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8" r:id="rId6"/>
    <p:sldMasterId id="2147484338" r:id="rId7"/>
    <p:sldMasterId id="2147484369" r:id="rId8"/>
    <p:sldMasterId id="2147484381" r:id="rId9"/>
  </p:sldMasterIdLst>
  <p:notesMasterIdLst>
    <p:notesMasterId r:id="rId50"/>
  </p:notesMasterIdLst>
  <p:handoutMasterIdLst>
    <p:handoutMasterId r:id="rId51"/>
  </p:handoutMasterIdLst>
  <p:sldIdLst>
    <p:sldId id="1460" r:id="rId10"/>
    <p:sldId id="1500" r:id="rId11"/>
    <p:sldId id="1462" r:id="rId12"/>
    <p:sldId id="1463" r:id="rId13"/>
    <p:sldId id="1464" r:id="rId14"/>
    <p:sldId id="1465" r:id="rId15"/>
    <p:sldId id="1466" r:id="rId16"/>
    <p:sldId id="1467" r:id="rId17"/>
    <p:sldId id="1468" r:id="rId18"/>
    <p:sldId id="1469" r:id="rId19"/>
    <p:sldId id="1470" r:id="rId20"/>
    <p:sldId id="1471" r:id="rId21"/>
    <p:sldId id="1472" r:id="rId22"/>
    <p:sldId id="1473" r:id="rId23"/>
    <p:sldId id="1474" r:id="rId24"/>
    <p:sldId id="1475" r:id="rId25"/>
    <p:sldId id="1476" r:id="rId26"/>
    <p:sldId id="1477" r:id="rId27"/>
    <p:sldId id="1478" r:id="rId28"/>
    <p:sldId id="1479" r:id="rId29"/>
    <p:sldId id="1480" r:id="rId30"/>
    <p:sldId id="1481" r:id="rId31"/>
    <p:sldId id="1482" r:id="rId32"/>
    <p:sldId id="1483" r:id="rId33"/>
    <p:sldId id="1484" r:id="rId34"/>
    <p:sldId id="1485" r:id="rId35"/>
    <p:sldId id="1486" r:id="rId36"/>
    <p:sldId id="1487" r:id="rId37"/>
    <p:sldId id="1488" r:id="rId38"/>
    <p:sldId id="1489" r:id="rId39"/>
    <p:sldId id="1490" r:id="rId40"/>
    <p:sldId id="1491" r:id="rId41"/>
    <p:sldId id="1492" r:id="rId42"/>
    <p:sldId id="1493" r:id="rId43"/>
    <p:sldId id="1494" r:id="rId44"/>
    <p:sldId id="1495" r:id="rId45"/>
    <p:sldId id="1496" r:id="rId46"/>
    <p:sldId id="1497" r:id="rId47"/>
    <p:sldId id="1498" r:id="rId48"/>
    <p:sldId id="1499"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460"/>
            <p14:sldId id="1500"/>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485"/>
            <p14:sldId id="1486"/>
            <p14:sldId id="1487"/>
            <p14:sldId id="1488"/>
            <p14:sldId id="1489"/>
            <p14:sldId id="1490"/>
            <p14:sldId id="1491"/>
            <p14:sldId id="1492"/>
            <p14:sldId id="1493"/>
            <p14:sldId id="1494"/>
            <p14:sldId id="1495"/>
            <p14:sldId id="1496"/>
            <p14:sldId id="1497"/>
            <p14:sldId id="1498"/>
            <p14:sldId id="14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428" autoAdjust="0"/>
  </p:normalViewPr>
  <p:slideViewPr>
    <p:cSldViewPr>
      <p:cViewPr varScale="1">
        <p:scale>
          <a:sx n="111" d="100"/>
          <a:sy n="111" d="100"/>
        </p:scale>
        <p:origin x="84"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58C6F-8E6F-47E6-B4AE-651B4109FE9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87DF06D-7A93-4204-BB62-5583828D648F}">
      <dgm:prSet phldrT="[Text]"/>
      <dgm:spPr/>
      <dgm:t>
        <a:bodyPr/>
        <a:lstStyle/>
        <a:p>
          <a:r>
            <a:rPr lang="en-US" dirty="0" smtClean="0"/>
            <a:t>Deployment</a:t>
          </a:r>
          <a:endParaRPr lang="en-US" dirty="0"/>
        </a:p>
      </dgm:t>
    </dgm:pt>
    <dgm:pt modelId="{82EBB9E8-CB7B-4FC8-81B3-158648ED447A}" type="parTrans" cxnId="{0E422A50-1DF2-42B3-B8CF-F81E4E543B28}">
      <dgm:prSet/>
      <dgm:spPr/>
      <dgm:t>
        <a:bodyPr/>
        <a:lstStyle/>
        <a:p>
          <a:endParaRPr lang="en-US"/>
        </a:p>
      </dgm:t>
    </dgm:pt>
    <dgm:pt modelId="{16CF174D-6225-491E-AA32-0BC49BA9ACD7}" type="sibTrans" cxnId="{0E422A50-1DF2-42B3-B8CF-F81E4E543B28}">
      <dgm:prSet/>
      <dgm:spPr/>
      <dgm:t>
        <a:bodyPr/>
        <a:lstStyle/>
        <a:p>
          <a:endParaRPr lang="en-US"/>
        </a:p>
      </dgm:t>
    </dgm:pt>
    <dgm:pt modelId="{FC5D3530-A5CD-4166-BFA8-F28E4C4CC849}">
      <dgm:prSet phldrT="[Text]"/>
      <dgm:spPr/>
      <dgm:t>
        <a:bodyPr/>
        <a:lstStyle/>
        <a:p>
          <a:r>
            <a:rPr lang="en-US" dirty="0" smtClean="0"/>
            <a:t>Usage with Resource Access profiles</a:t>
          </a:r>
          <a:endParaRPr lang="en-US" dirty="0"/>
        </a:p>
      </dgm:t>
    </dgm:pt>
    <dgm:pt modelId="{2C28A2E0-1E77-405C-A105-1DAFB6E777B7}" type="parTrans" cxnId="{9D5A4A31-828F-41CD-AEE8-EB765735D337}">
      <dgm:prSet/>
      <dgm:spPr/>
      <dgm:t>
        <a:bodyPr/>
        <a:lstStyle/>
        <a:p>
          <a:endParaRPr lang="en-US"/>
        </a:p>
      </dgm:t>
    </dgm:pt>
    <dgm:pt modelId="{901D405F-954C-43F7-BDEA-2FDB3EFE961B}" type="sibTrans" cxnId="{9D5A4A31-828F-41CD-AEE8-EB765735D337}">
      <dgm:prSet/>
      <dgm:spPr/>
      <dgm:t>
        <a:bodyPr/>
        <a:lstStyle/>
        <a:p>
          <a:endParaRPr lang="en-US"/>
        </a:p>
      </dgm:t>
    </dgm:pt>
    <dgm:pt modelId="{4E899B98-C4D1-412E-9F10-3F833983B792}">
      <dgm:prSet phldrT="[Text]"/>
      <dgm:spPr/>
      <dgm:t>
        <a:bodyPr/>
        <a:lstStyle/>
        <a:p>
          <a:r>
            <a:rPr lang="en-US" dirty="0" smtClean="0"/>
            <a:t>Renewal</a:t>
          </a:r>
          <a:endParaRPr lang="en-US" dirty="0"/>
        </a:p>
      </dgm:t>
    </dgm:pt>
    <dgm:pt modelId="{D8F341F2-078C-4ADE-B39A-FC452323B722}" type="parTrans" cxnId="{C79DD5CE-7519-47BC-82DD-E62D011D4CED}">
      <dgm:prSet/>
      <dgm:spPr/>
      <dgm:t>
        <a:bodyPr/>
        <a:lstStyle/>
        <a:p>
          <a:endParaRPr lang="en-US"/>
        </a:p>
      </dgm:t>
    </dgm:pt>
    <dgm:pt modelId="{65AE5974-EEE7-4913-BDE3-EDB614CA78DA}" type="sibTrans" cxnId="{C79DD5CE-7519-47BC-82DD-E62D011D4CED}">
      <dgm:prSet/>
      <dgm:spPr/>
      <dgm:t>
        <a:bodyPr/>
        <a:lstStyle/>
        <a:p>
          <a:endParaRPr lang="en-US"/>
        </a:p>
      </dgm:t>
    </dgm:pt>
    <dgm:pt modelId="{BF5598F5-2C76-4134-8A4B-0FE8B9556B0D}">
      <dgm:prSet phldrT="[Text]"/>
      <dgm:spPr/>
      <dgm:t>
        <a:bodyPr/>
        <a:lstStyle/>
        <a:p>
          <a:r>
            <a:rPr lang="en-US" dirty="0" smtClean="0"/>
            <a:t>Revocation</a:t>
          </a:r>
          <a:endParaRPr lang="en-US" dirty="0"/>
        </a:p>
      </dgm:t>
    </dgm:pt>
    <dgm:pt modelId="{8BFAE8F1-CF83-4F9D-B770-F72FE3F82592}" type="parTrans" cxnId="{E0C3C3AD-7A06-4EFA-B928-9A983DB1550B}">
      <dgm:prSet/>
      <dgm:spPr/>
      <dgm:t>
        <a:bodyPr/>
        <a:lstStyle/>
        <a:p>
          <a:endParaRPr lang="en-US"/>
        </a:p>
      </dgm:t>
    </dgm:pt>
    <dgm:pt modelId="{BFC1984C-8E97-4C1E-8356-74A4472FC699}" type="sibTrans" cxnId="{E0C3C3AD-7A06-4EFA-B928-9A983DB1550B}">
      <dgm:prSet/>
      <dgm:spPr/>
      <dgm:t>
        <a:bodyPr/>
        <a:lstStyle/>
        <a:p>
          <a:endParaRPr lang="en-US"/>
        </a:p>
      </dgm:t>
    </dgm:pt>
    <dgm:pt modelId="{97404168-5B87-41E2-9C0C-BAE196EACD8D}" type="pres">
      <dgm:prSet presAssocID="{74858C6F-8E6F-47E6-B4AE-651B4109FE97}" presName="cycle" presStyleCnt="0">
        <dgm:presLayoutVars>
          <dgm:dir/>
          <dgm:resizeHandles val="exact"/>
        </dgm:presLayoutVars>
      </dgm:prSet>
      <dgm:spPr/>
      <dgm:t>
        <a:bodyPr/>
        <a:lstStyle/>
        <a:p>
          <a:endParaRPr lang="en-US"/>
        </a:p>
      </dgm:t>
    </dgm:pt>
    <dgm:pt modelId="{172890C8-6A35-4EBA-BDF1-4624866451AA}" type="pres">
      <dgm:prSet presAssocID="{B87DF06D-7A93-4204-BB62-5583828D648F}" presName="node" presStyleLbl="node1" presStyleIdx="0" presStyleCnt="4">
        <dgm:presLayoutVars>
          <dgm:bulletEnabled val="1"/>
        </dgm:presLayoutVars>
      </dgm:prSet>
      <dgm:spPr/>
      <dgm:t>
        <a:bodyPr/>
        <a:lstStyle/>
        <a:p>
          <a:endParaRPr lang="en-US"/>
        </a:p>
      </dgm:t>
    </dgm:pt>
    <dgm:pt modelId="{75DEDF78-DC07-4F79-A7E4-1C4E12A12408}" type="pres">
      <dgm:prSet presAssocID="{B87DF06D-7A93-4204-BB62-5583828D648F}" presName="spNode" presStyleCnt="0"/>
      <dgm:spPr/>
    </dgm:pt>
    <dgm:pt modelId="{BDFB664A-09A5-42E0-9600-63AADB553506}" type="pres">
      <dgm:prSet presAssocID="{16CF174D-6225-491E-AA32-0BC49BA9ACD7}" presName="sibTrans" presStyleLbl="sibTrans1D1" presStyleIdx="0" presStyleCnt="4"/>
      <dgm:spPr/>
      <dgm:t>
        <a:bodyPr/>
        <a:lstStyle/>
        <a:p>
          <a:endParaRPr lang="en-US"/>
        </a:p>
      </dgm:t>
    </dgm:pt>
    <dgm:pt modelId="{81DE059E-3E03-4092-80E8-12A5ECCE3E75}" type="pres">
      <dgm:prSet presAssocID="{FC5D3530-A5CD-4166-BFA8-F28E4C4CC849}" presName="node" presStyleLbl="node1" presStyleIdx="1" presStyleCnt="4">
        <dgm:presLayoutVars>
          <dgm:bulletEnabled val="1"/>
        </dgm:presLayoutVars>
      </dgm:prSet>
      <dgm:spPr/>
      <dgm:t>
        <a:bodyPr/>
        <a:lstStyle/>
        <a:p>
          <a:endParaRPr lang="en-US"/>
        </a:p>
      </dgm:t>
    </dgm:pt>
    <dgm:pt modelId="{4C3986C9-3680-496B-8ADB-67E7801D60A1}" type="pres">
      <dgm:prSet presAssocID="{FC5D3530-A5CD-4166-BFA8-F28E4C4CC849}" presName="spNode" presStyleCnt="0"/>
      <dgm:spPr/>
    </dgm:pt>
    <dgm:pt modelId="{6F5E4C8F-4A48-4E7F-9331-8858C059F7D9}" type="pres">
      <dgm:prSet presAssocID="{901D405F-954C-43F7-BDEA-2FDB3EFE961B}" presName="sibTrans" presStyleLbl="sibTrans1D1" presStyleIdx="1" presStyleCnt="4"/>
      <dgm:spPr/>
      <dgm:t>
        <a:bodyPr/>
        <a:lstStyle/>
        <a:p>
          <a:endParaRPr lang="en-US"/>
        </a:p>
      </dgm:t>
    </dgm:pt>
    <dgm:pt modelId="{1E5B7CE8-C302-4AA1-99DE-60007C4A9E7E}" type="pres">
      <dgm:prSet presAssocID="{4E899B98-C4D1-412E-9F10-3F833983B792}" presName="node" presStyleLbl="node1" presStyleIdx="2" presStyleCnt="4">
        <dgm:presLayoutVars>
          <dgm:bulletEnabled val="1"/>
        </dgm:presLayoutVars>
      </dgm:prSet>
      <dgm:spPr/>
      <dgm:t>
        <a:bodyPr/>
        <a:lstStyle/>
        <a:p>
          <a:endParaRPr lang="en-US"/>
        </a:p>
      </dgm:t>
    </dgm:pt>
    <dgm:pt modelId="{18D104FF-C16E-4D71-9E7B-A6685608A463}" type="pres">
      <dgm:prSet presAssocID="{4E899B98-C4D1-412E-9F10-3F833983B792}" presName="spNode" presStyleCnt="0"/>
      <dgm:spPr/>
    </dgm:pt>
    <dgm:pt modelId="{D3935697-9EB7-46B5-93D5-AAD4ACE52DC5}" type="pres">
      <dgm:prSet presAssocID="{65AE5974-EEE7-4913-BDE3-EDB614CA78DA}" presName="sibTrans" presStyleLbl="sibTrans1D1" presStyleIdx="2" presStyleCnt="4"/>
      <dgm:spPr/>
      <dgm:t>
        <a:bodyPr/>
        <a:lstStyle/>
        <a:p>
          <a:endParaRPr lang="en-US"/>
        </a:p>
      </dgm:t>
    </dgm:pt>
    <dgm:pt modelId="{8933D60F-49B6-4938-82A0-6455A17A1703}" type="pres">
      <dgm:prSet presAssocID="{BF5598F5-2C76-4134-8A4B-0FE8B9556B0D}" presName="node" presStyleLbl="node1" presStyleIdx="3" presStyleCnt="4">
        <dgm:presLayoutVars>
          <dgm:bulletEnabled val="1"/>
        </dgm:presLayoutVars>
      </dgm:prSet>
      <dgm:spPr/>
      <dgm:t>
        <a:bodyPr/>
        <a:lstStyle/>
        <a:p>
          <a:endParaRPr lang="en-US"/>
        </a:p>
      </dgm:t>
    </dgm:pt>
    <dgm:pt modelId="{09989A67-8B6A-4F2F-B4E0-3B360AF495FC}" type="pres">
      <dgm:prSet presAssocID="{BF5598F5-2C76-4134-8A4B-0FE8B9556B0D}" presName="spNode" presStyleCnt="0"/>
      <dgm:spPr/>
    </dgm:pt>
    <dgm:pt modelId="{BC00284C-039B-4A88-AA1A-3060C7BEE63F}" type="pres">
      <dgm:prSet presAssocID="{BFC1984C-8E97-4C1E-8356-74A4472FC699}" presName="sibTrans" presStyleLbl="sibTrans1D1" presStyleIdx="3" presStyleCnt="4"/>
      <dgm:spPr/>
      <dgm:t>
        <a:bodyPr/>
        <a:lstStyle/>
        <a:p>
          <a:endParaRPr lang="en-US"/>
        </a:p>
      </dgm:t>
    </dgm:pt>
  </dgm:ptLst>
  <dgm:cxnLst>
    <dgm:cxn modelId="{40B2E50A-DB28-4CCE-B0B0-810FB5A2E57F}" type="presOf" srcId="{65AE5974-EEE7-4913-BDE3-EDB614CA78DA}" destId="{D3935697-9EB7-46B5-93D5-AAD4ACE52DC5}" srcOrd="0" destOrd="0" presId="urn:microsoft.com/office/officeart/2005/8/layout/cycle5"/>
    <dgm:cxn modelId="{E0C3C3AD-7A06-4EFA-B928-9A983DB1550B}" srcId="{74858C6F-8E6F-47E6-B4AE-651B4109FE97}" destId="{BF5598F5-2C76-4134-8A4B-0FE8B9556B0D}" srcOrd="3" destOrd="0" parTransId="{8BFAE8F1-CF83-4F9D-B770-F72FE3F82592}" sibTransId="{BFC1984C-8E97-4C1E-8356-74A4472FC699}"/>
    <dgm:cxn modelId="{51A558A7-E0BF-43FA-817C-DD059E69735C}" type="presOf" srcId="{B87DF06D-7A93-4204-BB62-5583828D648F}" destId="{172890C8-6A35-4EBA-BDF1-4624866451AA}" srcOrd="0" destOrd="0" presId="urn:microsoft.com/office/officeart/2005/8/layout/cycle5"/>
    <dgm:cxn modelId="{21456923-C4E0-4FFA-AEAF-A0C12B2314D5}" type="presOf" srcId="{FC5D3530-A5CD-4166-BFA8-F28E4C4CC849}" destId="{81DE059E-3E03-4092-80E8-12A5ECCE3E75}" srcOrd="0" destOrd="0" presId="urn:microsoft.com/office/officeart/2005/8/layout/cycle5"/>
    <dgm:cxn modelId="{9D5A4A31-828F-41CD-AEE8-EB765735D337}" srcId="{74858C6F-8E6F-47E6-B4AE-651B4109FE97}" destId="{FC5D3530-A5CD-4166-BFA8-F28E4C4CC849}" srcOrd="1" destOrd="0" parTransId="{2C28A2E0-1E77-405C-A105-1DAFB6E777B7}" sibTransId="{901D405F-954C-43F7-BDEA-2FDB3EFE961B}"/>
    <dgm:cxn modelId="{C79DD5CE-7519-47BC-82DD-E62D011D4CED}" srcId="{74858C6F-8E6F-47E6-B4AE-651B4109FE97}" destId="{4E899B98-C4D1-412E-9F10-3F833983B792}" srcOrd="2" destOrd="0" parTransId="{D8F341F2-078C-4ADE-B39A-FC452323B722}" sibTransId="{65AE5974-EEE7-4913-BDE3-EDB614CA78DA}"/>
    <dgm:cxn modelId="{E7A34655-D2F0-4348-8320-0E42CDA38D30}" type="presOf" srcId="{BF5598F5-2C76-4134-8A4B-0FE8B9556B0D}" destId="{8933D60F-49B6-4938-82A0-6455A17A1703}" srcOrd="0" destOrd="0" presId="urn:microsoft.com/office/officeart/2005/8/layout/cycle5"/>
    <dgm:cxn modelId="{20AB011B-4158-47B6-9B90-E9BF346E9AAE}" type="presOf" srcId="{74858C6F-8E6F-47E6-B4AE-651B4109FE97}" destId="{97404168-5B87-41E2-9C0C-BAE196EACD8D}" srcOrd="0" destOrd="0" presId="urn:microsoft.com/office/officeart/2005/8/layout/cycle5"/>
    <dgm:cxn modelId="{47D95D7D-C195-4FFC-82E8-43112AF128E7}" type="presOf" srcId="{901D405F-954C-43F7-BDEA-2FDB3EFE961B}" destId="{6F5E4C8F-4A48-4E7F-9331-8858C059F7D9}" srcOrd="0" destOrd="0" presId="urn:microsoft.com/office/officeart/2005/8/layout/cycle5"/>
    <dgm:cxn modelId="{0E422A50-1DF2-42B3-B8CF-F81E4E543B28}" srcId="{74858C6F-8E6F-47E6-B4AE-651B4109FE97}" destId="{B87DF06D-7A93-4204-BB62-5583828D648F}" srcOrd="0" destOrd="0" parTransId="{82EBB9E8-CB7B-4FC8-81B3-158648ED447A}" sibTransId="{16CF174D-6225-491E-AA32-0BC49BA9ACD7}"/>
    <dgm:cxn modelId="{C6284BFB-26A5-4718-BD1A-3303161F4163}" type="presOf" srcId="{4E899B98-C4D1-412E-9F10-3F833983B792}" destId="{1E5B7CE8-C302-4AA1-99DE-60007C4A9E7E}" srcOrd="0" destOrd="0" presId="urn:microsoft.com/office/officeart/2005/8/layout/cycle5"/>
    <dgm:cxn modelId="{A721711B-5191-4607-8AD5-C0A13C327402}" type="presOf" srcId="{16CF174D-6225-491E-AA32-0BC49BA9ACD7}" destId="{BDFB664A-09A5-42E0-9600-63AADB553506}" srcOrd="0" destOrd="0" presId="urn:microsoft.com/office/officeart/2005/8/layout/cycle5"/>
    <dgm:cxn modelId="{B49ABE57-CE3D-4FA8-A877-90C906D5D3EB}" type="presOf" srcId="{BFC1984C-8E97-4C1E-8356-74A4472FC699}" destId="{BC00284C-039B-4A88-AA1A-3060C7BEE63F}" srcOrd="0" destOrd="0" presId="urn:microsoft.com/office/officeart/2005/8/layout/cycle5"/>
    <dgm:cxn modelId="{293BC4B8-6E3D-45AD-B810-6FA7AA39B520}" type="presParOf" srcId="{97404168-5B87-41E2-9C0C-BAE196EACD8D}" destId="{172890C8-6A35-4EBA-BDF1-4624866451AA}" srcOrd="0" destOrd="0" presId="urn:microsoft.com/office/officeart/2005/8/layout/cycle5"/>
    <dgm:cxn modelId="{96E8C1B4-CCFB-4850-83BF-050BA2DB4289}" type="presParOf" srcId="{97404168-5B87-41E2-9C0C-BAE196EACD8D}" destId="{75DEDF78-DC07-4F79-A7E4-1C4E12A12408}" srcOrd="1" destOrd="0" presId="urn:microsoft.com/office/officeart/2005/8/layout/cycle5"/>
    <dgm:cxn modelId="{CD02A815-F8BF-4687-993D-7C14A9948CDF}" type="presParOf" srcId="{97404168-5B87-41E2-9C0C-BAE196EACD8D}" destId="{BDFB664A-09A5-42E0-9600-63AADB553506}" srcOrd="2" destOrd="0" presId="urn:microsoft.com/office/officeart/2005/8/layout/cycle5"/>
    <dgm:cxn modelId="{554F98BB-10A5-4157-965C-F753316342B4}" type="presParOf" srcId="{97404168-5B87-41E2-9C0C-BAE196EACD8D}" destId="{81DE059E-3E03-4092-80E8-12A5ECCE3E75}" srcOrd="3" destOrd="0" presId="urn:microsoft.com/office/officeart/2005/8/layout/cycle5"/>
    <dgm:cxn modelId="{F9D3BEDA-08E0-40D3-93E2-5414EC7597EC}" type="presParOf" srcId="{97404168-5B87-41E2-9C0C-BAE196EACD8D}" destId="{4C3986C9-3680-496B-8ADB-67E7801D60A1}" srcOrd="4" destOrd="0" presId="urn:microsoft.com/office/officeart/2005/8/layout/cycle5"/>
    <dgm:cxn modelId="{A51B48DC-2229-4543-B746-29096E4E2102}" type="presParOf" srcId="{97404168-5B87-41E2-9C0C-BAE196EACD8D}" destId="{6F5E4C8F-4A48-4E7F-9331-8858C059F7D9}" srcOrd="5" destOrd="0" presId="urn:microsoft.com/office/officeart/2005/8/layout/cycle5"/>
    <dgm:cxn modelId="{BA5B077A-1163-4A34-9F99-5FC164D2CDBB}" type="presParOf" srcId="{97404168-5B87-41E2-9C0C-BAE196EACD8D}" destId="{1E5B7CE8-C302-4AA1-99DE-60007C4A9E7E}" srcOrd="6" destOrd="0" presId="urn:microsoft.com/office/officeart/2005/8/layout/cycle5"/>
    <dgm:cxn modelId="{2D4FCDCD-5691-4872-A540-80AE10594EA1}" type="presParOf" srcId="{97404168-5B87-41E2-9C0C-BAE196EACD8D}" destId="{18D104FF-C16E-4D71-9E7B-A6685608A463}" srcOrd="7" destOrd="0" presId="urn:microsoft.com/office/officeart/2005/8/layout/cycle5"/>
    <dgm:cxn modelId="{2BF9B26C-1C6D-4564-B9E2-C7D0C212BB41}" type="presParOf" srcId="{97404168-5B87-41E2-9C0C-BAE196EACD8D}" destId="{D3935697-9EB7-46B5-93D5-AAD4ACE52DC5}" srcOrd="8" destOrd="0" presId="urn:microsoft.com/office/officeart/2005/8/layout/cycle5"/>
    <dgm:cxn modelId="{A75025C9-1D5F-4553-BC04-A1EC893B34D9}" type="presParOf" srcId="{97404168-5B87-41E2-9C0C-BAE196EACD8D}" destId="{8933D60F-49B6-4938-82A0-6455A17A1703}" srcOrd="9" destOrd="0" presId="urn:microsoft.com/office/officeart/2005/8/layout/cycle5"/>
    <dgm:cxn modelId="{F7859B48-E16A-434F-8E30-A03CFAB5A644}" type="presParOf" srcId="{97404168-5B87-41E2-9C0C-BAE196EACD8D}" destId="{09989A67-8B6A-4F2F-B4E0-3B360AF495FC}" srcOrd="10" destOrd="0" presId="urn:microsoft.com/office/officeart/2005/8/layout/cycle5"/>
    <dgm:cxn modelId="{1E7430B9-3055-494E-8E75-0CA41172BE34}" type="presParOf" srcId="{97404168-5B87-41E2-9C0C-BAE196EACD8D}" destId="{BC00284C-039B-4A88-AA1A-3060C7BEE63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5:54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5:54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3514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96D7F9-F950-4E23-909D-7C342DB3AA72}"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9174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6989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751D-36B0-4F07-9882-8F6A7BD99D8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92088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751D-36B0-4F07-9882-8F6A7BD99D8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6052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1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0451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1915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3547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9854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9722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52304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854702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D7F9-F950-4E23-909D-7C342DB3AA7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7053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8578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2005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502252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91462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267858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AA13D-4188-45F4-9109-9E07E937728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72692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33996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640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9F17BA-2BE5-4042-B46B-8CCDC1F6C331}"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10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1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1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D2FDF35-156F-4A92-A436-F714992B2E23}"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4077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D9A44E-6840-42B0-BD29-855FCCAD651B}"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044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4827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5:54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606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7AAE43A-24F0-48F6-AEF0-56CA1E5AEAB9}"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45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D3D505-2A33-4150-80B9-066F029366B3}"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595737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994665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721476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7824915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090397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2321324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103336754"/>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0988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390368"/>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177856"/>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6569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22997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1449777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1765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501714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85984"/>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9806159"/>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016E7239-5C6A-4FF0-A061-AE330A5F6698}"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63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709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053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82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541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6305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0953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6993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785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4953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878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5247-B55E-4802-8F6D-923C611BDC5D}"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4B41F-2790-4927-A3B2-94BCC666CD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065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8049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21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8016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171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687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781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8993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201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3664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3297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E6644-5C03-4B03-B812-C1FF0E1BE336}"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52A4E9-EFC8-4CFB-9544-BE20BDFDD5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53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915102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286529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8764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315619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751126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263626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073033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062134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321774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514989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3837149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526577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854637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595592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9066113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4832483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7299101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0287700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9413597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8988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89785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4892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83650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55506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3429080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3874003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0699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72547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016704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016E7239-5C6A-4FF0-A061-AE330A5F6698}" type="datetimeFigureOut">
              <a:rPr lang="en-US" smtClean="0">
                <a:solidFill>
                  <a:prstClr val="black">
                    <a:tint val="75000"/>
                  </a:prstClr>
                </a:solidFill>
              </a:rPr>
              <a:pPr/>
              <a:t>5/5/2015</a:t>
            </a:fld>
            <a:endParaRPr lang="en-US">
              <a:solidFill>
                <a:prstClr val="black">
                  <a:tint val="75000"/>
                </a:prstClr>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1EB00D7D-A6BF-4D7B-B336-9499C1AB8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840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10973055" y="6319671"/>
            <a:ext cx="1005840" cy="195077"/>
          </a:xfrm>
          <a:prstGeom prst="rect">
            <a:avLst/>
          </a:prstGeom>
        </p:spPr>
      </p:pic>
      <p:sp>
        <p:nvSpPr>
          <p:cNvPr id="7" name="Rectangle 6"/>
          <p:cNvSpPr/>
          <p:nvPr userDrawn="1"/>
        </p:nvSpPr>
        <p:spPr bwMode="auto">
          <a:xfrm>
            <a:off x="457201"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dirty="0">
                <a:gradFill>
                  <a:gsLst>
                    <a:gs pos="5833">
                      <a:srgbClr val="FFFFFF"/>
                    </a:gs>
                    <a:gs pos="15000">
                      <a:srgbClr val="FFFFFF"/>
                    </a:gs>
                  </a:gsLst>
                  <a:lin ang="5400000" scaled="0"/>
                </a:gradFill>
                <a:ea typeface="Segoe UI" pitchFamily="34" charset="0"/>
                <a:cs typeface="Segoe UI" pitchFamily="34" charset="0"/>
              </a:rPr>
              <a:t>Product logo goes here</a:t>
            </a:r>
          </a:p>
        </p:txBody>
      </p:sp>
    </p:spTree>
    <p:extLst>
      <p:ext uri="{BB962C8B-B14F-4D97-AF65-F5344CB8AC3E}">
        <p14:creationId xmlns:p14="http://schemas.microsoft.com/office/powerpoint/2010/main" val="37819626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48994" y="6287387"/>
            <a:ext cx="1005840" cy="195077"/>
          </a:xfrm>
          <a:prstGeom prst="rect">
            <a:avLst/>
          </a:prstGeom>
        </p:spPr>
      </p:pic>
      <p:sp>
        <p:nvSpPr>
          <p:cNvPr id="10" name="Rectangle 9"/>
          <p:cNvSpPr/>
          <p:nvPr userDrawn="1"/>
        </p:nvSpPr>
        <p:spPr bwMode="gray">
          <a:xfrm>
            <a:off x="274703"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9" y="1211263"/>
            <a:ext cx="7315200" cy="1828804"/>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3" y="3030538"/>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580127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Title Slide Soli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80"/>
            <a:ext cx="12436475" cy="6989566"/>
          </a:xfrm>
          <a:prstGeom prst="rect">
            <a:avLst/>
          </a:prstGeom>
        </p:spPr>
      </p:pic>
      <p:sp>
        <p:nvSpPr>
          <p:cNvPr id="5" name="Rectangle 4"/>
          <p:cNvSpPr/>
          <p:nvPr userDrawn="1"/>
        </p:nvSpPr>
        <p:spPr bwMode="auto">
          <a:xfrm>
            <a:off x="273844" y="295275"/>
            <a:ext cx="6402388" cy="6402388"/>
          </a:xfrm>
          <a:prstGeom prst="rect">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4829" y="534927"/>
            <a:ext cx="1255374" cy="275082"/>
          </a:xfrm>
          <a:prstGeom prst="rect">
            <a:avLst/>
          </a:prstGeom>
        </p:spPr>
      </p:pic>
      <p:sp>
        <p:nvSpPr>
          <p:cNvPr id="4" name="TextBox 3"/>
          <p:cNvSpPr txBox="1"/>
          <p:nvPr userDrawn="1"/>
        </p:nvSpPr>
        <p:spPr>
          <a:xfrm>
            <a:off x="-1490007" y="-1659216"/>
            <a:ext cx="914400" cy="914400"/>
          </a:xfrm>
          <a:prstGeom prst="rect">
            <a:avLst/>
          </a:prstGeom>
          <a:noFill/>
        </p:spPr>
        <p:txBody>
          <a:bodyPr wrap="none" lIns="182854" tIns="146283" rIns="182854" bIns="146283" rtlCol="0">
            <a:noAutofit/>
          </a:bodyPr>
          <a:lstStyle/>
          <a:p>
            <a:pPr defTabSz="932563">
              <a:lnSpc>
                <a:spcPct val="90000"/>
              </a:lnSpc>
              <a:spcAft>
                <a:spcPts val="600"/>
              </a:spcAft>
            </a:pPr>
            <a:endParaRPr lang="en-US" sz="2400" dirty="0">
              <a:gradFill>
                <a:gsLst>
                  <a:gs pos="2917">
                    <a:srgbClr val="FFFFFF"/>
                  </a:gs>
                  <a:gs pos="30000">
                    <a:srgbClr val="FFFFFF"/>
                  </a:gs>
                </a:gsLst>
                <a:lin ang="5400000" scaled="0"/>
              </a:gradFill>
            </a:endParaRPr>
          </a:p>
        </p:txBody>
      </p:sp>
      <p:sp>
        <p:nvSpPr>
          <p:cNvPr id="17" name="Title 1"/>
          <p:cNvSpPr>
            <a:spLocks noGrp="1"/>
          </p:cNvSpPr>
          <p:nvPr>
            <p:ph type="ctrTitle" hasCustomPrompt="1"/>
          </p:nvPr>
        </p:nvSpPr>
        <p:spPr>
          <a:xfrm>
            <a:off x="383492" y="1441151"/>
            <a:ext cx="5143830" cy="2538441"/>
          </a:xfrm>
        </p:spPr>
        <p:txBody>
          <a:bodyPr/>
          <a:lstStyle>
            <a:lvl1pPr>
              <a:defRPr sz="5199" baseline="0">
                <a:solidFill>
                  <a:schemeClr val="tx1"/>
                </a:solidFill>
              </a:defRPr>
            </a:lvl1pPr>
          </a:lstStyle>
          <a:p>
            <a:r>
              <a:rPr lang="en-US" dirty="0" err="1" smtClean="0"/>
              <a:t>Lorem</a:t>
            </a:r>
            <a:r>
              <a:rPr lang="en-US" dirty="0" smtClean="0"/>
              <a:t> </a:t>
            </a:r>
            <a:r>
              <a:rPr lang="en-US" dirty="0" err="1" smtClean="0"/>
              <a:t>ipsum</a:t>
            </a:r>
            <a:r>
              <a:rPr lang="en-US" dirty="0" smtClean="0"/>
              <a:t> dolor</a:t>
            </a:r>
            <a:endParaRPr lang="en-US" dirty="0"/>
          </a:p>
        </p:txBody>
      </p:sp>
      <p:sp>
        <p:nvSpPr>
          <p:cNvPr id="19" name="Subtitle 2"/>
          <p:cNvSpPr>
            <a:spLocks noGrp="1"/>
          </p:cNvSpPr>
          <p:nvPr>
            <p:ph type="subTitle" idx="1" hasCustomPrompt="1"/>
          </p:nvPr>
        </p:nvSpPr>
        <p:spPr>
          <a:xfrm>
            <a:off x="383555" y="4197653"/>
            <a:ext cx="7834977" cy="851515"/>
          </a:xfrm>
        </p:spPr>
        <p:txBody>
          <a:bodyPr anchor="ctr"/>
          <a:lstStyle>
            <a:lvl1pPr marL="0" indent="0" algn="l">
              <a:lnSpc>
                <a:spcPts val="2600"/>
              </a:lnSpc>
              <a:buNone/>
              <a:defRPr sz="1599">
                <a:solidFill>
                  <a:schemeClr val="tx1"/>
                </a:solidFill>
                <a:latin typeface="+mj-lt"/>
              </a:defRPr>
            </a:lvl1pPr>
            <a:lvl2pPr marL="457112" indent="0" algn="ctr">
              <a:buNone/>
              <a:defRPr>
                <a:solidFill>
                  <a:schemeClr val="tx1">
                    <a:tint val="75000"/>
                  </a:schemeClr>
                </a:solidFill>
              </a:defRPr>
            </a:lvl2pPr>
            <a:lvl3pPr marL="914224" indent="0" algn="ctr">
              <a:buNone/>
              <a:defRPr>
                <a:solidFill>
                  <a:schemeClr val="tx1">
                    <a:tint val="75000"/>
                  </a:schemeClr>
                </a:solidFill>
              </a:defRPr>
            </a:lvl3pPr>
            <a:lvl4pPr marL="1371336" indent="0" algn="ctr">
              <a:buNone/>
              <a:defRPr>
                <a:solidFill>
                  <a:schemeClr val="tx1">
                    <a:tint val="75000"/>
                  </a:schemeClr>
                </a:solidFill>
              </a:defRPr>
            </a:lvl4pPr>
            <a:lvl5pPr marL="1828449" indent="0" algn="ctr">
              <a:buNone/>
              <a:defRPr>
                <a:solidFill>
                  <a:schemeClr val="tx1">
                    <a:tint val="75000"/>
                  </a:schemeClr>
                </a:solidFill>
              </a:defRPr>
            </a:lvl5pPr>
            <a:lvl6pPr marL="2285561" indent="0" algn="ctr">
              <a:buNone/>
              <a:defRPr>
                <a:solidFill>
                  <a:schemeClr val="tx1">
                    <a:tint val="75000"/>
                  </a:schemeClr>
                </a:solidFill>
              </a:defRPr>
            </a:lvl6pPr>
            <a:lvl7pPr marL="2742673" indent="0" algn="ctr">
              <a:buNone/>
              <a:defRPr>
                <a:solidFill>
                  <a:schemeClr val="tx1">
                    <a:tint val="75000"/>
                  </a:schemeClr>
                </a:solidFill>
              </a:defRPr>
            </a:lvl7pPr>
            <a:lvl8pPr marL="3199785" indent="0" algn="ctr">
              <a:buNone/>
              <a:defRPr>
                <a:solidFill>
                  <a:schemeClr val="tx1">
                    <a:tint val="75000"/>
                  </a:schemeClr>
                </a:solidFill>
              </a:defRPr>
            </a:lvl8pPr>
            <a:lvl9pPr marL="3656897"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spTree>
    <p:extLst>
      <p:ext uri="{BB962C8B-B14F-4D97-AF65-F5344CB8AC3E}">
        <p14:creationId xmlns:p14="http://schemas.microsoft.com/office/powerpoint/2010/main" val="2229488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577795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693556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8175470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3043892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217227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06788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828836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897559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47241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912669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025895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204963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282366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871747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305372"/>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43005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2071454"/>
            <a:ext cx="10463986" cy="1720381"/>
          </a:xfrm>
          <a:prstGeom prst="rect">
            <a:avLst/>
          </a:prstGeom>
        </p:spPr>
        <p:txBody>
          <a:bodyPr lIns="146304" tIns="91440" rIns="146304" bIns="91440"/>
          <a:lstStyle>
            <a:lvl1pPr algn="l">
              <a:defRPr sz="5999">
                <a:gradFill>
                  <a:gsLst>
                    <a:gs pos="0">
                      <a:srgbClr val="FFFFFF"/>
                    </a:gs>
                    <a:gs pos="100000">
                      <a:srgbClr val="FFFFFF"/>
                    </a:gs>
                  </a:gsLst>
                  <a:lin ang="5400000" scaled="0"/>
                </a:gradFill>
              </a:defRPr>
            </a:lvl1pPr>
          </a:lstStyle>
          <a:p>
            <a:r>
              <a:rPr lang="en-US" dirty="0" smtClean="0"/>
              <a:t>Data insights headline</a:t>
            </a:r>
            <a:endParaRPr lang="en-US" dirty="0"/>
          </a:p>
        </p:txBody>
      </p:sp>
    </p:spTree>
    <p:extLst>
      <p:ext uri="{BB962C8B-B14F-4D97-AF65-F5344CB8AC3E}">
        <p14:creationId xmlns:p14="http://schemas.microsoft.com/office/powerpoint/2010/main" val="399095681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Blank 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8130495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Blank Accent Color 1">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113226" y="2125664"/>
            <a:ext cx="8219813" cy="1828800"/>
          </a:xfrm>
        </p:spPr>
        <p:txBody>
          <a:bodyPr/>
          <a:lstStyle>
            <a:lvl1pPr>
              <a:defRPr sz="5999"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923758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20501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68005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Segoe UI" pitchFamily="34" charset="0"/>
                <a:cs typeface="Segoe UI" pitchFamily="34" charset="0"/>
              </a:defRPr>
            </a:lvl1pPr>
            <a:lvl2pPr marL="346487"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94"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06"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795"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084102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30497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Data Insights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2071454"/>
            <a:ext cx="10463986" cy="1720381"/>
          </a:xfrm>
          <a:prstGeom prst="rect">
            <a:avLst/>
          </a:prstGeom>
        </p:spPr>
        <p:txBody>
          <a:bodyPr lIns="146304" tIns="91440" rIns="146304" bIns="91440"/>
          <a:lstStyle>
            <a:lvl1pPr algn="l">
              <a:defRPr sz="5999">
                <a:gradFill>
                  <a:gsLst>
                    <a:gs pos="0">
                      <a:srgbClr val="FFFFFF"/>
                    </a:gs>
                    <a:gs pos="100000">
                      <a:srgbClr val="FFFFFF"/>
                    </a:gs>
                  </a:gsLst>
                  <a:lin ang="5400000" scaled="0"/>
                </a:gradFill>
              </a:defRPr>
            </a:lvl1pPr>
          </a:lstStyle>
          <a:p>
            <a:r>
              <a:rPr lang="en-US" dirty="0" smtClean="0"/>
              <a:t>Data insights headline</a:t>
            </a:r>
            <a:endParaRPr lang="en-US" dirty="0"/>
          </a:p>
        </p:txBody>
      </p:sp>
    </p:spTree>
    <p:extLst>
      <p:ext uri="{BB962C8B-B14F-4D97-AF65-F5344CB8AC3E}">
        <p14:creationId xmlns:p14="http://schemas.microsoft.com/office/powerpoint/2010/main" val="3796754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mp; Content Bulleted Text">
    <p:bg bwMode="lt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798">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4"/>
            <a:ext cx="10972800" cy="1902453"/>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7436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ank Teal">
    <p:bg bwMode="ltGray">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4836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700724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297095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84296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320427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47204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69350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562028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410099"/>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7934879"/>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629318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3511685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345532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651666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image" Target="../media/image1.png"/><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theme" Target="../theme/theme4.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5.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6.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119418384"/>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 id="2147484307"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8244646"/>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 id="2147484335" r:id="rId27"/>
    <p:sldLayoutId id="2147484336" r:id="rId28"/>
    <p:sldLayoutId id="2147484337" r:id="rId29"/>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46548118"/>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847C5247-B55E-4802-8F6D-923C611BDC5D}" type="datetimeFigureOut">
              <a:rPr lang="en-US" smtClean="0">
                <a:solidFill>
                  <a:prstClr val="black">
                    <a:tint val="75000"/>
                  </a:prstClr>
                </a:solidFill>
              </a:rPr>
              <a:pPr defTabSz="932597"/>
              <a:t>5/5/2015</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2534B41F-2790-4927-A3B2-94BCC666CD1D}"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3711340986"/>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F5CE6644-5C03-4B03-B812-C1FF0E1BE336}" type="datetimeFigureOut">
              <a:rPr lang="en-US" smtClean="0">
                <a:solidFill>
                  <a:prstClr val="black">
                    <a:tint val="75000"/>
                  </a:prstClr>
                </a:solidFill>
              </a:rPr>
              <a:pPr defTabSz="932597"/>
              <a:t>5/5/2015</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7352A4E9-EFC8-4CFB-9544-BE20BDFDD581}"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3292148601"/>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emf"/><Relationship Id="rId2" Type="http://schemas.openxmlformats.org/officeDocument/2006/relationships/image" Target="../media/image66.png"/><Relationship Id="rId1" Type="http://schemas.openxmlformats.org/officeDocument/2006/relationships/slideLayout" Target="../slideLayouts/slideLayout9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123.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3.png"/><Relationship Id="rId7"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134.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hyperlink" Target="http://jsgoupil-07/" TargetMode="External"/><Relationship Id="rId4" Type="http://schemas.openxmlformats.org/officeDocument/2006/relationships/image" Target="../media/image74.png"/><Relationship Id="rId9" Type="http://schemas.openxmlformats.org/officeDocument/2006/relationships/image" Target="../media/image8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0.xml"/><Relationship Id="rId5" Type="http://schemas.openxmlformats.org/officeDocument/2006/relationships/image" Target="../media/image8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image" Target="../media/image91.emf"/><Relationship Id="rId4" Type="http://schemas.openxmlformats.org/officeDocument/2006/relationships/image" Target="../media/image90.emf"/></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92.png"/><Relationship Id="rId5" Type="http://schemas.openxmlformats.org/officeDocument/2006/relationships/image" Target="../media/image91.emf"/><Relationship Id="rId4" Type="http://schemas.openxmlformats.org/officeDocument/2006/relationships/image" Target="../media/image90.emf"/></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5.png"/><Relationship Id="rId2" Type="http://schemas.openxmlformats.org/officeDocument/2006/relationships/image" Target="../media/image15.emf"/><Relationship Id="rId1" Type="http://schemas.openxmlformats.org/officeDocument/2006/relationships/slideLayout" Target="../slideLayouts/slideLayout33.xml"/><Relationship Id="rId6" Type="http://schemas.openxmlformats.org/officeDocument/2006/relationships/image" Target="../media/image94.png"/><Relationship Id="rId5" Type="http://schemas.openxmlformats.org/officeDocument/2006/relationships/image" Target="../media/image1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jpeg"/><Relationship Id="rId2" Type="http://schemas.openxmlformats.org/officeDocument/2006/relationships/notesSlide" Target="../notesSlides/notesSlide24.xml"/><Relationship Id="rId1" Type="http://schemas.openxmlformats.org/officeDocument/2006/relationships/slideLayout" Target="../slideLayouts/slideLayout38.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34.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33.xml"/><Relationship Id="rId5" Type="http://schemas.openxmlformats.org/officeDocument/2006/relationships/image" Target="../media/image111.png"/><Relationship Id="rId4" Type="http://schemas.openxmlformats.org/officeDocument/2006/relationships/image" Target="../media/image1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87.emf"/><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27.xml"/><Relationship Id="rId1" Type="http://schemas.openxmlformats.org/officeDocument/2006/relationships/slideLayout" Target="../slideLayouts/slideLayout48.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8.xml"/><Relationship Id="rId1" Type="http://schemas.openxmlformats.org/officeDocument/2006/relationships/slideLayout" Target="../slideLayouts/slideLayout106.xml"/><Relationship Id="rId5" Type="http://schemas.openxmlformats.org/officeDocument/2006/relationships/image" Target="../media/image122.png"/><Relationship Id="rId4" Type="http://schemas.openxmlformats.org/officeDocument/2006/relationships/hyperlink" Target="http://myignite.microsof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emf"/><Relationship Id="rId3" Type="http://schemas.openxmlformats.org/officeDocument/2006/relationships/image" Target="../media/image16.emf"/><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emf"/><Relationship Id="rId25"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29.emf"/><Relationship Id="rId20" Type="http://schemas.openxmlformats.org/officeDocument/2006/relationships/image" Target="../media/image33.png"/><Relationship Id="rId1" Type="http://schemas.openxmlformats.org/officeDocument/2006/relationships/slideLayout" Target="../slideLayouts/slideLayout7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emf"/><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emf"/><Relationship Id="rId22" Type="http://schemas.openxmlformats.org/officeDocument/2006/relationships/image" Target="../media/image35.emf"/><Relationship Id="rId27" Type="http://schemas.openxmlformats.org/officeDocument/2006/relationships/image" Target="../media/image40.emf"/></Relationships>
</file>

<file path=ppt/slides/_rels/slide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14.png"/><Relationship Id="rId11" Type="http://schemas.openxmlformats.org/officeDocument/2006/relationships/image" Target="../media/image44.png"/><Relationship Id="rId5" Type="http://schemas.openxmlformats.org/officeDocument/2006/relationships/image" Target="../media/image13.png"/><Relationship Id="rId10" Type="http://schemas.openxmlformats.org/officeDocument/2006/relationships/image" Target="../media/image43.png"/><Relationship Id="rId4" Type="http://schemas.openxmlformats.org/officeDocument/2006/relationships/image" Target="../media/image12.emf"/><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1.emf"/><Relationship Id="rId7" Type="http://schemas.openxmlformats.org/officeDocument/2006/relationships/image" Target="../media/image45.emf"/><Relationship Id="rId2" Type="http://schemas.openxmlformats.org/officeDocument/2006/relationships/notesSlide" Target="../notesSlides/notesSlide6.xml"/><Relationship Id="rId1" Type="http://schemas.openxmlformats.org/officeDocument/2006/relationships/slideLayout" Target="../slideLayouts/slideLayout89.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emf"/><Relationship Id="rId12" Type="http://schemas.openxmlformats.org/officeDocument/2006/relationships/image" Target="../media/image59.png"/><Relationship Id="rId2" Type="http://schemas.openxmlformats.org/officeDocument/2006/relationships/image" Target="../media/image49.emf"/><Relationship Id="rId1" Type="http://schemas.openxmlformats.org/officeDocument/2006/relationships/slideLayout" Target="../slideLayouts/slideLayout114.xml"/><Relationship Id="rId6" Type="http://schemas.openxmlformats.org/officeDocument/2006/relationships/image" Target="../media/image53.emf"/><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emf"/><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142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a:xfrm>
            <a:off x="237500" y="116431"/>
            <a:ext cx="11521441" cy="854765"/>
          </a:xfrm>
          <a:prstGeom prst="rect">
            <a:avLst/>
          </a:prstGeom>
        </p:spPr>
        <p:txBody>
          <a:bodyPr vert="horz" lIns="93247" tIns="46623" rIns="93247" bIns="46623" rtlCol="0" anchor="ctr">
            <a:normAutofit/>
          </a:bodyPr>
          <a:lstStyle/>
          <a:p>
            <a:pPr defTabSz="932418">
              <a:spcBef>
                <a:spcPct val="0"/>
              </a:spcBef>
              <a:defRPr/>
            </a:pPr>
            <a:r>
              <a:rPr lang="en-US" sz="4488" dirty="0" smtClean="0">
                <a:solidFill>
                  <a:srgbClr val="0078D7"/>
                </a:solidFill>
                <a:latin typeface="Segoe UI Light"/>
              </a:rPr>
              <a:t>Securing O365 Services with EMS</a:t>
            </a:r>
            <a:endParaRPr lang="en-US" sz="4488" dirty="0">
              <a:solidFill>
                <a:srgbClr val="0078D7"/>
              </a:solidFill>
              <a:latin typeface="Segoe UI Light"/>
            </a:endParaRPr>
          </a:p>
        </p:txBody>
      </p:sp>
      <p:grpSp>
        <p:nvGrpSpPr>
          <p:cNvPr id="7" name="Group 6"/>
          <p:cNvGrpSpPr/>
          <p:nvPr/>
        </p:nvGrpSpPr>
        <p:grpSpPr>
          <a:xfrm>
            <a:off x="1713298" y="1278189"/>
            <a:ext cx="8771863" cy="5283338"/>
            <a:chOff x="1572048" y="965815"/>
            <a:chExt cx="8938141" cy="5640499"/>
          </a:xfrm>
        </p:grpSpPr>
        <p:sp>
          <p:nvSpPr>
            <p:cNvPr id="3116" name="Text Box 44"/>
            <p:cNvSpPr txBox="1">
              <a:spLocks noChangeArrowheads="1"/>
            </p:cNvSpPr>
            <p:nvPr/>
          </p:nvSpPr>
          <p:spPr bwMode="auto">
            <a:xfrm>
              <a:off x="4112246" y="5166984"/>
              <a:ext cx="3750147" cy="1439330"/>
            </a:xfrm>
            <a:prstGeom prst="rect">
              <a:avLst/>
            </a:prstGeom>
            <a:noFill/>
            <a:ln w="9525">
              <a:noFill/>
              <a:miter lim="800000"/>
              <a:headEnd/>
              <a:tailEnd/>
            </a:ln>
            <a:effectLst/>
          </p:spPr>
          <p:txBody>
            <a:bodyPr wrap="square">
              <a:spAutoFit/>
            </a:bodyPr>
            <a:lstStyle/>
            <a:p>
              <a:pPr algn="ctr"/>
              <a:r>
                <a:rPr lang="en-US" sz="2040" b="1" dirty="0" smtClean="0">
                  <a:solidFill>
                    <a:srgbClr val="0078D7"/>
                  </a:solidFill>
                </a:rPr>
                <a:t>Secure Data in Transit</a:t>
              </a:r>
              <a:endParaRPr lang="en-US" sz="2040" b="1" dirty="0">
                <a:solidFill>
                  <a:srgbClr val="0078D7"/>
                </a:solidFill>
              </a:endParaRPr>
            </a:p>
            <a:p>
              <a:pPr algn="ctr"/>
              <a:r>
                <a:rPr lang="en-US" sz="1224" b="1" dirty="0" smtClean="0">
                  <a:solidFill>
                    <a:srgbClr val="FFFFFF"/>
                  </a:solidFill>
                </a:rPr>
                <a:t>Encrypt emails/attachments shared externally</a:t>
              </a:r>
            </a:p>
            <a:p>
              <a:pPr algn="ctr"/>
              <a:endParaRPr lang="en-US" sz="1224" b="1" dirty="0" smtClean="0">
                <a:solidFill>
                  <a:srgbClr val="FFFFFF"/>
                </a:solidFill>
              </a:endParaRPr>
            </a:p>
            <a:p>
              <a:pPr algn="ctr"/>
              <a:r>
                <a:rPr lang="en-US" sz="1224" b="1" dirty="0" smtClean="0">
                  <a:solidFill>
                    <a:srgbClr val="FFFFFF"/>
                  </a:solidFill>
                </a:rPr>
                <a:t>Track/Audit Rights protected document usage</a:t>
              </a:r>
            </a:p>
            <a:p>
              <a:pPr algn="ctr"/>
              <a:r>
                <a:rPr lang="en-US" sz="1224" b="1" dirty="0" smtClean="0">
                  <a:solidFill>
                    <a:srgbClr val="FFFFFF"/>
                  </a:solidFill>
                </a:rPr>
                <a:t>Remote kill document access</a:t>
              </a:r>
            </a:p>
            <a:p>
              <a:pPr algn="ctr"/>
              <a:endParaRPr lang="en-US" sz="1224" b="1" dirty="0">
                <a:solidFill>
                  <a:srgbClr val="FFFFFF"/>
                </a:solidFill>
              </a:endParaRPr>
            </a:p>
          </p:txBody>
        </p:sp>
        <p:sp>
          <p:nvSpPr>
            <p:cNvPr id="3118" name="Text Box 46"/>
            <p:cNvSpPr txBox="1">
              <a:spLocks noChangeArrowheads="1"/>
            </p:cNvSpPr>
            <p:nvPr/>
          </p:nvSpPr>
          <p:spPr bwMode="auto">
            <a:xfrm>
              <a:off x="1572048" y="3119741"/>
              <a:ext cx="2977399" cy="1439330"/>
            </a:xfrm>
            <a:prstGeom prst="rect">
              <a:avLst/>
            </a:prstGeom>
            <a:noFill/>
            <a:ln w="9525">
              <a:noFill/>
              <a:miter lim="800000"/>
              <a:headEnd/>
              <a:tailEnd/>
            </a:ln>
            <a:effectLst/>
          </p:spPr>
          <p:txBody>
            <a:bodyPr wrap="square">
              <a:spAutoFit/>
            </a:bodyPr>
            <a:lstStyle/>
            <a:p>
              <a:pPr algn="ctr"/>
              <a:r>
                <a:rPr lang="en-US" sz="2040" b="1" dirty="0" smtClean="0">
                  <a:solidFill>
                    <a:srgbClr val="0078D7"/>
                  </a:solidFill>
                </a:rPr>
                <a:t>Revoke Access</a:t>
              </a:r>
              <a:endParaRPr lang="en-US" sz="2040" b="1" dirty="0">
                <a:solidFill>
                  <a:srgbClr val="0078D7"/>
                </a:solidFill>
              </a:endParaRPr>
            </a:p>
            <a:p>
              <a:pPr algn="ctr"/>
              <a:r>
                <a:rPr lang="en-US" sz="1224" b="1" dirty="0" smtClean="0">
                  <a:solidFill>
                    <a:srgbClr val="FFFFFF"/>
                  </a:solidFill>
                </a:rPr>
                <a:t>Revoke company resource access from lost/stolen devices or ex employee scenarios</a:t>
              </a:r>
              <a:endParaRPr lang="en-US" sz="1224" b="1" dirty="0">
                <a:solidFill>
                  <a:srgbClr val="FFFFFF"/>
                </a:solidFill>
              </a:endParaRPr>
            </a:p>
            <a:p>
              <a:pPr algn="ctr"/>
              <a:r>
                <a:rPr lang="en-US" sz="1224" b="1" dirty="0" smtClean="0">
                  <a:solidFill>
                    <a:srgbClr val="FFFFFF"/>
                  </a:solidFill>
                </a:rPr>
                <a:t>Selectively wipe </a:t>
              </a:r>
              <a:r>
                <a:rPr lang="en-US" sz="1224" b="1" dirty="0" err="1" smtClean="0">
                  <a:solidFill>
                    <a:srgbClr val="FFFFFF"/>
                  </a:solidFill>
                </a:rPr>
                <a:t>corp</a:t>
              </a:r>
              <a:r>
                <a:rPr lang="en-US" sz="1224" b="1" dirty="0" smtClean="0">
                  <a:solidFill>
                    <a:srgbClr val="FFFFFF"/>
                  </a:solidFill>
                </a:rPr>
                <a:t> data</a:t>
              </a:r>
              <a:endParaRPr lang="en-US" sz="1224" b="1" dirty="0">
                <a:solidFill>
                  <a:srgbClr val="FFFFFF"/>
                </a:solidFill>
              </a:endParaRPr>
            </a:p>
            <a:p>
              <a:pPr algn="ctr"/>
              <a:endParaRPr lang="en-US" sz="1224" b="1" dirty="0">
                <a:solidFill>
                  <a:srgbClr val="FFFFFF"/>
                </a:solidFill>
              </a:endParaRPr>
            </a:p>
          </p:txBody>
        </p:sp>
        <p:grpSp>
          <p:nvGrpSpPr>
            <p:cNvPr id="46" name="Group 45"/>
            <p:cNvGrpSpPr/>
            <p:nvPr/>
          </p:nvGrpSpPr>
          <p:grpSpPr>
            <a:xfrm>
              <a:off x="4730222" y="2544442"/>
              <a:ext cx="2179687" cy="2211364"/>
              <a:chOff x="3011636" y="2504461"/>
              <a:chExt cx="2179996" cy="2211677"/>
            </a:xfrm>
          </p:grpSpPr>
          <p:pic>
            <p:nvPicPr>
              <p:cNvPr id="3097" name="Picture 25" descr="ross"/>
              <p:cNvPicPr>
                <a:picLocks noChangeAspect="1" noChangeArrowheads="1"/>
              </p:cNvPicPr>
              <p:nvPr/>
            </p:nvPicPr>
            <p:blipFill>
              <a:blip r:embed="rId3" cstate="print"/>
              <a:srcRect/>
              <a:stretch>
                <a:fillRect/>
              </a:stretch>
            </p:blipFill>
            <p:spPr bwMode="auto">
              <a:xfrm>
                <a:off x="3388063" y="2742987"/>
                <a:ext cx="1663436" cy="1517887"/>
              </a:xfrm>
              <a:prstGeom prst="rect">
                <a:avLst/>
              </a:prstGeom>
              <a:noFill/>
            </p:spPr>
          </p:pic>
          <p:sp>
            <p:nvSpPr>
              <p:cNvPr id="3115" name="Text Box 43"/>
              <p:cNvSpPr txBox="1">
                <a:spLocks noChangeArrowheads="1"/>
              </p:cNvSpPr>
              <p:nvPr/>
            </p:nvSpPr>
            <p:spPr bwMode="auto">
              <a:xfrm>
                <a:off x="3434488" y="4098708"/>
                <a:ext cx="1380682" cy="400243"/>
              </a:xfrm>
              <a:prstGeom prst="rect">
                <a:avLst/>
              </a:prstGeom>
              <a:noFill/>
              <a:ln w="9525">
                <a:noFill/>
                <a:miter lim="800000"/>
                <a:headEnd/>
                <a:tailEnd/>
              </a:ln>
              <a:effectLst/>
            </p:spPr>
            <p:txBody>
              <a:bodyPr wrap="square">
                <a:spAutoFit/>
              </a:bodyPr>
              <a:lstStyle/>
              <a:p>
                <a:pPr algn="ctr"/>
                <a:r>
                  <a:rPr lang="en-US" sz="1836" i="1" dirty="0">
                    <a:solidFill>
                      <a:srgbClr val="FFFFFF"/>
                    </a:solidFill>
                  </a:rPr>
                  <a:t> </a:t>
                </a:r>
                <a:r>
                  <a:rPr lang="en-US" sz="1836" i="1" dirty="0" smtClean="0">
                    <a:solidFill>
                      <a:srgbClr val="FFFFFF"/>
                    </a:solidFill>
                  </a:rPr>
                  <a:t>Employees</a:t>
                </a:r>
                <a:endParaRPr lang="en-US" sz="1836" i="1" dirty="0">
                  <a:solidFill>
                    <a:srgbClr val="FFFFFF"/>
                  </a:solidFill>
                </a:endParaRPr>
              </a:p>
            </p:txBody>
          </p:sp>
          <p:sp>
            <p:nvSpPr>
              <p:cNvPr id="3135" name="Oval 63"/>
              <p:cNvSpPr>
                <a:spLocks noChangeArrowheads="1"/>
              </p:cNvSpPr>
              <p:nvPr/>
            </p:nvSpPr>
            <p:spPr bwMode="auto">
              <a:xfrm>
                <a:off x="3011636" y="2504461"/>
                <a:ext cx="2179996" cy="2211677"/>
              </a:xfrm>
              <a:prstGeom prst="ellipse">
                <a:avLst/>
              </a:prstGeom>
              <a:noFill/>
              <a:ln w="38100">
                <a:solidFill>
                  <a:schemeClr val="accent1"/>
                </a:solidFill>
                <a:round/>
                <a:headEnd/>
                <a:tailEnd/>
              </a:ln>
              <a:effectLst/>
            </p:spPr>
            <p:txBody>
              <a:bodyPr wrap="none" anchor="ctr"/>
              <a:lstStyle/>
              <a:p>
                <a:endParaRPr lang="en-US" sz="1836">
                  <a:solidFill>
                    <a:srgbClr val="FFFFFF"/>
                  </a:solidFill>
                </a:endParaRPr>
              </a:p>
            </p:txBody>
          </p:sp>
        </p:grpSp>
        <p:grpSp>
          <p:nvGrpSpPr>
            <p:cNvPr id="5" name="Group 51"/>
            <p:cNvGrpSpPr>
              <a:grpSpLocks/>
            </p:cNvGrpSpPr>
            <p:nvPr/>
          </p:nvGrpSpPr>
          <p:grpSpPr bwMode="auto">
            <a:xfrm>
              <a:off x="4241996" y="965815"/>
              <a:ext cx="3243419" cy="1639657"/>
              <a:chOff x="3572" y="927"/>
              <a:chExt cx="1690" cy="1033"/>
            </a:xfrm>
          </p:grpSpPr>
          <p:sp>
            <p:nvSpPr>
              <p:cNvPr id="3086" name="Freeform 14"/>
              <p:cNvSpPr>
                <a:spLocks/>
              </p:cNvSpPr>
              <p:nvPr/>
            </p:nvSpPr>
            <p:spPr bwMode="auto">
              <a:xfrm>
                <a:off x="3928" y="936"/>
                <a:ext cx="53" cy="50"/>
              </a:xfrm>
              <a:custGeom>
                <a:avLst/>
                <a:gdLst/>
                <a:ahLst/>
                <a:cxnLst>
                  <a:cxn ang="0">
                    <a:pos x="802" y="76"/>
                  </a:cxn>
                  <a:cxn ang="0">
                    <a:pos x="776" y="94"/>
                  </a:cxn>
                  <a:cxn ang="0">
                    <a:pos x="748" y="114"/>
                  </a:cxn>
                  <a:cxn ang="0">
                    <a:pos x="718" y="137"/>
                  </a:cxn>
                  <a:cxn ang="0">
                    <a:pos x="685" y="161"/>
                  </a:cxn>
                  <a:cxn ang="0">
                    <a:pos x="650" y="189"/>
                  </a:cxn>
                  <a:cxn ang="0">
                    <a:pos x="613" y="219"/>
                  </a:cxn>
                  <a:cxn ang="0">
                    <a:pos x="574" y="253"/>
                  </a:cxn>
                  <a:cxn ang="0">
                    <a:pos x="558" y="135"/>
                  </a:cxn>
                  <a:cxn ang="0">
                    <a:pos x="489" y="325"/>
                  </a:cxn>
                  <a:cxn ang="0">
                    <a:pos x="483" y="333"/>
                  </a:cxn>
                  <a:cxn ang="0">
                    <a:pos x="466" y="349"/>
                  </a:cxn>
                  <a:cxn ang="0">
                    <a:pos x="447" y="367"/>
                  </a:cxn>
                  <a:cxn ang="0">
                    <a:pos x="429" y="385"/>
                  </a:cxn>
                  <a:cxn ang="0">
                    <a:pos x="420" y="194"/>
                  </a:cxn>
                  <a:cxn ang="0">
                    <a:pos x="357" y="456"/>
                  </a:cxn>
                  <a:cxn ang="0">
                    <a:pos x="344" y="470"/>
                  </a:cxn>
                  <a:cxn ang="0">
                    <a:pos x="330" y="485"/>
                  </a:cxn>
                  <a:cxn ang="0">
                    <a:pos x="317" y="498"/>
                  </a:cxn>
                  <a:cxn ang="0">
                    <a:pos x="303" y="513"/>
                  </a:cxn>
                  <a:cxn ang="0">
                    <a:pos x="243" y="333"/>
                  </a:cxn>
                  <a:cxn ang="0">
                    <a:pos x="234" y="589"/>
                  </a:cxn>
                  <a:cxn ang="0">
                    <a:pos x="219" y="606"/>
                  </a:cxn>
                  <a:cxn ang="0">
                    <a:pos x="203" y="624"/>
                  </a:cxn>
                  <a:cxn ang="0">
                    <a:pos x="189" y="642"/>
                  </a:cxn>
                  <a:cxn ang="0">
                    <a:pos x="183" y="467"/>
                  </a:cxn>
                  <a:cxn ang="0">
                    <a:pos x="119" y="726"/>
                  </a:cxn>
                  <a:cxn ang="0">
                    <a:pos x="94" y="756"/>
                  </a:cxn>
                  <a:cxn ang="0">
                    <a:pos x="68" y="788"/>
                  </a:cxn>
                  <a:cxn ang="0">
                    <a:pos x="43" y="822"/>
                  </a:cxn>
                  <a:cxn ang="0">
                    <a:pos x="18" y="855"/>
                  </a:cxn>
                  <a:cxn ang="0">
                    <a:pos x="9" y="832"/>
                  </a:cxn>
                  <a:cxn ang="0">
                    <a:pos x="2" y="812"/>
                  </a:cxn>
                  <a:cxn ang="0">
                    <a:pos x="2" y="812"/>
                  </a:cxn>
                  <a:cxn ang="0">
                    <a:pos x="0" y="771"/>
                  </a:cxn>
                  <a:cxn ang="0">
                    <a:pos x="14" y="665"/>
                  </a:cxn>
                  <a:cxn ang="0">
                    <a:pos x="62" y="515"/>
                  </a:cxn>
                  <a:cxn ang="0">
                    <a:pos x="168" y="341"/>
                  </a:cxn>
                  <a:cxn ang="0">
                    <a:pos x="237" y="263"/>
                  </a:cxn>
                  <a:cxn ang="0">
                    <a:pos x="312" y="197"/>
                  </a:cxn>
                  <a:cxn ang="0">
                    <a:pos x="392" y="141"/>
                  </a:cxn>
                  <a:cxn ang="0">
                    <a:pos x="473" y="96"/>
                  </a:cxn>
                  <a:cxn ang="0">
                    <a:pos x="554" y="59"/>
                  </a:cxn>
                  <a:cxn ang="0">
                    <a:pos x="634" y="32"/>
                  </a:cxn>
                  <a:cxn ang="0">
                    <a:pos x="711" y="14"/>
                  </a:cxn>
                  <a:cxn ang="0">
                    <a:pos x="782" y="2"/>
                  </a:cxn>
                  <a:cxn ang="0">
                    <a:pos x="821" y="0"/>
                  </a:cxn>
                  <a:cxn ang="0">
                    <a:pos x="852" y="0"/>
                  </a:cxn>
                  <a:cxn ang="0">
                    <a:pos x="877" y="2"/>
                  </a:cxn>
                  <a:cxn ang="0">
                    <a:pos x="893" y="6"/>
                  </a:cxn>
                  <a:cxn ang="0">
                    <a:pos x="878" y="18"/>
                  </a:cxn>
                  <a:cxn ang="0">
                    <a:pos x="860" y="33"/>
                  </a:cxn>
                  <a:cxn ang="0">
                    <a:pos x="836" y="50"/>
                  </a:cxn>
                  <a:cxn ang="0">
                    <a:pos x="813" y="68"/>
                  </a:cxn>
                </a:cxnLst>
                <a:rect l="0" t="0" r="r" b="b"/>
                <a:pathLst>
                  <a:path w="893" h="855">
                    <a:moveTo>
                      <a:pt x="813" y="68"/>
                    </a:moveTo>
                    <a:lnTo>
                      <a:pt x="802" y="76"/>
                    </a:lnTo>
                    <a:lnTo>
                      <a:pt x="789" y="85"/>
                    </a:lnTo>
                    <a:lnTo>
                      <a:pt x="776" y="94"/>
                    </a:lnTo>
                    <a:lnTo>
                      <a:pt x="762" y="103"/>
                    </a:lnTo>
                    <a:lnTo>
                      <a:pt x="748" y="114"/>
                    </a:lnTo>
                    <a:lnTo>
                      <a:pt x="733" y="125"/>
                    </a:lnTo>
                    <a:lnTo>
                      <a:pt x="718" y="137"/>
                    </a:lnTo>
                    <a:lnTo>
                      <a:pt x="702" y="149"/>
                    </a:lnTo>
                    <a:lnTo>
                      <a:pt x="685" y="161"/>
                    </a:lnTo>
                    <a:lnTo>
                      <a:pt x="668" y="175"/>
                    </a:lnTo>
                    <a:lnTo>
                      <a:pt x="650" y="189"/>
                    </a:lnTo>
                    <a:lnTo>
                      <a:pt x="632" y="204"/>
                    </a:lnTo>
                    <a:lnTo>
                      <a:pt x="613" y="219"/>
                    </a:lnTo>
                    <a:lnTo>
                      <a:pt x="594" y="236"/>
                    </a:lnTo>
                    <a:lnTo>
                      <a:pt x="574" y="253"/>
                    </a:lnTo>
                    <a:lnTo>
                      <a:pt x="553" y="271"/>
                    </a:lnTo>
                    <a:lnTo>
                      <a:pt x="558" y="135"/>
                    </a:lnTo>
                    <a:lnTo>
                      <a:pt x="496" y="133"/>
                    </a:lnTo>
                    <a:lnTo>
                      <a:pt x="489" y="325"/>
                    </a:lnTo>
                    <a:lnTo>
                      <a:pt x="492" y="325"/>
                    </a:lnTo>
                    <a:lnTo>
                      <a:pt x="483" y="333"/>
                    </a:lnTo>
                    <a:lnTo>
                      <a:pt x="474" y="342"/>
                    </a:lnTo>
                    <a:lnTo>
                      <a:pt x="466" y="349"/>
                    </a:lnTo>
                    <a:lnTo>
                      <a:pt x="456" y="358"/>
                    </a:lnTo>
                    <a:lnTo>
                      <a:pt x="447" y="367"/>
                    </a:lnTo>
                    <a:lnTo>
                      <a:pt x="437" y="375"/>
                    </a:lnTo>
                    <a:lnTo>
                      <a:pt x="429" y="385"/>
                    </a:lnTo>
                    <a:lnTo>
                      <a:pt x="419" y="394"/>
                    </a:lnTo>
                    <a:lnTo>
                      <a:pt x="420" y="194"/>
                    </a:lnTo>
                    <a:lnTo>
                      <a:pt x="359" y="193"/>
                    </a:lnTo>
                    <a:lnTo>
                      <a:pt x="357" y="456"/>
                    </a:lnTo>
                    <a:lnTo>
                      <a:pt x="351" y="464"/>
                    </a:lnTo>
                    <a:lnTo>
                      <a:pt x="344" y="470"/>
                    </a:lnTo>
                    <a:lnTo>
                      <a:pt x="338" y="477"/>
                    </a:lnTo>
                    <a:lnTo>
                      <a:pt x="330" y="485"/>
                    </a:lnTo>
                    <a:lnTo>
                      <a:pt x="324" y="491"/>
                    </a:lnTo>
                    <a:lnTo>
                      <a:pt x="317" y="498"/>
                    </a:lnTo>
                    <a:lnTo>
                      <a:pt x="311" y="506"/>
                    </a:lnTo>
                    <a:lnTo>
                      <a:pt x="303" y="513"/>
                    </a:lnTo>
                    <a:lnTo>
                      <a:pt x="304" y="333"/>
                    </a:lnTo>
                    <a:lnTo>
                      <a:pt x="243" y="333"/>
                    </a:lnTo>
                    <a:lnTo>
                      <a:pt x="242" y="581"/>
                    </a:lnTo>
                    <a:lnTo>
                      <a:pt x="234" y="589"/>
                    </a:lnTo>
                    <a:lnTo>
                      <a:pt x="227" y="598"/>
                    </a:lnTo>
                    <a:lnTo>
                      <a:pt x="219" y="606"/>
                    </a:lnTo>
                    <a:lnTo>
                      <a:pt x="212" y="615"/>
                    </a:lnTo>
                    <a:lnTo>
                      <a:pt x="203" y="624"/>
                    </a:lnTo>
                    <a:lnTo>
                      <a:pt x="196" y="632"/>
                    </a:lnTo>
                    <a:lnTo>
                      <a:pt x="189" y="642"/>
                    </a:lnTo>
                    <a:lnTo>
                      <a:pt x="181" y="651"/>
                    </a:lnTo>
                    <a:lnTo>
                      <a:pt x="183" y="467"/>
                    </a:lnTo>
                    <a:lnTo>
                      <a:pt x="121" y="466"/>
                    </a:lnTo>
                    <a:lnTo>
                      <a:pt x="119" y="726"/>
                    </a:lnTo>
                    <a:lnTo>
                      <a:pt x="106" y="740"/>
                    </a:lnTo>
                    <a:lnTo>
                      <a:pt x="94" y="756"/>
                    </a:lnTo>
                    <a:lnTo>
                      <a:pt x="82" y="772"/>
                    </a:lnTo>
                    <a:lnTo>
                      <a:pt x="68" y="788"/>
                    </a:lnTo>
                    <a:lnTo>
                      <a:pt x="56" y="804"/>
                    </a:lnTo>
                    <a:lnTo>
                      <a:pt x="43" y="822"/>
                    </a:lnTo>
                    <a:lnTo>
                      <a:pt x="30" y="838"/>
                    </a:lnTo>
                    <a:lnTo>
                      <a:pt x="18" y="855"/>
                    </a:lnTo>
                    <a:lnTo>
                      <a:pt x="13" y="843"/>
                    </a:lnTo>
                    <a:lnTo>
                      <a:pt x="9" y="832"/>
                    </a:lnTo>
                    <a:lnTo>
                      <a:pt x="5" y="822"/>
                    </a:lnTo>
                    <a:lnTo>
                      <a:pt x="2" y="812"/>
                    </a:lnTo>
                    <a:lnTo>
                      <a:pt x="2" y="812"/>
                    </a:lnTo>
                    <a:lnTo>
                      <a:pt x="2" y="812"/>
                    </a:lnTo>
                    <a:lnTo>
                      <a:pt x="0" y="801"/>
                    </a:lnTo>
                    <a:lnTo>
                      <a:pt x="0" y="771"/>
                    </a:lnTo>
                    <a:lnTo>
                      <a:pt x="4" y="724"/>
                    </a:lnTo>
                    <a:lnTo>
                      <a:pt x="14" y="665"/>
                    </a:lnTo>
                    <a:lnTo>
                      <a:pt x="32" y="594"/>
                    </a:lnTo>
                    <a:lnTo>
                      <a:pt x="62" y="515"/>
                    </a:lnTo>
                    <a:lnTo>
                      <a:pt x="106" y="429"/>
                    </a:lnTo>
                    <a:lnTo>
                      <a:pt x="168" y="341"/>
                    </a:lnTo>
                    <a:lnTo>
                      <a:pt x="202" y="300"/>
                    </a:lnTo>
                    <a:lnTo>
                      <a:pt x="237" y="263"/>
                    </a:lnTo>
                    <a:lnTo>
                      <a:pt x="274" y="229"/>
                    </a:lnTo>
                    <a:lnTo>
                      <a:pt x="312" y="197"/>
                    </a:lnTo>
                    <a:lnTo>
                      <a:pt x="351" y="167"/>
                    </a:lnTo>
                    <a:lnTo>
                      <a:pt x="392" y="141"/>
                    </a:lnTo>
                    <a:lnTo>
                      <a:pt x="432" y="117"/>
                    </a:lnTo>
                    <a:lnTo>
                      <a:pt x="473" y="96"/>
                    </a:lnTo>
                    <a:lnTo>
                      <a:pt x="514" y="76"/>
                    </a:lnTo>
                    <a:lnTo>
                      <a:pt x="554" y="59"/>
                    </a:lnTo>
                    <a:lnTo>
                      <a:pt x="594" y="44"/>
                    </a:lnTo>
                    <a:lnTo>
                      <a:pt x="634" y="32"/>
                    </a:lnTo>
                    <a:lnTo>
                      <a:pt x="672" y="22"/>
                    </a:lnTo>
                    <a:lnTo>
                      <a:pt x="711" y="14"/>
                    </a:lnTo>
                    <a:lnTo>
                      <a:pt x="748" y="7"/>
                    </a:lnTo>
                    <a:lnTo>
                      <a:pt x="782" y="2"/>
                    </a:lnTo>
                    <a:lnTo>
                      <a:pt x="803" y="1"/>
                    </a:lnTo>
                    <a:lnTo>
                      <a:pt x="821" y="0"/>
                    </a:lnTo>
                    <a:lnTo>
                      <a:pt x="837" y="0"/>
                    </a:lnTo>
                    <a:lnTo>
                      <a:pt x="852" y="0"/>
                    </a:lnTo>
                    <a:lnTo>
                      <a:pt x="866" y="1"/>
                    </a:lnTo>
                    <a:lnTo>
                      <a:pt x="877" y="2"/>
                    </a:lnTo>
                    <a:lnTo>
                      <a:pt x="885" y="5"/>
                    </a:lnTo>
                    <a:lnTo>
                      <a:pt x="893" y="6"/>
                    </a:lnTo>
                    <a:lnTo>
                      <a:pt x="887" y="12"/>
                    </a:lnTo>
                    <a:lnTo>
                      <a:pt x="878" y="18"/>
                    </a:lnTo>
                    <a:lnTo>
                      <a:pt x="869" y="26"/>
                    </a:lnTo>
                    <a:lnTo>
                      <a:pt x="860" y="33"/>
                    </a:lnTo>
                    <a:lnTo>
                      <a:pt x="849" y="42"/>
                    </a:lnTo>
                    <a:lnTo>
                      <a:pt x="836" y="50"/>
                    </a:lnTo>
                    <a:lnTo>
                      <a:pt x="825" y="59"/>
                    </a:lnTo>
                    <a:lnTo>
                      <a:pt x="813" y="68"/>
                    </a:lnTo>
                    <a:close/>
                  </a:path>
                </a:pathLst>
              </a:custGeom>
              <a:solidFill>
                <a:schemeClr val="bg1"/>
              </a:solidFill>
              <a:ln w="9525">
                <a:noFill/>
                <a:round/>
                <a:headEnd/>
                <a:tailEnd/>
              </a:ln>
            </p:spPr>
            <p:txBody>
              <a:bodyPr/>
              <a:lstStyle/>
              <a:p>
                <a:endParaRPr lang="en-US" sz="1836">
                  <a:solidFill>
                    <a:srgbClr val="FFFFFF"/>
                  </a:solidFill>
                </a:endParaRPr>
              </a:p>
            </p:txBody>
          </p:sp>
          <p:sp>
            <p:nvSpPr>
              <p:cNvPr id="3117" name="Text Box 45"/>
              <p:cNvSpPr txBox="1">
                <a:spLocks noChangeArrowheads="1"/>
              </p:cNvSpPr>
              <p:nvPr/>
            </p:nvSpPr>
            <p:spPr bwMode="auto">
              <a:xfrm>
                <a:off x="3572" y="927"/>
                <a:ext cx="1690" cy="1033"/>
              </a:xfrm>
              <a:prstGeom prst="rect">
                <a:avLst/>
              </a:prstGeom>
              <a:noFill/>
              <a:ln w="9525">
                <a:noFill/>
                <a:miter lim="800000"/>
                <a:headEnd/>
                <a:tailEnd/>
              </a:ln>
              <a:effectLst/>
            </p:spPr>
            <p:txBody>
              <a:bodyPr>
                <a:spAutoFit/>
              </a:bodyPr>
              <a:lstStyle/>
              <a:p>
                <a:pPr algn="ctr"/>
                <a:r>
                  <a:rPr lang="en-US" sz="2040" b="1" dirty="0" smtClean="0">
                    <a:solidFill>
                      <a:srgbClr val="0078D7"/>
                    </a:solidFill>
                  </a:rPr>
                  <a:t>Control Access</a:t>
                </a:r>
                <a:endParaRPr lang="en-US" sz="2040" b="1" dirty="0">
                  <a:solidFill>
                    <a:srgbClr val="0078D7"/>
                  </a:solidFill>
                </a:endParaRPr>
              </a:p>
              <a:p>
                <a:pPr algn="ctr"/>
                <a:r>
                  <a:rPr lang="en-US" sz="1224" b="1" dirty="0" smtClean="0">
                    <a:solidFill>
                      <a:srgbClr val="FFFFFF"/>
                    </a:solidFill>
                  </a:rPr>
                  <a:t>Block Email/SharePoint  </a:t>
                </a:r>
                <a:r>
                  <a:rPr lang="en-US" sz="1224" b="1" dirty="0">
                    <a:solidFill>
                      <a:srgbClr val="FFFFFF"/>
                    </a:solidFill>
                  </a:rPr>
                  <a:t>until </a:t>
                </a:r>
                <a:r>
                  <a:rPr lang="en-US" sz="1224" b="1" dirty="0" smtClean="0">
                    <a:solidFill>
                      <a:srgbClr val="FFFFFF"/>
                    </a:solidFill>
                  </a:rPr>
                  <a:t>enrolled and Compliant to IT policies</a:t>
                </a:r>
                <a:endParaRPr lang="en-US" sz="1224" b="1" dirty="0">
                  <a:solidFill>
                    <a:srgbClr val="FFFFFF"/>
                  </a:solidFill>
                </a:endParaRPr>
              </a:p>
              <a:p>
                <a:pPr algn="ctr"/>
                <a:r>
                  <a:rPr lang="en-US" sz="1224" b="1" dirty="0" smtClean="0">
                    <a:solidFill>
                      <a:srgbClr val="FFFFFF"/>
                    </a:solidFill>
                  </a:rPr>
                  <a:t>Simple </a:t>
                </a:r>
                <a:r>
                  <a:rPr lang="en-US" sz="1224" b="1" dirty="0">
                    <a:solidFill>
                      <a:srgbClr val="FFFFFF"/>
                    </a:solidFill>
                  </a:rPr>
                  <a:t>end user </a:t>
                </a:r>
                <a:r>
                  <a:rPr lang="en-US" sz="1224" b="1" dirty="0" smtClean="0">
                    <a:solidFill>
                      <a:srgbClr val="FFFFFF"/>
                    </a:solidFill>
                  </a:rPr>
                  <a:t>experience</a:t>
                </a:r>
              </a:p>
              <a:p>
                <a:pPr algn="ctr"/>
                <a:r>
                  <a:rPr lang="en-US" sz="1224" b="1" dirty="0" smtClean="0">
                    <a:solidFill>
                      <a:srgbClr val="FFFFFF"/>
                    </a:solidFill>
                  </a:rPr>
                  <a:t>Revoke access on policy violations</a:t>
                </a:r>
                <a:endParaRPr lang="en-US" sz="1224" b="1" dirty="0">
                  <a:solidFill>
                    <a:srgbClr val="FFFFFF"/>
                  </a:solidFill>
                </a:endParaRPr>
              </a:p>
              <a:p>
                <a:pPr algn="ctr"/>
                <a:endParaRPr lang="en-US" sz="1224" b="1" dirty="0">
                  <a:solidFill>
                    <a:srgbClr val="FFFFFF"/>
                  </a:solidFill>
                </a:endParaRPr>
              </a:p>
              <a:p>
                <a:pPr marL="116552" indent="-116552" algn="ctr">
                  <a:buFontTx/>
                  <a:buChar char="•"/>
                </a:pPr>
                <a:endParaRPr lang="en-US" sz="1224" b="1" dirty="0">
                  <a:solidFill>
                    <a:srgbClr val="FFFFFF"/>
                  </a:solidFill>
                </a:endParaRPr>
              </a:p>
            </p:txBody>
          </p:sp>
        </p:grpSp>
        <p:sp>
          <p:nvSpPr>
            <p:cNvPr id="3136" name="Text Box 64"/>
            <p:cNvSpPr txBox="1">
              <a:spLocks noChangeArrowheads="1"/>
            </p:cNvSpPr>
            <p:nvPr/>
          </p:nvSpPr>
          <p:spPr bwMode="auto">
            <a:xfrm>
              <a:off x="7374670" y="2929350"/>
              <a:ext cx="3135519" cy="1640449"/>
            </a:xfrm>
            <a:prstGeom prst="rect">
              <a:avLst/>
            </a:prstGeom>
            <a:noFill/>
            <a:ln w="9525">
              <a:noFill/>
              <a:miter lim="800000"/>
              <a:headEnd/>
              <a:tailEnd/>
            </a:ln>
            <a:effectLst/>
          </p:spPr>
          <p:txBody>
            <a:bodyPr wrap="square">
              <a:spAutoFit/>
            </a:bodyPr>
            <a:lstStyle/>
            <a:p>
              <a:pPr algn="ctr"/>
              <a:r>
                <a:rPr lang="en-US" sz="2040" b="1" dirty="0" smtClean="0">
                  <a:solidFill>
                    <a:srgbClr val="0078D7"/>
                  </a:solidFill>
                </a:rPr>
                <a:t>Prevent data leaks</a:t>
              </a:r>
              <a:endParaRPr lang="en-US" sz="2040" b="1" dirty="0">
                <a:solidFill>
                  <a:srgbClr val="0078D7"/>
                </a:solidFill>
              </a:endParaRPr>
            </a:p>
            <a:p>
              <a:pPr algn="ctr"/>
              <a:r>
                <a:rPr lang="en-US" sz="1224" b="1" dirty="0" smtClean="0">
                  <a:solidFill>
                    <a:srgbClr val="FFFFFF"/>
                  </a:solidFill>
                </a:rPr>
                <a:t>Encrypt application data at rest</a:t>
              </a:r>
            </a:p>
            <a:p>
              <a:pPr algn="ctr"/>
              <a:r>
                <a:rPr lang="en-US" sz="1224" b="1" dirty="0" smtClean="0">
                  <a:solidFill>
                    <a:srgbClr val="FFFFFF"/>
                  </a:solidFill>
                </a:rPr>
                <a:t>Restrict data sharing to managed apps</a:t>
              </a:r>
            </a:p>
            <a:p>
              <a:pPr algn="ctr"/>
              <a:r>
                <a:rPr lang="en-US" sz="1224" b="1" dirty="0" smtClean="0">
                  <a:solidFill>
                    <a:srgbClr val="FFFFFF"/>
                  </a:solidFill>
                </a:rPr>
                <a:t>Enforce application level policies</a:t>
              </a:r>
            </a:p>
            <a:p>
              <a:pPr algn="ctr"/>
              <a:r>
                <a:rPr lang="en-US" sz="1224" b="1" dirty="0" smtClean="0">
                  <a:solidFill>
                    <a:srgbClr val="FFFFFF"/>
                  </a:solidFill>
                </a:rPr>
                <a:t>Built in data protection for Office apps</a:t>
              </a:r>
            </a:p>
            <a:p>
              <a:pPr algn="ctr"/>
              <a:endParaRPr lang="en-US" sz="1224" b="1" dirty="0" smtClean="0">
                <a:solidFill>
                  <a:srgbClr val="FFFFFF"/>
                </a:solidFill>
              </a:endParaRPr>
            </a:p>
            <a:p>
              <a:pPr algn="ctr"/>
              <a:endParaRPr lang="en-US" sz="1224" b="1" dirty="0">
                <a:solidFill>
                  <a:srgbClr val="FFFFFF"/>
                </a:solidFill>
              </a:endParaRPr>
            </a:p>
          </p:txBody>
        </p:sp>
        <p:sp>
          <p:nvSpPr>
            <p:cNvPr id="3141" name="AutoShape 69"/>
            <p:cNvSpPr>
              <a:spLocks noChangeArrowheads="1"/>
            </p:cNvSpPr>
            <p:nvPr/>
          </p:nvSpPr>
          <p:spPr bwMode="auto">
            <a:xfrm rot="9101822">
              <a:off x="7712823" y="4761412"/>
              <a:ext cx="1142838" cy="1066648"/>
            </a:xfrm>
            <a:custGeom>
              <a:avLst/>
              <a:gdLst>
                <a:gd name="G0" fmla="+- -6038372 0 0"/>
                <a:gd name="G1" fmla="+- -11796480 0 0"/>
                <a:gd name="G2" fmla="+- -6038372 0 -11796480"/>
                <a:gd name="G3" fmla="+- 10800 0 0"/>
                <a:gd name="G4" fmla="+- 0 0 -6038372"/>
                <a:gd name="T0" fmla="*/ 360 256 1"/>
                <a:gd name="T1" fmla="*/ 0 256 1"/>
                <a:gd name="G5" fmla="+- G2 T0 T1"/>
                <a:gd name="G6" fmla="?: G2 G2 G5"/>
                <a:gd name="G7" fmla="+- 0 0 G6"/>
                <a:gd name="G8" fmla="+- 4824 0 0"/>
                <a:gd name="G9" fmla="+- 0 0 -11796480"/>
                <a:gd name="G10" fmla="+- 4824 0 2700"/>
                <a:gd name="G11" fmla="cos G10 -6038372"/>
                <a:gd name="G12" fmla="sin G10 -6038372"/>
                <a:gd name="G13" fmla="cos 13500 -6038372"/>
                <a:gd name="G14" fmla="sin 13500 -6038372"/>
                <a:gd name="G15" fmla="+- G11 10800 0"/>
                <a:gd name="G16" fmla="+- G12 10800 0"/>
                <a:gd name="G17" fmla="+- G13 10800 0"/>
                <a:gd name="G18" fmla="+- G14 10800 0"/>
                <a:gd name="G19" fmla="*/ 4824 1 2"/>
                <a:gd name="G20" fmla="+- G19 5400 0"/>
                <a:gd name="G21" fmla="cos G20 -6038372"/>
                <a:gd name="G22" fmla="sin G20 -6038372"/>
                <a:gd name="G23" fmla="+- G21 10800 0"/>
                <a:gd name="G24" fmla="+- G12 G23 G22"/>
                <a:gd name="G25" fmla="+- G22 G23 G11"/>
                <a:gd name="G26" fmla="cos 10800 -6038372"/>
                <a:gd name="G27" fmla="sin 10800 -6038372"/>
                <a:gd name="G28" fmla="cos 4824 -6038372"/>
                <a:gd name="G29" fmla="sin 4824 -6038372"/>
                <a:gd name="G30" fmla="+- G26 10800 0"/>
                <a:gd name="G31" fmla="+- G27 10800 0"/>
                <a:gd name="G32" fmla="+- G28 10800 0"/>
                <a:gd name="G33" fmla="+- G29 10800 0"/>
                <a:gd name="G34" fmla="+- G19 5400 0"/>
                <a:gd name="G35" fmla="cos G34 -11796480"/>
                <a:gd name="G36" fmla="sin G34 -11796480"/>
                <a:gd name="G37" fmla="+/ -11796480 -6038372 2"/>
                <a:gd name="T2" fmla="*/ 180 256 1"/>
                <a:gd name="T3" fmla="*/ 0 256 1"/>
                <a:gd name="G38" fmla="+- G37 T2 T3"/>
                <a:gd name="G39" fmla="?: G2 G37 G38"/>
                <a:gd name="G40" fmla="cos 10800 G39"/>
                <a:gd name="G41" fmla="sin 10800 G39"/>
                <a:gd name="G42" fmla="cos 4824 G39"/>
                <a:gd name="G43" fmla="sin 4824 G39"/>
                <a:gd name="G44" fmla="+- G40 10800 0"/>
                <a:gd name="G45" fmla="+- G41 10800 0"/>
                <a:gd name="G46" fmla="+- G42 10800 0"/>
                <a:gd name="G47" fmla="+- G43 10800 0"/>
                <a:gd name="G48" fmla="+- G35 10800 0"/>
                <a:gd name="G49" fmla="+- G36 10800 0"/>
                <a:gd name="T4" fmla="*/ 3022 w 21600"/>
                <a:gd name="T5" fmla="*/ 3307 h 21600"/>
                <a:gd name="T6" fmla="*/ 2988 w 21600"/>
                <a:gd name="T7" fmla="*/ 10800 h 21600"/>
                <a:gd name="T8" fmla="*/ 7325 w 21600"/>
                <a:gd name="T9" fmla="*/ 7453 h 21600"/>
                <a:gd name="T10" fmla="*/ 10296 w 21600"/>
                <a:gd name="T11" fmla="*/ -2691 h 21600"/>
                <a:gd name="T12" fmla="*/ 16192 w 21600"/>
                <a:gd name="T13" fmla="*/ 2781 h 21600"/>
                <a:gd name="T14" fmla="*/ 10720 w 21600"/>
                <a:gd name="T15" fmla="*/ 867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20" y="5979"/>
                  </a:moveTo>
                  <a:cubicBezTo>
                    <a:pt x="8027" y="6076"/>
                    <a:pt x="5976" y="8205"/>
                    <a:pt x="5976" y="10799"/>
                  </a:cubicBezTo>
                  <a:lnTo>
                    <a:pt x="0" y="10800"/>
                  </a:lnTo>
                  <a:cubicBezTo>
                    <a:pt x="0" y="4992"/>
                    <a:pt x="4593" y="224"/>
                    <a:pt x="10397" y="7"/>
                  </a:cubicBezTo>
                  <a:lnTo>
                    <a:pt x="10296" y="-2691"/>
                  </a:lnTo>
                  <a:lnTo>
                    <a:pt x="16192" y="2781"/>
                  </a:lnTo>
                  <a:lnTo>
                    <a:pt x="10720" y="8677"/>
                  </a:lnTo>
                  <a:lnTo>
                    <a:pt x="10620" y="5979"/>
                  </a:lnTo>
                  <a:close/>
                </a:path>
              </a:pathLst>
            </a:custGeom>
            <a:solidFill>
              <a:srgbClr val="002060"/>
            </a:solidFill>
            <a:ln w="9525">
              <a:solidFill>
                <a:schemeClr val="accent1"/>
              </a:solidFill>
              <a:miter lim="800000"/>
              <a:headEnd/>
              <a:tailEnd/>
            </a:ln>
            <a:effectLst/>
          </p:spPr>
          <p:txBody>
            <a:bodyPr wrap="none" anchor="ctr"/>
            <a:lstStyle/>
            <a:p>
              <a:endParaRPr lang="en-US" sz="1836">
                <a:solidFill>
                  <a:srgbClr val="FFFFFF"/>
                </a:solidFill>
              </a:endParaRPr>
            </a:p>
          </p:txBody>
        </p:sp>
        <p:sp>
          <p:nvSpPr>
            <p:cNvPr id="3142" name="AutoShape 70"/>
            <p:cNvSpPr>
              <a:spLocks noChangeArrowheads="1"/>
            </p:cNvSpPr>
            <p:nvPr/>
          </p:nvSpPr>
          <p:spPr bwMode="auto">
            <a:xfrm rot="20626479">
              <a:off x="3061744" y="1874099"/>
              <a:ext cx="1142838" cy="1066648"/>
            </a:xfrm>
            <a:custGeom>
              <a:avLst/>
              <a:gdLst>
                <a:gd name="G0" fmla="+- -6038372 0 0"/>
                <a:gd name="G1" fmla="+- -11796480 0 0"/>
                <a:gd name="G2" fmla="+- -6038372 0 -11796480"/>
                <a:gd name="G3" fmla="+- 10800 0 0"/>
                <a:gd name="G4" fmla="+- 0 0 -6038372"/>
                <a:gd name="T0" fmla="*/ 360 256 1"/>
                <a:gd name="T1" fmla="*/ 0 256 1"/>
                <a:gd name="G5" fmla="+- G2 T0 T1"/>
                <a:gd name="G6" fmla="?: G2 G2 G5"/>
                <a:gd name="G7" fmla="+- 0 0 G6"/>
                <a:gd name="G8" fmla="+- 4824 0 0"/>
                <a:gd name="G9" fmla="+- 0 0 -11796480"/>
                <a:gd name="G10" fmla="+- 4824 0 2700"/>
                <a:gd name="G11" fmla="cos G10 -6038372"/>
                <a:gd name="G12" fmla="sin G10 -6038372"/>
                <a:gd name="G13" fmla="cos 13500 -6038372"/>
                <a:gd name="G14" fmla="sin 13500 -6038372"/>
                <a:gd name="G15" fmla="+- G11 10800 0"/>
                <a:gd name="G16" fmla="+- G12 10800 0"/>
                <a:gd name="G17" fmla="+- G13 10800 0"/>
                <a:gd name="G18" fmla="+- G14 10800 0"/>
                <a:gd name="G19" fmla="*/ 4824 1 2"/>
                <a:gd name="G20" fmla="+- G19 5400 0"/>
                <a:gd name="G21" fmla="cos G20 -6038372"/>
                <a:gd name="G22" fmla="sin G20 -6038372"/>
                <a:gd name="G23" fmla="+- G21 10800 0"/>
                <a:gd name="G24" fmla="+- G12 G23 G22"/>
                <a:gd name="G25" fmla="+- G22 G23 G11"/>
                <a:gd name="G26" fmla="cos 10800 -6038372"/>
                <a:gd name="G27" fmla="sin 10800 -6038372"/>
                <a:gd name="G28" fmla="cos 4824 -6038372"/>
                <a:gd name="G29" fmla="sin 4824 -6038372"/>
                <a:gd name="G30" fmla="+- G26 10800 0"/>
                <a:gd name="G31" fmla="+- G27 10800 0"/>
                <a:gd name="G32" fmla="+- G28 10800 0"/>
                <a:gd name="G33" fmla="+- G29 10800 0"/>
                <a:gd name="G34" fmla="+- G19 5400 0"/>
                <a:gd name="G35" fmla="cos G34 -11796480"/>
                <a:gd name="G36" fmla="sin G34 -11796480"/>
                <a:gd name="G37" fmla="+/ -11796480 -6038372 2"/>
                <a:gd name="T2" fmla="*/ 180 256 1"/>
                <a:gd name="T3" fmla="*/ 0 256 1"/>
                <a:gd name="G38" fmla="+- G37 T2 T3"/>
                <a:gd name="G39" fmla="?: G2 G37 G38"/>
                <a:gd name="G40" fmla="cos 10800 G39"/>
                <a:gd name="G41" fmla="sin 10800 G39"/>
                <a:gd name="G42" fmla="cos 4824 G39"/>
                <a:gd name="G43" fmla="sin 4824 G39"/>
                <a:gd name="G44" fmla="+- G40 10800 0"/>
                <a:gd name="G45" fmla="+- G41 10800 0"/>
                <a:gd name="G46" fmla="+- G42 10800 0"/>
                <a:gd name="G47" fmla="+- G43 10800 0"/>
                <a:gd name="G48" fmla="+- G35 10800 0"/>
                <a:gd name="G49" fmla="+- G36 10800 0"/>
                <a:gd name="T4" fmla="*/ 3022 w 21600"/>
                <a:gd name="T5" fmla="*/ 3307 h 21600"/>
                <a:gd name="T6" fmla="*/ 2988 w 21600"/>
                <a:gd name="T7" fmla="*/ 10800 h 21600"/>
                <a:gd name="T8" fmla="*/ 7325 w 21600"/>
                <a:gd name="T9" fmla="*/ 7453 h 21600"/>
                <a:gd name="T10" fmla="*/ 10296 w 21600"/>
                <a:gd name="T11" fmla="*/ -2691 h 21600"/>
                <a:gd name="T12" fmla="*/ 16192 w 21600"/>
                <a:gd name="T13" fmla="*/ 2781 h 21600"/>
                <a:gd name="T14" fmla="*/ 10720 w 21600"/>
                <a:gd name="T15" fmla="*/ 867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20" y="5979"/>
                  </a:moveTo>
                  <a:cubicBezTo>
                    <a:pt x="8027" y="6076"/>
                    <a:pt x="5976" y="8205"/>
                    <a:pt x="5976" y="10799"/>
                  </a:cubicBezTo>
                  <a:lnTo>
                    <a:pt x="0" y="10800"/>
                  </a:lnTo>
                  <a:cubicBezTo>
                    <a:pt x="0" y="4992"/>
                    <a:pt x="4593" y="224"/>
                    <a:pt x="10397" y="7"/>
                  </a:cubicBezTo>
                  <a:lnTo>
                    <a:pt x="10296" y="-2691"/>
                  </a:lnTo>
                  <a:lnTo>
                    <a:pt x="16192" y="2781"/>
                  </a:lnTo>
                  <a:lnTo>
                    <a:pt x="10720" y="8677"/>
                  </a:lnTo>
                  <a:lnTo>
                    <a:pt x="10620" y="5979"/>
                  </a:lnTo>
                  <a:close/>
                </a:path>
              </a:pathLst>
            </a:custGeom>
            <a:solidFill>
              <a:srgbClr val="002060"/>
            </a:solidFill>
            <a:ln w="9525">
              <a:solidFill>
                <a:schemeClr val="accent1"/>
              </a:solidFill>
              <a:miter lim="800000"/>
              <a:headEnd/>
              <a:tailEnd/>
            </a:ln>
            <a:effectLst/>
          </p:spPr>
          <p:txBody>
            <a:bodyPr wrap="none" anchor="ctr"/>
            <a:lstStyle/>
            <a:p>
              <a:endParaRPr lang="en-US" sz="1836">
                <a:solidFill>
                  <a:srgbClr val="FFFFFF"/>
                </a:solidFill>
              </a:endParaRPr>
            </a:p>
          </p:txBody>
        </p:sp>
        <p:sp>
          <p:nvSpPr>
            <p:cNvPr id="3144" name="AutoShape 72"/>
            <p:cNvSpPr>
              <a:spLocks noChangeArrowheads="1"/>
            </p:cNvSpPr>
            <p:nvPr/>
          </p:nvSpPr>
          <p:spPr bwMode="auto">
            <a:xfrm rot="4620668">
              <a:off x="7610518" y="1865091"/>
              <a:ext cx="1142838" cy="1066648"/>
            </a:xfrm>
            <a:custGeom>
              <a:avLst/>
              <a:gdLst>
                <a:gd name="G0" fmla="+- -6038372 0 0"/>
                <a:gd name="G1" fmla="+- -11796480 0 0"/>
                <a:gd name="G2" fmla="+- -6038372 0 -11796480"/>
                <a:gd name="G3" fmla="+- 10800 0 0"/>
                <a:gd name="G4" fmla="+- 0 0 -6038372"/>
                <a:gd name="T0" fmla="*/ 360 256 1"/>
                <a:gd name="T1" fmla="*/ 0 256 1"/>
                <a:gd name="G5" fmla="+- G2 T0 T1"/>
                <a:gd name="G6" fmla="?: G2 G2 G5"/>
                <a:gd name="G7" fmla="+- 0 0 G6"/>
                <a:gd name="G8" fmla="+- 4824 0 0"/>
                <a:gd name="G9" fmla="+- 0 0 -11796480"/>
                <a:gd name="G10" fmla="+- 4824 0 2700"/>
                <a:gd name="G11" fmla="cos G10 -6038372"/>
                <a:gd name="G12" fmla="sin G10 -6038372"/>
                <a:gd name="G13" fmla="cos 13500 -6038372"/>
                <a:gd name="G14" fmla="sin 13500 -6038372"/>
                <a:gd name="G15" fmla="+- G11 10800 0"/>
                <a:gd name="G16" fmla="+- G12 10800 0"/>
                <a:gd name="G17" fmla="+- G13 10800 0"/>
                <a:gd name="G18" fmla="+- G14 10800 0"/>
                <a:gd name="G19" fmla="*/ 4824 1 2"/>
                <a:gd name="G20" fmla="+- G19 5400 0"/>
                <a:gd name="G21" fmla="cos G20 -6038372"/>
                <a:gd name="G22" fmla="sin G20 -6038372"/>
                <a:gd name="G23" fmla="+- G21 10800 0"/>
                <a:gd name="G24" fmla="+- G12 G23 G22"/>
                <a:gd name="G25" fmla="+- G22 G23 G11"/>
                <a:gd name="G26" fmla="cos 10800 -6038372"/>
                <a:gd name="G27" fmla="sin 10800 -6038372"/>
                <a:gd name="G28" fmla="cos 4824 -6038372"/>
                <a:gd name="G29" fmla="sin 4824 -6038372"/>
                <a:gd name="G30" fmla="+- G26 10800 0"/>
                <a:gd name="G31" fmla="+- G27 10800 0"/>
                <a:gd name="G32" fmla="+- G28 10800 0"/>
                <a:gd name="G33" fmla="+- G29 10800 0"/>
                <a:gd name="G34" fmla="+- G19 5400 0"/>
                <a:gd name="G35" fmla="cos G34 -11796480"/>
                <a:gd name="G36" fmla="sin G34 -11796480"/>
                <a:gd name="G37" fmla="+/ -11796480 -6038372 2"/>
                <a:gd name="T2" fmla="*/ 180 256 1"/>
                <a:gd name="T3" fmla="*/ 0 256 1"/>
                <a:gd name="G38" fmla="+- G37 T2 T3"/>
                <a:gd name="G39" fmla="?: G2 G37 G38"/>
                <a:gd name="G40" fmla="cos 10800 G39"/>
                <a:gd name="G41" fmla="sin 10800 G39"/>
                <a:gd name="G42" fmla="cos 4824 G39"/>
                <a:gd name="G43" fmla="sin 4824 G39"/>
                <a:gd name="G44" fmla="+- G40 10800 0"/>
                <a:gd name="G45" fmla="+- G41 10800 0"/>
                <a:gd name="G46" fmla="+- G42 10800 0"/>
                <a:gd name="G47" fmla="+- G43 10800 0"/>
                <a:gd name="G48" fmla="+- G35 10800 0"/>
                <a:gd name="G49" fmla="+- G36 10800 0"/>
                <a:gd name="T4" fmla="*/ 3022 w 21600"/>
                <a:gd name="T5" fmla="*/ 3307 h 21600"/>
                <a:gd name="T6" fmla="*/ 2988 w 21600"/>
                <a:gd name="T7" fmla="*/ 10800 h 21600"/>
                <a:gd name="T8" fmla="*/ 7325 w 21600"/>
                <a:gd name="T9" fmla="*/ 7453 h 21600"/>
                <a:gd name="T10" fmla="*/ 10296 w 21600"/>
                <a:gd name="T11" fmla="*/ -2691 h 21600"/>
                <a:gd name="T12" fmla="*/ 16192 w 21600"/>
                <a:gd name="T13" fmla="*/ 2781 h 21600"/>
                <a:gd name="T14" fmla="*/ 10720 w 21600"/>
                <a:gd name="T15" fmla="*/ 867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20" y="5979"/>
                  </a:moveTo>
                  <a:cubicBezTo>
                    <a:pt x="8027" y="6076"/>
                    <a:pt x="5976" y="8205"/>
                    <a:pt x="5976" y="10799"/>
                  </a:cubicBezTo>
                  <a:lnTo>
                    <a:pt x="0" y="10800"/>
                  </a:lnTo>
                  <a:cubicBezTo>
                    <a:pt x="0" y="4992"/>
                    <a:pt x="4593" y="224"/>
                    <a:pt x="10397" y="7"/>
                  </a:cubicBezTo>
                  <a:lnTo>
                    <a:pt x="10296" y="-2691"/>
                  </a:lnTo>
                  <a:lnTo>
                    <a:pt x="16192" y="2781"/>
                  </a:lnTo>
                  <a:lnTo>
                    <a:pt x="10720" y="8677"/>
                  </a:lnTo>
                  <a:lnTo>
                    <a:pt x="10620" y="5979"/>
                  </a:lnTo>
                  <a:close/>
                </a:path>
              </a:pathLst>
            </a:custGeom>
            <a:solidFill>
              <a:srgbClr val="002060"/>
            </a:solidFill>
            <a:ln w="9525">
              <a:solidFill>
                <a:schemeClr val="accent1"/>
              </a:solidFill>
              <a:miter lim="800000"/>
              <a:headEnd/>
              <a:tailEnd/>
            </a:ln>
            <a:effectLst/>
          </p:spPr>
          <p:txBody>
            <a:bodyPr wrap="none" anchor="ctr"/>
            <a:lstStyle/>
            <a:p>
              <a:endParaRPr lang="en-US" sz="1836">
                <a:solidFill>
                  <a:srgbClr val="FFFFFF"/>
                </a:solidFill>
              </a:endParaRPr>
            </a:p>
          </p:txBody>
        </p:sp>
        <p:sp>
          <p:nvSpPr>
            <p:cNvPr id="3146" name="AutoShape 74"/>
            <p:cNvSpPr>
              <a:spLocks noChangeArrowheads="1"/>
            </p:cNvSpPr>
            <p:nvPr/>
          </p:nvSpPr>
          <p:spPr bwMode="auto">
            <a:xfrm rot="15389974">
              <a:off x="3000790" y="4567531"/>
              <a:ext cx="1142838" cy="1066648"/>
            </a:xfrm>
            <a:custGeom>
              <a:avLst/>
              <a:gdLst>
                <a:gd name="G0" fmla="+- -6038372 0 0"/>
                <a:gd name="G1" fmla="+- -11796480 0 0"/>
                <a:gd name="G2" fmla="+- -6038372 0 -11796480"/>
                <a:gd name="G3" fmla="+- 10800 0 0"/>
                <a:gd name="G4" fmla="+- 0 0 -6038372"/>
                <a:gd name="T0" fmla="*/ 360 256 1"/>
                <a:gd name="T1" fmla="*/ 0 256 1"/>
                <a:gd name="G5" fmla="+- G2 T0 T1"/>
                <a:gd name="G6" fmla="?: G2 G2 G5"/>
                <a:gd name="G7" fmla="+- 0 0 G6"/>
                <a:gd name="G8" fmla="+- 4824 0 0"/>
                <a:gd name="G9" fmla="+- 0 0 -11796480"/>
                <a:gd name="G10" fmla="+- 4824 0 2700"/>
                <a:gd name="G11" fmla="cos G10 -6038372"/>
                <a:gd name="G12" fmla="sin G10 -6038372"/>
                <a:gd name="G13" fmla="cos 13500 -6038372"/>
                <a:gd name="G14" fmla="sin 13500 -6038372"/>
                <a:gd name="G15" fmla="+- G11 10800 0"/>
                <a:gd name="G16" fmla="+- G12 10800 0"/>
                <a:gd name="G17" fmla="+- G13 10800 0"/>
                <a:gd name="G18" fmla="+- G14 10800 0"/>
                <a:gd name="G19" fmla="*/ 4824 1 2"/>
                <a:gd name="G20" fmla="+- G19 5400 0"/>
                <a:gd name="G21" fmla="cos G20 -6038372"/>
                <a:gd name="G22" fmla="sin G20 -6038372"/>
                <a:gd name="G23" fmla="+- G21 10800 0"/>
                <a:gd name="G24" fmla="+- G12 G23 G22"/>
                <a:gd name="G25" fmla="+- G22 G23 G11"/>
                <a:gd name="G26" fmla="cos 10800 -6038372"/>
                <a:gd name="G27" fmla="sin 10800 -6038372"/>
                <a:gd name="G28" fmla="cos 4824 -6038372"/>
                <a:gd name="G29" fmla="sin 4824 -6038372"/>
                <a:gd name="G30" fmla="+- G26 10800 0"/>
                <a:gd name="G31" fmla="+- G27 10800 0"/>
                <a:gd name="G32" fmla="+- G28 10800 0"/>
                <a:gd name="G33" fmla="+- G29 10800 0"/>
                <a:gd name="G34" fmla="+- G19 5400 0"/>
                <a:gd name="G35" fmla="cos G34 -11796480"/>
                <a:gd name="G36" fmla="sin G34 -11796480"/>
                <a:gd name="G37" fmla="+/ -11796480 -6038372 2"/>
                <a:gd name="T2" fmla="*/ 180 256 1"/>
                <a:gd name="T3" fmla="*/ 0 256 1"/>
                <a:gd name="G38" fmla="+- G37 T2 T3"/>
                <a:gd name="G39" fmla="?: G2 G37 G38"/>
                <a:gd name="G40" fmla="cos 10800 G39"/>
                <a:gd name="G41" fmla="sin 10800 G39"/>
                <a:gd name="G42" fmla="cos 4824 G39"/>
                <a:gd name="G43" fmla="sin 4824 G39"/>
                <a:gd name="G44" fmla="+- G40 10800 0"/>
                <a:gd name="G45" fmla="+- G41 10800 0"/>
                <a:gd name="G46" fmla="+- G42 10800 0"/>
                <a:gd name="G47" fmla="+- G43 10800 0"/>
                <a:gd name="G48" fmla="+- G35 10800 0"/>
                <a:gd name="G49" fmla="+- G36 10800 0"/>
                <a:gd name="T4" fmla="*/ 3022 w 21600"/>
                <a:gd name="T5" fmla="*/ 3307 h 21600"/>
                <a:gd name="T6" fmla="*/ 2988 w 21600"/>
                <a:gd name="T7" fmla="*/ 10800 h 21600"/>
                <a:gd name="T8" fmla="*/ 7325 w 21600"/>
                <a:gd name="T9" fmla="*/ 7453 h 21600"/>
                <a:gd name="T10" fmla="*/ 10296 w 21600"/>
                <a:gd name="T11" fmla="*/ -2691 h 21600"/>
                <a:gd name="T12" fmla="*/ 16192 w 21600"/>
                <a:gd name="T13" fmla="*/ 2781 h 21600"/>
                <a:gd name="T14" fmla="*/ 10720 w 21600"/>
                <a:gd name="T15" fmla="*/ 867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20" y="5979"/>
                  </a:moveTo>
                  <a:cubicBezTo>
                    <a:pt x="8027" y="6076"/>
                    <a:pt x="5976" y="8205"/>
                    <a:pt x="5976" y="10799"/>
                  </a:cubicBezTo>
                  <a:lnTo>
                    <a:pt x="0" y="10800"/>
                  </a:lnTo>
                  <a:cubicBezTo>
                    <a:pt x="0" y="4992"/>
                    <a:pt x="4593" y="224"/>
                    <a:pt x="10397" y="7"/>
                  </a:cubicBezTo>
                  <a:lnTo>
                    <a:pt x="10296" y="-2691"/>
                  </a:lnTo>
                  <a:lnTo>
                    <a:pt x="16192" y="2781"/>
                  </a:lnTo>
                  <a:lnTo>
                    <a:pt x="10720" y="8677"/>
                  </a:lnTo>
                  <a:lnTo>
                    <a:pt x="10620" y="5979"/>
                  </a:lnTo>
                  <a:close/>
                </a:path>
              </a:pathLst>
            </a:custGeom>
            <a:solidFill>
              <a:srgbClr val="002060"/>
            </a:solidFill>
            <a:ln w="9525">
              <a:solidFill>
                <a:schemeClr val="accent1"/>
              </a:solidFill>
              <a:miter lim="800000"/>
              <a:headEnd/>
              <a:tailEnd/>
            </a:ln>
            <a:effectLst/>
          </p:spPr>
          <p:txBody>
            <a:bodyPr wrap="none" anchor="ctr"/>
            <a:lstStyle/>
            <a:p>
              <a:endParaRPr lang="en-US" sz="1836">
                <a:solidFill>
                  <a:srgbClr val="FFFFFF"/>
                </a:solidFill>
              </a:endParaRPr>
            </a:p>
          </p:txBody>
        </p:sp>
      </p:grpSp>
    </p:spTree>
    <p:extLst>
      <p:ext uri="{BB962C8B-B14F-4D97-AF65-F5344CB8AC3E}">
        <p14:creationId xmlns:p14="http://schemas.microsoft.com/office/powerpoint/2010/main" val="18774174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178802"/>
          </a:xfrm>
        </p:spPr>
        <p:txBody>
          <a:bodyPr/>
          <a:lstStyle/>
          <a:p>
            <a:r>
              <a:rPr lang="en-US" dirty="0" smtClean="0"/>
              <a:t>Demo – Secure email &amp; Collaboration in O365</a:t>
            </a:r>
            <a:endParaRPr lang="en-US" dirty="0"/>
          </a:p>
        </p:txBody>
      </p:sp>
      <p:sp>
        <p:nvSpPr>
          <p:cNvPr id="4" name="Text Placeholder 3"/>
          <p:cNvSpPr>
            <a:spLocks noGrp="1"/>
          </p:cNvSpPr>
          <p:nvPr>
            <p:ph type="body" sz="quarter" idx="12"/>
          </p:nvPr>
        </p:nvSpPr>
        <p:spPr/>
        <p:txBody>
          <a:bodyPr/>
          <a:lstStyle/>
          <a:p>
            <a:r>
              <a:rPr lang="en-US" dirty="0" smtClean="0"/>
              <a:t>Chris Green</a:t>
            </a:r>
            <a:endParaRPr lang="en-US" dirty="0"/>
          </a:p>
        </p:txBody>
      </p:sp>
    </p:spTree>
    <p:extLst>
      <p:ext uri="{BB962C8B-B14F-4D97-AF65-F5344CB8AC3E}">
        <p14:creationId xmlns:p14="http://schemas.microsoft.com/office/powerpoint/2010/main" val="12807806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04417" y="4890305"/>
            <a:ext cx="1816096" cy="514076"/>
          </a:xfrm>
          <a:prstGeom prst="roundRect">
            <a:avLst>
              <a:gd name="adj" fmla="val 5708"/>
            </a:avLst>
          </a:prstGeom>
          <a:solidFill>
            <a:srgbClr val="002050"/>
          </a:solidFill>
          <a:ln w="10795" cap="flat" cmpd="sng" algn="ctr">
            <a:solidFill>
              <a:srgbClr val="002050">
                <a:shade val="50000"/>
              </a:srgbClr>
            </a:solidFill>
            <a:prstDash val="solid"/>
          </a:ln>
          <a:effectLst/>
        </p:spPr>
        <p:txBody>
          <a:bodyPr rtlCol="0" anchor="ctr"/>
          <a:lstStyle/>
          <a:p>
            <a:pPr algn="ctr" defTabSz="932384">
              <a:defRPr/>
            </a:pPr>
            <a:r>
              <a:rPr lang="en-US" sz="1398" kern="0" dirty="0">
                <a:solidFill>
                  <a:srgbClr val="FFFFFF"/>
                </a:solidFill>
              </a:rPr>
              <a:t>Unified Enrollment</a:t>
            </a:r>
          </a:p>
        </p:txBody>
      </p:sp>
      <p:grpSp>
        <p:nvGrpSpPr>
          <p:cNvPr id="3" name="Group 2"/>
          <p:cNvGrpSpPr/>
          <p:nvPr/>
        </p:nvGrpSpPr>
        <p:grpSpPr>
          <a:xfrm>
            <a:off x="5581811" y="1871281"/>
            <a:ext cx="3922197" cy="2144456"/>
            <a:chOff x="5581720" y="1871050"/>
            <a:chExt cx="3922753" cy="2144760"/>
          </a:xfrm>
        </p:grpSpPr>
        <p:sp>
          <p:nvSpPr>
            <p:cNvPr id="5" name="Rounded Rectangle 4"/>
            <p:cNvSpPr/>
            <p:nvPr/>
          </p:nvSpPr>
          <p:spPr>
            <a:xfrm>
              <a:off x="5581720" y="3768310"/>
              <a:ext cx="1447416" cy="247500"/>
            </a:xfrm>
            <a:prstGeom prst="roundRect">
              <a:avLst>
                <a:gd name="adj" fmla="val 5708"/>
              </a:avLst>
            </a:prstGeom>
            <a:solidFill>
              <a:schemeClr val="accent6">
                <a:lumMod val="60000"/>
                <a:lumOff val="40000"/>
              </a:schemeClr>
            </a:solidFill>
            <a:ln w="10795" cap="flat" cmpd="sng" algn="ctr">
              <a:solidFill>
                <a:srgbClr val="505050">
                  <a:shade val="50000"/>
                </a:srgbClr>
              </a:solidFill>
              <a:prstDash val="solid"/>
            </a:ln>
            <a:effectLst/>
          </p:spPr>
          <p:txBody>
            <a:bodyPr rtlCol="0" anchor="ctr"/>
            <a:lstStyle/>
            <a:p>
              <a:pPr algn="ctr" defTabSz="932384">
                <a:defRPr/>
              </a:pPr>
              <a:r>
                <a:rPr lang="en-US" kern="0" dirty="0">
                  <a:solidFill>
                    <a:prstClr val="black"/>
                  </a:solidFill>
                </a:rPr>
                <a:t>Azure AD</a:t>
              </a:r>
            </a:p>
          </p:txBody>
        </p:sp>
        <p:cxnSp>
          <p:nvCxnSpPr>
            <p:cNvPr id="33" name="Straight Connector 32"/>
            <p:cNvCxnSpPr/>
            <p:nvPr/>
          </p:nvCxnSpPr>
          <p:spPr>
            <a:xfrm rot="21432605" flipV="1">
              <a:off x="6392999" y="1921597"/>
              <a:ext cx="2094702" cy="728782"/>
            </a:xfrm>
            <a:prstGeom prst="line">
              <a:avLst/>
            </a:prstGeom>
            <a:noFill/>
            <a:ln w="19050" cap="flat" cmpd="sng" algn="ctr">
              <a:solidFill>
                <a:srgbClr val="7FBA00"/>
              </a:solidFill>
              <a:prstDash val="sysDash"/>
            </a:ln>
            <a:effectLst/>
          </p:spPr>
        </p:cxnSp>
        <p:cxnSp>
          <p:nvCxnSpPr>
            <p:cNvPr id="34" name="Straight Connector 33"/>
            <p:cNvCxnSpPr/>
            <p:nvPr/>
          </p:nvCxnSpPr>
          <p:spPr>
            <a:xfrm rot="21432605">
              <a:off x="6418744" y="2670545"/>
              <a:ext cx="1778557" cy="399623"/>
            </a:xfrm>
            <a:prstGeom prst="line">
              <a:avLst/>
            </a:prstGeom>
            <a:noFill/>
            <a:ln w="19050" cap="flat" cmpd="sng" algn="ctr">
              <a:solidFill>
                <a:srgbClr val="7FBA00"/>
              </a:solidFill>
              <a:prstDash val="sysDash"/>
            </a:ln>
            <a:effectLst/>
          </p:spPr>
        </p:cxnSp>
        <p:sp>
          <p:nvSpPr>
            <p:cNvPr id="38" name="Round Diagonal Corner Rectangle 37"/>
            <p:cNvSpPr/>
            <p:nvPr/>
          </p:nvSpPr>
          <p:spPr>
            <a:xfrm>
              <a:off x="8228304" y="1871050"/>
              <a:ext cx="1276169" cy="1219027"/>
            </a:xfrm>
            <a:prstGeom prst="round2DiagRect">
              <a:avLst/>
            </a:prstGeom>
            <a:solidFill>
              <a:srgbClr val="00B050"/>
            </a:solidFill>
            <a:ln w="10795" cap="flat" cmpd="sng" algn="ctr">
              <a:noFill/>
              <a:prstDash val="solid"/>
            </a:ln>
            <a:effectLst/>
          </p:spPr>
          <p:txBody>
            <a:bodyPr rtlCol="0" anchor="ctr"/>
            <a:lstStyle/>
            <a:p>
              <a:pPr defTabSz="932384">
                <a:defRPr/>
              </a:pPr>
              <a:r>
                <a:rPr lang="en-US" sz="1198" kern="0" dirty="0">
                  <a:solidFill>
                    <a:srgbClr val="FFFFFF"/>
                  </a:solidFill>
                </a:rPr>
                <a:t>Device object</a:t>
              </a:r>
            </a:p>
            <a:p>
              <a:pPr marL="171384" indent="-171384" defTabSz="932384">
                <a:buFontTx/>
                <a:buChar char="-"/>
                <a:defRPr/>
              </a:pPr>
              <a:r>
                <a:rPr lang="en-US" sz="1198" kern="0" dirty="0">
                  <a:solidFill>
                    <a:srgbClr val="FFFFFF"/>
                  </a:solidFill>
                </a:rPr>
                <a:t>device id</a:t>
              </a:r>
            </a:p>
            <a:p>
              <a:pPr marL="171384" indent="-171384" defTabSz="932384">
                <a:buFontTx/>
                <a:buChar char="-"/>
                <a:defRPr/>
              </a:pPr>
              <a:r>
                <a:rPr lang="en-US" sz="1198" kern="0" dirty="0" err="1">
                  <a:solidFill>
                    <a:srgbClr val="FFFFFF"/>
                  </a:solidFill>
                </a:rPr>
                <a:t>isManaged</a:t>
              </a:r>
              <a:endParaRPr lang="en-US" sz="1198" kern="0" dirty="0">
                <a:solidFill>
                  <a:srgbClr val="FFFFFF"/>
                </a:solidFill>
              </a:endParaRPr>
            </a:p>
            <a:p>
              <a:pPr marL="171384" indent="-171384" defTabSz="932384">
                <a:buFontTx/>
                <a:buChar char="-"/>
                <a:defRPr/>
              </a:pPr>
              <a:r>
                <a:rPr lang="en-US" sz="1198" kern="0" dirty="0" err="1">
                  <a:solidFill>
                    <a:srgbClr val="FFFFFF"/>
                  </a:solidFill>
                </a:rPr>
                <a:t>MDMStatus</a:t>
              </a:r>
              <a:endParaRPr lang="en-US" sz="1198" kern="0" dirty="0">
                <a:solidFill>
                  <a:srgbClr val="FFFFFF"/>
                </a:solidFill>
              </a:endParaRPr>
            </a:p>
            <a:p>
              <a:pPr defTabSz="932384">
                <a:defRPr/>
              </a:pPr>
              <a:endParaRPr lang="en-US" sz="1198" kern="0" dirty="0">
                <a:solidFill>
                  <a:srgbClr val="FFFFFF"/>
                </a:solidFill>
              </a:endParaRPr>
            </a:p>
          </p:txBody>
        </p:sp>
        <p:grpSp>
          <p:nvGrpSpPr>
            <p:cNvPr id="39" name="Group 38"/>
            <p:cNvGrpSpPr/>
            <p:nvPr/>
          </p:nvGrpSpPr>
          <p:grpSpPr>
            <a:xfrm>
              <a:off x="5600164" y="2731122"/>
              <a:ext cx="1579577" cy="1005344"/>
              <a:chOff x="1840649" y="4818296"/>
              <a:chExt cx="966161" cy="691914"/>
            </a:xfrm>
          </p:grpSpPr>
          <p:sp>
            <p:nvSpPr>
              <p:cNvPr id="40" name="Freeform 39"/>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1" name="Freeform 40"/>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lumMod val="75000"/>
                </a:srgb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2" name="Oval 41"/>
              <p:cNvSpPr>
                <a:spLocks noChangeAspect="1" noChangeArrowheads="1"/>
              </p:cNvSpPr>
              <p:nvPr/>
            </p:nvSpPr>
            <p:spPr bwMode="auto">
              <a:xfrm>
                <a:off x="2201709" y="4985896"/>
                <a:ext cx="91441" cy="91439"/>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3" name="Oval 42"/>
              <p:cNvSpPr>
                <a:spLocks noChangeAspect="1" noChangeArrowheads="1"/>
              </p:cNvSpPr>
              <p:nvPr/>
            </p:nvSpPr>
            <p:spPr bwMode="auto">
              <a:xfrm flipH="1">
                <a:off x="2351276" y="4985914"/>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4" name="Oval 43"/>
              <p:cNvSpPr>
                <a:spLocks noChangeAspect="1" noChangeArrowheads="1"/>
              </p:cNvSpPr>
              <p:nvPr/>
            </p:nvSpPr>
            <p:spPr bwMode="auto">
              <a:xfrm>
                <a:off x="2201709" y="531709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5" name="Oval 44"/>
              <p:cNvSpPr>
                <a:spLocks noChangeAspect="1" noChangeArrowheads="1"/>
              </p:cNvSpPr>
              <p:nvPr/>
            </p:nvSpPr>
            <p:spPr bwMode="auto">
              <a:xfrm flipH="1">
                <a:off x="2351276" y="5317110"/>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6" name="Oval 45"/>
              <p:cNvSpPr>
                <a:spLocks noChangeAspect="1" noChangeArrowheads="1"/>
              </p:cNvSpPr>
              <p:nvPr/>
            </p:nvSpPr>
            <p:spPr bwMode="auto">
              <a:xfrm flipH="1">
                <a:off x="2477440"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7" name="Oval 46"/>
              <p:cNvSpPr>
                <a:spLocks noChangeAspect="1" noChangeArrowheads="1"/>
              </p:cNvSpPr>
              <p:nvPr/>
            </p:nvSpPr>
            <p:spPr bwMode="auto">
              <a:xfrm>
                <a:off x="2077441"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8" name="Oval 47"/>
              <p:cNvSpPr>
                <a:spLocks noChangeAspect="1" noChangeArrowheads="1"/>
              </p:cNvSpPr>
              <p:nvPr/>
            </p:nvSpPr>
            <p:spPr bwMode="auto">
              <a:xfrm flipH="1">
                <a:off x="2603604"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49" name="Oval 48"/>
              <p:cNvSpPr>
                <a:spLocks noChangeAspect="1" noChangeArrowheads="1"/>
              </p:cNvSpPr>
              <p:nvPr/>
            </p:nvSpPr>
            <p:spPr bwMode="auto">
              <a:xfrm flipH="1">
                <a:off x="1953173"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50" name="Arc 49"/>
              <p:cNvSpPr/>
              <p:nvPr/>
            </p:nvSpPr>
            <p:spPr>
              <a:xfrm rot="5012506">
                <a:off x="2200463"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defRPr/>
                </a:pPr>
                <a:endParaRPr lang="en-US" sz="1799" dirty="0">
                  <a:ln>
                    <a:solidFill>
                      <a:srgbClr val="FFFFFF">
                        <a:alpha val="0"/>
                      </a:srgbClr>
                    </a:solidFill>
                  </a:ln>
                  <a:solidFill>
                    <a:srgbClr val="292929"/>
                  </a:solidFill>
                </a:endParaRPr>
              </a:p>
            </p:txBody>
          </p:sp>
          <p:sp>
            <p:nvSpPr>
              <p:cNvPr id="51" name="Arc 50"/>
              <p:cNvSpPr/>
              <p:nvPr/>
            </p:nvSpPr>
            <p:spPr>
              <a:xfrm rot="16587494" flipH="1">
                <a:off x="2252986"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defRPr/>
                </a:pPr>
                <a:endParaRPr lang="en-US" sz="1799" dirty="0">
                  <a:ln>
                    <a:solidFill>
                      <a:srgbClr val="FFFFFF">
                        <a:alpha val="0"/>
                      </a:srgbClr>
                    </a:solidFill>
                  </a:ln>
                  <a:solidFill>
                    <a:srgbClr val="292929"/>
                  </a:solidFill>
                </a:endParaRPr>
              </a:p>
            </p:txBody>
          </p:sp>
          <p:sp>
            <p:nvSpPr>
              <p:cNvPr id="52" name="Arc 51"/>
              <p:cNvSpPr/>
              <p:nvPr/>
            </p:nvSpPr>
            <p:spPr>
              <a:xfrm rot="7395384">
                <a:off x="2218960" y="4926421"/>
                <a:ext cx="150756" cy="174698"/>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defRPr/>
                </a:pPr>
                <a:endParaRPr lang="en-US" sz="1799" dirty="0">
                  <a:ln>
                    <a:solidFill>
                      <a:srgbClr val="FFFFFF">
                        <a:alpha val="0"/>
                      </a:srgbClr>
                    </a:solidFill>
                  </a:ln>
                  <a:solidFill>
                    <a:srgbClr val="292929"/>
                  </a:solidFill>
                </a:endParaRPr>
              </a:p>
            </p:txBody>
          </p:sp>
          <p:cxnSp>
            <p:nvCxnSpPr>
              <p:cNvPr id="53" name="Straight Connector 52"/>
              <p:cNvCxnSpPr>
                <a:stCxn id="42" idx="4"/>
                <a:endCxn id="44" idx="0"/>
              </p:cNvCxnSpPr>
              <p:nvPr/>
            </p:nvCxnSpPr>
            <p:spPr>
              <a:xfrm>
                <a:off x="2247429" y="5077336"/>
                <a:ext cx="0" cy="239756"/>
              </a:xfrm>
              <a:prstGeom prst="line">
                <a:avLst/>
              </a:prstGeom>
              <a:noFill/>
              <a:ln w="9525" cap="flat" cmpd="sng" algn="ctr">
                <a:solidFill>
                  <a:srgbClr val="FFFFFF"/>
                </a:solidFill>
                <a:prstDash val="solid"/>
              </a:ln>
              <a:effectLst/>
            </p:spPr>
          </p:cxnSp>
          <p:sp>
            <p:nvSpPr>
              <p:cNvPr id="54" name="Oval 53"/>
              <p:cNvSpPr>
                <a:spLocks noChangeAspect="1" noChangeArrowheads="1"/>
              </p:cNvSpPr>
              <p:nvPr/>
            </p:nvSpPr>
            <p:spPr bwMode="auto">
              <a:xfrm>
                <a:off x="2201709" y="513992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55" name="Straight Connector 54"/>
              <p:cNvCxnSpPr>
                <a:stCxn id="43" idx="4"/>
                <a:endCxn id="45" idx="0"/>
              </p:cNvCxnSpPr>
              <p:nvPr/>
            </p:nvCxnSpPr>
            <p:spPr>
              <a:xfrm>
                <a:off x="2396996" y="5077354"/>
                <a:ext cx="0" cy="239756"/>
              </a:xfrm>
              <a:prstGeom prst="line">
                <a:avLst/>
              </a:prstGeom>
              <a:noFill/>
              <a:ln w="9525" cap="flat" cmpd="sng" algn="ctr">
                <a:solidFill>
                  <a:srgbClr val="FFFFFF"/>
                </a:solidFill>
                <a:prstDash val="solid"/>
              </a:ln>
              <a:effectLst/>
            </p:spPr>
          </p:cxnSp>
          <p:sp>
            <p:nvSpPr>
              <p:cNvPr id="56" name="Oval 55"/>
              <p:cNvSpPr>
                <a:spLocks noChangeAspect="1" noChangeArrowheads="1"/>
              </p:cNvSpPr>
              <p:nvPr/>
            </p:nvSpPr>
            <p:spPr bwMode="auto">
              <a:xfrm flipH="1">
                <a:off x="2351275" y="5139945"/>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57" name="Straight Connector 56"/>
              <p:cNvCxnSpPr>
                <a:stCxn id="43" idx="3"/>
                <a:endCxn id="48" idx="7"/>
              </p:cNvCxnSpPr>
              <p:nvPr/>
            </p:nvCxnSpPr>
            <p:spPr>
              <a:xfrm>
                <a:off x="2429325" y="5063963"/>
                <a:ext cx="187670" cy="227227"/>
              </a:xfrm>
              <a:prstGeom prst="line">
                <a:avLst/>
              </a:prstGeom>
              <a:noFill/>
              <a:ln w="9525" cap="flat" cmpd="sng" algn="ctr">
                <a:solidFill>
                  <a:srgbClr val="FFFFFF"/>
                </a:solidFill>
                <a:prstDash val="solid"/>
              </a:ln>
              <a:effectLst/>
            </p:spPr>
          </p:cxnSp>
          <p:sp>
            <p:nvSpPr>
              <p:cNvPr id="58" name="Oval 57"/>
              <p:cNvSpPr>
                <a:spLocks noChangeAspect="1" noChangeArrowheads="1"/>
              </p:cNvSpPr>
              <p:nvPr/>
            </p:nvSpPr>
            <p:spPr bwMode="auto">
              <a:xfrm flipH="1">
                <a:off x="2477440" y="513185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59" name="Straight Connector 58"/>
              <p:cNvCxnSpPr>
                <a:stCxn id="42" idx="3"/>
                <a:endCxn id="49" idx="1"/>
              </p:cNvCxnSpPr>
              <p:nvPr/>
            </p:nvCxnSpPr>
            <p:spPr>
              <a:xfrm flipH="1">
                <a:off x="2031222" y="5063945"/>
                <a:ext cx="183878" cy="227245"/>
              </a:xfrm>
              <a:prstGeom prst="line">
                <a:avLst/>
              </a:prstGeom>
              <a:noFill/>
              <a:ln w="9525" cap="flat" cmpd="sng" algn="ctr">
                <a:solidFill>
                  <a:srgbClr val="FFFFFF"/>
                </a:solidFill>
                <a:prstDash val="solid"/>
              </a:ln>
              <a:effectLst/>
            </p:spPr>
          </p:cxnSp>
          <p:sp>
            <p:nvSpPr>
              <p:cNvPr id="60" name="Oval 59"/>
              <p:cNvSpPr>
                <a:spLocks noChangeAspect="1" noChangeArrowheads="1"/>
              </p:cNvSpPr>
              <p:nvPr/>
            </p:nvSpPr>
            <p:spPr bwMode="auto">
              <a:xfrm>
                <a:off x="2082174" y="5131848"/>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61" name="Straight Connector 60"/>
              <p:cNvCxnSpPr>
                <a:stCxn id="54" idx="3"/>
                <a:endCxn id="47" idx="7"/>
              </p:cNvCxnSpPr>
              <p:nvPr/>
            </p:nvCxnSpPr>
            <p:spPr>
              <a:xfrm flipH="1">
                <a:off x="2155490" y="5217976"/>
                <a:ext cx="59610" cy="88697"/>
              </a:xfrm>
              <a:prstGeom prst="line">
                <a:avLst/>
              </a:prstGeom>
              <a:noFill/>
              <a:ln w="9525" cap="flat" cmpd="sng" algn="ctr">
                <a:solidFill>
                  <a:srgbClr val="FFFFFF"/>
                </a:solidFill>
                <a:prstDash val="solid"/>
              </a:ln>
              <a:effectLst/>
            </p:spPr>
          </p:cxnSp>
          <p:cxnSp>
            <p:nvCxnSpPr>
              <p:cNvPr id="62" name="Straight Connector 61"/>
              <p:cNvCxnSpPr>
                <a:stCxn id="56" idx="3"/>
                <a:endCxn id="46" idx="7"/>
              </p:cNvCxnSpPr>
              <p:nvPr/>
            </p:nvCxnSpPr>
            <p:spPr>
              <a:xfrm>
                <a:off x="2429325" y="5217994"/>
                <a:ext cx="61506" cy="88679"/>
              </a:xfrm>
              <a:prstGeom prst="line">
                <a:avLst/>
              </a:prstGeom>
              <a:noFill/>
              <a:ln w="9525" cap="flat" cmpd="sng" algn="ctr">
                <a:solidFill>
                  <a:srgbClr val="FFFFFF"/>
                </a:solidFill>
                <a:prstDash val="solid"/>
              </a:ln>
              <a:effectLst/>
            </p:spPr>
          </p:cxnSp>
        </p:grpSp>
      </p:grpSp>
      <p:sp>
        <p:nvSpPr>
          <p:cNvPr id="71" name="Flowchart: Document 70"/>
          <p:cNvSpPr/>
          <p:nvPr/>
        </p:nvSpPr>
        <p:spPr>
          <a:xfrm>
            <a:off x="5609049" y="5373147"/>
            <a:ext cx="1561657" cy="1290271"/>
          </a:xfrm>
          <a:prstGeom prst="flowChartDocument">
            <a:avLst/>
          </a:prstGeom>
          <a:solidFill>
            <a:srgbClr val="FFC000"/>
          </a:solidFill>
          <a:ln w="10795" cap="flat" cmpd="sng" algn="ctr">
            <a:solidFill>
              <a:srgbClr val="FFC000"/>
            </a:solidFill>
            <a:prstDash val="solid"/>
          </a:ln>
          <a:effectLst/>
        </p:spPr>
        <p:txBody>
          <a:bodyPr rtlCol="0" anchor="ctr"/>
          <a:lstStyle/>
          <a:p>
            <a:pPr algn="ctr" defTabSz="932384">
              <a:defRPr/>
            </a:pPr>
            <a:r>
              <a:rPr lang="en-US" sz="1198" i="1" kern="0" dirty="0">
                <a:solidFill>
                  <a:srgbClr val="505050"/>
                </a:solidFill>
              </a:rPr>
              <a:t>Quarantine Website</a:t>
            </a:r>
          </a:p>
          <a:p>
            <a:pPr algn="ctr" defTabSz="932384">
              <a:defRPr/>
            </a:pPr>
            <a:endParaRPr lang="en-US" sz="1198" kern="0" dirty="0">
              <a:solidFill>
                <a:srgbClr val="505050"/>
              </a:solidFill>
            </a:endParaRPr>
          </a:p>
          <a:p>
            <a:pPr algn="ctr" defTabSz="932384">
              <a:defRPr/>
            </a:pPr>
            <a:r>
              <a:rPr lang="en-US" sz="1198" kern="0" dirty="0">
                <a:solidFill>
                  <a:srgbClr val="505050"/>
                </a:solidFill>
              </a:rPr>
              <a:t>Step 1: Enroll device</a:t>
            </a:r>
          </a:p>
        </p:txBody>
      </p:sp>
      <p:grpSp>
        <p:nvGrpSpPr>
          <p:cNvPr id="2" name="Group 1"/>
          <p:cNvGrpSpPr/>
          <p:nvPr/>
        </p:nvGrpSpPr>
        <p:grpSpPr>
          <a:xfrm>
            <a:off x="2096203" y="5592942"/>
            <a:ext cx="2075294" cy="688968"/>
            <a:chOff x="2095617" y="5593239"/>
            <a:chExt cx="2075589" cy="689066"/>
          </a:xfrm>
        </p:grpSpPr>
        <p:sp>
          <p:nvSpPr>
            <p:cNvPr id="6" name="Rounded Rectangle 5"/>
            <p:cNvSpPr/>
            <p:nvPr/>
          </p:nvSpPr>
          <p:spPr>
            <a:xfrm>
              <a:off x="2539563" y="5593239"/>
              <a:ext cx="1631643" cy="606379"/>
            </a:xfrm>
            <a:prstGeom prst="roundRect">
              <a:avLst>
                <a:gd name="adj" fmla="val 5708"/>
              </a:avLst>
            </a:prstGeom>
            <a:solidFill>
              <a:srgbClr val="68217A"/>
            </a:solidFill>
            <a:ln w="10795" cap="flat" cmpd="sng" algn="ctr">
              <a:solidFill>
                <a:srgbClr val="68217A">
                  <a:shade val="50000"/>
                </a:srgbClr>
              </a:solidFill>
              <a:prstDash val="solid"/>
            </a:ln>
            <a:effectLst/>
          </p:spPr>
          <p:txBody>
            <a:bodyPr rtlCol="0" anchor="ctr"/>
            <a:lstStyle/>
            <a:p>
              <a:pPr algn="ctr" defTabSz="932384">
                <a:defRPr/>
              </a:pPr>
              <a:r>
                <a:rPr lang="en-US" kern="0" dirty="0">
                  <a:solidFill>
                    <a:srgbClr val="FFFFFF"/>
                  </a:solidFill>
                </a:rPr>
                <a:t>Outlook App</a:t>
              </a:r>
            </a:p>
          </p:txBody>
        </p:sp>
        <p:grpSp>
          <p:nvGrpSpPr>
            <p:cNvPr id="66" name="Group 65"/>
            <p:cNvGrpSpPr/>
            <p:nvPr/>
          </p:nvGrpSpPr>
          <p:grpSpPr>
            <a:xfrm>
              <a:off x="2095617" y="5799249"/>
              <a:ext cx="564434" cy="483056"/>
              <a:chOff x="-1458116" y="2521046"/>
              <a:chExt cx="1000070" cy="778075"/>
            </a:xfrm>
          </p:grpSpPr>
          <p:sp>
            <p:nvSpPr>
              <p:cNvPr id="67" name="Rounded Rectangle 66"/>
              <p:cNvSpPr/>
              <p:nvPr/>
            </p:nvSpPr>
            <p:spPr bwMode="auto">
              <a:xfrm>
                <a:off x="-1396802" y="2521046"/>
                <a:ext cx="877443" cy="759804"/>
              </a:xfrm>
              <a:prstGeom prst="round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68" name="Freeform 81"/>
              <p:cNvSpPr>
                <a:spLocks noEditPoints="1"/>
              </p:cNvSpPr>
              <p:nvPr/>
            </p:nvSpPr>
            <p:spPr bwMode="black">
              <a:xfrm>
                <a:off x="-1458116" y="2524871"/>
                <a:ext cx="1000070" cy="77425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0072C6"/>
              </a:solidFill>
              <a:ln>
                <a:noFill/>
              </a:ln>
              <a:extLst/>
            </p:spPr>
            <p:txBody>
              <a:bodyPr vert="horz" wrap="square" lIns="91414" tIns="45706" rIns="91414" bIns="45706" numCol="1" anchor="t" anchorCtr="0" compatLnSpc="1">
                <a:prstTxWarp prst="textNoShape">
                  <a:avLst/>
                </a:prstTxWarp>
              </a:bodyPr>
              <a:lstStyle/>
              <a:p>
                <a:pPr defTabSz="932384">
                  <a:defRPr/>
                </a:pPr>
                <a:endParaRPr lang="en-US" kern="0">
                  <a:solidFill>
                    <a:srgbClr val="FFFFFF"/>
                  </a:solidFill>
                </a:endParaRPr>
              </a:p>
            </p:txBody>
          </p:sp>
        </p:grpSp>
      </p:grpSp>
      <p:sp>
        <p:nvSpPr>
          <p:cNvPr id="76" name="Rounded Rectangle 75"/>
          <p:cNvSpPr/>
          <p:nvPr/>
        </p:nvSpPr>
        <p:spPr>
          <a:xfrm>
            <a:off x="2150324" y="1237582"/>
            <a:ext cx="1798508" cy="1101626"/>
          </a:xfrm>
          <a:prstGeom prst="roundRect">
            <a:avLst>
              <a:gd name="adj" fmla="val 5708"/>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32563"/>
            <a:endParaRPr lang="en-US" smtClean="0">
              <a:solidFill>
                <a:srgbClr val="FFFFFF"/>
              </a:solidFill>
            </a:endParaRPr>
          </a:p>
          <a:p>
            <a:pPr algn="ctr" defTabSz="932563"/>
            <a:r>
              <a:rPr lang="en-US" sz="1836">
                <a:solidFill>
                  <a:srgbClr val="FFFFFF"/>
                </a:solidFill>
              </a:rPr>
              <a:t>Office 365</a:t>
            </a:r>
          </a:p>
          <a:p>
            <a:pPr algn="ctr" defTabSz="932563"/>
            <a:r>
              <a:rPr lang="en-US" sz="1836">
                <a:solidFill>
                  <a:srgbClr val="FFFFFF"/>
                </a:solidFill>
              </a:rPr>
              <a:t> </a:t>
            </a:r>
            <a:r>
              <a:rPr lang="en-US" sz="1836" dirty="0">
                <a:solidFill>
                  <a:srgbClr val="FFFFFF"/>
                </a:solidFill>
              </a:rPr>
              <a:t>EAS Service</a:t>
            </a:r>
          </a:p>
          <a:p>
            <a:pPr algn="ctr" defTabSz="932563"/>
            <a:endParaRPr lang="en-US" sz="1836" dirty="0">
              <a:solidFill>
                <a:srgbClr val="FFFFFF"/>
              </a:solidFill>
            </a:endParaRPr>
          </a:p>
          <a:p>
            <a:pPr algn="ctr" defTabSz="932563"/>
            <a:endParaRPr lang="en-US" sz="1836" dirty="0">
              <a:solidFill>
                <a:srgbClr val="FFFFFF"/>
              </a:solidFill>
            </a:endParaRPr>
          </a:p>
        </p:txBody>
      </p:sp>
      <p:sp>
        <p:nvSpPr>
          <p:cNvPr id="77" name="Title 2"/>
          <p:cNvSpPr txBox="1">
            <a:spLocks/>
          </p:cNvSpPr>
          <p:nvPr/>
        </p:nvSpPr>
        <p:spPr>
          <a:xfrm>
            <a:off x="322474" y="-121220"/>
            <a:ext cx="11578799" cy="937328"/>
          </a:xfrm>
          <a:prstGeom prst="rect">
            <a:avLst/>
          </a:prstGeom>
        </p:spPr>
        <p:txBody>
          <a:bodyPr/>
          <a:lstStyle>
            <a:lvl1pPr algn="l" defTabSz="1219119" rtl="0" eaLnBrk="1" latinLnBrk="0" hangingPunct="1">
              <a:spcBef>
                <a:spcPct val="0"/>
              </a:spcBef>
              <a:buNone/>
              <a:defRPr sz="4800" kern="1200" spc="-200">
                <a:solidFill>
                  <a:schemeClr val="tx1">
                    <a:lumMod val="50000"/>
                    <a:lumOff val="50000"/>
                  </a:schemeClr>
                </a:solidFill>
                <a:latin typeface="Segoe UI Light" pitchFamily="34" charset="0"/>
                <a:ea typeface="Segoe UI" pitchFamily="34" charset="0"/>
                <a:cs typeface="Segoe UI" pitchFamily="34" charset="0"/>
              </a:defRPr>
            </a:lvl1pPr>
          </a:lstStyle>
          <a:p>
            <a:pPr defTabSz="1218885"/>
            <a:r>
              <a:rPr lang="en-US" sz="4799" dirty="0">
                <a:solidFill>
                  <a:srgbClr val="FFFFFF">
                    <a:lumMod val="50000"/>
                    <a:lumOff val="50000"/>
                  </a:srgbClr>
                </a:solidFill>
              </a:rPr>
              <a:t>Access control to Outlook clients on iOS/Android</a:t>
            </a:r>
          </a:p>
        </p:txBody>
      </p:sp>
      <p:grpSp>
        <p:nvGrpSpPr>
          <p:cNvPr id="16" name="Group 15"/>
          <p:cNvGrpSpPr/>
          <p:nvPr/>
        </p:nvGrpSpPr>
        <p:grpSpPr>
          <a:xfrm>
            <a:off x="6993367" y="3271716"/>
            <a:ext cx="2530171" cy="1645546"/>
            <a:chOff x="6993477" y="3271683"/>
            <a:chExt cx="2530530" cy="1645780"/>
          </a:xfrm>
        </p:grpSpPr>
        <p:cxnSp>
          <p:nvCxnSpPr>
            <p:cNvPr id="93" name="Elbow Connector 92"/>
            <p:cNvCxnSpPr/>
            <p:nvPr/>
          </p:nvCxnSpPr>
          <p:spPr>
            <a:xfrm rot="10800000">
              <a:off x="6993477" y="3430431"/>
              <a:ext cx="2530530" cy="1487032"/>
            </a:xfrm>
            <a:prstGeom prst="bentConnector3">
              <a:avLst>
                <a:gd name="adj1" fmla="val 2573"/>
              </a:avLst>
            </a:prstGeom>
            <a:noFill/>
            <a:ln w="19050" cap="flat" cmpd="sng" algn="ctr">
              <a:solidFill>
                <a:schemeClr val="tx1">
                  <a:lumMod val="85000"/>
                </a:schemeClr>
              </a:solidFill>
              <a:prstDash val="solid"/>
              <a:tailEnd type="triangle"/>
            </a:ln>
            <a:effectLst/>
          </p:spPr>
        </p:cxnSp>
        <p:sp>
          <p:nvSpPr>
            <p:cNvPr id="22" name="Oval 21"/>
            <p:cNvSpPr/>
            <p:nvPr/>
          </p:nvSpPr>
          <p:spPr>
            <a:xfrm>
              <a:off x="8200053" y="3271683"/>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4</a:t>
              </a:r>
            </a:p>
          </p:txBody>
        </p:sp>
        <p:sp>
          <p:nvSpPr>
            <p:cNvPr id="94" name="TextBox 93"/>
            <p:cNvSpPr txBox="1"/>
            <p:nvPr/>
          </p:nvSpPr>
          <p:spPr>
            <a:xfrm>
              <a:off x="7620385" y="3558199"/>
              <a:ext cx="1575185" cy="470269"/>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Register device in </a:t>
              </a:r>
            </a:p>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Azure AD</a:t>
              </a:r>
            </a:p>
          </p:txBody>
        </p:sp>
      </p:grpSp>
      <p:sp>
        <p:nvSpPr>
          <p:cNvPr id="75" name="Rounded Rectangle 74"/>
          <p:cNvSpPr/>
          <p:nvPr/>
        </p:nvSpPr>
        <p:spPr>
          <a:xfrm>
            <a:off x="2183654" y="2865281"/>
            <a:ext cx="1668819" cy="1051257"/>
          </a:xfrm>
          <a:prstGeom prst="roundRect">
            <a:avLst>
              <a:gd name="adj" fmla="val 5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36" dirty="0">
              <a:solidFill>
                <a:srgbClr val="FFFFFF"/>
              </a:solidFill>
            </a:endParaRPr>
          </a:p>
          <a:p>
            <a:pPr algn="ctr" defTabSz="932563"/>
            <a:endParaRPr lang="en-US" sz="1836" dirty="0">
              <a:solidFill>
                <a:srgbClr val="FFFFFF"/>
              </a:solidFill>
            </a:endParaRPr>
          </a:p>
          <a:p>
            <a:pPr algn="ctr" defTabSz="932563"/>
            <a:r>
              <a:rPr lang="en-US" sz="1836" dirty="0">
                <a:solidFill>
                  <a:srgbClr val="FFFFFF"/>
                </a:solidFill>
              </a:rPr>
              <a:t>Outlook</a:t>
            </a:r>
          </a:p>
          <a:p>
            <a:pPr algn="ctr" defTabSz="932563"/>
            <a:r>
              <a:rPr lang="en-US" sz="1836" smtClean="0">
                <a:solidFill>
                  <a:srgbClr val="FFFFFF"/>
                </a:solidFill>
              </a:rPr>
              <a:t>Cloud Service</a:t>
            </a:r>
            <a:endParaRPr lang="en-US" sz="1836" dirty="0">
              <a:solidFill>
                <a:srgbClr val="FFFFFF"/>
              </a:solidFill>
            </a:endParaRPr>
          </a:p>
          <a:p>
            <a:pPr algn="ctr" defTabSz="932563"/>
            <a:endParaRPr lang="en-US" sz="1836" dirty="0">
              <a:solidFill>
                <a:srgbClr val="FFFFFF"/>
              </a:solidFill>
            </a:endParaRPr>
          </a:p>
          <a:p>
            <a:pPr algn="ctr" defTabSz="932563"/>
            <a:endParaRPr lang="en-US" sz="1836" dirty="0">
              <a:solidFill>
                <a:srgbClr val="FFFFFF"/>
              </a:solidFill>
            </a:endParaRPr>
          </a:p>
        </p:txBody>
      </p:sp>
      <p:grpSp>
        <p:nvGrpSpPr>
          <p:cNvPr id="7" name="Group 6"/>
          <p:cNvGrpSpPr/>
          <p:nvPr/>
        </p:nvGrpSpPr>
        <p:grpSpPr>
          <a:xfrm>
            <a:off x="4171497" y="4002027"/>
            <a:ext cx="2109332" cy="1894062"/>
            <a:chOff x="4171206" y="4002098"/>
            <a:chExt cx="2109631" cy="1894331"/>
          </a:xfrm>
        </p:grpSpPr>
        <p:cxnSp>
          <p:nvCxnSpPr>
            <p:cNvPr id="12" name="Straight Arrow Connector 11"/>
            <p:cNvCxnSpPr>
              <a:stCxn id="6" idx="3"/>
            </p:cNvCxnSpPr>
            <p:nvPr/>
          </p:nvCxnSpPr>
          <p:spPr>
            <a:xfrm flipV="1">
              <a:off x="4171206" y="4002098"/>
              <a:ext cx="2109631" cy="1894331"/>
            </a:xfrm>
            <a:prstGeom prst="straightConnector1">
              <a:avLst/>
            </a:prstGeom>
            <a:noFill/>
            <a:ln w="17145" cap="flat" cmpd="sng" algn="ctr">
              <a:solidFill>
                <a:srgbClr val="7FBA00">
                  <a:shade val="95000"/>
                  <a:alpha val="50000"/>
                  <a:satMod val="150000"/>
                </a:srgbClr>
              </a:solidFill>
              <a:prstDash val="solid"/>
              <a:tailEnd type="triangle"/>
            </a:ln>
            <a:effectLst/>
          </p:spPr>
        </p:cxnSp>
        <p:sp>
          <p:nvSpPr>
            <p:cNvPr id="14" name="Oval 13"/>
            <p:cNvSpPr/>
            <p:nvPr/>
          </p:nvSpPr>
          <p:spPr>
            <a:xfrm>
              <a:off x="4571887" y="5270865"/>
              <a:ext cx="310709" cy="322374"/>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1</a:t>
              </a:r>
            </a:p>
          </p:txBody>
        </p:sp>
        <p:sp>
          <p:nvSpPr>
            <p:cNvPr id="78" name="TextBox 77"/>
            <p:cNvSpPr txBox="1"/>
            <p:nvPr/>
          </p:nvSpPr>
          <p:spPr>
            <a:xfrm rot="19153824">
              <a:off x="4401219" y="4566698"/>
              <a:ext cx="1378543" cy="470269"/>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Authenticate User and Device</a:t>
              </a:r>
            </a:p>
          </p:txBody>
        </p:sp>
      </p:grpSp>
      <p:grpSp>
        <p:nvGrpSpPr>
          <p:cNvPr id="10" name="Group 9"/>
          <p:cNvGrpSpPr/>
          <p:nvPr/>
        </p:nvGrpSpPr>
        <p:grpSpPr>
          <a:xfrm>
            <a:off x="7170705" y="5441909"/>
            <a:ext cx="3431158" cy="728590"/>
            <a:chOff x="7170840" y="5442184"/>
            <a:chExt cx="3431645" cy="728694"/>
          </a:xfrm>
        </p:grpSpPr>
        <p:cxnSp>
          <p:nvCxnSpPr>
            <p:cNvPr id="20" name="Elbow Connector 19"/>
            <p:cNvCxnSpPr>
              <a:stCxn id="71" idx="3"/>
            </p:cNvCxnSpPr>
            <p:nvPr/>
          </p:nvCxnSpPr>
          <p:spPr>
            <a:xfrm flipV="1">
              <a:off x="7170840" y="5458991"/>
              <a:ext cx="3431645" cy="559649"/>
            </a:xfrm>
            <a:prstGeom prst="bentConnector3">
              <a:avLst>
                <a:gd name="adj1" fmla="val 99961"/>
              </a:avLst>
            </a:prstGeom>
            <a:noFill/>
            <a:ln w="19050" cap="flat" cmpd="sng" algn="ctr">
              <a:solidFill>
                <a:schemeClr val="tx1">
                  <a:lumMod val="85000"/>
                </a:schemeClr>
              </a:solidFill>
              <a:prstDash val="solid"/>
              <a:tailEnd type="triangle"/>
            </a:ln>
            <a:effectLst/>
          </p:spPr>
        </p:cxnSp>
        <p:sp>
          <p:nvSpPr>
            <p:cNvPr id="21" name="TextBox 20"/>
            <p:cNvSpPr txBox="1"/>
            <p:nvPr/>
          </p:nvSpPr>
          <p:spPr>
            <a:xfrm>
              <a:off x="7692406" y="5442184"/>
              <a:ext cx="1665442" cy="470593"/>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(Workplace Join + management)</a:t>
              </a:r>
            </a:p>
          </p:txBody>
        </p:sp>
        <p:sp>
          <p:nvSpPr>
            <p:cNvPr id="97" name="Oval 96"/>
            <p:cNvSpPr/>
            <p:nvPr/>
          </p:nvSpPr>
          <p:spPr>
            <a:xfrm>
              <a:off x="8271390" y="5832787"/>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3</a:t>
              </a:r>
            </a:p>
          </p:txBody>
        </p:sp>
      </p:grpSp>
      <p:grpSp>
        <p:nvGrpSpPr>
          <p:cNvPr id="11" name="Group 10"/>
          <p:cNvGrpSpPr/>
          <p:nvPr/>
        </p:nvGrpSpPr>
        <p:grpSpPr>
          <a:xfrm>
            <a:off x="9483333" y="4044267"/>
            <a:ext cx="1574961" cy="1002566"/>
            <a:chOff x="9483795" y="4044345"/>
            <a:chExt cx="1575185" cy="1002708"/>
          </a:xfrm>
        </p:grpSpPr>
        <p:cxnSp>
          <p:nvCxnSpPr>
            <p:cNvPr id="85" name="Elbow Connector 84"/>
            <p:cNvCxnSpPr/>
            <p:nvPr/>
          </p:nvCxnSpPr>
          <p:spPr>
            <a:xfrm rot="16200000" flipV="1">
              <a:off x="9735606" y="4545698"/>
              <a:ext cx="1002708" cy="1"/>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96" name="TextBox 95"/>
            <p:cNvSpPr txBox="1"/>
            <p:nvPr/>
          </p:nvSpPr>
          <p:spPr>
            <a:xfrm>
              <a:off x="9483795" y="4245678"/>
              <a:ext cx="1575185" cy="282227"/>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Enroll into Intune</a:t>
              </a:r>
            </a:p>
          </p:txBody>
        </p:sp>
        <p:sp>
          <p:nvSpPr>
            <p:cNvPr id="98" name="Oval 97"/>
            <p:cNvSpPr/>
            <p:nvPr/>
          </p:nvSpPr>
          <p:spPr>
            <a:xfrm>
              <a:off x="10081605" y="4500441"/>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4</a:t>
              </a:r>
            </a:p>
          </p:txBody>
        </p:sp>
      </p:grpSp>
      <p:grpSp>
        <p:nvGrpSpPr>
          <p:cNvPr id="4" name="Group 3"/>
          <p:cNvGrpSpPr/>
          <p:nvPr/>
        </p:nvGrpSpPr>
        <p:grpSpPr>
          <a:xfrm>
            <a:off x="9494502" y="3021619"/>
            <a:ext cx="1481803" cy="1073014"/>
            <a:chOff x="9494966" y="3021552"/>
            <a:chExt cx="1482013" cy="1073166"/>
          </a:xfrm>
        </p:grpSpPr>
        <p:sp>
          <p:nvSpPr>
            <p:cNvPr id="84" name="Rounded Rectangle 83"/>
            <p:cNvSpPr/>
            <p:nvPr/>
          </p:nvSpPr>
          <p:spPr>
            <a:xfrm>
              <a:off x="9578074" y="3021552"/>
              <a:ext cx="1398905" cy="1012598"/>
            </a:xfrm>
            <a:prstGeom prst="roundRect">
              <a:avLst>
                <a:gd name="adj" fmla="val 5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63"/>
              <a:r>
                <a:rPr lang="en-US" sz="1836" dirty="0">
                  <a:solidFill>
                    <a:srgbClr val="FFFFFF"/>
                  </a:solidFill>
                </a:rPr>
                <a:t>Intune</a:t>
              </a:r>
            </a:p>
            <a:p>
              <a:pPr algn="ctr" defTabSz="932563"/>
              <a:endParaRPr lang="en-US" sz="1836" dirty="0">
                <a:solidFill>
                  <a:srgbClr val="FFFFFF"/>
                </a:solidFill>
              </a:endParaRPr>
            </a:p>
            <a:p>
              <a:pPr algn="ctr" defTabSz="932563"/>
              <a:endParaRPr lang="en-US" sz="1836" dirty="0">
                <a:solidFill>
                  <a:srgbClr val="FFFFFF"/>
                </a:solidFill>
              </a:endParaRPr>
            </a:p>
          </p:txBody>
        </p:sp>
        <p:pic>
          <p:nvPicPr>
            <p:cNvPr id="86" name="Picture 11" descr="Cloud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494966" y="3477503"/>
              <a:ext cx="617215" cy="617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18" descr="Utilities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043975" y="3668591"/>
              <a:ext cx="3250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5" name="Group 14"/>
          <p:cNvGrpSpPr/>
          <p:nvPr/>
        </p:nvGrpSpPr>
        <p:grpSpPr>
          <a:xfrm>
            <a:off x="9483333" y="1826709"/>
            <a:ext cx="2087179" cy="1194910"/>
            <a:chOff x="9483796" y="1826472"/>
            <a:chExt cx="2087475" cy="1195080"/>
          </a:xfrm>
        </p:grpSpPr>
        <p:sp>
          <p:nvSpPr>
            <p:cNvPr id="36" name="TextBox 35"/>
            <p:cNvSpPr txBox="1"/>
            <p:nvPr/>
          </p:nvSpPr>
          <p:spPr>
            <a:xfrm>
              <a:off x="10376053" y="1826472"/>
              <a:ext cx="1195218" cy="847017"/>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Set device management/ compliance status</a:t>
              </a:r>
            </a:p>
          </p:txBody>
        </p:sp>
        <p:cxnSp>
          <p:nvCxnSpPr>
            <p:cNvPr id="111" name="Elbow Connector 110"/>
            <p:cNvCxnSpPr>
              <a:stCxn id="84" idx="0"/>
            </p:cNvCxnSpPr>
            <p:nvPr/>
          </p:nvCxnSpPr>
          <p:spPr>
            <a:xfrm rot="16200000" flipV="1">
              <a:off x="9472373" y="2216398"/>
              <a:ext cx="816577" cy="793732"/>
            </a:xfrm>
            <a:prstGeom prst="bentConnector3">
              <a:avLst>
                <a:gd name="adj1" fmla="val 9899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10126187" y="2394325"/>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5</a:t>
              </a:r>
            </a:p>
          </p:txBody>
        </p:sp>
      </p:grpSp>
      <p:grpSp>
        <p:nvGrpSpPr>
          <p:cNvPr id="17" name="Group 16"/>
          <p:cNvGrpSpPr/>
          <p:nvPr/>
        </p:nvGrpSpPr>
        <p:grpSpPr>
          <a:xfrm>
            <a:off x="3607596" y="3864083"/>
            <a:ext cx="1955552" cy="1721611"/>
            <a:chOff x="3607226" y="3864134"/>
            <a:chExt cx="1955829" cy="1721855"/>
          </a:xfrm>
        </p:grpSpPr>
        <p:sp>
          <p:nvSpPr>
            <p:cNvPr id="37" name="Oval 36"/>
            <p:cNvSpPr/>
            <p:nvPr/>
          </p:nvSpPr>
          <p:spPr>
            <a:xfrm>
              <a:off x="4834767" y="4235298"/>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6</a:t>
              </a:r>
            </a:p>
          </p:txBody>
        </p:sp>
        <p:cxnSp>
          <p:nvCxnSpPr>
            <p:cNvPr id="69" name="Straight Arrow Connector 68"/>
            <p:cNvCxnSpPr/>
            <p:nvPr/>
          </p:nvCxnSpPr>
          <p:spPr>
            <a:xfrm flipH="1">
              <a:off x="3607226" y="3864134"/>
              <a:ext cx="1955829" cy="1721855"/>
            </a:xfrm>
            <a:prstGeom prst="straightConnector1">
              <a:avLst/>
            </a:prstGeom>
            <a:noFill/>
            <a:ln w="19050" cap="flat" cmpd="sng" algn="ctr">
              <a:solidFill>
                <a:srgbClr val="FFC000">
                  <a:alpha val="50000"/>
                </a:srgbClr>
              </a:solidFill>
              <a:prstDash val="solid"/>
              <a:tailEnd type="triangle"/>
            </a:ln>
            <a:effectLst/>
          </p:spPr>
        </p:cxnSp>
        <p:sp>
          <p:nvSpPr>
            <p:cNvPr id="119" name="TextBox 118"/>
            <p:cNvSpPr txBox="1"/>
            <p:nvPr/>
          </p:nvSpPr>
          <p:spPr>
            <a:xfrm rot="8314690" flipV="1">
              <a:off x="3904839" y="4211893"/>
              <a:ext cx="1334096" cy="276718"/>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Issue Access token</a:t>
              </a:r>
            </a:p>
          </p:txBody>
        </p:sp>
      </p:grpSp>
      <p:grpSp>
        <p:nvGrpSpPr>
          <p:cNvPr id="18" name="Group 17"/>
          <p:cNvGrpSpPr/>
          <p:nvPr/>
        </p:nvGrpSpPr>
        <p:grpSpPr>
          <a:xfrm>
            <a:off x="1422528" y="3893718"/>
            <a:ext cx="1398399" cy="1670030"/>
            <a:chOff x="1421848" y="3893773"/>
            <a:chExt cx="1398598" cy="1670267"/>
          </a:xfrm>
        </p:grpSpPr>
        <p:sp>
          <p:nvSpPr>
            <p:cNvPr id="13" name="TextBox 12"/>
            <p:cNvSpPr txBox="1"/>
            <p:nvPr/>
          </p:nvSpPr>
          <p:spPr>
            <a:xfrm>
              <a:off x="1421848" y="4218359"/>
              <a:ext cx="1353660" cy="645461"/>
            </a:xfrm>
            <a:prstGeom prst="rect">
              <a:avLst/>
            </a:prstGeom>
            <a:noFill/>
          </p:spPr>
          <p:txBody>
            <a:bodyPr wrap="square" rtlCol="0">
              <a:spAutoFit/>
            </a:bodyPr>
            <a:lstStyle/>
            <a:p>
              <a:pPr algn="ctr" defTabSz="932384">
                <a:defRPr/>
              </a:pPr>
              <a:r>
                <a:rPr lang="en-US" sz="1198" i="1" kern="0">
                  <a:solidFill>
                    <a:srgbClr val="FFFFFF"/>
                  </a:solidFill>
                  <a:latin typeface="Segoe UI Light" panose="020B0502040204020203" pitchFamily="34" charset="0"/>
                  <a:cs typeface="Segoe UI Light" panose="020B0502040204020203" pitchFamily="34" charset="0"/>
                </a:rPr>
                <a:t>Access </a:t>
              </a:r>
              <a:r>
                <a:rPr lang="en-US" sz="1198" i="1" kern="0" smtClean="0">
                  <a:solidFill>
                    <a:srgbClr val="FFFFFF"/>
                  </a:solidFill>
                  <a:latin typeface="Segoe UI Light" panose="020B0502040204020203" pitchFamily="34" charset="0"/>
                  <a:cs typeface="Segoe UI Light" panose="020B0502040204020203" pitchFamily="34" charset="0"/>
                </a:rPr>
                <a:t>Outlook Cloud service </a:t>
              </a:r>
              <a:r>
                <a:rPr lang="en-US" sz="1198" i="1" kern="0" dirty="0">
                  <a:solidFill>
                    <a:srgbClr val="FFFFFF"/>
                  </a:solidFill>
                  <a:latin typeface="Segoe UI Light" panose="020B0502040204020203" pitchFamily="34" charset="0"/>
                  <a:cs typeface="Segoe UI Light" panose="020B0502040204020203" pitchFamily="34" charset="0"/>
                </a:rPr>
                <a:t>with</a:t>
              </a:r>
            </a:p>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AAD token</a:t>
              </a:r>
            </a:p>
          </p:txBody>
        </p:sp>
        <p:cxnSp>
          <p:nvCxnSpPr>
            <p:cNvPr id="121" name="Straight Arrow Connector 120"/>
            <p:cNvCxnSpPr/>
            <p:nvPr/>
          </p:nvCxnSpPr>
          <p:spPr>
            <a:xfrm flipV="1">
              <a:off x="2677513" y="3893773"/>
              <a:ext cx="0" cy="16702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2509738" y="4661023"/>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7</a:t>
              </a:r>
            </a:p>
          </p:txBody>
        </p:sp>
      </p:grpSp>
      <p:grpSp>
        <p:nvGrpSpPr>
          <p:cNvPr id="19" name="Group 18"/>
          <p:cNvGrpSpPr/>
          <p:nvPr/>
        </p:nvGrpSpPr>
        <p:grpSpPr>
          <a:xfrm>
            <a:off x="3852474" y="2618110"/>
            <a:ext cx="1727253" cy="773847"/>
            <a:chOff x="3852137" y="2617985"/>
            <a:chExt cx="1727498" cy="773956"/>
          </a:xfrm>
        </p:grpSpPr>
        <p:sp>
          <p:nvSpPr>
            <p:cNvPr id="31" name="Oval 30"/>
            <p:cNvSpPr/>
            <p:nvPr/>
          </p:nvSpPr>
          <p:spPr>
            <a:xfrm>
              <a:off x="4106159" y="2932442"/>
              <a:ext cx="310708" cy="338089"/>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8</a:t>
              </a:r>
            </a:p>
          </p:txBody>
        </p:sp>
        <p:cxnSp>
          <p:nvCxnSpPr>
            <p:cNvPr id="123" name="Straight Arrow Connector 122"/>
            <p:cNvCxnSpPr/>
            <p:nvPr/>
          </p:nvCxnSpPr>
          <p:spPr>
            <a:xfrm flipV="1">
              <a:off x="3878440" y="3222116"/>
              <a:ext cx="1524689" cy="1945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225975" y="2617985"/>
              <a:ext cx="1353660" cy="658310"/>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Get EAS service access token for user</a:t>
              </a:r>
            </a:p>
          </p:txBody>
        </p:sp>
        <p:cxnSp>
          <p:nvCxnSpPr>
            <p:cNvPr id="127" name="Straight Arrow Connector 126"/>
            <p:cNvCxnSpPr>
              <a:endCxn id="75" idx="3"/>
            </p:cNvCxnSpPr>
            <p:nvPr/>
          </p:nvCxnSpPr>
          <p:spPr>
            <a:xfrm flipH="1" flipV="1">
              <a:off x="3852137" y="3390894"/>
              <a:ext cx="1478303" cy="104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099939" y="2339210"/>
            <a:ext cx="1950235" cy="540299"/>
            <a:chOff x="1099213" y="2339044"/>
            <a:chExt cx="1950512" cy="540375"/>
          </a:xfrm>
        </p:grpSpPr>
        <p:cxnSp>
          <p:nvCxnSpPr>
            <p:cNvPr id="130" name="Straight Arrow Connector 129"/>
            <p:cNvCxnSpPr/>
            <p:nvPr/>
          </p:nvCxnSpPr>
          <p:spPr>
            <a:xfrm flipV="1">
              <a:off x="2820446" y="2339044"/>
              <a:ext cx="0" cy="46851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2313885" y="2435518"/>
              <a:ext cx="310708" cy="338089"/>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9</a:t>
              </a:r>
            </a:p>
          </p:txBody>
        </p:sp>
        <p:sp>
          <p:nvSpPr>
            <p:cNvPr id="132" name="TextBox 131"/>
            <p:cNvSpPr txBox="1"/>
            <p:nvPr/>
          </p:nvSpPr>
          <p:spPr>
            <a:xfrm>
              <a:off x="1099213" y="2409151"/>
              <a:ext cx="1353660" cy="470268"/>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Get Corporate email</a:t>
              </a:r>
            </a:p>
          </p:txBody>
        </p:sp>
        <p:cxnSp>
          <p:nvCxnSpPr>
            <p:cNvPr id="134" name="Straight Arrow Connector 133"/>
            <p:cNvCxnSpPr/>
            <p:nvPr/>
          </p:nvCxnSpPr>
          <p:spPr>
            <a:xfrm>
              <a:off x="3049725" y="2348411"/>
              <a:ext cx="0" cy="4865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543420" y="3968365"/>
            <a:ext cx="1353468" cy="1607594"/>
            <a:chOff x="2542899" y="3968431"/>
            <a:chExt cx="1353660" cy="1607822"/>
          </a:xfrm>
        </p:grpSpPr>
        <p:cxnSp>
          <p:nvCxnSpPr>
            <p:cNvPr id="135" name="Straight Arrow Connector 134"/>
            <p:cNvCxnSpPr/>
            <p:nvPr/>
          </p:nvCxnSpPr>
          <p:spPr>
            <a:xfrm>
              <a:off x="3049127" y="3968431"/>
              <a:ext cx="0" cy="160782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2786529" y="4162121"/>
              <a:ext cx="585174" cy="338089"/>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sz="1599" kern="0" dirty="0">
                  <a:solidFill>
                    <a:srgbClr val="FFFFFF"/>
                  </a:solidFill>
                </a:rPr>
                <a:t>10</a:t>
              </a:r>
            </a:p>
          </p:txBody>
        </p:sp>
        <p:sp>
          <p:nvSpPr>
            <p:cNvPr id="138" name="TextBox 137"/>
            <p:cNvSpPr txBox="1"/>
            <p:nvPr/>
          </p:nvSpPr>
          <p:spPr>
            <a:xfrm>
              <a:off x="2542899" y="4975023"/>
              <a:ext cx="1353660" cy="282227"/>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Email delivered</a:t>
              </a:r>
            </a:p>
          </p:txBody>
        </p:sp>
      </p:grpSp>
      <p:grpSp>
        <p:nvGrpSpPr>
          <p:cNvPr id="9" name="Group 8"/>
          <p:cNvGrpSpPr/>
          <p:nvPr/>
        </p:nvGrpSpPr>
        <p:grpSpPr>
          <a:xfrm>
            <a:off x="6171465" y="4096770"/>
            <a:ext cx="1378348" cy="1264346"/>
            <a:chOff x="6171458" y="4096854"/>
            <a:chExt cx="1378543" cy="1264525"/>
          </a:xfrm>
        </p:grpSpPr>
        <p:sp>
          <p:nvSpPr>
            <p:cNvPr id="25" name="TextBox 24"/>
            <p:cNvSpPr txBox="1"/>
            <p:nvPr/>
          </p:nvSpPr>
          <p:spPr>
            <a:xfrm>
              <a:off x="6171458" y="4580613"/>
              <a:ext cx="1378543" cy="470269"/>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Redirect to </a:t>
              </a:r>
            </a:p>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Intune </a:t>
              </a:r>
            </a:p>
          </p:txBody>
        </p:sp>
        <p:cxnSp>
          <p:nvCxnSpPr>
            <p:cNvPr id="88" name="Straight Arrow Connector 87"/>
            <p:cNvCxnSpPr/>
            <p:nvPr/>
          </p:nvCxnSpPr>
          <p:spPr>
            <a:xfrm>
              <a:off x="6507861" y="4096854"/>
              <a:ext cx="14626" cy="1264525"/>
            </a:xfrm>
            <a:prstGeom prst="straightConnector1">
              <a:avLst/>
            </a:prstGeom>
            <a:noFill/>
            <a:ln w="17145" cap="flat" cmpd="sng" algn="ctr">
              <a:solidFill>
                <a:srgbClr val="7FBA00">
                  <a:shade val="95000"/>
                  <a:alpha val="50000"/>
                  <a:satMod val="150000"/>
                </a:srgbClr>
              </a:solidFill>
              <a:prstDash val="solid"/>
              <a:tailEnd type="triangle"/>
            </a:ln>
            <a:effectLst/>
          </p:spPr>
        </p:cxnSp>
        <p:sp>
          <p:nvSpPr>
            <p:cNvPr id="142" name="Oval 141"/>
            <p:cNvSpPr/>
            <p:nvPr/>
          </p:nvSpPr>
          <p:spPr>
            <a:xfrm>
              <a:off x="6333372" y="4174891"/>
              <a:ext cx="310712"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2</a:t>
              </a:r>
            </a:p>
          </p:txBody>
        </p:sp>
      </p:grpSp>
    </p:spTree>
    <p:extLst>
      <p:ext uri="{BB962C8B-B14F-4D97-AF65-F5344CB8AC3E}">
        <p14:creationId xmlns:p14="http://schemas.microsoft.com/office/powerpoint/2010/main" val="22769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2"/>
          <p:cNvSpPr txBox="1">
            <a:spLocks/>
          </p:cNvSpPr>
          <p:nvPr/>
        </p:nvSpPr>
        <p:spPr>
          <a:xfrm>
            <a:off x="-1718" y="-35588"/>
            <a:ext cx="12175550" cy="937328"/>
          </a:xfrm>
          <a:prstGeom prst="rect">
            <a:avLst/>
          </a:prstGeom>
        </p:spPr>
        <p:txBody>
          <a:bodyPr/>
          <a:lstStyle>
            <a:lvl1pPr algn="l" defTabSz="1219119" rtl="0" eaLnBrk="1" latinLnBrk="0" hangingPunct="1">
              <a:spcBef>
                <a:spcPct val="0"/>
              </a:spcBef>
              <a:buNone/>
              <a:defRPr sz="4800" kern="1200" spc="-200">
                <a:solidFill>
                  <a:schemeClr val="tx1">
                    <a:lumMod val="50000"/>
                    <a:lumOff val="50000"/>
                  </a:schemeClr>
                </a:solidFill>
                <a:latin typeface="Segoe UI Light" pitchFamily="34" charset="0"/>
                <a:ea typeface="Segoe UI" pitchFamily="34" charset="0"/>
                <a:cs typeface="Segoe UI" pitchFamily="34" charset="0"/>
              </a:defRPr>
            </a:lvl1pPr>
          </a:lstStyle>
          <a:p>
            <a:pPr defTabSz="1218885"/>
            <a:r>
              <a:rPr lang="en-US" sz="4399" dirty="0">
                <a:solidFill>
                  <a:srgbClr val="FFFFFF">
                    <a:lumMod val="50000"/>
                    <a:lumOff val="50000"/>
                  </a:srgbClr>
                </a:solidFill>
              </a:rPr>
              <a:t>Access control to SharePoint from OneDrive mobile apps</a:t>
            </a:r>
          </a:p>
        </p:txBody>
      </p:sp>
      <p:sp>
        <p:nvSpPr>
          <p:cNvPr id="8" name="Rounded Rectangle 7"/>
          <p:cNvSpPr/>
          <p:nvPr/>
        </p:nvSpPr>
        <p:spPr>
          <a:xfrm>
            <a:off x="5581811" y="3768272"/>
            <a:ext cx="1447211" cy="247465"/>
          </a:xfrm>
          <a:prstGeom prst="roundRect">
            <a:avLst>
              <a:gd name="adj" fmla="val 5708"/>
            </a:avLst>
          </a:prstGeom>
          <a:solidFill>
            <a:schemeClr val="accent6">
              <a:lumMod val="60000"/>
              <a:lumOff val="40000"/>
            </a:schemeClr>
          </a:solidFill>
          <a:ln w="10795" cap="flat" cmpd="sng" algn="ctr">
            <a:solidFill>
              <a:srgbClr val="505050">
                <a:shade val="50000"/>
              </a:srgbClr>
            </a:solidFill>
            <a:prstDash val="solid"/>
          </a:ln>
          <a:effectLst/>
        </p:spPr>
        <p:txBody>
          <a:bodyPr rtlCol="0" anchor="ctr"/>
          <a:lstStyle/>
          <a:p>
            <a:pPr algn="ctr" defTabSz="932384">
              <a:defRPr/>
            </a:pPr>
            <a:r>
              <a:rPr lang="en-US" kern="0" dirty="0">
                <a:solidFill>
                  <a:prstClr val="black"/>
                </a:solidFill>
              </a:rPr>
              <a:t>Azure AD</a:t>
            </a:r>
          </a:p>
        </p:txBody>
      </p:sp>
      <p:sp>
        <p:nvSpPr>
          <p:cNvPr id="9" name="Rounded Rectangle 8"/>
          <p:cNvSpPr/>
          <p:nvPr/>
        </p:nvSpPr>
        <p:spPr>
          <a:xfrm>
            <a:off x="2540086" y="5592943"/>
            <a:ext cx="1631411" cy="606293"/>
          </a:xfrm>
          <a:prstGeom prst="roundRect">
            <a:avLst>
              <a:gd name="adj" fmla="val 5708"/>
            </a:avLst>
          </a:prstGeom>
          <a:solidFill>
            <a:srgbClr val="68217A"/>
          </a:solidFill>
          <a:ln w="10795" cap="flat" cmpd="sng" algn="ctr">
            <a:solidFill>
              <a:srgbClr val="68217A">
                <a:shade val="50000"/>
              </a:srgbClr>
            </a:solidFill>
            <a:prstDash val="solid"/>
          </a:ln>
          <a:effectLst/>
        </p:spPr>
        <p:txBody>
          <a:bodyPr rtlCol="0" anchor="ctr"/>
          <a:lstStyle/>
          <a:p>
            <a:pPr algn="ctr" defTabSz="932384">
              <a:defRPr/>
            </a:pPr>
            <a:r>
              <a:rPr lang="en-US" kern="0" dirty="0">
                <a:solidFill>
                  <a:srgbClr val="FFFFFF"/>
                </a:solidFill>
              </a:rPr>
              <a:t>OneDrive App</a:t>
            </a:r>
          </a:p>
        </p:txBody>
      </p:sp>
      <p:sp>
        <p:nvSpPr>
          <p:cNvPr id="10" name="Rounded Rectangle 9"/>
          <p:cNvSpPr/>
          <p:nvPr/>
        </p:nvSpPr>
        <p:spPr>
          <a:xfrm>
            <a:off x="9104417" y="4890305"/>
            <a:ext cx="1816096" cy="514076"/>
          </a:xfrm>
          <a:prstGeom prst="roundRect">
            <a:avLst>
              <a:gd name="adj" fmla="val 5708"/>
            </a:avLst>
          </a:prstGeom>
          <a:solidFill>
            <a:srgbClr val="002050"/>
          </a:solidFill>
          <a:ln w="10795" cap="flat" cmpd="sng" algn="ctr">
            <a:solidFill>
              <a:srgbClr val="002050">
                <a:shade val="50000"/>
              </a:srgbClr>
            </a:solidFill>
            <a:prstDash val="solid"/>
          </a:ln>
          <a:effectLst/>
        </p:spPr>
        <p:txBody>
          <a:bodyPr rtlCol="0" anchor="ctr"/>
          <a:lstStyle/>
          <a:p>
            <a:pPr algn="ctr" defTabSz="932384">
              <a:defRPr/>
            </a:pPr>
            <a:r>
              <a:rPr lang="en-US" sz="1398" kern="0" dirty="0">
                <a:solidFill>
                  <a:srgbClr val="FFFFFF"/>
                </a:solidFill>
              </a:rPr>
              <a:t>Unified Enrollment</a:t>
            </a:r>
          </a:p>
        </p:txBody>
      </p:sp>
      <p:cxnSp>
        <p:nvCxnSpPr>
          <p:cNvPr id="17" name="Straight Connector 16"/>
          <p:cNvCxnSpPr/>
          <p:nvPr/>
        </p:nvCxnSpPr>
        <p:spPr>
          <a:xfrm rot="21432605" flipV="1">
            <a:off x="6392974" y="1921820"/>
            <a:ext cx="2094405" cy="728679"/>
          </a:xfrm>
          <a:prstGeom prst="line">
            <a:avLst/>
          </a:prstGeom>
          <a:noFill/>
          <a:ln w="19050" cap="flat" cmpd="sng" algn="ctr">
            <a:solidFill>
              <a:srgbClr val="7FBA00"/>
            </a:solidFill>
            <a:prstDash val="sysDash"/>
          </a:ln>
          <a:effectLst/>
        </p:spPr>
      </p:cxnSp>
      <p:cxnSp>
        <p:nvCxnSpPr>
          <p:cNvPr id="18" name="Straight Connector 17"/>
          <p:cNvCxnSpPr/>
          <p:nvPr/>
        </p:nvCxnSpPr>
        <p:spPr>
          <a:xfrm rot="21432605">
            <a:off x="6418716" y="2670663"/>
            <a:ext cx="1778304" cy="399566"/>
          </a:xfrm>
          <a:prstGeom prst="line">
            <a:avLst/>
          </a:prstGeom>
          <a:noFill/>
          <a:ln w="19050" cap="flat" cmpd="sng" algn="ctr">
            <a:solidFill>
              <a:srgbClr val="7FBA00"/>
            </a:solidFill>
            <a:prstDash val="sysDash"/>
          </a:ln>
          <a:effectLst/>
        </p:spPr>
      </p:cxnSp>
      <p:sp>
        <p:nvSpPr>
          <p:cNvPr id="19" name="Round Diagonal Corner Rectangle 18"/>
          <p:cNvSpPr/>
          <p:nvPr/>
        </p:nvSpPr>
        <p:spPr>
          <a:xfrm>
            <a:off x="8228020" y="1871282"/>
            <a:ext cx="1275988" cy="1218854"/>
          </a:xfrm>
          <a:prstGeom prst="round2DiagRect">
            <a:avLst/>
          </a:prstGeom>
          <a:solidFill>
            <a:srgbClr val="00B050"/>
          </a:solidFill>
          <a:ln w="10795" cap="flat" cmpd="sng" algn="ctr">
            <a:noFill/>
            <a:prstDash val="solid"/>
          </a:ln>
          <a:effectLst/>
        </p:spPr>
        <p:txBody>
          <a:bodyPr rtlCol="0" anchor="ctr"/>
          <a:lstStyle/>
          <a:p>
            <a:pPr defTabSz="932384">
              <a:defRPr/>
            </a:pPr>
            <a:r>
              <a:rPr lang="en-US" sz="1198" kern="0" dirty="0">
                <a:solidFill>
                  <a:srgbClr val="FFFFFF"/>
                </a:solidFill>
              </a:rPr>
              <a:t>Device object</a:t>
            </a:r>
          </a:p>
          <a:p>
            <a:pPr marL="171384" indent="-171384" defTabSz="932384">
              <a:buFontTx/>
              <a:buChar char="-"/>
              <a:defRPr/>
            </a:pPr>
            <a:r>
              <a:rPr lang="en-US" sz="1198" kern="0" dirty="0">
                <a:solidFill>
                  <a:srgbClr val="FFFFFF"/>
                </a:solidFill>
              </a:rPr>
              <a:t>device id</a:t>
            </a:r>
          </a:p>
          <a:p>
            <a:pPr marL="171384" indent="-171384" defTabSz="932384">
              <a:buFontTx/>
              <a:buChar char="-"/>
              <a:defRPr/>
            </a:pPr>
            <a:r>
              <a:rPr lang="en-US" sz="1198" kern="0" dirty="0" err="1">
                <a:solidFill>
                  <a:srgbClr val="FFFFFF"/>
                </a:solidFill>
              </a:rPr>
              <a:t>isManaged</a:t>
            </a:r>
            <a:endParaRPr lang="en-US" sz="1198" kern="0" dirty="0">
              <a:solidFill>
                <a:srgbClr val="FFFFFF"/>
              </a:solidFill>
            </a:endParaRPr>
          </a:p>
          <a:p>
            <a:pPr marL="171384" indent="-171384" defTabSz="932384">
              <a:buFontTx/>
              <a:buChar char="-"/>
              <a:defRPr/>
            </a:pPr>
            <a:r>
              <a:rPr lang="en-US" sz="1198" kern="0" dirty="0" err="1">
                <a:solidFill>
                  <a:srgbClr val="FFFFFF"/>
                </a:solidFill>
              </a:rPr>
              <a:t>MDMStatus</a:t>
            </a:r>
            <a:endParaRPr lang="en-US" sz="1198" kern="0" dirty="0">
              <a:solidFill>
                <a:srgbClr val="FFFFFF"/>
              </a:solidFill>
            </a:endParaRPr>
          </a:p>
          <a:p>
            <a:pPr defTabSz="932384">
              <a:defRPr/>
            </a:pPr>
            <a:endParaRPr lang="en-US" sz="1198" kern="0" dirty="0">
              <a:solidFill>
                <a:srgbClr val="FFFFFF"/>
              </a:solidFill>
            </a:endParaRPr>
          </a:p>
        </p:txBody>
      </p:sp>
      <p:grpSp>
        <p:nvGrpSpPr>
          <p:cNvPr id="20" name="Group 19"/>
          <p:cNvGrpSpPr/>
          <p:nvPr/>
        </p:nvGrpSpPr>
        <p:grpSpPr>
          <a:xfrm>
            <a:off x="5600252" y="2731232"/>
            <a:ext cx="1579353" cy="1005201"/>
            <a:chOff x="1840649" y="4818296"/>
            <a:chExt cx="966161" cy="691914"/>
          </a:xfrm>
        </p:grpSpPr>
        <p:sp>
          <p:nvSpPr>
            <p:cNvPr id="21" name="Freeform 20"/>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2" name="Freeform 21"/>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lumMod val="75000"/>
              </a:srgb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3" name="Oval 22"/>
            <p:cNvSpPr>
              <a:spLocks noChangeAspect="1" noChangeArrowheads="1"/>
            </p:cNvSpPr>
            <p:nvPr/>
          </p:nvSpPr>
          <p:spPr bwMode="auto">
            <a:xfrm>
              <a:off x="2201709" y="4985896"/>
              <a:ext cx="91441" cy="91439"/>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4" name="Oval 23"/>
            <p:cNvSpPr>
              <a:spLocks noChangeAspect="1" noChangeArrowheads="1"/>
            </p:cNvSpPr>
            <p:nvPr/>
          </p:nvSpPr>
          <p:spPr bwMode="auto">
            <a:xfrm flipH="1">
              <a:off x="2351276" y="4985914"/>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5" name="Oval 24"/>
            <p:cNvSpPr>
              <a:spLocks noChangeAspect="1" noChangeArrowheads="1"/>
            </p:cNvSpPr>
            <p:nvPr/>
          </p:nvSpPr>
          <p:spPr bwMode="auto">
            <a:xfrm>
              <a:off x="2201709" y="531709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6" name="Oval 25"/>
            <p:cNvSpPr>
              <a:spLocks noChangeAspect="1" noChangeArrowheads="1"/>
            </p:cNvSpPr>
            <p:nvPr/>
          </p:nvSpPr>
          <p:spPr bwMode="auto">
            <a:xfrm flipH="1">
              <a:off x="2351276" y="5317110"/>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7" name="Oval 26"/>
            <p:cNvSpPr>
              <a:spLocks noChangeAspect="1" noChangeArrowheads="1"/>
            </p:cNvSpPr>
            <p:nvPr/>
          </p:nvSpPr>
          <p:spPr bwMode="auto">
            <a:xfrm flipH="1">
              <a:off x="2477440"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8" name="Oval 27"/>
            <p:cNvSpPr>
              <a:spLocks noChangeAspect="1" noChangeArrowheads="1"/>
            </p:cNvSpPr>
            <p:nvPr/>
          </p:nvSpPr>
          <p:spPr bwMode="auto">
            <a:xfrm>
              <a:off x="2077441"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29" name="Oval 28"/>
            <p:cNvSpPr>
              <a:spLocks noChangeAspect="1" noChangeArrowheads="1"/>
            </p:cNvSpPr>
            <p:nvPr/>
          </p:nvSpPr>
          <p:spPr bwMode="auto">
            <a:xfrm flipH="1">
              <a:off x="2603604"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30" name="Oval 29"/>
            <p:cNvSpPr>
              <a:spLocks noChangeAspect="1" noChangeArrowheads="1"/>
            </p:cNvSpPr>
            <p:nvPr/>
          </p:nvSpPr>
          <p:spPr bwMode="auto">
            <a:xfrm flipH="1">
              <a:off x="1953173"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sp>
          <p:nvSpPr>
            <p:cNvPr id="31" name="Arc 30"/>
            <p:cNvSpPr/>
            <p:nvPr/>
          </p:nvSpPr>
          <p:spPr>
            <a:xfrm rot="5012506">
              <a:off x="2200463"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defRPr/>
              </a:pPr>
              <a:endParaRPr lang="en-US" sz="1799" dirty="0">
                <a:ln>
                  <a:solidFill>
                    <a:srgbClr val="FFFFFF">
                      <a:alpha val="0"/>
                    </a:srgbClr>
                  </a:solidFill>
                </a:ln>
                <a:solidFill>
                  <a:srgbClr val="292929"/>
                </a:solidFill>
              </a:endParaRPr>
            </a:p>
          </p:txBody>
        </p:sp>
        <p:sp>
          <p:nvSpPr>
            <p:cNvPr id="32" name="Arc 31"/>
            <p:cNvSpPr/>
            <p:nvPr/>
          </p:nvSpPr>
          <p:spPr>
            <a:xfrm rot="16587494" flipH="1">
              <a:off x="2252986"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defRPr/>
              </a:pPr>
              <a:endParaRPr lang="en-US" sz="1799" dirty="0">
                <a:ln>
                  <a:solidFill>
                    <a:srgbClr val="FFFFFF">
                      <a:alpha val="0"/>
                    </a:srgbClr>
                  </a:solidFill>
                </a:ln>
                <a:solidFill>
                  <a:srgbClr val="292929"/>
                </a:solidFill>
              </a:endParaRPr>
            </a:p>
          </p:txBody>
        </p:sp>
        <p:sp>
          <p:nvSpPr>
            <p:cNvPr id="33" name="Arc 32"/>
            <p:cNvSpPr/>
            <p:nvPr/>
          </p:nvSpPr>
          <p:spPr>
            <a:xfrm rot="7395384">
              <a:off x="2218960" y="4926421"/>
              <a:ext cx="150756" cy="174698"/>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187">
                <a:defRPr/>
              </a:pPr>
              <a:endParaRPr lang="en-US" sz="1799" dirty="0">
                <a:ln>
                  <a:solidFill>
                    <a:srgbClr val="FFFFFF">
                      <a:alpha val="0"/>
                    </a:srgbClr>
                  </a:solidFill>
                </a:ln>
                <a:solidFill>
                  <a:srgbClr val="292929"/>
                </a:solidFill>
              </a:endParaRPr>
            </a:p>
          </p:txBody>
        </p:sp>
        <p:cxnSp>
          <p:nvCxnSpPr>
            <p:cNvPr id="34" name="Straight Connector 33"/>
            <p:cNvCxnSpPr>
              <a:stCxn id="23" idx="4"/>
              <a:endCxn id="25" idx="0"/>
            </p:cNvCxnSpPr>
            <p:nvPr/>
          </p:nvCxnSpPr>
          <p:spPr>
            <a:xfrm>
              <a:off x="2247429" y="5077336"/>
              <a:ext cx="0" cy="239756"/>
            </a:xfrm>
            <a:prstGeom prst="line">
              <a:avLst/>
            </a:prstGeom>
            <a:noFill/>
            <a:ln w="9525" cap="flat" cmpd="sng" algn="ctr">
              <a:solidFill>
                <a:srgbClr val="FFFFFF"/>
              </a:solidFill>
              <a:prstDash val="solid"/>
            </a:ln>
            <a:effectLst/>
          </p:spPr>
        </p:cxnSp>
        <p:sp>
          <p:nvSpPr>
            <p:cNvPr id="35" name="Oval 34"/>
            <p:cNvSpPr>
              <a:spLocks noChangeAspect="1" noChangeArrowheads="1"/>
            </p:cNvSpPr>
            <p:nvPr/>
          </p:nvSpPr>
          <p:spPr bwMode="auto">
            <a:xfrm>
              <a:off x="2201709" y="513992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36" name="Straight Connector 35"/>
            <p:cNvCxnSpPr>
              <a:stCxn id="24" idx="4"/>
              <a:endCxn id="26" idx="0"/>
            </p:cNvCxnSpPr>
            <p:nvPr/>
          </p:nvCxnSpPr>
          <p:spPr>
            <a:xfrm>
              <a:off x="2396996" y="5077354"/>
              <a:ext cx="0" cy="239756"/>
            </a:xfrm>
            <a:prstGeom prst="line">
              <a:avLst/>
            </a:prstGeom>
            <a:noFill/>
            <a:ln w="9525" cap="flat" cmpd="sng" algn="ctr">
              <a:solidFill>
                <a:srgbClr val="FFFFFF"/>
              </a:solidFill>
              <a:prstDash val="solid"/>
            </a:ln>
            <a:effectLst/>
          </p:spPr>
        </p:cxnSp>
        <p:sp>
          <p:nvSpPr>
            <p:cNvPr id="37" name="Oval 36"/>
            <p:cNvSpPr>
              <a:spLocks noChangeAspect="1" noChangeArrowheads="1"/>
            </p:cNvSpPr>
            <p:nvPr/>
          </p:nvSpPr>
          <p:spPr bwMode="auto">
            <a:xfrm flipH="1">
              <a:off x="2351275" y="5139945"/>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38" name="Straight Connector 37"/>
            <p:cNvCxnSpPr>
              <a:stCxn id="24" idx="3"/>
              <a:endCxn id="29" idx="7"/>
            </p:cNvCxnSpPr>
            <p:nvPr/>
          </p:nvCxnSpPr>
          <p:spPr>
            <a:xfrm>
              <a:off x="2429325" y="5063963"/>
              <a:ext cx="187670" cy="227227"/>
            </a:xfrm>
            <a:prstGeom prst="line">
              <a:avLst/>
            </a:prstGeom>
            <a:noFill/>
            <a:ln w="9525" cap="flat" cmpd="sng" algn="ctr">
              <a:solidFill>
                <a:srgbClr val="FFFFFF"/>
              </a:solidFill>
              <a:prstDash val="solid"/>
            </a:ln>
            <a:effectLst/>
          </p:spPr>
        </p:cxnSp>
        <p:sp>
          <p:nvSpPr>
            <p:cNvPr id="39" name="Oval 38"/>
            <p:cNvSpPr>
              <a:spLocks noChangeAspect="1" noChangeArrowheads="1"/>
            </p:cNvSpPr>
            <p:nvPr/>
          </p:nvSpPr>
          <p:spPr bwMode="auto">
            <a:xfrm flipH="1">
              <a:off x="2477440" y="513185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40" name="Straight Connector 39"/>
            <p:cNvCxnSpPr>
              <a:stCxn id="23" idx="3"/>
              <a:endCxn id="30" idx="1"/>
            </p:cNvCxnSpPr>
            <p:nvPr/>
          </p:nvCxnSpPr>
          <p:spPr>
            <a:xfrm flipH="1">
              <a:off x="2031222" y="5063945"/>
              <a:ext cx="183878" cy="227245"/>
            </a:xfrm>
            <a:prstGeom prst="line">
              <a:avLst/>
            </a:prstGeom>
            <a:noFill/>
            <a:ln w="9525" cap="flat" cmpd="sng" algn="ctr">
              <a:solidFill>
                <a:srgbClr val="FFFFFF"/>
              </a:solidFill>
              <a:prstDash val="solid"/>
            </a:ln>
            <a:effectLst/>
          </p:spPr>
        </p:cxnSp>
        <p:sp>
          <p:nvSpPr>
            <p:cNvPr id="41" name="Oval 40"/>
            <p:cNvSpPr>
              <a:spLocks noChangeAspect="1" noChangeArrowheads="1"/>
            </p:cNvSpPr>
            <p:nvPr/>
          </p:nvSpPr>
          <p:spPr bwMode="auto">
            <a:xfrm>
              <a:off x="2082174" y="5131848"/>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187">
                <a:defRPr/>
              </a:pPr>
              <a:endParaRPr lang="en-US" sz="1799" kern="0" dirty="0">
                <a:ln>
                  <a:solidFill>
                    <a:srgbClr val="FFFFFF">
                      <a:alpha val="0"/>
                    </a:srgbClr>
                  </a:solidFill>
                </a:ln>
                <a:solidFill>
                  <a:srgbClr val="292929"/>
                </a:solidFill>
              </a:endParaRPr>
            </a:p>
          </p:txBody>
        </p:sp>
        <p:cxnSp>
          <p:nvCxnSpPr>
            <p:cNvPr id="42" name="Straight Connector 41"/>
            <p:cNvCxnSpPr>
              <a:stCxn id="35" idx="3"/>
              <a:endCxn id="28" idx="7"/>
            </p:cNvCxnSpPr>
            <p:nvPr/>
          </p:nvCxnSpPr>
          <p:spPr>
            <a:xfrm flipH="1">
              <a:off x="2155490" y="5217976"/>
              <a:ext cx="59610" cy="88697"/>
            </a:xfrm>
            <a:prstGeom prst="line">
              <a:avLst/>
            </a:prstGeom>
            <a:noFill/>
            <a:ln w="9525" cap="flat" cmpd="sng" algn="ctr">
              <a:solidFill>
                <a:srgbClr val="FFFFFF"/>
              </a:solidFill>
              <a:prstDash val="solid"/>
            </a:ln>
            <a:effectLst/>
          </p:spPr>
        </p:cxnSp>
        <p:cxnSp>
          <p:nvCxnSpPr>
            <p:cNvPr id="43" name="Straight Connector 42"/>
            <p:cNvCxnSpPr>
              <a:stCxn id="37" idx="3"/>
              <a:endCxn id="27" idx="7"/>
            </p:cNvCxnSpPr>
            <p:nvPr/>
          </p:nvCxnSpPr>
          <p:spPr>
            <a:xfrm>
              <a:off x="2429325" y="5217994"/>
              <a:ext cx="61506" cy="88679"/>
            </a:xfrm>
            <a:prstGeom prst="line">
              <a:avLst/>
            </a:prstGeom>
            <a:noFill/>
            <a:ln w="9525" cap="flat" cmpd="sng" algn="ctr">
              <a:solidFill>
                <a:srgbClr val="FFFFFF"/>
              </a:solidFill>
              <a:prstDash val="solid"/>
            </a:ln>
            <a:effectLst/>
          </p:spPr>
        </p:cxnSp>
      </p:grpSp>
      <p:sp>
        <p:nvSpPr>
          <p:cNvPr id="45" name="Flowchart: Document 44"/>
          <p:cNvSpPr/>
          <p:nvPr/>
        </p:nvSpPr>
        <p:spPr>
          <a:xfrm>
            <a:off x="5609049" y="5373147"/>
            <a:ext cx="1561657" cy="1290271"/>
          </a:xfrm>
          <a:prstGeom prst="flowChartDocument">
            <a:avLst/>
          </a:prstGeom>
          <a:solidFill>
            <a:srgbClr val="FFC000"/>
          </a:solidFill>
          <a:ln w="10795" cap="flat" cmpd="sng" algn="ctr">
            <a:solidFill>
              <a:srgbClr val="FFC000"/>
            </a:solidFill>
            <a:prstDash val="solid"/>
          </a:ln>
          <a:effectLst/>
        </p:spPr>
        <p:txBody>
          <a:bodyPr rtlCol="0" anchor="ctr"/>
          <a:lstStyle/>
          <a:p>
            <a:pPr algn="ctr" defTabSz="932384">
              <a:defRPr/>
            </a:pPr>
            <a:r>
              <a:rPr lang="en-US" sz="1198" i="1" kern="0" dirty="0">
                <a:solidFill>
                  <a:srgbClr val="505050"/>
                </a:solidFill>
              </a:rPr>
              <a:t>Quarantine Website</a:t>
            </a:r>
          </a:p>
          <a:p>
            <a:pPr algn="ctr" defTabSz="932384">
              <a:defRPr/>
            </a:pPr>
            <a:endParaRPr lang="en-US" sz="1198" kern="0" dirty="0">
              <a:solidFill>
                <a:srgbClr val="505050"/>
              </a:solidFill>
            </a:endParaRPr>
          </a:p>
          <a:p>
            <a:pPr algn="ctr" defTabSz="932384">
              <a:defRPr/>
            </a:pPr>
            <a:r>
              <a:rPr lang="en-US" sz="1198" kern="0" dirty="0">
                <a:solidFill>
                  <a:srgbClr val="505050"/>
                </a:solidFill>
              </a:rPr>
              <a:t>Step 1: Enroll device</a:t>
            </a:r>
          </a:p>
        </p:txBody>
      </p:sp>
      <p:sp>
        <p:nvSpPr>
          <p:cNvPr id="53" name="Rounded Rectangle 52"/>
          <p:cNvSpPr/>
          <p:nvPr/>
        </p:nvSpPr>
        <p:spPr>
          <a:xfrm>
            <a:off x="2508236" y="2360307"/>
            <a:ext cx="1798508" cy="1101626"/>
          </a:xfrm>
          <a:prstGeom prst="roundRect">
            <a:avLst>
              <a:gd name="adj" fmla="val 5708"/>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32563"/>
            <a:endParaRPr lang="en-US" dirty="0">
              <a:solidFill>
                <a:srgbClr val="FFFFFF"/>
              </a:solidFill>
            </a:endParaRPr>
          </a:p>
          <a:p>
            <a:pPr algn="ctr" defTabSz="932563"/>
            <a:r>
              <a:rPr lang="en-US" dirty="0">
                <a:solidFill>
                  <a:srgbClr val="FFFFFF"/>
                </a:solidFill>
              </a:rPr>
              <a:t>Office 365 SharePoint Online service</a:t>
            </a:r>
          </a:p>
          <a:p>
            <a:pPr algn="ctr" defTabSz="932563"/>
            <a:endParaRPr lang="en-US" sz="1836" dirty="0">
              <a:solidFill>
                <a:srgbClr val="FFFFFF"/>
              </a:solidFill>
            </a:endParaRPr>
          </a:p>
          <a:p>
            <a:pPr algn="ctr" defTabSz="932563"/>
            <a:endParaRPr lang="en-US" sz="1836" dirty="0">
              <a:solidFill>
                <a:srgbClr val="FFFFFF"/>
              </a:solidFill>
            </a:endParaRPr>
          </a:p>
        </p:txBody>
      </p:sp>
      <p:sp>
        <p:nvSpPr>
          <p:cNvPr id="54" name="Rounded Rectangle 53"/>
          <p:cNvSpPr/>
          <p:nvPr/>
        </p:nvSpPr>
        <p:spPr>
          <a:xfrm>
            <a:off x="9577598" y="3021620"/>
            <a:ext cx="1398706" cy="1012454"/>
          </a:xfrm>
          <a:prstGeom prst="roundRect">
            <a:avLst>
              <a:gd name="adj" fmla="val 5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63"/>
            <a:r>
              <a:rPr lang="en-US" sz="1836" dirty="0">
                <a:solidFill>
                  <a:srgbClr val="FFFFFF"/>
                </a:solidFill>
              </a:rPr>
              <a:t>Intune</a:t>
            </a:r>
          </a:p>
          <a:p>
            <a:pPr algn="ctr" defTabSz="932563"/>
            <a:endParaRPr lang="en-US" sz="1836" dirty="0">
              <a:solidFill>
                <a:srgbClr val="FFFFFF"/>
              </a:solidFill>
            </a:endParaRPr>
          </a:p>
          <a:p>
            <a:pPr algn="ctr" defTabSz="932563"/>
            <a:endParaRPr lang="en-US" sz="1836" dirty="0">
              <a:solidFill>
                <a:srgbClr val="FFFFFF"/>
              </a:solidFill>
            </a:endParaRPr>
          </a:p>
        </p:txBody>
      </p:sp>
      <p:pic>
        <p:nvPicPr>
          <p:cNvPr id="55" name="Picture 11" descr="Cloud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494502" y="3477506"/>
            <a:ext cx="617128" cy="617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p:nvGrpSpPr>
        <p:grpSpPr>
          <a:xfrm>
            <a:off x="6993367" y="3271716"/>
            <a:ext cx="2530171" cy="1645546"/>
            <a:chOff x="6993477" y="3271683"/>
            <a:chExt cx="2530530" cy="1645780"/>
          </a:xfrm>
        </p:grpSpPr>
        <p:cxnSp>
          <p:nvCxnSpPr>
            <p:cNvPr id="7" name="Elbow Connector 6"/>
            <p:cNvCxnSpPr/>
            <p:nvPr/>
          </p:nvCxnSpPr>
          <p:spPr>
            <a:xfrm rot="10800000">
              <a:off x="6993477" y="3430431"/>
              <a:ext cx="2530530" cy="1487032"/>
            </a:xfrm>
            <a:prstGeom prst="bentConnector3">
              <a:avLst>
                <a:gd name="adj1" fmla="val 2573"/>
              </a:avLst>
            </a:prstGeom>
            <a:noFill/>
            <a:ln w="19050" cap="flat" cmpd="sng" algn="ctr">
              <a:solidFill>
                <a:schemeClr val="tx1">
                  <a:lumMod val="85000"/>
                </a:schemeClr>
              </a:solidFill>
              <a:prstDash val="solid"/>
              <a:tailEnd type="triangle"/>
            </a:ln>
            <a:effectLst/>
          </p:spPr>
        </p:cxnSp>
        <p:sp>
          <p:nvSpPr>
            <p:cNvPr id="52" name="Oval 51"/>
            <p:cNvSpPr/>
            <p:nvPr/>
          </p:nvSpPr>
          <p:spPr>
            <a:xfrm>
              <a:off x="8200053" y="3271683"/>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4</a:t>
              </a:r>
            </a:p>
          </p:txBody>
        </p:sp>
        <p:sp>
          <p:nvSpPr>
            <p:cNvPr id="56" name="TextBox 55"/>
            <p:cNvSpPr txBox="1"/>
            <p:nvPr/>
          </p:nvSpPr>
          <p:spPr>
            <a:xfrm>
              <a:off x="7620385" y="3558199"/>
              <a:ext cx="1575185" cy="470269"/>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Register device in </a:t>
              </a:r>
            </a:p>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Azure AD</a:t>
              </a:r>
            </a:p>
          </p:txBody>
        </p:sp>
      </p:grpSp>
      <p:grpSp>
        <p:nvGrpSpPr>
          <p:cNvPr id="2" name="Group 1"/>
          <p:cNvGrpSpPr/>
          <p:nvPr/>
        </p:nvGrpSpPr>
        <p:grpSpPr>
          <a:xfrm>
            <a:off x="4171497" y="4002027"/>
            <a:ext cx="2109332" cy="1894062"/>
            <a:chOff x="4171206" y="4002098"/>
            <a:chExt cx="2109631" cy="1894331"/>
          </a:xfrm>
        </p:grpSpPr>
        <p:cxnSp>
          <p:nvCxnSpPr>
            <p:cNvPr id="11" name="Straight Arrow Connector 10"/>
            <p:cNvCxnSpPr>
              <a:stCxn id="9" idx="3"/>
            </p:cNvCxnSpPr>
            <p:nvPr/>
          </p:nvCxnSpPr>
          <p:spPr>
            <a:xfrm flipV="1">
              <a:off x="4171206" y="4002098"/>
              <a:ext cx="2109631" cy="1894331"/>
            </a:xfrm>
            <a:prstGeom prst="straightConnector1">
              <a:avLst/>
            </a:prstGeom>
            <a:noFill/>
            <a:ln w="17145" cap="flat" cmpd="sng" algn="ctr">
              <a:solidFill>
                <a:srgbClr val="7FBA00">
                  <a:shade val="95000"/>
                  <a:alpha val="50000"/>
                  <a:satMod val="150000"/>
                </a:srgbClr>
              </a:solidFill>
              <a:prstDash val="solid"/>
              <a:tailEnd type="triangle"/>
            </a:ln>
            <a:effectLst/>
          </p:spPr>
        </p:cxnSp>
        <p:sp>
          <p:nvSpPr>
            <p:cNvPr id="12" name="Oval 11"/>
            <p:cNvSpPr/>
            <p:nvPr/>
          </p:nvSpPr>
          <p:spPr>
            <a:xfrm>
              <a:off x="4571887" y="5270865"/>
              <a:ext cx="310709" cy="322374"/>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1</a:t>
              </a:r>
            </a:p>
          </p:txBody>
        </p:sp>
        <p:sp>
          <p:nvSpPr>
            <p:cNvPr id="59" name="TextBox 58"/>
            <p:cNvSpPr txBox="1"/>
            <p:nvPr/>
          </p:nvSpPr>
          <p:spPr>
            <a:xfrm rot="19153824">
              <a:off x="4401219" y="4566698"/>
              <a:ext cx="1378543" cy="470269"/>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Authenticate User and Device</a:t>
              </a:r>
            </a:p>
          </p:txBody>
        </p:sp>
      </p:grpSp>
      <p:grpSp>
        <p:nvGrpSpPr>
          <p:cNvPr id="4" name="Group 3"/>
          <p:cNvGrpSpPr/>
          <p:nvPr/>
        </p:nvGrpSpPr>
        <p:grpSpPr>
          <a:xfrm>
            <a:off x="7170705" y="5441909"/>
            <a:ext cx="3431158" cy="728590"/>
            <a:chOff x="7170840" y="5442184"/>
            <a:chExt cx="3431645" cy="728694"/>
          </a:xfrm>
        </p:grpSpPr>
        <p:cxnSp>
          <p:nvCxnSpPr>
            <p:cNvPr id="49" name="Elbow Connector 48"/>
            <p:cNvCxnSpPr>
              <a:stCxn id="45" idx="3"/>
            </p:cNvCxnSpPr>
            <p:nvPr/>
          </p:nvCxnSpPr>
          <p:spPr>
            <a:xfrm flipV="1">
              <a:off x="7170840" y="5458991"/>
              <a:ext cx="3431645" cy="559649"/>
            </a:xfrm>
            <a:prstGeom prst="bentConnector3">
              <a:avLst>
                <a:gd name="adj1" fmla="val 99961"/>
              </a:avLst>
            </a:prstGeom>
            <a:noFill/>
            <a:ln w="19050" cap="flat" cmpd="sng" algn="ctr">
              <a:solidFill>
                <a:schemeClr val="tx1">
                  <a:lumMod val="85000"/>
                </a:schemeClr>
              </a:solidFill>
              <a:prstDash val="solid"/>
              <a:tailEnd type="triangle"/>
            </a:ln>
            <a:effectLst/>
          </p:spPr>
        </p:cxnSp>
        <p:sp>
          <p:nvSpPr>
            <p:cNvPr id="51" name="TextBox 50"/>
            <p:cNvSpPr txBox="1"/>
            <p:nvPr/>
          </p:nvSpPr>
          <p:spPr>
            <a:xfrm>
              <a:off x="7692406" y="5442184"/>
              <a:ext cx="1665442" cy="470593"/>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(Workplace Join + management)</a:t>
              </a:r>
            </a:p>
          </p:txBody>
        </p:sp>
        <p:sp>
          <p:nvSpPr>
            <p:cNvPr id="61" name="Oval 60"/>
            <p:cNvSpPr/>
            <p:nvPr/>
          </p:nvSpPr>
          <p:spPr>
            <a:xfrm>
              <a:off x="8271390" y="5832787"/>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3</a:t>
              </a:r>
            </a:p>
          </p:txBody>
        </p:sp>
      </p:grpSp>
      <p:grpSp>
        <p:nvGrpSpPr>
          <p:cNvPr id="5" name="Group 4"/>
          <p:cNvGrpSpPr/>
          <p:nvPr/>
        </p:nvGrpSpPr>
        <p:grpSpPr>
          <a:xfrm>
            <a:off x="9483333" y="4044267"/>
            <a:ext cx="1574961" cy="1002566"/>
            <a:chOff x="9483795" y="4044345"/>
            <a:chExt cx="1575185" cy="1002708"/>
          </a:xfrm>
        </p:grpSpPr>
        <p:cxnSp>
          <p:nvCxnSpPr>
            <p:cNvPr id="6" name="Elbow Connector 5"/>
            <p:cNvCxnSpPr/>
            <p:nvPr/>
          </p:nvCxnSpPr>
          <p:spPr>
            <a:xfrm rot="16200000" flipV="1">
              <a:off x="9735606" y="4545698"/>
              <a:ext cx="1002708" cy="1"/>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57" name="TextBox 56"/>
            <p:cNvSpPr txBox="1"/>
            <p:nvPr/>
          </p:nvSpPr>
          <p:spPr>
            <a:xfrm>
              <a:off x="9483795" y="4245678"/>
              <a:ext cx="1575185" cy="282227"/>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Enroll into Intune</a:t>
              </a:r>
            </a:p>
          </p:txBody>
        </p:sp>
        <p:sp>
          <p:nvSpPr>
            <p:cNvPr id="62" name="Oval 61"/>
            <p:cNvSpPr/>
            <p:nvPr/>
          </p:nvSpPr>
          <p:spPr>
            <a:xfrm>
              <a:off x="10081605" y="4500441"/>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4</a:t>
              </a:r>
            </a:p>
          </p:txBody>
        </p:sp>
      </p:grpSp>
      <p:pic>
        <p:nvPicPr>
          <p:cNvPr id="63" name="Picture 18" descr="Utilities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0043432" y="3668567"/>
            <a:ext cx="324969" cy="324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4" name="Group 43"/>
          <p:cNvGrpSpPr/>
          <p:nvPr/>
        </p:nvGrpSpPr>
        <p:grpSpPr>
          <a:xfrm>
            <a:off x="9483333" y="1826709"/>
            <a:ext cx="2087179" cy="1194910"/>
            <a:chOff x="9483796" y="1826472"/>
            <a:chExt cx="2087475" cy="1195080"/>
          </a:xfrm>
        </p:grpSpPr>
        <p:sp>
          <p:nvSpPr>
            <p:cNvPr id="15" name="TextBox 14"/>
            <p:cNvSpPr txBox="1"/>
            <p:nvPr/>
          </p:nvSpPr>
          <p:spPr>
            <a:xfrm>
              <a:off x="10376053" y="1826472"/>
              <a:ext cx="1195218" cy="847017"/>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Set device management/ compliance status</a:t>
              </a:r>
            </a:p>
          </p:txBody>
        </p:sp>
        <p:cxnSp>
          <p:nvCxnSpPr>
            <p:cNvPr id="64" name="Elbow Connector 63"/>
            <p:cNvCxnSpPr>
              <a:stCxn id="54" idx="0"/>
            </p:cNvCxnSpPr>
            <p:nvPr/>
          </p:nvCxnSpPr>
          <p:spPr>
            <a:xfrm rot="16200000" flipV="1">
              <a:off x="9472373" y="2216398"/>
              <a:ext cx="816577" cy="793732"/>
            </a:xfrm>
            <a:prstGeom prst="bentConnector3">
              <a:avLst>
                <a:gd name="adj1" fmla="val 9899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0126187" y="2394325"/>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5</a:t>
              </a:r>
            </a:p>
          </p:txBody>
        </p:sp>
      </p:grpSp>
      <p:cxnSp>
        <p:nvCxnSpPr>
          <p:cNvPr id="69" name="Straight Arrow Connector 68"/>
          <p:cNvCxnSpPr/>
          <p:nvPr/>
        </p:nvCxnSpPr>
        <p:spPr>
          <a:xfrm>
            <a:off x="4348285" y="2839976"/>
            <a:ext cx="1665828" cy="23986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884961" y="3495183"/>
            <a:ext cx="1353468" cy="2092002"/>
            <a:chOff x="2884489" y="3495182"/>
            <a:chExt cx="1353660" cy="2092299"/>
          </a:xfrm>
        </p:grpSpPr>
        <p:sp>
          <p:nvSpPr>
            <p:cNvPr id="14" name="Oval 13"/>
            <p:cNvSpPr/>
            <p:nvPr/>
          </p:nvSpPr>
          <p:spPr>
            <a:xfrm>
              <a:off x="3309075" y="4483915"/>
              <a:ext cx="310708" cy="338089"/>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8</a:t>
              </a:r>
            </a:p>
          </p:txBody>
        </p:sp>
        <p:cxnSp>
          <p:nvCxnSpPr>
            <p:cNvPr id="76" name="Straight Arrow Connector 75"/>
            <p:cNvCxnSpPr/>
            <p:nvPr/>
          </p:nvCxnSpPr>
          <p:spPr>
            <a:xfrm>
              <a:off x="3475037" y="3495182"/>
              <a:ext cx="0" cy="209229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884489" y="3942345"/>
              <a:ext cx="1353660" cy="470268"/>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Documents Synced</a:t>
              </a:r>
            </a:p>
          </p:txBody>
        </p:sp>
      </p:grpSp>
      <p:grpSp>
        <p:nvGrpSpPr>
          <p:cNvPr id="3" name="Group 2"/>
          <p:cNvGrpSpPr/>
          <p:nvPr/>
        </p:nvGrpSpPr>
        <p:grpSpPr>
          <a:xfrm>
            <a:off x="6171465" y="4096770"/>
            <a:ext cx="1378348" cy="1264346"/>
            <a:chOff x="6171458" y="4096854"/>
            <a:chExt cx="1378543" cy="1264525"/>
          </a:xfrm>
        </p:grpSpPr>
        <p:sp>
          <p:nvSpPr>
            <p:cNvPr id="13" name="TextBox 12"/>
            <p:cNvSpPr txBox="1"/>
            <p:nvPr/>
          </p:nvSpPr>
          <p:spPr>
            <a:xfrm>
              <a:off x="6171458" y="4580613"/>
              <a:ext cx="1378543" cy="470269"/>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Redirect to </a:t>
              </a:r>
            </a:p>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Intune </a:t>
              </a:r>
            </a:p>
          </p:txBody>
        </p:sp>
        <p:cxnSp>
          <p:nvCxnSpPr>
            <p:cNvPr id="60" name="Straight Arrow Connector 59"/>
            <p:cNvCxnSpPr/>
            <p:nvPr/>
          </p:nvCxnSpPr>
          <p:spPr>
            <a:xfrm>
              <a:off x="6507861" y="4096854"/>
              <a:ext cx="14626" cy="1264525"/>
            </a:xfrm>
            <a:prstGeom prst="straightConnector1">
              <a:avLst/>
            </a:prstGeom>
            <a:noFill/>
            <a:ln w="17145" cap="flat" cmpd="sng" algn="ctr">
              <a:solidFill>
                <a:srgbClr val="7FBA00">
                  <a:shade val="95000"/>
                  <a:alpha val="50000"/>
                  <a:satMod val="150000"/>
                </a:srgbClr>
              </a:solidFill>
              <a:prstDash val="solid"/>
              <a:tailEnd type="triangle"/>
            </a:ln>
            <a:effectLst/>
          </p:spPr>
        </p:cxnSp>
        <p:sp>
          <p:nvSpPr>
            <p:cNvPr id="79" name="Oval 78"/>
            <p:cNvSpPr/>
            <p:nvPr/>
          </p:nvSpPr>
          <p:spPr>
            <a:xfrm>
              <a:off x="6333372" y="4174891"/>
              <a:ext cx="310712"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2</a:t>
              </a:r>
            </a:p>
          </p:txBody>
        </p:sp>
      </p:grpSp>
      <p:grpSp>
        <p:nvGrpSpPr>
          <p:cNvPr id="48" name="Group 47"/>
          <p:cNvGrpSpPr/>
          <p:nvPr/>
        </p:nvGrpSpPr>
        <p:grpSpPr>
          <a:xfrm>
            <a:off x="1422528" y="3509848"/>
            <a:ext cx="1497579" cy="2083094"/>
            <a:chOff x="1421848" y="3509850"/>
            <a:chExt cx="1497791" cy="2083389"/>
          </a:xfrm>
        </p:grpSpPr>
        <p:cxnSp>
          <p:nvCxnSpPr>
            <p:cNvPr id="72" name="Straight Arrow Connector 71"/>
            <p:cNvCxnSpPr/>
            <p:nvPr/>
          </p:nvCxnSpPr>
          <p:spPr>
            <a:xfrm flipV="1">
              <a:off x="2757438" y="3509850"/>
              <a:ext cx="29776" cy="20833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421848" y="4218359"/>
              <a:ext cx="1353660" cy="658310"/>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Access  SPO service with</a:t>
              </a:r>
            </a:p>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AAD token</a:t>
              </a:r>
            </a:p>
          </p:txBody>
        </p:sp>
        <p:sp>
          <p:nvSpPr>
            <p:cNvPr id="85" name="Oval 84"/>
            <p:cNvSpPr/>
            <p:nvPr/>
          </p:nvSpPr>
          <p:spPr>
            <a:xfrm>
              <a:off x="2608931" y="4317831"/>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7</a:t>
              </a:r>
            </a:p>
          </p:txBody>
        </p:sp>
      </p:grpSp>
      <p:grpSp>
        <p:nvGrpSpPr>
          <p:cNvPr id="77" name="Group 76"/>
          <p:cNvGrpSpPr/>
          <p:nvPr/>
        </p:nvGrpSpPr>
        <p:grpSpPr>
          <a:xfrm>
            <a:off x="3607596" y="3864083"/>
            <a:ext cx="1955552" cy="1721611"/>
            <a:chOff x="3607226" y="3864134"/>
            <a:chExt cx="1955829" cy="1721855"/>
          </a:xfrm>
        </p:grpSpPr>
        <p:sp>
          <p:nvSpPr>
            <p:cNvPr id="86" name="TextBox 85"/>
            <p:cNvSpPr txBox="1"/>
            <p:nvPr/>
          </p:nvSpPr>
          <p:spPr>
            <a:xfrm rot="8314690" flipV="1">
              <a:off x="3904839" y="4211893"/>
              <a:ext cx="1334096" cy="276718"/>
            </a:xfrm>
            <a:prstGeom prst="rect">
              <a:avLst/>
            </a:prstGeom>
            <a:noFill/>
          </p:spPr>
          <p:txBody>
            <a:bodyPr wrap="square" rtlCol="0">
              <a:spAutoFit/>
            </a:bodyPr>
            <a:lstStyle/>
            <a:p>
              <a:pPr algn="ctr" defTabSz="932384">
                <a:defRPr/>
              </a:pPr>
              <a:r>
                <a:rPr lang="en-US" sz="1198" i="1" kern="0" dirty="0">
                  <a:solidFill>
                    <a:srgbClr val="FFFFFF"/>
                  </a:solidFill>
                  <a:latin typeface="Segoe UI Light" panose="020B0502040204020203" pitchFamily="34" charset="0"/>
                  <a:cs typeface="Segoe UI Light" panose="020B0502040204020203" pitchFamily="34" charset="0"/>
                </a:rPr>
                <a:t>Issue Access token</a:t>
              </a:r>
            </a:p>
          </p:txBody>
        </p:sp>
        <p:sp>
          <p:nvSpPr>
            <p:cNvPr id="87" name="Oval 86"/>
            <p:cNvSpPr/>
            <p:nvPr/>
          </p:nvSpPr>
          <p:spPr>
            <a:xfrm>
              <a:off x="4834767" y="4235298"/>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384">
                <a:defRPr/>
              </a:pPr>
              <a:r>
                <a:rPr lang="en-US" kern="0" dirty="0">
                  <a:solidFill>
                    <a:srgbClr val="FFFFFF"/>
                  </a:solidFill>
                </a:rPr>
                <a:t>6</a:t>
              </a:r>
            </a:p>
          </p:txBody>
        </p:sp>
        <p:cxnSp>
          <p:nvCxnSpPr>
            <p:cNvPr id="88" name="Straight Arrow Connector 87"/>
            <p:cNvCxnSpPr/>
            <p:nvPr/>
          </p:nvCxnSpPr>
          <p:spPr>
            <a:xfrm flipH="1">
              <a:off x="3607226" y="3864134"/>
              <a:ext cx="1955829" cy="1721855"/>
            </a:xfrm>
            <a:prstGeom prst="straightConnector1">
              <a:avLst/>
            </a:prstGeom>
            <a:noFill/>
            <a:ln w="19050" cap="flat" cmpd="sng" algn="ctr">
              <a:solidFill>
                <a:srgbClr val="FFC000">
                  <a:alpha val="50000"/>
                </a:srgbClr>
              </a:solidFill>
              <a:prstDash val="solid"/>
              <a:tailEnd type="triangle"/>
            </a:ln>
            <a:effectLst/>
          </p:spPr>
        </p:cxnSp>
      </p:grpSp>
    </p:spTree>
    <p:extLst>
      <p:ext uri="{BB962C8B-B14F-4D97-AF65-F5344CB8AC3E}">
        <p14:creationId xmlns:p14="http://schemas.microsoft.com/office/powerpoint/2010/main" val="2722557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SaaS apps</a:t>
            </a:r>
            <a:endParaRPr lang="en-US" dirty="0"/>
          </a:p>
        </p:txBody>
      </p:sp>
    </p:spTree>
    <p:extLst>
      <p:ext uri="{BB962C8B-B14F-4D97-AF65-F5344CB8AC3E}">
        <p14:creationId xmlns:p14="http://schemas.microsoft.com/office/powerpoint/2010/main" val="28061075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Conditional </a:t>
            </a:r>
            <a:r>
              <a:rPr lang="en-US" sz="4000" dirty="0"/>
              <a:t>access to Azure AD connected applications</a:t>
            </a:r>
          </a:p>
        </p:txBody>
      </p:sp>
      <p:sp>
        <p:nvSpPr>
          <p:cNvPr id="3" name="Text Placeholder 2"/>
          <p:cNvSpPr>
            <a:spLocks noGrp="1"/>
          </p:cNvSpPr>
          <p:nvPr>
            <p:ph type="body" sz="quarter" idx="10"/>
          </p:nvPr>
        </p:nvSpPr>
        <p:spPr>
          <a:xfrm>
            <a:off x="396785" y="1820862"/>
            <a:ext cx="6564759" cy="4721292"/>
          </a:xfrm>
        </p:spPr>
        <p:txBody>
          <a:bodyPr/>
          <a:lstStyle/>
          <a:p>
            <a:r>
              <a:rPr lang="en-US" sz="3200" dirty="0" smtClean="0">
                <a:solidFill>
                  <a:srgbClr val="FFFFFF"/>
                </a:solidFill>
              </a:rPr>
              <a:t>2000+ applications pre-configured in Azure AD. Secure access with:</a:t>
            </a:r>
          </a:p>
          <a:p>
            <a:pPr marL="457200" indent="-457200">
              <a:buFont typeface="Arial" panose="020B0604020202020204" pitchFamily="34" charset="0"/>
              <a:buChar char="•"/>
            </a:pPr>
            <a:r>
              <a:rPr lang="en-US" sz="2400" dirty="0" smtClean="0">
                <a:solidFill>
                  <a:srgbClr val="FFFFFF"/>
                </a:solidFill>
              </a:rPr>
              <a:t>Per-app MFA</a:t>
            </a:r>
          </a:p>
          <a:p>
            <a:pPr marL="457200" indent="-457200">
              <a:buFont typeface="Arial" panose="020B0604020202020204" pitchFamily="34" charset="0"/>
              <a:buChar char="•"/>
            </a:pPr>
            <a:r>
              <a:rPr lang="en-US" sz="2400" dirty="0" smtClean="0">
                <a:solidFill>
                  <a:srgbClr val="FFFFFF"/>
                </a:solidFill>
              </a:rPr>
              <a:t>Per-app MFA from extranet</a:t>
            </a:r>
          </a:p>
          <a:p>
            <a:pPr marL="457200" indent="-457200">
              <a:buFont typeface="Arial" panose="020B0604020202020204" pitchFamily="34" charset="0"/>
              <a:buChar char="•"/>
            </a:pPr>
            <a:r>
              <a:rPr lang="en-US" sz="2400" dirty="0" smtClean="0">
                <a:solidFill>
                  <a:srgbClr val="FFFFFF"/>
                </a:solidFill>
              </a:rPr>
              <a:t>Block extranet</a:t>
            </a:r>
          </a:p>
          <a:p>
            <a:endParaRPr lang="en-US" dirty="0">
              <a:solidFill>
                <a:srgbClr val="FFFFFF"/>
              </a:solidFill>
            </a:endParaRPr>
          </a:p>
          <a:p>
            <a:r>
              <a:rPr lang="en-US" dirty="0"/>
              <a:t>Target specific groups of users or exclude specific groups of users</a:t>
            </a:r>
          </a:p>
          <a:p>
            <a:pPr lvl="1"/>
            <a:r>
              <a:rPr lang="en-US" sz="1800" dirty="0"/>
              <a:t>Targeting can be standard groups or dynamic groups in Azure AD</a:t>
            </a:r>
          </a:p>
        </p:txBody>
      </p:sp>
      <p:grpSp>
        <p:nvGrpSpPr>
          <p:cNvPr id="92" name="Group 91"/>
          <p:cNvGrpSpPr/>
          <p:nvPr/>
        </p:nvGrpSpPr>
        <p:grpSpPr>
          <a:xfrm>
            <a:off x="7056437" y="1668462"/>
            <a:ext cx="4976902" cy="4941477"/>
            <a:chOff x="6751637" y="1363663"/>
            <a:chExt cx="5281702" cy="5244108"/>
          </a:xfrm>
        </p:grpSpPr>
        <p:grpSp>
          <p:nvGrpSpPr>
            <p:cNvPr id="94" name="Group 93"/>
            <p:cNvGrpSpPr/>
            <p:nvPr/>
          </p:nvGrpSpPr>
          <p:grpSpPr>
            <a:xfrm>
              <a:off x="6751637" y="1363663"/>
              <a:ext cx="5281702" cy="5244108"/>
              <a:chOff x="6685320" y="1277329"/>
              <a:chExt cx="5125171" cy="5088692"/>
            </a:xfrm>
          </p:grpSpPr>
          <p:grpSp>
            <p:nvGrpSpPr>
              <p:cNvPr id="98" name="Group 97"/>
              <p:cNvGrpSpPr/>
              <p:nvPr/>
            </p:nvGrpSpPr>
            <p:grpSpPr>
              <a:xfrm>
                <a:off x="6685320" y="1277329"/>
                <a:ext cx="4050162" cy="2873992"/>
                <a:chOff x="6237151" y="1060129"/>
                <a:chExt cx="4281455" cy="3038117"/>
              </a:xfrm>
            </p:grpSpPr>
            <p:pic>
              <p:nvPicPr>
                <p:cNvPr id="103" name="Picture 102"/>
                <p:cNvPicPr>
                  <a:picLocks noChangeAspect="1"/>
                </p:cNvPicPr>
                <p:nvPr/>
              </p:nvPicPr>
              <p:blipFill>
                <a:blip r:embed="rId2"/>
                <a:stretch>
                  <a:fillRect/>
                </a:stretch>
              </p:blipFill>
              <p:spPr>
                <a:xfrm>
                  <a:off x="6237151" y="1060129"/>
                  <a:ext cx="4281455" cy="3038117"/>
                </a:xfrm>
                <a:prstGeom prst="rect">
                  <a:avLst/>
                </a:prstGeom>
                <a:ln>
                  <a:noFill/>
                </a:ln>
                <a:effectLst>
                  <a:outerShdw blurRad="63500" sx="102000" sy="102000" algn="ctr" rotWithShape="0">
                    <a:prstClr val="black">
                      <a:alpha val="40000"/>
                    </a:prstClr>
                  </a:outerShdw>
                </a:effectLst>
              </p:spPr>
            </p:pic>
            <p:pic>
              <p:nvPicPr>
                <p:cNvPr id="104" name="Picture 103"/>
                <p:cNvPicPr>
                  <a:picLocks noChangeAspect="1"/>
                </p:cNvPicPr>
                <p:nvPr/>
              </p:nvPicPr>
              <p:blipFill>
                <a:blip r:embed="rId3"/>
                <a:stretch>
                  <a:fillRect/>
                </a:stretch>
              </p:blipFill>
              <p:spPr>
                <a:xfrm>
                  <a:off x="7178308" y="1933029"/>
                  <a:ext cx="2331749" cy="1627309"/>
                </a:xfrm>
                <a:prstGeom prst="rect">
                  <a:avLst/>
                </a:prstGeom>
                <a:ln>
                  <a:noFill/>
                </a:ln>
                <a:effectLst>
                  <a:outerShdw blurRad="63500" sx="102000" sy="102000" algn="ctr" rotWithShape="0">
                    <a:prstClr val="black">
                      <a:alpha val="40000"/>
                    </a:prstClr>
                  </a:outerShdw>
                </a:effectLst>
              </p:spPr>
            </p:pic>
          </p:grpSp>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263" y="3649662"/>
                <a:ext cx="4796228" cy="2716359"/>
              </a:xfrm>
              <a:prstGeom prst="rect">
                <a:avLst/>
              </a:prstGeom>
              <a:effectLst>
                <a:outerShdw blurRad="63500" sx="102000" sy="102000" algn="ctr" rotWithShape="0">
                  <a:prstClr val="black">
                    <a:alpha val="40000"/>
                  </a:prstClr>
                </a:outerShdw>
              </a:effectLst>
            </p:spPr>
          </p:pic>
          <p:grpSp>
            <p:nvGrpSpPr>
              <p:cNvPr id="100" name="Group 99"/>
              <p:cNvGrpSpPr/>
              <p:nvPr/>
            </p:nvGrpSpPr>
            <p:grpSpPr>
              <a:xfrm>
                <a:off x="8873662" y="2779913"/>
                <a:ext cx="2077622" cy="28895"/>
                <a:chOff x="2819400" y="812097"/>
                <a:chExt cx="6331452" cy="102303"/>
              </a:xfrm>
            </p:grpSpPr>
            <p:pic>
              <p:nvPicPr>
                <p:cNvPr id="101" name="Picture 100" descr="wifi.emf"/>
                <p:cNvPicPr preferRelativeResize="0">
                  <a:picLocks/>
                </p:cNvPicPr>
                <p:nvPr/>
              </p:nvPicPr>
              <p:blipFill>
                <a:blip r:embed="rId5" cstate="print"/>
                <a:stretch>
                  <a:fillRect/>
                </a:stretch>
              </p:blipFill>
              <p:spPr>
                <a:xfrm>
                  <a:off x="2819400" y="812097"/>
                  <a:ext cx="152400" cy="102303"/>
                </a:xfrm>
                <a:prstGeom prst="rect">
                  <a:avLst/>
                </a:prstGeom>
              </p:spPr>
            </p:pic>
            <p:pic>
              <p:nvPicPr>
                <p:cNvPr id="102" name="Picture 101" descr="battery.emf"/>
                <p:cNvPicPr preferRelativeResize="0">
                  <a:picLocks/>
                </p:cNvPicPr>
                <p:nvPr/>
              </p:nvPicPr>
              <p:blipFill>
                <a:blip r:embed="rId6" cstate="print"/>
                <a:stretch>
                  <a:fillRect/>
                </a:stretch>
              </p:blipFill>
              <p:spPr>
                <a:xfrm>
                  <a:off x="8991600" y="838200"/>
                  <a:ext cx="159252" cy="76200"/>
                </a:xfrm>
                <a:prstGeom prst="rect">
                  <a:avLst/>
                </a:prstGeom>
              </p:spPr>
            </p:pic>
          </p:grpSp>
        </p:grpSp>
        <p:grpSp>
          <p:nvGrpSpPr>
            <p:cNvPr id="95" name="Group 94"/>
            <p:cNvGrpSpPr/>
            <p:nvPr/>
          </p:nvGrpSpPr>
          <p:grpSpPr>
            <a:xfrm>
              <a:off x="8273432" y="2469582"/>
              <a:ext cx="3346568" cy="2401972"/>
              <a:chOff x="10896775" y="1128185"/>
              <a:chExt cx="3346568" cy="2401972"/>
            </a:xfrm>
          </p:grpSpPr>
          <p:pic>
            <p:nvPicPr>
              <p:cNvPr id="96" name="Picture 95"/>
              <p:cNvPicPr>
                <a:picLocks noChangeAspect="1"/>
              </p:cNvPicPr>
              <p:nvPr/>
            </p:nvPicPr>
            <p:blipFill>
              <a:blip r:embed="rId7"/>
              <a:stretch>
                <a:fillRect/>
              </a:stretch>
            </p:blipFill>
            <p:spPr>
              <a:xfrm rot="16200000">
                <a:off x="11369073" y="655887"/>
                <a:ext cx="2401972" cy="3346568"/>
              </a:xfrm>
              <a:prstGeom prst="rect">
                <a:avLst/>
              </a:prstGeom>
              <a:effectLst>
                <a:outerShdw blurRad="63500" sx="102000" sy="102000" algn="ctr" rotWithShape="0">
                  <a:prstClr val="black">
                    <a:alpha val="40000"/>
                  </a:prstClr>
                </a:outerShdw>
              </a:effectLst>
            </p:spPr>
          </p:pic>
          <p:pic>
            <p:nvPicPr>
              <p:cNvPr id="97" name="Picture 96"/>
              <p:cNvPicPr>
                <a:picLocks noChangeAspect="1"/>
              </p:cNvPicPr>
              <p:nvPr/>
            </p:nvPicPr>
            <p:blipFill rotWithShape="1">
              <a:blip r:embed="rId8" cstate="print">
                <a:extLst>
                  <a:ext uri="{28A0092B-C50C-407E-A947-70E740481C1C}">
                    <a14:useLocalDpi xmlns:a14="http://schemas.microsoft.com/office/drawing/2010/main" val="0"/>
                  </a:ext>
                </a:extLst>
              </a:blip>
              <a:srcRect r="14464"/>
              <a:stretch/>
            </p:blipFill>
            <p:spPr>
              <a:xfrm>
                <a:off x="11117304" y="1376374"/>
                <a:ext cx="2873334" cy="1892288"/>
              </a:xfrm>
              <a:prstGeom prst="rect">
                <a:avLst/>
              </a:prstGeom>
            </p:spPr>
          </p:pic>
        </p:grpSp>
      </p:grpSp>
    </p:spTree>
    <p:extLst>
      <p:ext uri="{BB962C8B-B14F-4D97-AF65-F5344CB8AC3E}">
        <p14:creationId xmlns:p14="http://schemas.microsoft.com/office/powerpoint/2010/main" val="15963456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7825" y="310868"/>
            <a:ext cx="1350332" cy="9549470"/>
          </a:xfrm>
          <a:prstGeom prst="rect">
            <a:avLst/>
          </a:prstGeom>
        </p:spPr>
      </p:pic>
      <p:pic>
        <p:nvPicPr>
          <p:cNvPr id="4" name="Picture 3"/>
          <p:cNvPicPr>
            <a:picLocks noChangeAspect="1"/>
          </p:cNvPicPr>
          <p:nvPr/>
        </p:nvPicPr>
        <p:blipFill>
          <a:blip r:embed="rId4"/>
          <a:stretch>
            <a:fillRect/>
          </a:stretch>
        </p:blipFill>
        <p:spPr>
          <a:xfrm>
            <a:off x="624663" y="-2545230"/>
            <a:ext cx="573162" cy="9539755"/>
          </a:xfrm>
          <a:prstGeom prst="rect">
            <a:avLst/>
          </a:prstGeom>
        </p:spPr>
      </p:pic>
      <p:pic>
        <p:nvPicPr>
          <p:cNvPr id="2" name="Picture 1"/>
          <p:cNvPicPr>
            <a:picLocks noChangeAspect="1"/>
          </p:cNvPicPr>
          <p:nvPr/>
        </p:nvPicPr>
        <p:blipFill>
          <a:blip r:embed="rId5"/>
          <a:stretch>
            <a:fillRect/>
          </a:stretch>
        </p:blipFill>
        <p:spPr>
          <a:xfrm>
            <a:off x="624662" y="-1"/>
            <a:ext cx="11268957" cy="310868"/>
          </a:xfrm>
          <a:prstGeom prst="rect">
            <a:avLst/>
          </a:prstGeom>
        </p:spPr>
      </p:pic>
      <p:pic>
        <p:nvPicPr>
          <p:cNvPr id="3" name="Picture 2"/>
          <p:cNvPicPr>
            <a:picLocks noChangeAspect="1"/>
          </p:cNvPicPr>
          <p:nvPr/>
        </p:nvPicPr>
        <p:blipFill>
          <a:blip r:embed="rId6"/>
          <a:stretch>
            <a:fillRect/>
          </a:stretch>
        </p:blipFill>
        <p:spPr>
          <a:xfrm>
            <a:off x="624662" y="6431077"/>
            <a:ext cx="11268957" cy="563448"/>
          </a:xfrm>
          <a:prstGeom prst="rect">
            <a:avLst/>
          </a:prstGeom>
        </p:spPr>
      </p:pic>
      <p:sp>
        <p:nvSpPr>
          <p:cNvPr id="6" name="Rectangle 5"/>
          <p:cNvSpPr/>
          <p:nvPr/>
        </p:nvSpPr>
        <p:spPr>
          <a:xfrm>
            <a:off x="1197825" y="1251651"/>
            <a:ext cx="1350332" cy="2004279"/>
          </a:xfrm>
          <a:prstGeom prst="rect">
            <a:avLst/>
          </a:prstGeom>
          <a:solidFill>
            <a:srgbClr val="51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aphicFrame>
        <p:nvGraphicFramePr>
          <p:cNvPr id="7" name="Table 6"/>
          <p:cNvGraphicFramePr>
            <a:graphicFrameLocks noGrp="1"/>
          </p:cNvGraphicFramePr>
          <p:nvPr>
            <p:extLst/>
          </p:nvPr>
        </p:nvGraphicFramePr>
        <p:xfrm>
          <a:off x="1206176" y="1372089"/>
          <a:ext cx="1341980" cy="1119124"/>
        </p:xfrm>
        <a:graphic>
          <a:graphicData uri="http://schemas.openxmlformats.org/drawingml/2006/table">
            <a:tbl>
              <a:tblPr>
                <a:tableStyleId>{5C22544A-7EE6-4342-B048-85BDC9FD1C3A}</a:tableStyleId>
              </a:tblPr>
              <a:tblGrid>
                <a:gridCol w="1341980"/>
              </a:tblGrid>
              <a:tr h="279781">
                <a:tc>
                  <a:txBody>
                    <a:bodyPr/>
                    <a:lstStyle/>
                    <a:p>
                      <a:r>
                        <a:rPr lang="en-US" sz="1000" dirty="0" smtClean="0">
                          <a:solidFill>
                            <a:schemeClr val="bg2">
                              <a:lumMod val="50000"/>
                            </a:schemeClr>
                          </a:solidFill>
                          <a:latin typeface="Segoe UI Light" panose="020B0502040204020203" pitchFamily="34" charset="0"/>
                          <a:cs typeface="Segoe UI Light" panose="020B0502040204020203" pitchFamily="34" charset="0"/>
                        </a:rPr>
                        <a:t>ABAC</a:t>
                      </a:r>
                      <a:endParaRPr lang="en-US" sz="1000" dirty="0">
                        <a:solidFill>
                          <a:schemeClr val="bg2">
                            <a:lumMod val="50000"/>
                          </a:schemeClr>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Microsoft</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bl>
          </a:graphicData>
        </a:graphic>
      </p:graphicFrame>
      <p:sp>
        <p:nvSpPr>
          <p:cNvPr id="12" name="Rectangle 11"/>
          <p:cNvSpPr/>
          <p:nvPr/>
        </p:nvSpPr>
        <p:spPr>
          <a:xfrm>
            <a:off x="5505269" y="6431077"/>
            <a:ext cx="1743562" cy="563448"/>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33" name="Picture 32"/>
          <p:cNvPicPr>
            <a:picLocks noChangeAspect="1"/>
          </p:cNvPicPr>
          <p:nvPr/>
        </p:nvPicPr>
        <p:blipFill>
          <a:blip r:embed="rId7"/>
          <a:stretch>
            <a:fillRect/>
          </a:stretch>
        </p:blipFill>
        <p:spPr>
          <a:xfrm>
            <a:off x="6105041" y="6560373"/>
            <a:ext cx="272009" cy="242865"/>
          </a:xfrm>
          <a:prstGeom prst="rect">
            <a:avLst/>
          </a:prstGeom>
        </p:spPr>
      </p:pic>
      <p:sp>
        <p:nvSpPr>
          <p:cNvPr id="53" name="TextBox 52"/>
          <p:cNvSpPr txBox="1"/>
          <p:nvPr/>
        </p:nvSpPr>
        <p:spPr>
          <a:xfrm>
            <a:off x="5973154" y="6782306"/>
            <a:ext cx="535783" cy="222217"/>
          </a:xfrm>
          <a:prstGeom prst="rect">
            <a:avLst/>
          </a:prstGeom>
          <a:noFill/>
        </p:spPr>
        <p:txBody>
          <a:bodyPr wrap="square" rtlCol="0">
            <a:spAutoFit/>
          </a:bodyPr>
          <a:lstStyle/>
          <a:p>
            <a:pPr algn="ctr" defTabSz="932597"/>
            <a:r>
              <a:rPr lang="en-US" sz="816" b="1" dirty="0">
                <a:solidFill>
                  <a:prstClr val="white"/>
                </a:solidFill>
                <a:latin typeface="Segoe UI" panose="020B0502040204020203" pitchFamily="34" charset="0"/>
                <a:cs typeface="Segoe UI" panose="020B0502040204020203" pitchFamily="34" charset="0"/>
              </a:rPr>
              <a:t>ADD</a:t>
            </a:r>
          </a:p>
        </p:txBody>
      </p:sp>
      <p:pic>
        <p:nvPicPr>
          <p:cNvPr id="56" name="Picture 55"/>
          <p:cNvPicPr>
            <a:picLocks noChangeAspect="1"/>
          </p:cNvPicPr>
          <p:nvPr/>
        </p:nvPicPr>
        <p:blipFill>
          <a:blip r:embed="rId8"/>
          <a:stretch>
            <a:fillRect/>
          </a:stretch>
        </p:blipFill>
        <p:spPr>
          <a:xfrm>
            <a:off x="6565218" y="6537938"/>
            <a:ext cx="495446" cy="446872"/>
          </a:xfrm>
          <a:prstGeom prst="rect">
            <a:avLst/>
          </a:prstGeom>
        </p:spPr>
      </p:pic>
      <p:sp>
        <p:nvSpPr>
          <p:cNvPr id="15" name="TextBox 14"/>
          <p:cNvSpPr txBox="1"/>
          <p:nvPr/>
        </p:nvSpPr>
        <p:spPr>
          <a:xfrm>
            <a:off x="2675981" y="467355"/>
            <a:ext cx="865197" cy="318286"/>
          </a:xfrm>
          <a:prstGeom prst="rect">
            <a:avLst/>
          </a:prstGeom>
          <a:noFill/>
        </p:spPr>
        <p:txBody>
          <a:bodyPr wrap="none" rtlCol="0">
            <a:spAutoFit/>
          </a:bodyPr>
          <a:lstStyle/>
          <a:p>
            <a:pPr defTabSz="932597"/>
            <a:r>
              <a:rPr lang="en-US" sz="1428" dirty="0" err="1">
                <a:solidFill>
                  <a:srgbClr val="E7E6E6">
                    <a:lumMod val="50000"/>
                  </a:srgbClr>
                </a:solidFill>
                <a:latin typeface="Segoe UI Light" panose="020B0502040204020203" pitchFamily="34" charset="0"/>
                <a:cs typeface="Segoe UI Light" panose="020B0502040204020203" pitchFamily="34" charset="0"/>
              </a:rPr>
              <a:t>fabrikam</a:t>
            </a:r>
            <a:endParaRPr lang="en-US" sz="1428" dirty="0">
              <a:solidFill>
                <a:srgbClr val="E7E6E6">
                  <a:lumMod val="50000"/>
                </a:srgbClr>
              </a:solidFill>
              <a:latin typeface="Segoe UI Light" panose="020B0502040204020203" pitchFamily="34" charset="0"/>
              <a:cs typeface="Segoe UI Light" panose="020B0502040204020203" pitchFamily="34" charset="0"/>
            </a:endParaRPr>
          </a:p>
        </p:txBody>
      </p:sp>
      <p:graphicFrame>
        <p:nvGraphicFramePr>
          <p:cNvPr id="16" name="Table 15"/>
          <p:cNvGraphicFramePr>
            <a:graphicFrameLocks noGrp="1"/>
          </p:cNvGraphicFramePr>
          <p:nvPr>
            <p:extLst/>
          </p:nvPr>
        </p:nvGraphicFramePr>
        <p:xfrm>
          <a:off x="2675981" y="864872"/>
          <a:ext cx="9083813" cy="272238"/>
        </p:xfrm>
        <a:graphic>
          <a:graphicData uri="http://schemas.openxmlformats.org/drawingml/2006/table">
            <a:tbl>
              <a:tblPr>
                <a:tableStyleId>{5C22544A-7EE6-4342-B048-85BDC9FD1C3A}</a:tableStyleId>
              </a:tblPr>
              <a:tblGrid>
                <a:gridCol w="1001642"/>
                <a:gridCol w="672029"/>
                <a:gridCol w="750138"/>
                <a:gridCol w="770412"/>
                <a:gridCol w="1125206"/>
                <a:gridCol w="790685"/>
                <a:gridCol w="3973701"/>
              </a:tblGrid>
              <a:tr h="272238">
                <a:tc>
                  <a:txBody>
                    <a:bodyPr/>
                    <a:lstStyle/>
                    <a:p>
                      <a:r>
                        <a:rPr lang="en-US" sz="1000" dirty="0" smtClean="0">
                          <a:solidFill>
                            <a:schemeClr val="bg2">
                              <a:lumMod val="50000"/>
                            </a:schemeClr>
                          </a:solidFill>
                          <a:latin typeface="Segoe UI Light" panose="020B0502040204020203" pitchFamily="34" charset="0"/>
                          <a:cs typeface="Segoe UI Light" panose="020B0502040204020203" pitchFamily="34" charset="0"/>
                        </a:rPr>
                        <a:t>DASHBOARD</a:t>
                      </a:r>
                      <a:endParaRPr lang="en-US" sz="1000" dirty="0">
                        <a:solidFill>
                          <a:schemeClr val="bg2">
                            <a:lumMod val="50000"/>
                          </a:schemeClr>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2">
                              <a:lumMod val="50000"/>
                            </a:schemeClr>
                          </a:solidFill>
                          <a:latin typeface="Segoe UI Light" panose="020B0502040204020203" pitchFamily="34" charset="0"/>
                          <a:cs typeface="Segoe UI Light" panose="020B0502040204020203" pitchFamily="34" charset="0"/>
                        </a:rPr>
                        <a:t>USERS</a:t>
                      </a:r>
                    </a:p>
                  </a:txBody>
                  <a:tcPr marL="93260" marR="93260" marT="46630" marB="46630" anchor="ctr">
                    <a:lnL w="12700" cmpd="sng">
                      <a:noFill/>
                    </a:lnL>
                    <a:solidFill>
                      <a:schemeClr val="bg1"/>
                    </a:solidFill>
                  </a:tcPr>
                </a:tc>
                <a:tc>
                  <a:txBody>
                    <a:bodyPr/>
                    <a:lstStyle/>
                    <a:p>
                      <a:r>
                        <a:rPr lang="en-US" sz="1000" kern="1200" dirty="0" smtClean="0">
                          <a:solidFill>
                            <a:schemeClr val="bg2">
                              <a:lumMod val="50000"/>
                            </a:schemeClr>
                          </a:solidFill>
                          <a:latin typeface="Segoe UI Light" panose="020B0502040204020203" pitchFamily="34" charset="0"/>
                          <a:ea typeface="+mn-ea"/>
                          <a:cs typeface="Segoe UI Light" panose="020B0502040204020203" pitchFamily="34" charset="0"/>
                        </a:rPr>
                        <a:t>GROUPS</a:t>
                      </a:r>
                      <a:endParaRPr lang="en-US" sz="1000" kern="1200" dirty="0">
                        <a:solidFill>
                          <a:schemeClr val="bg2">
                            <a:lumMod val="50000"/>
                          </a:schemeClr>
                        </a:solidFill>
                        <a:latin typeface="Segoe UI Light" panose="020B0502040204020203" pitchFamily="34" charset="0"/>
                        <a:ea typeface="+mn-ea"/>
                        <a:cs typeface="Segoe UI Light" panose="020B0502040204020203" pitchFamily="34" charset="0"/>
                      </a:endParaRPr>
                    </a:p>
                  </a:txBody>
                  <a:tcPr marL="93260" marR="93260" marT="46630" marB="46630" anchor="ctr">
                    <a:solidFill>
                      <a:schemeClr val="bg1"/>
                    </a:solidFill>
                  </a:tcPr>
                </a:tc>
                <a:tc>
                  <a:txBody>
                    <a:bodyPr/>
                    <a:lstStyle/>
                    <a:p>
                      <a:pPr marL="0" algn="l" defTabSz="914400" rtl="0" eaLnBrk="1" latinLnBrk="0" hangingPunct="1"/>
                      <a:r>
                        <a:rPr lang="en-US" sz="1000" kern="1200" dirty="0" smtClean="0">
                          <a:solidFill>
                            <a:schemeClr val="bg2">
                              <a:lumMod val="50000"/>
                            </a:schemeClr>
                          </a:solidFill>
                          <a:latin typeface="Segoe UI Light" panose="020B0502040204020203" pitchFamily="34" charset="0"/>
                          <a:ea typeface="+mn-ea"/>
                          <a:cs typeface="Segoe UI Light" panose="020B0502040204020203" pitchFamily="34" charset="0"/>
                        </a:rPr>
                        <a:t>DEVICES</a:t>
                      </a:r>
                      <a:endParaRPr lang="en-US" sz="1000" kern="1200" dirty="0">
                        <a:solidFill>
                          <a:schemeClr val="bg2">
                            <a:lumMod val="50000"/>
                          </a:schemeClr>
                        </a:solidFill>
                        <a:latin typeface="Segoe UI Light" panose="020B0502040204020203" pitchFamily="34" charset="0"/>
                        <a:ea typeface="+mn-ea"/>
                        <a:cs typeface="Segoe UI Light" panose="020B0502040204020203" pitchFamily="34" charset="0"/>
                      </a:endParaRPr>
                    </a:p>
                  </a:txBody>
                  <a:tcPr marL="93260" marR="93260" marT="46630" marB="46630" anchor="ctr">
                    <a:solidFill>
                      <a:schemeClr val="bg1"/>
                    </a:solidFill>
                  </a:tcPr>
                </a:tc>
                <a:tc>
                  <a:txBody>
                    <a:bodyPr/>
                    <a:lstStyle/>
                    <a:p>
                      <a:r>
                        <a:rPr lang="en-US" sz="1000" kern="1200" dirty="0" smtClean="0">
                          <a:solidFill>
                            <a:schemeClr val="tx1"/>
                          </a:solidFill>
                          <a:latin typeface="Segoe UI Light" panose="020B0502040204020203" pitchFamily="34" charset="0"/>
                          <a:ea typeface="+mn-ea"/>
                          <a:cs typeface="Segoe UI Light" panose="020B0502040204020203" pitchFamily="34" charset="0"/>
                        </a:rPr>
                        <a:t>APPLICATIONS</a:t>
                      </a:r>
                      <a:endParaRPr lang="en-US" sz="1000" kern="1200" dirty="0">
                        <a:solidFill>
                          <a:schemeClr val="tx1"/>
                        </a:solidFill>
                        <a:latin typeface="Segoe UI Light" panose="020B0502040204020203" pitchFamily="34" charset="0"/>
                        <a:ea typeface="+mn-ea"/>
                        <a:cs typeface="Segoe UI Light" panose="020B0502040204020203" pitchFamily="34" charset="0"/>
                      </a:endParaRPr>
                    </a:p>
                  </a:txBody>
                  <a:tcPr marL="93260" marR="93260" marT="46630" marB="46630" anchor="ctr">
                    <a:solidFill>
                      <a:schemeClr val="accent2"/>
                    </a:solidFill>
                  </a:tcPr>
                </a:tc>
                <a:tc>
                  <a:txBody>
                    <a:bodyPr/>
                    <a:lstStyle/>
                    <a:p>
                      <a:r>
                        <a:rPr lang="en-US" sz="1000" dirty="0" smtClean="0">
                          <a:solidFill>
                            <a:schemeClr val="bg2">
                              <a:lumMod val="50000"/>
                            </a:schemeClr>
                          </a:solidFill>
                          <a:latin typeface="Segoe UI Light" panose="020B0502040204020203" pitchFamily="34" charset="0"/>
                          <a:cs typeface="Segoe UI Light" panose="020B0502040204020203" pitchFamily="34" charset="0"/>
                        </a:rPr>
                        <a:t>REPORTS</a:t>
                      </a:r>
                      <a:endParaRPr lang="en-US" sz="1000" dirty="0">
                        <a:solidFill>
                          <a:schemeClr val="bg2">
                            <a:lumMod val="50000"/>
                          </a:schemeClr>
                        </a:solidFill>
                        <a:latin typeface="Segoe UI Light" panose="020B0502040204020203" pitchFamily="34" charset="0"/>
                        <a:cs typeface="Segoe UI Light" panose="020B0502040204020203" pitchFamily="34" charset="0"/>
                      </a:endParaRPr>
                    </a:p>
                  </a:txBody>
                  <a:tcPr marL="93260" marR="93260" marT="46630" marB="46630" anchor="ctr">
                    <a:solidFill>
                      <a:schemeClr val="bg1"/>
                    </a:solidFill>
                  </a:tcPr>
                </a:tc>
                <a:tc>
                  <a:txBody>
                    <a:bodyPr/>
                    <a:lstStyle/>
                    <a:p>
                      <a:r>
                        <a:rPr lang="en-US" sz="1000" kern="1200" dirty="0" smtClean="0">
                          <a:solidFill>
                            <a:schemeClr val="bg2">
                              <a:lumMod val="50000"/>
                            </a:schemeClr>
                          </a:solidFill>
                          <a:latin typeface="Segoe UI Light" panose="020B0502040204020203" pitchFamily="34" charset="0"/>
                          <a:ea typeface="+mn-ea"/>
                          <a:cs typeface="Segoe UI Light" panose="020B0502040204020203" pitchFamily="34" charset="0"/>
                        </a:rPr>
                        <a:t>CONFIGURE</a:t>
                      </a:r>
                      <a:endParaRPr lang="en-US" sz="1000" kern="1200" dirty="0">
                        <a:solidFill>
                          <a:schemeClr val="bg2">
                            <a:lumMod val="50000"/>
                          </a:schemeClr>
                        </a:solidFill>
                        <a:latin typeface="Segoe UI Light" panose="020B0502040204020203" pitchFamily="34" charset="0"/>
                        <a:ea typeface="+mn-ea"/>
                        <a:cs typeface="Segoe UI Light" panose="020B0502040204020203" pitchFamily="34" charset="0"/>
                      </a:endParaRPr>
                    </a:p>
                  </a:txBody>
                  <a:tcPr marL="93260" marR="93260" marT="46630" marB="46630" anchor="ctr">
                    <a:noFill/>
                  </a:tcPr>
                </a:tc>
              </a:tr>
            </a:tbl>
          </a:graphicData>
        </a:graphic>
      </p:graphicFrame>
      <p:pic>
        <p:nvPicPr>
          <p:cNvPr id="8" name="Picture 7"/>
          <p:cNvPicPr>
            <a:picLocks noChangeAspect="1"/>
          </p:cNvPicPr>
          <p:nvPr/>
        </p:nvPicPr>
        <p:blipFill>
          <a:blip r:embed="rId9"/>
          <a:stretch>
            <a:fillRect/>
          </a:stretch>
        </p:blipFill>
        <p:spPr>
          <a:xfrm>
            <a:off x="2675981" y="1170334"/>
            <a:ext cx="9005451" cy="4935026"/>
          </a:xfrm>
          <a:prstGeom prst="rect">
            <a:avLst/>
          </a:prstGeom>
        </p:spPr>
      </p:pic>
      <p:pic>
        <p:nvPicPr>
          <p:cNvPr id="14" name="Picture 13" descr="C:\Users\tyronc\Documents\Project Files\SCO\WaveD\ARM App\zeigendeHan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102411" flipH="1">
            <a:off x="3567543" y="2263461"/>
            <a:ext cx="3875449" cy="219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50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7825" y="310868"/>
            <a:ext cx="1350332" cy="9549470"/>
          </a:xfrm>
          <a:prstGeom prst="rect">
            <a:avLst/>
          </a:prstGeom>
        </p:spPr>
      </p:pic>
      <p:pic>
        <p:nvPicPr>
          <p:cNvPr id="4" name="Picture 3"/>
          <p:cNvPicPr>
            <a:picLocks noChangeAspect="1"/>
          </p:cNvPicPr>
          <p:nvPr/>
        </p:nvPicPr>
        <p:blipFill>
          <a:blip r:embed="rId4"/>
          <a:stretch>
            <a:fillRect/>
          </a:stretch>
        </p:blipFill>
        <p:spPr>
          <a:xfrm>
            <a:off x="624663" y="-2545230"/>
            <a:ext cx="573162" cy="9539755"/>
          </a:xfrm>
          <a:prstGeom prst="rect">
            <a:avLst/>
          </a:prstGeom>
        </p:spPr>
      </p:pic>
      <p:pic>
        <p:nvPicPr>
          <p:cNvPr id="2" name="Picture 1"/>
          <p:cNvPicPr>
            <a:picLocks noChangeAspect="1"/>
          </p:cNvPicPr>
          <p:nvPr/>
        </p:nvPicPr>
        <p:blipFill>
          <a:blip r:embed="rId5"/>
          <a:stretch>
            <a:fillRect/>
          </a:stretch>
        </p:blipFill>
        <p:spPr>
          <a:xfrm>
            <a:off x="624662" y="-1"/>
            <a:ext cx="11268957" cy="310868"/>
          </a:xfrm>
          <a:prstGeom prst="rect">
            <a:avLst/>
          </a:prstGeom>
        </p:spPr>
      </p:pic>
      <p:pic>
        <p:nvPicPr>
          <p:cNvPr id="3" name="Picture 2"/>
          <p:cNvPicPr>
            <a:picLocks noChangeAspect="1"/>
          </p:cNvPicPr>
          <p:nvPr/>
        </p:nvPicPr>
        <p:blipFill>
          <a:blip r:embed="rId6"/>
          <a:stretch>
            <a:fillRect/>
          </a:stretch>
        </p:blipFill>
        <p:spPr>
          <a:xfrm>
            <a:off x="624662" y="6431077"/>
            <a:ext cx="11268957" cy="563448"/>
          </a:xfrm>
          <a:prstGeom prst="rect">
            <a:avLst/>
          </a:prstGeom>
        </p:spPr>
      </p:pic>
      <p:sp>
        <p:nvSpPr>
          <p:cNvPr id="6" name="Rectangle 5"/>
          <p:cNvSpPr/>
          <p:nvPr/>
        </p:nvSpPr>
        <p:spPr>
          <a:xfrm>
            <a:off x="1197825" y="1251651"/>
            <a:ext cx="1350332" cy="2004279"/>
          </a:xfrm>
          <a:prstGeom prst="rect">
            <a:avLst/>
          </a:prstGeom>
          <a:solidFill>
            <a:srgbClr val="51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aphicFrame>
        <p:nvGraphicFramePr>
          <p:cNvPr id="7" name="Table 6"/>
          <p:cNvGraphicFramePr>
            <a:graphicFrameLocks noGrp="1"/>
          </p:cNvGraphicFramePr>
          <p:nvPr>
            <p:extLst/>
          </p:nvPr>
        </p:nvGraphicFramePr>
        <p:xfrm>
          <a:off x="1206176" y="1372089"/>
          <a:ext cx="1341980" cy="2238248"/>
        </p:xfrm>
        <a:graphic>
          <a:graphicData uri="http://schemas.openxmlformats.org/drawingml/2006/table">
            <a:tbl>
              <a:tblPr>
                <a:tableStyleId>{5C22544A-7EE6-4342-B048-85BDC9FD1C3A}</a:tableStyleId>
              </a:tblPr>
              <a:tblGrid>
                <a:gridCol w="1341980"/>
              </a:tblGrid>
              <a:tr h="279781">
                <a:tc>
                  <a:txBody>
                    <a:bodyPr/>
                    <a:lstStyle/>
                    <a:p>
                      <a:r>
                        <a:rPr lang="en-US" sz="1000" dirty="0" smtClean="0">
                          <a:solidFill>
                            <a:schemeClr val="bg2">
                              <a:lumMod val="50000"/>
                            </a:schemeClr>
                          </a:solidFill>
                          <a:latin typeface="Segoe UI Light" panose="020B0502040204020203" pitchFamily="34" charset="0"/>
                          <a:cs typeface="Segoe UI Light" panose="020B0502040204020203" pitchFamily="34" charset="0"/>
                        </a:rPr>
                        <a:t>1&amp;1 Control Panel</a:t>
                      </a:r>
                      <a:endParaRPr lang="en-US" sz="1000" dirty="0">
                        <a:solidFill>
                          <a:schemeClr val="bg2">
                            <a:lumMod val="50000"/>
                          </a:schemeClr>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1010data</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15Five</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1to1Real</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24SevenOffice</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4Imprint</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5pm</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r h="279781">
                <a:tc>
                  <a:txBody>
                    <a:bodyPr/>
                    <a:lstStyle/>
                    <a:p>
                      <a:r>
                        <a:rPr lang="en-US" sz="1200" dirty="0" smtClean="0">
                          <a:solidFill>
                            <a:schemeClr val="bg1"/>
                          </a:solidFill>
                          <a:latin typeface="Segoe UI Light" panose="020B0502040204020203" pitchFamily="34" charset="0"/>
                          <a:cs typeface="Segoe UI Light" panose="020B0502040204020203" pitchFamily="34" charset="0"/>
                        </a:rPr>
                        <a:t>etc…</a:t>
                      </a:r>
                      <a:endParaRPr lang="en-US" sz="1200" dirty="0">
                        <a:solidFill>
                          <a:schemeClr val="bg1"/>
                        </a:solidFill>
                        <a:latin typeface="Segoe UI Light" panose="020B0502040204020203" pitchFamily="34" charset="0"/>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BBD"/>
                    </a:solidFill>
                  </a:tcPr>
                </a:tc>
              </a:tr>
            </a:tbl>
          </a:graphicData>
        </a:graphic>
      </p:graphicFrame>
      <p:sp>
        <p:nvSpPr>
          <p:cNvPr id="15" name="TextBox 14"/>
          <p:cNvSpPr txBox="1"/>
          <p:nvPr/>
        </p:nvSpPr>
        <p:spPr>
          <a:xfrm>
            <a:off x="2675980" y="467355"/>
            <a:ext cx="1526879" cy="318286"/>
          </a:xfrm>
          <a:prstGeom prst="rect">
            <a:avLst/>
          </a:prstGeom>
          <a:noFill/>
        </p:spPr>
        <p:txBody>
          <a:bodyPr wrap="none" rtlCol="0">
            <a:spAutoFit/>
          </a:bodyPr>
          <a:lstStyle/>
          <a:p>
            <a:pPr defTabSz="932597"/>
            <a:r>
              <a:rPr lang="en-US" sz="1428" dirty="0">
                <a:solidFill>
                  <a:srgbClr val="E7E6E6">
                    <a:lumMod val="50000"/>
                  </a:srgbClr>
                </a:solidFill>
                <a:latin typeface="Segoe UI Light" panose="020B0502040204020203" pitchFamily="34" charset="0"/>
                <a:cs typeface="Segoe UI Light" panose="020B0502040204020203" pitchFamily="34" charset="0"/>
              </a:rPr>
              <a:t>1&amp;1 control panel</a:t>
            </a:r>
          </a:p>
        </p:txBody>
      </p:sp>
      <p:sp>
        <p:nvSpPr>
          <p:cNvPr id="18" name="Rectangle 17"/>
          <p:cNvSpPr/>
          <p:nvPr/>
        </p:nvSpPr>
        <p:spPr>
          <a:xfrm>
            <a:off x="2712752" y="1200185"/>
            <a:ext cx="1052755" cy="2863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spAutoFit/>
          </a:bodyPr>
          <a:lstStyle/>
          <a:p>
            <a:pPr defTabSz="930127"/>
            <a:r>
              <a:rPr lang="en-US" sz="1224" dirty="0">
                <a:solidFill>
                  <a:prstClr val="black">
                    <a:lumMod val="65000"/>
                    <a:lumOff val="35000"/>
                  </a:prstClr>
                </a:solidFill>
                <a:ea typeface="Segoe UI" pitchFamily="34" charset="0"/>
                <a:cs typeface="Segoe UI" pitchFamily="34" charset="0"/>
              </a:rPr>
              <a:t>Access Rules</a:t>
            </a:r>
          </a:p>
        </p:txBody>
      </p:sp>
      <p:sp>
        <p:nvSpPr>
          <p:cNvPr id="19" name="Rectangle 18"/>
          <p:cNvSpPr/>
          <p:nvPr/>
        </p:nvSpPr>
        <p:spPr>
          <a:xfrm flipV="1">
            <a:off x="2773561" y="1461683"/>
            <a:ext cx="8393430" cy="1865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27"/>
            <a:endParaRPr lang="en-US" sz="1836" dirty="0">
              <a:solidFill>
                <a:prstClr val="white"/>
              </a:solidFill>
            </a:endParaRPr>
          </a:p>
        </p:txBody>
      </p:sp>
      <p:pic>
        <p:nvPicPr>
          <p:cNvPr id="20" name="Picture 19"/>
          <p:cNvPicPr>
            <a:picLocks noChangeAspect="1"/>
          </p:cNvPicPr>
          <p:nvPr/>
        </p:nvPicPr>
        <p:blipFill rotWithShape="1">
          <a:blip r:embed="rId7">
            <a:biLevel thresh="7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t="78961" b="1407"/>
          <a:stretch/>
        </p:blipFill>
        <p:spPr>
          <a:xfrm>
            <a:off x="11034287" y="1323903"/>
            <a:ext cx="132704" cy="130266"/>
          </a:xfrm>
          <a:prstGeom prst="rect">
            <a:avLst/>
          </a:prstGeom>
        </p:spPr>
      </p:pic>
      <p:sp>
        <p:nvSpPr>
          <p:cNvPr id="26" name="Rectangle 25"/>
          <p:cNvSpPr/>
          <p:nvPr/>
        </p:nvSpPr>
        <p:spPr>
          <a:xfrm>
            <a:off x="2712753" y="1538624"/>
            <a:ext cx="594978" cy="2062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spAutoFit/>
          </a:bodyPr>
          <a:lstStyle/>
          <a:p>
            <a:pPr defTabSz="930127"/>
            <a:r>
              <a:rPr lang="en-US" sz="714" b="1" cap="all" dirty="0">
                <a:solidFill>
                  <a:prstClr val="black">
                    <a:lumMod val="75000"/>
                    <a:lumOff val="25000"/>
                  </a:prstClr>
                </a:solidFill>
                <a:ea typeface="Segoe UI" pitchFamily="34" charset="0"/>
                <a:cs typeface="Segoe UI" pitchFamily="34" charset="0"/>
              </a:rPr>
              <a:t>Apply to</a:t>
            </a:r>
          </a:p>
        </p:txBody>
      </p:sp>
      <p:sp>
        <p:nvSpPr>
          <p:cNvPr id="42" name="Rectangle 41"/>
          <p:cNvSpPr/>
          <p:nvPr/>
        </p:nvSpPr>
        <p:spPr>
          <a:xfrm>
            <a:off x="2712752" y="3260749"/>
            <a:ext cx="436392" cy="2062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spAutoFit/>
          </a:bodyPr>
          <a:lstStyle/>
          <a:p>
            <a:pPr defTabSz="930127"/>
            <a:r>
              <a:rPr lang="en-US" sz="714" b="1" cap="all" dirty="0">
                <a:solidFill>
                  <a:prstClr val="black">
                    <a:lumMod val="75000"/>
                    <a:lumOff val="25000"/>
                  </a:prstClr>
                </a:solidFill>
                <a:ea typeface="Segoe UI" pitchFamily="34" charset="0"/>
                <a:cs typeface="Segoe UI" pitchFamily="34" charset="0"/>
              </a:rPr>
              <a:t>RULES</a:t>
            </a:r>
          </a:p>
        </p:txBody>
      </p:sp>
      <p:sp>
        <p:nvSpPr>
          <p:cNvPr id="66" name="Rectangle 65"/>
          <p:cNvSpPr/>
          <p:nvPr/>
        </p:nvSpPr>
        <p:spPr>
          <a:xfrm>
            <a:off x="2712752" y="5268957"/>
            <a:ext cx="505058" cy="2062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spAutoFit/>
          </a:bodyPr>
          <a:lstStyle/>
          <a:p>
            <a:pPr defTabSz="930127"/>
            <a:r>
              <a:rPr lang="en-US" sz="714" b="1" cap="all" dirty="0">
                <a:solidFill>
                  <a:prstClr val="black">
                    <a:lumMod val="75000"/>
                    <a:lumOff val="25000"/>
                  </a:prstClr>
                </a:solidFill>
                <a:ea typeface="Segoe UI" pitchFamily="34" charset="0"/>
                <a:cs typeface="Segoe UI" pitchFamily="34" charset="0"/>
              </a:rPr>
              <a:t>STATUS</a:t>
            </a:r>
          </a:p>
        </p:txBody>
      </p:sp>
      <p:pic>
        <p:nvPicPr>
          <p:cNvPr id="8" name="Picture 7"/>
          <p:cNvPicPr>
            <a:picLocks noChangeAspect="1"/>
          </p:cNvPicPr>
          <p:nvPr/>
        </p:nvPicPr>
        <p:blipFill>
          <a:blip r:embed="rId9"/>
          <a:stretch>
            <a:fillRect/>
          </a:stretch>
        </p:blipFill>
        <p:spPr>
          <a:xfrm>
            <a:off x="5488581" y="6426220"/>
            <a:ext cx="1534910" cy="573162"/>
          </a:xfrm>
          <a:prstGeom prst="rect">
            <a:avLst/>
          </a:prstGeom>
        </p:spPr>
      </p:pic>
      <p:grpSp>
        <p:nvGrpSpPr>
          <p:cNvPr id="78" name="Group 77"/>
          <p:cNvGrpSpPr/>
          <p:nvPr/>
        </p:nvGrpSpPr>
        <p:grpSpPr>
          <a:xfrm>
            <a:off x="4354294" y="1754775"/>
            <a:ext cx="999232" cy="242477"/>
            <a:chOff x="2503119" y="2322680"/>
            <a:chExt cx="979728" cy="237744"/>
          </a:xfrm>
        </p:grpSpPr>
        <p:sp>
          <p:nvSpPr>
            <p:cNvPr id="79" name="Rectangle 78"/>
            <p:cNvSpPr/>
            <p:nvPr/>
          </p:nvSpPr>
          <p:spPr>
            <a:xfrm>
              <a:off x="2647664" y="2322680"/>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Selected Groups:</a:t>
              </a:r>
            </a:p>
          </p:txBody>
        </p:sp>
        <p:sp>
          <p:nvSpPr>
            <p:cNvPr id="80" name="Oval 79"/>
            <p:cNvSpPr>
              <a:spLocks noChangeAspect="1"/>
            </p:cNvSpPr>
            <p:nvPr/>
          </p:nvSpPr>
          <p:spPr>
            <a:xfrm>
              <a:off x="2503119" y="2377544"/>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grpSp>
        <p:nvGrpSpPr>
          <p:cNvPr id="81" name="Group 80"/>
          <p:cNvGrpSpPr/>
          <p:nvPr/>
        </p:nvGrpSpPr>
        <p:grpSpPr>
          <a:xfrm>
            <a:off x="4359200" y="1516544"/>
            <a:ext cx="999232" cy="242477"/>
            <a:chOff x="2503119" y="2641768"/>
            <a:chExt cx="979728" cy="237744"/>
          </a:xfrm>
        </p:grpSpPr>
        <p:sp>
          <p:nvSpPr>
            <p:cNvPr id="82" name="Rectangle 81"/>
            <p:cNvSpPr/>
            <p:nvPr/>
          </p:nvSpPr>
          <p:spPr>
            <a:xfrm>
              <a:off x="2647664" y="2641768"/>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All Users</a:t>
              </a:r>
            </a:p>
          </p:txBody>
        </p:sp>
        <p:sp>
          <p:nvSpPr>
            <p:cNvPr id="84" name="Oval 83"/>
            <p:cNvSpPr>
              <a:spLocks noChangeAspect="1"/>
            </p:cNvSpPr>
            <p:nvPr/>
          </p:nvSpPr>
          <p:spPr>
            <a:xfrm>
              <a:off x="2503119" y="2696632"/>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sp>
        <p:nvSpPr>
          <p:cNvPr id="52" name="Rectangle 51"/>
          <p:cNvSpPr/>
          <p:nvPr/>
        </p:nvSpPr>
        <p:spPr>
          <a:xfrm>
            <a:off x="4271282" y="4535857"/>
            <a:ext cx="1622163" cy="206261"/>
          </a:xfrm>
          <a:prstGeom prst="rect">
            <a:avLst/>
          </a:prstGeom>
        </p:spPr>
        <p:txBody>
          <a:bodyPr wrap="none">
            <a:spAutoFit/>
          </a:bodyPr>
          <a:lstStyle/>
          <a:p>
            <a:pPr defTabSz="932597"/>
            <a:r>
              <a:rPr lang="en-US" sz="714" dirty="0">
                <a:solidFill>
                  <a:srgbClr val="6AC4EA"/>
                </a:solidFill>
                <a:cs typeface="Segoe UI" pitchFamily="34" charset="0"/>
              </a:rPr>
              <a:t>Configure “work” network location.</a:t>
            </a:r>
            <a:endParaRPr lang="en-US" sz="714" dirty="0">
              <a:solidFill>
                <a:prstClr val="black"/>
              </a:solidFill>
            </a:endParaRPr>
          </a:p>
        </p:txBody>
      </p:sp>
      <p:sp>
        <p:nvSpPr>
          <p:cNvPr id="35" name="Oval 34"/>
          <p:cNvSpPr>
            <a:spLocks noChangeAspect="1"/>
          </p:cNvSpPr>
          <p:nvPr/>
        </p:nvSpPr>
        <p:spPr>
          <a:xfrm>
            <a:off x="4401336" y="1858294"/>
            <a:ext cx="46629" cy="46629"/>
          </a:xfrm>
          <a:prstGeom prst="ellips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sp>
        <p:nvSpPr>
          <p:cNvPr id="36" name="Rectangle 35"/>
          <p:cNvSpPr/>
          <p:nvPr/>
        </p:nvSpPr>
        <p:spPr>
          <a:xfrm>
            <a:off x="5279676" y="1759113"/>
            <a:ext cx="851809" cy="2424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None Selected</a:t>
            </a:r>
          </a:p>
        </p:txBody>
      </p:sp>
      <p:sp>
        <p:nvSpPr>
          <p:cNvPr id="37" name="Rectangle 36">
            <a:hlinkClick r:id="rId10"/>
          </p:cNvPr>
          <p:cNvSpPr/>
          <p:nvPr/>
        </p:nvSpPr>
        <p:spPr>
          <a:xfrm>
            <a:off x="4354294" y="2009263"/>
            <a:ext cx="1277525" cy="277498"/>
          </a:xfrm>
          <a:prstGeom prst="rect">
            <a:avLst/>
          </a:prstGeom>
          <a:solidFill>
            <a:srgbClr val="76B630"/>
          </a:solidFill>
          <a:ln w="9525">
            <a:solidFill>
              <a:schemeClr val="bg1"/>
            </a:solidFill>
          </a:ln>
        </p:spPr>
        <p:style>
          <a:lnRef idx="2">
            <a:schemeClr val="dk1"/>
          </a:lnRef>
          <a:fillRef idx="1">
            <a:schemeClr val="lt1"/>
          </a:fillRef>
          <a:effectRef idx="0">
            <a:schemeClr val="dk1"/>
          </a:effectRef>
          <a:fontRef idx="minor">
            <a:schemeClr val="dk1"/>
          </a:fontRef>
        </p:style>
        <p:txBody>
          <a:bodyPr lIns="93260" rtlCol="0" anchor="ctr"/>
          <a:lstStyle/>
          <a:p>
            <a:pPr algn="ctr" defTabSz="930127"/>
            <a:r>
              <a:rPr lang="en-US" sz="918" dirty="0">
                <a:solidFill>
                  <a:prstClr val="white"/>
                </a:solidFill>
                <a:ea typeface="Segoe UI" pitchFamily="34" charset="0"/>
                <a:cs typeface="Segoe UI" pitchFamily="34" charset="0"/>
              </a:rPr>
              <a:t>Add Group</a:t>
            </a:r>
          </a:p>
        </p:txBody>
      </p:sp>
      <p:sp>
        <p:nvSpPr>
          <p:cNvPr id="38" name="Rectangle 37">
            <a:hlinkClick r:id="rId10"/>
          </p:cNvPr>
          <p:cNvSpPr/>
          <p:nvPr/>
        </p:nvSpPr>
        <p:spPr>
          <a:xfrm>
            <a:off x="5756456" y="2009263"/>
            <a:ext cx="1277525" cy="277498"/>
          </a:xfrm>
          <a:prstGeom prst="rect">
            <a:avLst/>
          </a:prstGeom>
          <a:solidFill>
            <a:srgbClr val="76B630"/>
          </a:solidFill>
          <a:ln w="9525">
            <a:solidFill>
              <a:schemeClr val="bg1"/>
            </a:solidFill>
          </a:ln>
        </p:spPr>
        <p:style>
          <a:lnRef idx="2">
            <a:schemeClr val="dk1"/>
          </a:lnRef>
          <a:fillRef idx="1">
            <a:schemeClr val="lt1"/>
          </a:fillRef>
          <a:effectRef idx="0">
            <a:schemeClr val="dk1"/>
          </a:effectRef>
          <a:fontRef idx="minor">
            <a:schemeClr val="dk1"/>
          </a:fontRef>
        </p:style>
        <p:txBody>
          <a:bodyPr lIns="93260" rtlCol="0" anchor="ctr"/>
          <a:lstStyle/>
          <a:p>
            <a:pPr algn="ctr" defTabSz="930127"/>
            <a:r>
              <a:rPr lang="en-US" sz="918" dirty="0">
                <a:solidFill>
                  <a:prstClr val="white"/>
                </a:solidFill>
                <a:ea typeface="Segoe UI" pitchFamily="34" charset="0"/>
                <a:cs typeface="Segoe UI" pitchFamily="34" charset="0"/>
              </a:rPr>
              <a:t>Remove Group</a:t>
            </a:r>
          </a:p>
        </p:txBody>
      </p:sp>
      <p:grpSp>
        <p:nvGrpSpPr>
          <p:cNvPr id="43" name="Group 42"/>
          <p:cNvGrpSpPr/>
          <p:nvPr/>
        </p:nvGrpSpPr>
        <p:grpSpPr>
          <a:xfrm>
            <a:off x="4354294" y="2372472"/>
            <a:ext cx="999232" cy="242477"/>
            <a:chOff x="2503119" y="3887257"/>
            <a:chExt cx="979728" cy="237744"/>
          </a:xfrm>
        </p:grpSpPr>
        <p:sp>
          <p:nvSpPr>
            <p:cNvPr id="44" name="Rectangle 43"/>
            <p:cNvSpPr/>
            <p:nvPr/>
          </p:nvSpPr>
          <p:spPr>
            <a:xfrm>
              <a:off x="2647664" y="3887257"/>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Except:</a:t>
              </a:r>
            </a:p>
          </p:txBody>
        </p:sp>
        <p:sp>
          <p:nvSpPr>
            <p:cNvPr id="45" name="Rectangle 44"/>
            <p:cNvSpPr>
              <a:spLocks noChangeAspect="1"/>
            </p:cNvSpPr>
            <p:nvPr/>
          </p:nvSpPr>
          <p:spPr>
            <a:xfrm>
              <a:off x="2503119" y="3942121"/>
              <a:ext cx="128016" cy="128016"/>
            </a:xfrm>
            <a:prstGeom prst="rect">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nvGrpSpPr>
            <p:cNvPr id="46" name="Group 45"/>
            <p:cNvGrpSpPr>
              <a:grpSpLocks noChangeAspect="1"/>
            </p:cNvGrpSpPr>
            <p:nvPr/>
          </p:nvGrpSpPr>
          <p:grpSpPr>
            <a:xfrm rot="2700000">
              <a:off x="2543059" y="3960161"/>
              <a:ext cx="52899" cy="75570"/>
              <a:chOff x="2196354" y="3959957"/>
              <a:chExt cx="64008" cy="91440"/>
            </a:xfrm>
          </p:grpSpPr>
          <p:sp>
            <p:nvSpPr>
              <p:cNvPr id="47" name="Rectangle 46"/>
              <p:cNvSpPr/>
              <p:nvPr/>
            </p:nvSpPr>
            <p:spPr>
              <a:xfrm>
                <a:off x="2196354" y="4028901"/>
                <a:ext cx="64008" cy="213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27"/>
                <a:endParaRPr lang="en-US" sz="1836" dirty="0">
                  <a:solidFill>
                    <a:prstClr val="white"/>
                  </a:solidFill>
                </a:endParaRPr>
              </a:p>
            </p:txBody>
          </p:sp>
          <p:sp>
            <p:nvSpPr>
              <p:cNvPr id="48" name="Rectangle 47"/>
              <p:cNvSpPr/>
              <p:nvPr/>
            </p:nvSpPr>
            <p:spPr>
              <a:xfrm rot="5400000">
                <a:off x="2203978" y="3995013"/>
                <a:ext cx="91440" cy="213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27"/>
                <a:endParaRPr lang="en-US" sz="1836" dirty="0">
                  <a:solidFill>
                    <a:prstClr val="white"/>
                  </a:solidFill>
                </a:endParaRPr>
              </a:p>
            </p:txBody>
          </p:sp>
        </p:grpSp>
      </p:grpSp>
      <p:sp>
        <p:nvSpPr>
          <p:cNvPr id="49" name="Rectangle 48">
            <a:hlinkClick r:id="rId10"/>
          </p:cNvPr>
          <p:cNvSpPr/>
          <p:nvPr/>
        </p:nvSpPr>
        <p:spPr>
          <a:xfrm>
            <a:off x="4354294" y="2710890"/>
            <a:ext cx="1277525" cy="277498"/>
          </a:xfrm>
          <a:prstGeom prst="rect">
            <a:avLst/>
          </a:prstGeom>
          <a:solidFill>
            <a:srgbClr val="76B630"/>
          </a:solidFill>
          <a:ln w="9525">
            <a:solidFill>
              <a:schemeClr val="bg1"/>
            </a:solidFill>
          </a:ln>
        </p:spPr>
        <p:style>
          <a:lnRef idx="2">
            <a:schemeClr val="dk1"/>
          </a:lnRef>
          <a:fillRef idx="1">
            <a:schemeClr val="lt1"/>
          </a:fillRef>
          <a:effectRef idx="0">
            <a:schemeClr val="dk1"/>
          </a:effectRef>
          <a:fontRef idx="minor">
            <a:schemeClr val="dk1"/>
          </a:fontRef>
        </p:style>
        <p:txBody>
          <a:bodyPr lIns="93260" rtlCol="0" anchor="ctr"/>
          <a:lstStyle/>
          <a:p>
            <a:pPr algn="ctr" defTabSz="930127"/>
            <a:r>
              <a:rPr lang="en-US" sz="918" dirty="0">
                <a:solidFill>
                  <a:prstClr val="white"/>
                </a:solidFill>
                <a:ea typeface="Segoe UI" pitchFamily="34" charset="0"/>
                <a:cs typeface="Segoe UI" pitchFamily="34" charset="0"/>
              </a:rPr>
              <a:t>Add Group</a:t>
            </a:r>
          </a:p>
        </p:txBody>
      </p:sp>
      <p:sp>
        <p:nvSpPr>
          <p:cNvPr id="50" name="Rectangle 49">
            <a:hlinkClick r:id="rId10"/>
          </p:cNvPr>
          <p:cNvSpPr/>
          <p:nvPr/>
        </p:nvSpPr>
        <p:spPr>
          <a:xfrm>
            <a:off x="5756456" y="2710890"/>
            <a:ext cx="1277525" cy="277498"/>
          </a:xfrm>
          <a:prstGeom prst="rect">
            <a:avLst/>
          </a:prstGeom>
          <a:solidFill>
            <a:srgbClr val="76B630"/>
          </a:solidFill>
          <a:ln w="9525">
            <a:solidFill>
              <a:schemeClr val="bg1"/>
            </a:solidFill>
          </a:ln>
        </p:spPr>
        <p:style>
          <a:lnRef idx="2">
            <a:schemeClr val="dk1"/>
          </a:lnRef>
          <a:fillRef idx="1">
            <a:schemeClr val="lt1"/>
          </a:fillRef>
          <a:effectRef idx="0">
            <a:schemeClr val="dk1"/>
          </a:effectRef>
          <a:fontRef idx="minor">
            <a:schemeClr val="dk1"/>
          </a:fontRef>
        </p:style>
        <p:txBody>
          <a:bodyPr lIns="93260" rtlCol="0" anchor="ctr"/>
          <a:lstStyle/>
          <a:p>
            <a:pPr algn="ctr" defTabSz="930127"/>
            <a:r>
              <a:rPr lang="en-US" sz="918" dirty="0">
                <a:solidFill>
                  <a:prstClr val="white"/>
                </a:solidFill>
                <a:ea typeface="Segoe UI" pitchFamily="34" charset="0"/>
                <a:cs typeface="Segoe UI" pitchFamily="34" charset="0"/>
              </a:rPr>
              <a:t>Remove Group</a:t>
            </a:r>
          </a:p>
        </p:txBody>
      </p:sp>
      <p:sp>
        <p:nvSpPr>
          <p:cNvPr id="51" name="Rectangle 50"/>
          <p:cNvSpPr/>
          <p:nvPr/>
        </p:nvSpPr>
        <p:spPr>
          <a:xfrm>
            <a:off x="4835359" y="2367616"/>
            <a:ext cx="851809" cy="2424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None Selected</a:t>
            </a:r>
          </a:p>
        </p:txBody>
      </p:sp>
      <p:graphicFrame>
        <p:nvGraphicFramePr>
          <p:cNvPr id="53" name="Table 52"/>
          <p:cNvGraphicFramePr>
            <a:graphicFrameLocks noGrp="1"/>
          </p:cNvGraphicFramePr>
          <p:nvPr>
            <p:extLst/>
          </p:nvPr>
        </p:nvGraphicFramePr>
        <p:xfrm>
          <a:off x="2675981" y="864872"/>
          <a:ext cx="8189016" cy="272238"/>
        </p:xfrm>
        <a:graphic>
          <a:graphicData uri="http://schemas.openxmlformats.org/drawingml/2006/table">
            <a:tbl>
              <a:tblPr>
                <a:tableStyleId>{5C22544A-7EE6-4342-B048-85BDC9FD1C3A}</a:tableStyleId>
              </a:tblPr>
              <a:tblGrid>
                <a:gridCol w="1001642"/>
                <a:gridCol w="1043374"/>
                <a:gridCol w="1167188"/>
                <a:gridCol w="212426"/>
                <a:gridCol w="790685"/>
                <a:gridCol w="3973701"/>
              </a:tblGrid>
              <a:tr h="272238">
                <a:tc>
                  <a:txBody>
                    <a:bodyPr/>
                    <a:lstStyle/>
                    <a:p>
                      <a:r>
                        <a:rPr lang="en-US" sz="1000" kern="1200" dirty="0" smtClean="0">
                          <a:solidFill>
                            <a:schemeClr val="bg2">
                              <a:lumMod val="50000"/>
                            </a:schemeClr>
                          </a:solidFill>
                          <a:latin typeface="Segoe UI Light" panose="020B0502040204020203" pitchFamily="34" charset="0"/>
                          <a:ea typeface="+mn-ea"/>
                          <a:cs typeface="Segoe UI Light" panose="020B0502040204020203" pitchFamily="34" charset="0"/>
                        </a:rPr>
                        <a:t>DASHBOARD</a:t>
                      </a:r>
                      <a:endParaRPr lang="en-US" sz="1000" kern="1200" dirty="0">
                        <a:solidFill>
                          <a:schemeClr val="bg2">
                            <a:lumMod val="50000"/>
                          </a:schemeClr>
                        </a:solidFill>
                        <a:latin typeface="Segoe UI Light" panose="020B0502040204020203" pitchFamily="34" charset="0"/>
                        <a:ea typeface="+mn-ea"/>
                        <a:cs typeface="Segoe UI Light" panose="020B0502040204020203" pitchFamily="34" charset="0"/>
                      </a:endParaRPr>
                    </a:p>
                  </a:txBody>
                  <a:tcPr marL="93260" marR="93260" marT="46630" marB="466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2">
                              <a:lumMod val="50000"/>
                            </a:schemeClr>
                          </a:solidFill>
                          <a:latin typeface="Segoe UI Light" panose="020B0502040204020203" pitchFamily="34" charset="0"/>
                          <a:cs typeface="Segoe UI Light" panose="020B0502040204020203" pitchFamily="34" charset="0"/>
                        </a:rPr>
                        <a:t>CONFIGURE</a:t>
                      </a:r>
                    </a:p>
                  </a:txBody>
                  <a:tcPr marL="93260" marR="93260" marT="46630" marB="46630" anchor="ctr">
                    <a:lnL w="12700" cmpd="sng">
                      <a:noFill/>
                    </a:lnL>
                    <a:solidFill>
                      <a:schemeClr val="bg1"/>
                    </a:solidFill>
                  </a:tcPr>
                </a:tc>
                <a:tc>
                  <a:txBody>
                    <a:bodyPr/>
                    <a:lstStyle/>
                    <a:p>
                      <a:r>
                        <a:rPr lang="en-US" sz="1000" kern="1200" dirty="0" smtClean="0">
                          <a:solidFill>
                            <a:schemeClr val="tx1"/>
                          </a:solidFill>
                          <a:latin typeface="Segoe UI Light" panose="020B0502040204020203" pitchFamily="34" charset="0"/>
                          <a:ea typeface="+mn-ea"/>
                          <a:cs typeface="Segoe UI Light" panose="020B0502040204020203" pitchFamily="34" charset="0"/>
                        </a:rPr>
                        <a:t>ACCESS</a:t>
                      </a:r>
                      <a:r>
                        <a:rPr lang="en-US" sz="1000" kern="1200" baseline="0" dirty="0" smtClean="0">
                          <a:solidFill>
                            <a:schemeClr val="tx1"/>
                          </a:solidFill>
                          <a:latin typeface="Segoe UI Light" panose="020B0502040204020203" pitchFamily="34" charset="0"/>
                          <a:ea typeface="+mn-ea"/>
                          <a:cs typeface="Segoe UI Light" panose="020B0502040204020203" pitchFamily="34" charset="0"/>
                        </a:rPr>
                        <a:t> RULES</a:t>
                      </a:r>
                      <a:endParaRPr lang="en-US" sz="1000" kern="1200" dirty="0">
                        <a:solidFill>
                          <a:schemeClr val="tx1"/>
                        </a:solidFill>
                        <a:latin typeface="Segoe UI Light" panose="020B0502040204020203" pitchFamily="34" charset="0"/>
                        <a:ea typeface="+mn-ea"/>
                        <a:cs typeface="Segoe UI Light" panose="020B0502040204020203" pitchFamily="34" charset="0"/>
                      </a:endParaRPr>
                    </a:p>
                  </a:txBody>
                  <a:tcPr marL="93260" marR="93260" marT="46630" marB="46630" anchor="ctr">
                    <a:solidFill>
                      <a:srgbClr val="FFC000"/>
                    </a:solidFill>
                  </a:tcPr>
                </a:tc>
                <a:tc>
                  <a:txBody>
                    <a:bodyPr/>
                    <a:lstStyle/>
                    <a:p>
                      <a:pPr marL="0" algn="l" defTabSz="914400" rtl="0" eaLnBrk="1" latinLnBrk="0" hangingPunct="1"/>
                      <a:endParaRPr lang="en-US" sz="1000" kern="1200" dirty="0">
                        <a:solidFill>
                          <a:schemeClr val="bg2">
                            <a:lumMod val="50000"/>
                          </a:schemeClr>
                        </a:solidFill>
                        <a:latin typeface="Segoe UI Light" panose="020B0502040204020203" pitchFamily="34" charset="0"/>
                        <a:ea typeface="+mn-ea"/>
                        <a:cs typeface="Segoe UI Light" panose="020B0502040204020203" pitchFamily="34" charset="0"/>
                      </a:endParaRPr>
                    </a:p>
                  </a:txBody>
                  <a:tcPr marL="93260" marR="93260" marT="46630" marB="46630" anchor="ctr">
                    <a:solidFill>
                      <a:schemeClr val="bg1"/>
                    </a:solidFill>
                  </a:tcPr>
                </a:tc>
                <a:tc>
                  <a:txBody>
                    <a:bodyPr/>
                    <a:lstStyle/>
                    <a:p>
                      <a:r>
                        <a:rPr lang="en-US" sz="1000" dirty="0" smtClean="0">
                          <a:solidFill>
                            <a:schemeClr val="bg2">
                              <a:lumMod val="50000"/>
                            </a:schemeClr>
                          </a:solidFill>
                          <a:latin typeface="Segoe UI Light" panose="020B0502040204020203" pitchFamily="34" charset="0"/>
                          <a:cs typeface="Segoe UI Light" panose="020B0502040204020203" pitchFamily="34" charset="0"/>
                        </a:rPr>
                        <a:t>OWNERS</a:t>
                      </a:r>
                      <a:endParaRPr lang="en-US" sz="1000" dirty="0">
                        <a:solidFill>
                          <a:schemeClr val="bg2">
                            <a:lumMod val="50000"/>
                          </a:schemeClr>
                        </a:solidFill>
                        <a:latin typeface="Segoe UI Light" panose="020B0502040204020203" pitchFamily="34" charset="0"/>
                        <a:cs typeface="Segoe UI Light" panose="020B0502040204020203" pitchFamily="34" charset="0"/>
                      </a:endParaRPr>
                    </a:p>
                  </a:txBody>
                  <a:tcPr marL="93260" marR="93260" marT="46630" marB="46630" anchor="ctr">
                    <a:solidFill>
                      <a:schemeClr val="bg1"/>
                    </a:solidFill>
                  </a:tcPr>
                </a:tc>
                <a:tc>
                  <a:txBody>
                    <a:bodyPr/>
                    <a:lstStyle/>
                    <a:p>
                      <a:endParaRPr lang="en-US" sz="1000" kern="1200" dirty="0">
                        <a:solidFill>
                          <a:schemeClr val="bg2">
                            <a:lumMod val="50000"/>
                          </a:schemeClr>
                        </a:solidFill>
                        <a:latin typeface="Segoe UI Light" panose="020B0502040204020203" pitchFamily="34" charset="0"/>
                        <a:ea typeface="+mn-ea"/>
                        <a:cs typeface="Segoe UI Light" panose="020B0502040204020203" pitchFamily="34" charset="0"/>
                      </a:endParaRPr>
                    </a:p>
                  </a:txBody>
                  <a:tcPr marL="93260" marR="93260" marT="46630" marB="46630" anchor="ctr">
                    <a:noFill/>
                  </a:tcPr>
                </a:tc>
              </a:tr>
            </a:tbl>
          </a:graphicData>
        </a:graphic>
      </p:graphicFrame>
      <p:graphicFrame>
        <p:nvGraphicFramePr>
          <p:cNvPr id="56" name="Table 55"/>
          <p:cNvGraphicFramePr>
            <a:graphicFrameLocks noGrp="1"/>
          </p:cNvGraphicFramePr>
          <p:nvPr>
            <p:extLst/>
          </p:nvPr>
        </p:nvGraphicFramePr>
        <p:xfrm>
          <a:off x="4308142" y="5244630"/>
          <a:ext cx="2157183" cy="254912"/>
        </p:xfrm>
        <a:graphic>
          <a:graphicData uri="http://schemas.openxmlformats.org/drawingml/2006/table">
            <a:tbl>
              <a:tblPr firstRow="1" bandRow="1">
                <a:tableStyleId>{5C22544A-7EE6-4342-B048-85BDC9FD1C3A}</a:tableStyleId>
              </a:tblPr>
              <a:tblGrid>
                <a:gridCol w="661565"/>
                <a:gridCol w="661565"/>
                <a:gridCol w="834053"/>
              </a:tblGrid>
              <a:tr h="254912">
                <a:tc>
                  <a:txBody>
                    <a:bodyPr/>
                    <a:lstStyle/>
                    <a:p>
                      <a:pPr algn="ctr"/>
                      <a:r>
                        <a:rPr lang="en-US" sz="800" b="0" cap="all" baseline="0" dirty="0" smtClean="0">
                          <a:solidFill>
                            <a:schemeClr val="tx1">
                              <a:lumMod val="75000"/>
                              <a:lumOff val="25000"/>
                            </a:schemeClr>
                          </a:solidFill>
                          <a:latin typeface="Segoe UI" pitchFamily="34" charset="0"/>
                          <a:ea typeface="Segoe UI" pitchFamily="34" charset="0"/>
                          <a:cs typeface="Segoe UI" pitchFamily="34" charset="0"/>
                        </a:rPr>
                        <a:t>OFF</a:t>
                      </a:r>
                      <a:endParaRPr lang="en-US" sz="8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93260" marR="93260" marT="65282" marB="6528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cap="all" baseline="0" dirty="0" smtClean="0">
                          <a:solidFill>
                            <a:schemeClr val="tx1">
                              <a:lumMod val="75000"/>
                              <a:lumOff val="25000"/>
                            </a:schemeClr>
                          </a:solidFill>
                          <a:latin typeface="Segoe UI" pitchFamily="34" charset="0"/>
                          <a:ea typeface="Segoe UI" pitchFamily="34" charset="0"/>
                          <a:cs typeface="Segoe UI" pitchFamily="34" charset="0"/>
                        </a:rPr>
                        <a:t>MONITOR</a:t>
                      </a:r>
                      <a:endParaRPr lang="en-US" sz="8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93260" marR="93260" marT="65282" marB="6528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cap="all" baseline="0" dirty="0" smtClean="0">
                          <a:solidFill>
                            <a:schemeClr val="bg1"/>
                          </a:solidFill>
                          <a:latin typeface="Segoe UI" pitchFamily="34" charset="0"/>
                          <a:ea typeface="Segoe UI" pitchFamily="34" charset="0"/>
                          <a:cs typeface="Segoe UI" pitchFamily="34" charset="0"/>
                        </a:rPr>
                        <a:t>ON</a:t>
                      </a:r>
                      <a:endParaRPr lang="en-US" sz="800" b="0" cap="all" baseline="0" dirty="0">
                        <a:solidFill>
                          <a:schemeClr val="bg1"/>
                        </a:solidFill>
                        <a:latin typeface="Segoe UI" pitchFamily="34" charset="0"/>
                        <a:ea typeface="Segoe UI" pitchFamily="34" charset="0"/>
                        <a:cs typeface="Segoe UI" pitchFamily="34" charset="0"/>
                      </a:endParaRPr>
                    </a:p>
                  </a:txBody>
                  <a:tcPr marL="93260" marR="93260" marT="65282" marB="6528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7AAE1"/>
                    </a:solidFill>
                  </a:tcPr>
                </a:tc>
              </a:tr>
            </a:tbl>
          </a:graphicData>
        </a:graphic>
      </p:graphicFrame>
      <p:grpSp>
        <p:nvGrpSpPr>
          <p:cNvPr id="57" name="Group 56"/>
          <p:cNvGrpSpPr/>
          <p:nvPr/>
        </p:nvGrpSpPr>
        <p:grpSpPr>
          <a:xfrm>
            <a:off x="4330321" y="3249446"/>
            <a:ext cx="982374" cy="242477"/>
            <a:chOff x="4244934" y="3302757"/>
            <a:chExt cx="963199" cy="237744"/>
          </a:xfrm>
        </p:grpSpPr>
        <p:sp>
          <p:nvSpPr>
            <p:cNvPr id="58" name="Rectangle 57"/>
            <p:cNvSpPr/>
            <p:nvPr/>
          </p:nvSpPr>
          <p:spPr>
            <a:xfrm>
              <a:off x="4372950" y="3302757"/>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Require multi-factor authentication</a:t>
              </a:r>
            </a:p>
          </p:txBody>
        </p:sp>
        <p:sp>
          <p:nvSpPr>
            <p:cNvPr id="59" name="Oval 58"/>
            <p:cNvSpPr>
              <a:spLocks noChangeAspect="1"/>
            </p:cNvSpPr>
            <p:nvPr/>
          </p:nvSpPr>
          <p:spPr>
            <a:xfrm>
              <a:off x="4244934" y="3357621"/>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grpSp>
        <p:nvGrpSpPr>
          <p:cNvPr id="60" name="Group 59"/>
          <p:cNvGrpSpPr/>
          <p:nvPr/>
        </p:nvGrpSpPr>
        <p:grpSpPr>
          <a:xfrm>
            <a:off x="4330321" y="3495860"/>
            <a:ext cx="982374" cy="242477"/>
            <a:chOff x="4244934" y="3571934"/>
            <a:chExt cx="963199" cy="237744"/>
          </a:xfrm>
        </p:grpSpPr>
        <p:sp>
          <p:nvSpPr>
            <p:cNvPr id="61" name="Rectangle 60"/>
            <p:cNvSpPr/>
            <p:nvPr/>
          </p:nvSpPr>
          <p:spPr>
            <a:xfrm>
              <a:off x="4372950" y="3571934"/>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Require multi-factor authentication when not at work</a:t>
              </a:r>
            </a:p>
          </p:txBody>
        </p:sp>
        <p:grpSp>
          <p:nvGrpSpPr>
            <p:cNvPr id="62" name="Group 61"/>
            <p:cNvGrpSpPr/>
            <p:nvPr/>
          </p:nvGrpSpPr>
          <p:grpSpPr>
            <a:xfrm>
              <a:off x="4244934" y="3626798"/>
              <a:ext cx="128016" cy="128016"/>
              <a:chOff x="2503119" y="2696632"/>
              <a:chExt cx="128016" cy="128016"/>
            </a:xfrm>
          </p:grpSpPr>
          <p:sp>
            <p:nvSpPr>
              <p:cNvPr id="63" name="Oval 62"/>
              <p:cNvSpPr>
                <a:spLocks noChangeAspect="1"/>
              </p:cNvSpPr>
              <p:nvPr/>
            </p:nvSpPr>
            <p:spPr>
              <a:xfrm>
                <a:off x="2503119" y="2696632"/>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sp>
            <p:nvSpPr>
              <p:cNvPr id="64" name="Oval 63"/>
              <p:cNvSpPr>
                <a:spLocks noChangeAspect="1"/>
              </p:cNvSpPr>
              <p:nvPr/>
            </p:nvSpPr>
            <p:spPr>
              <a:xfrm>
                <a:off x="2539982" y="2733495"/>
                <a:ext cx="54291" cy="54291"/>
              </a:xfrm>
              <a:prstGeom prst="ellips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grpSp>
      <p:grpSp>
        <p:nvGrpSpPr>
          <p:cNvPr id="65" name="Group 64"/>
          <p:cNvGrpSpPr/>
          <p:nvPr/>
        </p:nvGrpSpPr>
        <p:grpSpPr>
          <a:xfrm>
            <a:off x="4330321" y="4235101"/>
            <a:ext cx="982374" cy="242477"/>
            <a:chOff x="4244934" y="4269173"/>
            <a:chExt cx="963199" cy="237744"/>
          </a:xfrm>
        </p:grpSpPr>
        <p:sp>
          <p:nvSpPr>
            <p:cNvPr id="67" name="Rectangle 66"/>
            <p:cNvSpPr/>
            <p:nvPr/>
          </p:nvSpPr>
          <p:spPr>
            <a:xfrm>
              <a:off x="4372950" y="4269173"/>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Block access when not at work</a:t>
              </a:r>
            </a:p>
          </p:txBody>
        </p:sp>
        <p:sp>
          <p:nvSpPr>
            <p:cNvPr id="68" name="Oval 67"/>
            <p:cNvSpPr>
              <a:spLocks noChangeAspect="1"/>
            </p:cNvSpPr>
            <p:nvPr/>
          </p:nvSpPr>
          <p:spPr>
            <a:xfrm>
              <a:off x="4244934" y="4324037"/>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grpSp>
        <p:nvGrpSpPr>
          <p:cNvPr id="69" name="Group 68"/>
          <p:cNvGrpSpPr/>
          <p:nvPr/>
        </p:nvGrpSpPr>
        <p:grpSpPr>
          <a:xfrm>
            <a:off x="4330321" y="3988687"/>
            <a:ext cx="982374" cy="242477"/>
            <a:chOff x="4244934" y="4035630"/>
            <a:chExt cx="963199" cy="237744"/>
          </a:xfrm>
        </p:grpSpPr>
        <p:sp>
          <p:nvSpPr>
            <p:cNvPr id="70" name="Rectangle 69"/>
            <p:cNvSpPr/>
            <p:nvPr/>
          </p:nvSpPr>
          <p:spPr>
            <a:xfrm>
              <a:off x="4372950" y="4035630"/>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Require a compliant device</a:t>
              </a:r>
            </a:p>
          </p:txBody>
        </p:sp>
        <p:sp>
          <p:nvSpPr>
            <p:cNvPr id="71" name="Oval 70"/>
            <p:cNvSpPr>
              <a:spLocks noChangeAspect="1"/>
            </p:cNvSpPr>
            <p:nvPr/>
          </p:nvSpPr>
          <p:spPr>
            <a:xfrm>
              <a:off x="4244934" y="4094695"/>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grpSp>
        <p:nvGrpSpPr>
          <p:cNvPr id="72" name="Group 71"/>
          <p:cNvGrpSpPr/>
          <p:nvPr/>
        </p:nvGrpSpPr>
        <p:grpSpPr>
          <a:xfrm>
            <a:off x="4330321" y="3742273"/>
            <a:ext cx="982374" cy="242477"/>
            <a:chOff x="4244934" y="3836344"/>
            <a:chExt cx="963199" cy="237744"/>
          </a:xfrm>
        </p:grpSpPr>
        <p:sp>
          <p:nvSpPr>
            <p:cNvPr id="73" name="Rectangle 72"/>
            <p:cNvSpPr/>
            <p:nvPr/>
          </p:nvSpPr>
          <p:spPr>
            <a:xfrm>
              <a:off x="4372950" y="3836344"/>
              <a:ext cx="835183" cy="237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Require multi-factor authentication when device is not authenticated</a:t>
              </a:r>
            </a:p>
          </p:txBody>
        </p:sp>
        <p:sp>
          <p:nvSpPr>
            <p:cNvPr id="74" name="Oval 73"/>
            <p:cNvSpPr>
              <a:spLocks noChangeAspect="1"/>
            </p:cNvSpPr>
            <p:nvPr/>
          </p:nvSpPr>
          <p:spPr>
            <a:xfrm>
              <a:off x="4244934" y="3902171"/>
              <a:ext cx="128016" cy="128016"/>
            </a:xfrm>
            <a:prstGeom prst="ellipse">
              <a:avLst/>
            </a:prstGeom>
            <a:solidFill>
              <a:srgbClr val="FFFFFF"/>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5282" rtlCol="0" anchor="ctr">
              <a:noAutofit/>
            </a:bodyPr>
            <a:lstStyle/>
            <a:p>
              <a:pPr defTabSz="930127"/>
              <a:endParaRPr lang="en-US" sz="714" dirty="0">
                <a:solidFill>
                  <a:prstClr val="black">
                    <a:lumMod val="75000"/>
                    <a:lumOff val="25000"/>
                  </a:prstClr>
                </a:solidFill>
                <a:ea typeface="Segoe UI" pitchFamily="34" charset="0"/>
                <a:cs typeface="Segoe UI" pitchFamily="34" charset="0"/>
              </a:endParaRPr>
            </a:p>
          </p:txBody>
        </p:sp>
      </p:grpSp>
      <p:sp>
        <p:nvSpPr>
          <p:cNvPr id="75" name="Rectangle 74"/>
          <p:cNvSpPr/>
          <p:nvPr/>
        </p:nvSpPr>
        <p:spPr>
          <a:xfrm>
            <a:off x="4271282" y="5601393"/>
            <a:ext cx="851809" cy="2424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65282" rtlCol="0" anchor="ctr">
            <a:noAutofit/>
          </a:bodyPr>
          <a:lstStyle/>
          <a:p>
            <a:pPr defTabSz="930127"/>
            <a:r>
              <a:rPr lang="en-US" sz="714" dirty="0">
                <a:solidFill>
                  <a:prstClr val="black">
                    <a:lumMod val="75000"/>
                    <a:lumOff val="25000"/>
                  </a:prstClr>
                </a:solidFill>
                <a:ea typeface="Segoe UI" pitchFamily="34" charset="0"/>
                <a:cs typeface="Segoe UI" pitchFamily="34" charset="0"/>
              </a:rPr>
              <a:t>Monitor will generate statistics but not impact user access.</a:t>
            </a:r>
          </a:p>
        </p:txBody>
      </p:sp>
    </p:spTree>
    <p:extLst>
      <p:ext uri="{BB962C8B-B14F-4D97-AF65-F5344CB8AC3E}">
        <p14:creationId xmlns:p14="http://schemas.microsoft.com/office/powerpoint/2010/main" val="61013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198437" y="4030662"/>
            <a:ext cx="10058401" cy="738664"/>
          </a:xfrm>
        </p:spPr>
        <p:txBody>
          <a:bodyPr/>
          <a:lstStyle/>
          <a:p>
            <a:r>
              <a:rPr lang="en-US" dirty="0" smtClean="0"/>
              <a:t>Conditional access to apps connected to Azure AD</a:t>
            </a:r>
            <a:endParaRPr lang="en-US" dirty="0"/>
          </a:p>
        </p:txBody>
      </p:sp>
      <p:sp>
        <p:nvSpPr>
          <p:cNvPr id="7" name="TextBox 6"/>
          <p:cNvSpPr txBox="1"/>
          <p:nvPr/>
        </p:nvSpPr>
        <p:spPr>
          <a:xfrm>
            <a:off x="9062025" y="505864"/>
            <a:ext cx="3128282" cy="960263"/>
          </a:xfrm>
          <a:prstGeom prst="rect">
            <a:avLst/>
          </a:prstGeom>
          <a:solidFill>
            <a:srgbClr val="FFFF00"/>
          </a:solidFill>
        </p:spPr>
        <p:txBody>
          <a:bodyPr wrap="square" lIns="182880" tIns="146304" rIns="182880" bIns="146304" rtlCol="0">
            <a:spAutoFit/>
          </a:bodyPr>
          <a:lstStyle/>
          <a:p>
            <a:pPr>
              <a:lnSpc>
                <a:spcPct val="90000"/>
              </a:lnSpc>
            </a:pPr>
            <a:r>
              <a:rPr lang="en-US" sz="2400" dirty="0" smtClean="0">
                <a:solidFill>
                  <a:srgbClr val="47D8FF"/>
                </a:solidFill>
              </a:rPr>
              <a:t>Owner: uday</a:t>
            </a:r>
          </a:p>
          <a:p>
            <a:pPr>
              <a:lnSpc>
                <a:spcPct val="90000"/>
              </a:lnSpc>
            </a:pPr>
            <a:r>
              <a:rPr lang="en-US" sz="2400" dirty="0" smtClean="0">
                <a:solidFill>
                  <a:srgbClr val="47D8FF"/>
                </a:solidFill>
              </a:rPr>
              <a:t>Presenter: </a:t>
            </a:r>
            <a:r>
              <a:rPr lang="en-US" sz="2400" dirty="0" err="1" smtClean="0">
                <a:solidFill>
                  <a:srgbClr val="47D8FF"/>
                </a:solidFill>
              </a:rPr>
              <a:t>sam</a:t>
            </a:r>
            <a:endParaRPr lang="en-US" sz="2400" dirty="0" smtClean="0">
              <a:solidFill>
                <a:srgbClr val="47D8FF"/>
              </a:solidFill>
            </a:endParaRPr>
          </a:p>
        </p:txBody>
      </p:sp>
    </p:spTree>
    <p:extLst>
      <p:ext uri="{BB962C8B-B14F-4D97-AF65-F5344CB8AC3E}">
        <p14:creationId xmlns:p14="http://schemas.microsoft.com/office/powerpoint/2010/main" val="21063374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Secure on-premises resources</a:t>
            </a:r>
            <a:endParaRPr lang="en-US" dirty="0"/>
          </a:p>
        </p:txBody>
      </p:sp>
    </p:spTree>
    <p:extLst>
      <p:ext uri="{BB962C8B-B14F-4D97-AF65-F5344CB8AC3E}">
        <p14:creationId xmlns:p14="http://schemas.microsoft.com/office/powerpoint/2010/main" val="155178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049462"/>
            <a:ext cx="11506135" cy="1828786"/>
          </a:xfrm>
        </p:spPr>
        <p:txBody>
          <a:bodyPr/>
          <a:lstStyle/>
          <a:p>
            <a:r>
              <a:rPr lang="en-US" dirty="0"/>
              <a:t>Securing Access to O365 and other apps with Enterprise Mobility Suite </a:t>
            </a:r>
          </a:p>
        </p:txBody>
      </p:sp>
      <p:sp>
        <p:nvSpPr>
          <p:cNvPr id="5" name="Text Placeholder 4"/>
          <p:cNvSpPr>
            <a:spLocks noGrp="1"/>
          </p:cNvSpPr>
          <p:nvPr>
            <p:ph type="body" sz="quarter" idx="12"/>
          </p:nvPr>
        </p:nvSpPr>
        <p:spPr>
          <a:xfrm>
            <a:off x="274702" y="3725862"/>
            <a:ext cx="9677335" cy="1828007"/>
          </a:xfrm>
        </p:spPr>
        <p:txBody>
          <a:bodyPr/>
          <a:lstStyle/>
          <a:p>
            <a:pPr lvl="0">
              <a:buClr>
                <a:srgbClr val="000000"/>
              </a:buClr>
            </a:pPr>
            <a:r>
              <a:rPr lang="en-US" sz="2400" dirty="0" err="1">
                <a:gradFill>
                  <a:gsLst>
                    <a:gs pos="99115">
                      <a:srgbClr val="000000"/>
                    </a:gs>
                    <a:gs pos="79000">
                      <a:srgbClr val="000000"/>
                    </a:gs>
                  </a:gsLst>
                  <a:lin ang="5400000" scaled="0"/>
                </a:gradFill>
              </a:rPr>
              <a:t>Dilip</a:t>
            </a:r>
            <a:r>
              <a:rPr lang="en-US" sz="2400" dirty="0">
                <a:gradFill>
                  <a:gsLst>
                    <a:gs pos="99115">
                      <a:srgbClr val="000000"/>
                    </a:gs>
                    <a:gs pos="79000">
                      <a:srgbClr val="000000"/>
                    </a:gs>
                  </a:gsLst>
                  <a:lin ang="5400000" scaled="0"/>
                </a:gradFill>
              </a:rPr>
              <a:t> </a:t>
            </a:r>
            <a:r>
              <a:rPr lang="en-US" sz="2400" dirty="0" err="1">
                <a:gradFill>
                  <a:gsLst>
                    <a:gs pos="99115">
                      <a:srgbClr val="000000"/>
                    </a:gs>
                    <a:gs pos="79000">
                      <a:srgbClr val="000000"/>
                    </a:gs>
                  </a:gsLst>
                  <a:lin ang="5400000" scaled="0"/>
                </a:gradFill>
              </a:rPr>
              <a:t>Radhakrishnan</a:t>
            </a:r>
            <a:r>
              <a:rPr lang="en-US" sz="2400" dirty="0">
                <a:gradFill>
                  <a:gsLst>
                    <a:gs pos="99115">
                      <a:srgbClr val="000000"/>
                    </a:gs>
                    <a:gs pos="79000">
                      <a:srgbClr val="000000"/>
                    </a:gs>
                  </a:gsLst>
                  <a:lin ang="5400000" scaled="0"/>
                </a:gradFill>
              </a:rPr>
              <a:t> </a:t>
            </a:r>
          </a:p>
          <a:p>
            <a:pPr lvl="0">
              <a:buClr>
                <a:srgbClr val="000000"/>
              </a:buClr>
            </a:pPr>
            <a:r>
              <a:rPr lang="en-US" sz="2400" dirty="0">
                <a:gradFill>
                  <a:gsLst>
                    <a:gs pos="99115">
                      <a:srgbClr val="000000"/>
                    </a:gs>
                    <a:gs pos="79000">
                      <a:srgbClr val="000000"/>
                    </a:gs>
                  </a:gsLst>
                  <a:lin ang="5400000" scaled="0"/>
                </a:gradFill>
              </a:rPr>
              <a:t>Principal PM Manager, Microsoft Intune</a:t>
            </a:r>
          </a:p>
          <a:p>
            <a:pPr lvl="0">
              <a:buClr>
                <a:srgbClr val="000000"/>
              </a:buClr>
            </a:pPr>
            <a:endParaRPr lang="en-US" sz="2400" dirty="0">
              <a:gradFill>
                <a:gsLst>
                  <a:gs pos="99115">
                    <a:srgbClr val="000000"/>
                  </a:gs>
                  <a:gs pos="79000">
                    <a:srgbClr val="000000"/>
                  </a:gs>
                </a:gsLst>
                <a:lin ang="5400000" scaled="0"/>
              </a:gradFill>
            </a:endParaRPr>
          </a:p>
          <a:p>
            <a:pPr lvl="0">
              <a:buClr>
                <a:srgbClr val="000000"/>
              </a:buClr>
            </a:pPr>
            <a:r>
              <a:rPr lang="en-US" sz="2400" dirty="0">
                <a:gradFill>
                  <a:gsLst>
                    <a:gs pos="99115">
                      <a:srgbClr val="000000"/>
                    </a:gs>
                    <a:gs pos="79000">
                      <a:srgbClr val="000000"/>
                    </a:gs>
                  </a:gsLst>
                  <a:lin ang="5400000" scaled="0"/>
                </a:gradFill>
              </a:rPr>
              <a:t>Samuel </a:t>
            </a:r>
            <a:r>
              <a:rPr lang="en-US" sz="2400" dirty="0" err="1">
                <a:gradFill>
                  <a:gsLst>
                    <a:gs pos="99115">
                      <a:srgbClr val="000000"/>
                    </a:gs>
                    <a:gs pos="79000">
                      <a:srgbClr val="000000"/>
                    </a:gs>
                  </a:gsLst>
                  <a:lin ang="5400000" scaled="0"/>
                </a:gradFill>
              </a:rPr>
              <a:t>Devasahayam</a:t>
            </a:r>
            <a:r>
              <a:rPr lang="en-US" sz="2400" dirty="0">
                <a:gradFill>
                  <a:gsLst>
                    <a:gs pos="99115">
                      <a:srgbClr val="000000"/>
                    </a:gs>
                    <a:gs pos="79000">
                      <a:srgbClr val="000000"/>
                    </a:gs>
                  </a:gsLst>
                  <a:lin ang="5400000" scaled="0"/>
                </a:gradFill>
              </a:rPr>
              <a:t>,</a:t>
            </a:r>
          </a:p>
          <a:p>
            <a:pPr lvl="0">
              <a:buClr>
                <a:srgbClr val="000000"/>
              </a:buClr>
            </a:pPr>
            <a:r>
              <a:rPr lang="en-US" sz="2400" dirty="0">
                <a:gradFill>
                  <a:gsLst>
                    <a:gs pos="99115">
                      <a:srgbClr val="000000"/>
                    </a:gs>
                    <a:gs pos="79000">
                      <a:srgbClr val="000000"/>
                    </a:gs>
                  </a:gsLst>
                  <a:lin ang="5400000" scaled="0"/>
                </a:gradFill>
              </a:rPr>
              <a:t>Principal PM Manager, Azure Active Directory</a:t>
            </a:r>
          </a:p>
          <a:p>
            <a:pPr lvl="0">
              <a:buClr>
                <a:srgbClr val="000000"/>
              </a:buClr>
            </a:pPr>
            <a:endParaRPr lang="en-US" sz="2400" dirty="0">
              <a:gradFill>
                <a:gsLst>
                  <a:gs pos="99115">
                    <a:srgbClr val="000000"/>
                  </a:gs>
                  <a:gs pos="79000">
                    <a:srgbClr val="000000"/>
                  </a:gs>
                </a:gsLst>
                <a:lin ang="5400000" scaled="0"/>
              </a:gradFill>
            </a:endParaRPr>
          </a:p>
          <a:p>
            <a:pPr lvl="0">
              <a:buClr>
                <a:srgbClr val="000000"/>
              </a:buClr>
            </a:pPr>
            <a:r>
              <a:rPr lang="en-US" sz="2400" dirty="0">
                <a:gradFill>
                  <a:gsLst>
                    <a:gs pos="99115">
                      <a:srgbClr val="000000"/>
                    </a:gs>
                    <a:gs pos="79000">
                      <a:srgbClr val="000000"/>
                    </a:gs>
                  </a:gsLst>
                  <a:lin ang="5400000" scaled="0"/>
                </a:gradFill>
              </a:rPr>
              <a:t>Christopher Green</a:t>
            </a:r>
          </a:p>
          <a:p>
            <a:pPr lvl="0">
              <a:buClr>
                <a:srgbClr val="000000"/>
              </a:buClr>
            </a:pPr>
            <a:r>
              <a:rPr lang="en-US" sz="2400" dirty="0">
                <a:gradFill>
                  <a:gsLst>
                    <a:gs pos="99115">
                      <a:srgbClr val="000000"/>
                    </a:gs>
                    <a:gs pos="79000">
                      <a:srgbClr val="000000"/>
                    </a:gs>
                  </a:gsLst>
                  <a:lin ang="5400000" scaled="0"/>
                </a:gradFill>
              </a:rPr>
              <a:t>Senior PM, Microsoft Intune</a:t>
            </a:r>
          </a:p>
          <a:p>
            <a:endParaRPr lang="en-US" dirty="0"/>
          </a:p>
        </p:txBody>
      </p:sp>
      <p:sp>
        <p:nvSpPr>
          <p:cNvPr id="6" name="Text Placeholder 5"/>
          <p:cNvSpPr>
            <a:spLocks noGrp="1"/>
          </p:cNvSpPr>
          <p:nvPr>
            <p:ph type="body" sz="quarter" idx="13"/>
          </p:nvPr>
        </p:nvSpPr>
        <p:spPr/>
        <p:txBody>
          <a:bodyPr/>
          <a:lstStyle/>
          <a:p>
            <a:r>
              <a:rPr lang="en-US" dirty="0" smtClean="0"/>
              <a:t>BRK3856</a:t>
            </a:r>
            <a:endParaRPr lang="en-US" dirty="0"/>
          </a:p>
        </p:txBody>
      </p:sp>
    </p:spTree>
    <p:extLst>
      <p:ext uri="{BB962C8B-B14F-4D97-AF65-F5344CB8AC3E}">
        <p14:creationId xmlns:p14="http://schemas.microsoft.com/office/powerpoint/2010/main" val="10232968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Azure AD Proxy - SSO from the cloud</a:t>
            </a:r>
            <a:endParaRPr lang="en-US" sz="4800" dirty="0"/>
          </a:p>
        </p:txBody>
      </p:sp>
      <p:sp>
        <p:nvSpPr>
          <p:cNvPr id="28" name="Text Placeholder 27"/>
          <p:cNvSpPr>
            <a:spLocks noGrp="1"/>
          </p:cNvSpPr>
          <p:nvPr>
            <p:ph type="body" sz="quarter" idx="10"/>
          </p:nvPr>
        </p:nvSpPr>
        <p:spPr>
          <a:xfrm>
            <a:off x="331084" y="1479067"/>
            <a:ext cx="6930465" cy="5232981"/>
          </a:xfrm>
        </p:spPr>
        <p:txBody>
          <a:bodyPr>
            <a:normAutofit/>
          </a:bodyPr>
          <a:lstStyle/>
          <a:p>
            <a:pPr lvl="1">
              <a:lnSpc>
                <a:spcPct val="100000"/>
              </a:lnSpc>
              <a:spcBef>
                <a:spcPts val="1800"/>
              </a:spcBef>
            </a:pPr>
            <a:r>
              <a:rPr lang="en-US" sz="2200" dirty="0" smtClean="0"/>
              <a:t>Single Sing-on experience from Azure Active Directory to on-prem applications</a:t>
            </a:r>
          </a:p>
          <a:p>
            <a:pPr lvl="1">
              <a:lnSpc>
                <a:spcPct val="100000"/>
              </a:lnSpc>
              <a:spcBef>
                <a:spcPts val="1800"/>
              </a:spcBef>
            </a:pPr>
            <a:r>
              <a:rPr lang="en-US" sz="2200" dirty="0" smtClean="0"/>
              <a:t>Same conditional access policies available to other SaaS applications using Azure AD</a:t>
            </a:r>
          </a:p>
          <a:p>
            <a:pPr lvl="1">
              <a:lnSpc>
                <a:spcPct val="100000"/>
              </a:lnSpc>
              <a:spcBef>
                <a:spcPts val="1800"/>
              </a:spcBef>
            </a:pPr>
            <a:r>
              <a:rPr lang="en-US" sz="2200" dirty="0" smtClean="0"/>
              <a:t>Connectors use the AAD token data to impersonate as the end user to the backend applications using Kerberos Constrained Delegation (KCD)</a:t>
            </a:r>
          </a:p>
          <a:p>
            <a:pPr lvl="1">
              <a:lnSpc>
                <a:spcPct val="100000"/>
              </a:lnSpc>
              <a:spcBef>
                <a:spcPts val="1800"/>
              </a:spcBef>
            </a:pPr>
            <a:r>
              <a:rPr lang="en-US" sz="2200" dirty="0" smtClean="0"/>
              <a:t>Support any application that uses Integrated Windows Authentication (IWA) such as SharePoint, Outlook Web Access and CRM.</a:t>
            </a:r>
          </a:p>
          <a:p>
            <a:pPr lvl="1">
              <a:lnSpc>
                <a:spcPct val="100000"/>
              </a:lnSpc>
              <a:spcBef>
                <a:spcPts val="1800"/>
              </a:spcBef>
            </a:pPr>
            <a:r>
              <a:rPr lang="en-US" sz="2200" dirty="0" smtClean="0"/>
              <a:t>No need to change the application, install agents on the application or expose it directly to the Internet</a:t>
            </a:r>
          </a:p>
          <a:p>
            <a:pPr>
              <a:lnSpc>
                <a:spcPct val="100000"/>
              </a:lnSpc>
              <a:spcBef>
                <a:spcPts val="1800"/>
              </a:spcBef>
            </a:pPr>
            <a:endParaRPr lang="en-US" sz="2200" dirty="0"/>
          </a:p>
        </p:txBody>
      </p:sp>
      <p:sp>
        <p:nvSpPr>
          <p:cNvPr id="5" name="Freeform 4"/>
          <p:cNvSpPr>
            <a:spLocks noChangeAspect="1"/>
          </p:cNvSpPr>
          <p:nvPr/>
        </p:nvSpPr>
        <p:spPr bwMode="auto">
          <a:xfrm>
            <a:off x="8083444" y="1427040"/>
            <a:ext cx="3415172" cy="1992505"/>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B0F0"/>
          </a:solidFill>
          <a:ln w="38100" cap="flat" cmpd="sng" algn="ctr">
            <a:noFill/>
            <a:prstDash val="solid"/>
            <a:headEnd type="none" w="med" len="med"/>
            <a:tailEnd type="none" w="med" len="med"/>
          </a:ln>
          <a:effectLst/>
          <a:extLst/>
        </p:spPr>
        <p:txBody>
          <a:bodyPr rot="0" spcFirstLastPara="0" vertOverflow="overflow" horzOverflow="overflow" vert="horz" wrap="square" lIns="182854" tIns="734333" rIns="182854" bIns="146283" numCol="1" spcCol="0" rtlCol="0" fromWordArt="0" anchor="t" anchorCtr="0" forceAA="0" compatLnSpc="1">
            <a:prstTxWarp prst="textNoShape">
              <a:avLst/>
            </a:prstTxWarp>
            <a:noAutofit/>
          </a:bodyPr>
          <a:lstStyle/>
          <a:p>
            <a:pPr algn="ctr" defTabSz="932293">
              <a:lnSpc>
                <a:spcPct val="90000"/>
              </a:lnSpc>
            </a:pPr>
            <a:endParaRPr lang="en-US" sz="1632" kern="0" dirty="0">
              <a:solidFill>
                <a:srgbClr val="000000">
                  <a:lumMod val="65000"/>
                </a:srgbClr>
              </a:solidFill>
              <a:ea typeface="Segoe UI" pitchFamily="34" charset="0"/>
              <a:cs typeface="Segoe UI" pitchFamily="34" charset="0"/>
            </a:endParaRPr>
          </a:p>
        </p:txBody>
      </p:sp>
      <p:sp>
        <p:nvSpPr>
          <p:cNvPr id="6" name="TextBox 5"/>
          <p:cNvSpPr txBox="1"/>
          <p:nvPr/>
        </p:nvSpPr>
        <p:spPr>
          <a:xfrm>
            <a:off x="8654122" y="2246429"/>
            <a:ext cx="2544255" cy="382308"/>
          </a:xfrm>
          <a:prstGeom prst="rect">
            <a:avLst/>
          </a:prstGeom>
          <a:noFill/>
        </p:spPr>
        <p:txBody>
          <a:bodyPr wrap="none" rtlCol="0">
            <a:spAutoFit/>
          </a:bodyPr>
          <a:lstStyle/>
          <a:p>
            <a:r>
              <a:rPr lang="en-US" sz="1836" kern="0" dirty="0">
                <a:solidFill>
                  <a:srgbClr val="000000"/>
                </a:solidFill>
                <a:ea typeface="Segoe UI" pitchFamily="34" charset="0"/>
                <a:cs typeface="Segoe UI" pitchFamily="34" charset="0"/>
              </a:rPr>
              <a:t>Azure Active Directory</a:t>
            </a:r>
          </a:p>
        </p:txBody>
      </p:sp>
      <p:grpSp>
        <p:nvGrpSpPr>
          <p:cNvPr id="7" name="Group 6"/>
          <p:cNvGrpSpPr>
            <a:grpSpLocks noChangeAspect="1"/>
          </p:cNvGrpSpPr>
          <p:nvPr/>
        </p:nvGrpSpPr>
        <p:grpSpPr>
          <a:xfrm>
            <a:off x="7885326" y="3573462"/>
            <a:ext cx="999911" cy="885399"/>
            <a:chOff x="4610988" y="1953172"/>
            <a:chExt cx="2029280" cy="1796882"/>
          </a:xfrm>
        </p:grpSpPr>
        <p:grpSp>
          <p:nvGrpSpPr>
            <p:cNvPr id="8" name="Group 7"/>
            <p:cNvGrpSpPr/>
            <p:nvPr/>
          </p:nvGrpSpPr>
          <p:grpSpPr>
            <a:xfrm>
              <a:off x="4610988" y="1953172"/>
              <a:ext cx="2029280" cy="1796882"/>
              <a:chOff x="3482578" y="3115154"/>
              <a:chExt cx="1660345" cy="147019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2578" y="3876832"/>
                <a:ext cx="1061011" cy="70851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349" y="3878001"/>
                <a:ext cx="351089" cy="64881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507" y="3115154"/>
                <a:ext cx="444416" cy="664847"/>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2965" y="1962709"/>
              <a:ext cx="941216" cy="802914"/>
            </a:xfrm>
            <a:prstGeom prst="rect">
              <a:avLst/>
            </a:prstGeom>
          </p:spPr>
        </p:pic>
      </p:grpSp>
      <p:sp>
        <p:nvSpPr>
          <p:cNvPr id="13" name="Text Box 118"/>
          <p:cNvSpPr txBox="1"/>
          <p:nvPr/>
        </p:nvSpPr>
        <p:spPr>
          <a:xfrm>
            <a:off x="9795120" y="6445832"/>
            <a:ext cx="775266" cy="393259"/>
          </a:xfrm>
          <a:prstGeom prst="rect">
            <a:avLst/>
          </a:prstGeom>
          <a:solidFill>
            <a:srgbClr val="00188F"/>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gradFill>
                  <a:gsLst>
                    <a:gs pos="0">
                      <a:srgbClr val="FFFFFF"/>
                    </a:gs>
                    <a:gs pos="100000">
                      <a:srgbClr val="FFFFFF"/>
                    </a:gs>
                  </a:gsLst>
                  <a:lin ang="5400000" scaled="0"/>
                </a:gradFill>
              </a:rPr>
              <a:t>Resource</a:t>
            </a:r>
          </a:p>
        </p:txBody>
      </p:sp>
      <p:sp>
        <p:nvSpPr>
          <p:cNvPr id="14" name="Text Box 118"/>
          <p:cNvSpPr txBox="1"/>
          <p:nvPr/>
        </p:nvSpPr>
        <p:spPr>
          <a:xfrm>
            <a:off x="10723350" y="6445831"/>
            <a:ext cx="775266" cy="393259"/>
          </a:xfrm>
          <a:prstGeom prst="rect">
            <a:avLst/>
          </a:prstGeom>
          <a:solidFill>
            <a:srgbClr val="00188F"/>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gradFill>
                  <a:gsLst>
                    <a:gs pos="0">
                      <a:srgbClr val="FFFFFF"/>
                    </a:gs>
                    <a:gs pos="100000">
                      <a:srgbClr val="FFFFFF"/>
                    </a:gs>
                  </a:gsLst>
                  <a:lin ang="5400000" scaled="0"/>
                </a:gradFill>
              </a:rPr>
              <a:t>Resource</a:t>
            </a:r>
          </a:p>
        </p:txBody>
      </p:sp>
      <p:sp>
        <p:nvSpPr>
          <p:cNvPr id="15" name="Text Box 118"/>
          <p:cNvSpPr txBox="1"/>
          <p:nvPr/>
        </p:nvSpPr>
        <p:spPr>
          <a:xfrm>
            <a:off x="8866890" y="6445831"/>
            <a:ext cx="775266" cy="393259"/>
          </a:xfrm>
          <a:prstGeom prst="rect">
            <a:avLst/>
          </a:prstGeom>
          <a:solidFill>
            <a:srgbClr val="00188F"/>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defPPr>
              <a:defRPr lang="en-US"/>
            </a:defPPr>
            <a:lvl1pPr algn="ctr" defTabSz="932472" fontAlgn="base">
              <a:spcBef>
                <a:spcPct val="0"/>
              </a:spcBef>
              <a:spcAft>
                <a:spcPct val="0"/>
              </a:spcAft>
              <a:defRPr sz="1200">
                <a:gradFill>
                  <a:gsLst>
                    <a:gs pos="0">
                      <a:schemeClr val="tx1"/>
                    </a:gs>
                    <a:gs pos="10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gradFill>
                  <a:gsLst>
                    <a:gs pos="0">
                      <a:srgbClr val="FFFFFF"/>
                    </a:gs>
                    <a:gs pos="100000">
                      <a:srgbClr val="FFFFFF"/>
                    </a:gs>
                  </a:gsLst>
                  <a:lin ang="5400000" scaled="0"/>
                </a:gradFill>
              </a:rPr>
              <a:t>Resource</a:t>
            </a:r>
          </a:p>
        </p:txBody>
      </p:sp>
      <p:sp>
        <p:nvSpPr>
          <p:cNvPr id="16" name="Rounded Rectangle 15"/>
          <p:cNvSpPr>
            <a:spLocks noChangeAspect="1"/>
          </p:cNvSpPr>
          <p:nvPr/>
        </p:nvSpPr>
        <p:spPr bwMode="auto">
          <a:xfrm>
            <a:off x="8726398" y="5828770"/>
            <a:ext cx="3398327" cy="1109084"/>
          </a:xfrm>
          <a:prstGeom prst="roundRect">
            <a:avLst/>
          </a:prstGeom>
          <a:noFill/>
          <a:ln w="38100" cap="flat" cmpd="sng" algn="ctr">
            <a:solidFill>
              <a:srgbClr val="FFFFFF">
                <a:lumMod val="65000"/>
              </a:srgbClr>
            </a:solidFill>
            <a:prstDash val="solid"/>
            <a:headEnd type="none" w="med" len="med"/>
            <a:tailEnd type="none" w="med" len="med"/>
          </a:ln>
          <a:effectLst/>
          <a:extLst/>
        </p:spPr>
        <p:txBody>
          <a:bodyPr rot="0" spcFirstLastPara="0" vertOverflow="overflow" horzOverflow="overflow" vert="vert" wrap="square" lIns="0" tIns="0" rIns="0" bIns="0" numCol="1" spcCol="0" rtlCol="0" fromWordArt="0" anchor="t" anchorCtr="0" forceAA="0" compatLnSpc="1">
            <a:prstTxWarp prst="textNoShape">
              <a:avLst/>
            </a:prstTxWarp>
            <a:noAutofit/>
          </a:bodyPr>
          <a:lstStyle/>
          <a:p>
            <a:pPr algn="ctr" defTabSz="932293">
              <a:lnSpc>
                <a:spcPct val="90000"/>
              </a:lnSpc>
            </a:pPr>
            <a:r>
              <a:rPr lang="en-US" sz="1632" kern="0" dirty="0">
                <a:solidFill>
                  <a:srgbClr val="FFFFFF"/>
                </a:solidFill>
                <a:ea typeface="Segoe UI" pitchFamily="34" charset="0"/>
                <a:cs typeface="Segoe UI" pitchFamily="34" charset="0"/>
              </a:rPr>
              <a:t>Corporate Network</a:t>
            </a:r>
          </a:p>
        </p:txBody>
      </p:sp>
      <p:sp>
        <p:nvSpPr>
          <p:cNvPr id="17" name="Rounded Rectangle 16"/>
          <p:cNvSpPr>
            <a:spLocks noChangeAspect="1"/>
          </p:cNvSpPr>
          <p:nvPr/>
        </p:nvSpPr>
        <p:spPr bwMode="auto">
          <a:xfrm>
            <a:off x="8726398" y="5126642"/>
            <a:ext cx="3398327" cy="616342"/>
          </a:xfrm>
          <a:prstGeom prst="roundRect">
            <a:avLst/>
          </a:prstGeom>
          <a:noFill/>
          <a:ln w="38100" cap="flat" cmpd="sng" algn="ctr">
            <a:solidFill>
              <a:srgbClr val="FFFFFF">
                <a:lumMod val="65000"/>
              </a:srgbClr>
            </a:solidFill>
            <a:prstDash val="solid"/>
            <a:headEnd type="none" w="med" len="med"/>
            <a:tailEnd type="none" w="med" len="med"/>
          </a:ln>
          <a:effectLst/>
          <a:extLst/>
        </p:spPr>
        <p:txBody>
          <a:bodyPr rot="0" spcFirstLastPara="0" vertOverflow="overflow" horzOverflow="overflow" vert="vert" wrap="square" lIns="0" tIns="0" rIns="0" bIns="0" numCol="1" spcCol="0" rtlCol="0" fromWordArt="0" anchor="t" anchorCtr="0" forceAA="0" compatLnSpc="1">
            <a:prstTxWarp prst="textNoShape">
              <a:avLst/>
            </a:prstTxWarp>
            <a:noAutofit/>
          </a:bodyPr>
          <a:lstStyle/>
          <a:p>
            <a:pPr algn="ctr" defTabSz="932293">
              <a:lnSpc>
                <a:spcPct val="90000"/>
              </a:lnSpc>
            </a:pPr>
            <a:r>
              <a:rPr lang="en-US" sz="1632" kern="0" dirty="0">
                <a:solidFill>
                  <a:srgbClr val="FFFFFF"/>
                </a:solidFill>
                <a:ea typeface="Segoe UI" pitchFamily="34" charset="0"/>
                <a:cs typeface="Segoe UI" pitchFamily="34" charset="0"/>
              </a:rPr>
              <a:t>DMZ</a:t>
            </a:r>
          </a:p>
        </p:txBody>
      </p:sp>
      <p:sp>
        <p:nvSpPr>
          <p:cNvPr id="18" name="Text Box 118"/>
          <p:cNvSpPr txBox="1"/>
          <p:nvPr/>
        </p:nvSpPr>
        <p:spPr>
          <a:xfrm>
            <a:off x="9245514" y="5946828"/>
            <a:ext cx="844144" cy="220835"/>
          </a:xfrm>
          <a:prstGeom prst="rect">
            <a:avLst/>
          </a:prstGeom>
          <a:solidFill>
            <a:schemeClr val="accent3"/>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defPPr>
              <a:defRPr lang="en-US"/>
            </a:defPPr>
            <a:lvl1pPr marR="0" lvl="0" indent="0" algn="ctr" defTabSz="914102" fontAlgn="base">
              <a:lnSpc>
                <a:spcPct val="100000"/>
              </a:lnSpc>
              <a:spcBef>
                <a:spcPct val="0"/>
              </a:spcBef>
              <a:spcAft>
                <a:spcPct val="0"/>
              </a:spcAft>
              <a:buClrTx/>
              <a:buSzTx/>
              <a:buFontTx/>
              <a:buNone/>
              <a:tabLst/>
              <a:defRPr kumimoji="0" sz="1224" b="0" i="0" u="none" strike="noStrike" kern="0" cap="none" spc="0" normalizeH="0" baseline="0">
                <a:ln>
                  <a:noFill/>
                </a:ln>
                <a:gradFill>
                  <a:gsLst>
                    <a:gs pos="0">
                      <a:srgbClr val="FFFFFF"/>
                    </a:gs>
                    <a:gs pos="100000">
                      <a:srgbClr val="FFFFFF"/>
                    </a:gs>
                  </a:gsLst>
                  <a:lin ang="5400000" scaled="0"/>
                </a:gradFill>
                <a:effectLst/>
                <a:uLnTx/>
                <a:uFillTx/>
                <a:latin typeface="Segoe U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Connector</a:t>
            </a:r>
          </a:p>
        </p:txBody>
      </p:sp>
      <p:sp>
        <p:nvSpPr>
          <p:cNvPr id="19" name="Text Box 118"/>
          <p:cNvSpPr txBox="1"/>
          <p:nvPr/>
        </p:nvSpPr>
        <p:spPr>
          <a:xfrm>
            <a:off x="10266839" y="5948097"/>
            <a:ext cx="844144" cy="220835"/>
          </a:xfrm>
          <a:prstGeom prst="rect">
            <a:avLst/>
          </a:prstGeom>
          <a:solidFill>
            <a:schemeClr val="accent3"/>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defPPr>
              <a:defRPr lang="en-US"/>
            </a:defPPr>
            <a:lvl1pPr marR="0" lvl="0" indent="0" algn="ctr" defTabSz="914102" fontAlgn="base">
              <a:lnSpc>
                <a:spcPct val="100000"/>
              </a:lnSpc>
              <a:spcBef>
                <a:spcPct val="0"/>
              </a:spcBef>
              <a:spcAft>
                <a:spcPct val="0"/>
              </a:spcAft>
              <a:buClrTx/>
              <a:buSzTx/>
              <a:buFontTx/>
              <a:buNone/>
              <a:tabLst/>
              <a:defRPr kumimoji="0" sz="1224" b="0" i="0" u="none" strike="noStrike" kern="0" cap="none" spc="0" normalizeH="0" baseline="0">
                <a:ln>
                  <a:noFill/>
                </a:ln>
                <a:gradFill>
                  <a:gsLst>
                    <a:gs pos="0">
                      <a:srgbClr val="FFFFFF"/>
                    </a:gs>
                    <a:gs pos="100000">
                      <a:srgbClr val="FFFFFF"/>
                    </a:gs>
                  </a:gsLst>
                  <a:lin ang="5400000" scaled="0"/>
                </a:gradFill>
                <a:effectLst/>
                <a:uLnTx/>
                <a:uFillTx/>
                <a:latin typeface="Segoe U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Connector</a:t>
            </a:r>
          </a:p>
        </p:txBody>
      </p:sp>
      <p:sp>
        <p:nvSpPr>
          <p:cNvPr id="20" name="Text Box 118"/>
          <p:cNvSpPr txBox="1"/>
          <p:nvPr/>
        </p:nvSpPr>
        <p:spPr>
          <a:xfrm>
            <a:off x="9178349" y="2676604"/>
            <a:ext cx="1338392" cy="461520"/>
          </a:xfrm>
          <a:prstGeom prst="rect">
            <a:avLst/>
          </a:prstGeom>
          <a:solidFill>
            <a:srgbClr val="92D050"/>
          </a:solidFill>
          <a:ln w="10795" cap="flat" cmpd="sng" algn="ctr">
            <a:solidFill>
              <a:srgbClr val="FFFFFF">
                <a:lumMod val="65000"/>
              </a:srgbClr>
            </a:solid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defPPr>
              <a:defRPr lang="en-US"/>
            </a:defPPr>
            <a:lvl1pPr marR="0" lvl="0" indent="0" algn="ctr" defTabSz="914102" fontAlgn="base">
              <a:lnSpc>
                <a:spcPct val="100000"/>
              </a:lnSpc>
              <a:spcBef>
                <a:spcPct val="0"/>
              </a:spcBef>
              <a:spcAft>
                <a:spcPct val="0"/>
              </a:spcAft>
              <a:buClrTx/>
              <a:buSzTx/>
              <a:buFontTx/>
              <a:buNone/>
              <a:tabLst/>
              <a:defRPr kumimoji="0" b="0" i="0" u="none" strike="noStrike" kern="0" cap="none" spc="0" normalizeH="0" baseline="0">
                <a:ln>
                  <a:noFill/>
                </a:ln>
                <a:gradFill>
                  <a:gsLst>
                    <a:gs pos="0">
                      <a:srgbClr val="FFFFFF"/>
                    </a:gs>
                    <a:gs pos="100000">
                      <a:srgbClr val="FFFFFF"/>
                    </a:gs>
                  </a:gsLst>
                  <a:lin ang="5400000" scaled="0"/>
                </a:gradFill>
                <a:effectLst/>
                <a:uLnTx/>
                <a:uFillTx/>
                <a:latin typeface="Segoe U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224" dirty="0" smtClean="0"/>
              <a:t>Application </a:t>
            </a:r>
            <a:r>
              <a:rPr lang="en-US" sz="1224" dirty="0"/>
              <a:t>Proxy</a:t>
            </a:r>
          </a:p>
        </p:txBody>
      </p:sp>
      <p:sp>
        <p:nvSpPr>
          <p:cNvPr id="21" name="Freeform 20"/>
          <p:cNvSpPr/>
          <p:nvPr/>
        </p:nvSpPr>
        <p:spPr>
          <a:xfrm>
            <a:off x="9647580" y="3138124"/>
            <a:ext cx="290034" cy="2789670"/>
          </a:xfrm>
          <a:custGeom>
            <a:avLst/>
            <a:gdLst>
              <a:gd name="connsiteX0" fmla="*/ 0 w 716972"/>
              <a:gd name="connsiteY0" fmla="*/ 0 h 685800"/>
              <a:gd name="connsiteX1" fmla="*/ 607218 w 716972"/>
              <a:gd name="connsiteY1" fmla="*/ 392906 h 685800"/>
              <a:gd name="connsiteX2" fmla="*/ 714375 w 716972"/>
              <a:gd name="connsiteY2" fmla="*/ 685800 h 685800"/>
              <a:gd name="connsiteX0" fmla="*/ 0 w 714595"/>
              <a:gd name="connsiteY0" fmla="*/ 0 h 685800"/>
              <a:gd name="connsiteX1" fmla="*/ 485774 w 714595"/>
              <a:gd name="connsiteY1" fmla="*/ 57094 h 685800"/>
              <a:gd name="connsiteX2" fmla="*/ 714375 w 714595"/>
              <a:gd name="connsiteY2" fmla="*/ 685800 h 685800"/>
              <a:gd name="connsiteX0" fmla="*/ 0 w 629179"/>
              <a:gd name="connsiteY0" fmla="*/ 0 h 422887"/>
              <a:gd name="connsiteX1" fmla="*/ 485774 w 629179"/>
              <a:gd name="connsiteY1" fmla="*/ 57094 h 422887"/>
              <a:gd name="connsiteX2" fmla="*/ 628650 w 629179"/>
              <a:gd name="connsiteY2" fmla="*/ 422887 h 422887"/>
              <a:gd name="connsiteX0" fmla="*/ 0 w 750271"/>
              <a:gd name="connsiteY0" fmla="*/ 85964 h 170815"/>
              <a:gd name="connsiteX1" fmla="*/ 485774 w 750271"/>
              <a:gd name="connsiteY1" fmla="*/ 143058 h 170815"/>
              <a:gd name="connsiteX2" fmla="*/ 750094 w 750271"/>
              <a:gd name="connsiteY2" fmla="*/ 22993 h 170815"/>
              <a:gd name="connsiteX0" fmla="*/ 0 w 636268"/>
              <a:gd name="connsiteY0" fmla="*/ 0 h 272842"/>
              <a:gd name="connsiteX1" fmla="*/ 485774 w 636268"/>
              <a:gd name="connsiteY1" fmla="*/ 57094 h 272842"/>
              <a:gd name="connsiteX2" fmla="*/ 635794 w 636268"/>
              <a:gd name="connsiteY2" fmla="*/ 272842 h 272842"/>
              <a:gd name="connsiteX0" fmla="*/ 0 w 636268"/>
              <a:gd name="connsiteY0" fmla="*/ 505 h 273347"/>
              <a:gd name="connsiteX1" fmla="*/ 485774 w 636268"/>
              <a:gd name="connsiteY1" fmla="*/ 57599 h 273347"/>
              <a:gd name="connsiteX2" fmla="*/ 635794 w 636268"/>
              <a:gd name="connsiteY2" fmla="*/ 273347 h 273347"/>
              <a:gd name="connsiteX0" fmla="*/ 0 w 636739"/>
              <a:gd name="connsiteY0" fmla="*/ 1543 h 381559"/>
              <a:gd name="connsiteX1" fmla="*/ 485774 w 636739"/>
              <a:gd name="connsiteY1" fmla="*/ 58637 h 381559"/>
              <a:gd name="connsiteX2" fmla="*/ 636268 w 636739"/>
              <a:gd name="connsiteY2" fmla="*/ 381559 h 381559"/>
              <a:gd name="connsiteX0" fmla="*/ 0 w 636268"/>
              <a:gd name="connsiteY0" fmla="*/ 1543 h 381559"/>
              <a:gd name="connsiteX1" fmla="*/ 485774 w 636268"/>
              <a:gd name="connsiteY1" fmla="*/ 58637 h 381559"/>
              <a:gd name="connsiteX2" fmla="*/ 636268 w 636268"/>
              <a:gd name="connsiteY2" fmla="*/ 381559 h 381559"/>
              <a:gd name="connsiteX0" fmla="*/ 83963 w 169614"/>
              <a:gd name="connsiteY0" fmla="*/ 726497 h 726497"/>
              <a:gd name="connsiteX1" fmla="*/ 19120 w 169614"/>
              <a:gd name="connsiteY1" fmla="*/ 3647 h 726497"/>
              <a:gd name="connsiteX2" fmla="*/ 169614 w 169614"/>
              <a:gd name="connsiteY2" fmla="*/ 326569 h 726497"/>
              <a:gd name="connsiteX0" fmla="*/ 0 w 577133"/>
              <a:gd name="connsiteY0" fmla="*/ 491829 h 491829"/>
              <a:gd name="connsiteX1" fmla="*/ 564434 w 577133"/>
              <a:gd name="connsiteY1" fmla="*/ 5109 h 491829"/>
              <a:gd name="connsiteX2" fmla="*/ 85651 w 577133"/>
              <a:gd name="connsiteY2" fmla="*/ 91901 h 491829"/>
              <a:gd name="connsiteX0" fmla="*/ 0 w 815041"/>
              <a:gd name="connsiteY0" fmla="*/ 491829 h 929087"/>
              <a:gd name="connsiteX1" fmla="*/ 564434 w 815041"/>
              <a:gd name="connsiteY1" fmla="*/ 5109 h 929087"/>
              <a:gd name="connsiteX2" fmla="*/ 815041 w 815041"/>
              <a:gd name="connsiteY2" fmla="*/ 929087 h 929087"/>
              <a:gd name="connsiteX0" fmla="*/ 0 w 815212"/>
              <a:gd name="connsiteY0" fmla="*/ 491829 h 929087"/>
              <a:gd name="connsiteX1" fmla="*/ 564434 w 815212"/>
              <a:gd name="connsiteY1" fmla="*/ 5109 h 929087"/>
              <a:gd name="connsiteX2" fmla="*/ 815041 w 815212"/>
              <a:gd name="connsiteY2" fmla="*/ 929087 h 929087"/>
              <a:gd name="connsiteX0" fmla="*/ 0 w 893814"/>
              <a:gd name="connsiteY0" fmla="*/ 491829 h 921931"/>
              <a:gd name="connsiteX1" fmla="*/ 564434 w 893814"/>
              <a:gd name="connsiteY1" fmla="*/ 5109 h 921931"/>
              <a:gd name="connsiteX2" fmla="*/ 893700 w 893814"/>
              <a:gd name="connsiteY2" fmla="*/ 921931 h 921931"/>
              <a:gd name="connsiteX0" fmla="*/ 0 w 893952"/>
              <a:gd name="connsiteY0" fmla="*/ 364460 h 794562"/>
              <a:gd name="connsiteX1" fmla="*/ 693149 w 893952"/>
              <a:gd name="connsiteY1" fmla="*/ 6538 h 794562"/>
              <a:gd name="connsiteX2" fmla="*/ 893700 w 893952"/>
              <a:gd name="connsiteY2" fmla="*/ 794562 h 794562"/>
              <a:gd name="connsiteX0" fmla="*/ 0 w 1837867"/>
              <a:gd name="connsiteY0" fmla="*/ 437621 h 793656"/>
              <a:gd name="connsiteX1" fmla="*/ 1637064 w 1837867"/>
              <a:gd name="connsiteY1" fmla="*/ 5632 h 793656"/>
              <a:gd name="connsiteX2" fmla="*/ 1837615 w 1837867"/>
              <a:gd name="connsiteY2" fmla="*/ 793656 h 793656"/>
              <a:gd name="connsiteX0" fmla="*/ 0 w 1837690"/>
              <a:gd name="connsiteY0" fmla="*/ 843002 h 1199037"/>
              <a:gd name="connsiteX1" fmla="*/ 1386784 w 1837690"/>
              <a:gd name="connsiteY1" fmla="*/ 3194 h 1199037"/>
              <a:gd name="connsiteX2" fmla="*/ 1837615 w 1837690"/>
              <a:gd name="connsiteY2" fmla="*/ 1199037 h 1199037"/>
              <a:gd name="connsiteX0" fmla="*/ 0 w 1499769"/>
              <a:gd name="connsiteY0" fmla="*/ 843002 h 1585392"/>
              <a:gd name="connsiteX1" fmla="*/ 1386784 w 1499769"/>
              <a:gd name="connsiteY1" fmla="*/ 3194 h 1585392"/>
              <a:gd name="connsiteX2" fmla="*/ 1498504 w 1499769"/>
              <a:gd name="connsiteY2" fmla="*/ 1585392 h 1585392"/>
              <a:gd name="connsiteX0" fmla="*/ 0 w 1499769"/>
              <a:gd name="connsiteY0" fmla="*/ 843205 h 1585595"/>
              <a:gd name="connsiteX1" fmla="*/ 1386784 w 1499769"/>
              <a:gd name="connsiteY1" fmla="*/ 3397 h 1585595"/>
              <a:gd name="connsiteX2" fmla="*/ 1498504 w 1499769"/>
              <a:gd name="connsiteY2" fmla="*/ 1585595 h 1585595"/>
              <a:gd name="connsiteX0" fmla="*/ 0 w 1544028"/>
              <a:gd name="connsiteY0" fmla="*/ 843205 h 1585595"/>
              <a:gd name="connsiteX1" fmla="*/ 1386784 w 1544028"/>
              <a:gd name="connsiteY1" fmla="*/ 3397 h 1585595"/>
              <a:gd name="connsiteX2" fmla="*/ 1498504 w 1544028"/>
              <a:gd name="connsiteY2" fmla="*/ 1585595 h 1585595"/>
              <a:gd name="connsiteX0" fmla="*/ 0 w 1544028"/>
              <a:gd name="connsiteY0" fmla="*/ 857404 h 1599794"/>
              <a:gd name="connsiteX1" fmla="*/ 1386784 w 1544028"/>
              <a:gd name="connsiteY1" fmla="*/ 17596 h 1599794"/>
              <a:gd name="connsiteX2" fmla="*/ 1498504 w 1544028"/>
              <a:gd name="connsiteY2" fmla="*/ 1599794 h 1599794"/>
              <a:gd name="connsiteX0" fmla="*/ 0 w 1544028"/>
              <a:gd name="connsiteY0" fmla="*/ 856513 h 1598903"/>
              <a:gd name="connsiteX1" fmla="*/ 1386784 w 1544028"/>
              <a:gd name="connsiteY1" fmla="*/ 16705 h 1598903"/>
              <a:gd name="connsiteX2" fmla="*/ 1498504 w 1544028"/>
              <a:gd name="connsiteY2" fmla="*/ 1598903 h 1598903"/>
              <a:gd name="connsiteX0" fmla="*/ 0 w 1651470"/>
              <a:gd name="connsiteY0" fmla="*/ 842423 h 1584813"/>
              <a:gd name="connsiteX1" fmla="*/ 1544028 w 1651470"/>
              <a:gd name="connsiteY1" fmla="*/ 16925 h 1584813"/>
              <a:gd name="connsiteX2" fmla="*/ 1498504 w 1651470"/>
              <a:gd name="connsiteY2" fmla="*/ 1584813 h 1584813"/>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07439"/>
              <a:gd name="connsiteY0" fmla="*/ 842568 h 1584958"/>
              <a:gd name="connsiteX1" fmla="*/ 1544028 w 1607439"/>
              <a:gd name="connsiteY1" fmla="*/ 17070 h 1584958"/>
              <a:gd name="connsiteX2" fmla="*/ 1498504 w 1607439"/>
              <a:gd name="connsiteY2" fmla="*/ 1584958 h 1584958"/>
              <a:gd name="connsiteX0" fmla="*/ 0 w 1498657"/>
              <a:gd name="connsiteY0" fmla="*/ 617618 h 1360008"/>
              <a:gd name="connsiteX1" fmla="*/ 1172183 w 1498657"/>
              <a:gd name="connsiteY1" fmla="*/ 19563 h 1360008"/>
              <a:gd name="connsiteX2" fmla="*/ 1498504 w 1498657"/>
              <a:gd name="connsiteY2" fmla="*/ 1360008 h 1360008"/>
              <a:gd name="connsiteX0" fmla="*/ 0 w 1279818"/>
              <a:gd name="connsiteY0" fmla="*/ 618418 h 1299501"/>
              <a:gd name="connsiteX1" fmla="*/ 1172183 w 1279818"/>
              <a:gd name="connsiteY1" fmla="*/ 20363 h 1299501"/>
              <a:gd name="connsiteX2" fmla="*/ 1260142 w 1279818"/>
              <a:gd name="connsiteY2" fmla="*/ 1299501 h 1299501"/>
              <a:gd name="connsiteX0" fmla="*/ 0 w 1279818"/>
              <a:gd name="connsiteY0" fmla="*/ 656070 h 1337153"/>
              <a:gd name="connsiteX1" fmla="*/ 1172183 w 1279818"/>
              <a:gd name="connsiteY1" fmla="*/ 19857 h 1337153"/>
              <a:gd name="connsiteX2" fmla="*/ 1260142 w 1279818"/>
              <a:gd name="connsiteY2" fmla="*/ 1337153 h 1337153"/>
              <a:gd name="connsiteX0" fmla="*/ 0 w 1279818"/>
              <a:gd name="connsiteY0" fmla="*/ 656446 h 1309028"/>
              <a:gd name="connsiteX1" fmla="*/ 1172183 w 1279818"/>
              <a:gd name="connsiteY1" fmla="*/ 20233 h 1309028"/>
              <a:gd name="connsiteX2" fmla="*/ 1260142 w 1279818"/>
              <a:gd name="connsiteY2" fmla="*/ 1309028 h 1309028"/>
              <a:gd name="connsiteX0" fmla="*/ 0 w 1300346"/>
              <a:gd name="connsiteY0" fmla="*/ 647515 h 1300097"/>
              <a:gd name="connsiteX1" fmla="*/ 1210321 w 1300346"/>
              <a:gd name="connsiteY1" fmla="*/ 20356 h 1300097"/>
              <a:gd name="connsiteX2" fmla="*/ 1260142 w 1300346"/>
              <a:gd name="connsiteY2" fmla="*/ 1300097 h 1300097"/>
              <a:gd name="connsiteX0" fmla="*/ 0 w 1374661"/>
              <a:gd name="connsiteY0" fmla="*/ 647389 h 1299971"/>
              <a:gd name="connsiteX1" fmla="*/ 1210321 w 1374661"/>
              <a:gd name="connsiteY1" fmla="*/ 20230 h 1299971"/>
              <a:gd name="connsiteX2" fmla="*/ 1260142 w 1374661"/>
              <a:gd name="connsiteY2" fmla="*/ 1299971 h 1299971"/>
              <a:gd name="connsiteX0" fmla="*/ 0 w 1313158"/>
              <a:gd name="connsiteY0" fmla="*/ 648860 h 1301442"/>
              <a:gd name="connsiteX1" fmla="*/ 1210321 w 1313158"/>
              <a:gd name="connsiteY1" fmla="*/ 21701 h 1301442"/>
              <a:gd name="connsiteX2" fmla="*/ 1260142 w 1313158"/>
              <a:gd name="connsiteY2" fmla="*/ 1301442 h 1301442"/>
              <a:gd name="connsiteX0" fmla="*/ 0 w 1306608"/>
              <a:gd name="connsiteY0" fmla="*/ 649982 h 1302564"/>
              <a:gd name="connsiteX1" fmla="*/ 1210321 w 1306608"/>
              <a:gd name="connsiteY1" fmla="*/ 22823 h 1302564"/>
              <a:gd name="connsiteX2" fmla="*/ 1260142 w 1306608"/>
              <a:gd name="connsiteY2" fmla="*/ 1302564 h 1302564"/>
              <a:gd name="connsiteX0" fmla="*/ 0 w 96287"/>
              <a:gd name="connsiteY0" fmla="*/ 22823 h 1302564"/>
              <a:gd name="connsiteX1" fmla="*/ 49821 w 96287"/>
              <a:gd name="connsiteY1" fmla="*/ 1302564 h 1302564"/>
              <a:gd name="connsiteX0" fmla="*/ 0 w 100124"/>
              <a:gd name="connsiteY0" fmla="*/ 23427 h 1268589"/>
              <a:gd name="connsiteX1" fmla="*/ 58456 w 100124"/>
              <a:gd name="connsiteY1" fmla="*/ 1268589 h 1268589"/>
              <a:gd name="connsiteX0" fmla="*/ 0 w 78433"/>
              <a:gd name="connsiteY0" fmla="*/ 0 h 1245162"/>
              <a:gd name="connsiteX1" fmla="*/ 58456 w 78433"/>
              <a:gd name="connsiteY1" fmla="*/ 1245162 h 1245162"/>
              <a:gd name="connsiteX0" fmla="*/ 0 w 67162"/>
              <a:gd name="connsiteY0" fmla="*/ 0 h 1245162"/>
              <a:gd name="connsiteX1" fmla="*/ 58456 w 67162"/>
              <a:gd name="connsiteY1" fmla="*/ 1245162 h 1245162"/>
              <a:gd name="connsiteX0" fmla="*/ 295542 w 301018"/>
              <a:gd name="connsiteY0" fmla="*/ 0 h 1226239"/>
              <a:gd name="connsiteX1" fmla="*/ 0 w 301018"/>
              <a:gd name="connsiteY1" fmla="*/ 1226239 h 1226239"/>
              <a:gd name="connsiteX0" fmla="*/ 295542 w 295542"/>
              <a:gd name="connsiteY0" fmla="*/ 0 h 1226239"/>
              <a:gd name="connsiteX1" fmla="*/ 0 w 295542"/>
              <a:gd name="connsiteY1" fmla="*/ 1226239 h 1226239"/>
              <a:gd name="connsiteX0" fmla="*/ 295542 w 295542"/>
              <a:gd name="connsiteY0" fmla="*/ 0 h 1226239"/>
              <a:gd name="connsiteX1" fmla="*/ 0 w 295542"/>
              <a:gd name="connsiteY1" fmla="*/ 1226239 h 1226239"/>
              <a:gd name="connsiteX0" fmla="*/ 295542 w 295542"/>
              <a:gd name="connsiteY0" fmla="*/ 0 h 1226239"/>
              <a:gd name="connsiteX1" fmla="*/ 0 w 295542"/>
              <a:gd name="connsiteY1" fmla="*/ 1226239 h 1226239"/>
              <a:gd name="connsiteX0" fmla="*/ 284815 w 284815"/>
              <a:gd name="connsiteY0" fmla="*/ 0 h 1230969"/>
              <a:gd name="connsiteX1" fmla="*/ 0 w 284815"/>
              <a:gd name="connsiteY1" fmla="*/ 1230969 h 1230969"/>
              <a:gd name="connsiteX0" fmla="*/ 288391 w 288391"/>
              <a:gd name="connsiteY0" fmla="*/ 0 h 1230969"/>
              <a:gd name="connsiteX1" fmla="*/ 0 w 288391"/>
              <a:gd name="connsiteY1" fmla="*/ 1230969 h 1230969"/>
              <a:gd name="connsiteX0" fmla="*/ 288391 w 288391"/>
              <a:gd name="connsiteY0" fmla="*/ 0 h 1230969"/>
              <a:gd name="connsiteX1" fmla="*/ 0 w 288391"/>
              <a:gd name="connsiteY1" fmla="*/ 1230969 h 1230969"/>
              <a:gd name="connsiteX0" fmla="*/ 288391 w 288391"/>
              <a:gd name="connsiteY0" fmla="*/ 0 h 1230969"/>
              <a:gd name="connsiteX1" fmla="*/ 0 w 288391"/>
              <a:gd name="connsiteY1" fmla="*/ 1230969 h 1230969"/>
            </a:gdLst>
            <a:ahLst/>
            <a:cxnLst>
              <a:cxn ang="0">
                <a:pos x="connsiteX0" y="connsiteY0"/>
              </a:cxn>
              <a:cxn ang="0">
                <a:pos x="connsiteX1" y="connsiteY1"/>
              </a:cxn>
            </a:cxnLst>
            <a:rect l="l" t="t" r="r" b="b"/>
            <a:pathLst>
              <a:path w="288391" h="1230969">
                <a:moveTo>
                  <a:pt x="288391" y="0"/>
                </a:moveTo>
                <a:cubicBezTo>
                  <a:pt x="271451" y="138520"/>
                  <a:pt x="25230" y="939369"/>
                  <a:pt x="0" y="1230969"/>
                </a:cubicBezTo>
              </a:path>
            </a:pathLst>
          </a:custGeom>
          <a:noFill/>
          <a:ln w="57150">
            <a:solidFill>
              <a:srgbClr val="7FBA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solidFill>
                <a:srgbClr val="FFFFFF"/>
              </a:solidFill>
            </a:endParaRPr>
          </a:p>
        </p:txBody>
      </p:sp>
      <p:sp>
        <p:nvSpPr>
          <p:cNvPr id="22" name="Freeform 21"/>
          <p:cNvSpPr/>
          <p:nvPr/>
        </p:nvSpPr>
        <p:spPr>
          <a:xfrm>
            <a:off x="10283681" y="3138598"/>
            <a:ext cx="411190" cy="2799427"/>
          </a:xfrm>
          <a:custGeom>
            <a:avLst/>
            <a:gdLst>
              <a:gd name="connsiteX0" fmla="*/ 0 w 716972"/>
              <a:gd name="connsiteY0" fmla="*/ 0 h 685800"/>
              <a:gd name="connsiteX1" fmla="*/ 607218 w 716972"/>
              <a:gd name="connsiteY1" fmla="*/ 392906 h 685800"/>
              <a:gd name="connsiteX2" fmla="*/ 714375 w 716972"/>
              <a:gd name="connsiteY2" fmla="*/ 685800 h 685800"/>
              <a:gd name="connsiteX0" fmla="*/ 0 w 714595"/>
              <a:gd name="connsiteY0" fmla="*/ 0 h 685800"/>
              <a:gd name="connsiteX1" fmla="*/ 485774 w 714595"/>
              <a:gd name="connsiteY1" fmla="*/ 57094 h 685800"/>
              <a:gd name="connsiteX2" fmla="*/ 714375 w 714595"/>
              <a:gd name="connsiteY2" fmla="*/ 685800 h 685800"/>
              <a:gd name="connsiteX0" fmla="*/ 0 w 629179"/>
              <a:gd name="connsiteY0" fmla="*/ 0 h 422887"/>
              <a:gd name="connsiteX1" fmla="*/ 485774 w 629179"/>
              <a:gd name="connsiteY1" fmla="*/ 57094 h 422887"/>
              <a:gd name="connsiteX2" fmla="*/ 628650 w 629179"/>
              <a:gd name="connsiteY2" fmla="*/ 422887 h 422887"/>
              <a:gd name="connsiteX0" fmla="*/ 0 w 750271"/>
              <a:gd name="connsiteY0" fmla="*/ 85964 h 170815"/>
              <a:gd name="connsiteX1" fmla="*/ 485774 w 750271"/>
              <a:gd name="connsiteY1" fmla="*/ 143058 h 170815"/>
              <a:gd name="connsiteX2" fmla="*/ 750094 w 750271"/>
              <a:gd name="connsiteY2" fmla="*/ 22993 h 170815"/>
              <a:gd name="connsiteX0" fmla="*/ 0 w 636268"/>
              <a:gd name="connsiteY0" fmla="*/ 0 h 272842"/>
              <a:gd name="connsiteX1" fmla="*/ 485774 w 636268"/>
              <a:gd name="connsiteY1" fmla="*/ 57094 h 272842"/>
              <a:gd name="connsiteX2" fmla="*/ 635794 w 636268"/>
              <a:gd name="connsiteY2" fmla="*/ 272842 h 272842"/>
              <a:gd name="connsiteX0" fmla="*/ 0 w 636268"/>
              <a:gd name="connsiteY0" fmla="*/ 505 h 273347"/>
              <a:gd name="connsiteX1" fmla="*/ 485774 w 636268"/>
              <a:gd name="connsiteY1" fmla="*/ 57599 h 273347"/>
              <a:gd name="connsiteX2" fmla="*/ 635794 w 636268"/>
              <a:gd name="connsiteY2" fmla="*/ 273347 h 273347"/>
              <a:gd name="connsiteX0" fmla="*/ 0 w 636739"/>
              <a:gd name="connsiteY0" fmla="*/ 1543 h 381559"/>
              <a:gd name="connsiteX1" fmla="*/ 485774 w 636739"/>
              <a:gd name="connsiteY1" fmla="*/ 58637 h 381559"/>
              <a:gd name="connsiteX2" fmla="*/ 636268 w 636739"/>
              <a:gd name="connsiteY2" fmla="*/ 381559 h 381559"/>
              <a:gd name="connsiteX0" fmla="*/ 0 w 636268"/>
              <a:gd name="connsiteY0" fmla="*/ 1543 h 381559"/>
              <a:gd name="connsiteX1" fmla="*/ 485774 w 636268"/>
              <a:gd name="connsiteY1" fmla="*/ 58637 h 381559"/>
              <a:gd name="connsiteX2" fmla="*/ 636268 w 636268"/>
              <a:gd name="connsiteY2" fmla="*/ 381559 h 381559"/>
              <a:gd name="connsiteX0" fmla="*/ 83963 w 169614"/>
              <a:gd name="connsiteY0" fmla="*/ 726497 h 726497"/>
              <a:gd name="connsiteX1" fmla="*/ 19120 w 169614"/>
              <a:gd name="connsiteY1" fmla="*/ 3647 h 726497"/>
              <a:gd name="connsiteX2" fmla="*/ 169614 w 169614"/>
              <a:gd name="connsiteY2" fmla="*/ 326569 h 726497"/>
              <a:gd name="connsiteX0" fmla="*/ 0 w 577133"/>
              <a:gd name="connsiteY0" fmla="*/ 491829 h 491829"/>
              <a:gd name="connsiteX1" fmla="*/ 564434 w 577133"/>
              <a:gd name="connsiteY1" fmla="*/ 5109 h 491829"/>
              <a:gd name="connsiteX2" fmla="*/ 85651 w 577133"/>
              <a:gd name="connsiteY2" fmla="*/ 91901 h 491829"/>
              <a:gd name="connsiteX0" fmla="*/ 0 w 815041"/>
              <a:gd name="connsiteY0" fmla="*/ 491829 h 929087"/>
              <a:gd name="connsiteX1" fmla="*/ 564434 w 815041"/>
              <a:gd name="connsiteY1" fmla="*/ 5109 h 929087"/>
              <a:gd name="connsiteX2" fmla="*/ 815041 w 815041"/>
              <a:gd name="connsiteY2" fmla="*/ 929087 h 929087"/>
              <a:gd name="connsiteX0" fmla="*/ 0 w 815212"/>
              <a:gd name="connsiteY0" fmla="*/ 491829 h 929087"/>
              <a:gd name="connsiteX1" fmla="*/ 564434 w 815212"/>
              <a:gd name="connsiteY1" fmla="*/ 5109 h 929087"/>
              <a:gd name="connsiteX2" fmla="*/ 815041 w 815212"/>
              <a:gd name="connsiteY2" fmla="*/ 929087 h 929087"/>
              <a:gd name="connsiteX0" fmla="*/ 0 w 893814"/>
              <a:gd name="connsiteY0" fmla="*/ 491829 h 921931"/>
              <a:gd name="connsiteX1" fmla="*/ 564434 w 893814"/>
              <a:gd name="connsiteY1" fmla="*/ 5109 h 921931"/>
              <a:gd name="connsiteX2" fmla="*/ 893700 w 893814"/>
              <a:gd name="connsiteY2" fmla="*/ 921931 h 921931"/>
              <a:gd name="connsiteX0" fmla="*/ 0 w 893952"/>
              <a:gd name="connsiteY0" fmla="*/ 364460 h 794562"/>
              <a:gd name="connsiteX1" fmla="*/ 693149 w 893952"/>
              <a:gd name="connsiteY1" fmla="*/ 6538 h 794562"/>
              <a:gd name="connsiteX2" fmla="*/ 893700 w 893952"/>
              <a:gd name="connsiteY2" fmla="*/ 794562 h 794562"/>
              <a:gd name="connsiteX0" fmla="*/ 0 w 1837867"/>
              <a:gd name="connsiteY0" fmla="*/ 437621 h 793656"/>
              <a:gd name="connsiteX1" fmla="*/ 1637064 w 1837867"/>
              <a:gd name="connsiteY1" fmla="*/ 5632 h 793656"/>
              <a:gd name="connsiteX2" fmla="*/ 1837615 w 1837867"/>
              <a:gd name="connsiteY2" fmla="*/ 793656 h 793656"/>
              <a:gd name="connsiteX0" fmla="*/ 0 w 1837690"/>
              <a:gd name="connsiteY0" fmla="*/ 843002 h 1199037"/>
              <a:gd name="connsiteX1" fmla="*/ 1386784 w 1837690"/>
              <a:gd name="connsiteY1" fmla="*/ 3194 h 1199037"/>
              <a:gd name="connsiteX2" fmla="*/ 1837615 w 1837690"/>
              <a:gd name="connsiteY2" fmla="*/ 1199037 h 1199037"/>
              <a:gd name="connsiteX0" fmla="*/ 0 w 1499769"/>
              <a:gd name="connsiteY0" fmla="*/ 843002 h 1585392"/>
              <a:gd name="connsiteX1" fmla="*/ 1386784 w 1499769"/>
              <a:gd name="connsiteY1" fmla="*/ 3194 h 1585392"/>
              <a:gd name="connsiteX2" fmla="*/ 1498504 w 1499769"/>
              <a:gd name="connsiteY2" fmla="*/ 1585392 h 1585392"/>
              <a:gd name="connsiteX0" fmla="*/ 0 w 1499769"/>
              <a:gd name="connsiteY0" fmla="*/ 843205 h 1585595"/>
              <a:gd name="connsiteX1" fmla="*/ 1386784 w 1499769"/>
              <a:gd name="connsiteY1" fmla="*/ 3397 h 1585595"/>
              <a:gd name="connsiteX2" fmla="*/ 1498504 w 1499769"/>
              <a:gd name="connsiteY2" fmla="*/ 1585595 h 1585595"/>
              <a:gd name="connsiteX0" fmla="*/ 0 w 1544028"/>
              <a:gd name="connsiteY0" fmla="*/ 843205 h 1585595"/>
              <a:gd name="connsiteX1" fmla="*/ 1386784 w 1544028"/>
              <a:gd name="connsiteY1" fmla="*/ 3397 h 1585595"/>
              <a:gd name="connsiteX2" fmla="*/ 1498504 w 1544028"/>
              <a:gd name="connsiteY2" fmla="*/ 1585595 h 1585595"/>
              <a:gd name="connsiteX0" fmla="*/ 0 w 1544028"/>
              <a:gd name="connsiteY0" fmla="*/ 857404 h 1599794"/>
              <a:gd name="connsiteX1" fmla="*/ 1386784 w 1544028"/>
              <a:gd name="connsiteY1" fmla="*/ 17596 h 1599794"/>
              <a:gd name="connsiteX2" fmla="*/ 1498504 w 1544028"/>
              <a:gd name="connsiteY2" fmla="*/ 1599794 h 1599794"/>
              <a:gd name="connsiteX0" fmla="*/ 0 w 1544028"/>
              <a:gd name="connsiteY0" fmla="*/ 856513 h 1598903"/>
              <a:gd name="connsiteX1" fmla="*/ 1386784 w 1544028"/>
              <a:gd name="connsiteY1" fmla="*/ 16705 h 1598903"/>
              <a:gd name="connsiteX2" fmla="*/ 1498504 w 1544028"/>
              <a:gd name="connsiteY2" fmla="*/ 1598903 h 1598903"/>
              <a:gd name="connsiteX0" fmla="*/ 0 w 1651470"/>
              <a:gd name="connsiteY0" fmla="*/ 842423 h 1584813"/>
              <a:gd name="connsiteX1" fmla="*/ 1544028 w 1651470"/>
              <a:gd name="connsiteY1" fmla="*/ 16925 h 1584813"/>
              <a:gd name="connsiteX2" fmla="*/ 1498504 w 1651470"/>
              <a:gd name="connsiteY2" fmla="*/ 1584813 h 1584813"/>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07439"/>
              <a:gd name="connsiteY0" fmla="*/ 842568 h 1584958"/>
              <a:gd name="connsiteX1" fmla="*/ 1544028 w 1607439"/>
              <a:gd name="connsiteY1" fmla="*/ 17070 h 1584958"/>
              <a:gd name="connsiteX2" fmla="*/ 1498504 w 1607439"/>
              <a:gd name="connsiteY2" fmla="*/ 1584958 h 1584958"/>
              <a:gd name="connsiteX0" fmla="*/ 0 w 1498657"/>
              <a:gd name="connsiteY0" fmla="*/ 617618 h 1360008"/>
              <a:gd name="connsiteX1" fmla="*/ 1172183 w 1498657"/>
              <a:gd name="connsiteY1" fmla="*/ 19563 h 1360008"/>
              <a:gd name="connsiteX2" fmla="*/ 1498504 w 1498657"/>
              <a:gd name="connsiteY2" fmla="*/ 1360008 h 1360008"/>
              <a:gd name="connsiteX0" fmla="*/ 0 w 1279818"/>
              <a:gd name="connsiteY0" fmla="*/ 618418 h 1299501"/>
              <a:gd name="connsiteX1" fmla="*/ 1172183 w 1279818"/>
              <a:gd name="connsiteY1" fmla="*/ 20363 h 1299501"/>
              <a:gd name="connsiteX2" fmla="*/ 1260142 w 1279818"/>
              <a:gd name="connsiteY2" fmla="*/ 1299501 h 1299501"/>
              <a:gd name="connsiteX0" fmla="*/ 0 w 1279818"/>
              <a:gd name="connsiteY0" fmla="*/ 656070 h 1337153"/>
              <a:gd name="connsiteX1" fmla="*/ 1172183 w 1279818"/>
              <a:gd name="connsiteY1" fmla="*/ 19857 h 1337153"/>
              <a:gd name="connsiteX2" fmla="*/ 1260142 w 1279818"/>
              <a:gd name="connsiteY2" fmla="*/ 1337153 h 1337153"/>
              <a:gd name="connsiteX0" fmla="*/ 0 w 1279818"/>
              <a:gd name="connsiteY0" fmla="*/ 656446 h 1309028"/>
              <a:gd name="connsiteX1" fmla="*/ 1172183 w 1279818"/>
              <a:gd name="connsiteY1" fmla="*/ 20233 h 1309028"/>
              <a:gd name="connsiteX2" fmla="*/ 1260142 w 1279818"/>
              <a:gd name="connsiteY2" fmla="*/ 1309028 h 1309028"/>
              <a:gd name="connsiteX0" fmla="*/ 0 w 1300346"/>
              <a:gd name="connsiteY0" fmla="*/ 647515 h 1300097"/>
              <a:gd name="connsiteX1" fmla="*/ 1210321 w 1300346"/>
              <a:gd name="connsiteY1" fmla="*/ 20356 h 1300097"/>
              <a:gd name="connsiteX2" fmla="*/ 1260142 w 1300346"/>
              <a:gd name="connsiteY2" fmla="*/ 1300097 h 1300097"/>
              <a:gd name="connsiteX0" fmla="*/ 0 w 1374661"/>
              <a:gd name="connsiteY0" fmla="*/ 647389 h 1299971"/>
              <a:gd name="connsiteX1" fmla="*/ 1210321 w 1374661"/>
              <a:gd name="connsiteY1" fmla="*/ 20230 h 1299971"/>
              <a:gd name="connsiteX2" fmla="*/ 1260142 w 1374661"/>
              <a:gd name="connsiteY2" fmla="*/ 1299971 h 1299971"/>
              <a:gd name="connsiteX0" fmla="*/ 0 w 1313158"/>
              <a:gd name="connsiteY0" fmla="*/ 648860 h 1301442"/>
              <a:gd name="connsiteX1" fmla="*/ 1210321 w 1313158"/>
              <a:gd name="connsiteY1" fmla="*/ 21701 h 1301442"/>
              <a:gd name="connsiteX2" fmla="*/ 1260142 w 1313158"/>
              <a:gd name="connsiteY2" fmla="*/ 1301442 h 1301442"/>
              <a:gd name="connsiteX0" fmla="*/ 0 w 1306608"/>
              <a:gd name="connsiteY0" fmla="*/ 649982 h 1302564"/>
              <a:gd name="connsiteX1" fmla="*/ 1210321 w 1306608"/>
              <a:gd name="connsiteY1" fmla="*/ 22823 h 1302564"/>
              <a:gd name="connsiteX2" fmla="*/ 1260142 w 1306608"/>
              <a:gd name="connsiteY2" fmla="*/ 1302564 h 1302564"/>
              <a:gd name="connsiteX0" fmla="*/ 0 w 96287"/>
              <a:gd name="connsiteY0" fmla="*/ 22823 h 1302564"/>
              <a:gd name="connsiteX1" fmla="*/ 49821 w 96287"/>
              <a:gd name="connsiteY1" fmla="*/ 1302564 h 1302564"/>
              <a:gd name="connsiteX0" fmla="*/ 0 w 100124"/>
              <a:gd name="connsiteY0" fmla="*/ 23427 h 1268589"/>
              <a:gd name="connsiteX1" fmla="*/ 58456 w 100124"/>
              <a:gd name="connsiteY1" fmla="*/ 1268589 h 1268589"/>
              <a:gd name="connsiteX0" fmla="*/ 0 w 78433"/>
              <a:gd name="connsiteY0" fmla="*/ 0 h 1245162"/>
              <a:gd name="connsiteX1" fmla="*/ 58456 w 78433"/>
              <a:gd name="connsiteY1" fmla="*/ 1245162 h 1245162"/>
              <a:gd name="connsiteX0" fmla="*/ 0 w 67162"/>
              <a:gd name="connsiteY0" fmla="*/ 0 h 1245162"/>
              <a:gd name="connsiteX1" fmla="*/ 58456 w 67162"/>
              <a:gd name="connsiteY1" fmla="*/ 1245162 h 1245162"/>
              <a:gd name="connsiteX0" fmla="*/ 5907 w 33137"/>
              <a:gd name="connsiteY0" fmla="*/ 0 h 1235701"/>
              <a:gd name="connsiteX1" fmla="*/ 0 w 33137"/>
              <a:gd name="connsiteY1" fmla="*/ 1235701 h 1235701"/>
              <a:gd name="connsiteX0" fmla="*/ 0 w 72323"/>
              <a:gd name="connsiteY0" fmla="*/ 0 h 1219124"/>
              <a:gd name="connsiteX1" fmla="*/ 64393 w 72323"/>
              <a:gd name="connsiteY1" fmla="*/ 1219124 h 1219124"/>
            </a:gdLst>
            <a:ahLst/>
            <a:cxnLst>
              <a:cxn ang="0">
                <a:pos x="connsiteX0" y="connsiteY0"/>
              </a:cxn>
              <a:cxn ang="0">
                <a:pos x="connsiteX1" y="connsiteY1"/>
              </a:cxn>
            </a:cxnLst>
            <a:rect l="l" t="t" r="r" b="b"/>
            <a:pathLst>
              <a:path w="72323" h="1219124">
                <a:moveTo>
                  <a:pt x="0" y="0"/>
                </a:moveTo>
                <a:cubicBezTo>
                  <a:pt x="50999" y="256790"/>
                  <a:pt x="89623" y="927524"/>
                  <a:pt x="64393" y="1219124"/>
                </a:cubicBezTo>
              </a:path>
            </a:pathLst>
          </a:custGeom>
          <a:noFill/>
          <a:ln w="57150">
            <a:solidFill>
              <a:srgbClr val="7FBA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solidFill>
                <a:srgbClr val="FFFFFF"/>
              </a:solidFill>
            </a:endParaRPr>
          </a:p>
        </p:txBody>
      </p:sp>
      <p:sp>
        <p:nvSpPr>
          <p:cNvPr id="24" name="Freeform 23"/>
          <p:cNvSpPr/>
          <p:nvPr/>
        </p:nvSpPr>
        <p:spPr>
          <a:xfrm>
            <a:off x="8901782" y="3208363"/>
            <a:ext cx="636696" cy="796431"/>
          </a:xfrm>
          <a:custGeom>
            <a:avLst/>
            <a:gdLst>
              <a:gd name="connsiteX0" fmla="*/ 0 w 716972"/>
              <a:gd name="connsiteY0" fmla="*/ 0 h 685800"/>
              <a:gd name="connsiteX1" fmla="*/ 607218 w 716972"/>
              <a:gd name="connsiteY1" fmla="*/ 392906 h 685800"/>
              <a:gd name="connsiteX2" fmla="*/ 714375 w 716972"/>
              <a:gd name="connsiteY2" fmla="*/ 685800 h 685800"/>
              <a:gd name="connsiteX0" fmla="*/ 0 w 714595"/>
              <a:gd name="connsiteY0" fmla="*/ 0 h 685800"/>
              <a:gd name="connsiteX1" fmla="*/ 485774 w 714595"/>
              <a:gd name="connsiteY1" fmla="*/ 57094 h 685800"/>
              <a:gd name="connsiteX2" fmla="*/ 714375 w 714595"/>
              <a:gd name="connsiteY2" fmla="*/ 685800 h 685800"/>
              <a:gd name="connsiteX0" fmla="*/ 0 w 629179"/>
              <a:gd name="connsiteY0" fmla="*/ 0 h 422887"/>
              <a:gd name="connsiteX1" fmla="*/ 485774 w 629179"/>
              <a:gd name="connsiteY1" fmla="*/ 57094 h 422887"/>
              <a:gd name="connsiteX2" fmla="*/ 628650 w 629179"/>
              <a:gd name="connsiteY2" fmla="*/ 422887 h 422887"/>
              <a:gd name="connsiteX0" fmla="*/ 0 w 750271"/>
              <a:gd name="connsiteY0" fmla="*/ 85964 h 170815"/>
              <a:gd name="connsiteX1" fmla="*/ 485774 w 750271"/>
              <a:gd name="connsiteY1" fmla="*/ 143058 h 170815"/>
              <a:gd name="connsiteX2" fmla="*/ 750094 w 750271"/>
              <a:gd name="connsiteY2" fmla="*/ 22993 h 170815"/>
              <a:gd name="connsiteX0" fmla="*/ 0 w 636268"/>
              <a:gd name="connsiteY0" fmla="*/ 0 h 272842"/>
              <a:gd name="connsiteX1" fmla="*/ 485774 w 636268"/>
              <a:gd name="connsiteY1" fmla="*/ 57094 h 272842"/>
              <a:gd name="connsiteX2" fmla="*/ 635794 w 636268"/>
              <a:gd name="connsiteY2" fmla="*/ 272842 h 272842"/>
              <a:gd name="connsiteX0" fmla="*/ 0 w 636268"/>
              <a:gd name="connsiteY0" fmla="*/ 505 h 273347"/>
              <a:gd name="connsiteX1" fmla="*/ 485774 w 636268"/>
              <a:gd name="connsiteY1" fmla="*/ 57599 h 273347"/>
              <a:gd name="connsiteX2" fmla="*/ 635794 w 636268"/>
              <a:gd name="connsiteY2" fmla="*/ 273347 h 273347"/>
              <a:gd name="connsiteX0" fmla="*/ 0 w 636739"/>
              <a:gd name="connsiteY0" fmla="*/ 1543 h 381559"/>
              <a:gd name="connsiteX1" fmla="*/ 485774 w 636739"/>
              <a:gd name="connsiteY1" fmla="*/ 58637 h 381559"/>
              <a:gd name="connsiteX2" fmla="*/ 636268 w 636739"/>
              <a:gd name="connsiteY2" fmla="*/ 381559 h 381559"/>
              <a:gd name="connsiteX0" fmla="*/ 0 w 636268"/>
              <a:gd name="connsiteY0" fmla="*/ 1543 h 381559"/>
              <a:gd name="connsiteX1" fmla="*/ 485774 w 636268"/>
              <a:gd name="connsiteY1" fmla="*/ 58637 h 381559"/>
              <a:gd name="connsiteX2" fmla="*/ 636268 w 636268"/>
              <a:gd name="connsiteY2" fmla="*/ 381559 h 381559"/>
              <a:gd name="connsiteX0" fmla="*/ 83963 w 169614"/>
              <a:gd name="connsiteY0" fmla="*/ 726497 h 726497"/>
              <a:gd name="connsiteX1" fmla="*/ 19120 w 169614"/>
              <a:gd name="connsiteY1" fmla="*/ 3647 h 726497"/>
              <a:gd name="connsiteX2" fmla="*/ 169614 w 169614"/>
              <a:gd name="connsiteY2" fmla="*/ 326569 h 726497"/>
              <a:gd name="connsiteX0" fmla="*/ 0 w 577133"/>
              <a:gd name="connsiteY0" fmla="*/ 491829 h 491829"/>
              <a:gd name="connsiteX1" fmla="*/ 564434 w 577133"/>
              <a:gd name="connsiteY1" fmla="*/ 5109 h 491829"/>
              <a:gd name="connsiteX2" fmla="*/ 85651 w 577133"/>
              <a:gd name="connsiteY2" fmla="*/ 91901 h 491829"/>
              <a:gd name="connsiteX0" fmla="*/ 0 w 815041"/>
              <a:gd name="connsiteY0" fmla="*/ 491829 h 929087"/>
              <a:gd name="connsiteX1" fmla="*/ 564434 w 815041"/>
              <a:gd name="connsiteY1" fmla="*/ 5109 h 929087"/>
              <a:gd name="connsiteX2" fmla="*/ 815041 w 815041"/>
              <a:gd name="connsiteY2" fmla="*/ 929087 h 929087"/>
              <a:gd name="connsiteX0" fmla="*/ 0 w 815212"/>
              <a:gd name="connsiteY0" fmla="*/ 491829 h 929087"/>
              <a:gd name="connsiteX1" fmla="*/ 564434 w 815212"/>
              <a:gd name="connsiteY1" fmla="*/ 5109 h 929087"/>
              <a:gd name="connsiteX2" fmla="*/ 815041 w 815212"/>
              <a:gd name="connsiteY2" fmla="*/ 929087 h 929087"/>
              <a:gd name="connsiteX0" fmla="*/ 0 w 893814"/>
              <a:gd name="connsiteY0" fmla="*/ 491829 h 921931"/>
              <a:gd name="connsiteX1" fmla="*/ 564434 w 893814"/>
              <a:gd name="connsiteY1" fmla="*/ 5109 h 921931"/>
              <a:gd name="connsiteX2" fmla="*/ 893700 w 893814"/>
              <a:gd name="connsiteY2" fmla="*/ 921931 h 921931"/>
              <a:gd name="connsiteX0" fmla="*/ 0 w 893952"/>
              <a:gd name="connsiteY0" fmla="*/ 364460 h 794562"/>
              <a:gd name="connsiteX1" fmla="*/ 693149 w 893952"/>
              <a:gd name="connsiteY1" fmla="*/ 6538 h 794562"/>
              <a:gd name="connsiteX2" fmla="*/ 893700 w 893952"/>
              <a:gd name="connsiteY2" fmla="*/ 794562 h 794562"/>
              <a:gd name="connsiteX0" fmla="*/ 0 w 1837867"/>
              <a:gd name="connsiteY0" fmla="*/ 437621 h 793656"/>
              <a:gd name="connsiteX1" fmla="*/ 1637064 w 1837867"/>
              <a:gd name="connsiteY1" fmla="*/ 5632 h 793656"/>
              <a:gd name="connsiteX2" fmla="*/ 1837615 w 1837867"/>
              <a:gd name="connsiteY2" fmla="*/ 793656 h 793656"/>
              <a:gd name="connsiteX0" fmla="*/ 0 w 1837690"/>
              <a:gd name="connsiteY0" fmla="*/ 843002 h 1199037"/>
              <a:gd name="connsiteX1" fmla="*/ 1386784 w 1837690"/>
              <a:gd name="connsiteY1" fmla="*/ 3194 h 1199037"/>
              <a:gd name="connsiteX2" fmla="*/ 1837615 w 1837690"/>
              <a:gd name="connsiteY2" fmla="*/ 1199037 h 1199037"/>
              <a:gd name="connsiteX0" fmla="*/ 0 w 1499769"/>
              <a:gd name="connsiteY0" fmla="*/ 843002 h 1585392"/>
              <a:gd name="connsiteX1" fmla="*/ 1386784 w 1499769"/>
              <a:gd name="connsiteY1" fmla="*/ 3194 h 1585392"/>
              <a:gd name="connsiteX2" fmla="*/ 1498504 w 1499769"/>
              <a:gd name="connsiteY2" fmla="*/ 1585392 h 1585392"/>
              <a:gd name="connsiteX0" fmla="*/ 0 w 1499769"/>
              <a:gd name="connsiteY0" fmla="*/ 843205 h 1585595"/>
              <a:gd name="connsiteX1" fmla="*/ 1386784 w 1499769"/>
              <a:gd name="connsiteY1" fmla="*/ 3397 h 1585595"/>
              <a:gd name="connsiteX2" fmla="*/ 1498504 w 1499769"/>
              <a:gd name="connsiteY2" fmla="*/ 1585595 h 1585595"/>
              <a:gd name="connsiteX0" fmla="*/ 0 w 1544028"/>
              <a:gd name="connsiteY0" fmla="*/ 843205 h 1585595"/>
              <a:gd name="connsiteX1" fmla="*/ 1386784 w 1544028"/>
              <a:gd name="connsiteY1" fmla="*/ 3397 h 1585595"/>
              <a:gd name="connsiteX2" fmla="*/ 1498504 w 1544028"/>
              <a:gd name="connsiteY2" fmla="*/ 1585595 h 1585595"/>
              <a:gd name="connsiteX0" fmla="*/ 0 w 1544028"/>
              <a:gd name="connsiteY0" fmla="*/ 857404 h 1599794"/>
              <a:gd name="connsiteX1" fmla="*/ 1386784 w 1544028"/>
              <a:gd name="connsiteY1" fmla="*/ 17596 h 1599794"/>
              <a:gd name="connsiteX2" fmla="*/ 1498504 w 1544028"/>
              <a:gd name="connsiteY2" fmla="*/ 1599794 h 1599794"/>
              <a:gd name="connsiteX0" fmla="*/ 0 w 1544028"/>
              <a:gd name="connsiteY0" fmla="*/ 856513 h 1598903"/>
              <a:gd name="connsiteX1" fmla="*/ 1386784 w 1544028"/>
              <a:gd name="connsiteY1" fmla="*/ 16705 h 1598903"/>
              <a:gd name="connsiteX2" fmla="*/ 1498504 w 1544028"/>
              <a:gd name="connsiteY2" fmla="*/ 1598903 h 1598903"/>
              <a:gd name="connsiteX0" fmla="*/ 0 w 1651470"/>
              <a:gd name="connsiteY0" fmla="*/ 842423 h 1584813"/>
              <a:gd name="connsiteX1" fmla="*/ 1544028 w 1651470"/>
              <a:gd name="connsiteY1" fmla="*/ 16925 h 1584813"/>
              <a:gd name="connsiteX2" fmla="*/ 1498504 w 1651470"/>
              <a:gd name="connsiteY2" fmla="*/ 1584813 h 1584813"/>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07439"/>
              <a:gd name="connsiteY0" fmla="*/ 842568 h 1584958"/>
              <a:gd name="connsiteX1" fmla="*/ 1544028 w 1607439"/>
              <a:gd name="connsiteY1" fmla="*/ 17070 h 1584958"/>
              <a:gd name="connsiteX2" fmla="*/ 1498504 w 1607439"/>
              <a:gd name="connsiteY2" fmla="*/ 1584958 h 1584958"/>
              <a:gd name="connsiteX0" fmla="*/ 0 w 1498657"/>
              <a:gd name="connsiteY0" fmla="*/ 617618 h 1360008"/>
              <a:gd name="connsiteX1" fmla="*/ 1172183 w 1498657"/>
              <a:gd name="connsiteY1" fmla="*/ 19563 h 1360008"/>
              <a:gd name="connsiteX2" fmla="*/ 1498504 w 1498657"/>
              <a:gd name="connsiteY2" fmla="*/ 1360008 h 1360008"/>
              <a:gd name="connsiteX0" fmla="*/ 0 w 1279818"/>
              <a:gd name="connsiteY0" fmla="*/ 618418 h 1299501"/>
              <a:gd name="connsiteX1" fmla="*/ 1172183 w 1279818"/>
              <a:gd name="connsiteY1" fmla="*/ 20363 h 1299501"/>
              <a:gd name="connsiteX2" fmla="*/ 1260142 w 1279818"/>
              <a:gd name="connsiteY2" fmla="*/ 1299501 h 1299501"/>
              <a:gd name="connsiteX0" fmla="*/ 0 w 1279818"/>
              <a:gd name="connsiteY0" fmla="*/ 656070 h 1337153"/>
              <a:gd name="connsiteX1" fmla="*/ 1172183 w 1279818"/>
              <a:gd name="connsiteY1" fmla="*/ 19857 h 1337153"/>
              <a:gd name="connsiteX2" fmla="*/ 1260142 w 1279818"/>
              <a:gd name="connsiteY2" fmla="*/ 1337153 h 1337153"/>
              <a:gd name="connsiteX0" fmla="*/ 0 w 1279818"/>
              <a:gd name="connsiteY0" fmla="*/ 656446 h 1309028"/>
              <a:gd name="connsiteX1" fmla="*/ 1172183 w 1279818"/>
              <a:gd name="connsiteY1" fmla="*/ 20233 h 1309028"/>
              <a:gd name="connsiteX2" fmla="*/ 1260142 w 1279818"/>
              <a:gd name="connsiteY2" fmla="*/ 1309028 h 1309028"/>
              <a:gd name="connsiteX0" fmla="*/ 0 w 1300346"/>
              <a:gd name="connsiteY0" fmla="*/ 647515 h 1300097"/>
              <a:gd name="connsiteX1" fmla="*/ 1210321 w 1300346"/>
              <a:gd name="connsiteY1" fmla="*/ 20356 h 1300097"/>
              <a:gd name="connsiteX2" fmla="*/ 1260142 w 1300346"/>
              <a:gd name="connsiteY2" fmla="*/ 1300097 h 1300097"/>
              <a:gd name="connsiteX0" fmla="*/ 0 w 1374661"/>
              <a:gd name="connsiteY0" fmla="*/ 647389 h 1299971"/>
              <a:gd name="connsiteX1" fmla="*/ 1210321 w 1374661"/>
              <a:gd name="connsiteY1" fmla="*/ 20230 h 1299971"/>
              <a:gd name="connsiteX2" fmla="*/ 1260142 w 1374661"/>
              <a:gd name="connsiteY2" fmla="*/ 1299971 h 1299971"/>
              <a:gd name="connsiteX0" fmla="*/ 0 w 1313158"/>
              <a:gd name="connsiteY0" fmla="*/ 648860 h 1301442"/>
              <a:gd name="connsiteX1" fmla="*/ 1210321 w 1313158"/>
              <a:gd name="connsiteY1" fmla="*/ 21701 h 1301442"/>
              <a:gd name="connsiteX2" fmla="*/ 1260142 w 1313158"/>
              <a:gd name="connsiteY2" fmla="*/ 1301442 h 1301442"/>
              <a:gd name="connsiteX0" fmla="*/ 0 w 1306608"/>
              <a:gd name="connsiteY0" fmla="*/ 649982 h 1302564"/>
              <a:gd name="connsiteX1" fmla="*/ 1210321 w 1306608"/>
              <a:gd name="connsiteY1" fmla="*/ 22823 h 1302564"/>
              <a:gd name="connsiteX2" fmla="*/ 1260142 w 1306608"/>
              <a:gd name="connsiteY2" fmla="*/ 1302564 h 1302564"/>
              <a:gd name="connsiteX0" fmla="*/ 0 w 1210321"/>
              <a:gd name="connsiteY0" fmla="*/ 627159 h 627159"/>
              <a:gd name="connsiteX1" fmla="*/ 1210321 w 1210321"/>
              <a:gd name="connsiteY1" fmla="*/ 0 h 627159"/>
            </a:gdLst>
            <a:ahLst/>
            <a:cxnLst>
              <a:cxn ang="0">
                <a:pos x="connsiteX0" y="connsiteY0"/>
              </a:cxn>
              <a:cxn ang="0">
                <a:pos x="connsiteX1" y="connsiteY1"/>
              </a:cxn>
            </a:cxnLst>
            <a:rect l="l" t="t" r="r" b="b"/>
            <a:pathLst>
              <a:path w="1210321" h="627159">
                <a:moveTo>
                  <a:pt x="0" y="627159"/>
                </a:moveTo>
                <a:cubicBezTo>
                  <a:pt x="1209482" y="623561"/>
                  <a:pt x="925505" y="451791"/>
                  <a:pt x="1210321" y="0"/>
                </a:cubicBezTo>
              </a:path>
            </a:pathLst>
          </a:custGeom>
          <a:noFill/>
          <a:ln w="57150">
            <a:solidFill>
              <a:srgbClr val="7FBA00"/>
            </a:solidFill>
            <a:headEnd type="none" w="med" len="med"/>
            <a:tailEnd type="arrow"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solidFill>
                <a:srgbClr val="FFFFFF"/>
              </a:solidFill>
            </a:endParaRPr>
          </a:p>
        </p:txBody>
      </p:sp>
      <p:grpSp>
        <p:nvGrpSpPr>
          <p:cNvPr id="26" name="Group 25"/>
          <p:cNvGrpSpPr/>
          <p:nvPr/>
        </p:nvGrpSpPr>
        <p:grpSpPr>
          <a:xfrm>
            <a:off x="7264945" y="3079963"/>
            <a:ext cx="2021531" cy="552196"/>
            <a:chOff x="1871830" y="4563725"/>
            <a:chExt cx="2021531" cy="484744"/>
          </a:xfrm>
        </p:grpSpPr>
        <p:sp>
          <p:nvSpPr>
            <p:cNvPr id="27" name="Rectangle 26"/>
            <p:cNvSpPr/>
            <p:nvPr/>
          </p:nvSpPr>
          <p:spPr>
            <a:xfrm>
              <a:off x="2080175" y="4586269"/>
              <a:ext cx="1813186" cy="323992"/>
            </a:xfrm>
            <a:prstGeom prst="rect">
              <a:avLst/>
            </a:prstGeom>
            <a:solidFill>
              <a:srgbClr val="FFC000"/>
            </a:solidFill>
            <a:ln>
              <a:noFill/>
            </a:ln>
          </p:spPr>
          <p:txBody>
            <a:bodyPr wrap="square" lIns="0" tIns="0" rIns="0" bIns="0" anchor="ctr">
              <a:spAutoFit/>
            </a:bodyPr>
            <a:lstStyle/>
            <a:p>
              <a:pPr algn="ctr" defTabSz="1096480"/>
              <a:r>
                <a:rPr lang="en-US" sz="1199" dirty="0" smtClean="0">
                  <a:ln>
                    <a:solidFill>
                      <a:srgbClr val="FFFFFF">
                        <a:alpha val="0"/>
                      </a:srgbClr>
                    </a:solidFill>
                  </a:ln>
                  <a:solidFill>
                    <a:srgbClr val="505050">
                      <a:lumMod val="75000"/>
                    </a:srgbClr>
                  </a:solidFill>
                </a:rPr>
                <a:t>AAD Token: UPN=joe@contoso.com</a:t>
              </a:r>
              <a:endParaRPr lang="en-US" sz="1199" dirty="0">
                <a:ln>
                  <a:solidFill>
                    <a:srgbClr val="FFFFFF">
                      <a:alpha val="0"/>
                    </a:srgbClr>
                  </a:solidFill>
                </a:ln>
                <a:solidFill>
                  <a:srgbClr val="505050">
                    <a:lumMod val="75000"/>
                  </a:srgbClr>
                </a:solidFill>
              </a:endParaRPr>
            </a:p>
          </p:txBody>
        </p:sp>
        <p:sp>
          <p:nvSpPr>
            <p:cNvPr id="29" name="Freeform 28"/>
            <p:cNvSpPr>
              <a:spLocks noEditPoints="1"/>
            </p:cNvSpPr>
            <p:nvPr/>
          </p:nvSpPr>
          <p:spPr bwMode="auto">
            <a:xfrm>
              <a:off x="1871830" y="4563725"/>
              <a:ext cx="329712" cy="484744"/>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rgbClr val="BC8F00"/>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GB">
                <a:solidFill>
                  <a:srgbClr val="FFFFFF"/>
                </a:solidFill>
              </a:endParaRPr>
            </a:p>
          </p:txBody>
        </p:sp>
      </p:grpSp>
      <p:grpSp>
        <p:nvGrpSpPr>
          <p:cNvPr id="33" name="Group 32"/>
          <p:cNvGrpSpPr/>
          <p:nvPr/>
        </p:nvGrpSpPr>
        <p:grpSpPr>
          <a:xfrm>
            <a:off x="9135476" y="6150447"/>
            <a:ext cx="1682917" cy="552196"/>
            <a:chOff x="1871830" y="4563725"/>
            <a:chExt cx="1682917" cy="484744"/>
          </a:xfrm>
        </p:grpSpPr>
        <p:sp>
          <p:nvSpPr>
            <p:cNvPr id="34" name="Rectangle 33"/>
            <p:cNvSpPr/>
            <p:nvPr/>
          </p:nvSpPr>
          <p:spPr>
            <a:xfrm>
              <a:off x="2080175" y="4586269"/>
              <a:ext cx="1474572" cy="323992"/>
            </a:xfrm>
            <a:prstGeom prst="rect">
              <a:avLst/>
            </a:prstGeom>
            <a:solidFill>
              <a:srgbClr val="FFC000"/>
            </a:solidFill>
            <a:ln>
              <a:noFill/>
            </a:ln>
          </p:spPr>
          <p:txBody>
            <a:bodyPr wrap="square" lIns="0" tIns="0" rIns="0" bIns="0" anchor="ctr">
              <a:spAutoFit/>
            </a:bodyPr>
            <a:lstStyle/>
            <a:p>
              <a:pPr algn="ctr" defTabSz="1096480"/>
              <a:r>
                <a:rPr lang="en-US" sz="1199" dirty="0" smtClean="0">
                  <a:ln>
                    <a:solidFill>
                      <a:srgbClr val="FFFFFF">
                        <a:alpha val="0"/>
                      </a:srgbClr>
                    </a:solidFill>
                  </a:ln>
                  <a:solidFill>
                    <a:srgbClr val="505050">
                      <a:lumMod val="75000"/>
                    </a:srgbClr>
                  </a:solidFill>
                </a:rPr>
                <a:t>Kerberos Ticket: joe@contoso.com</a:t>
              </a:r>
              <a:endParaRPr lang="en-US" sz="1199" dirty="0">
                <a:ln>
                  <a:solidFill>
                    <a:srgbClr val="FFFFFF">
                      <a:alpha val="0"/>
                    </a:srgbClr>
                  </a:solidFill>
                </a:ln>
                <a:solidFill>
                  <a:srgbClr val="505050">
                    <a:lumMod val="75000"/>
                  </a:srgbClr>
                </a:solidFill>
              </a:endParaRPr>
            </a:p>
          </p:txBody>
        </p:sp>
        <p:sp>
          <p:nvSpPr>
            <p:cNvPr id="35" name="Freeform 34"/>
            <p:cNvSpPr>
              <a:spLocks noEditPoints="1"/>
            </p:cNvSpPr>
            <p:nvPr/>
          </p:nvSpPr>
          <p:spPr bwMode="auto">
            <a:xfrm>
              <a:off x="1871830" y="4563725"/>
              <a:ext cx="329712" cy="484744"/>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rgbClr val="BC8F00"/>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GB">
                <a:solidFill>
                  <a:srgbClr val="FFFFFF"/>
                </a:solidFill>
              </a:endParaRPr>
            </a:p>
          </p:txBody>
        </p:sp>
      </p:grpSp>
      <p:sp>
        <p:nvSpPr>
          <p:cNvPr id="36" name="Freeform 35"/>
          <p:cNvSpPr/>
          <p:nvPr/>
        </p:nvSpPr>
        <p:spPr>
          <a:xfrm>
            <a:off x="8885236" y="3079962"/>
            <a:ext cx="2119165" cy="3294511"/>
          </a:xfrm>
          <a:custGeom>
            <a:avLst/>
            <a:gdLst>
              <a:gd name="connsiteX0" fmla="*/ 0 w 716972"/>
              <a:gd name="connsiteY0" fmla="*/ 0 h 685800"/>
              <a:gd name="connsiteX1" fmla="*/ 607218 w 716972"/>
              <a:gd name="connsiteY1" fmla="*/ 392906 h 685800"/>
              <a:gd name="connsiteX2" fmla="*/ 714375 w 716972"/>
              <a:gd name="connsiteY2" fmla="*/ 685800 h 685800"/>
              <a:gd name="connsiteX0" fmla="*/ 0 w 714595"/>
              <a:gd name="connsiteY0" fmla="*/ 0 h 685800"/>
              <a:gd name="connsiteX1" fmla="*/ 485774 w 714595"/>
              <a:gd name="connsiteY1" fmla="*/ 57094 h 685800"/>
              <a:gd name="connsiteX2" fmla="*/ 714375 w 714595"/>
              <a:gd name="connsiteY2" fmla="*/ 685800 h 685800"/>
              <a:gd name="connsiteX0" fmla="*/ 0 w 629179"/>
              <a:gd name="connsiteY0" fmla="*/ 0 h 422887"/>
              <a:gd name="connsiteX1" fmla="*/ 485774 w 629179"/>
              <a:gd name="connsiteY1" fmla="*/ 57094 h 422887"/>
              <a:gd name="connsiteX2" fmla="*/ 628650 w 629179"/>
              <a:gd name="connsiteY2" fmla="*/ 422887 h 422887"/>
              <a:gd name="connsiteX0" fmla="*/ 0 w 750271"/>
              <a:gd name="connsiteY0" fmla="*/ 85964 h 170815"/>
              <a:gd name="connsiteX1" fmla="*/ 485774 w 750271"/>
              <a:gd name="connsiteY1" fmla="*/ 143058 h 170815"/>
              <a:gd name="connsiteX2" fmla="*/ 750094 w 750271"/>
              <a:gd name="connsiteY2" fmla="*/ 22993 h 170815"/>
              <a:gd name="connsiteX0" fmla="*/ 0 w 636268"/>
              <a:gd name="connsiteY0" fmla="*/ 0 h 272842"/>
              <a:gd name="connsiteX1" fmla="*/ 485774 w 636268"/>
              <a:gd name="connsiteY1" fmla="*/ 57094 h 272842"/>
              <a:gd name="connsiteX2" fmla="*/ 635794 w 636268"/>
              <a:gd name="connsiteY2" fmla="*/ 272842 h 272842"/>
              <a:gd name="connsiteX0" fmla="*/ 0 w 636268"/>
              <a:gd name="connsiteY0" fmla="*/ 505 h 273347"/>
              <a:gd name="connsiteX1" fmla="*/ 485774 w 636268"/>
              <a:gd name="connsiteY1" fmla="*/ 57599 h 273347"/>
              <a:gd name="connsiteX2" fmla="*/ 635794 w 636268"/>
              <a:gd name="connsiteY2" fmla="*/ 273347 h 273347"/>
              <a:gd name="connsiteX0" fmla="*/ 0 w 636739"/>
              <a:gd name="connsiteY0" fmla="*/ 1543 h 381559"/>
              <a:gd name="connsiteX1" fmla="*/ 485774 w 636739"/>
              <a:gd name="connsiteY1" fmla="*/ 58637 h 381559"/>
              <a:gd name="connsiteX2" fmla="*/ 636268 w 636739"/>
              <a:gd name="connsiteY2" fmla="*/ 381559 h 381559"/>
              <a:gd name="connsiteX0" fmla="*/ 0 w 636268"/>
              <a:gd name="connsiteY0" fmla="*/ 1543 h 381559"/>
              <a:gd name="connsiteX1" fmla="*/ 485774 w 636268"/>
              <a:gd name="connsiteY1" fmla="*/ 58637 h 381559"/>
              <a:gd name="connsiteX2" fmla="*/ 636268 w 636268"/>
              <a:gd name="connsiteY2" fmla="*/ 381559 h 381559"/>
              <a:gd name="connsiteX0" fmla="*/ 83963 w 169614"/>
              <a:gd name="connsiteY0" fmla="*/ 726497 h 726497"/>
              <a:gd name="connsiteX1" fmla="*/ 19120 w 169614"/>
              <a:gd name="connsiteY1" fmla="*/ 3647 h 726497"/>
              <a:gd name="connsiteX2" fmla="*/ 169614 w 169614"/>
              <a:gd name="connsiteY2" fmla="*/ 326569 h 726497"/>
              <a:gd name="connsiteX0" fmla="*/ 0 w 577133"/>
              <a:gd name="connsiteY0" fmla="*/ 491829 h 491829"/>
              <a:gd name="connsiteX1" fmla="*/ 564434 w 577133"/>
              <a:gd name="connsiteY1" fmla="*/ 5109 h 491829"/>
              <a:gd name="connsiteX2" fmla="*/ 85651 w 577133"/>
              <a:gd name="connsiteY2" fmla="*/ 91901 h 491829"/>
              <a:gd name="connsiteX0" fmla="*/ 0 w 815041"/>
              <a:gd name="connsiteY0" fmla="*/ 491829 h 929087"/>
              <a:gd name="connsiteX1" fmla="*/ 564434 w 815041"/>
              <a:gd name="connsiteY1" fmla="*/ 5109 h 929087"/>
              <a:gd name="connsiteX2" fmla="*/ 815041 w 815041"/>
              <a:gd name="connsiteY2" fmla="*/ 929087 h 929087"/>
              <a:gd name="connsiteX0" fmla="*/ 0 w 815212"/>
              <a:gd name="connsiteY0" fmla="*/ 491829 h 929087"/>
              <a:gd name="connsiteX1" fmla="*/ 564434 w 815212"/>
              <a:gd name="connsiteY1" fmla="*/ 5109 h 929087"/>
              <a:gd name="connsiteX2" fmla="*/ 815041 w 815212"/>
              <a:gd name="connsiteY2" fmla="*/ 929087 h 929087"/>
              <a:gd name="connsiteX0" fmla="*/ 0 w 893814"/>
              <a:gd name="connsiteY0" fmla="*/ 491829 h 921931"/>
              <a:gd name="connsiteX1" fmla="*/ 564434 w 893814"/>
              <a:gd name="connsiteY1" fmla="*/ 5109 h 921931"/>
              <a:gd name="connsiteX2" fmla="*/ 893700 w 893814"/>
              <a:gd name="connsiteY2" fmla="*/ 921931 h 921931"/>
              <a:gd name="connsiteX0" fmla="*/ 0 w 893952"/>
              <a:gd name="connsiteY0" fmla="*/ 364460 h 794562"/>
              <a:gd name="connsiteX1" fmla="*/ 693149 w 893952"/>
              <a:gd name="connsiteY1" fmla="*/ 6538 h 794562"/>
              <a:gd name="connsiteX2" fmla="*/ 893700 w 893952"/>
              <a:gd name="connsiteY2" fmla="*/ 794562 h 794562"/>
              <a:gd name="connsiteX0" fmla="*/ 0 w 1837867"/>
              <a:gd name="connsiteY0" fmla="*/ 437621 h 793656"/>
              <a:gd name="connsiteX1" fmla="*/ 1637064 w 1837867"/>
              <a:gd name="connsiteY1" fmla="*/ 5632 h 793656"/>
              <a:gd name="connsiteX2" fmla="*/ 1837615 w 1837867"/>
              <a:gd name="connsiteY2" fmla="*/ 793656 h 793656"/>
              <a:gd name="connsiteX0" fmla="*/ 0 w 1837690"/>
              <a:gd name="connsiteY0" fmla="*/ 843002 h 1199037"/>
              <a:gd name="connsiteX1" fmla="*/ 1386784 w 1837690"/>
              <a:gd name="connsiteY1" fmla="*/ 3194 h 1199037"/>
              <a:gd name="connsiteX2" fmla="*/ 1837615 w 1837690"/>
              <a:gd name="connsiteY2" fmla="*/ 1199037 h 1199037"/>
              <a:gd name="connsiteX0" fmla="*/ 0 w 1499769"/>
              <a:gd name="connsiteY0" fmla="*/ 843002 h 1585392"/>
              <a:gd name="connsiteX1" fmla="*/ 1386784 w 1499769"/>
              <a:gd name="connsiteY1" fmla="*/ 3194 h 1585392"/>
              <a:gd name="connsiteX2" fmla="*/ 1498504 w 1499769"/>
              <a:gd name="connsiteY2" fmla="*/ 1585392 h 1585392"/>
              <a:gd name="connsiteX0" fmla="*/ 0 w 1499769"/>
              <a:gd name="connsiteY0" fmla="*/ 843205 h 1585595"/>
              <a:gd name="connsiteX1" fmla="*/ 1386784 w 1499769"/>
              <a:gd name="connsiteY1" fmla="*/ 3397 h 1585595"/>
              <a:gd name="connsiteX2" fmla="*/ 1498504 w 1499769"/>
              <a:gd name="connsiteY2" fmla="*/ 1585595 h 1585595"/>
              <a:gd name="connsiteX0" fmla="*/ 0 w 1544028"/>
              <a:gd name="connsiteY0" fmla="*/ 843205 h 1585595"/>
              <a:gd name="connsiteX1" fmla="*/ 1386784 w 1544028"/>
              <a:gd name="connsiteY1" fmla="*/ 3397 h 1585595"/>
              <a:gd name="connsiteX2" fmla="*/ 1498504 w 1544028"/>
              <a:gd name="connsiteY2" fmla="*/ 1585595 h 1585595"/>
              <a:gd name="connsiteX0" fmla="*/ 0 w 1544028"/>
              <a:gd name="connsiteY0" fmla="*/ 857404 h 1599794"/>
              <a:gd name="connsiteX1" fmla="*/ 1386784 w 1544028"/>
              <a:gd name="connsiteY1" fmla="*/ 17596 h 1599794"/>
              <a:gd name="connsiteX2" fmla="*/ 1498504 w 1544028"/>
              <a:gd name="connsiteY2" fmla="*/ 1599794 h 1599794"/>
              <a:gd name="connsiteX0" fmla="*/ 0 w 1544028"/>
              <a:gd name="connsiteY0" fmla="*/ 856513 h 1598903"/>
              <a:gd name="connsiteX1" fmla="*/ 1386784 w 1544028"/>
              <a:gd name="connsiteY1" fmla="*/ 16705 h 1598903"/>
              <a:gd name="connsiteX2" fmla="*/ 1498504 w 1544028"/>
              <a:gd name="connsiteY2" fmla="*/ 1598903 h 1598903"/>
              <a:gd name="connsiteX0" fmla="*/ 0 w 1651470"/>
              <a:gd name="connsiteY0" fmla="*/ 842423 h 1584813"/>
              <a:gd name="connsiteX1" fmla="*/ 1544028 w 1651470"/>
              <a:gd name="connsiteY1" fmla="*/ 16925 h 1584813"/>
              <a:gd name="connsiteX2" fmla="*/ 1498504 w 1651470"/>
              <a:gd name="connsiteY2" fmla="*/ 1584813 h 1584813"/>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51470"/>
              <a:gd name="connsiteY0" fmla="*/ 825498 h 1567888"/>
              <a:gd name="connsiteX1" fmla="*/ 1544028 w 1651470"/>
              <a:gd name="connsiteY1" fmla="*/ 0 h 1567888"/>
              <a:gd name="connsiteX2" fmla="*/ 1498504 w 1651470"/>
              <a:gd name="connsiteY2" fmla="*/ 1567888 h 1567888"/>
              <a:gd name="connsiteX0" fmla="*/ 0 w 1607439"/>
              <a:gd name="connsiteY0" fmla="*/ 842568 h 1584958"/>
              <a:gd name="connsiteX1" fmla="*/ 1544028 w 1607439"/>
              <a:gd name="connsiteY1" fmla="*/ 17070 h 1584958"/>
              <a:gd name="connsiteX2" fmla="*/ 1498504 w 1607439"/>
              <a:gd name="connsiteY2" fmla="*/ 1584958 h 1584958"/>
              <a:gd name="connsiteX0" fmla="*/ 0 w 1498657"/>
              <a:gd name="connsiteY0" fmla="*/ 617618 h 1360008"/>
              <a:gd name="connsiteX1" fmla="*/ 1172183 w 1498657"/>
              <a:gd name="connsiteY1" fmla="*/ 19563 h 1360008"/>
              <a:gd name="connsiteX2" fmla="*/ 1498504 w 1498657"/>
              <a:gd name="connsiteY2" fmla="*/ 1360008 h 1360008"/>
              <a:gd name="connsiteX0" fmla="*/ 0 w 1279818"/>
              <a:gd name="connsiteY0" fmla="*/ 618418 h 1299501"/>
              <a:gd name="connsiteX1" fmla="*/ 1172183 w 1279818"/>
              <a:gd name="connsiteY1" fmla="*/ 20363 h 1299501"/>
              <a:gd name="connsiteX2" fmla="*/ 1260142 w 1279818"/>
              <a:gd name="connsiteY2" fmla="*/ 1299501 h 1299501"/>
              <a:gd name="connsiteX0" fmla="*/ 0 w 1279818"/>
              <a:gd name="connsiteY0" fmla="*/ 656070 h 1337153"/>
              <a:gd name="connsiteX1" fmla="*/ 1172183 w 1279818"/>
              <a:gd name="connsiteY1" fmla="*/ 19857 h 1337153"/>
              <a:gd name="connsiteX2" fmla="*/ 1260142 w 1279818"/>
              <a:gd name="connsiteY2" fmla="*/ 1337153 h 1337153"/>
              <a:gd name="connsiteX0" fmla="*/ 0 w 1279818"/>
              <a:gd name="connsiteY0" fmla="*/ 656446 h 1309028"/>
              <a:gd name="connsiteX1" fmla="*/ 1172183 w 1279818"/>
              <a:gd name="connsiteY1" fmla="*/ 20233 h 1309028"/>
              <a:gd name="connsiteX2" fmla="*/ 1260142 w 1279818"/>
              <a:gd name="connsiteY2" fmla="*/ 1309028 h 1309028"/>
              <a:gd name="connsiteX0" fmla="*/ 0 w 1300346"/>
              <a:gd name="connsiteY0" fmla="*/ 647515 h 1300097"/>
              <a:gd name="connsiteX1" fmla="*/ 1210321 w 1300346"/>
              <a:gd name="connsiteY1" fmla="*/ 20356 h 1300097"/>
              <a:gd name="connsiteX2" fmla="*/ 1260142 w 1300346"/>
              <a:gd name="connsiteY2" fmla="*/ 1300097 h 1300097"/>
              <a:gd name="connsiteX0" fmla="*/ 0 w 1374661"/>
              <a:gd name="connsiteY0" fmla="*/ 647389 h 1299971"/>
              <a:gd name="connsiteX1" fmla="*/ 1210321 w 1374661"/>
              <a:gd name="connsiteY1" fmla="*/ 20230 h 1299971"/>
              <a:gd name="connsiteX2" fmla="*/ 1260142 w 1374661"/>
              <a:gd name="connsiteY2" fmla="*/ 1299971 h 1299971"/>
              <a:gd name="connsiteX0" fmla="*/ 0 w 1313158"/>
              <a:gd name="connsiteY0" fmla="*/ 648860 h 1301442"/>
              <a:gd name="connsiteX1" fmla="*/ 1210321 w 1313158"/>
              <a:gd name="connsiteY1" fmla="*/ 21701 h 1301442"/>
              <a:gd name="connsiteX2" fmla="*/ 1260142 w 1313158"/>
              <a:gd name="connsiteY2" fmla="*/ 1301442 h 1301442"/>
              <a:gd name="connsiteX0" fmla="*/ 0 w 1306608"/>
              <a:gd name="connsiteY0" fmla="*/ 649982 h 1302564"/>
              <a:gd name="connsiteX1" fmla="*/ 1210321 w 1306608"/>
              <a:gd name="connsiteY1" fmla="*/ 22823 h 1302564"/>
              <a:gd name="connsiteX2" fmla="*/ 1260142 w 1306608"/>
              <a:gd name="connsiteY2" fmla="*/ 1302564 h 1302564"/>
              <a:gd name="connsiteX0" fmla="*/ 0 w 1210321"/>
              <a:gd name="connsiteY0" fmla="*/ 627159 h 627159"/>
              <a:gd name="connsiteX1" fmla="*/ 1210321 w 1210321"/>
              <a:gd name="connsiteY1" fmla="*/ 0 h 627159"/>
              <a:gd name="connsiteX0" fmla="*/ 0 w 1293797"/>
              <a:gd name="connsiteY0" fmla="*/ 668833 h 668833"/>
              <a:gd name="connsiteX1" fmla="*/ 1210321 w 1293797"/>
              <a:gd name="connsiteY1" fmla="*/ 41674 h 668833"/>
              <a:gd name="connsiteX2" fmla="*/ 1187920 w 1293797"/>
              <a:gd name="connsiteY2" fmla="*/ 59374 h 668833"/>
              <a:gd name="connsiteX0" fmla="*/ 0 w 4046151"/>
              <a:gd name="connsiteY0" fmla="*/ 630131 h 2441160"/>
              <a:gd name="connsiteX1" fmla="*/ 1210321 w 4046151"/>
              <a:gd name="connsiteY1" fmla="*/ 2972 h 2441160"/>
              <a:gd name="connsiteX2" fmla="*/ 4046145 w 4046151"/>
              <a:gd name="connsiteY2" fmla="*/ 2441159 h 2441160"/>
              <a:gd name="connsiteX0" fmla="*/ 0 w 4046145"/>
              <a:gd name="connsiteY0" fmla="*/ 668376 h 2479404"/>
              <a:gd name="connsiteX1" fmla="*/ 1210321 w 4046145"/>
              <a:gd name="connsiteY1" fmla="*/ 41217 h 2479404"/>
              <a:gd name="connsiteX2" fmla="*/ 1676352 w 4046145"/>
              <a:gd name="connsiteY2" fmla="*/ 328693 h 2479404"/>
              <a:gd name="connsiteX3" fmla="*/ 4046145 w 4046145"/>
              <a:gd name="connsiteY3" fmla="*/ 2479404 h 2479404"/>
              <a:gd name="connsiteX0" fmla="*/ 0 w 4046145"/>
              <a:gd name="connsiteY0" fmla="*/ 857212 h 2668240"/>
              <a:gd name="connsiteX1" fmla="*/ 1210321 w 4046145"/>
              <a:gd name="connsiteY1" fmla="*/ 230053 h 2668240"/>
              <a:gd name="connsiteX2" fmla="*/ 2617034 w 4046145"/>
              <a:gd name="connsiteY2" fmla="*/ 180309 h 2668240"/>
              <a:gd name="connsiteX3" fmla="*/ 4046145 w 4046145"/>
              <a:gd name="connsiteY3"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575806 w 4046145"/>
              <a:gd name="connsiteY3" fmla="*/ 1918865 h 2668240"/>
              <a:gd name="connsiteX4" fmla="*/ 4046145 w 4046145"/>
              <a:gd name="connsiteY4"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666256 w 4046145"/>
              <a:gd name="connsiteY3" fmla="*/ 2360997 h 2668240"/>
              <a:gd name="connsiteX4" fmla="*/ 4046145 w 4046145"/>
              <a:gd name="connsiteY4"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340635 w 4046145"/>
              <a:gd name="connsiteY3" fmla="*/ 1401794 h 2668240"/>
              <a:gd name="connsiteX4" fmla="*/ 4046145 w 4046145"/>
              <a:gd name="connsiteY4"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340635 w 4046145"/>
              <a:gd name="connsiteY3" fmla="*/ 1401794 h 2668240"/>
              <a:gd name="connsiteX4" fmla="*/ 3702435 w 4046145"/>
              <a:gd name="connsiteY4" fmla="*/ 2016284 h 2668240"/>
              <a:gd name="connsiteX5" fmla="*/ 4046145 w 4046145"/>
              <a:gd name="connsiteY5"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340635 w 4046145"/>
              <a:gd name="connsiteY3" fmla="*/ 1401794 h 2668240"/>
              <a:gd name="connsiteX4" fmla="*/ 3394904 w 4046145"/>
              <a:gd name="connsiteY4" fmla="*/ 2383479 h 2668240"/>
              <a:gd name="connsiteX5" fmla="*/ 4046145 w 4046145"/>
              <a:gd name="connsiteY5"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340635 w 4046145"/>
              <a:gd name="connsiteY3" fmla="*/ 1401794 h 2668240"/>
              <a:gd name="connsiteX4" fmla="*/ 3394904 w 4046145"/>
              <a:gd name="connsiteY4" fmla="*/ 2383479 h 2668240"/>
              <a:gd name="connsiteX5" fmla="*/ 4046145 w 4046145"/>
              <a:gd name="connsiteY5" fmla="*/ 2668240 h 2668240"/>
              <a:gd name="connsiteX0" fmla="*/ 0 w 4046145"/>
              <a:gd name="connsiteY0" fmla="*/ 857212 h 2668240"/>
              <a:gd name="connsiteX1" fmla="*/ 1210321 w 4046145"/>
              <a:gd name="connsiteY1" fmla="*/ 230053 h 2668240"/>
              <a:gd name="connsiteX2" fmla="*/ 2617034 w 4046145"/>
              <a:gd name="connsiteY2" fmla="*/ 180309 h 2668240"/>
              <a:gd name="connsiteX3" fmla="*/ 3340635 w 4046145"/>
              <a:gd name="connsiteY3" fmla="*/ 1401794 h 2668240"/>
              <a:gd name="connsiteX4" fmla="*/ 3394904 w 4046145"/>
              <a:gd name="connsiteY4" fmla="*/ 2383479 h 2668240"/>
              <a:gd name="connsiteX5" fmla="*/ 4046145 w 4046145"/>
              <a:gd name="connsiteY5" fmla="*/ 2668240 h 2668240"/>
              <a:gd name="connsiteX0" fmla="*/ 0 w 4046145"/>
              <a:gd name="connsiteY0" fmla="*/ 871020 h 2682048"/>
              <a:gd name="connsiteX1" fmla="*/ 1210321 w 4046145"/>
              <a:gd name="connsiteY1" fmla="*/ 243861 h 2682048"/>
              <a:gd name="connsiteX2" fmla="*/ 2617034 w 4046145"/>
              <a:gd name="connsiteY2" fmla="*/ 194117 h 2682048"/>
              <a:gd name="connsiteX3" fmla="*/ 3340635 w 4046145"/>
              <a:gd name="connsiteY3" fmla="*/ 1415602 h 2682048"/>
              <a:gd name="connsiteX4" fmla="*/ 3394904 w 4046145"/>
              <a:gd name="connsiteY4" fmla="*/ 2397287 h 2682048"/>
              <a:gd name="connsiteX5" fmla="*/ 4046145 w 4046145"/>
              <a:gd name="connsiteY5" fmla="*/ 2682048 h 2682048"/>
              <a:gd name="connsiteX0" fmla="*/ 0 w 4046145"/>
              <a:gd name="connsiteY0" fmla="*/ 898733 h 2709761"/>
              <a:gd name="connsiteX1" fmla="*/ 1210321 w 4046145"/>
              <a:gd name="connsiteY1" fmla="*/ 271574 h 2709761"/>
              <a:gd name="connsiteX2" fmla="*/ 2617034 w 4046145"/>
              <a:gd name="connsiteY2" fmla="*/ 221830 h 2709761"/>
              <a:gd name="connsiteX3" fmla="*/ 3340635 w 4046145"/>
              <a:gd name="connsiteY3" fmla="*/ 1443315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40635 w 4046145"/>
              <a:gd name="connsiteY3" fmla="*/ 1443315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40635 w 4046145"/>
              <a:gd name="connsiteY3" fmla="*/ 1443315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58726 w 4046145"/>
              <a:gd name="connsiteY3" fmla="*/ 1428327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58726 w 4046145"/>
              <a:gd name="connsiteY3" fmla="*/ 1428327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40637 w 4046145"/>
              <a:gd name="connsiteY3" fmla="*/ 1435822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40637 w 4046145"/>
              <a:gd name="connsiteY3" fmla="*/ 1435822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40637 w 4046145"/>
              <a:gd name="connsiteY3" fmla="*/ 1435822 h 2709761"/>
              <a:gd name="connsiteX4" fmla="*/ 3394904 w 4046145"/>
              <a:gd name="connsiteY4" fmla="*/ 2425000 h 2709761"/>
              <a:gd name="connsiteX5" fmla="*/ 4046145 w 4046145"/>
              <a:gd name="connsiteY5" fmla="*/ 2709761 h 2709761"/>
              <a:gd name="connsiteX0" fmla="*/ 0 w 4046145"/>
              <a:gd name="connsiteY0" fmla="*/ 898733 h 2709761"/>
              <a:gd name="connsiteX1" fmla="*/ 1210321 w 4046145"/>
              <a:gd name="connsiteY1" fmla="*/ 271574 h 2709761"/>
              <a:gd name="connsiteX2" fmla="*/ 2617034 w 4046145"/>
              <a:gd name="connsiteY2" fmla="*/ 221830 h 2709761"/>
              <a:gd name="connsiteX3" fmla="*/ 3340637 w 4046145"/>
              <a:gd name="connsiteY3" fmla="*/ 1435822 h 2709761"/>
              <a:gd name="connsiteX4" fmla="*/ 3394904 w 4046145"/>
              <a:gd name="connsiteY4" fmla="*/ 2425000 h 2709761"/>
              <a:gd name="connsiteX5" fmla="*/ 4046145 w 4046145"/>
              <a:gd name="connsiteY5" fmla="*/ 2709761 h 2709761"/>
              <a:gd name="connsiteX0" fmla="*/ 0 w 4028407"/>
              <a:gd name="connsiteY0" fmla="*/ 898733 h 2768541"/>
              <a:gd name="connsiteX1" fmla="*/ 1210321 w 4028407"/>
              <a:gd name="connsiteY1" fmla="*/ 271574 h 2768541"/>
              <a:gd name="connsiteX2" fmla="*/ 2617034 w 4028407"/>
              <a:gd name="connsiteY2" fmla="*/ 221830 h 2768541"/>
              <a:gd name="connsiteX3" fmla="*/ 3340637 w 4028407"/>
              <a:gd name="connsiteY3" fmla="*/ 1435822 h 2768541"/>
              <a:gd name="connsiteX4" fmla="*/ 3394904 w 4028407"/>
              <a:gd name="connsiteY4" fmla="*/ 2425000 h 2768541"/>
              <a:gd name="connsiteX5" fmla="*/ 4028407 w 4028407"/>
              <a:gd name="connsiteY5" fmla="*/ 2768541 h 2768541"/>
              <a:gd name="connsiteX0" fmla="*/ 0 w 4028407"/>
              <a:gd name="connsiteY0" fmla="*/ 898733 h 2768541"/>
              <a:gd name="connsiteX1" fmla="*/ 1210321 w 4028407"/>
              <a:gd name="connsiteY1" fmla="*/ 271574 h 2768541"/>
              <a:gd name="connsiteX2" fmla="*/ 2617034 w 4028407"/>
              <a:gd name="connsiteY2" fmla="*/ 221830 h 2768541"/>
              <a:gd name="connsiteX3" fmla="*/ 3340637 w 4028407"/>
              <a:gd name="connsiteY3" fmla="*/ 1435822 h 2768541"/>
              <a:gd name="connsiteX4" fmla="*/ 3394904 w 4028407"/>
              <a:gd name="connsiteY4" fmla="*/ 2425000 h 2768541"/>
              <a:gd name="connsiteX5" fmla="*/ 4028407 w 4028407"/>
              <a:gd name="connsiteY5" fmla="*/ 2768541 h 276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407" h="2768541">
                <a:moveTo>
                  <a:pt x="0" y="898733"/>
                </a:moveTo>
                <a:cubicBezTo>
                  <a:pt x="1227572" y="962578"/>
                  <a:pt x="949017" y="493050"/>
                  <a:pt x="1210321" y="271574"/>
                </a:cubicBezTo>
                <a:cubicBezTo>
                  <a:pt x="1471625" y="50098"/>
                  <a:pt x="2144397" y="-184534"/>
                  <a:pt x="2617034" y="221830"/>
                </a:cubicBezTo>
                <a:cubicBezTo>
                  <a:pt x="3011282" y="503299"/>
                  <a:pt x="3195917" y="1152307"/>
                  <a:pt x="3340637" y="1435822"/>
                </a:cubicBezTo>
                <a:cubicBezTo>
                  <a:pt x="3485357" y="1719337"/>
                  <a:pt x="3416390" y="2221713"/>
                  <a:pt x="3394904" y="2425000"/>
                </a:cubicBezTo>
                <a:cubicBezTo>
                  <a:pt x="3512489" y="2636074"/>
                  <a:pt x="3754042" y="2667376"/>
                  <a:pt x="4028407" y="2768541"/>
                </a:cubicBezTo>
              </a:path>
            </a:pathLst>
          </a:custGeom>
          <a:noFill/>
          <a:ln w="28575">
            <a:solidFill>
              <a:srgbClr val="FF0000"/>
            </a:solidFill>
            <a:headEnd type="none" w="med" len="med"/>
            <a:tailEnd type="arrow"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solidFill>
                <a:srgbClr val="FFFFFF"/>
              </a:solidFill>
            </a:endParaRPr>
          </a:p>
        </p:txBody>
      </p:sp>
    </p:spTree>
    <p:extLst>
      <p:ext uri="{BB962C8B-B14F-4D97-AF65-F5344CB8AC3E}">
        <p14:creationId xmlns:p14="http://schemas.microsoft.com/office/powerpoint/2010/main" val="3490458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1500"/>
                            </p:stCondLst>
                            <p:childTnLst>
                              <p:par>
                                <p:cTn id="12" presetID="22" presetClass="entr" presetSubtype="8" fill="hold" grpId="0" nodeType="afterEffect">
                                  <p:stCondLst>
                                    <p:cond delay="75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2750"/>
                            </p:stCondLst>
                            <p:childTnLst>
                              <p:par>
                                <p:cTn id="16" presetID="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solidFill>
                  <a:schemeClr val="tx1"/>
                </a:solidFill>
              </a:rPr>
              <a:t>AD FS and Hybrid Conditional Access</a:t>
            </a:r>
            <a:endParaRPr lang="en-US" dirty="0">
              <a:solidFill>
                <a:schemeClr val="tx1"/>
              </a:solidFill>
            </a:endParaRPr>
          </a:p>
        </p:txBody>
      </p:sp>
      <p:grpSp>
        <p:nvGrpSpPr>
          <p:cNvPr id="3" name="Group 2"/>
          <p:cNvGrpSpPr/>
          <p:nvPr/>
        </p:nvGrpSpPr>
        <p:grpSpPr>
          <a:xfrm>
            <a:off x="1935784" y="1736997"/>
            <a:ext cx="1195388" cy="1307324"/>
            <a:chOff x="151702" y="1562316"/>
            <a:chExt cx="1195388" cy="1307324"/>
          </a:xfrm>
        </p:grpSpPr>
        <p:sp>
          <p:nvSpPr>
            <p:cNvPr id="44" name="Freeform 43"/>
            <p:cNvSpPr>
              <a:spLocks noChangeAspect="1"/>
            </p:cNvSpPr>
            <p:nvPr/>
          </p:nvSpPr>
          <p:spPr bwMode="auto">
            <a:xfrm>
              <a:off x="191554" y="1562318"/>
              <a:ext cx="543882" cy="66099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accent5"/>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45" name="Freeform 44"/>
            <p:cNvSpPr>
              <a:spLocks noChangeAspect="1"/>
            </p:cNvSpPr>
            <p:nvPr/>
          </p:nvSpPr>
          <p:spPr bwMode="auto">
            <a:xfrm flipH="1">
              <a:off x="724954" y="1562316"/>
              <a:ext cx="543882" cy="66099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accent5"/>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46" name="Oval 45"/>
            <p:cNvSpPr>
              <a:spLocks noChangeAspect="1" noChangeArrowheads="1"/>
            </p:cNvSpPr>
            <p:nvPr/>
          </p:nvSpPr>
          <p:spPr bwMode="auto">
            <a:xfrm>
              <a:off x="598084" y="1722427"/>
              <a:ext cx="102957" cy="87353"/>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47" name="Oval 46"/>
            <p:cNvSpPr>
              <a:spLocks noChangeAspect="1" noChangeArrowheads="1"/>
            </p:cNvSpPr>
            <p:nvPr/>
          </p:nvSpPr>
          <p:spPr bwMode="auto">
            <a:xfrm flipH="1">
              <a:off x="766487" y="1722444"/>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48" name="Oval 47"/>
            <p:cNvSpPr>
              <a:spLocks noChangeAspect="1" noChangeArrowheads="1"/>
            </p:cNvSpPr>
            <p:nvPr/>
          </p:nvSpPr>
          <p:spPr bwMode="auto">
            <a:xfrm>
              <a:off x="598084" y="2038823"/>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49" name="Oval 48"/>
            <p:cNvSpPr>
              <a:spLocks noChangeAspect="1" noChangeArrowheads="1"/>
            </p:cNvSpPr>
            <p:nvPr/>
          </p:nvSpPr>
          <p:spPr bwMode="auto">
            <a:xfrm flipH="1">
              <a:off x="766487" y="2038840"/>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50" name="Oval 49"/>
            <p:cNvSpPr>
              <a:spLocks noChangeAspect="1" noChangeArrowheads="1"/>
            </p:cNvSpPr>
            <p:nvPr/>
          </p:nvSpPr>
          <p:spPr bwMode="auto">
            <a:xfrm flipH="1">
              <a:off x="908540" y="2016077"/>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51" name="Oval 50"/>
            <p:cNvSpPr>
              <a:spLocks noChangeAspect="1" noChangeArrowheads="1"/>
            </p:cNvSpPr>
            <p:nvPr/>
          </p:nvSpPr>
          <p:spPr bwMode="auto">
            <a:xfrm>
              <a:off x="458167" y="2016077"/>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52" name="Oval 51"/>
            <p:cNvSpPr>
              <a:spLocks noChangeAspect="1" noChangeArrowheads="1"/>
            </p:cNvSpPr>
            <p:nvPr/>
          </p:nvSpPr>
          <p:spPr bwMode="auto">
            <a:xfrm flipH="1">
              <a:off x="1050592" y="2001286"/>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53" name="Oval 52"/>
            <p:cNvSpPr>
              <a:spLocks noChangeAspect="1" noChangeArrowheads="1"/>
            </p:cNvSpPr>
            <p:nvPr/>
          </p:nvSpPr>
          <p:spPr bwMode="auto">
            <a:xfrm flipH="1">
              <a:off x="318249" y="2001286"/>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54" name="Arc 53"/>
            <p:cNvSpPr/>
            <p:nvPr/>
          </p:nvSpPr>
          <p:spPr>
            <a:xfrm rot="5012506">
              <a:off x="613511" y="1866523"/>
              <a:ext cx="188459" cy="196699"/>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FFFFFF"/>
                </a:solidFill>
              </a:endParaRPr>
            </a:p>
          </p:txBody>
        </p:sp>
        <p:sp>
          <p:nvSpPr>
            <p:cNvPr id="55" name="Arc 54"/>
            <p:cNvSpPr/>
            <p:nvPr/>
          </p:nvSpPr>
          <p:spPr>
            <a:xfrm rot="16587494" flipH="1">
              <a:off x="672648" y="1866523"/>
              <a:ext cx="188459" cy="196699"/>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FFFFFF"/>
                </a:solidFill>
              </a:endParaRPr>
            </a:p>
          </p:txBody>
        </p:sp>
        <p:sp>
          <p:nvSpPr>
            <p:cNvPr id="56" name="Arc 55"/>
            <p:cNvSpPr/>
            <p:nvPr/>
          </p:nvSpPr>
          <p:spPr>
            <a:xfrm rot="7395384">
              <a:off x="630369" y="1650706"/>
              <a:ext cx="144019" cy="196699"/>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FFFFFF"/>
                </a:solidFill>
              </a:endParaRPr>
            </a:p>
          </p:txBody>
        </p:sp>
        <p:cxnSp>
          <p:nvCxnSpPr>
            <p:cNvPr id="57" name="Straight Connector 56"/>
            <p:cNvCxnSpPr>
              <a:stCxn id="46" idx="4"/>
              <a:endCxn id="48" idx="0"/>
            </p:cNvCxnSpPr>
            <p:nvPr/>
          </p:nvCxnSpPr>
          <p:spPr>
            <a:xfrm>
              <a:off x="649562" y="1809780"/>
              <a:ext cx="0" cy="229042"/>
            </a:xfrm>
            <a:prstGeom prst="line">
              <a:avLst/>
            </a:prstGeom>
            <a:noFill/>
            <a:ln w="9525" cap="flat" cmpd="sng" algn="ctr">
              <a:solidFill>
                <a:srgbClr val="FFFFFF"/>
              </a:solidFill>
              <a:prstDash val="solid"/>
            </a:ln>
            <a:effectLst/>
          </p:spPr>
        </p:cxnSp>
        <p:sp>
          <p:nvSpPr>
            <p:cNvPr id="58" name="Oval 57"/>
            <p:cNvSpPr>
              <a:spLocks noChangeAspect="1" noChangeArrowheads="1"/>
            </p:cNvSpPr>
            <p:nvPr/>
          </p:nvSpPr>
          <p:spPr bwMode="auto">
            <a:xfrm>
              <a:off x="598084" y="1869575"/>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59" name="Straight Connector 58"/>
            <p:cNvCxnSpPr>
              <a:stCxn id="47" idx="4"/>
              <a:endCxn id="49" idx="0"/>
            </p:cNvCxnSpPr>
            <p:nvPr/>
          </p:nvCxnSpPr>
          <p:spPr>
            <a:xfrm>
              <a:off x="817965" y="1809798"/>
              <a:ext cx="0" cy="229042"/>
            </a:xfrm>
            <a:prstGeom prst="line">
              <a:avLst/>
            </a:prstGeom>
            <a:noFill/>
            <a:ln w="9525" cap="flat" cmpd="sng" algn="ctr">
              <a:solidFill>
                <a:srgbClr val="FFFFFF"/>
              </a:solidFill>
              <a:prstDash val="solid"/>
            </a:ln>
            <a:effectLst/>
          </p:spPr>
        </p:cxnSp>
        <p:sp>
          <p:nvSpPr>
            <p:cNvPr id="60" name="Oval 59"/>
            <p:cNvSpPr>
              <a:spLocks noChangeAspect="1" noChangeArrowheads="1"/>
            </p:cNvSpPr>
            <p:nvPr/>
          </p:nvSpPr>
          <p:spPr bwMode="auto">
            <a:xfrm flipH="1">
              <a:off x="766486" y="1869592"/>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61" name="Straight Connector 60"/>
            <p:cNvCxnSpPr>
              <a:stCxn id="47" idx="3"/>
              <a:endCxn id="52" idx="7"/>
            </p:cNvCxnSpPr>
            <p:nvPr/>
          </p:nvCxnSpPr>
          <p:spPr>
            <a:xfrm>
              <a:off x="854365" y="1797005"/>
              <a:ext cx="211304" cy="217073"/>
            </a:xfrm>
            <a:prstGeom prst="line">
              <a:avLst/>
            </a:prstGeom>
            <a:noFill/>
            <a:ln w="9525" cap="flat" cmpd="sng" algn="ctr">
              <a:solidFill>
                <a:srgbClr val="FFFFFF"/>
              </a:solidFill>
              <a:prstDash val="solid"/>
            </a:ln>
            <a:effectLst/>
          </p:spPr>
        </p:cxnSp>
        <p:sp>
          <p:nvSpPr>
            <p:cNvPr id="62" name="Oval 61"/>
            <p:cNvSpPr>
              <a:spLocks noChangeAspect="1" noChangeArrowheads="1"/>
            </p:cNvSpPr>
            <p:nvPr/>
          </p:nvSpPr>
          <p:spPr bwMode="auto">
            <a:xfrm flipH="1">
              <a:off x="908540" y="1861865"/>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63" name="Straight Connector 62"/>
            <p:cNvCxnSpPr>
              <a:stCxn id="46" idx="3"/>
              <a:endCxn id="53" idx="1"/>
            </p:cNvCxnSpPr>
            <p:nvPr/>
          </p:nvCxnSpPr>
          <p:spPr>
            <a:xfrm flipH="1">
              <a:off x="406127" y="1796988"/>
              <a:ext cx="207035" cy="217090"/>
            </a:xfrm>
            <a:prstGeom prst="line">
              <a:avLst/>
            </a:prstGeom>
            <a:noFill/>
            <a:ln w="9525" cap="flat" cmpd="sng" algn="ctr">
              <a:solidFill>
                <a:srgbClr val="FFFFFF"/>
              </a:solidFill>
              <a:prstDash val="solid"/>
            </a:ln>
            <a:effectLst/>
          </p:spPr>
        </p:cxnSp>
        <p:sp>
          <p:nvSpPr>
            <p:cNvPr id="64" name="Oval 63"/>
            <p:cNvSpPr>
              <a:spLocks noChangeAspect="1" noChangeArrowheads="1"/>
            </p:cNvSpPr>
            <p:nvPr/>
          </p:nvSpPr>
          <p:spPr bwMode="auto">
            <a:xfrm>
              <a:off x="463496" y="1861857"/>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65" name="Straight Connector 64"/>
            <p:cNvCxnSpPr>
              <a:stCxn id="58" idx="3"/>
              <a:endCxn id="51" idx="7"/>
            </p:cNvCxnSpPr>
            <p:nvPr/>
          </p:nvCxnSpPr>
          <p:spPr>
            <a:xfrm flipH="1">
              <a:off x="546045" y="1944136"/>
              <a:ext cx="67117" cy="84733"/>
            </a:xfrm>
            <a:prstGeom prst="line">
              <a:avLst/>
            </a:prstGeom>
            <a:noFill/>
            <a:ln w="9525" cap="flat" cmpd="sng" algn="ctr">
              <a:solidFill>
                <a:srgbClr val="FFFFFF"/>
              </a:solidFill>
              <a:prstDash val="solid"/>
            </a:ln>
            <a:effectLst/>
          </p:spPr>
        </p:cxnSp>
        <p:cxnSp>
          <p:nvCxnSpPr>
            <p:cNvPr id="66" name="Straight Connector 65"/>
            <p:cNvCxnSpPr>
              <a:stCxn id="60" idx="3"/>
              <a:endCxn id="50" idx="7"/>
            </p:cNvCxnSpPr>
            <p:nvPr/>
          </p:nvCxnSpPr>
          <p:spPr>
            <a:xfrm>
              <a:off x="854365" y="1944153"/>
              <a:ext cx="69252" cy="84716"/>
            </a:xfrm>
            <a:prstGeom prst="line">
              <a:avLst/>
            </a:prstGeom>
            <a:noFill/>
            <a:ln w="9525" cap="flat" cmpd="sng" algn="ctr">
              <a:solidFill>
                <a:srgbClr val="FFFFFF"/>
              </a:solidFill>
              <a:prstDash val="solid"/>
            </a:ln>
            <a:effectLst/>
          </p:spPr>
        </p:cxnSp>
        <p:sp>
          <p:nvSpPr>
            <p:cNvPr id="67" name="TextBox 66"/>
            <p:cNvSpPr txBox="1"/>
            <p:nvPr/>
          </p:nvSpPr>
          <p:spPr>
            <a:xfrm>
              <a:off x="151702" y="2223309"/>
              <a:ext cx="1195388" cy="646331"/>
            </a:xfrm>
            <a:prstGeom prst="rect">
              <a:avLst/>
            </a:prstGeom>
            <a:noFill/>
          </p:spPr>
          <p:txBody>
            <a:bodyPr wrap="square" rtlCol="0">
              <a:spAutoFit/>
            </a:bodyPr>
            <a:lstStyle/>
            <a:p>
              <a:pPr algn="ctr"/>
              <a:r>
                <a:rPr lang="en-US" dirty="0" smtClean="0">
                  <a:solidFill>
                    <a:srgbClr val="FFFFFF"/>
                  </a:solidFill>
                  <a:cs typeface="Segoe UI Light" panose="020B0502040204020203" pitchFamily="34" charset="0"/>
                </a:rPr>
                <a:t>Active Directory</a:t>
              </a:r>
            </a:p>
          </p:txBody>
        </p:sp>
      </p:grpSp>
      <p:grpSp>
        <p:nvGrpSpPr>
          <p:cNvPr id="8" name="Group 7"/>
          <p:cNvGrpSpPr/>
          <p:nvPr/>
        </p:nvGrpSpPr>
        <p:grpSpPr>
          <a:xfrm>
            <a:off x="1353039" y="3196721"/>
            <a:ext cx="2403635" cy="3034655"/>
            <a:chOff x="503237" y="3427431"/>
            <a:chExt cx="2403635" cy="3034655"/>
          </a:xfrm>
        </p:grpSpPr>
        <p:sp>
          <p:nvSpPr>
            <p:cNvPr id="18" name="TextBox 17"/>
            <p:cNvSpPr txBox="1"/>
            <p:nvPr/>
          </p:nvSpPr>
          <p:spPr>
            <a:xfrm>
              <a:off x="732846" y="5406234"/>
              <a:ext cx="1865767" cy="1055852"/>
            </a:xfrm>
            <a:prstGeom prst="rect">
              <a:avLst/>
            </a:prstGeom>
            <a:solidFill>
              <a:schemeClr val="accent3"/>
            </a:solidFill>
            <a:ln>
              <a:solidFill>
                <a:schemeClr val="tx1"/>
              </a:solidFill>
            </a:ln>
          </p:spPr>
          <p:txBody>
            <a:bodyPr wrap="square" rtlCol="0" anchor="ctr">
              <a:noAutofit/>
            </a:bodyPr>
            <a:lstStyle/>
            <a:p>
              <a:pPr algn="ctr"/>
              <a:r>
                <a:rPr lang="en-US" sz="1632" dirty="0">
                  <a:solidFill>
                    <a:srgbClr val="FFFFFF"/>
                  </a:solidFill>
                  <a:cs typeface="Segoe UI" panose="020B0502040204020203" pitchFamily="34" charset="0"/>
                </a:rPr>
                <a:t>AD FS 2012 </a:t>
              </a:r>
              <a:r>
                <a:rPr lang="en-US" sz="1632" dirty="0" smtClean="0">
                  <a:solidFill>
                    <a:srgbClr val="FFFFFF"/>
                  </a:solidFill>
                  <a:cs typeface="Segoe UI" panose="020B0502040204020203" pitchFamily="34" charset="0"/>
                </a:rPr>
                <a:t>R2 or higher</a:t>
              </a:r>
              <a:endParaRPr lang="en-US" sz="1632" dirty="0">
                <a:solidFill>
                  <a:srgbClr val="FFFFFF"/>
                </a:solidFill>
                <a:cs typeface="Segoe UI" panose="020B0502040204020203" pitchFamily="34" charset="0"/>
              </a:endParaRPr>
            </a:p>
          </p:txBody>
        </p:sp>
        <p:sp>
          <p:nvSpPr>
            <p:cNvPr id="68" name="TextBox 67"/>
            <p:cNvSpPr txBox="1"/>
            <p:nvPr/>
          </p:nvSpPr>
          <p:spPr>
            <a:xfrm>
              <a:off x="732845" y="4759370"/>
              <a:ext cx="932883" cy="636472"/>
            </a:xfrm>
            <a:prstGeom prst="rect">
              <a:avLst/>
            </a:prstGeom>
            <a:solidFill>
              <a:schemeClr val="bg2"/>
            </a:solidFill>
            <a:ln>
              <a:solidFill>
                <a:schemeClr val="tx1"/>
              </a:solidFill>
            </a:ln>
          </p:spPr>
          <p:txBody>
            <a:bodyPr wrap="square" rtlCol="0" anchor="ctr">
              <a:noAutofit/>
            </a:bodyPr>
            <a:lstStyle/>
            <a:p>
              <a:pPr algn="ctr"/>
              <a:r>
                <a:rPr lang="en-US" sz="1632" dirty="0" smtClean="0">
                  <a:solidFill>
                    <a:srgbClr val="FFFFFF"/>
                  </a:solidFill>
                  <a:cs typeface="Segoe UI" panose="020B0502040204020203" pitchFamily="34" charset="0"/>
                </a:rPr>
                <a:t>Device </a:t>
              </a:r>
              <a:r>
                <a:rPr lang="en-US" sz="1632" dirty="0" err="1" smtClean="0">
                  <a:solidFill>
                    <a:srgbClr val="FFFFFF"/>
                  </a:solidFill>
                  <a:cs typeface="Segoe UI" panose="020B0502040204020203" pitchFamily="34" charset="0"/>
                </a:rPr>
                <a:t>AuthN</a:t>
              </a:r>
              <a:endParaRPr lang="en-US" sz="1632" dirty="0">
                <a:solidFill>
                  <a:srgbClr val="FFFFFF"/>
                </a:solidFill>
                <a:cs typeface="Segoe UI" panose="020B0502040204020203" pitchFamily="34" charset="0"/>
              </a:endParaRPr>
            </a:p>
          </p:txBody>
        </p:sp>
        <p:sp>
          <p:nvSpPr>
            <p:cNvPr id="69" name="TextBox 68"/>
            <p:cNvSpPr txBox="1"/>
            <p:nvPr/>
          </p:nvSpPr>
          <p:spPr>
            <a:xfrm>
              <a:off x="1665729" y="4759370"/>
              <a:ext cx="932884" cy="639583"/>
            </a:xfrm>
            <a:prstGeom prst="rect">
              <a:avLst/>
            </a:prstGeom>
            <a:solidFill>
              <a:schemeClr val="bg2"/>
            </a:solidFill>
            <a:ln>
              <a:solidFill>
                <a:schemeClr val="tx1"/>
              </a:solidFill>
            </a:ln>
          </p:spPr>
          <p:txBody>
            <a:bodyPr wrap="square" rtlCol="0" anchor="ctr">
              <a:noAutofit/>
            </a:bodyPr>
            <a:lstStyle/>
            <a:p>
              <a:pPr algn="ctr"/>
              <a:r>
                <a:rPr lang="en-US" sz="1632" dirty="0" smtClean="0">
                  <a:solidFill>
                    <a:srgbClr val="FFFFFF"/>
                  </a:solidFill>
                  <a:cs typeface="Segoe UI" panose="020B0502040204020203" pitchFamily="34" charset="0"/>
                </a:rPr>
                <a:t>MFA adapter</a:t>
              </a:r>
              <a:endParaRPr lang="en-US" sz="1632" dirty="0">
                <a:solidFill>
                  <a:srgbClr val="FFFFFF"/>
                </a:solidFill>
                <a:cs typeface="Segoe UI" panose="020B0502040204020203" pitchFamily="34" charset="0"/>
              </a:endParaRPr>
            </a:p>
          </p:txBody>
        </p:sp>
        <p:sp>
          <p:nvSpPr>
            <p:cNvPr id="70" name="TextBox 69"/>
            <p:cNvSpPr txBox="1"/>
            <p:nvPr/>
          </p:nvSpPr>
          <p:spPr>
            <a:xfrm>
              <a:off x="742218" y="3892582"/>
              <a:ext cx="1855977" cy="865932"/>
            </a:xfrm>
            <a:prstGeom prst="rect">
              <a:avLst/>
            </a:prstGeom>
            <a:solidFill>
              <a:schemeClr val="bg2"/>
            </a:solidFill>
            <a:ln>
              <a:solidFill>
                <a:schemeClr val="tx1"/>
              </a:solidFill>
            </a:ln>
          </p:spPr>
          <p:txBody>
            <a:bodyPr wrap="square" rtlCol="0" anchor="ctr">
              <a:noAutofit/>
            </a:bodyPr>
            <a:lstStyle/>
            <a:p>
              <a:pPr algn="ctr"/>
              <a:r>
                <a:rPr lang="en-US" sz="1632" dirty="0" smtClean="0">
                  <a:solidFill>
                    <a:srgbClr val="FFFFFF"/>
                  </a:solidFill>
                  <a:cs typeface="Segoe UI" panose="020B0502040204020203" pitchFamily="34" charset="0"/>
                </a:rPr>
                <a:t>Conditional access policy </a:t>
              </a:r>
            </a:p>
            <a:p>
              <a:pPr algn="ctr"/>
              <a:r>
                <a:rPr lang="en-US" sz="1632" dirty="0" smtClean="0">
                  <a:solidFill>
                    <a:srgbClr val="FFFFFF"/>
                  </a:solidFill>
                  <a:cs typeface="Segoe UI" panose="020B0502040204020203" pitchFamily="34" charset="0"/>
                </a:rPr>
                <a:t>(claim rules)</a:t>
              </a:r>
              <a:endParaRPr lang="en-US" sz="1632" dirty="0">
                <a:solidFill>
                  <a:srgbClr val="FFFFFF"/>
                </a:solidFill>
                <a:cs typeface="Segoe UI" panose="020B0502040204020203" pitchFamily="34" charset="0"/>
              </a:endParaRPr>
            </a:p>
          </p:txBody>
        </p:sp>
        <p:sp>
          <p:nvSpPr>
            <p:cNvPr id="6" name="Right Brace 5"/>
            <p:cNvSpPr/>
            <p:nvPr/>
          </p:nvSpPr>
          <p:spPr>
            <a:xfrm rot="16200000">
              <a:off x="1476455" y="2454213"/>
              <a:ext cx="457200" cy="2403635"/>
            </a:xfrm>
            <a:prstGeom prst="rightBrace">
              <a:avLst>
                <a:gd name="adj1" fmla="val 55289"/>
                <a:gd name="adj2" fmla="val 50000"/>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75" name="Left Arrow 74"/>
          <p:cNvSpPr/>
          <p:nvPr/>
        </p:nvSpPr>
        <p:spPr bwMode="auto">
          <a:xfrm>
            <a:off x="7474544" y="1516062"/>
            <a:ext cx="2248893" cy="1391554"/>
          </a:xfrm>
          <a:prstGeom prst="leftArrow">
            <a:avLst>
              <a:gd name="adj1" fmla="val 50000"/>
              <a:gd name="adj2" fmla="val 36881"/>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solidFill>
                  <a:srgbClr val="FFFFFF"/>
                </a:solidFill>
              </a:rPr>
              <a:t>Device MDM compliance</a:t>
            </a:r>
            <a:endParaRPr lang="en-US" sz="1600" dirty="0">
              <a:solidFill>
                <a:srgbClr val="FFFFFF"/>
              </a:solidFill>
            </a:endParaRPr>
          </a:p>
        </p:txBody>
      </p:sp>
      <p:grpSp>
        <p:nvGrpSpPr>
          <p:cNvPr id="5" name="Group 4"/>
          <p:cNvGrpSpPr/>
          <p:nvPr/>
        </p:nvGrpSpPr>
        <p:grpSpPr>
          <a:xfrm>
            <a:off x="10009284" y="1624310"/>
            <a:ext cx="1195388" cy="1066800"/>
            <a:chOff x="10009284" y="1624310"/>
            <a:chExt cx="1195388" cy="1066800"/>
          </a:xfrm>
        </p:grpSpPr>
        <p:sp>
          <p:nvSpPr>
            <p:cNvPr id="4" name="Oval 3"/>
            <p:cNvSpPr/>
            <p:nvPr/>
          </p:nvSpPr>
          <p:spPr bwMode="auto">
            <a:xfrm>
              <a:off x="10073578" y="1624310"/>
              <a:ext cx="1066800" cy="10668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6" name="TextBox 75"/>
            <p:cNvSpPr txBox="1"/>
            <p:nvPr/>
          </p:nvSpPr>
          <p:spPr>
            <a:xfrm>
              <a:off x="10009284" y="1960797"/>
              <a:ext cx="1195388" cy="369332"/>
            </a:xfrm>
            <a:prstGeom prst="rect">
              <a:avLst/>
            </a:prstGeom>
            <a:noFill/>
          </p:spPr>
          <p:txBody>
            <a:bodyPr wrap="square" rtlCol="0">
              <a:spAutoFit/>
            </a:bodyPr>
            <a:lstStyle/>
            <a:p>
              <a:pPr algn="ctr"/>
              <a:r>
                <a:rPr lang="en-US" dirty="0" smtClean="0">
                  <a:solidFill>
                    <a:srgbClr val="FFFFFF"/>
                  </a:solidFill>
                  <a:cs typeface="Segoe UI Light" panose="020B0502040204020203" pitchFamily="34" charset="0"/>
                </a:rPr>
                <a:t>Intune</a:t>
              </a:r>
              <a:endParaRPr lang="en-US" dirty="0">
                <a:solidFill>
                  <a:srgbClr val="FFFFFF"/>
                </a:solidFill>
                <a:cs typeface="Segoe UI Light" panose="020B0502040204020203" pitchFamily="34" charset="0"/>
              </a:endParaRPr>
            </a:p>
          </p:txBody>
        </p:sp>
      </p:grpSp>
      <p:grpSp>
        <p:nvGrpSpPr>
          <p:cNvPr id="7" name="Group 6"/>
          <p:cNvGrpSpPr/>
          <p:nvPr/>
        </p:nvGrpSpPr>
        <p:grpSpPr>
          <a:xfrm>
            <a:off x="9464262" y="3238535"/>
            <a:ext cx="2358010" cy="2988804"/>
            <a:chOff x="9243627" y="3158076"/>
            <a:chExt cx="2358010" cy="2988804"/>
          </a:xfrm>
        </p:grpSpPr>
        <p:sp>
          <p:nvSpPr>
            <p:cNvPr id="77" name="Up Arrow 76"/>
            <p:cNvSpPr/>
            <p:nvPr/>
          </p:nvSpPr>
          <p:spPr bwMode="auto">
            <a:xfrm>
              <a:off x="9749959" y="3158076"/>
              <a:ext cx="1317636" cy="1828800"/>
            </a:xfrm>
            <a:prstGeom prst="up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smtClean="0">
                  <a:gradFill>
                    <a:gsLst>
                      <a:gs pos="16814">
                        <a:srgbClr val="FFFFFF"/>
                      </a:gs>
                      <a:gs pos="46000">
                        <a:srgbClr val="FFFFFF"/>
                      </a:gs>
                    </a:gsLst>
                    <a:lin ang="5400000" scaled="0"/>
                  </a:gradFill>
                </a:rPr>
                <a:t>Enroll device in Intune</a:t>
              </a:r>
              <a:endParaRPr lang="en-US" dirty="0">
                <a:gradFill>
                  <a:gsLst>
                    <a:gs pos="16814">
                      <a:srgbClr val="FFFFFF"/>
                    </a:gs>
                    <a:gs pos="46000">
                      <a:srgbClr val="FFFFFF"/>
                    </a:gs>
                  </a:gsLst>
                  <a:lin ang="5400000" scaled="0"/>
                </a:gradFill>
              </a:endParaRPr>
            </a:p>
          </p:txBody>
        </p:sp>
        <p:grpSp>
          <p:nvGrpSpPr>
            <p:cNvPr id="78" name="Group 77"/>
            <p:cNvGrpSpPr/>
            <p:nvPr/>
          </p:nvGrpSpPr>
          <p:grpSpPr>
            <a:xfrm>
              <a:off x="10684304" y="5375228"/>
              <a:ext cx="644335" cy="419834"/>
              <a:chOff x="7042429" y="5554662"/>
              <a:chExt cx="706865" cy="572234"/>
            </a:xfrm>
            <a:solidFill>
              <a:schemeClr val="tx1"/>
            </a:solidFill>
          </p:grpSpPr>
          <p:sp>
            <p:nvSpPr>
              <p:cNvPr id="79" name="Parallelogram 78"/>
              <p:cNvSpPr/>
              <p:nvPr/>
            </p:nvSpPr>
            <p:spPr bwMode="auto">
              <a:xfrm>
                <a:off x="7056437" y="5554662"/>
                <a:ext cx="576186" cy="305402"/>
              </a:xfrm>
              <a:prstGeom prst="parallelogram">
                <a:avLst>
                  <a:gd name="adj" fmla="val 21536"/>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0" name="Parallelogram 79"/>
              <p:cNvSpPr/>
              <p:nvPr/>
            </p:nvSpPr>
            <p:spPr bwMode="auto">
              <a:xfrm rot="10800000" flipH="1">
                <a:off x="7042429" y="5898296"/>
                <a:ext cx="706865" cy="228600"/>
              </a:xfrm>
              <a:prstGeom prst="parallelogram">
                <a:avLst>
                  <a:gd name="adj" fmla="val 79434"/>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81" name="Rectangle 80"/>
            <p:cNvSpPr/>
            <p:nvPr/>
          </p:nvSpPr>
          <p:spPr>
            <a:xfrm>
              <a:off x="10873109" y="5897581"/>
              <a:ext cx="728528" cy="249299"/>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dirty="0" smtClean="0">
                  <a:ln>
                    <a:solidFill>
                      <a:srgbClr val="FFFFFF">
                        <a:alpha val="0"/>
                      </a:srgbClr>
                    </a:solidFill>
                  </a:ln>
                  <a:solidFill>
                    <a:srgbClr val="FFFFFF"/>
                  </a:solidFill>
                </a:rPr>
                <a:t>Device</a:t>
              </a:r>
              <a:endParaRPr lang="en-US" dirty="0">
                <a:ln>
                  <a:solidFill>
                    <a:srgbClr val="FFFFFF">
                      <a:alpha val="0"/>
                    </a:srgbClr>
                  </a:solidFill>
                </a:ln>
                <a:solidFill>
                  <a:srgbClr val="FFFFFF"/>
                </a:solidFill>
              </a:endParaRPr>
            </a:p>
          </p:txBody>
        </p:sp>
        <p:sp>
          <p:nvSpPr>
            <p:cNvPr id="82" name="Freeform 5"/>
            <p:cNvSpPr>
              <a:spLocks noEditPoints="1"/>
            </p:cNvSpPr>
            <p:nvPr/>
          </p:nvSpPr>
          <p:spPr bwMode="auto">
            <a:xfrm>
              <a:off x="9972155" y="5276150"/>
              <a:ext cx="614950" cy="839668"/>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83" name="Rectangle 82"/>
            <p:cNvSpPr/>
            <p:nvPr/>
          </p:nvSpPr>
          <p:spPr>
            <a:xfrm>
              <a:off x="9243627" y="5452998"/>
              <a:ext cx="728528" cy="249299"/>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dirty="0" smtClean="0">
                  <a:ln>
                    <a:solidFill>
                      <a:srgbClr val="FFFFFF">
                        <a:alpha val="0"/>
                      </a:srgbClr>
                    </a:solidFill>
                  </a:ln>
                  <a:solidFill>
                    <a:srgbClr val="FFFFFF"/>
                  </a:solidFill>
                </a:rPr>
                <a:t>User</a:t>
              </a:r>
              <a:endParaRPr lang="en-US" dirty="0">
                <a:ln>
                  <a:solidFill>
                    <a:srgbClr val="FFFFFF">
                      <a:alpha val="0"/>
                    </a:srgbClr>
                  </a:solidFill>
                </a:ln>
                <a:solidFill>
                  <a:srgbClr val="FFFFFF"/>
                </a:solidFill>
              </a:endParaRPr>
            </a:p>
          </p:txBody>
        </p:sp>
      </p:grpSp>
      <p:grpSp>
        <p:nvGrpSpPr>
          <p:cNvPr id="2" name="Group 1"/>
          <p:cNvGrpSpPr/>
          <p:nvPr/>
        </p:nvGrpSpPr>
        <p:grpSpPr>
          <a:xfrm>
            <a:off x="5581699" y="3255917"/>
            <a:ext cx="2358010" cy="2988804"/>
            <a:chOff x="5003227" y="3175458"/>
            <a:chExt cx="2358010" cy="2988804"/>
          </a:xfrm>
        </p:grpSpPr>
        <p:sp>
          <p:nvSpPr>
            <p:cNvPr id="84" name="Up Arrow 83"/>
            <p:cNvSpPr/>
            <p:nvPr/>
          </p:nvSpPr>
          <p:spPr bwMode="auto">
            <a:xfrm>
              <a:off x="5509559" y="3175458"/>
              <a:ext cx="1317636" cy="1828800"/>
            </a:xfrm>
            <a:prstGeom prst="up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46637" rIns="0" bIns="46637" numCol="1" rtlCol="0" anchor="ctr" anchorCtr="0" compatLnSpc="1">
              <a:prstTxWarp prst="textNoShape">
                <a:avLst/>
              </a:prstTxWarp>
            </a:bodyPr>
            <a:lstStyle/>
            <a:p>
              <a:pPr algn="ctr" defTabSz="932398" fontAlgn="base">
                <a:spcBef>
                  <a:spcPct val="0"/>
                </a:spcBef>
                <a:spcAft>
                  <a:spcPct val="0"/>
                </a:spcAft>
              </a:pPr>
              <a:r>
                <a:rPr lang="en-US" dirty="0" smtClean="0">
                  <a:gradFill>
                    <a:gsLst>
                      <a:gs pos="16814">
                        <a:srgbClr val="FFFFFF"/>
                      </a:gs>
                      <a:gs pos="46000">
                        <a:srgbClr val="FFFFFF"/>
                      </a:gs>
                    </a:gsLst>
                    <a:lin ang="5400000" scaled="0"/>
                  </a:gradFill>
                </a:rPr>
                <a:t>Register device in Azure AD</a:t>
              </a:r>
              <a:endParaRPr lang="en-US" dirty="0">
                <a:gradFill>
                  <a:gsLst>
                    <a:gs pos="16814">
                      <a:srgbClr val="FFFFFF"/>
                    </a:gs>
                    <a:gs pos="46000">
                      <a:srgbClr val="FFFFFF"/>
                    </a:gs>
                  </a:gsLst>
                  <a:lin ang="5400000" scaled="0"/>
                </a:gradFill>
              </a:endParaRPr>
            </a:p>
          </p:txBody>
        </p:sp>
        <p:grpSp>
          <p:nvGrpSpPr>
            <p:cNvPr id="85" name="Group 84"/>
            <p:cNvGrpSpPr/>
            <p:nvPr/>
          </p:nvGrpSpPr>
          <p:grpSpPr>
            <a:xfrm>
              <a:off x="6443904" y="5392610"/>
              <a:ext cx="644335" cy="419834"/>
              <a:chOff x="7042429" y="5554662"/>
              <a:chExt cx="706865" cy="572234"/>
            </a:xfrm>
            <a:solidFill>
              <a:schemeClr val="tx1"/>
            </a:solidFill>
          </p:grpSpPr>
          <p:sp>
            <p:nvSpPr>
              <p:cNvPr id="86" name="Parallelogram 85"/>
              <p:cNvSpPr/>
              <p:nvPr/>
            </p:nvSpPr>
            <p:spPr bwMode="auto">
              <a:xfrm>
                <a:off x="7056437" y="5554662"/>
                <a:ext cx="576186" cy="305402"/>
              </a:xfrm>
              <a:prstGeom prst="parallelogram">
                <a:avLst>
                  <a:gd name="adj" fmla="val 21536"/>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7" name="Parallelogram 86"/>
              <p:cNvSpPr/>
              <p:nvPr/>
            </p:nvSpPr>
            <p:spPr bwMode="auto">
              <a:xfrm rot="10800000" flipH="1">
                <a:off x="7042429" y="5898296"/>
                <a:ext cx="706865" cy="228600"/>
              </a:xfrm>
              <a:prstGeom prst="parallelogram">
                <a:avLst>
                  <a:gd name="adj" fmla="val 79434"/>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88" name="Rectangle 87"/>
            <p:cNvSpPr/>
            <p:nvPr/>
          </p:nvSpPr>
          <p:spPr>
            <a:xfrm>
              <a:off x="6632709" y="5914963"/>
              <a:ext cx="728528" cy="249299"/>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dirty="0" smtClean="0">
                  <a:ln>
                    <a:solidFill>
                      <a:srgbClr val="FFFFFF">
                        <a:alpha val="0"/>
                      </a:srgbClr>
                    </a:solidFill>
                  </a:ln>
                  <a:solidFill>
                    <a:srgbClr val="FFFFFF"/>
                  </a:solidFill>
                </a:rPr>
                <a:t>Device</a:t>
              </a:r>
              <a:endParaRPr lang="en-US" dirty="0">
                <a:ln>
                  <a:solidFill>
                    <a:srgbClr val="FFFFFF">
                      <a:alpha val="0"/>
                    </a:srgbClr>
                  </a:solidFill>
                </a:ln>
                <a:solidFill>
                  <a:srgbClr val="FFFFFF"/>
                </a:solidFill>
              </a:endParaRPr>
            </a:p>
          </p:txBody>
        </p:sp>
        <p:sp>
          <p:nvSpPr>
            <p:cNvPr id="89" name="Freeform 5"/>
            <p:cNvSpPr>
              <a:spLocks noEditPoints="1"/>
            </p:cNvSpPr>
            <p:nvPr/>
          </p:nvSpPr>
          <p:spPr bwMode="auto">
            <a:xfrm>
              <a:off x="5731755" y="5293532"/>
              <a:ext cx="614950" cy="839668"/>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91" name="Rectangle 90"/>
            <p:cNvSpPr/>
            <p:nvPr/>
          </p:nvSpPr>
          <p:spPr>
            <a:xfrm>
              <a:off x="5003227" y="5470380"/>
              <a:ext cx="728528" cy="249299"/>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dirty="0" smtClean="0">
                  <a:ln>
                    <a:solidFill>
                      <a:srgbClr val="FFFFFF">
                        <a:alpha val="0"/>
                      </a:srgbClr>
                    </a:solidFill>
                  </a:ln>
                  <a:solidFill>
                    <a:srgbClr val="FFFFFF"/>
                  </a:solidFill>
                </a:rPr>
                <a:t>User</a:t>
              </a:r>
              <a:endParaRPr lang="en-US" dirty="0">
                <a:ln>
                  <a:solidFill>
                    <a:srgbClr val="FFFFFF">
                      <a:alpha val="0"/>
                    </a:srgbClr>
                  </a:solidFill>
                </a:ln>
                <a:solidFill>
                  <a:srgbClr val="FFFFFF"/>
                </a:solidFill>
              </a:endParaRPr>
            </a:p>
          </p:txBody>
        </p:sp>
      </p:grpSp>
      <p:sp>
        <p:nvSpPr>
          <p:cNvPr id="94" name="Left Arrow 93"/>
          <p:cNvSpPr/>
          <p:nvPr/>
        </p:nvSpPr>
        <p:spPr bwMode="auto">
          <a:xfrm>
            <a:off x="3370961" y="1548471"/>
            <a:ext cx="2248893" cy="1391554"/>
          </a:xfrm>
          <a:prstGeom prst="leftArrow">
            <a:avLst>
              <a:gd name="adj1" fmla="val 50000"/>
              <a:gd name="adj2" fmla="val 36881"/>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solidFill>
                  <a:srgbClr val="FFFFFF"/>
                </a:solidFill>
              </a:rPr>
              <a:t>Azure AD registered devices write-back</a:t>
            </a:r>
            <a:endParaRPr lang="en-US" sz="1600" dirty="0">
              <a:solidFill>
                <a:srgbClr val="FFFFFF"/>
              </a:solidFill>
            </a:endParaRPr>
          </a:p>
        </p:txBody>
      </p:sp>
      <p:sp>
        <p:nvSpPr>
          <p:cNvPr id="90" name="TextBox 89"/>
          <p:cNvSpPr txBox="1"/>
          <p:nvPr/>
        </p:nvSpPr>
        <p:spPr>
          <a:xfrm>
            <a:off x="6086912" y="2681196"/>
            <a:ext cx="1195388" cy="369332"/>
          </a:xfrm>
          <a:prstGeom prst="rect">
            <a:avLst/>
          </a:prstGeom>
          <a:noFill/>
        </p:spPr>
        <p:txBody>
          <a:bodyPr wrap="square" rtlCol="0">
            <a:spAutoFit/>
          </a:bodyPr>
          <a:lstStyle/>
          <a:p>
            <a:pPr algn="ctr"/>
            <a:r>
              <a:rPr lang="en-US" dirty="0" smtClean="0">
                <a:solidFill>
                  <a:srgbClr val="FFFFFF"/>
                </a:solidFill>
                <a:cs typeface="Segoe UI Light" panose="020B0502040204020203" pitchFamily="34" charset="0"/>
              </a:rPr>
              <a:t>Azure AD</a:t>
            </a:r>
            <a:endParaRPr lang="en-US" dirty="0">
              <a:solidFill>
                <a:srgbClr val="FFFFFF"/>
              </a:solidFill>
              <a:cs typeface="Segoe UI Light" panose="020B0502040204020203" pitchFamily="34" charset="0"/>
            </a:endParaRPr>
          </a:p>
        </p:txBody>
      </p:sp>
      <p:pic>
        <p:nvPicPr>
          <p:cNvPr id="92" name="Picture 91"/>
          <p:cNvPicPr>
            <a:picLocks noChangeAspect="1"/>
          </p:cNvPicPr>
          <p:nvPr/>
        </p:nvPicPr>
        <p:blipFill>
          <a:blip r:embed="rId3"/>
          <a:stretch>
            <a:fillRect/>
          </a:stretch>
        </p:blipFill>
        <p:spPr>
          <a:xfrm>
            <a:off x="5999009" y="1447956"/>
            <a:ext cx="1371194" cy="1173805"/>
          </a:xfrm>
          <a:prstGeom prst="rect">
            <a:avLst/>
          </a:prstGeom>
        </p:spPr>
      </p:pic>
    </p:spTree>
    <p:extLst>
      <p:ext uri="{BB962C8B-B14F-4D97-AF65-F5344CB8AC3E}">
        <p14:creationId xmlns:p14="http://schemas.microsoft.com/office/powerpoint/2010/main" val="2204675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right)">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right)">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solidFill>
                  <a:schemeClr val="tx1"/>
                </a:solidFill>
              </a:rPr>
              <a:t>Device based conditional access on premises</a:t>
            </a:r>
            <a:endParaRPr lang="en-US" dirty="0">
              <a:solidFill>
                <a:schemeClr val="tx1"/>
              </a:solidFill>
            </a:endParaRPr>
          </a:p>
        </p:txBody>
      </p:sp>
      <p:grpSp>
        <p:nvGrpSpPr>
          <p:cNvPr id="72" name="Group 71"/>
          <p:cNvGrpSpPr/>
          <p:nvPr/>
        </p:nvGrpSpPr>
        <p:grpSpPr>
          <a:xfrm>
            <a:off x="1935784" y="1736997"/>
            <a:ext cx="1195388" cy="1307324"/>
            <a:chOff x="151702" y="1562316"/>
            <a:chExt cx="1195388" cy="1307324"/>
          </a:xfrm>
        </p:grpSpPr>
        <p:sp>
          <p:nvSpPr>
            <p:cNvPr id="75" name="Freeform 74"/>
            <p:cNvSpPr>
              <a:spLocks noChangeAspect="1"/>
            </p:cNvSpPr>
            <p:nvPr/>
          </p:nvSpPr>
          <p:spPr bwMode="auto">
            <a:xfrm>
              <a:off x="191554" y="1562318"/>
              <a:ext cx="543882" cy="66099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accent5"/>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76" name="Freeform 75"/>
            <p:cNvSpPr>
              <a:spLocks noChangeAspect="1"/>
            </p:cNvSpPr>
            <p:nvPr/>
          </p:nvSpPr>
          <p:spPr bwMode="auto">
            <a:xfrm flipH="1">
              <a:off x="724954" y="1562316"/>
              <a:ext cx="543882" cy="66099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accent5"/>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77" name="Oval 76"/>
            <p:cNvSpPr>
              <a:spLocks noChangeAspect="1" noChangeArrowheads="1"/>
            </p:cNvSpPr>
            <p:nvPr/>
          </p:nvSpPr>
          <p:spPr bwMode="auto">
            <a:xfrm>
              <a:off x="598084" y="1722427"/>
              <a:ext cx="102957" cy="87353"/>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78" name="Oval 77"/>
            <p:cNvSpPr>
              <a:spLocks noChangeAspect="1" noChangeArrowheads="1"/>
            </p:cNvSpPr>
            <p:nvPr/>
          </p:nvSpPr>
          <p:spPr bwMode="auto">
            <a:xfrm flipH="1">
              <a:off x="766487" y="1722444"/>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79" name="Oval 78"/>
            <p:cNvSpPr>
              <a:spLocks noChangeAspect="1" noChangeArrowheads="1"/>
            </p:cNvSpPr>
            <p:nvPr/>
          </p:nvSpPr>
          <p:spPr bwMode="auto">
            <a:xfrm>
              <a:off x="598084" y="2038823"/>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80" name="Oval 79"/>
            <p:cNvSpPr>
              <a:spLocks noChangeAspect="1" noChangeArrowheads="1"/>
            </p:cNvSpPr>
            <p:nvPr/>
          </p:nvSpPr>
          <p:spPr bwMode="auto">
            <a:xfrm flipH="1">
              <a:off x="766487" y="2038840"/>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81" name="Oval 80"/>
            <p:cNvSpPr>
              <a:spLocks noChangeAspect="1" noChangeArrowheads="1"/>
            </p:cNvSpPr>
            <p:nvPr/>
          </p:nvSpPr>
          <p:spPr bwMode="auto">
            <a:xfrm flipH="1">
              <a:off x="908540" y="2016077"/>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82" name="Oval 81"/>
            <p:cNvSpPr>
              <a:spLocks noChangeAspect="1" noChangeArrowheads="1"/>
            </p:cNvSpPr>
            <p:nvPr/>
          </p:nvSpPr>
          <p:spPr bwMode="auto">
            <a:xfrm>
              <a:off x="458167" y="2016077"/>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83" name="Oval 82"/>
            <p:cNvSpPr>
              <a:spLocks noChangeAspect="1" noChangeArrowheads="1"/>
            </p:cNvSpPr>
            <p:nvPr/>
          </p:nvSpPr>
          <p:spPr bwMode="auto">
            <a:xfrm flipH="1">
              <a:off x="1050592" y="2001286"/>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84" name="Oval 83"/>
            <p:cNvSpPr>
              <a:spLocks noChangeAspect="1" noChangeArrowheads="1"/>
            </p:cNvSpPr>
            <p:nvPr/>
          </p:nvSpPr>
          <p:spPr bwMode="auto">
            <a:xfrm flipH="1">
              <a:off x="318249" y="2001286"/>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sp>
          <p:nvSpPr>
            <p:cNvPr id="85" name="Arc 84"/>
            <p:cNvSpPr/>
            <p:nvPr/>
          </p:nvSpPr>
          <p:spPr>
            <a:xfrm rot="5012506">
              <a:off x="613511" y="1866523"/>
              <a:ext cx="188459" cy="196699"/>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FFFFFF"/>
                </a:solidFill>
              </a:endParaRPr>
            </a:p>
          </p:txBody>
        </p:sp>
        <p:sp>
          <p:nvSpPr>
            <p:cNvPr id="86" name="Arc 85"/>
            <p:cNvSpPr/>
            <p:nvPr/>
          </p:nvSpPr>
          <p:spPr>
            <a:xfrm rot="16587494" flipH="1">
              <a:off x="672648" y="1866523"/>
              <a:ext cx="188459" cy="196699"/>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FFFFFF"/>
                </a:solidFill>
              </a:endParaRPr>
            </a:p>
          </p:txBody>
        </p:sp>
        <p:sp>
          <p:nvSpPr>
            <p:cNvPr id="87" name="Arc 86"/>
            <p:cNvSpPr/>
            <p:nvPr/>
          </p:nvSpPr>
          <p:spPr>
            <a:xfrm rot="7395384">
              <a:off x="630369" y="1650706"/>
              <a:ext cx="144019" cy="196699"/>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FFFFFF"/>
                </a:solidFill>
              </a:endParaRPr>
            </a:p>
          </p:txBody>
        </p:sp>
        <p:cxnSp>
          <p:nvCxnSpPr>
            <p:cNvPr id="88" name="Straight Connector 87"/>
            <p:cNvCxnSpPr>
              <a:stCxn id="77" idx="4"/>
              <a:endCxn id="79" idx="0"/>
            </p:cNvCxnSpPr>
            <p:nvPr/>
          </p:nvCxnSpPr>
          <p:spPr>
            <a:xfrm>
              <a:off x="649562" y="1809780"/>
              <a:ext cx="0" cy="229042"/>
            </a:xfrm>
            <a:prstGeom prst="line">
              <a:avLst/>
            </a:prstGeom>
            <a:noFill/>
            <a:ln w="9525" cap="flat" cmpd="sng" algn="ctr">
              <a:solidFill>
                <a:srgbClr val="FFFFFF"/>
              </a:solidFill>
              <a:prstDash val="solid"/>
            </a:ln>
            <a:effectLst/>
          </p:spPr>
        </p:cxnSp>
        <p:sp>
          <p:nvSpPr>
            <p:cNvPr id="89" name="Oval 88"/>
            <p:cNvSpPr>
              <a:spLocks noChangeAspect="1" noChangeArrowheads="1"/>
            </p:cNvSpPr>
            <p:nvPr/>
          </p:nvSpPr>
          <p:spPr bwMode="auto">
            <a:xfrm>
              <a:off x="598084" y="1869575"/>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90" name="Straight Connector 89"/>
            <p:cNvCxnSpPr>
              <a:stCxn id="78" idx="4"/>
              <a:endCxn id="80" idx="0"/>
            </p:cNvCxnSpPr>
            <p:nvPr/>
          </p:nvCxnSpPr>
          <p:spPr>
            <a:xfrm>
              <a:off x="817965" y="1809798"/>
              <a:ext cx="0" cy="229042"/>
            </a:xfrm>
            <a:prstGeom prst="line">
              <a:avLst/>
            </a:prstGeom>
            <a:noFill/>
            <a:ln w="9525" cap="flat" cmpd="sng" algn="ctr">
              <a:solidFill>
                <a:srgbClr val="FFFFFF"/>
              </a:solidFill>
              <a:prstDash val="solid"/>
            </a:ln>
            <a:effectLst/>
          </p:spPr>
        </p:cxnSp>
        <p:sp>
          <p:nvSpPr>
            <p:cNvPr id="91" name="Oval 90"/>
            <p:cNvSpPr>
              <a:spLocks noChangeAspect="1" noChangeArrowheads="1"/>
            </p:cNvSpPr>
            <p:nvPr/>
          </p:nvSpPr>
          <p:spPr bwMode="auto">
            <a:xfrm flipH="1">
              <a:off x="766486" y="1869592"/>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92" name="Straight Connector 91"/>
            <p:cNvCxnSpPr>
              <a:stCxn id="78" idx="3"/>
              <a:endCxn id="83" idx="7"/>
            </p:cNvCxnSpPr>
            <p:nvPr/>
          </p:nvCxnSpPr>
          <p:spPr>
            <a:xfrm>
              <a:off x="854365" y="1797005"/>
              <a:ext cx="211304" cy="217073"/>
            </a:xfrm>
            <a:prstGeom prst="line">
              <a:avLst/>
            </a:prstGeom>
            <a:noFill/>
            <a:ln w="9525" cap="flat" cmpd="sng" algn="ctr">
              <a:solidFill>
                <a:srgbClr val="FFFFFF"/>
              </a:solidFill>
              <a:prstDash val="solid"/>
            </a:ln>
            <a:effectLst/>
          </p:spPr>
        </p:cxnSp>
        <p:sp>
          <p:nvSpPr>
            <p:cNvPr id="93" name="Oval 92"/>
            <p:cNvSpPr>
              <a:spLocks noChangeAspect="1" noChangeArrowheads="1"/>
            </p:cNvSpPr>
            <p:nvPr/>
          </p:nvSpPr>
          <p:spPr bwMode="auto">
            <a:xfrm flipH="1">
              <a:off x="908540" y="1861865"/>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94" name="Straight Connector 93"/>
            <p:cNvCxnSpPr>
              <a:stCxn id="77" idx="3"/>
              <a:endCxn id="84" idx="1"/>
            </p:cNvCxnSpPr>
            <p:nvPr/>
          </p:nvCxnSpPr>
          <p:spPr>
            <a:xfrm flipH="1">
              <a:off x="406127" y="1796988"/>
              <a:ext cx="207035" cy="217090"/>
            </a:xfrm>
            <a:prstGeom prst="line">
              <a:avLst/>
            </a:prstGeom>
            <a:noFill/>
            <a:ln w="9525" cap="flat" cmpd="sng" algn="ctr">
              <a:solidFill>
                <a:srgbClr val="FFFFFF"/>
              </a:solidFill>
              <a:prstDash val="solid"/>
            </a:ln>
            <a:effectLst/>
          </p:spPr>
        </p:cxnSp>
        <p:sp>
          <p:nvSpPr>
            <p:cNvPr id="95" name="Oval 94"/>
            <p:cNvSpPr>
              <a:spLocks noChangeAspect="1" noChangeArrowheads="1"/>
            </p:cNvSpPr>
            <p:nvPr/>
          </p:nvSpPr>
          <p:spPr bwMode="auto">
            <a:xfrm>
              <a:off x="463496" y="1861857"/>
              <a:ext cx="102956" cy="87354"/>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FFFFFF"/>
                </a:solidFill>
              </a:endParaRPr>
            </a:p>
          </p:txBody>
        </p:sp>
        <p:cxnSp>
          <p:nvCxnSpPr>
            <p:cNvPr id="96" name="Straight Connector 95"/>
            <p:cNvCxnSpPr>
              <a:stCxn id="89" idx="3"/>
              <a:endCxn id="82" idx="7"/>
            </p:cNvCxnSpPr>
            <p:nvPr/>
          </p:nvCxnSpPr>
          <p:spPr>
            <a:xfrm flipH="1">
              <a:off x="546045" y="1944136"/>
              <a:ext cx="67117" cy="84733"/>
            </a:xfrm>
            <a:prstGeom prst="line">
              <a:avLst/>
            </a:prstGeom>
            <a:noFill/>
            <a:ln w="9525" cap="flat" cmpd="sng" algn="ctr">
              <a:solidFill>
                <a:srgbClr val="FFFFFF"/>
              </a:solidFill>
              <a:prstDash val="solid"/>
            </a:ln>
            <a:effectLst/>
          </p:spPr>
        </p:cxnSp>
        <p:cxnSp>
          <p:nvCxnSpPr>
            <p:cNvPr id="97" name="Straight Connector 96"/>
            <p:cNvCxnSpPr>
              <a:stCxn id="91" idx="3"/>
              <a:endCxn id="81" idx="7"/>
            </p:cNvCxnSpPr>
            <p:nvPr/>
          </p:nvCxnSpPr>
          <p:spPr>
            <a:xfrm>
              <a:off x="854365" y="1944153"/>
              <a:ext cx="69252" cy="84716"/>
            </a:xfrm>
            <a:prstGeom prst="line">
              <a:avLst/>
            </a:prstGeom>
            <a:noFill/>
            <a:ln w="9525" cap="flat" cmpd="sng" algn="ctr">
              <a:solidFill>
                <a:srgbClr val="FFFFFF"/>
              </a:solidFill>
              <a:prstDash val="solid"/>
            </a:ln>
            <a:effectLst/>
          </p:spPr>
        </p:cxnSp>
        <p:sp>
          <p:nvSpPr>
            <p:cNvPr id="98" name="TextBox 97"/>
            <p:cNvSpPr txBox="1"/>
            <p:nvPr/>
          </p:nvSpPr>
          <p:spPr>
            <a:xfrm>
              <a:off x="151702" y="2223309"/>
              <a:ext cx="1195388" cy="646331"/>
            </a:xfrm>
            <a:prstGeom prst="rect">
              <a:avLst/>
            </a:prstGeom>
            <a:noFill/>
          </p:spPr>
          <p:txBody>
            <a:bodyPr wrap="square" rtlCol="0">
              <a:spAutoFit/>
            </a:bodyPr>
            <a:lstStyle/>
            <a:p>
              <a:pPr algn="ctr"/>
              <a:r>
                <a:rPr lang="en-US" dirty="0" smtClean="0">
                  <a:solidFill>
                    <a:srgbClr val="FFFFFF"/>
                  </a:solidFill>
                  <a:cs typeface="Segoe UI Light" panose="020B0502040204020203" pitchFamily="34" charset="0"/>
                </a:rPr>
                <a:t>Active Directory</a:t>
              </a:r>
            </a:p>
          </p:txBody>
        </p:sp>
      </p:grpSp>
      <p:grpSp>
        <p:nvGrpSpPr>
          <p:cNvPr id="99" name="Group 98"/>
          <p:cNvGrpSpPr/>
          <p:nvPr/>
        </p:nvGrpSpPr>
        <p:grpSpPr>
          <a:xfrm>
            <a:off x="1353039" y="3196721"/>
            <a:ext cx="2403635" cy="3034655"/>
            <a:chOff x="503237" y="3427431"/>
            <a:chExt cx="2403635" cy="3034655"/>
          </a:xfrm>
        </p:grpSpPr>
        <p:sp>
          <p:nvSpPr>
            <p:cNvPr id="100" name="TextBox 99"/>
            <p:cNvSpPr txBox="1"/>
            <p:nvPr/>
          </p:nvSpPr>
          <p:spPr>
            <a:xfrm>
              <a:off x="732846" y="5406234"/>
              <a:ext cx="1865767" cy="1055852"/>
            </a:xfrm>
            <a:prstGeom prst="rect">
              <a:avLst/>
            </a:prstGeom>
            <a:solidFill>
              <a:schemeClr val="accent3"/>
            </a:solidFill>
            <a:ln>
              <a:solidFill>
                <a:schemeClr val="tx1"/>
              </a:solidFill>
            </a:ln>
          </p:spPr>
          <p:txBody>
            <a:bodyPr wrap="square" rtlCol="0" anchor="ctr">
              <a:noAutofit/>
            </a:bodyPr>
            <a:lstStyle/>
            <a:p>
              <a:pPr algn="ctr"/>
              <a:r>
                <a:rPr lang="en-US" sz="1632" dirty="0">
                  <a:solidFill>
                    <a:srgbClr val="FFFFFF"/>
                  </a:solidFill>
                  <a:cs typeface="Segoe UI" panose="020B0502040204020203" pitchFamily="34" charset="0"/>
                </a:rPr>
                <a:t>AD FS 2012 </a:t>
              </a:r>
              <a:r>
                <a:rPr lang="en-US" sz="1632" dirty="0" smtClean="0">
                  <a:solidFill>
                    <a:srgbClr val="FFFFFF"/>
                  </a:solidFill>
                  <a:cs typeface="Segoe UI" panose="020B0502040204020203" pitchFamily="34" charset="0"/>
                </a:rPr>
                <a:t>R2 or higher</a:t>
              </a:r>
              <a:endParaRPr lang="en-US" sz="1632" dirty="0">
                <a:solidFill>
                  <a:srgbClr val="FFFFFF"/>
                </a:solidFill>
                <a:cs typeface="Segoe UI" panose="020B0502040204020203" pitchFamily="34" charset="0"/>
              </a:endParaRPr>
            </a:p>
          </p:txBody>
        </p:sp>
        <p:sp>
          <p:nvSpPr>
            <p:cNvPr id="101" name="TextBox 100"/>
            <p:cNvSpPr txBox="1"/>
            <p:nvPr/>
          </p:nvSpPr>
          <p:spPr>
            <a:xfrm>
              <a:off x="732845" y="4759370"/>
              <a:ext cx="932883" cy="636472"/>
            </a:xfrm>
            <a:prstGeom prst="rect">
              <a:avLst/>
            </a:prstGeom>
            <a:solidFill>
              <a:schemeClr val="bg2"/>
            </a:solidFill>
            <a:ln>
              <a:solidFill>
                <a:schemeClr val="tx1"/>
              </a:solidFill>
            </a:ln>
          </p:spPr>
          <p:txBody>
            <a:bodyPr wrap="square" rtlCol="0" anchor="ctr">
              <a:noAutofit/>
            </a:bodyPr>
            <a:lstStyle/>
            <a:p>
              <a:pPr algn="ctr"/>
              <a:r>
                <a:rPr lang="en-US" sz="1632" dirty="0" smtClean="0">
                  <a:solidFill>
                    <a:srgbClr val="FFFFFF"/>
                  </a:solidFill>
                  <a:cs typeface="Segoe UI" panose="020B0502040204020203" pitchFamily="34" charset="0"/>
                </a:rPr>
                <a:t>Device </a:t>
              </a:r>
              <a:r>
                <a:rPr lang="en-US" sz="1632" dirty="0" err="1" smtClean="0">
                  <a:solidFill>
                    <a:srgbClr val="FFFFFF"/>
                  </a:solidFill>
                  <a:cs typeface="Segoe UI" panose="020B0502040204020203" pitchFamily="34" charset="0"/>
                </a:rPr>
                <a:t>AuthN</a:t>
              </a:r>
              <a:endParaRPr lang="en-US" sz="1632" dirty="0">
                <a:solidFill>
                  <a:srgbClr val="FFFFFF"/>
                </a:solidFill>
                <a:cs typeface="Segoe UI" panose="020B0502040204020203" pitchFamily="34" charset="0"/>
              </a:endParaRPr>
            </a:p>
          </p:txBody>
        </p:sp>
        <p:sp>
          <p:nvSpPr>
            <p:cNvPr id="102" name="TextBox 101"/>
            <p:cNvSpPr txBox="1"/>
            <p:nvPr/>
          </p:nvSpPr>
          <p:spPr>
            <a:xfrm>
              <a:off x="1665729" y="4759370"/>
              <a:ext cx="932884" cy="639583"/>
            </a:xfrm>
            <a:prstGeom prst="rect">
              <a:avLst/>
            </a:prstGeom>
            <a:solidFill>
              <a:schemeClr val="bg2"/>
            </a:solidFill>
            <a:ln>
              <a:solidFill>
                <a:schemeClr val="tx1"/>
              </a:solidFill>
            </a:ln>
          </p:spPr>
          <p:txBody>
            <a:bodyPr wrap="square" rtlCol="0" anchor="ctr">
              <a:noAutofit/>
            </a:bodyPr>
            <a:lstStyle/>
            <a:p>
              <a:pPr algn="ctr"/>
              <a:r>
                <a:rPr lang="en-US" sz="1632" dirty="0" smtClean="0">
                  <a:solidFill>
                    <a:srgbClr val="FFFFFF"/>
                  </a:solidFill>
                  <a:cs typeface="Segoe UI" panose="020B0502040204020203" pitchFamily="34" charset="0"/>
                </a:rPr>
                <a:t>MFA adapter</a:t>
              </a:r>
              <a:endParaRPr lang="en-US" sz="1632" dirty="0">
                <a:solidFill>
                  <a:srgbClr val="FFFFFF"/>
                </a:solidFill>
                <a:cs typeface="Segoe UI" panose="020B0502040204020203" pitchFamily="34" charset="0"/>
              </a:endParaRPr>
            </a:p>
          </p:txBody>
        </p:sp>
        <p:sp>
          <p:nvSpPr>
            <p:cNvPr id="103" name="TextBox 102"/>
            <p:cNvSpPr txBox="1"/>
            <p:nvPr/>
          </p:nvSpPr>
          <p:spPr>
            <a:xfrm>
              <a:off x="742218" y="3892582"/>
              <a:ext cx="1855977" cy="865932"/>
            </a:xfrm>
            <a:prstGeom prst="rect">
              <a:avLst/>
            </a:prstGeom>
            <a:solidFill>
              <a:schemeClr val="bg2"/>
            </a:solidFill>
            <a:ln>
              <a:solidFill>
                <a:schemeClr val="tx1"/>
              </a:solidFill>
            </a:ln>
          </p:spPr>
          <p:txBody>
            <a:bodyPr wrap="square" rtlCol="0" anchor="ctr">
              <a:noAutofit/>
            </a:bodyPr>
            <a:lstStyle/>
            <a:p>
              <a:pPr algn="ctr"/>
              <a:r>
                <a:rPr lang="en-US" sz="1632" dirty="0" smtClean="0">
                  <a:solidFill>
                    <a:srgbClr val="FFFFFF"/>
                  </a:solidFill>
                  <a:cs typeface="Segoe UI" panose="020B0502040204020203" pitchFamily="34" charset="0"/>
                </a:rPr>
                <a:t>Conditional access policy </a:t>
              </a:r>
            </a:p>
            <a:p>
              <a:pPr algn="ctr"/>
              <a:r>
                <a:rPr lang="en-US" sz="1632" dirty="0" smtClean="0">
                  <a:solidFill>
                    <a:srgbClr val="FFFFFF"/>
                  </a:solidFill>
                  <a:cs typeface="Segoe UI" panose="020B0502040204020203" pitchFamily="34" charset="0"/>
                </a:rPr>
                <a:t>(claim rules)</a:t>
              </a:r>
              <a:endParaRPr lang="en-US" sz="1632" dirty="0">
                <a:solidFill>
                  <a:srgbClr val="FFFFFF"/>
                </a:solidFill>
                <a:cs typeface="Segoe UI" panose="020B0502040204020203" pitchFamily="34" charset="0"/>
              </a:endParaRPr>
            </a:p>
          </p:txBody>
        </p:sp>
        <p:sp>
          <p:nvSpPr>
            <p:cNvPr id="104" name="Right Brace 103"/>
            <p:cNvSpPr/>
            <p:nvPr/>
          </p:nvSpPr>
          <p:spPr>
            <a:xfrm rot="16200000">
              <a:off x="1476455" y="2454213"/>
              <a:ext cx="457200" cy="2403635"/>
            </a:xfrm>
            <a:prstGeom prst="rightBrace">
              <a:avLst>
                <a:gd name="adj1" fmla="val 55289"/>
                <a:gd name="adj2" fmla="val 50000"/>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43" name="Group 42"/>
          <p:cNvGrpSpPr/>
          <p:nvPr/>
        </p:nvGrpSpPr>
        <p:grpSpPr>
          <a:xfrm>
            <a:off x="8107565" y="5396251"/>
            <a:ext cx="2358010" cy="870730"/>
            <a:chOff x="7666037" y="5396251"/>
            <a:chExt cx="2358010" cy="870730"/>
          </a:xfrm>
        </p:grpSpPr>
        <p:grpSp>
          <p:nvGrpSpPr>
            <p:cNvPr id="107" name="Group 106"/>
            <p:cNvGrpSpPr/>
            <p:nvPr/>
          </p:nvGrpSpPr>
          <p:grpSpPr>
            <a:xfrm>
              <a:off x="9106714" y="5495329"/>
              <a:ext cx="644335" cy="419834"/>
              <a:chOff x="7042429" y="5554662"/>
              <a:chExt cx="706865" cy="572234"/>
            </a:xfrm>
            <a:solidFill>
              <a:schemeClr val="tx1"/>
            </a:solidFill>
          </p:grpSpPr>
          <p:sp>
            <p:nvSpPr>
              <p:cNvPr id="111" name="Parallelogram 110"/>
              <p:cNvSpPr/>
              <p:nvPr/>
            </p:nvSpPr>
            <p:spPr bwMode="auto">
              <a:xfrm>
                <a:off x="7056437" y="5554662"/>
                <a:ext cx="576186" cy="305402"/>
              </a:xfrm>
              <a:prstGeom prst="parallelogram">
                <a:avLst>
                  <a:gd name="adj" fmla="val 21536"/>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2" name="Parallelogram 111"/>
              <p:cNvSpPr/>
              <p:nvPr/>
            </p:nvSpPr>
            <p:spPr bwMode="auto">
              <a:xfrm rot="10800000" flipH="1">
                <a:off x="7042429" y="5898296"/>
                <a:ext cx="706865" cy="228600"/>
              </a:xfrm>
              <a:prstGeom prst="parallelogram">
                <a:avLst>
                  <a:gd name="adj" fmla="val 79434"/>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108" name="Rectangle 107"/>
            <p:cNvSpPr/>
            <p:nvPr/>
          </p:nvSpPr>
          <p:spPr>
            <a:xfrm>
              <a:off x="9295519" y="6017682"/>
              <a:ext cx="728528" cy="249299"/>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dirty="0" smtClean="0">
                  <a:ln>
                    <a:solidFill>
                      <a:srgbClr val="FFFFFF">
                        <a:alpha val="0"/>
                      </a:srgbClr>
                    </a:solidFill>
                  </a:ln>
                  <a:solidFill>
                    <a:srgbClr val="FFFFFF"/>
                  </a:solidFill>
                </a:rPr>
                <a:t>Device</a:t>
              </a:r>
              <a:endParaRPr lang="en-US" dirty="0">
                <a:ln>
                  <a:solidFill>
                    <a:srgbClr val="FFFFFF">
                      <a:alpha val="0"/>
                    </a:srgbClr>
                  </a:solidFill>
                </a:ln>
                <a:solidFill>
                  <a:srgbClr val="FFFFFF"/>
                </a:solidFill>
              </a:endParaRPr>
            </a:p>
          </p:txBody>
        </p:sp>
        <p:sp>
          <p:nvSpPr>
            <p:cNvPr id="109" name="Freeform 5"/>
            <p:cNvSpPr>
              <a:spLocks noEditPoints="1"/>
            </p:cNvSpPr>
            <p:nvPr/>
          </p:nvSpPr>
          <p:spPr bwMode="auto">
            <a:xfrm>
              <a:off x="8394565" y="5396251"/>
              <a:ext cx="614950" cy="839668"/>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110" name="Rectangle 109"/>
            <p:cNvSpPr/>
            <p:nvPr/>
          </p:nvSpPr>
          <p:spPr>
            <a:xfrm>
              <a:off x="7666037" y="5573099"/>
              <a:ext cx="728528" cy="249299"/>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dirty="0" smtClean="0">
                  <a:ln>
                    <a:solidFill>
                      <a:srgbClr val="FFFFFF">
                        <a:alpha val="0"/>
                      </a:srgbClr>
                    </a:solidFill>
                  </a:ln>
                  <a:solidFill>
                    <a:srgbClr val="FFFFFF"/>
                  </a:solidFill>
                </a:rPr>
                <a:t>User</a:t>
              </a:r>
              <a:endParaRPr lang="en-US" dirty="0">
                <a:ln>
                  <a:solidFill>
                    <a:srgbClr val="FFFFFF">
                      <a:alpha val="0"/>
                    </a:srgbClr>
                  </a:solidFill>
                </a:ln>
                <a:solidFill>
                  <a:srgbClr val="FFFFFF"/>
                </a:solidFill>
              </a:endParaRPr>
            </a:p>
          </p:txBody>
        </p:sp>
      </p:grpSp>
      <p:cxnSp>
        <p:nvCxnSpPr>
          <p:cNvPr id="19" name="Straight Arrow Connector 18"/>
          <p:cNvCxnSpPr/>
          <p:nvPr/>
        </p:nvCxnSpPr>
        <p:spPr>
          <a:xfrm flipV="1">
            <a:off x="9143568" y="3573462"/>
            <a:ext cx="0" cy="1273434"/>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448579" y="4846897"/>
            <a:ext cx="3581722" cy="45876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Rectangular Callout 41"/>
          <p:cNvSpPr/>
          <p:nvPr/>
        </p:nvSpPr>
        <p:spPr bwMode="auto">
          <a:xfrm>
            <a:off x="274639" y="4094838"/>
            <a:ext cx="990598" cy="752058"/>
          </a:xfrm>
          <a:prstGeom prst="wedgeRectCallout">
            <a:avLst>
              <a:gd name="adj1" fmla="val 89058"/>
              <a:gd name="adj2" fmla="val 42821"/>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Inspect device certificate</a:t>
            </a:r>
            <a:endParaRPr lang="en-US" sz="1600" dirty="0">
              <a:gradFill>
                <a:gsLst>
                  <a:gs pos="16814">
                    <a:srgbClr val="FFFFFF"/>
                  </a:gs>
                  <a:gs pos="46000">
                    <a:srgbClr val="FFFFFF"/>
                  </a:gs>
                </a:gsLst>
                <a:lin ang="5400000" scaled="0"/>
              </a:gradFill>
            </a:endParaRPr>
          </a:p>
        </p:txBody>
      </p:sp>
      <p:sp>
        <p:nvSpPr>
          <p:cNvPr id="113" name="Cloud Callout 112"/>
          <p:cNvSpPr/>
          <p:nvPr/>
        </p:nvSpPr>
        <p:spPr bwMode="auto">
          <a:xfrm>
            <a:off x="3823076" y="2323419"/>
            <a:ext cx="2265760" cy="1425755"/>
          </a:xfrm>
          <a:prstGeom prst="cloudCallout">
            <a:avLst>
              <a:gd name="adj1" fmla="val -65450"/>
              <a:gd name="adj2" fmla="val 62786"/>
            </a:avLst>
          </a:prstGeom>
          <a:solidFill>
            <a:schemeClr val="accent4"/>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46637" rIns="0" bIns="46637" numCol="1" rtlCol="0" anchor="t" anchorCtr="0" compatLnSpc="1">
            <a:prstTxWarp prst="textNoShape">
              <a:avLst/>
            </a:prstTxWarp>
          </a:bodyPr>
          <a:lstStyle/>
          <a:p>
            <a:pPr algn="ctr">
              <a:lnSpc>
                <a:spcPct val="90000"/>
              </a:lnSpc>
              <a:spcAft>
                <a:spcPts val="340"/>
              </a:spcAft>
              <a:defRPr/>
            </a:pPr>
            <a:r>
              <a:rPr lang="en-US" sz="1600" dirty="0" smtClean="0">
                <a:solidFill>
                  <a:srgbClr val="FFFFFF"/>
                </a:solidFill>
              </a:rPr>
              <a:t>MFA required for un-registered device</a:t>
            </a:r>
            <a:endParaRPr lang="en-US" sz="1600" dirty="0">
              <a:solidFill>
                <a:srgbClr val="FFFFFF"/>
              </a:solidFill>
            </a:endParaRPr>
          </a:p>
        </p:txBody>
      </p:sp>
      <p:sp>
        <p:nvSpPr>
          <p:cNvPr id="114" name="Rectangular Callout 113"/>
          <p:cNvSpPr/>
          <p:nvPr/>
        </p:nvSpPr>
        <p:spPr bwMode="auto">
          <a:xfrm>
            <a:off x="277692" y="1548800"/>
            <a:ext cx="1046438" cy="849190"/>
          </a:xfrm>
          <a:prstGeom prst="wedgeRectCallout">
            <a:avLst>
              <a:gd name="adj1" fmla="val 128618"/>
              <a:gd name="adj2" fmla="val 2197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Check device object</a:t>
            </a:r>
            <a:endParaRPr lang="en-US" sz="1600" dirty="0">
              <a:gradFill>
                <a:gsLst>
                  <a:gs pos="16814">
                    <a:srgbClr val="FFFFFF"/>
                  </a:gs>
                  <a:gs pos="46000">
                    <a:srgbClr val="FFFFFF"/>
                  </a:gs>
                </a:gsLst>
                <a:lin ang="5400000" scaled="0"/>
              </a:gradFill>
            </a:endParaRPr>
          </a:p>
        </p:txBody>
      </p:sp>
      <p:sp>
        <p:nvSpPr>
          <p:cNvPr id="116" name="Rectangular Callout 115"/>
          <p:cNvSpPr/>
          <p:nvPr/>
        </p:nvSpPr>
        <p:spPr bwMode="auto">
          <a:xfrm>
            <a:off x="3965429" y="4151774"/>
            <a:ext cx="1338407" cy="1023749"/>
          </a:xfrm>
          <a:prstGeom prst="wedgeRectCallout">
            <a:avLst>
              <a:gd name="adj1" fmla="val -106018"/>
              <a:gd name="adj2" fmla="val 10782"/>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Prompt MFA if device not registered</a:t>
            </a:r>
            <a:endParaRPr lang="en-US" sz="1600" dirty="0">
              <a:gradFill>
                <a:gsLst>
                  <a:gs pos="16814">
                    <a:srgbClr val="FFFFFF"/>
                  </a:gs>
                  <a:gs pos="46000">
                    <a:srgbClr val="FFFFFF"/>
                  </a:gs>
                </a:gsLst>
                <a:lin ang="5400000" scaled="0"/>
              </a:gradFill>
            </a:endParaRPr>
          </a:p>
        </p:txBody>
      </p:sp>
      <p:sp>
        <p:nvSpPr>
          <p:cNvPr id="119" name="TextBox 118"/>
          <p:cNvSpPr txBox="1"/>
          <p:nvPr/>
        </p:nvSpPr>
        <p:spPr>
          <a:xfrm>
            <a:off x="9339899" y="3183877"/>
            <a:ext cx="2059938"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Permit</a:t>
            </a:r>
          </a:p>
          <a:p>
            <a:pPr>
              <a:lnSpc>
                <a:spcPct val="90000"/>
              </a:lnSpc>
              <a:spcAft>
                <a:spcPts val="600"/>
              </a:spcAft>
            </a:pPr>
            <a:r>
              <a:rPr lang="en-US" sz="2400" dirty="0" smtClean="0">
                <a:gradFill>
                  <a:gsLst>
                    <a:gs pos="2917">
                      <a:srgbClr val="FFFFFF"/>
                    </a:gs>
                    <a:gs pos="30000">
                      <a:srgbClr val="FFFFFF"/>
                    </a:gs>
                  </a:gsLst>
                  <a:lin ang="5400000" scaled="0"/>
                </a:gradFill>
              </a:rPr>
              <a:t>Application access</a:t>
            </a:r>
          </a:p>
        </p:txBody>
      </p:sp>
      <p:grpSp>
        <p:nvGrpSpPr>
          <p:cNvPr id="120" name="Group 119"/>
          <p:cNvGrpSpPr/>
          <p:nvPr/>
        </p:nvGrpSpPr>
        <p:grpSpPr>
          <a:xfrm>
            <a:off x="8613299" y="1984461"/>
            <a:ext cx="889921" cy="1161644"/>
            <a:chOff x="8687016" y="1882723"/>
            <a:chExt cx="890300" cy="1162138"/>
          </a:xfrm>
        </p:grpSpPr>
        <p:sp>
          <p:nvSpPr>
            <p:cNvPr id="121" name="Rectangle 120"/>
            <p:cNvSpPr/>
            <p:nvPr/>
          </p:nvSpPr>
          <p:spPr>
            <a:xfrm>
              <a:off x="8687016" y="2667931"/>
              <a:ext cx="890300" cy="376930"/>
            </a:xfrm>
            <a:prstGeom prst="rect">
              <a:avLst/>
            </a:prstGeom>
            <a:ln>
              <a:noFill/>
            </a:ln>
          </p:spPr>
          <p:txBody>
            <a:bodyPr wrap="square" lIns="0" tIns="0" rIns="0" bIns="0" anchor="ctr">
              <a:spAutoFit/>
            </a:bodyPr>
            <a:lstStyle/>
            <a:p>
              <a:pPr algn="ctr" defTabSz="1095875" fontAlgn="base">
                <a:spcBef>
                  <a:spcPts val="1440"/>
                </a:spcBef>
                <a:spcAft>
                  <a:spcPct val="0"/>
                </a:spcAft>
              </a:pPr>
              <a:r>
                <a:rPr lang="en-US" sz="1224" dirty="0" smtClean="0">
                  <a:ln>
                    <a:solidFill>
                      <a:srgbClr val="FFFFFF">
                        <a:alpha val="0"/>
                      </a:srgbClr>
                    </a:solidFill>
                  </a:ln>
                  <a:solidFill>
                    <a:srgbClr val="FFFFFF"/>
                  </a:solidFill>
                  <a:cs typeface="Segoe UI" panose="020B0502040204020203" pitchFamily="34" charset="0"/>
                </a:rPr>
                <a:t>On </a:t>
              </a:r>
              <a:r>
                <a:rPr lang="en-US" sz="1224" dirty="0" err="1" smtClean="0">
                  <a:ln>
                    <a:solidFill>
                      <a:srgbClr val="FFFFFF">
                        <a:alpha val="0"/>
                      </a:srgbClr>
                    </a:solidFill>
                  </a:ln>
                  <a:solidFill>
                    <a:srgbClr val="FFFFFF"/>
                  </a:solidFill>
                  <a:cs typeface="Segoe UI" panose="020B0502040204020203" pitchFamily="34" charset="0"/>
                </a:rPr>
                <a:t>prem</a:t>
              </a:r>
              <a:r>
                <a:rPr lang="en-US" sz="1224" dirty="0" smtClean="0">
                  <a:ln>
                    <a:solidFill>
                      <a:srgbClr val="FFFFFF">
                        <a:alpha val="0"/>
                      </a:srgbClr>
                    </a:solidFill>
                  </a:ln>
                  <a:solidFill>
                    <a:srgbClr val="FFFFFF"/>
                  </a:solidFill>
                  <a:cs typeface="Segoe UI" panose="020B0502040204020203" pitchFamily="34" charset="0"/>
                </a:rPr>
                <a:t> apps</a:t>
              </a:r>
              <a:endParaRPr lang="en-US" sz="1224" dirty="0">
                <a:ln>
                  <a:solidFill>
                    <a:srgbClr val="FFFFFF">
                      <a:alpha val="0"/>
                    </a:srgbClr>
                  </a:solidFill>
                </a:ln>
                <a:solidFill>
                  <a:srgbClr val="FFFFFF"/>
                </a:solidFill>
                <a:cs typeface="Segoe UI" panose="020B0502040204020203" pitchFamily="34" charset="0"/>
              </a:endParaRPr>
            </a:p>
          </p:txBody>
        </p:sp>
        <p:sp>
          <p:nvSpPr>
            <p:cNvPr id="122" name="Rounded Rectangle 2058"/>
            <p:cNvSpPr>
              <a:spLocks noChangeAspect="1"/>
            </p:cNvSpPr>
            <p:nvPr/>
          </p:nvSpPr>
          <p:spPr bwMode="auto">
            <a:xfrm>
              <a:off x="8850403" y="1882723"/>
              <a:ext cx="563523" cy="659682"/>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9" tIns="46618" rIns="46618" bIns="93239" numCol="1" spcCol="0" rtlCol="0" fromWordArt="0" anchor="b" anchorCtr="0" forceAA="0" compatLnSpc="1">
              <a:prstTxWarp prst="textNoShape">
                <a:avLst/>
              </a:prstTxWarp>
              <a:noAutofit/>
            </a:bodyPr>
            <a:lstStyle/>
            <a:p>
              <a:pPr algn="ctr" defTabSz="931957" fontAlgn="base">
                <a:spcBef>
                  <a:spcPct val="0"/>
                </a:spcBef>
                <a:spcAft>
                  <a:spcPct val="0"/>
                </a:spcAft>
              </a:pPr>
              <a:endParaRPr lang="en-US" sz="1224" spc="-52" dirty="0">
                <a:solidFill>
                  <a:srgbClr val="FFFFFF"/>
                </a:solidFill>
                <a:ea typeface="Segoe UI" panose="020B0502040204020203" pitchFamily="34" charset="0"/>
                <a:cs typeface="Segoe UI" panose="020B0502040204020203" pitchFamily="34" charset="0"/>
              </a:endParaRPr>
            </a:p>
          </p:txBody>
        </p:sp>
      </p:grpSp>
      <p:pic>
        <p:nvPicPr>
          <p:cNvPr id="4" name="Picture 3"/>
          <p:cNvPicPr>
            <a:picLocks noChangeAspect="1"/>
          </p:cNvPicPr>
          <p:nvPr/>
        </p:nvPicPr>
        <p:blipFill>
          <a:blip r:embed="rId3"/>
          <a:stretch>
            <a:fillRect/>
          </a:stretch>
        </p:blipFill>
        <p:spPr>
          <a:xfrm>
            <a:off x="3935426" y="1259024"/>
            <a:ext cx="4146461" cy="5300966"/>
          </a:xfrm>
          <a:prstGeom prst="rect">
            <a:avLst/>
          </a:prstGeom>
        </p:spPr>
      </p:pic>
    </p:spTree>
    <p:extLst>
      <p:ext uri="{BB962C8B-B14F-4D97-AF65-F5344CB8AC3E}">
        <p14:creationId xmlns:p14="http://schemas.microsoft.com/office/powerpoint/2010/main" val="4084973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9"/>
                                        </p:tgtEl>
                                        <p:attrNameLst>
                                          <p:attrName>style.visibility</p:attrName>
                                        </p:attrNameLst>
                                      </p:cBhvr>
                                      <p:to>
                                        <p:strVal val="hidden"/>
                                      </p:to>
                                    </p:set>
                                  </p:childTnLst>
                                </p:cTn>
                              </p:par>
                              <p:par>
                                <p:cTn id="16" presetID="22" presetClass="entr" presetSubtype="2"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right)">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
                                        </p:tgtEl>
                                        <p:attrNameLst>
                                          <p:attrName>style.visibility</p:attrName>
                                        </p:attrNameLst>
                                      </p:cBhvr>
                                      <p:to>
                                        <p:strVal val="hidden"/>
                                      </p:to>
                                    </p:set>
                                  </p:childTnLst>
                                </p:cTn>
                              </p:par>
                              <p:par>
                                <p:cTn id="53" presetID="2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113" grpId="0" animBg="1"/>
      <p:bldP spid="113" grpId="1" animBg="1"/>
      <p:bldP spid="114" grpId="0" animBg="1"/>
      <p:bldP spid="114" grpId="1" animBg="1"/>
      <p:bldP spid="116" grpId="0" animBg="1"/>
      <p:bldP spid="116" grpId="1" animBg="1"/>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6254020"/>
          </a:xfrm>
        </p:spPr>
        <p:txBody>
          <a:bodyPr/>
          <a:lstStyle/>
          <a:p>
            <a:r>
              <a:rPr lang="en-US" dirty="0" smtClean="0"/>
              <a:t>Enable Access only from devices that are managed and/or compliant as reported by Intune</a:t>
            </a:r>
          </a:p>
          <a:p>
            <a:r>
              <a:rPr lang="en-US" dirty="0" smtClean="0"/>
              <a:t>Support for down-level managed PC’s</a:t>
            </a:r>
          </a:p>
          <a:p>
            <a:pPr lvl="1"/>
            <a:r>
              <a:rPr lang="en-US" dirty="0" smtClean="0"/>
              <a:t>Auto-Workplace join for Win7/Win8.1 domain joined PC’s now will be marked with DJ flag and marked as ‘managed’</a:t>
            </a:r>
          </a:p>
          <a:p>
            <a:r>
              <a:rPr lang="en-US" dirty="0" smtClean="0"/>
              <a:t>Revocation of Access &amp; SSO when device attributes change</a:t>
            </a:r>
          </a:p>
          <a:p>
            <a:pPr lvl="1"/>
            <a:r>
              <a:rPr lang="en-US" dirty="0" smtClean="0"/>
              <a:t>User prompted for fresh credentials</a:t>
            </a:r>
          </a:p>
          <a:p>
            <a:r>
              <a:rPr lang="en-US" dirty="0" smtClean="0"/>
              <a:t>Support Web Application Pre-authentication for EAS with both Username/</a:t>
            </a:r>
            <a:r>
              <a:rPr lang="en-US" dirty="0" err="1" smtClean="0"/>
              <a:t>Pwd</a:t>
            </a:r>
            <a:r>
              <a:rPr lang="en-US" dirty="0" smtClean="0"/>
              <a:t> &amp; Device credential</a:t>
            </a:r>
          </a:p>
          <a:p>
            <a:endParaRPr lang="en-US" dirty="0"/>
          </a:p>
        </p:txBody>
      </p:sp>
      <p:sp>
        <p:nvSpPr>
          <p:cNvPr id="3" name="Title 2"/>
          <p:cNvSpPr>
            <a:spLocks noGrp="1"/>
          </p:cNvSpPr>
          <p:nvPr>
            <p:ph type="title"/>
          </p:nvPr>
        </p:nvSpPr>
        <p:spPr/>
        <p:txBody>
          <a:bodyPr/>
          <a:lstStyle/>
          <a:p>
            <a:r>
              <a:rPr lang="en-US" dirty="0" smtClean="0"/>
              <a:t>Device Conditional Access</a:t>
            </a:r>
            <a:endParaRPr lang="en-US" dirty="0"/>
          </a:p>
        </p:txBody>
      </p:sp>
    </p:spTree>
    <p:extLst>
      <p:ext uri="{BB962C8B-B14F-4D97-AF65-F5344CB8AC3E}">
        <p14:creationId xmlns:p14="http://schemas.microsoft.com/office/powerpoint/2010/main" val="1166826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658598" cy="2178802"/>
          </a:xfrm>
        </p:spPr>
        <p:txBody>
          <a:bodyPr/>
          <a:lstStyle/>
          <a:p>
            <a:r>
              <a:rPr lang="en-US" dirty="0" smtClean="0"/>
              <a:t>Demo – Secure access using ADFS</a:t>
            </a:r>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Box 4"/>
          <p:cNvSpPr txBox="1"/>
          <p:nvPr/>
        </p:nvSpPr>
        <p:spPr>
          <a:xfrm>
            <a:off x="9062025" y="505864"/>
            <a:ext cx="3128282" cy="960263"/>
          </a:xfrm>
          <a:prstGeom prst="rect">
            <a:avLst/>
          </a:prstGeom>
          <a:solidFill>
            <a:srgbClr val="FFFF00"/>
          </a:solidFill>
        </p:spPr>
        <p:txBody>
          <a:bodyPr wrap="square" lIns="182880" tIns="146304" rIns="182880" bIns="146304" rtlCol="0">
            <a:spAutoFit/>
          </a:bodyPr>
          <a:lstStyle/>
          <a:p>
            <a:pPr>
              <a:lnSpc>
                <a:spcPct val="90000"/>
              </a:lnSpc>
            </a:pPr>
            <a:r>
              <a:rPr lang="en-US" sz="2400" dirty="0" smtClean="0">
                <a:solidFill>
                  <a:srgbClr val="47D8FF"/>
                </a:solidFill>
              </a:rPr>
              <a:t>Owner: Sam</a:t>
            </a:r>
          </a:p>
          <a:p>
            <a:pPr>
              <a:lnSpc>
                <a:spcPct val="90000"/>
              </a:lnSpc>
            </a:pPr>
            <a:r>
              <a:rPr lang="en-US" sz="2400" dirty="0" smtClean="0">
                <a:solidFill>
                  <a:srgbClr val="47D8FF"/>
                </a:solidFill>
              </a:rPr>
              <a:t>Presenter: </a:t>
            </a:r>
            <a:r>
              <a:rPr lang="en-US" sz="2400" dirty="0" err="1" smtClean="0">
                <a:solidFill>
                  <a:srgbClr val="47D8FF"/>
                </a:solidFill>
              </a:rPr>
              <a:t>sam</a:t>
            </a:r>
            <a:endParaRPr lang="en-US" sz="2400" dirty="0" smtClean="0">
              <a:solidFill>
                <a:srgbClr val="47D8FF"/>
              </a:solidFill>
            </a:endParaRPr>
          </a:p>
        </p:txBody>
      </p:sp>
    </p:spTree>
    <p:extLst>
      <p:ext uri="{BB962C8B-B14F-4D97-AF65-F5344CB8AC3E}">
        <p14:creationId xmlns:p14="http://schemas.microsoft.com/office/powerpoint/2010/main" val="12307034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34" y="51301"/>
            <a:ext cx="11370961" cy="849463"/>
          </a:xfrm>
        </p:spPr>
        <p:txBody>
          <a:bodyPr vert="horz" wrap="square" lIns="146304" tIns="91440" rIns="146304" bIns="91440" rtlCol="0" anchor="t">
            <a:spAutoFit/>
          </a:bodyPr>
          <a:lstStyle/>
          <a:p>
            <a:r>
              <a:rPr lang="en-US" dirty="0"/>
              <a:t>VPN </a:t>
            </a:r>
            <a:r>
              <a:rPr lang="en-US" dirty="0" smtClean="0"/>
              <a:t>&amp; </a:t>
            </a:r>
            <a:r>
              <a:rPr lang="en-US" dirty="0" err="1" smtClean="0"/>
              <a:t>Wifi</a:t>
            </a:r>
            <a:r>
              <a:rPr lang="en-US" dirty="0" smtClean="0"/>
              <a:t> </a:t>
            </a:r>
            <a:r>
              <a:rPr lang="en-US" dirty="0"/>
              <a:t>Management</a:t>
            </a:r>
          </a:p>
        </p:txBody>
      </p:sp>
      <p:sp>
        <p:nvSpPr>
          <p:cNvPr id="406" name="Rectangle 405"/>
          <p:cNvSpPr/>
          <p:nvPr/>
        </p:nvSpPr>
        <p:spPr>
          <a:xfrm>
            <a:off x="150534" y="823990"/>
            <a:ext cx="6372503" cy="6063198"/>
          </a:xfrm>
          <a:prstGeom prst="rect">
            <a:avLst/>
          </a:prstGeom>
        </p:spPr>
        <p:txBody>
          <a:bodyPr wrap="square">
            <a:spAutoFit/>
          </a:bodyPr>
          <a:lstStyle/>
          <a:p>
            <a:pPr marL="342900" lvl="1" indent="-342900">
              <a:buFont typeface="Wingdings" panose="05000000000000000000" pitchFamily="2" charset="2"/>
              <a:buChar char="v"/>
            </a:pPr>
            <a:r>
              <a:rPr lang="en-US" sz="2800" dirty="0" smtClean="0">
                <a:solidFill>
                  <a:srgbClr val="FFFFFF"/>
                </a:solidFill>
              </a:rPr>
              <a:t>Support for major </a:t>
            </a:r>
            <a:r>
              <a:rPr lang="en-US" sz="2800" b="1" dirty="0" smtClean="0">
                <a:solidFill>
                  <a:srgbClr val="FFFFFF"/>
                </a:solidFill>
              </a:rPr>
              <a:t>SSL VPN </a:t>
            </a:r>
            <a:r>
              <a:rPr lang="en-US" sz="2800" dirty="0" smtClean="0">
                <a:solidFill>
                  <a:srgbClr val="FFFFFF"/>
                </a:solidFill>
              </a:rPr>
              <a:t>vendors:</a:t>
            </a:r>
          </a:p>
          <a:p>
            <a:pPr marL="923571" lvl="2" indent="-457200">
              <a:buFont typeface="Arial" panose="020B0604020202020204" pitchFamily="34" charset="0"/>
              <a:buChar char="•"/>
            </a:pPr>
            <a:r>
              <a:rPr lang="en-US" sz="2000" dirty="0" smtClean="0">
                <a:solidFill>
                  <a:srgbClr val="FFFFFF"/>
                </a:solidFill>
              </a:rPr>
              <a:t>Cisco</a:t>
            </a:r>
          </a:p>
          <a:p>
            <a:pPr marL="923571" lvl="2" indent="-457200">
              <a:buFont typeface="Arial" panose="020B0604020202020204" pitchFamily="34" charset="0"/>
              <a:buChar char="•"/>
            </a:pPr>
            <a:r>
              <a:rPr lang="en-US" sz="2000" dirty="0" smtClean="0">
                <a:solidFill>
                  <a:srgbClr val="FFFFFF"/>
                </a:solidFill>
              </a:rPr>
              <a:t>Juniper</a:t>
            </a:r>
          </a:p>
          <a:p>
            <a:pPr marL="923571" lvl="2" indent="-457200">
              <a:buFont typeface="Arial" panose="020B0604020202020204" pitchFamily="34" charset="0"/>
              <a:buChar char="•"/>
            </a:pPr>
            <a:r>
              <a:rPr lang="en-US" sz="2000" dirty="0" smtClean="0">
                <a:solidFill>
                  <a:srgbClr val="FFFFFF"/>
                </a:solidFill>
              </a:rPr>
              <a:t>Checkpoint</a:t>
            </a:r>
          </a:p>
          <a:p>
            <a:pPr marL="923571" lvl="2" indent="-457200">
              <a:buFont typeface="Arial" panose="020B0604020202020204" pitchFamily="34" charset="0"/>
              <a:buChar char="•"/>
            </a:pPr>
            <a:r>
              <a:rPr lang="en-US" sz="2000" dirty="0" err="1" smtClean="0">
                <a:solidFill>
                  <a:srgbClr val="FFFFFF"/>
                </a:solidFill>
              </a:rPr>
              <a:t>SonicWall</a:t>
            </a:r>
            <a:endParaRPr lang="en-US" sz="2000" dirty="0" smtClean="0">
              <a:solidFill>
                <a:srgbClr val="FFFFFF"/>
              </a:solidFill>
            </a:endParaRPr>
          </a:p>
          <a:p>
            <a:pPr marL="923571" lvl="2" indent="-457200">
              <a:buFont typeface="Arial" panose="020B0604020202020204" pitchFamily="34" charset="0"/>
              <a:buChar char="•"/>
            </a:pPr>
            <a:r>
              <a:rPr lang="en-US" sz="2000" dirty="0" smtClean="0">
                <a:solidFill>
                  <a:srgbClr val="FFFFFF"/>
                </a:solidFill>
              </a:rPr>
              <a:t>F5</a:t>
            </a:r>
          </a:p>
          <a:p>
            <a:pPr marL="923571" lvl="2" indent="-457200">
              <a:buFont typeface="Arial" panose="020B0604020202020204" pitchFamily="34" charset="0"/>
              <a:buChar char="•"/>
            </a:pPr>
            <a:r>
              <a:rPr lang="en-US" sz="2000" dirty="0" smtClean="0">
                <a:solidFill>
                  <a:srgbClr val="FFFFFF"/>
                </a:solidFill>
              </a:rPr>
              <a:t>Custom VPN Payloads</a:t>
            </a:r>
          </a:p>
          <a:p>
            <a:pPr marL="289817" lvl="2"/>
            <a:r>
              <a:rPr lang="en-US" sz="2400" dirty="0" smtClean="0">
                <a:solidFill>
                  <a:srgbClr val="FFFFFF"/>
                </a:solidFill>
              </a:rPr>
              <a:t>	</a:t>
            </a:r>
            <a:endParaRPr lang="en-US" sz="2800" dirty="0" smtClean="0">
              <a:solidFill>
                <a:srgbClr val="FFFFFF"/>
              </a:solidFill>
            </a:endParaRPr>
          </a:p>
          <a:p>
            <a:pPr marL="342900" lvl="1" indent="-342900">
              <a:buFont typeface="Wingdings" panose="05000000000000000000" pitchFamily="2" charset="2"/>
              <a:buChar char="v"/>
            </a:pPr>
            <a:r>
              <a:rPr lang="en-US" sz="2800" dirty="0" smtClean="0">
                <a:solidFill>
                  <a:srgbClr val="FFFFFF"/>
                </a:solidFill>
              </a:rPr>
              <a:t>Support for </a:t>
            </a:r>
            <a:r>
              <a:rPr lang="en-US" sz="2800" b="1" dirty="0" smtClean="0">
                <a:solidFill>
                  <a:srgbClr val="FFFFFF"/>
                </a:solidFill>
              </a:rPr>
              <a:t>Native VPN </a:t>
            </a:r>
            <a:r>
              <a:rPr lang="en-US" sz="2800" dirty="0" smtClean="0">
                <a:solidFill>
                  <a:srgbClr val="FFFFFF"/>
                </a:solidFill>
              </a:rPr>
              <a:t>standards</a:t>
            </a:r>
          </a:p>
          <a:p>
            <a:pPr marL="809271" lvl="2" indent="-342900">
              <a:buFont typeface="Arial" panose="020B0604020202020204" pitchFamily="34" charset="0"/>
              <a:buChar char="•"/>
            </a:pPr>
            <a:r>
              <a:rPr lang="en-US" sz="2000" dirty="0" smtClean="0">
                <a:solidFill>
                  <a:srgbClr val="FFFFFF"/>
                </a:solidFill>
              </a:rPr>
              <a:t>PPTP</a:t>
            </a:r>
          </a:p>
          <a:p>
            <a:pPr marL="809271" lvl="2" indent="-342900">
              <a:buFont typeface="Arial" panose="020B0604020202020204" pitchFamily="34" charset="0"/>
              <a:buChar char="•"/>
            </a:pPr>
            <a:r>
              <a:rPr lang="en-US" sz="2000" dirty="0" smtClean="0">
                <a:solidFill>
                  <a:srgbClr val="FFFFFF"/>
                </a:solidFill>
              </a:rPr>
              <a:t>L2TP</a:t>
            </a:r>
          </a:p>
          <a:p>
            <a:pPr marL="809271" lvl="2" indent="-342900">
              <a:buFont typeface="Arial" panose="020B0604020202020204" pitchFamily="34" charset="0"/>
              <a:buChar char="•"/>
            </a:pPr>
            <a:r>
              <a:rPr lang="en-US" sz="2000" dirty="0" smtClean="0">
                <a:solidFill>
                  <a:srgbClr val="FFFFFF"/>
                </a:solidFill>
              </a:rPr>
              <a:t>IKEv2</a:t>
            </a:r>
          </a:p>
          <a:p>
            <a:pPr marL="0" lvl="1"/>
            <a:endParaRPr lang="en-US" sz="2800" dirty="0" smtClean="0">
              <a:solidFill>
                <a:srgbClr val="FFFFFF"/>
              </a:solidFill>
            </a:endParaRPr>
          </a:p>
          <a:p>
            <a:pPr marL="342900" lvl="1" indent="-342900">
              <a:buFont typeface="Wingdings" panose="05000000000000000000" pitchFamily="2" charset="2"/>
              <a:buChar char="v"/>
            </a:pPr>
            <a:r>
              <a:rPr lang="en-US" sz="2800" dirty="0" smtClean="0">
                <a:solidFill>
                  <a:srgbClr val="FFFFFF"/>
                </a:solidFill>
              </a:rPr>
              <a:t>Automatic VPN connection</a:t>
            </a:r>
          </a:p>
          <a:p>
            <a:pPr marL="809271" lvl="2" indent="-342900">
              <a:buFont typeface="Arial" panose="020B0604020202020204" pitchFamily="34" charset="0"/>
              <a:buChar char="•"/>
            </a:pPr>
            <a:r>
              <a:rPr lang="en-US" sz="2400" dirty="0" smtClean="0">
                <a:solidFill>
                  <a:srgbClr val="FFFFFF"/>
                </a:solidFill>
              </a:rPr>
              <a:t>App-triggered VPN: Windows </a:t>
            </a:r>
            <a:r>
              <a:rPr lang="en-US" sz="2400" dirty="0">
                <a:solidFill>
                  <a:srgbClr val="FFFFFF"/>
                </a:solidFill>
              </a:rPr>
              <a:t>8.1 and Windows Phone </a:t>
            </a:r>
            <a:r>
              <a:rPr lang="en-US" sz="2400" dirty="0" smtClean="0">
                <a:solidFill>
                  <a:srgbClr val="FFFFFF"/>
                </a:solidFill>
              </a:rPr>
              <a:t>8.1</a:t>
            </a:r>
          </a:p>
          <a:p>
            <a:pPr marL="809271" lvl="2" indent="-342900">
              <a:buFont typeface="Arial" panose="020B0604020202020204" pitchFamily="34" charset="0"/>
              <a:buChar char="•"/>
            </a:pPr>
            <a:r>
              <a:rPr lang="en-US" sz="2400" dirty="0" smtClean="0">
                <a:solidFill>
                  <a:srgbClr val="FFFFFF"/>
                </a:solidFill>
              </a:rPr>
              <a:t>Per-app </a:t>
            </a:r>
            <a:r>
              <a:rPr lang="en-US" sz="2400" dirty="0">
                <a:solidFill>
                  <a:srgbClr val="FFFFFF"/>
                </a:solidFill>
              </a:rPr>
              <a:t>VPN for iOS</a:t>
            </a:r>
          </a:p>
        </p:txBody>
      </p:sp>
      <p:sp>
        <p:nvSpPr>
          <p:cNvPr id="205" name="TextBox 204"/>
          <p:cNvSpPr txBox="1"/>
          <p:nvPr/>
        </p:nvSpPr>
        <p:spPr>
          <a:xfrm>
            <a:off x="7437437" y="900764"/>
            <a:ext cx="4495800" cy="3724096"/>
          </a:xfrm>
          <a:prstGeom prst="rect">
            <a:avLst/>
          </a:prstGeom>
          <a:noFill/>
        </p:spPr>
        <p:txBody>
          <a:bodyPr wrap="square" rtlCol="0">
            <a:spAutoFit/>
          </a:bodyPr>
          <a:lstStyle/>
          <a:p>
            <a:pPr marL="342900" lvl="1" indent="-342900">
              <a:buFont typeface="Wingdings" panose="05000000000000000000" pitchFamily="2" charset="2"/>
              <a:buChar char="v"/>
            </a:pPr>
            <a:r>
              <a:rPr lang="en-US" sz="2800" dirty="0">
                <a:solidFill>
                  <a:srgbClr val="FFFFFF"/>
                </a:solidFill>
              </a:rPr>
              <a:t>Support multiple </a:t>
            </a:r>
            <a:r>
              <a:rPr lang="en-US" sz="2800" dirty="0" err="1">
                <a:solidFill>
                  <a:srgbClr val="FFFFFF"/>
                </a:solidFill>
              </a:rPr>
              <a:t>Wifi</a:t>
            </a:r>
            <a:r>
              <a:rPr lang="en-US" sz="2800" dirty="0">
                <a:solidFill>
                  <a:srgbClr val="FFFFFF"/>
                </a:solidFill>
              </a:rPr>
              <a:t> Authentication types:</a:t>
            </a:r>
          </a:p>
          <a:p>
            <a:pPr marL="1041938" lvl="3" indent="-285750">
              <a:buFont typeface="Arial" panose="020B0604020202020204" pitchFamily="34" charset="0"/>
              <a:buChar char="•"/>
            </a:pPr>
            <a:r>
              <a:rPr lang="en-US" sz="2400" dirty="0" smtClean="0">
                <a:solidFill>
                  <a:srgbClr val="FFFFFF"/>
                </a:solidFill>
              </a:rPr>
              <a:t>WEP</a:t>
            </a:r>
          </a:p>
          <a:p>
            <a:pPr marL="1041938" lvl="3" indent="-285750">
              <a:buFont typeface="Arial" panose="020B0604020202020204" pitchFamily="34" charset="0"/>
              <a:buChar char="•"/>
            </a:pPr>
            <a:r>
              <a:rPr lang="en-US" sz="2400" dirty="0" smtClean="0">
                <a:solidFill>
                  <a:srgbClr val="FFFFFF"/>
                </a:solidFill>
              </a:rPr>
              <a:t>WPA/WPA2 Personal</a:t>
            </a:r>
          </a:p>
          <a:p>
            <a:pPr marL="1041938" lvl="3" indent="-285750">
              <a:buFont typeface="Arial" panose="020B0604020202020204" pitchFamily="34" charset="0"/>
              <a:buChar char="•"/>
            </a:pPr>
            <a:r>
              <a:rPr lang="en-US" sz="2400" dirty="0" smtClean="0">
                <a:solidFill>
                  <a:srgbClr val="FFFFFF"/>
                </a:solidFill>
              </a:rPr>
              <a:t>WPA/WPA2 Enterprise</a:t>
            </a:r>
            <a:endParaRPr lang="en-US" sz="2400" dirty="0">
              <a:solidFill>
                <a:srgbClr val="FFFFFF"/>
              </a:solidFill>
            </a:endParaRPr>
          </a:p>
          <a:p>
            <a:pPr marL="575567" lvl="2" indent="-285750">
              <a:buFont typeface="Arial" panose="020B0604020202020204" pitchFamily="34" charset="0"/>
              <a:buChar char="•"/>
            </a:pPr>
            <a:endParaRPr lang="en-US" sz="2400" dirty="0" smtClean="0">
              <a:solidFill>
                <a:srgbClr val="FFFFFF"/>
              </a:solidFill>
            </a:endParaRPr>
          </a:p>
          <a:p>
            <a:pPr marL="342900" lvl="1" indent="-342900">
              <a:buFont typeface="Wingdings" panose="05000000000000000000" pitchFamily="2" charset="2"/>
              <a:buChar char="v"/>
            </a:pPr>
            <a:r>
              <a:rPr lang="en-US" sz="2800" dirty="0">
                <a:solidFill>
                  <a:srgbClr val="FFFFFF"/>
                </a:solidFill>
              </a:rPr>
              <a:t>Specify certificate to be used for Wi-Fi connection</a:t>
            </a:r>
          </a:p>
        </p:txBody>
      </p:sp>
    </p:spTree>
    <p:extLst>
      <p:ext uri="{BB962C8B-B14F-4D97-AF65-F5344CB8AC3E}">
        <p14:creationId xmlns:p14="http://schemas.microsoft.com/office/powerpoint/2010/main" val="18105805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management lifecycle with Intune</a:t>
            </a:r>
            <a:endParaRPr lang="en-US" dirty="0"/>
          </a:p>
        </p:txBody>
      </p:sp>
      <p:graphicFrame>
        <p:nvGraphicFramePr>
          <p:cNvPr id="4" name="Diagram 3"/>
          <p:cNvGraphicFramePr/>
          <p:nvPr>
            <p:extLst/>
          </p:nvPr>
        </p:nvGraphicFramePr>
        <p:xfrm>
          <a:off x="2713037" y="1744661"/>
          <a:ext cx="6964891" cy="451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6080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90418"/>
            <a:ext cx="11889564" cy="917575"/>
          </a:xfrm>
        </p:spPr>
        <p:txBody>
          <a:bodyPr/>
          <a:lstStyle/>
          <a:p>
            <a:r>
              <a:rPr lang="en-US" dirty="0" smtClean="0"/>
              <a:t>Certificate Deployment – SCEP approach</a:t>
            </a:r>
            <a:endParaRPr lang="en-US" dirty="0"/>
          </a:p>
        </p:txBody>
      </p:sp>
      <p:grpSp>
        <p:nvGrpSpPr>
          <p:cNvPr id="3" name="Group 2"/>
          <p:cNvGrpSpPr/>
          <p:nvPr/>
        </p:nvGrpSpPr>
        <p:grpSpPr>
          <a:xfrm>
            <a:off x="9190037" y="826401"/>
            <a:ext cx="2362200" cy="2461008"/>
            <a:chOff x="7818437" y="1569654"/>
            <a:chExt cx="2591735" cy="2591735"/>
          </a:xfrm>
        </p:grpSpPr>
        <p:pic>
          <p:nvPicPr>
            <p:cNvPr id="10" name="Picture 9"/>
            <p:cNvPicPr>
              <a:picLocks noChangeAspect="1"/>
            </p:cNvPicPr>
            <p:nvPr/>
          </p:nvPicPr>
          <p:blipFill>
            <a:blip r:embed="rId3">
              <a:duotone>
                <a:prstClr val="black"/>
                <a:schemeClr val="bg1">
                  <a:lumMod val="20000"/>
                  <a:lumOff val="80000"/>
                  <a:tint val="45000"/>
                  <a:satMod val="400000"/>
                </a:schemeClr>
              </a:duotone>
            </a:blip>
            <a:stretch>
              <a:fillRect/>
            </a:stretch>
          </p:blipFill>
          <p:spPr>
            <a:xfrm>
              <a:off x="7818437" y="1569654"/>
              <a:ext cx="2591735" cy="2591735"/>
            </a:xfrm>
            <a:prstGeom prst="rect">
              <a:avLst/>
            </a:prstGeom>
          </p:spPr>
        </p:pic>
        <p:sp>
          <p:nvSpPr>
            <p:cNvPr id="11" name="TextBox 68"/>
            <p:cNvSpPr txBox="1"/>
            <p:nvPr/>
          </p:nvSpPr>
          <p:spPr>
            <a:xfrm>
              <a:off x="8387584" y="2685964"/>
              <a:ext cx="1453445" cy="1011271"/>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nl-NL" sz="2400" dirty="0" smtClean="0">
                  <a:gradFill>
                    <a:gsLst>
                      <a:gs pos="2917">
                        <a:srgbClr val="FFFFFF"/>
                      </a:gs>
                      <a:gs pos="30000">
                        <a:srgbClr val="FFFFFF"/>
                      </a:gs>
                    </a:gsLst>
                    <a:lin ang="5400000" scaled="0"/>
                  </a:gradFill>
                </a:rPr>
                <a:t>Intune </a:t>
              </a:r>
              <a:br>
                <a:rPr lang="nl-NL" sz="2400" dirty="0" smtClean="0">
                  <a:gradFill>
                    <a:gsLst>
                      <a:gs pos="2917">
                        <a:srgbClr val="FFFFFF"/>
                      </a:gs>
                      <a:gs pos="30000">
                        <a:srgbClr val="FFFFFF"/>
                      </a:gs>
                    </a:gsLst>
                    <a:lin ang="5400000" scaled="0"/>
                  </a:gradFill>
                </a:rPr>
              </a:br>
              <a:endParaRPr lang="en-US" sz="2400" dirty="0" smtClean="0">
                <a:gradFill>
                  <a:gsLst>
                    <a:gs pos="2917">
                      <a:srgbClr val="FFFFFF"/>
                    </a:gs>
                    <a:gs pos="30000">
                      <a:srgbClr val="FFFFFF"/>
                    </a:gs>
                  </a:gsLst>
                  <a:lin ang="5400000" scaled="0"/>
                </a:gradFill>
              </a:endParaRPr>
            </a:p>
          </p:txBody>
        </p:sp>
      </p:grpSp>
      <p:pic>
        <p:nvPicPr>
          <p:cNvPr id="4" name="Picture 3"/>
          <p:cNvPicPr>
            <a:picLocks noChangeAspect="1"/>
          </p:cNvPicPr>
          <p:nvPr/>
        </p:nvPicPr>
        <p:blipFill>
          <a:blip r:embed="rId4"/>
          <a:stretch>
            <a:fillRect/>
          </a:stretch>
        </p:blipFill>
        <p:spPr>
          <a:xfrm>
            <a:off x="4088888" y="2727558"/>
            <a:ext cx="685800" cy="1055383"/>
          </a:xfrm>
          <a:prstGeom prst="rect">
            <a:avLst/>
          </a:prstGeom>
        </p:spPr>
      </p:pic>
      <p:grpSp>
        <p:nvGrpSpPr>
          <p:cNvPr id="6" name="Group 5"/>
          <p:cNvGrpSpPr/>
          <p:nvPr/>
        </p:nvGrpSpPr>
        <p:grpSpPr>
          <a:xfrm>
            <a:off x="6006400" y="2550146"/>
            <a:ext cx="2287101" cy="2285619"/>
            <a:chOff x="2053865" y="5349898"/>
            <a:chExt cx="1775052" cy="1449808"/>
          </a:xfrm>
        </p:grpSpPr>
        <p:pic>
          <p:nvPicPr>
            <p:cNvPr id="8" name="Picture 7"/>
            <p:cNvPicPr>
              <a:picLocks noChangeAspect="1"/>
            </p:cNvPicPr>
            <p:nvPr/>
          </p:nvPicPr>
          <p:blipFill>
            <a:blip r:embed="rId4"/>
            <a:stretch>
              <a:fillRect/>
            </a:stretch>
          </p:blipFill>
          <p:spPr>
            <a:xfrm>
              <a:off x="2608639" y="5349898"/>
              <a:ext cx="685800" cy="1055383"/>
            </a:xfrm>
            <a:prstGeom prst="rect">
              <a:avLst/>
            </a:prstGeom>
          </p:spPr>
        </p:pic>
        <p:sp>
          <p:nvSpPr>
            <p:cNvPr id="9" name="TextBox 93"/>
            <p:cNvSpPr txBox="1"/>
            <p:nvPr/>
          </p:nvSpPr>
          <p:spPr>
            <a:xfrm>
              <a:off x="2053865" y="6282352"/>
              <a:ext cx="1775052" cy="51735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nl-NL" sz="1600" dirty="0" smtClean="0">
                  <a:gradFill>
                    <a:gsLst>
                      <a:gs pos="2917">
                        <a:srgbClr val="FFFFFF"/>
                      </a:gs>
                      <a:gs pos="30000">
                        <a:srgbClr val="FFFFFF"/>
                      </a:gs>
                    </a:gsLst>
                    <a:lin ang="5400000" scaled="0"/>
                  </a:gradFill>
                </a:rPr>
                <a:t>SCEP Server(NDES) +</a:t>
              </a:r>
            </a:p>
            <a:p>
              <a:pPr algn="ctr">
                <a:lnSpc>
                  <a:spcPct val="90000"/>
                </a:lnSpc>
                <a:spcAft>
                  <a:spcPts val="600"/>
                </a:spcAft>
              </a:pPr>
              <a:r>
                <a:rPr lang="nl-NL" sz="1600" dirty="0" smtClean="0">
                  <a:gradFill>
                    <a:gsLst>
                      <a:gs pos="2917">
                        <a:srgbClr val="FFFFFF"/>
                      </a:gs>
                      <a:gs pos="30000">
                        <a:srgbClr val="FFFFFF"/>
                      </a:gs>
                    </a:gsLst>
                    <a:lin ang="5400000" scaled="0"/>
                  </a:gradFill>
                </a:rPr>
                <a:t>Intune Connector</a:t>
              </a:r>
              <a:endParaRPr lang="en-US" sz="1600" dirty="0">
                <a:gradFill>
                  <a:gsLst>
                    <a:gs pos="2917">
                      <a:srgbClr val="FFFFFF"/>
                    </a:gs>
                    <a:gs pos="30000">
                      <a:srgbClr val="FFFFFF"/>
                    </a:gs>
                  </a:gsLst>
                  <a:lin ang="5400000" scaled="0"/>
                </a:gradFill>
              </a:endParaRPr>
            </a:p>
          </p:txBody>
        </p:sp>
      </p:grpSp>
      <p:pic>
        <p:nvPicPr>
          <p:cNvPr id="7" name="Picture 6"/>
          <p:cNvPicPr>
            <a:picLocks noChangeAspect="1"/>
          </p:cNvPicPr>
          <p:nvPr/>
        </p:nvPicPr>
        <p:blipFill>
          <a:blip r:embed="rId5">
            <a:duotone>
              <a:prstClr val="black"/>
              <a:schemeClr val="tx2">
                <a:tint val="45000"/>
                <a:satMod val="400000"/>
              </a:schemeClr>
            </a:duotone>
          </a:blip>
          <a:stretch>
            <a:fillRect/>
          </a:stretch>
        </p:blipFill>
        <p:spPr>
          <a:xfrm>
            <a:off x="10071663" y="4023392"/>
            <a:ext cx="598948" cy="1085259"/>
          </a:xfrm>
          <a:prstGeom prst="rect">
            <a:avLst/>
          </a:prstGeom>
        </p:spPr>
      </p:pic>
      <p:sp>
        <p:nvSpPr>
          <p:cNvPr id="13" name="TextBox 61"/>
          <p:cNvSpPr txBox="1"/>
          <p:nvPr/>
        </p:nvSpPr>
        <p:spPr>
          <a:xfrm>
            <a:off x="3970066" y="3704689"/>
            <a:ext cx="725959" cy="5170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nl-NL" sz="1600" dirty="0" smtClean="0">
                <a:gradFill>
                  <a:gsLst>
                    <a:gs pos="2917">
                      <a:srgbClr val="FFFFFF"/>
                    </a:gs>
                    <a:gs pos="30000">
                      <a:srgbClr val="FFFFFF"/>
                    </a:gs>
                  </a:gsLst>
                  <a:lin ang="5400000" scaled="0"/>
                </a:gradFill>
              </a:rPr>
              <a:t>CA</a:t>
            </a:r>
            <a:endParaRPr lang="en-US" sz="1600" dirty="0" smtClean="0">
              <a:gradFill>
                <a:gsLst>
                  <a:gs pos="2917">
                    <a:srgbClr val="FFFFFF"/>
                  </a:gs>
                  <a:gs pos="30000">
                    <a:srgbClr val="FFFFFF"/>
                  </a:gs>
                </a:gsLst>
                <a:lin ang="5400000" scaled="0"/>
              </a:gradFill>
            </a:endParaRPr>
          </a:p>
        </p:txBody>
      </p:sp>
      <p:sp>
        <p:nvSpPr>
          <p:cNvPr id="14" name="TextBox 13"/>
          <p:cNvSpPr txBox="1"/>
          <p:nvPr/>
        </p:nvSpPr>
        <p:spPr>
          <a:xfrm>
            <a:off x="144467" y="1323427"/>
            <a:ext cx="3500331" cy="5820055"/>
          </a:xfrm>
          <a:prstGeom prst="rect">
            <a:avLst/>
          </a:prstGeom>
          <a:noFill/>
        </p:spPr>
        <p:txBody>
          <a:bodyPr wrap="square" lIns="182880" tIns="146304" rIns="182880" bIns="146304" rtlCol="0">
            <a:spAutoFit/>
          </a:bodyPr>
          <a:lstStyle/>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Deploy SCEP certificate profile. Intune generates a challenge string.</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Device gets SCEP profile that contains URI for NDES.</a:t>
            </a:r>
            <a:r>
              <a:rPr lang="nl-NL" dirty="0">
                <a:gradFill>
                  <a:gsLst>
                    <a:gs pos="2917">
                      <a:srgbClr val="FFFFFF"/>
                    </a:gs>
                    <a:gs pos="30000">
                      <a:srgbClr val="FFFFFF"/>
                    </a:gs>
                  </a:gsLst>
                  <a:lin ang="5400000" scaled="0"/>
                </a:gradFill>
                <a:latin typeface="Segoe UI Light"/>
              </a:rPr>
              <a:t> </a:t>
            </a:r>
            <a:r>
              <a:rPr lang="nl-NL" dirty="0" smtClean="0">
                <a:gradFill>
                  <a:gsLst>
                    <a:gs pos="2917">
                      <a:srgbClr val="FFFFFF"/>
                    </a:gs>
                    <a:gs pos="30000">
                      <a:srgbClr val="FFFFFF"/>
                    </a:gs>
                  </a:gsLst>
                  <a:lin ang="5400000" scaled="0"/>
                </a:gradFill>
                <a:latin typeface="Segoe UI Light"/>
              </a:rPr>
              <a:t> Device contacts NDES and presents challenge.</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NDES forwards to NDES Connector policy module, which validates the request</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If valid, NDES passes on request to issue Cert “on behalf”</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Cert is delivered to the device and event is reported back to Intune</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NDES Connector reports event back to Intune</a:t>
            </a:r>
          </a:p>
          <a:p>
            <a:pPr marL="457200" indent="-457200">
              <a:lnSpc>
                <a:spcPct val="90000"/>
              </a:lnSpc>
              <a:spcAft>
                <a:spcPts val="600"/>
              </a:spcAft>
              <a:buFontTx/>
              <a:buAutoNum type="arabicPeriod"/>
            </a:pPr>
            <a:endParaRPr lang="nl-NL" dirty="0" smtClean="0">
              <a:gradFill>
                <a:gsLst>
                  <a:gs pos="2917">
                    <a:srgbClr val="FFFFFF"/>
                  </a:gs>
                  <a:gs pos="30000">
                    <a:srgbClr val="FFFFFF"/>
                  </a:gs>
                </a:gsLst>
                <a:lin ang="5400000" scaled="0"/>
              </a:gradFill>
              <a:latin typeface="Segoe UI Light"/>
            </a:endParaRPr>
          </a:p>
          <a:p>
            <a:pPr marL="457200" indent="-457200">
              <a:lnSpc>
                <a:spcPct val="90000"/>
              </a:lnSpc>
              <a:spcAft>
                <a:spcPts val="600"/>
              </a:spcAft>
              <a:buFontTx/>
              <a:buAutoNum type="arabicPeriod"/>
            </a:pPr>
            <a:endParaRPr lang="en-US" dirty="0" smtClean="0">
              <a:gradFill>
                <a:gsLst>
                  <a:gs pos="2917">
                    <a:srgbClr val="FFFFFF"/>
                  </a:gs>
                  <a:gs pos="30000">
                    <a:srgbClr val="FFFFFF"/>
                  </a:gs>
                </a:gsLst>
                <a:lin ang="5400000" scaled="0"/>
              </a:gradFill>
              <a:latin typeface="Segoe UI Light"/>
            </a:endParaRPr>
          </a:p>
        </p:txBody>
      </p:sp>
      <p:cxnSp>
        <p:nvCxnSpPr>
          <p:cNvPr id="18" name="Straight Arrow Connector 17"/>
          <p:cNvCxnSpPr/>
          <p:nvPr/>
        </p:nvCxnSpPr>
        <p:spPr>
          <a:xfrm>
            <a:off x="10371137" y="2859479"/>
            <a:ext cx="0" cy="105538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371137" y="3097214"/>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1</a:t>
            </a:r>
          </a:p>
        </p:txBody>
      </p:sp>
      <p:cxnSp>
        <p:nvCxnSpPr>
          <p:cNvPr id="22" name="Straight Arrow Connector 21"/>
          <p:cNvCxnSpPr/>
          <p:nvPr/>
        </p:nvCxnSpPr>
        <p:spPr>
          <a:xfrm flipH="1" flipV="1">
            <a:off x="7894637" y="3497262"/>
            <a:ext cx="1911707" cy="93192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627407" y="3387476"/>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2</a:t>
            </a:r>
            <a:endParaRPr lang="en-US" sz="2400" dirty="0" smtClean="0">
              <a:gradFill>
                <a:gsLst>
                  <a:gs pos="2917">
                    <a:srgbClr val="FFFFFF"/>
                  </a:gs>
                  <a:gs pos="30000">
                    <a:srgbClr val="FFFFFF"/>
                  </a:gs>
                </a:gsLst>
                <a:lin ang="5400000" scaled="0"/>
              </a:gradFill>
            </a:endParaRPr>
          </a:p>
        </p:txBody>
      </p:sp>
      <p:cxnSp>
        <p:nvCxnSpPr>
          <p:cNvPr id="25" name="Straight Arrow Connector 24"/>
          <p:cNvCxnSpPr/>
          <p:nvPr/>
        </p:nvCxnSpPr>
        <p:spPr>
          <a:xfrm flipH="1" flipV="1">
            <a:off x="7000158" y="3008101"/>
            <a:ext cx="107516" cy="26445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21208" y="2983194"/>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3</a:t>
            </a:r>
          </a:p>
        </p:txBody>
      </p:sp>
      <p:cxnSp>
        <p:nvCxnSpPr>
          <p:cNvPr id="28" name="Straight Arrow Connector 27"/>
          <p:cNvCxnSpPr/>
          <p:nvPr/>
        </p:nvCxnSpPr>
        <p:spPr>
          <a:xfrm flipH="1">
            <a:off x="4835628" y="3123024"/>
            <a:ext cx="184555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54912" y="2669262"/>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4</a:t>
            </a:r>
            <a:endParaRPr lang="en-US" sz="2400" dirty="0" smtClean="0">
              <a:gradFill>
                <a:gsLst>
                  <a:gs pos="2917">
                    <a:srgbClr val="FFFFFF"/>
                  </a:gs>
                  <a:gs pos="30000">
                    <a:srgbClr val="FFFFFF"/>
                  </a:gs>
                </a:gsLst>
                <a:lin ang="5400000" scaled="0"/>
              </a:gradFill>
            </a:endParaRPr>
          </a:p>
        </p:txBody>
      </p:sp>
      <p:cxnSp>
        <p:nvCxnSpPr>
          <p:cNvPr id="31" name="Straight Arrow Connector 30"/>
          <p:cNvCxnSpPr>
            <a:endCxn id="8" idx="1"/>
          </p:cNvCxnSpPr>
          <p:nvPr/>
        </p:nvCxnSpPr>
        <p:spPr>
          <a:xfrm>
            <a:off x="4835628" y="3382049"/>
            <a:ext cx="1885581"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08069" y="3436956"/>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5</a:t>
            </a:r>
          </a:p>
        </p:txBody>
      </p:sp>
      <p:cxnSp>
        <p:nvCxnSpPr>
          <p:cNvPr id="35" name="Straight Arrow Connector 34"/>
          <p:cNvCxnSpPr/>
          <p:nvPr/>
        </p:nvCxnSpPr>
        <p:spPr>
          <a:xfrm>
            <a:off x="7813212" y="3701273"/>
            <a:ext cx="1895566" cy="96242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24010" y="4233455"/>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5</a:t>
            </a:r>
          </a:p>
        </p:txBody>
      </p:sp>
      <p:sp>
        <p:nvSpPr>
          <p:cNvPr id="17" name="Rectangle 16"/>
          <p:cNvSpPr/>
          <p:nvPr/>
        </p:nvSpPr>
        <p:spPr bwMode="auto">
          <a:xfrm>
            <a:off x="6833207" y="2667977"/>
            <a:ext cx="291235" cy="315217"/>
          </a:xfrm>
          <a:prstGeom prst="rect">
            <a:avLst/>
          </a:prstGeom>
          <a:solidFill>
            <a:schemeClr val="accent3"/>
          </a:solidFill>
          <a:ln w="31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32" name="Straight Arrow Connector 31"/>
          <p:cNvCxnSpPr/>
          <p:nvPr/>
        </p:nvCxnSpPr>
        <p:spPr>
          <a:xfrm flipV="1">
            <a:off x="7730682" y="2366535"/>
            <a:ext cx="1330772" cy="29508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105715" y="1938695"/>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6</a:t>
            </a:r>
            <a:endParaRPr lang="en-US" sz="2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651253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90418"/>
            <a:ext cx="11889564" cy="917575"/>
          </a:xfrm>
        </p:spPr>
        <p:txBody>
          <a:bodyPr/>
          <a:lstStyle/>
          <a:p>
            <a:r>
              <a:rPr lang="en-US" dirty="0" smtClean="0"/>
              <a:t>Certificate Deployment – PFX approach</a:t>
            </a:r>
            <a:endParaRPr lang="en-US" dirty="0"/>
          </a:p>
        </p:txBody>
      </p:sp>
      <p:grpSp>
        <p:nvGrpSpPr>
          <p:cNvPr id="3" name="Group 2"/>
          <p:cNvGrpSpPr/>
          <p:nvPr/>
        </p:nvGrpSpPr>
        <p:grpSpPr>
          <a:xfrm>
            <a:off x="9190037" y="826401"/>
            <a:ext cx="2362200" cy="2461008"/>
            <a:chOff x="7818437" y="1569654"/>
            <a:chExt cx="2591735" cy="2591735"/>
          </a:xfrm>
        </p:grpSpPr>
        <p:pic>
          <p:nvPicPr>
            <p:cNvPr id="10" name="Picture 9"/>
            <p:cNvPicPr>
              <a:picLocks noChangeAspect="1"/>
            </p:cNvPicPr>
            <p:nvPr/>
          </p:nvPicPr>
          <p:blipFill>
            <a:blip r:embed="rId3">
              <a:duotone>
                <a:prstClr val="black"/>
                <a:schemeClr val="bg1">
                  <a:lumMod val="20000"/>
                  <a:lumOff val="80000"/>
                  <a:tint val="45000"/>
                  <a:satMod val="400000"/>
                </a:schemeClr>
              </a:duotone>
            </a:blip>
            <a:stretch>
              <a:fillRect/>
            </a:stretch>
          </p:blipFill>
          <p:spPr>
            <a:xfrm>
              <a:off x="7818437" y="1569654"/>
              <a:ext cx="2591735" cy="2591735"/>
            </a:xfrm>
            <a:prstGeom prst="rect">
              <a:avLst/>
            </a:prstGeom>
          </p:spPr>
        </p:pic>
        <p:sp>
          <p:nvSpPr>
            <p:cNvPr id="11" name="TextBox 68"/>
            <p:cNvSpPr txBox="1"/>
            <p:nvPr/>
          </p:nvSpPr>
          <p:spPr>
            <a:xfrm>
              <a:off x="8387584" y="2685964"/>
              <a:ext cx="1453445" cy="1011271"/>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nl-NL" sz="2400" dirty="0" smtClean="0">
                  <a:gradFill>
                    <a:gsLst>
                      <a:gs pos="2917">
                        <a:srgbClr val="FFFFFF"/>
                      </a:gs>
                      <a:gs pos="30000">
                        <a:srgbClr val="FFFFFF"/>
                      </a:gs>
                    </a:gsLst>
                    <a:lin ang="5400000" scaled="0"/>
                  </a:gradFill>
                </a:rPr>
                <a:t>Intune </a:t>
              </a:r>
              <a:br>
                <a:rPr lang="nl-NL" sz="2400" dirty="0" smtClean="0">
                  <a:gradFill>
                    <a:gsLst>
                      <a:gs pos="2917">
                        <a:srgbClr val="FFFFFF"/>
                      </a:gs>
                      <a:gs pos="30000">
                        <a:srgbClr val="FFFFFF"/>
                      </a:gs>
                    </a:gsLst>
                    <a:lin ang="5400000" scaled="0"/>
                  </a:gradFill>
                </a:rPr>
              </a:br>
              <a:endParaRPr lang="en-US" sz="2400" dirty="0" smtClean="0">
                <a:gradFill>
                  <a:gsLst>
                    <a:gs pos="2917">
                      <a:srgbClr val="FFFFFF"/>
                    </a:gs>
                    <a:gs pos="30000">
                      <a:srgbClr val="FFFFFF"/>
                    </a:gs>
                  </a:gsLst>
                  <a:lin ang="5400000" scaled="0"/>
                </a:gradFill>
              </a:endParaRPr>
            </a:p>
          </p:txBody>
        </p:sp>
      </p:grpSp>
      <p:pic>
        <p:nvPicPr>
          <p:cNvPr id="4" name="Picture 3"/>
          <p:cNvPicPr>
            <a:picLocks noChangeAspect="1"/>
          </p:cNvPicPr>
          <p:nvPr/>
        </p:nvPicPr>
        <p:blipFill>
          <a:blip r:embed="rId4"/>
          <a:stretch>
            <a:fillRect/>
          </a:stretch>
        </p:blipFill>
        <p:spPr>
          <a:xfrm>
            <a:off x="4088888" y="2727558"/>
            <a:ext cx="685800" cy="1055383"/>
          </a:xfrm>
          <a:prstGeom prst="rect">
            <a:avLst/>
          </a:prstGeom>
        </p:spPr>
      </p:pic>
      <p:grpSp>
        <p:nvGrpSpPr>
          <p:cNvPr id="6" name="Group 5"/>
          <p:cNvGrpSpPr/>
          <p:nvPr/>
        </p:nvGrpSpPr>
        <p:grpSpPr>
          <a:xfrm>
            <a:off x="6179011" y="2550146"/>
            <a:ext cx="1941877" cy="1987076"/>
            <a:chOff x="2187831" y="5349898"/>
            <a:chExt cx="1507119" cy="1260437"/>
          </a:xfrm>
        </p:grpSpPr>
        <p:pic>
          <p:nvPicPr>
            <p:cNvPr id="8" name="Picture 7"/>
            <p:cNvPicPr>
              <a:picLocks noChangeAspect="1"/>
            </p:cNvPicPr>
            <p:nvPr/>
          </p:nvPicPr>
          <p:blipFill>
            <a:blip r:embed="rId4"/>
            <a:stretch>
              <a:fillRect/>
            </a:stretch>
          </p:blipFill>
          <p:spPr>
            <a:xfrm>
              <a:off x="2608639" y="5349898"/>
              <a:ext cx="685800" cy="1055383"/>
            </a:xfrm>
            <a:prstGeom prst="rect">
              <a:avLst/>
            </a:prstGeom>
          </p:spPr>
        </p:pic>
        <p:sp>
          <p:nvSpPr>
            <p:cNvPr id="9" name="TextBox 93"/>
            <p:cNvSpPr txBox="1"/>
            <p:nvPr/>
          </p:nvSpPr>
          <p:spPr>
            <a:xfrm>
              <a:off x="2187831" y="6282352"/>
              <a:ext cx="1507119" cy="327983"/>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nl-NL" sz="1600" dirty="0" smtClean="0">
                  <a:gradFill>
                    <a:gsLst>
                      <a:gs pos="2917">
                        <a:srgbClr val="FFFFFF"/>
                      </a:gs>
                      <a:gs pos="30000">
                        <a:srgbClr val="FFFFFF"/>
                      </a:gs>
                    </a:gsLst>
                    <a:lin ang="5400000" scaled="0"/>
                  </a:gradFill>
                </a:rPr>
                <a:t>Intune Connector</a:t>
              </a:r>
              <a:endParaRPr lang="en-US" sz="1600" dirty="0">
                <a:gradFill>
                  <a:gsLst>
                    <a:gs pos="2917">
                      <a:srgbClr val="FFFFFF"/>
                    </a:gs>
                    <a:gs pos="30000">
                      <a:srgbClr val="FFFFFF"/>
                    </a:gs>
                  </a:gsLst>
                  <a:lin ang="5400000" scaled="0"/>
                </a:gradFill>
              </a:endParaRPr>
            </a:p>
          </p:txBody>
        </p:sp>
      </p:grpSp>
      <p:pic>
        <p:nvPicPr>
          <p:cNvPr id="7" name="Picture 6"/>
          <p:cNvPicPr>
            <a:picLocks noChangeAspect="1"/>
          </p:cNvPicPr>
          <p:nvPr/>
        </p:nvPicPr>
        <p:blipFill>
          <a:blip r:embed="rId5">
            <a:duotone>
              <a:prstClr val="black"/>
              <a:schemeClr val="tx2">
                <a:tint val="45000"/>
                <a:satMod val="400000"/>
              </a:schemeClr>
            </a:duotone>
          </a:blip>
          <a:stretch>
            <a:fillRect/>
          </a:stretch>
        </p:blipFill>
        <p:spPr>
          <a:xfrm>
            <a:off x="10071663" y="4023392"/>
            <a:ext cx="598948" cy="1085259"/>
          </a:xfrm>
          <a:prstGeom prst="rect">
            <a:avLst/>
          </a:prstGeom>
        </p:spPr>
      </p:pic>
      <p:sp>
        <p:nvSpPr>
          <p:cNvPr id="13" name="TextBox 61"/>
          <p:cNvSpPr txBox="1"/>
          <p:nvPr/>
        </p:nvSpPr>
        <p:spPr>
          <a:xfrm>
            <a:off x="3970066" y="3704689"/>
            <a:ext cx="725959" cy="517065"/>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nl-NL" sz="1600" dirty="0" smtClean="0">
                <a:gradFill>
                  <a:gsLst>
                    <a:gs pos="2917">
                      <a:srgbClr val="FFFFFF"/>
                    </a:gs>
                    <a:gs pos="30000">
                      <a:srgbClr val="FFFFFF"/>
                    </a:gs>
                  </a:gsLst>
                  <a:lin ang="5400000" scaled="0"/>
                </a:gradFill>
              </a:rPr>
              <a:t>CA</a:t>
            </a:r>
            <a:endParaRPr lang="en-US" sz="1600" dirty="0" smtClean="0">
              <a:gradFill>
                <a:gsLst>
                  <a:gs pos="2917">
                    <a:srgbClr val="FFFFFF"/>
                  </a:gs>
                  <a:gs pos="30000">
                    <a:srgbClr val="FFFFFF"/>
                  </a:gs>
                </a:gsLst>
                <a:lin ang="5400000" scaled="0"/>
              </a:gradFill>
            </a:endParaRPr>
          </a:p>
        </p:txBody>
      </p:sp>
      <p:sp>
        <p:nvSpPr>
          <p:cNvPr id="14" name="TextBox 13"/>
          <p:cNvSpPr txBox="1"/>
          <p:nvPr/>
        </p:nvSpPr>
        <p:spPr>
          <a:xfrm>
            <a:off x="144467" y="1323427"/>
            <a:ext cx="3500331" cy="4496616"/>
          </a:xfrm>
          <a:prstGeom prst="rect">
            <a:avLst/>
          </a:prstGeom>
          <a:noFill/>
        </p:spPr>
        <p:txBody>
          <a:bodyPr wrap="square" lIns="182880" tIns="146304" rIns="182880" bIns="146304" rtlCol="0">
            <a:spAutoFit/>
          </a:bodyPr>
          <a:lstStyle/>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Intune cloud service contacts on premise Certificate connector.</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Intune connector requests certificate on behalf of user</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CA issues certificate and private key</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Connector sends it up to Intune service</a:t>
            </a:r>
          </a:p>
          <a:p>
            <a:pPr marL="457200" indent="-457200">
              <a:lnSpc>
                <a:spcPct val="90000"/>
              </a:lnSpc>
              <a:spcAft>
                <a:spcPts val="600"/>
              </a:spcAft>
              <a:buFontTx/>
              <a:buAutoNum type="arabicPeriod"/>
            </a:pPr>
            <a:r>
              <a:rPr lang="nl-NL" dirty="0" smtClean="0">
                <a:gradFill>
                  <a:gsLst>
                    <a:gs pos="2917">
                      <a:srgbClr val="FFFFFF"/>
                    </a:gs>
                    <a:gs pos="30000">
                      <a:srgbClr val="FFFFFF"/>
                    </a:gs>
                  </a:gsLst>
                  <a:lin ang="5400000" scaled="0"/>
                </a:gradFill>
                <a:latin typeface="Segoe UI Light"/>
              </a:rPr>
              <a:t>PFX(Cert+Private key) is delivered to the device and event is reported back to Intune</a:t>
            </a:r>
          </a:p>
          <a:p>
            <a:pPr>
              <a:lnSpc>
                <a:spcPct val="90000"/>
              </a:lnSpc>
              <a:spcAft>
                <a:spcPts val="600"/>
              </a:spcAft>
            </a:pPr>
            <a:endParaRPr lang="nl-NL" dirty="0" smtClean="0">
              <a:gradFill>
                <a:gsLst>
                  <a:gs pos="2917">
                    <a:srgbClr val="FFFFFF"/>
                  </a:gs>
                  <a:gs pos="30000">
                    <a:srgbClr val="FFFFFF"/>
                  </a:gs>
                </a:gsLst>
                <a:lin ang="5400000" scaled="0"/>
              </a:gradFill>
              <a:latin typeface="Segoe UI Light"/>
            </a:endParaRPr>
          </a:p>
          <a:p>
            <a:pPr marL="457200" indent="-457200">
              <a:lnSpc>
                <a:spcPct val="90000"/>
              </a:lnSpc>
              <a:spcAft>
                <a:spcPts val="600"/>
              </a:spcAft>
              <a:buFontTx/>
              <a:buAutoNum type="arabicPeriod"/>
            </a:pPr>
            <a:endParaRPr lang="en-US" dirty="0" smtClean="0">
              <a:gradFill>
                <a:gsLst>
                  <a:gs pos="2917">
                    <a:srgbClr val="FFFFFF"/>
                  </a:gs>
                  <a:gs pos="30000">
                    <a:srgbClr val="FFFFFF"/>
                  </a:gs>
                </a:gsLst>
                <a:lin ang="5400000" scaled="0"/>
              </a:gradFill>
              <a:latin typeface="Segoe UI Light"/>
            </a:endParaRPr>
          </a:p>
        </p:txBody>
      </p:sp>
      <p:cxnSp>
        <p:nvCxnSpPr>
          <p:cNvPr id="18" name="Straight Arrow Connector 17"/>
          <p:cNvCxnSpPr/>
          <p:nvPr/>
        </p:nvCxnSpPr>
        <p:spPr>
          <a:xfrm flipH="1">
            <a:off x="7604841" y="2508837"/>
            <a:ext cx="1661396" cy="6141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944145" y="2347981"/>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1</a:t>
            </a:r>
          </a:p>
        </p:txBody>
      </p:sp>
      <p:cxnSp>
        <p:nvCxnSpPr>
          <p:cNvPr id="22" name="Straight Arrow Connector 21"/>
          <p:cNvCxnSpPr>
            <a:stCxn id="8" idx="3"/>
          </p:cNvCxnSpPr>
          <p:nvPr/>
        </p:nvCxnSpPr>
        <p:spPr>
          <a:xfrm flipV="1">
            <a:off x="7604841" y="2669262"/>
            <a:ext cx="1885581" cy="71278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64836" y="2866477"/>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4</a:t>
            </a:r>
          </a:p>
        </p:txBody>
      </p:sp>
      <p:cxnSp>
        <p:nvCxnSpPr>
          <p:cNvPr id="28" name="Straight Arrow Connector 27"/>
          <p:cNvCxnSpPr/>
          <p:nvPr/>
        </p:nvCxnSpPr>
        <p:spPr>
          <a:xfrm flipH="1">
            <a:off x="4835628" y="3123024"/>
            <a:ext cx="184555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54912" y="2669262"/>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2</a:t>
            </a:r>
          </a:p>
        </p:txBody>
      </p:sp>
      <p:cxnSp>
        <p:nvCxnSpPr>
          <p:cNvPr id="31" name="Straight Arrow Connector 30"/>
          <p:cNvCxnSpPr>
            <a:endCxn id="8" idx="1"/>
          </p:cNvCxnSpPr>
          <p:nvPr/>
        </p:nvCxnSpPr>
        <p:spPr>
          <a:xfrm>
            <a:off x="4835628" y="3382049"/>
            <a:ext cx="1885581"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08069" y="3436956"/>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3</a:t>
            </a:r>
          </a:p>
        </p:txBody>
      </p:sp>
      <p:cxnSp>
        <p:nvCxnSpPr>
          <p:cNvPr id="35" name="Straight Arrow Connector 34"/>
          <p:cNvCxnSpPr/>
          <p:nvPr/>
        </p:nvCxnSpPr>
        <p:spPr>
          <a:xfrm flipH="1">
            <a:off x="10285999" y="2724250"/>
            <a:ext cx="21377" cy="122096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225045" y="3008169"/>
            <a:ext cx="4057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5</a:t>
            </a:r>
          </a:p>
        </p:txBody>
      </p:sp>
      <p:pic>
        <p:nvPicPr>
          <p:cNvPr id="33" name="Picture 32"/>
          <p:cNvPicPr>
            <a:picLocks noChangeAspect="1"/>
          </p:cNvPicPr>
          <p:nvPr/>
        </p:nvPicPr>
        <p:blipFill>
          <a:blip r:embed="rId6"/>
          <a:stretch>
            <a:fillRect/>
          </a:stretch>
        </p:blipFill>
        <p:spPr>
          <a:xfrm>
            <a:off x="10757275" y="4064820"/>
            <a:ext cx="552450" cy="552450"/>
          </a:xfrm>
          <a:prstGeom prst="rect">
            <a:avLst/>
          </a:prstGeom>
        </p:spPr>
      </p:pic>
    </p:spTree>
    <p:extLst>
      <p:ext uri="{BB962C8B-B14F-4D97-AF65-F5344CB8AC3E}">
        <p14:creationId xmlns:p14="http://schemas.microsoft.com/office/powerpoint/2010/main" val="1834865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0" grpId="0"/>
      <p:bldP spid="34"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59445" y="5478462"/>
            <a:ext cx="1676400" cy="456587"/>
          </a:xfrm>
          <a:prstGeom prst="roundRect">
            <a:avLst>
              <a:gd name="adj" fmla="val 570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dirty="0">
                <a:solidFill>
                  <a:srgbClr val="FFFFFF"/>
                </a:solidFill>
              </a:rPr>
              <a:t>EAS Client</a:t>
            </a:r>
          </a:p>
        </p:txBody>
      </p:sp>
      <p:grpSp>
        <p:nvGrpSpPr>
          <p:cNvPr id="228" name="Group 227"/>
          <p:cNvGrpSpPr/>
          <p:nvPr/>
        </p:nvGrpSpPr>
        <p:grpSpPr>
          <a:xfrm>
            <a:off x="1874837" y="2659062"/>
            <a:ext cx="1489408" cy="2819400"/>
            <a:chOff x="1874837" y="2659062"/>
            <a:chExt cx="1489408" cy="2819400"/>
          </a:xfrm>
        </p:grpSpPr>
        <p:cxnSp>
          <p:nvCxnSpPr>
            <p:cNvPr id="16" name="Straight Arrow Connector 15"/>
            <p:cNvCxnSpPr/>
            <p:nvPr/>
          </p:nvCxnSpPr>
          <p:spPr>
            <a:xfrm flipV="1">
              <a:off x="3211845" y="2659062"/>
              <a:ext cx="0" cy="2819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74837" y="3040062"/>
              <a:ext cx="1219185" cy="372273"/>
            </a:xfrm>
            <a:prstGeom prst="rect">
              <a:avLst/>
            </a:prstGeom>
            <a:noFill/>
          </p:spPr>
          <p:txBody>
            <a:bodyPr wrap="square" rtlCol="0">
              <a:spAutoFit/>
            </a:bodyPr>
            <a:lstStyle/>
            <a:p>
              <a:pPr algn="ctr"/>
              <a:r>
                <a:rPr lang="en-US" sz="1224" dirty="0" smtClean="0">
                  <a:solidFill>
                    <a:srgbClr val="FFFFFF"/>
                  </a:solidFill>
                  <a:latin typeface="Segoe UI Light" panose="020B0502040204020203" pitchFamily="34" charset="0"/>
                  <a:cs typeface="Segoe UI Light" panose="020B0502040204020203" pitchFamily="34" charset="0"/>
                </a:rPr>
                <a:t>Attempt email connection</a:t>
              </a:r>
              <a:endParaRPr lang="en-US" sz="1224" dirty="0">
                <a:solidFill>
                  <a:srgbClr val="FFFFFF"/>
                </a:solidFill>
                <a:latin typeface="Segoe UI Light" panose="020B0502040204020203" pitchFamily="34" charset="0"/>
                <a:cs typeface="Segoe UI Light" panose="020B0502040204020203" pitchFamily="34" charset="0"/>
              </a:endParaRPr>
            </a:p>
          </p:txBody>
        </p:sp>
        <p:sp>
          <p:nvSpPr>
            <p:cNvPr id="34" name="Oval 33"/>
            <p:cNvSpPr/>
            <p:nvPr/>
          </p:nvSpPr>
          <p:spPr>
            <a:xfrm>
              <a:off x="3047306" y="3040062"/>
              <a:ext cx="316939" cy="2736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solidFill>
                    <a:srgbClr val="FFFFFF"/>
                  </a:solidFill>
                </a:rPr>
                <a:t>2</a:t>
              </a:r>
              <a:endParaRPr lang="en-US" sz="1836" dirty="0">
                <a:solidFill>
                  <a:srgbClr val="FFFFFF"/>
                </a:solidFill>
              </a:endParaRPr>
            </a:p>
          </p:txBody>
        </p:sp>
      </p:grpSp>
      <p:grpSp>
        <p:nvGrpSpPr>
          <p:cNvPr id="229" name="Group 228"/>
          <p:cNvGrpSpPr/>
          <p:nvPr/>
        </p:nvGrpSpPr>
        <p:grpSpPr>
          <a:xfrm>
            <a:off x="4190798" y="2659062"/>
            <a:ext cx="1951239" cy="2782786"/>
            <a:chOff x="4190798" y="2659062"/>
            <a:chExt cx="1951239" cy="2782786"/>
          </a:xfrm>
        </p:grpSpPr>
        <p:cxnSp>
          <p:nvCxnSpPr>
            <p:cNvPr id="19" name="Straight Arrow Connector 18"/>
            <p:cNvCxnSpPr/>
            <p:nvPr/>
          </p:nvCxnSpPr>
          <p:spPr>
            <a:xfrm>
              <a:off x="4715930" y="2659062"/>
              <a:ext cx="19915" cy="2782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90798" y="3873940"/>
              <a:ext cx="959565" cy="309122"/>
            </a:xfrm>
            <a:prstGeom prst="rect">
              <a:avLst/>
            </a:prstGeom>
            <a:solidFill>
              <a:srgbClr val="F7BA0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4" dirty="0" smtClean="0">
                  <a:solidFill>
                    <a:srgbClr val="000000">
                      <a:lumMod val="75000"/>
                    </a:srgbClr>
                  </a:solidFill>
                </a:rPr>
                <a:t>Quarantine</a:t>
              </a:r>
              <a:endParaRPr lang="en-US" sz="1224" dirty="0">
                <a:solidFill>
                  <a:srgbClr val="000000">
                    <a:lumMod val="75000"/>
                  </a:srgbClr>
                </a:solidFill>
              </a:endParaRPr>
            </a:p>
          </p:txBody>
        </p:sp>
        <p:sp>
          <p:nvSpPr>
            <p:cNvPr id="30" name="TextBox 29"/>
            <p:cNvSpPr txBox="1"/>
            <p:nvPr/>
          </p:nvSpPr>
          <p:spPr>
            <a:xfrm>
              <a:off x="4735845" y="3113271"/>
              <a:ext cx="1406192" cy="657488"/>
            </a:xfrm>
            <a:prstGeom prst="rect">
              <a:avLst/>
            </a:prstGeom>
            <a:noFill/>
          </p:spPr>
          <p:txBody>
            <a:bodyPr wrap="square" rtlCol="0">
              <a:spAutoFit/>
            </a:bodyPr>
            <a:lstStyle/>
            <a:p>
              <a:pPr algn="ctr"/>
              <a:r>
                <a:rPr lang="en-US" sz="1224" dirty="0" smtClean="0">
                  <a:solidFill>
                    <a:srgbClr val="FFFFFF"/>
                  </a:solidFill>
                  <a:latin typeface="Segoe UI Light" panose="020B0502040204020203" pitchFamily="34" charset="0"/>
                  <a:cs typeface="Segoe UI Light" panose="020B0502040204020203" pitchFamily="34" charset="0"/>
                </a:rPr>
                <a:t>If not managed, Push </a:t>
              </a:r>
              <a:r>
                <a:rPr lang="en-US" sz="1224" dirty="0">
                  <a:solidFill>
                    <a:srgbClr val="FFFFFF"/>
                  </a:solidFill>
                  <a:latin typeface="Segoe UI Light" panose="020B0502040204020203" pitchFamily="34" charset="0"/>
                  <a:cs typeface="Segoe UI Light" panose="020B0502040204020203" pitchFamily="34" charset="0"/>
                </a:rPr>
                <a:t>device into quarantine</a:t>
              </a:r>
            </a:p>
          </p:txBody>
        </p:sp>
        <p:sp>
          <p:nvSpPr>
            <p:cNvPr id="37" name="Oval 36"/>
            <p:cNvSpPr/>
            <p:nvPr/>
          </p:nvSpPr>
          <p:spPr>
            <a:xfrm>
              <a:off x="4552186" y="3341258"/>
              <a:ext cx="316939" cy="344871"/>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3</a:t>
              </a:r>
            </a:p>
          </p:txBody>
        </p:sp>
      </p:grpSp>
      <p:grpSp>
        <p:nvGrpSpPr>
          <p:cNvPr id="238" name="Group 237"/>
          <p:cNvGrpSpPr/>
          <p:nvPr/>
        </p:nvGrpSpPr>
        <p:grpSpPr>
          <a:xfrm>
            <a:off x="3059445" y="1287462"/>
            <a:ext cx="1851393" cy="1356885"/>
            <a:chOff x="3059445" y="1287462"/>
            <a:chExt cx="1851393" cy="1356885"/>
          </a:xfrm>
        </p:grpSpPr>
        <p:sp>
          <p:nvSpPr>
            <p:cNvPr id="5" name="Rounded Rectangle 4"/>
            <p:cNvSpPr/>
            <p:nvPr/>
          </p:nvSpPr>
          <p:spPr>
            <a:xfrm>
              <a:off x="3059445" y="1287462"/>
              <a:ext cx="1851393" cy="1356885"/>
            </a:xfrm>
            <a:prstGeom prst="roundRect">
              <a:avLst>
                <a:gd name="adj" fmla="val 5708"/>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FFFFFF"/>
                  </a:solidFill>
                </a:rPr>
                <a:t>On </a:t>
              </a:r>
              <a:r>
                <a:rPr lang="en-US" dirty="0" err="1" smtClean="0">
                  <a:solidFill>
                    <a:srgbClr val="FFFFFF"/>
                  </a:solidFill>
                </a:rPr>
                <a:t>Prem</a:t>
              </a:r>
              <a:r>
                <a:rPr lang="en-US" dirty="0" smtClean="0">
                  <a:solidFill>
                    <a:srgbClr val="FFFFFF"/>
                  </a:solidFill>
                </a:rPr>
                <a:t> Exchange Server 2010/2013</a:t>
              </a:r>
              <a:endParaRPr lang="en-US" dirty="0">
                <a:solidFill>
                  <a:srgbClr val="FFFFFF"/>
                </a:solidFill>
              </a:endParaRPr>
            </a:p>
            <a:p>
              <a:pPr algn="ctr"/>
              <a:endParaRPr lang="en-US" sz="1836" dirty="0">
                <a:solidFill>
                  <a:srgbClr val="FFFFFF"/>
                </a:solidFill>
              </a:endParaRPr>
            </a:p>
            <a:p>
              <a:pPr algn="ctr"/>
              <a:endParaRPr lang="en-US" sz="1836" dirty="0">
                <a:solidFill>
                  <a:srgbClr val="FFFFFF"/>
                </a:solidFill>
              </a:endParaRPr>
            </a:p>
          </p:txBody>
        </p:sp>
        <p:sp>
          <p:nvSpPr>
            <p:cNvPr id="63" name="Freeform 81"/>
            <p:cNvSpPr>
              <a:spLocks noEditPoints="1"/>
            </p:cNvSpPr>
            <p:nvPr/>
          </p:nvSpPr>
          <p:spPr bwMode="black">
            <a:xfrm>
              <a:off x="3390153" y="2396422"/>
              <a:ext cx="232185" cy="179757"/>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sp>
        <p:nvSpPr>
          <p:cNvPr id="65" name="Title 2"/>
          <p:cNvSpPr txBox="1">
            <a:spLocks/>
          </p:cNvSpPr>
          <p:nvPr/>
        </p:nvSpPr>
        <p:spPr>
          <a:xfrm>
            <a:off x="213160" y="31827"/>
            <a:ext cx="11580441" cy="937461"/>
          </a:xfrm>
          <a:prstGeom prst="rect">
            <a:avLst/>
          </a:prstGeom>
        </p:spPr>
        <p:txBody>
          <a:bodyPr/>
          <a:lstStyle>
            <a:lvl1pPr algn="l" defTabSz="1219119" rtl="0" eaLnBrk="1" latinLnBrk="0" hangingPunct="1">
              <a:spcBef>
                <a:spcPct val="0"/>
              </a:spcBef>
              <a:buNone/>
              <a:defRPr sz="4800" kern="1200" spc="-200">
                <a:solidFill>
                  <a:schemeClr val="tx1">
                    <a:lumMod val="50000"/>
                    <a:lumOff val="50000"/>
                  </a:schemeClr>
                </a:solidFill>
                <a:latin typeface="Segoe UI Light" pitchFamily="34" charset="0"/>
                <a:ea typeface="Segoe UI" pitchFamily="34" charset="0"/>
                <a:cs typeface="Segoe UI" pitchFamily="34" charset="0"/>
              </a:defRPr>
            </a:lvl1pPr>
          </a:lstStyle>
          <a:p>
            <a:endParaRPr lang="en-US" sz="3672" dirty="0">
              <a:solidFill>
                <a:srgbClr val="FFFFFF">
                  <a:lumMod val="50000"/>
                  <a:lumOff val="50000"/>
                </a:srgbClr>
              </a:solidFill>
            </a:endParaRPr>
          </a:p>
        </p:txBody>
      </p:sp>
      <p:sp>
        <p:nvSpPr>
          <p:cNvPr id="66" name="Rounded Rectangle 65"/>
          <p:cNvSpPr/>
          <p:nvPr/>
        </p:nvSpPr>
        <p:spPr>
          <a:xfrm>
            <a:off x="122237" y="3957528"/>
            <a:ext cx="2751747" cy="2968734"/>
          </a:xfrm>
          <a:prstGeom prst="roundRect">
            <a:avLst>
              <a:gd name="adj" fmla="val 3064"/>
            </a:avLst>
          </a:prstGeom>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36" dirty="0">
                <a:solidFill>
                  <a:srgbClr val="FFFFFF"/>
                </a:solidFill>
              </a:rPr>
              <a:t>Who does what?</a:t>
            </a:r>
          </a:p>
          <a:p>
            <a:endParaRPr lang="en-US" sz="1836" dirty="0">
              <a:solidFill>
                <a:srgbClr val="FFFFFF"/>
              </a:solidFill>
            </a:endParaRPr>
          </a:p>
          <a:p>
            <a:r>
              <a:rPr lang="en-US" sz="1836" b="1" dirty="0">
                <a:solidFill>
                  <a:srgbClr val="FFFFFF"/>
                </a:solidFill>
              </a:rPr>
              <a:t>Intune:</a:t>
            </a:r>
            <a:r>
              <a:rPr lang="en-US" sz="1836" dirty="0">
                <a:solidFill>
                  <a:srgbClr val="FFFFFF"/>
                </a:solidFill>
              </a:rPr>
              <a:t> </a:t>
            </a:r>
            <a:r>
              <a:rPr lang="en-US" sz="1632" dirty="0" smtClean="0">
                <a:solidFill>
                  <a:srgbClr val="FFFFFF"/>
                </a:solidFill>
              </a:rPr>
              <a:t>Evaluate policy, manage device state and mark device record in AAD</a:t>
            </a:r>
          </a:p>
          <a:p>
            <a:endParaRPr lang="en-US" sz="1632" dirty="0">
              <a:solidFill>
                <a:srgbClr val="FFFFFF"/>
              </a:solidFill>
            </a:endParaRPr>
          </a:p>
          <a:p>
            <a:r>
              <a:rPr lang="en-US" sz="1836" b="1" dirty="0" smtClean="0">
                <a:solidFill>
                  <a:srgbClr val="FFFFFF"/>
                </a:solidFill>
              </a:rPr>
              <a:t>Exchange Server:</a:t>
            </a:r>
            <a:r>
              <a:rPr lang="en-US" sz="1836" dirty="0" smtClean="0">
                <a:solidFill>
                  <a:srgbClr val="FFFFFF"/>
                </a:solidFill>
              </a:rPr>
              <a:t> </a:t>
            </a:r>
            <a:r>
              <a:rPr lang="en-US" sz="1632" dirty="0" smtClean="0">
                <a:solidFill>
                  <a:srgbClr val="FFFFFF"/>
                </a:solidFill>
              </a:rPr>
              <a:t>Provides API and infrastructure for quarantine</a:t>
            </a:r>
            <a:endParaRPr lang="en-US" sz="1632" dirty="0">
              <a:solidFill>
                <a:srgbClr val="FFFFFF"/>
              </a:solidFill>
            </a:endParaRPr>
          </a:p>
        </p:txBody>
      </p:sp>
      <p:cxnSp>
        <p:nvCxnSpPr>
          <p:cNvPr id="10" name="Straight Arrow Connector 76"/>
          <p:cNvCxnSpPr>
            <a:stCxn id="4" idx="3"/>
          </p:cNvCxnSpPr>
          <p:nvPr/>
        </p:nvCxnSpPr>
        <p:spPr>
          <a:xfrm flipV="1">
            <a:off x="4735845" y="5701978"/>
            <a:ext cx="215087" cy="4778"/>
          </a:xfrm>
          <a:prstGeom prst="straightConnector1">
            <a:avLst/>
          </a:prstGeom>
          <a:solidFill>
            <a:schemeClr val="accent3"/>
          </a:solidFill>
          <a:ln>
            <a:no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37" name="Group 236"/>
          <p:cNvGrpSpPr/>
          <p:nvPr/>
        </p:nvGrpSpPr>
        <p:grpSpPr>
          <a:xfrm>
            <a:off x="3322637" y="2644347"/>
            <a:ext cx="1406192" cy="2892146"/>
            <a:chOff x="3322637" y="2644347"/>
            <a:chExt cx="1406192" cy="2892146"/>
          </a:xfrm>
        </p:grpSpPr>
        <p:cxnSp>
          <p:nvCxnSpPr>
            <p:cNvPr id="78" name="Straight Arrow Connector 77"/>
            <p:cNvCxnSpPr>
              <a:stCxn id="5" idx="2"/>
            </p:cNvCxnSpPr>
            <p:nvPr/>
          </p:nvCxnSpPr>
          <p:spPr>
            <a:xfrm>
              <a:off x="3985142" y="2644347"/>
              <a:ext cx="8738" cy="2892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703636" y="4411662"/>
              <a:ext cx="683389" cy="329444"/>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solidFill>
                    <a:srgbClr val="FFFFFF"/>
                  </a:solidFill>
                </a:rPr>
                <a:t>10</a:t>
              </a:r>
              <a:endParaRPr lang="en-US" sz="1836" dirty="0">
                <a:solidFill>
                  <a:srgbClr val="FFFFFF"/>
                </a:solidFill>
              </a:endParaRPr>
            </a:p>
          </p:txBody>
        </p:sp>
        <p:sp>
          <p:nvSpPr>
            <p:cNvPr id="94" name="TextBox 93"/>
            <p:cNvSpPr txBox="1"/>
            <p:nvPr/>
          </p:nvSpPr>
          <p:spPr>
            <a:xfrm>
              <a:off x="3322637" y="4762590"/>
              <a:ext cx="1406192" cy="469103"/>
            </a:xfrm>
            <a:prstGeom prst="rect">
              <a:avLst/>
            </a:prstGeom>
            <a:noFill/>
          </p:spPr>
          <p:txBody>
            <a:bodyPr wrap="square" rtlCol="0">
              <a:spAutoFit/>
            </a:bodyPr>
            <a:lstStyle/>
            <a:p>
              <a:pPr algn="ctr"/>
              <a:r>
                <a:rPr lang="en-US" sz="1224" dirty="0" smtClean="0">
                  <a:solidFill>
                    <a:srgbClr val="FFFFFF"/>
                  </a:solidFill>
                  <a:latin typeface="Segoe UI Light" panose="020B0502040204020203" pitchFamily="34" charset="0"/>
                  <a:cs typeface="Segoe UI Light" panose="020B0502040204020203" pitchFamily="34" charset="0"/>
                </a:rPr>
                <a:t>If managed, email access is granted</a:t>
              </a:r>
              <a:endParaRPr lang="en-US" sz="1224" dirty="0">
                <a:solidFill>
                  <a:srgbClr val="FFFFFF"/>
                </a:solidFill>
                <a:latin typeface="Segoe UI Light" panose="020B0502040204020203" pitchFamily="34" charset="0"/>
                <a:cs typeface="Segoe UI Light" panose="020B0502040204020203" pitchFamily="34" charset="0"/>
              </a:endParaRPr>
            </a:p>
          </p:txBody>
        </p:sp>
      </p:grpSp>
      <p:sp>
        <p:nvSpPr>
          <p:cNvPr id="45" name="Title 2"/>
          <p:cNvSpPr>
            <a:spLocks noGrp="1"/>
          </p:cNvSpPr>
          <p:nvPr>
            <p:ph type="title"/>
          </p:nvPr>
        </p:nvSpPr>
        <p:spPr>
          <a:xfrm>
            <a:off x="228898" y="140844"/>
            <a:ext cx="11889564" cy="917575"/>
          </a:xfrm>
        </p:spPr>
        <p:txBody>
          <a:bodyPr/>
          <a:lstStyle/>
          <a:p>
            <a:r>
              <a:rPr lang="en-US" dirty="0" smtClean="0"/>
              <a:t>Secure Email in On-</a:t>
            </a:r>
            <a:r>
              <a:rPr lang="en-US" dirty="0" err="1" smtClean="0"/>
              <a:t>Prem</a:t>
            </a:r>
            <a:r>
              <a:rPr lang="en-US" dirty="0" smtClean="0"/>
              <a:t> Exchange</a:t>
            </a:r>
            <a:endParaRPr lang="en-US" dirty="0"/>
          </a:p>
        </p:txBody>
      </p:sp>
      <p:sp>
        <p:nvSpPr>
          <p:cNvPr id="24" name="Rounded Rectangle 47"/>
          <p:cNvSpPr/>
          <p:nvPr/>
        </p:nvSpPr>
        <p:spPr>
          <a:xfrm>
            <a:off x="6523037" y="3573462"/>
            <a:ext cx="1816354" cy="514149"/>
          </a:xfrm>
          <a:prstGeom prst="roundRect">
            <a:avLst>
              <a:gd name="adj" fmla="val 5708"/>
            </a:avLst>
          </a:prstGeom>
          <a:solidFill>
            <a:srgbClr val="002050"/>
          </a:solidFill>
          <a:ln w="10795" cap="flat" cmpd="sng" algn="ctr">
            <a:solidFill>
              <a:srgbClr val="002050">
                <a:shade val="50000"/>
              </a:srgbClr>
            </a:solidFill>
            <a:prstDash val="solid"/>
          </a:ln>
          <a:effectLst/>
        </p:spPr>
        <p:txBody>
          <a:bodyPr rtlCol="0" anchor="ctr"/>
          <a:lstStyle/>
          <a:p>
            <a:pPr algn="ctr" defTabSz="932563">
              <a:defRPr/>
            </a:pPr>
            <a:r>
              <a:rPr lang="en-US" sz="1399" kern="0" dirty="0">
                <a:solidFill>
                  <a:srgbClr val="FFFFFF"/>
                </a:solidFill>
              </a:rPr>
              <a:t>Unified Enrollment</a:t>
            </a:r>
          </a:p>
        </p:txBody>
      </p:sp>
      <p:grpSp>
        <p:nvGrpSpPr>
          <p:cNvPr id="235" name="Group 234"/>
          <p:cNvGrpSpPr/>
          <p:nvPr/>
        </p:nvGrpSpPr>
        <p:grpSpPr>
          <a:xfrm>
            <a:off x="8211953" y="4049778"/>
            <a:ext cx="2014906" cy="2661277"/>
            <a:chOff x="8211953" y="4049778"/>
            <a:chExt cx="2014906" cy="2661277"/>
          </a:xfrm>
        </p:grpSpPr>
        <p:cxnSp>
          <p:nvCxnSpPr>
            <p:cNvPr id="25" name="Elbow Connector 48"/>
            <p:cNvCxnSpPr>
              <a:stCxn id="122" idx="3"/>
              <a:endCxn id="23" idx="2"/>
            </p:cNvCxnSpPr>
            <p:nvPr/>
          </p:nvCxnSpPr>
          <p:spPr>
            <a:xfrm flipV="1">
              <a:off x="8211953" y="4049778"/>
              <a:ext cx="2014906" cy="1921511"/>
            </a:xfrm>
            <a:prstGeom prst="bentConnector2">
              <a:avLst/>
            </a:prstGeom>
            <a:noFill/>
            <a:ln w="19050" cap="flat" cmpd="sng" algn="ctr">
              <a:solidFill>
                <a:schemeClr val="tx1">
                  <a:lumMod val="85000"/>
                </a:schemeClr>
              </a:solidFill>
              <a:prstDash val="solid"/>
              <a:tailEnd type="triangle"/>
            </a:ln>
            <a:effectLst/>
          </p:spPr>
        </p:cxnSp>
        <p:sp>
          <p:nvSpPr>
            <p:cNvPr id="26" name="TextBox 49"/>
            <p:cNvSpPr txBox="1"/>
            <p:nvPr/>
          </p:nvSpPr>
          <p:spPr>
            <a:xfrm>
              <a:off x="8504237" y="6240462"/>
              <a:ext cx="1378543" cy="470593"/>
            </a:xfrm>
            <a:prstGeom prst="rect">
              <a:avLst/>
            </a:prstGeom>
            <a:noFill/>
          </p:spPr>
          <p:txBody>
            <a:bodyPr wrap="square" rtlCol="0">
              <a:spAutoFit/>
            </a:bodyPr>
            <a:lstStyle/>
            <a:p>
              <a:pPr algn="ctr" defTabSz="932563">
                <a:defRPr/>
              </a:pPr>
              <a:r>
                <a:rPr lang="en-US" sz="1199" i="1" kern="0" dirty="0">
                  <a:solidFill>
                    <a:srgbClr val="FFFFFF"/>
                  </a:solidFill>
                  <a:latin typeface="Segoe UI Light" panose="020B0502040204020203" pitchFamily="34" charset="0"/>
                  <a:cs typeface="Segoe UI Light" panose="020B0502040204020203" pitchFamily="34" charset="0"/>
                </a:rPr>
                <a:t>Register EAS </a:t>
              </a:r>
            </a:p>
            <a:p>
              <a:pPr algn="ctr" defTabSz="932563">
                <a:defRPr/>
              </a:pPr>
              <a:r>
                <a:rPr lang="en-US" sz="1199" i="1" kern="0" dirty="0">
                  <a:solidFill>
                    <a:srgbClr val="FFFFFF"/>
                  </a:solidFill>
                  <a:latin typeface="Segoe UI Light" panose="020B0502040204020203" pitchFamily="34" charset="0"/>
                  <a:cs typeface="Segoe UI Light" panose="020B0502040204020203" pitchFamily="34" charset="0"/>
                </a:rPr>
                <a:t>email client</a:t>
              </a:r>
            </a:p>
          </p:txBody>
        </p:sp>
        <p:sp>
          <p:nvSpPr>
            <p:cNvPr id="28" name="Oval 50"/>
            <p:cNvSpPr/>
            <p:nvPr/>
          </p:nvSpPr>
          <p:spPr>
            <a:xfrm>
              <a:off x="8809037" y="5826171"/>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7</a:t>
              </a:r>
            </a:p>
          </p:txBody>
        </p:sp>
      </p:grpSp>
      <p:grpSp>
        <p:nvGrpSpPr>
          <p:cNvPr id="234" name="Group 233"/>
          <p:cNvGrpSpPr/>
          <p:nvPr/>
        </p:nvGrpSpPr>
        <p:grpSpPr>
          <a:xfrm>
            <a:off x="10815252" y="3344689"/>
            <a:ext cx="1575185" cy="1232764"/>
            <a:chOff x="10815252" y="3344689"/>
            <a:chExt cx="1575185" cy="1232764"/>
          </a:xfrm>
        </p:grpSpPr>
        <p:cxnSp>
          <p:nvCxnSpPr>
            <p:cNvPr id="32" name="Elbow Connector 51"/>
            <p:cNvCxnSpPr>
              <a:stCxn id="23" idx="3"/>
              <a:endCxn id="61" idx="1"/>
            </p:cNvCxnSpPr>
            <p:nvPr/>
          </p:nvCxnSpPr>
          <p:spPr>
            <a:xfrm flipV="1">
              <a:off x="11111281" y="3344689"/>
              <a:ext cx="687109" cy="481283"/>
            </a:xfrm>
            <a:prstGeom prst="bentConnector2">
              <a:avLst/>
            </a:prstGeom>
            <a:noFill/>
            <a:ln w="19050" cap="flat" cmpd="sng" algn="ctr">
              <a:solidFill>
                <a:schemeClr val="tx1">
                  <a:lumMod val="85000"/>
                </a:schemeClr>
              </a:solidFill>
              <a:prstDash val="solid"/>
              <a:tailEnd type="triangle"/>
            </a:ln>
            <a:effectLst/>
          </p:spPr>
        </p:cxnSp>
        <p:sp>
          <p:nvSpPr>
            <p:cNvPr id="35" name="TextBox 52"/>
            <p:cNvSpPr txBox="1"/>
            <p:nvPr/>
          </p:nvSpPr>
          <p:spPr>
            <a:xfrm>
              <a:off x="10815252" y="4106862"/>
              <a:ext cx="1575185" cy="470591"/>
            </a:xfrm>
            <a:prstGeom prst="rect">
              <a:avLst/>
            </a:prstGeom>
            <a:noFill/>
          </p:spPr>
          <p:txBody>
            <a:bodyPr wrap="square" rtlCol="0">
              <a:spAutoFit/>
            </a:bodyPr>
            <a:lstStyle/>
            <a:p>
              <a:pPr algn="ctr" defTabSz="932563">
                <a:defRPr/>
              </a:pPr>
              <a:r>
                <a:rPr lang="en-US" sz="1199" i="1" kern="0" dirty="0">
                  <a:solidFill>
                    <a:srgbClr val="FFFFFF"/>
                  </a:solidFill>
                  <a:latin typeface="Segoe UI Light" panose="020B0502040204020203" pitchFamily="34" charset="0"/>
                  <a:cs typeface="Segoe UI Light" panose="020B0502040204020203" pitchFamily="34" charset="0"/>
                </a:rPr>
                <a:t>Create EASID to device ID binding</a:t>
              </a:r>
            </a:p>
          </p:txBody>
        </p:sp>
        <p:sp>
          <p:nvSpPr>
            <p:cNvPr id="39" name="Oval 53"/>
            <p:cNvSpPr/>
            <p:nvPr/>
          </p:nvSpPr>
          <p:spPr>
            <a:xfrm>
              <a:off x="11628437" y="3649662"/>
              <a:ext cx="310708" cy="338089"/>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8</a:t>
              </a:r>
            </a:p>
          </p:txBody>
        </p:sp>
      </p:grpSp>
      <p:grpSp>
        <p:nvGrpSpPr>
          <p:cNvPr id="233" name="Group 232"/>
          <p:cNvGrpSpPr/>
          <p:nvPr/>
        </p:nvGrpSpPr>
        <p:grpSpPr>
          <a:xfrm>
            <a:off x="8123237" y="1439862"/>
            <a:ext cx="3675153" cy="795291"/>
            <a:chOff x="8123237" y="1439862"/>
            <a:chExt cx="3675153" cy="795291"/>
          </a:xfrm>
        </p:grpSpPr>
        <p:cxnSp>
          <p:nvCxnSpPr>
            <p:cNvPr id="40" name="Elbow Connector 54"/>
            <p:cNvCxnSpPr>
              <a:stCxn id="128" idx="3"/>
              <a:endCxn id="61" idx="3"/>
            </p:cNvCxnSpPr>
            <p:nvPr/>
          </p:nvCxnSpPr>
          <p:spPr>
            <a:xfrm>
              <a:off x="8123237" y="2000363"/>
              <a:ext cx="3675153" cy="125299"/>
            </a:xfrm>
            <a:prstGeom prst="bentConnector2">
              <a:avLst/>
            </a:prstGeom>
            <a:noFill/>
            <a:ln w="19050" cap="flat" cmpd="sng" algn="ctr">
              <a:solidFill>
                <a:schemeClr val="tx1">
                  <a:lumMod val="85000"/>
                </a:schemeClr>
              </a:solidFill>
              <a:prstDash val="solid"/>
              <a:tailEnd type="triangle"/>
            </a:ln>
            <a:effectLst/>
          </p:spPr>
        </p:cxnSp>
        <p:sp>
          <p:nvSpPr>
            <p:cNvPr id="117" name="TextBox 55"/>
            <p:cNvSpPr txBox="1"/>
            <p:nvPr/>
          </p:nvSpPr>
          <p:spPr>
            <a:xfrm>
              <a:off x="8580437" y="1439862"/>
              <a:ext cx="2971800" cy="461357"/>
            </a:xfrm>
            <a:prstGeom prst="rect">
              <a:avLst/>
            </a:prstGeom>
            <a:noFill/>
          </p:spPr>
          <p:txBody>
            <a:bodyPr wrap="square" rtlCol="0">
              <a:spAutoFit/>
            </a:bodyPr>
            <a:lstStyle/>
            <a:p>
              <a:pPr algn="ctr" defTabSz="932563">
                <a:defRPr/>
              </a:pPr>
              <a:r>
                <a:rPr lang="en-US" sz="1199" i="1" kern="0" dirty="0">
                  <a:solidFill>
                    <a:srgbClr val="FFFFFF"/>
                  </a:solidFill>
                  <a:latin typeface="Segoe UI Light" panose="020B0502040204020203" pitchFamily="34" charset="0"/>
                  <a:cs typeface="Segoe UI Light" panose="020B0502040204020203" pitchFamily="34" charset="0"/>
                </a:rPr>
                <a:t>Set device management/ compliance status</a:t>
              </a:r>
            </a:p>
          </p:txBody>
        </p:sp>
        <p:sp>
          <p:nvSpPr>
            <p:cNvPr id="118" name="Oval 56"/>
            <p:cNvSpPr/>
            <p:nvPr/>
          </p:nvSpPr>
          <p:spPr>
            <a:xfrm>
              <a:off x="9952037" y="1897062"/>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6</a:t>
              </a:r>
            </a:p>
          </p:txBody>
        </p:sp>
      </p:grpSp>
      <p:grpSp>
        <p:nvGrpSpPr>
          <p:cNvPr id="239" name="Group 238"/>
          <p:cNvGrpSpPr/>
          <p:nvPr/>
        </p:nvGrpSpPr>
        <p:grpSpPr>
          <a:xfrm>
            <a:off x="9342437" y="2125662"/>
            <a:ext cx="3094038" cy="1924116"/>
            <a:chOff x="9342437" y="2125662"/>
            <a:chExt cx="3094038" cy="1924116"/>
          </a:xfrm>
        </p:grpSpPr>
        <p:sp>
          <p:nvSpPr>
            <p:cNvPr id="23" name="Rounded Rectangle 46"/>
            <p:cNvSpPr/>
            <p:nvPr/>
          </p:nvSpPr>
          <p:spPr>
            <a:xfrm>
              <a:off x="9342437" y="3602166"/>
              <a:ext cx="1768844" cy="447612"/>
            </a:xfrm>
            <a:prstGeom prst="roundRect">
              <a:avLst>
                <a:gd name="adj" fmla="val 5708"/>
              </a:avLst>
            </a:prstGeom>
            <a:solidFill>
              <a:schemeClr val="accent6">
                <a:lumMod val="60000"/>
                <a:lumOff val="40000"/>
              </a:schemeClr>
            </a:solidFill>
            <a:ln w="10795" cap="flat" cmpd="sng" algn="ctr">
              <a:solidFill>
                <a:srgbClr val="505050">
                  <a:shade val="50000"/>
                </a:srgbClr>
              </a:solidFill>
              <a:prstDash val="solid"/>
            </a:ln>
            <a:effectLst/>
          </p:spPr>
          <p:txBody>
            <a:bodyPr rtlCol="0" anchor="ctr"/>
            <a:lstStyle/>
            <a:p>
              <a:pPr algn="ctr" defTabSz="932563">
                <a:defRPr/>
              </a:pPr>
              <a:r>
                <a:rPr lang="en-US" kern="0" dirty="0">
                  <a:solidFill>
                    <a:prstClr val="black"/>
                  </a:solidFill>
                </a:rPr>
                <a:t>Azure AD DRS</a:t>
              </a:r>
            </a:p>
          </p:txBody>
        </p:sp>
        <p:grpSp>
          <p:nvGrpSpPr>
            <p:cNvPr id="218" name="Group 217"/>
            <p:cNvGrpSpPr/>
            <p:nvPr/>
          </p:nvGrpSpPr>
          <p:grpSpPr>
            <a:xfrm>
              <a:off x="9647237" y="2125662"/>
              <a:ext cx="2789238" cy="1425383"/>
              <a:chOff x="9647237" y="2125662"/>
              <a:chExt cx="2789238" cy="1425383"/>
            </a:xfrm>
          </p:grpSpPr>
          <p:cxnSp>
            <p:nvCxnSpPr>
              <p:cNvPr id="59" name="Straight Connector 58"/>
              <p:cNvCxnSpPr/>
              <p:nvPr/>
            </p:nvCxnSpPr>
            <p:spPr>
              <a:xfrm flipV="1">
                <a:off x="10485437" y="2201862"/>
                <a:ext cx="940771" cy="685800"/>
              </a:xfrm>
              <a:prstGeom prst="line">
                <a:avLst/>
              </a:prstGeom>
              <a:noFill/>
              <a:ln w="19050" cap="flat" cmpd="sng" algn="ctr">
                <a:solidFill>
                  <a:srgbClr val="7FBA00"/>
                </a:solidFill>
                <a:prstDash val="sysDash"/>
              </a:ln>
              <a:effectLst/>
            </p:spPr>
          </p:cxnSp>
          <p:cxnSp>
            <p:nvCxnSpPr>
              <p:cNvPr id="60" name="Straight Connector 59"/>
              <p:cNvCxnSpPr/>
              <p:nvPr/>
            </p:nvCxnSpPr>
            <p:spPr>
              <a:xfrm>
                <a:off x="10485437" y="2887662"/>
                <a:ext cx="657465" cy="434492"/>
              </a:xfrm>
              <a:prstGeom prst="line">
                <a:avLst/>
              </a:prstGeom>
              <a:noFill/>
              <a:ln w="19050" cap="flat" cmpd="sng" algn="ctr">
                <a:solidFill>
                  <a:srgbClr val="7FBA00"/>
                </a:solidFill>
                <a:prstDash val="sysDash"/>
              </a:ln>
              <a:effectLst/>
            </p:spPr>
          </p:cxnSp>
          <p:sp>
            <p:nvSpPr>
              <p:cNvPr id="61" name="Round Diagonal Corner Rectangle 60"/>
              <p:cNvSpPr/>
              <p:nvPr/>
            </p:nvSpPr>
            <p:spPr>
              <a:xfrm>
                <a:off x="11160305" y="2125662"/>
                <a:ext cx="1276170" cy="1219027"/>
              </a:xfrm>
              <a:prstGeom prst="round2DiagRect">
                <a:avLst/>
              </a:prstGeom>
              <a:solidFill>
                <a:srgbClr val="00B050"/>
              </a:solidFill>
              <a:ln w="10795" cap="flat" cmpd="sng" algn="ctr">
                <a:noFill/>
                <a:prstDash val="solid"/>
              </a:ln>
              <a:effectLst/>
            </p:spPr>
            <p:txBody>
              <a:bodyPr rtlCol="0" anchor="ctr"/>
              <a:lstStyle/>
              <a:p>
                <a:pPr defTabSz="932563">
                  <a:defRPr/>
                </a:pPr>
                <a:r>
                  <a:rPr lang="en-US" sz="1199" kern="0" dirty="0">
                    <a:solidFill>
                      <a:srgbClr val="FFFFFF"/>
                    </a:solidFill>
                  </a:rPr>
                  <a:t>Device object</a:t>
                </a:r>
              </a:p>
              <a:p>
                <a:pPr marL="171417" indent="-171417" defTabSz="932563">
                  <a:buFontTx/>
                  <a:buChar char="-"/>
                  <a:defRPr/>
                </a:pPr>
                <a:r>
                  <a:rPr lang="en-US" sz="1199" kern="0" dirty="0">
                    <a:solidFill>
                      <a:srgbClr val="FFFFFF"/>
                    </a:solidFill>
                  </a:rPr>
                  <a:t>device id</a:t>
                </a:r>
              </a:p>
              <a:p>
                <a:pPr marL="171417" indent="-171417" defTabSz="932563">
                  <a:buFontTx/>
                  <a:buChar char="-"/>
                  <a:defRPr/>
                </a:pPr>
                <a:r>
                  <a:rPr lang="en-US" sz="1199" kern="0" dirty="0" err="1">
                    <a:solidFill>
                      <a:srgbClr val="FFFFFF"/>
                    </a:solidFill>
                  </a:rPr>
                  <a:t>isManaged</a:t>
                </a:r>
                <a:endParaRPr lang="en-US" sz="1199" kern="0" dirty="0">
                  <a:solidFill>
                    <a:srgbClr val="FFFFFF"/>
                  </a:solidFill>
                </a:endParaRPr>
              </a:p>
              <a:p>
                <a:pPr marL="171417" indent="-171417" defTabSz="932563">
                  <a:buFontTx/>
                  <a:buChar char="-"/>
                  <a:defRPr/>
                </a:pPr>
                <a:r>
                  <a:rPr lang="en-US" sz="1199" kern="0" dirty="0" err="1">
                    <a:solidFill>
                      <a:srgbClr val="FFFFFF"/>
                    </a:solidFill>
                  </a:rPr>
                  <a:t>MDMStatus</a:t>
                </a:r>
                <a:endParaRPr lang="en-US" sz="1199" kern="0" dirty="0">
                  <a:solidFill>
                    <a:srgbClr val="FFFFFF"/>
                  </a:solidFill>
                </a:endParaRPr>
              </a:p>
              <a:p>
                <a:pPr marL="171417" indent="-171417" defTabSz="932563">
                  <a:buFontTx/>
                  <a:buChar char="-"/>
                  <a:defRPr/>
                </a:pPr>
                <a:endParaRPr lang="en-US" sz="1199" kern="0" dirty="0">
                  <a:solidFill>
                    <a:srgbClr val="FFFFFF"/>
                  </a:solidFill>
                </a:endParaRPr>
              </a:p>
              <a:p>
                <a:pPr marL="171417" indent="-171417" defTabSz="932563">
                  <a:buFontTx/>
                  <a:buChar char="-"/>
                  <a:defRPr/>
                </a:pPr>
                <a:r>
                  <a:rPr lang="en-US" sz="1199" kern="0" dirty="0">
                    <a:solidFill>
                      <a:srgbClr val="FFFFFF"/>
                    </a:solidFill>
                  </a:rPr>
                  <a:t>EASIDs</a:t>
                </a:r>
              </a:p>
            </p:txBody>
          </p:sp>
          <p:grpSp>
            <p:nvGrpSpPr>
              <p:cNvPr id="120" name="Group 61"/>
              <p:cNvGrpSpPr/>
              <p:nvPr/>
            </p:nvGrpSpPr>
            <p:grpSpPr>
              <a:xfrm>
                <a:off x="9702556" y="2607761"/>
                <a:ext cx="1087681" cy="660901"/>
                <a:chOff x="1840651" y="4818296"/>
                <a:chExt cx="966162" cy="691914"/>
              </a:xfrm>
            </p:grpSpPr>
            <p:sp>
              <p:nvSpPr>
                <p:cNvPr id="64" name="Freeform 63"/>
                <p:cNvSpPr>
                  <a:spLocks noChangeAspect="1"/>
                </p:cNvSpPr>
                <p:nvPr/>
              </p:nvSpPr>
              <p:spPr bwMode="auto">
                <a:xfrm>
                  <a:off x="1840651"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71" name="Freeform 70"/>
                <p:cNvSpPr>
                  <a:spLocks noChangeAspect="1"/>
                </p:cNvSpPr>
                <p:nvPr/>
              </p:nvSpPr>
              <p:spPr bwMode="auto">
                <a:xfrm flipH="1">
                  <a:off x="2323764"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lumMod val="75000"/>
                  </a:srgb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73" name="Oval 72"/>
                <p:cNvSpPr>
                  <a:spLocks noChangeAspect="1" noChangeArrowheads="1"/>
                </p:cNvSpPr>
                <p:nvPr/>
              </p:nvSpPr>
              <p:spPr bwMode="auto">
                <a:xfrm>
                  <a:off x="2201709" y="4985896"/>
                  <a:ext cx="91441" cy="91439"/>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74" name="Oval 73"/>
                <p:cNvSpPr>
                  <a:spLocks noChangeAspect="1" noChangeArrowheads="1"/>
                </p:cNvSpPr>
                <p:nvPr/>
              </p:nvSpPr>
              <p:spPr bwMode="auto">
                <a:xfrm flipH="1">
                  <a:off x="2351276" y="4985914"/>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75" name="Oval 74"/>
                <p:cNvSpPr>
                  <a:spLocks noChangeAspect="1" noChangeArrowheads="1"/>
                </p:cNvSpPr>
                <p:nvPr/>
              </p:nvSpPr>
              <p:spPr bwMode="auto">
                <a:xfrm>
                  <a:off x="2201709" y="531709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76" name="Oval 75"/>
                <p:cNvSpPr>
                  <a:spLocks noChangeAspect="1" noChangeArrowheads="1"/>
                </p:cNvSpPr>
                <p:nvPr/>
              </p:nvSpPr>
              <p:spPr bwMode="auto">
                <a:xfrm flipH="1">
                  <a:off x="2351276" y="5317110"/>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79" name="Oval 78"/>
                <p:cNvSpPr>
                  <a:spLocks noChangeAspect="1" noChangeArrowheads="1"/>
                </p:cNvSpPr>
                <p:nvPr/>
              </p:nvSpPr>
              <p:spPr bwMode="auto">
                <a:xfrm flipH="1">
                  <a:off x="2477440"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80" name="Oval 79"/>
                <p:cNvSpPr>
                  <a:spLocks noChangeAspect="1" noChangeArrowheads="1"/>
                </p:cNvSpPr>
                <p:nvPr/>
              </p:nvSpPr>
              <p:spPr bwMode="auto">
                <a:xfrm>
                  <a:off x="2077441"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81" name="Oval 80"/>
                <p:cNvSpPr>
                  <a:spLocks noChangeAspect="1" noChangeArrowheads="1"/>
                </p:cNvSpPr>
                <p:nvPr/>
              </p:nvSpPr>
              <p:spPr bwMode="auto">
                <a:xfrm flipH="1">
                  <a:off x="2603604"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82" name="Oval 81"/>
                <p:cNvSpPr>
                  <a:spLocks noChangeAspect="1" noChangeArrowheads="1"/>
                </p:cNvSpPr>
                <p:nvPr/>
              </p:nvSpPr>
              <p:spPr bwMode="auto">
                <a:xfrm flipH="1">
                  <a:off x="1953173"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sp>
              <p:nvSpPr>
                <p:cNvPr id="83" name="Arc 82"/>
                <p:cNvSpPr/>
                <p:nvPr/>
              </p:nvSpPr>
              <p:spPr>
                <a:xfrm rot="5012506">
                  <a:off x="2200463"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sp>
              <p:nvSpPr>
                <p:cNvPr id="84" name="Arc 83"/>
                <p:cNvSpPr/>
                <p:nvPr/>
              </p:nvSpPr>
              <p:spPr>
                <a:xfrm rot="16587494" flipH="1">
                  <a:off x="2252986"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sp>
              <p:nvSpPr>
                <p:cNvPr id="85" name="Arc 84"/>
                <p:cNvSpPr/>
                <p:nvPr/>
              </p:nvSpPr>
              <p:spPr>
                <a:xfrm rot="7395384">
                  <a:off x="2218960" y="4926421"/>
                  <a:ext cx="150756" cy="174698"/>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799" dirty="0">
                    <a:ln>
                      <a:solidFill>
                        <a:srgbClr val="FFFFFF">
                          <a:alpha val="0"/>
                        </a:srgbClr>
                      </a:solidFill>
                    </a:ln>
                    <a:solidFill>
                      <a:srgbClr val="292929"/>
                    </a:solidFill>
                  </a:endParaRPr>
                </a:p>
              </p:txBody>
            </p:sp>
            <p:cxnSp>
              <p:nvCxnSpPr>
                <p:cNvPr id="87" name="Straight Connector 86"/>
                <p:cNvCxnSpPr>
                  <a:stCxn id="73" idx="4"/>
                  <a:endCxn id="75" idx="0"/>
                </p:cNvCxnSpPr>
                <p:nvPr/>
              </p:nvCxnSpPr>
              <p:spPr>
                <a:xfrm>
                  <a:off x="2247429" y="5077336"/>
                  <a:ext cx="0" cy="239756"/>
                </a:xfrm>
                <a:prstGeom prst="line">
                  <a:avLst/>
                </a:prstGeom>
                <a:noFill/>
                <a:ln w="9525" cap="flat" cmpd="sng" algn="ctr">
                  <a:solidFill>
                    <a:srgbClr val="FFFFFF"/>
                  </a:solidFill>
                  <a:prstDash val="solid"/>
                </a:ln>
                <a:effectLst/>
              </p:spPr>
            </p:cxnSp>
            <p:sp>
              <p:nvSpPr>
                <p:cNvPr id="88" name="Oval 87"/>
                <p:cNvSpPr>
                  <a:spLocks noChangeAspect="1" noChangeArrowheads="1"/>
                </p:cNvSpPr>
                <p:nvPr/>
              </p:nvSpPr>
              <p:spPr bwMode="auto">
                <a:xfrm>
                  <a:off x="2201709" y="513992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91" name="Straight Connector 90"/>
                <p:cNvCxnSpPr>
                  <a:stCxn id="74" idx="4"/>
                  <a:endCxn id="76" idx="0"/>
                </p:cNvCxnSpPr>
                <p:nvPr/>
              </p:nvCxnSpPr>
              <p:spPr>
                <a:xfrm>
                  <a:off x="2396996" y="5077354"/>
                  <a:ext cx="0" cy="239756"/>
                </a:xfrm>
                <a:prstGeom prst="line">
                  <a:avLst/>
                </a:prstGeom>
                <a:noFill/>
                <a:ln w="9525" cap="flat" cmpd="sng" algn="ctr">
                  <a:solidFill>
                    <a:srgbClr val="FFFFFF"/>
                  </a:solidFill>
                  <a:prstDash val="solid"/>
                </a:ln>
                <a:effectLst/>
              </p:spPr>
            </p:cxnSp>
            <p:sp>
              <p:nvSpPr>
                <p:cNvPr id="92" name="Oval 91"/>
                <p:cNvSpPr>
                  <a:spLocks noChangeAspect="1" noChangeArrowheads="1"/>
                </p:cNvSpPr>
                <p:nvPr/>
              </p:nvSpPr>
              <p:spPr bwMode="auto">
                <a:xfrm flipH="1">
                  <a:off x="2351275" y="5139945"/>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93" name="Straight Connector 92"/>
                <p:cNvCxnSpPr>
                  <a:stCxn id="74" idx="3"/>
                  <a:endCxn id="81" idx="7"/>
                </p:cNvCxnSpPr>
                <p:nvPr/>
              </p:nvCxnSpPr>
              <p:spPr>
                <a:xfrm>
                  <a:off x="2429325" y="5063963"/>
                  <a:ext cx="187670" cy="227227"/>
                </a:xfrm>
                <a:prstGeom prst="line">
                  <a:avLst/>
                </a:prstGeom>
                <a:noFill/>
                <a:ln w="9525" cap="flat" cmpd="sng" algn="ctr">
                  <a:solidFill>
                    <a:srgbClr val="FFFFFF"/>
                  </a:solidFill>
                  <a:prstDash val="solid"/>
                </a:ln>
                <a:effectLst/>
              </p:spPr>
            </p:cxnSp>
            <p:sp>
              <p:nvSpPr>
                <p:cNvPr id="95" name="Oval 94"/>
                <p:cNvSpPr>
                  <a:spLocks noChangeAspect="1" noChangeArrowheads="1"/>
                </p:cNvSpPr>
                <p:nvPr/>
              </p:nvSpPr>
              <p:spPr bwMode="auto">
                <a:xfrm flipH="1">
                  <a:off x="2477440" y="513185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96" name="Straight Connector 95"/>
                <p:cNvCxnSpPr>
                  <a:stCxn id="73" idx="3"/>
                  <a:endCxn id="82" idx="1"/>
                </p:cNvCxnSpPr>
                <p:nvPr/>
              </p:nvCxnSpPr>
              <p:spPr>
                <a:xfrm flipH="1">
                  <a:off x="2031222" y="5063945"/>
                  <a:ext cx="183878" cy="227245"/>
                </a:xfrm>
                <a:prstGeom prst="line">
                  <a:avLst/>
                </a:prstGeom>
                <a:noFill/>
                <a:ln w="9525" cap="flat" cmpd="sng" algn="ctr">
                  <a:solidFill>
                    <a:srgbClr val="FFFFFF"/>
                  </a:solidFill>
                  <a:prstDash val="solid"/>
                </a:ln>
                <a:effectLst/>
              </p:spPr>
            </p:cxnSp>
            <p:sp>
              <p:nvSpPr>
                <p:cNvPr id="97" name="Oval 96"/>
                <p:cNvSpPr>
                  <a:spLocks noChangeAspect="1" noChangeArrowheads="1"/>
                </p:cNvSpPr>
                <p:nvPr/>
              </p:nvSpPr>
              <p:spPr bwMode="auto">
                <a:xfrm>
                  <a:off x="2082174" y="5131848"/>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799" kern="0" dirty="0">
                    <a:ln>
                      <a:solidFill>
                        <a:srgbClr val="FFFFFF">
                          <a:alpha val="0"/>
                        </a:srgbClr>
                      </a:solidFill>
                    </a:ln>
                    <a:solidFill>
                      <a:srgbClr val="292929"/>
                    </a:solidFill>
                  </a:endParaRPr>
                </a:p>
              </p:txBody>
            </p:sp>
            <p:cxnSp>
              <p:nvCxnSpPr>
                <p:cNvPr id="99" name="Straight Connector 98"/>
                <p:cNvCxnSpPr>
                  <a:stCxn id="88" idx="3"/>
                  <a:endCxn id="80" idx="7"/>
                </p:cNvCxnSpPr>
                <p:nvPr/>
              </p:nvCxnSpPr>
              <p:spPr>
                <a:xfrm flipH="1">
                  <a:off x="2155490" y="5217976"/>
                  <a:ext cx="59610" cy="88697"/>
                </a:xfrm>
                <a:prstGeom prst="line">
                  <a:avLst/>
                </a:prstGeom>
                <a:noFill/>
                <a:ln w="9525" cap="flat" cmpd="sng" algn="ctr">
                  <a:solidFill>
                    <a:srgbClr val="FFFFFF"/>
                  </a:solidFill>
                  <a:prstDash val="solid"/>
                </a:ln>
                <a:effectLst/>
              </p:spPr>
            </p:cxnSp>
            <p:cxnSp>
              <p:nvCxnSpPr>
                <p:cNvPr id="100" name="Straight Connector 99"/>
                <p:cNvCxnSpPr>
                  <a:stCxn id="92" idx="3"/>
                  <a:endCxn id="79" idx="7"/>
                </p:cNvCxnSpPr>
                <p:nvPr/>
              </p:nvCxnSpPr>
              <p:spPr>
                <a:xfrm>
                  <a:off x="2429325" y="5217994"/>
                  <a:ext cx="61506" cy="88679"/>
                </a:xfrm>
                <a:prstGeom prst="line">
                  <a:avLst/>
                </a:prstGeom>
                <a:noFill/>
                <a:ln w="9525" cap="flat" cmpd="sng" algn="ctr">
                  <a:solidFill>
                    <a:srgbClr val="FFFFFF"/>
                  </a:solidFill>
                  <a:prstDash val="solid"/>
                </a:ln>
                <a:effectLst/>
              </p:spPr>
            </p:cxnSp>
          </p:grpSp>
          <p:sp>
            <p:nvSpPr>
              <p:cNvPr id="121" name="TextBox 100"/>
              <p:cNvSpPr txBox="1"/>
              <p:nvPr/>
            </p:nvSpPr>
            <p:spPr>
              <a:xfrm>
                <a:off x="9647237" y="3268662"/>
                <a:ext cx="1195218" cy="282383"/>
              </a:xfrm>
              <a:prstGeom prst="rect">
                <a:avLst/>
              </a:prstGeom>
              <a:noFill/>
            </p:spPr>
            <p:txBody>
              <a:bodyPr wrap="square" rtlCol="0">
                <a:spAutoFit/>
              </a:bodyPr>
              <a:lstStyle/>
              <a:p>
                <a:pPr algn="ctr" defTabSz="932563"/>
                <a:r>
                  <a:rPr lang="en-US" sz="1199" dirty="0">
                    <a:solidFill>
                      <a:srgbClr val="FFFFFF"/>
                    </a:solidFill>
                    <a:latin typeface="Segoe UI Light" panose="020B0502040204020203" pitchFamily="34" charset="0"/>
                    <a:cs typeface="Segoe UI Light" panose="020B0502040204020203" pitchFamily="34" charset="0"/>
                  </a:rPr>
                  <a:t>Azure AD</a:t>
                </a:r>
              </a:p>
            </p:txBody>
          </p:sp>
        </p:grpSp>
      </p:grpSp>
      <p:grpSp>
        <p:nvGrpSpPr>
          <p:cNvPr id="213" name="Group 212"/>
          <p:cNvGrpSpPr/>
          <p:nvPr/>
        </p:nvGrpSpPr>
        <p:grpSpPr>
          <a:xfrm>
            <a:off x="6404027" y="5326062"/>
            <a:ext cx="2023400" cy="1308042"/>
            <a:chOff x="5303837" y="5326062"/>
            <a:chExt cx="2023400" cy="1308042"/>
          </a:xfrm>
        </p:grpSpPr>
        <p:sp>
          <p:nvSpPr>
            <p:cNvPr id="122" name="Flowchart: Document 70"/>
            <p:cNvSpPr/>
            <p:nvPr/>
          </p:nvSpPr>
          <p:spPr>
            <a:xfrm>
              <a:off x="5549885" y="5326062"/>
              <a:ext cx="1561878" cy="1290454"/>
            </a:xfrm>
            <a:prstGeom prst="flowChartDocument">
              <a:avLst/>
            </a:prstGeom>
            <a:solidFill>
              <a:srgbClr val="FFC000"/>
            </a:solidFill>
            <a:ln w="10795" cap="flat" cmpd="sng" algn="ctr">
              <a:solidFill>
                <a:srgbClr val="FFC000"/>
              </a:solidFill>
              <a:prstDash val="solid"/>
            </a:ln>
            <a:effectLst/>
          </p:spPr>
          <p:txBody>
            <a:bodyPr rtlCol="0" anchor="ctr"/>
            <a:lstStyle/>
            <a:p>
              <a:pPr algn="ctr" defTabSz="932563">
                <a:defRPr/>
              </a:pPr>
              <a:r>
                <a:rPr lang="en-US" sz="1199" i="1" kern="0" dirty="0">
                  <a:solidFill>
                    <a:srgbClr val="505050"/>
                  </a:solidFill>
                </a:rPr>
                <a:t>Quarantine email</a:t>
              </a:r>
            </a:p>
            <a:p>
              <a:pPr algn="ctr" defTabSz="932563">
                <a:defRPr/>
              </a:pPr>
              <a:endParaRPr lang="en-US" sz="1199" kern="0" dirty="0">
                <a:solidFill>
                  <a:srgbClr val="505050"/>
                </a:solidFill>
              </a:endParaRPr>
            </a:p>
            <a:p>
              <a:pPr algn="ctr" defTabSz="932563">
                <a:defRPr/>
              </a:pPr>
              <a:r>
                <a:rPr lang="en-US" sz="1199" kern="0" dirty="0">
                  <a:solidFill>
                    <a:srgbClr val="505050"/>
                  </a:solidFill>
                </a:rPr>
                <a:t>Step 1: Enroll device</a:t>
              </a:r>
            </a:p>
            <a:p>
              <a:pPr algn="ctr" defTabSz="932563">
                <a:defRPr/>
              </a:pPr>
              <a:r>
                <a:rPr lang="en-US" sz="1199" kern="0" dirty="0">
                  <a:solidFill>
                    <a:srgbClr val="505050"/>
                  </a:solidFill>
                </a:rPr>
                <a:t>Step 2: Register EAS client</a:t>
              </a:r>
            </a:p>
          </p:txBody>
        </p:sp>
        <p:sp>
          <p:nvSpPr>
            <p:cNvPr id="123" name="Smiley Face 102"/>
            <p:cNvSpPr/>
            <p:nvPr/>
          </p:nvSpPr>
          <p:spPr>
            <a:xfrm>
              <a:off x="6896290" y="6075320"/>
              <a:ext cx="430947" cy="489547"/>
            </a:xfrm>
            <a:prstGeom prst="smileyFace">
              <a:avLst/>
            </a:prstGeom>
            <a:solidFill>
              <a:srgbClr val="7FBA00"/>
            </a:solidFill>
            <a:ln w="10795" cap="flat" cmpd="sng" algn="ctr">
              <a:solidFill>
                <a:srgbClr val="7FBA00">
                  <a:shade val="50000"/>
                </a:srgbClr>
              </a:solidFill>
              <a:prstDash val="solid"/>
            </a:ln>
            <a:effectLst/>
          </p:spPr>
          <p:txBody>
            <a:bodyPr rtlCol="0" anchor="ctr"/>
            <a:lstStyle/>
            <a:p>
              <a:pPr algn="ctr" defTabSz="932563">
                <a:defRPr/>
              </a:pPr>
              <a:endParaRPr lang="en-US" kern="0">
                <a:solidFill>
                  <a:srgbClr val="FFFFFF"/>
                </a:solidFill>
              </a:endParaRPr>
            </a:p>
          </p:txBody>
        </p:sp>
        <p:grpSp>
          <p:nvGrpSpPr>
            <p:cNvPr id="124" name="Group 103"/>
            <p:cNvGrpSpPr/>
            <p:nvPr/>
          </p:nvGrpSpPr>
          <p:grpSpPr>
            <a:xfrm>
              <a:off x="5303837" y="6151048"/>
              <a:ext cx="564434" cy="483056"/>
              <a:chOff x="-1458116" y="2521046"/>
              <a:chExt cx="1000070" cy="778075"/>
            </a:xfrm>
          </p:grpSpPr>
          <p:sp>
            <p:nvSpPr>
              <p:cNvPr id="105" name="Rounded Rectangle 104"/>
              <p:cNvSpPr/>
              <p:nvPr/>
            </p:nvSpPr>
            <p:spPr bwMode="auto">
              <a:xfrm>
                <a:off x="-1396802" y="2521046"/>
                <a:ext cx="877443" cy="759804"/>
              </a:xfrm>
              <a:prstGeom prst="round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06" name="Freeform 81"/>
              <p:cNvSpPr>
                <a:spLocks noEditPoints="1"/>
              </p:cNvSpPr>
              <p:nvPr/>
            </p:nvSpPr>
            <p:spPr bwMode="black">
              <a:xfrm>
                <a:off x="-1458116" y="2524871"/>
                <a:ext cx="1000070" cy="77425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0072C6"/>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endParaRPr>
              </a:p>
            </p:txBody>
          </p:sp>
        </p:grpSp>
      </p:grpSp>
      <p:grpSp>
        <p:nvGrpSpPr>
          <p:cNvPr id="230" name="Group 229"/>
          <p:cNvGrpSpPr/>
          <p:nvPr/>
        </p:nvGrpSpPr>
        <p:grpSpPr>
          <a:xfrm>
            <a:off x="5771995" y="4087611"/>
            <a:ext cx="1823750" cy="1238451"/>
            <a:chOff x="5771995" y="4087611"/>
            <a:chExt cx="1823750" cy="1238451"/>
          </a:xfrm>
        </p:grpSpPr>
        <p:cxnSp>
          <p:nvCxnSpPr>
            <p:cNvPr id="125" name="Elbow Connector 106"/>
            <p:cNvCxnSpPr>
              <a:stCxn id="122" idx="0"/>
              <a:endCxn id="24" idx="2"/>
            </p:cNvCxnSpPr>
            <p:nvPr/>
          </p:nvCxnSpPr>
          <p:spPr>
            <a:xfrm rot="5400000" flipH="1" flipV="1">
              <a:off x="6811889" y="4706737"/>
              <a:ext cx="1238451" cy="200"/>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126" name="TextBox 107"/>
            <p:cNvSpPr txBox="1"/>
            <p:nvPr/>
          </p:nvSpPr>
          <p:spPr>
            <a:xfrm>
              <a:off x="5771995" y="4474469"/>
              <a:ext cx="1665442" cy="470593"/>
            </a:xfrm>
            <a:prstGeom prst="rect">
              <a:avLst/>
            </a:prstGeom>
            <a:noFill/>
          </p:spPr>
          <p:txBody>
            <a:bodyPr wrap="square" rtlCol="0">
              <a:spAutoFit/>
            </a:bodyPr>
            <a:lstStyle/>
            <a:p>
              <a:pPr algn="ctr" defTabSz="932563">
                <a:defRPr/>
              </a:pPr>
              <a:r>
                <a:rPr lang="en-US" sz="1199" i="1" kern="0" dirty="0">
                  <a:solidFill>
                    <a:srgbClr val="FFFFFF"/>
                  </a:solidFill>
                  <a:latin typeface="Segoe UI Light" panose="020B0502040204020203" pitchFamily="34" charset="0"/>
                  <a:cs typeface="Segoe UI Light" panose="020B0502040204020203" pitchFamily="34" charset="0"/>
                </a:rPr>
                <a:t>(Workplace Join + management)</a:t>
              </a:r>
            </a:p>
          </p:txBody>
        </p:sp>
        <p:sp>
          <p:nvSpPr>
            <p:cNvPr id="127" name="Oval 108"/>
            <p:cNvSpPr/>
            <p:nvPr/>
          </p:nvSpPr>
          <p:spPr>
            <a:xfrm>
              <a:off x="7285037" y="4487862"/>
              <a:ext cx="310708"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4</a:t>
              </a:r>
            </a:p>
          </p:txBody>
        </p:sp>
      </p:grpSp>
      <p:grpSp>
        <p:nvGrpSpPr>
          <p:cNvPr id="175" name="Group 174"/>
          <p:cNvGrpSpPr/>
          <p:nvPr/>
        </p:nvGrpSpPr>
        <p:grpSpPr>
          <a:xfrm>
            <a:off x="6724332" y="1494064"/>
            <a:ext cx="1398905" cy="1012598"/>
            <a:chOff x="7042167" y="2125662"/>
            <a:chExt cx="1398905" cy="1012598"/>
          </a:xfrm>
        </p:grpSpPr>
        <p:sp>
          <p:nvSpPr>
            <p:cNvPr id="128" name="Rounded Rectangle 109"/>
            <p:cNvSpPr/>
            <p:nvPr/>
          </p:nvSpPr>
          <p:spPr>
            <a:xfrm>
              <a:off x="7042167" y="2125662"/>
              <a:ext cx="1398905" cy="1012598"/>
            </a:xfrm>
            <a:prstGeom prst="roundRect">
              <a:avLst>
                <a:gd name="adj" fmla="val 5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solidFill>
                    <a:srgbClr val="FFFFFF"/>
                  </a:solidFill>
                </a:rPr>
                <a:t>Intune</a:t>
              </a:r>
            </a:p>
            <a:p>
              <a:pPr algn="ctr"/>
              <a:endParaRPr lang="en-US" sz="1836" dirty="0">
                <a:solidFill>
                  <a:srgbClr val="FFFFFF"/>
                </a:solidFill>
              </a:endParaRPr>
            </a:p>
            <a:p>
              <a:pPr algn="ctr"/>
              <a:endParaRPr lang="en-US" sz="1836" dirty="0">
                <a:solidFill>
                  <a:srgbClr val="FFFFFF"/>
                </a:solidFill>
              </a:endParaRPr>
            </a:p>
          </p:txBody>
        </p:sp>
        <p:pic>
          <p:nvPicPr>
            <p:cNvPr id="129" name="Picture 11" descr="Cloud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361237" y="2430462"/>
              <a:ext cx="617215" cy="6172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0" name="Picture 18" descr="Utilities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835306" y="2729552"/>
              <a:ext cx="325015" cy="3250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231" name="Group 230"/>
          <p:cNvGrpSpPr/>
          <p:nvPr/>
        </p:nvGrpSpPr>
        <p:grpSpPr>
          <a:xfrm>
            <a:off x="8123237" y="3649662"/>
            <a:ext cx="1575185" cy="994808"/>
            <a:chOff x="8123237" y="3649662"/>
            <a:chExt cx="1575185" cy="994808"/>
          </a:xfrm>
        </p:grpSpPr>
        <p:cxnSp>
          <p:nvCxnSpPr>
            <p:cNvPr id="15" name="Elbow Connector 43"/>
            <p:cNvCxnSpPr>
              <a:stCxn id="24" idx="3"/>
              <a:endCxn id="23" idx="1"/>
            </p:cNvCxnSpPr>
            <p:nvPr/>
          </p:nvCxnSpPr>
          <p:spPr>
            <a:xfrm flipV="1">
              <a:off x="8339391" y="3825972"/>
              <a:ext cx="1003046" cy="4565"/>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131" name="Oval 112"/>
            <p:cNvSpPr/>
            <p:nvPr/>
          </p:nvSpPr>
          <p:spPr>
            <a:xfrm>
              <a:off x="8656637" y="3649662"/>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5</a:t>
              </a:r>
            </a:p>
          </p:txBody>
        </p:sp>
        <p:sp>
          <p:nvSpPr>
            <p:cNvPr id="132" name="TextBox 113"/>
            <p:cNvSpPr txBox="1"/>
            <p:nvPr/>
          </p:nvSpPr>
          <p:spPr>
            <a:xfrm>
              <a:off x="8123237" y="4183062"/>
              <a:ext cx="1575185" cy="461408"/>
            </a:xfrm>
            <a:prstGeom prst="rect">
              <a:avLst/>
            </a:prstGeom>
            <a:noFill/>
          </p:spPr>
          <p:txBody>
            <a:bodyPr wrap="square" rtlCol="0">
              <a:spAutoFit/>
            </a:bodyPr>
            <a:lstStyle/>
            <a:p>
              <a:pPr algn="ctr" defTabSz="932563">
                <a:defRPr/>
              </a:pPr>
              <a:r>
                <a:rPr lang="en-US" sz="1199" i="1" kern="0" dirty="0" smtClean="0">
                  <a:solidFill>
                    <a:srgbClr val="FFFFFF"/>
                  </a:solidFill>
                  <a:latin typeface="Segoe UI Light" panose="020B0502040204020203" pitchFamily="34" charset="0"/>
                  <a:cs typeface="Segoe UI Light" panose="020B0502040204020203" pitchFamily="34" charset="0"/>
                </a:rPr>
                <a:t>Register device in </a:t>
              </a:r>
            </a:p>
            <a:p>
              <a:pPr algn="ctr" defTabSz="932563">
                <a:defRPr/>
              </a:pPr>
              <a:r>
                <a:rPr lang="en-US" sz="1199" i="1" kern="0" dirty="0" smtClean="0">
                  <a:solidFill>
                    <a:srgbClr val="FFFFFF"/>
                  </a:solidFill>
                  <a:latin typeface="Segoe UI Light" panose="020B0502040204020203" pitchFamily="34" charset="0"/>
                  <a:cs typeface="Segoe UI Light" panose="020B0502040204020203" pitchFamily="34" charset="0"/>
                </a:rPr>
                <a:t>Azure AD</a:t>
              </a:r>
              <a:endParaRPr lang="en-US" sz="1199" i="1" kern="0" dirty="0">
                <a:solidFill>
                  <a:srgbClr val="FFFFFF"/>
                </a:solidFill>
                <a:latin typeface="Segoe UI Light" panose="020B0502040204020203" pitchFamily="34" charset="0"/>
                <a:cs typeface="Segoe UI Light" panose="020B0502040204020203" pitchFamily="34" charset="0"/>
              </a:endParaRPr>
            </a:p>
          </p:txBody>
        </p:sp>
      </p:grpSp>
      <p:grpSp>
        <p:nvGrpSpPr>
          <p:cNvPr id="232" name="Group 231"/>
          <p:cNvGrpSpPr/>
          <p:nvPr/>
        </p:nvGrpSpPr>
        <p:grpSpPr>
          <a:xfrm>
            <a:off x="7251647" y="2506662"/>
            <a:ext cx="1760975" cy="1066800"/>
            <a:chOff x="7251647" y="2506662"/>
            <a:chExt cx="1760975" cy="1066800"/>
          </a:xfrm>
        </p:grpSpPr>
        <p:cxnSp>
          <p:nvCxnSpPr>
            <p:cNvPr id="14" name="Elbow Connector 42"/>
            <p:cNvCxnSpPr>
              <a:stCxn id="24" idx="0"/>
              <a:endCxn id="128" idx="2"/>
            </p:cNvCxnSpPr>
            <p:nvPr/>
          </p:nvCxnSpPr>
          <p:spPr>
            <a:xfrm rot="16200000" flipV="1">
              <a:off x="6894100" y="3036347"/>
              <a:ext cx="1066800" cy="7429"/>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133" name="Oval 114"/>
            <p:cNvSpPr/>
            <p:nvPr/>
          </p:nvSpPr>
          <p:spPr>
            <a:xfrm>
              <a:off x="7251647" y="2887662"/>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5</a:t>
              </a:r>
            </a:p>
          </p:txBody>
        </p:sp>
        <p:sp>
          <p:nvSpPr>
            <p:cNvPr id="134" name="TextBox 115"/>
            <p:cNvSpPr txBox="1"/>
            <p:nvPr/>
          </p:nvSpPr>
          <p:spPr>
            <a:xfrm>
              <a:off x="7437437" y="2915591"/>
              <a:ext cx="1575185" cy="276871"/>
            </a:xfrm>
            <a:prstGeom prst="rect">
              <a:avLst/>
            </a:prstGeom>
            <a:noFill/>
          </p:spPr>
          <p:txBody>
            <a:bodyPr wrap="square" rtlCol="0">
              <a:spAutoFit/>
            </a:bodyPr>
            <a:lstStyle/>
            <a:p>
              <a:pPr algn="ctr" defTabSz="932563">
                <a:defRPr/>
              </a:pPr>
              <a:r>
                <a:rPr lang="en-US" sz="1199" i="1" kern="0" dirty="0" smtClean="0">
                  <a:solidFill>
                    <a:srgbClr val="FFFFFF"/>
                  </a:solidFill>
                  <a:latin typeface="Segoe UI Light" panose="020B0502040204020203" pitchFamily="34" charset="0"/>
                  <a:cs typeface="Segoe UI Light" panose="020B0502040204020203" pitchFamily="34" charset="0"/>
                </a:rPr>
                <a:t>Enroll into Intune</a:t>
              </a:r>
              <a:endParaRPr lang="en-US" sz="1199" i="1" kern="0" dirty="0">
                <a:solidFill>
                  <a:srgbClr val="FFFFFF"/>
                </a:solidFill>
                <a:latin typeface="Segoe UI Light" panose="020B0502040204020203" pitchFamily="34" charset="0"/>
                <a:cs typeface="Segoe UI Light" panose="020B0502040204020203" pitchFamily="34" charset="0"/>
              </a:endParaRPr>
            </a:p>
          </p:txBody>
        </p:sp>
      </p:grpSp>
      <p:grpSp>
        <p:nvGrpSpPr>
          <p:cNvPr id="227" name="Group 226"/>
          <p:cNvGrpSpPr/>
          <p:nvPr/>
        </p:nvGrpSpPr>
        <p:grpSpPr>
          <a:xfrm>
            <a:off x="4922837" y="1094104"/>
            <a:ext cx="1828800" cy="760049"/>
            <a:chOff x="4922837" y="1094104"/>
            <a:chExt cx="1828800" cy="760049"/>
          </a:xfrm>
        </p:grpSpPr>
        <p:cxnSp>
          <p:nvCxnSpPr>
            <p:cNvPr id="193" name="Elbow Connector 42"/>
            <p:cNvCxnSpPr/>
            <p:nvPr/>
          </p:nvCxnSpPr>
          <p:spPr>
            <a:xfrm rot="10800000">
              <a:off x="4922838" y="1668463"/>
              <a:ext cx="1801497" cy="34461"/>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196" name="Oval 114"/>
            <p:cNvSpPr/>
            <p:nvPr/>
          </p:nvSpPr>
          <p:spPr>
            <a:xfrm>
              <a:off x="5602728" y="1516062"/>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1</a:t>
              </a:r>
            </a:p>
          </p:txBody>
        </p:sp>
        <p:sp>
          <p:nvSpPr>
            <p:cNvPr id="197" name="TextBox 115"/>
            <p:cNvSpPr txBox="1"/>
            <p:nvPr/>
          </p:nvSpPr>
          <p:spPr>
            <a:xfrm>
              <a:off x="4922837" y="1094104"/>
              <a:ext cx="1828800" cy="419415"/>
            </a:xfrm>
            <a:prstGeom prst="rect">
              <a:avLst/>
            </a:prstGeom>
            <a:noFill/>
          </p:spPr>
          <p:txBody>
            <a:bodyPr wrap="square" rtlCol="0">
              <a:spAutoFit/>
            </a:bodyPr>
            <a:lstStyle/>
            <a:p>
              <a:pPr algn="ctr" defTabSz="932563">
                <a:defRPr/>
              </a:pPr>
              <a:r>
                <a:rPr lang="en-US" sz="1199" i="1" kern="0" dirty="0" smtClean="0">
                  <a:solidFill>
                    <a:srgbClr val="FFFFFF"/>
                  </a:solidFill>
                  <a:latin typeface="Segoe UI Light" panose="020B0502040204020203" pitchFamily="34" charset="0"/>
                  <a:cs typeface="Segoe UI Light" panose="020B0502040204020203" pitchFamily="34" charset="0"/>
                </a:rPr>
                <a:t>Block non Managed devices</a:t>
              </a:r>
              <a:endParaRPr lang="en-US" sz="1199" i="1" kern="0" dirty="0">
                <a:solidFill>
                  <a:srgbClr val="FFFFFF"/>
                </a:solidFill>
                <a:latin typeface="Segoe UI Light" panose="020B0502040204020203" pitchFamily="34" charset="0"/>
                <a:cs typeface="Segoe UI Light" panose="020B0502040204020203" pitchFamily="34" charset="0"/>
              </a:endParaRPr>
            </a:p>
          </p:txBody>
        </p:sp>
      </p:grpSp>
      <p:grpSp>
        <p:nvGrpSpPr>
          <p:cNvPr id="236" name="Group 235"/>
          <p:cNvGrpSpPr/>
          <p:nvPr/>
        </p:nvGrpSpPr>
        <p:grpSpPr>
          <a:xfrm>
            <a:off x="4922837" y="2201862"/>
            <a:ext cx="1939636" cy="609600"/>
            <a:chOff x="4922837" y="2201862"/>
            <a:chExt cx="1939636" cy="609600"/>
          </a:xfrm>
        </p:grpSpPr>
        <p:cxnSp>
          <p:nvCxnSpPr>
            <p:cNvPr id="198" name="Elbow Connector 42"/>
            <p:cNvCxnSpPr/>
            <p:nvPr/>
          </p:nvCxnSpPr>
          <p:spPr>
            <a:xfrm rot="10800000">
              <a:off x="4922837" y="2354262"/>
              <a:ext cx="1778902" cy="5916"/>
            </a:xfrm>
            <a:prstGeom prst="bentConnector3">
              <a:avLst>
                <a:gd name="adj1" fmla="val 50000"/>
              </a:avLst>
            </a:prstGeom>
            <a:noFill/>
            <a:ln w="19050" cap="flat" cmpd="sng" algn="ctr">
              <a:solidFill>
                <a:schemeClr val="tx1">
                  <a:lumMod val="85000"/>
                </a:schemeClr>
              </a:solidFill>
              <a:prstDash val="solid"/>
              <a:tailEnd type="triangle"/>
            </a:ln>
            <a:effectLst/>
          </p:spPr>
        </p:cxnSp>
        <p:sp>
          <p:nvSpPr>
            <p:cNvPr id="199" name="Oval 114"/>
            <p:cNvSpPr/>
            <p:nvPr/>
          </p:nvSpPr>
          <p:spPr>
            <a:xfrm>
              <a:off x="5602728" y="2201862"/>
              <a:ext cx="310709" cy="338091"/>
            </a:xfrm>
            <a:prstGeom prst="ellipse">
              <a:avLst/>
            </a:prstGeom>
            <a:solidFill>
              <a:schemeClr val="bg1"/>
            </a:solidFill>
            <a:ln w="9525" cap="flat" cmpd="sng" algn="ctr">
              <a:solidFill>
                <a:srgbClr val="505050"/>
              </a:solidFill>
              <a:prstDash val="solid"/>
            </a:ln>
            <a:effectLst/>
          </p:spPr>
          <p:txBody>
            <a:bodyPr rtlCol="0" anchor="ctr"/>
            <a:lstStyle/>
            <a:p>
              <a:pPr algn="ctr" defTabSz="932563">
                <a:defRPr/>
              </a:pPr>
              <a:r>
                <a:rPr lang="en-US" kern="0" dirty="0">
                  <a:solidFill>
                    <a:srgbClr val="FFFFFF"/>
                  </a:solidFill>
                </a:rPr>
                <a:t>9</a:t>
              </a:r>
            </a:p>
          </p:txBody>
        </p:sp>
        <p:sp>
          <p:nvSpPr>
            <p:cNvPr id="200" name="TextBox 115"/>
            <p:cNvSpPr txBox="1"/>
            <p:nvPr/>
          </p:nvSpPr>
          <p:spPr>
            <a:xfrm>
              <a:off x="4922837" y="2534617"/>
              <a:ext cx="1939636" cy="276845"/>
            </a:xfrm>
            <a:prstGeom prst="rect">
              <a:avLst/>
            </a:prstGeom>
            <a:noFill/>
          </p:spPr>
          <p:txBody>
            <a:bodyPr wrap="square" rtlCol="0">
              <a:spAutoFit/>
            </a:bodyPr>
            <a:lstStyle/>
            <a:p>
              <a:pPr algn="ctr" defTabSz="932563">
                <a:defRPr/>
              </a:pPr>
              <a:r>
                <a:rPr lang="en-US" sz="1199" i="1" kern="0" dirty="0" smtClean="0">
                  <a:solidFill>
                    <a:srgbClr val="FFFFFF"/>
                  </a:solidFill>
                  <a:latin typeface="Segoe UI Light" panose="020B0502040204020203" pitchFamily="34" charset="0"/>
                  <a:cs typeface="Segoe UI Light" panose="020B0502040204020203" pitchFamily="34" charset="0"/>
                </a:rPr>
                <a:t>Allow Managed device</a:t>
              </a:r>
              <a:endParaRPr lang="en-US" sz="1199" i="1" kern="0" dirty="0">
                <a:solidFill>
                  <a:srgbClr val="FFFFFF"/>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214625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1"/>
            <a:ext cx="11887200" cy="5016758"/>
          </a:xfrm>
        </p:spPr>
        <p:txBody>
          <a:bodyPr/>
          <a:lstStyle/>
          <a:p>
            <a:r>
              <a:rPr lang="en-US" sz="3600" dirty="0" smtClean="0"/>
              <a:t>Access control in the new world of cloud and mobility</a:t>
            </a:r>
          </a:p>
          <a:p>
            <a:r>
              <a:rPr lang="en-US" sz="3600" dirty="0" smtClean="0"/>
              <a:t>Secure access to O365 services</a:t>
            </a:r>
          </a:p>
          <a:p>
            <a:r>
              <a:rPr lang="en-US" sz="3600" dirty="0" smtClean="0"/>
              <a:t>Secure access to SaaS apps</a:t>
            </a:r>
          </a:p>
          <a:p>
            <a:r>
              <a:rPr lang="en-US" sz="3600" dirty="0" smtClean="0"/>
              <a:t>Secure access to on premise resources</a:t>
            </a:r>
          </a:p>
          <a:p>
            <a:r>
              <a:rPr lang="en-US" sz="3600" dirty="0" smtClean="0"/>
              <a:t>Roadmap</a:t>
            </a:r>
          </a:p>
          <a:p>
            <a:pPr marL="0" indent="0">
              <a:buNone/>
            </a:pPr>
            <a:endParaRPr lang="en-US" sz="3600" dirty="0" smtClean="0"/>
          </a:p>
          <a:p>
            <a:endParaRPr lang="en-US" sz="3600" dirty="0" smtClean="0"/>
          </a:p>
          <a:p>
            <a:endParaRPr lang="en-US" dirty="0"/>
          </a:p>
        </p:txBody>
      </p:sp>
      <p:sp>
        <p:nvSpPr>
          <p:cNvPr id="6" name="Title 5"/>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893458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Road Ahead</a:t>
            </a:r>
            <a:endParaRPr lang="en-US" dirty="0"/>
          </a:p>
        </p:txBody>
      </p:sp>
    </p:spTree>
    <p:extLst>
      <p:ext uri="{BB962C8B-B14F-4D97-AF65-F5344CB8AC3E}">
        <p14:creationId xmlns:p14="http://schemas.microsoft.com/office/powerpoint/2010/main" val="30487723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73988" y="938212"/>
            <a:ext cx="10316351" cy="6204776"/>
          </a:xfrm>
        </p:spPr>
        <p:txBody>
          <a:bodyPr/>
          <a:lstStyle/>
          <a:p>
            <a:r>
              <a:rPr lang="en-US" dirty="0" smtClean="0"/>
              <a:t>Desktop Conditional access</a:t>
            </a:r>
          </a:p>
          <a:p>
            <a:pPr lvl="1"/>
            <a:r>
              <a:rPr lang="en-US" dirty="0" smtClean="0"/>
              <a:t>Restrict Outlook 2013/OneDrive PC apps to sync only from Domain joined PCs or Intranet locations</a:t>
            </a:r>
          </a:p>
          <a:p>
            <a:r>
              <a:rPr lang="en-US" dirty="0" smtClean="0"/>
              <a:t>Browser access to O365 services </a:t>
            </a:r>
          </a:p>
          <a:p>
            <a:pPr lvl="1"/>
            <a:r>
              <a:rPr lang="en-US" dirty="0" smtClean="0"/>
              <a:t>Restrict OWA/SP access to only Intune managed/compliant mobile devices or domain joined PCs</a:t>
            </a:r>
          </a:p>
          <a:p>
            <a:r>
              <a:rPr lang="en-US" dirty="0" smtClean="0"/>
              <a:t>Mac support</a:t>
            </a:r>
          </a:p>
          <a:p>
            <a:pPr lvl="1"/>
            <a:r>
              <a:rPr lang="en-US" dirty="0" smtClean="0"/>
              <a:t>Restrict Outlook on Mac to sync only from Intune managed and compliant devices.</a:t>
            </a:r>
          </a:p>
          <a:p>
            <a:r>
              <a:rPr lang="en-US" dirty="0" smtClean="0"/>
              <a:t>Windows 10 management</a:t>
            </a:r>
          </a:p>
          <a:p>
            <a:pPr lvl="1"/>
            <a:r>
              <a:rPr lang="en-US" dirty="0" smtClean="0"/>
              <a:t>Enhanced access control and data protection</a:t>
            </a:r>
          </a:p>
          <a:p>
            <a:pPr marL="342873" lvl="1" indent="0">
              <a:buNone/>
            </a:pPr>
            <a:endParaRPr lang="en-US" dirty="0" smtClean="0"/>
          </a:p>
          <a:p>
            <a:pPr lvl="1"/>
            <a:endParaRPr lang="en-US" dirty="0"/>
          </a:p>
        </p:txBody>
      </p:sp>
      <p:sp>
        <p:nvSpPr>
          <p:cNvPr id="4" name="Title 3"/>
          <p:cNvSpPr>
            <a:spLocks noGrp="1"/>
          </p:cNvSpPr>
          <p:nvPr>
            <p:ph type="title"/>
          </p:nvPr>
        </p:nvSpPr>
        <p:spPr>
          <a:xfrm>
            <a:off x="122237" y="20637"/>
            <a:ext cx="11889564" cy="917575"/>
          </a:xfrm>
        </p:spPr>
        <p:txBody>
          <a:bodyPr/>
          <a:lstStyle/>
          <a:p>
            <a:r>
              <a:rPr lang="en-US" dirty="0" smtClean="0"/>
              <a:t>Road ahead</a:t>
            </a:r>
            <a:endParaRPr lang="en-US" dirty="0"/>
          </a:p>
        </p:txBody>
      </p:sp>
      <p:pic>
        <p:nvPicPr>
          <p:cNvPr id="7" name="Picture 6"/>
          <p:cNvPicPr>
            <a:picLocks noChangeAspect="1"/>
          </p:cNvPicPr>
          <p:nvPr/>
        </p:nvPicPr>
        <p:blipFill>
          <a:blip r:embed="rId2"/>
          <a:stretch>
            <a:fillRect/>
          </a:stretch>
        </p:blipFill>
        <p:spPr>
          <a:xfrm>
            <a:off x="495266" y="1287462"/>
            <a:ext cx="1390915" cy="82153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69" y="2596855"/>
            <a:ext cx="764531" cy="729548"/>
          </a:xfrm>
          <a:prstGeom prst="rect">
            <a:avLst/>
          </a:prstGeom>
        </p:spPr>
      </p:pic>
      <p:sp>
        <p:nvSpPr>
          <p:cNvPr id="2" name="AutoShape 2" descr="Image result for Windows 8 IE logo"/>
          <p:cNvSpPr>
            <a:spLocks noChangeAspect="1" noChangeArrowheads="1"/>
          </p:cNvSpPr>
          <p:nvPr/>
        </p:nvSpPr>
        <p:spPr bwMode="auto">
          <a:xfrm>
            <a:off x="1081746" y="262333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976" y="2649620"/>
            <a:ext cx="571500" cy="5715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376" y="2937994"/>
            <a:ext cx="805769" cy="80576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994" y="4032137"/>
            <a:ext cx="1261287" cy="7429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179" y="5145270"/>
            <a:ext cx="1461593" cy="1094784"/>
          </a:xfrm>
          <a:prstGeom prst="rect">
            <a:avLst/>
          </a:prstGeom>
        </p:spPr>
      </p:pic>
    </p:spTree>
    <p:extLst>
      <p:ext uri="{BB962C8B-B14F-4D97-AF65-F5344CB8AC3E}">
        <p14:creationId xmlns:p14="http://schemas.microsoft.com/office/powerpoint/2010/main" val="2022173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84460" y="1407121"/>
            <a:ext cx="6083780" cy="4979825"/>
          </a:xfrm>
        </p:spPr>
        <p:txBody>
          <a:bodyPr/>
          <a:lstStyle/>
          <a:p>
            <a:pPr marL="342900" lvl="1" indent="0">
              <a:buNone/>
            </a:pPr>
            <a:r>
              <a:rPr lang="en-US" sz="3200" smtClean="0">
                <a:gradFill>
                  <a:gsLst>
                    <a:gs pos="20354">
                      <a:schemeClr val="tx2"/>
                    </a:gs>
                    <a:gs pos="40000">
                      <a:schemeClr val="tx2"/>
                    </a:gs>
                  </a:gsLst>
                  <a:lin ang="5400000" scaled="0"/>
                </a:gradFill>
              </a:rPr>
              <a:t>Windows Device </a:t>
            </a:r>
            <a:r>
              <a:rPr lang="en-US" sz="3200">
                <a:gradFill>
                  <a:gsLst>
                    <a:gs pos="20354">
                      <a:schemeClr val="tx2"/>
                    </a:gs>
                    <a:gs pos="40000">
                      <a:schemeClr val="tx2"/>
                    </a:gs>
                  </a:gsLst>
                  <a:lin ang="5400000" scaled="0"/>
                </a:gradFill>
              </a:rPr>
              <a:t>health attestation service</a:t>
            </a:r>
          </a:p>
          <a:p>
            <a:pPr marL="342900" lvl="1" indent="0">
              <a:buNone/>
            </a:pPr>
            <a:endParaRPr lang="en-US" sz="3200" smtClean="0">
              <a:gradFill>
                <a:gsLst>
                  <a:gs pos="20354">
                    <a:schemeClr val="tx2"/>
                  </a:gs>
                  <a:gs pos="40000">
                    <a:schemeClr val="tx2"/>
                  </a:gs>
                </a:gsLst>
                <a:lin ang="5400000" scaled="0"/>
              </a:gradFill>
              <a:latin typeface="+mj-lt"/>
            </a:endParaRPr>
          </a:p>
          <a:p>
            <a:pPr marL="342900" lvl="1" indent="0">
              <a:buNone/>
            </a:pPr>
            <a:r>
              <a:rPr lang="en-US" sz="3200">
                <a:gradFill>
                  <a:gsLst>
                    <a:gs pos="20354">
                      <a:schemeClr val="tx2"/>
                    </a:gs>
                    <a:gs pos="40000">
                      <a:schemeClr val="tx2"/>
                    </a:gs>
                  </a:gsLst>
                  <a:lin ang="5400000" scaled="0"/>
                </a:gradFill>
              </a:rPr>
              <a:t>Unified </a:t>
            </a:r>
            <a:r>
              <a:rPr lang="en-US" sz="3200" dirty="0">
                <a:gradFill>
                  <a:gsLst>
                    <a:gs pos="20354">
                      <a:schemeClr val="tx2"/>
                    </a:gs>
                    <a:gs pos="40000">
                      <a:schemeClr val="tx2"/>
                    </a:gs>
                  </a:gsLst>
                  <a:lin ang="5400000" scaled="0"/>
                </a:gradFill>
              </a:rPr>
              <a:t>enrollment experience</a:t>
            </a:r>
          </a:p>
          <a:p>
            <a:pPr marL="342900" lvl="1" indent="0">
              <a:buNone/>
            </a:pPr>
            <a:r>
              <a:rPr lang="en-US" sz="2800" spc="-102" dirty="0">
                <a:ln w="3175">
                  <a:noFill/>
                </a:ln>
                <a:solidFill>
                  <a:schemeClr val="tx1"/>
                </a:solidFill>
                <a:latin typeface="Segoe UI Light"/>
                <a:cs typeface="Segoe UI" pitchFamily="34" charset="0"/>
              </a:rPr>
              <a:t>	Auto enroll with Intune &amp; </a:t>
            </a:r>
            <a:r>
              <a:rPr lang="en-US" sz="2800" spc="-102" dirty="0" err="1">
                <a:ln w="3175">
                  <a:noFill/>
                </a:ln>
                <a:solidFill>
                  <a:schemeClr val="tx1"/>
                </a:solidFill>
                <a:latin typeface="Segoe UI Light"/>
                <a:cs typeface="Segoe UI" pitchFamily="34" charset="0"/>
              </a:rPr>
              <a:t>AzureAD</a:t>
            </a:r>
            <a:endParaRPr lang="en-US" sz="2800" spc="-102" dirty="0">
              <a:ln w="3175">
                <a:noFill/>
              </a:ln>
              <a:solidFill>
                <a:schemeClr val="tx1"/>
              </a:solidFill>
              <a:latin typeface="Segoe UI Light"/>
              <a:cs typeface="Segoe UI" pitchFamily="34" charset="0"/>
            </a:endParaRPr>
          </a:p>
          <a:p>
            <a:pPr marL="342900" lvl="1" indent="0">
              <a:buNone/>
            </a:pPr>
            <a:r>
              <a:rPr lang="en-US" sz="3200" dirty="0">
                <a:gradFill>
                  <a:gsLst>
                    <a:gs pos="20354">
                      <a:schemeClr val="tx2"/>
                    </a:gs>
                    <a:gs pos="40000">
                      <a:schemeClr val="tx2"/>
                    </a:gs>
                  </a:gsLst>
                  <a:lin ang="5400000" scaled="0"/>
                </a:gradFill>
              </a:rPr>
              <a:t>New Compliance Rules</a:t>
            </a:r>
          </a:p>
          <a:p>
            <a:pPr marL="342900" lvl="1" indent="0">
              <a:buNone/>
            </a:pPr>
            <a:r>
              <a:rPr lang="en-US" sz="2800" spc="-102" dirty="0">
                <a:ln w="3175">
                  <a:noFill/>
                </a:ln>
                <a:solidFill>
                  <a:schemeClr val="tx1"/>
                </a:solidFill>
                <a:latin typeface="Segoe UI Light"/>
                <a:cs typeface="Segoe UI" pitchFamily="34" charset="0"/>
              </a:rPr>
              <a:t>	Is device patched?</a:t>
            </a:r>
          </a:p>
          <a:p>
            <a:pPr marL="342900" lvl="1" indent="0">
              <a:buNone/>
            </a:pPr>
            <a:r>
              <a:rPr lang="en-US" sz="2800" spc="-102" dirty="0">
                <a:ln w="3175">
                  <a:noFill/>
                </a:ln>
                <a:solidFill>
                  <a:schemeClr val="tx1"/>
                </a:solidFill>
                <a:latin typeface="Segoe UI Light"/>
                <a:cs typeface="Segoe UI" pitchFamily="34" charset="0"/>
              </a:rPr>
              <a:t>	Is Firewall enabled?</a:t>
            </a:r>
          </a:p>
          <a:p>
            <a:pPr marL="342900" lvl="1" indent="0">
              <a:buNone/>
            </a:pPr>
            <a:r>
              <a:rPr lang="en-US" sz="2800" spc="-102" dirty="0">
                <a:ln w="3175">
                  <a:noFill/>
                </a:ln>
                <a:solidFill>
                  <a:schemeClr val="tx1"/>
                </a:solidFill>
                <a:latin typeface="Segoe UI Light"/>
                <a:cs typeface="Segoe UI" pitchFamily="34" charset="0"/>
              </a:rPr>
              <a:t>	Is Antivirus &amp; real time protection </a:t>
            </a:r>
            <a:r>
              <a:rPr lang="en-US" sz="2800" spc="-102">
                <a:ln w="3175">
                  <a:noFill/>
                </a:ln>
                <a:solidFill>
                  <a:schemeClr val="tx1"/>
                </a:solidFill>
                <a:latin typeface="Segoe UI Light"/>
                <a:cs typeface="Segoe UI" pitchFamily="34" charset="0"/>
              </a:rPr>
              <a:t>enabled</a:t>
            </a:r>
            <a:r>
              <a:rPr lang="en-US" sz="2800" spc="-102" smtClean="0">
                <a:ln w="3175">
                  <a:noFill/>
                </a:ln>
                <a:solidFill>
                  <a:schemeClr val="tx1"/>
                </a:solidFill>
                <a:latin typeface="Segoe UI Light"/>
                <a:cs typeface="Segoe UI" pitchFamily="34" charset="0"/>
              </a:rPr>
              <a:t>?</a:t>
            </a:r>
            <a:endParaRPr lang="en-US" sz="2800" spc="-102" dirty="0">
              <a:ln w="3175">
                <a:noFill/>
              </a:ln>
              <a:solidFill>
                <a:schemeClr val="tx1"/>
              </a:solidFill>
              <a:latin typeface="Segoe UI Light"/>
              <a:cs typeface="Segoe UI" pitchFamily="34" charset="0"/>
            </a:endParaRPr>
          </a:p>
        </p:txBody>
      </p:sp>
      <p:sp>
        <p:nvSpPr>
          <p:cNvPr id="3" name="Title 2"/>
          <p:cNvSpPr>
            <a:spLocks noGrp="1"/>
          </p:cNvSpPr>
          <p:nvPr>
            <p:ph type="title"/>
          </p:nvPr>
        </p:nvSpPr>
        <p:spPr>
          <a:xfrm>
            <a:off x="151245" y="149745"/>
            <a:ext cx="11889564" cy="917575"/>
          </a:xfrm>
        </p:spPr>
        <p:txBody>
          <a:bodyPr/>
          <a:lstStyle/>
          <a:p>
            <a:r>
              <a:rPr lang="en-US" dirty="0" smtClean="0"/>
              <a:t>Win10 – Conditional access enhancements</a:t>
            </a:r>
            <a:endParaRPr lang="en-US" dirty="0"/>
          </a:p>
        </p:txBody>
      </p:sp>
      <p:sp>
        <p:nvSpPr>
          <p:cNvPr id="4" name="TextBox 3"/>
          <p:cNvSpPr txBox="1"/>
          <p:nvPr/>
        </p:nvSpPr>
        <p:spPr>
          <a:xfrm>
            <a:off x="0" y="6450375"/>
            <a:ext cx="12542837" cy="517065"/>
          </a:xfrm>
          <a:prstGeom prst="rect">
            <a:avLst/>
          </a:prstGeom>
          <a:noFill/>
        </p:spPr>
        <p:txBody>
          <a:bodyPr wrap="square" lIns="182880" tIns="146304" rIns="182880" bIns="146304" rtlCol="0">
            <a:spAutoFit/>
          </a:bodyPr>
          <a:lstStyle/>
          <a:p>
            <a:pPr>
              <a:lnSpc>
                <a:spcPct val="90000"/>
              </a:lnSpc>
              <a:spcAft>
                <a:spcPts val="600"/>
              </a:spcAft>
            </a:pPr>
            <a:r>
              <a:rPr lang="en-US" sz="1600" spc="-102" dirty="0">
                <a:ln w="3175">
                  <a:noFill/>
                </a:ln>
                <a:solidFill>
                  <a:srgbClr val="525252"/>
                </a:solidFill>
                <a:latin typeface="Segoe UI Light"/>
                <a:cs typeface="Segoe UI" pitchFamily="34" charset="0"/>
              </a:rPr>
              <a:t>Refer session @ </a:t>
            </a:r>
            <a:r>
              <a:rPr lang="en-US" sz="1600" b="1" spc="-102" dirty="0">
                <a:ln w="3175">
                  <a:noFill/>
                </a:ln>
                <a:solidFill>
                  <a:srgbClr val="525252"/>
                </a:solidFill>
                <a:latin typeface="Segoe UI Light"/>
                <a:cs typeface="Segoe UI" pitchFamily="34" charset="0"/>
              </a:rPr>
              <a:t>Microsoft Ignite </a:t>
            </a:r>
            <a:r>
              <a:rPr lang="en-US" sz="1600" spc="-102" dirty="0">
                <a:ln w="3175">
                  <a:noFill/>
                </a:ln>
                <a:solidFill>
                  <a:srgbClr val="525252"/>
                </a:solidFill>
                <a:latin typeface="Segoe UI Light"/>
                <a:cs typeface="Segoe UI" pitchFamily="34" charset="0"/>
              </a:rPr>
              <a:t>on “Securing Access to Microsoft Exchange and SharePoint Online services with Microsoft Intune“ by Dilip Radhakrishnan &amp; Chris Green</a:t>
            </a:r>
          </a:p>
        </p:txBody>
      </p:sp>
      <p:grpSp>
        <p:nvGrpSpPr>
          <p:cNvPr id="123" name="Group 122"/>
          <p:cNvGrpSpPr/>
          <p:nvPr/>
        </p:nvGrpSpPr>
        <p:grpSpPr>
          <a:xfrm>
            <a:off x="151245" y="941430"/>
            <a:ext cx="5698312" cy="5193578"/>
            <a:chOff x="387356" y="1093410"/>
            <a:chExt cx="5698312" cy="5193578"/>
          </a:xfrm>
        </p:grpSpPr>
        <p:grpSp>
          <p:nvGrpSpPr>
            <p:cNvPr id="124" name="Group 123"/>
            <p:cNvGrpSpPr/>
            <p:nvPr/>
          </p:nvGrpSpPr>
          <p:grpSpPr>
            <a:xfrm>
              <a:off x="2178833" y="5599097"/>
              <a:ext cx="2460957" cy="573804"/>
              <a:chOff x="6744375" y="5369811"/>
              <a:chExt cx="2851831" cy="573804"/>
            </a:xfrm>
          </p:grpSpPr>
          <p:cxnSp>
            <p:nvCxnSpPr>
              <p:cNvPr id="156" name="Straight Arrow Connector 155"/>
              <p:cNvCxnSpPr/>
              <p:nvPr/>
            </p:nvCxnSpPr>
            <p:spPr>
              <a:xfrm flipH="1">
                <a:off x="6744375" y="5535035"/>
                <a:ext cx="2851831"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flipH="1">
                <a:off x="7195450" y="5791266"/>
                <a:ext cx="1920240"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FFFFFF"/>
                    </a:solidFill>
                  </a:rPr>
                  <a:t>Access please</a:t>
                </a:r>
                <a:endParaRPr lang="en-US" sz="1400" dirty="0" smtClean="0">
                  <a:solidFill>
                    <a:srgbClr val="FFFFFF"/>
                  </a:solidFill>
                </a:endParaRPr>
              </a:p>
            </p:txBody>
          </p:sp>
          <p:sp>
            <p:nvSpPr>
              <p:cNvPr id="158" name="TextBox 157"/>
              <p:cNvSpPr txBox="1"/>
              <p:nvPr/>
            </p:nvSpPr>
            <p:spPr>
              <a:xfrm flipH="1">
                <a:off x="7987410" y="5369811"/>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1</a:t>
                </a:r>
                <a:endParaRPr lang="en-US" sz="2400" dirty="0" smtClean="0">
                  <a:solidFill>
                    <a:srgbClr val="505050"/>
                  </a:solidFill>
                </a:endParaRPr>
              </a:p>
            </p:txBody>
          </p:sp>
        </p:grpSp>
        <p:grpSp>
          <p:nvGrpSpPr>
            <p:cNvPr id="125" name="Group 124"/>
            <p:cNvGrpSpPr/>
            <p:nvPr/>
          </p:nvGrpSpPr>
          <p:grpSpPr>
            <a:xfrm>
              <a:off x="2078897" y="4829713"/>
              <a:ext cx="2560894" cy="685724"/>
              <a:chOff x="6744375" y="4498560"/>
              <a:chExt cx="2851831" cy="685724"/>
            </a:xfrm>
          </p:grpSpPr>
          <p:cxnSp>
            <p:nvCxnSpPr>
              <p:cNvPr id="153" name="Straight Arrow Connector 152"/>
              <p:cNvCxnSpPr/>
              <p:nvPr/>
            </p:nvCxnSpPr>
            <p:spPr>
              <a:xfrm flipH="1">
                <a:off x="6744375" y="4681440"/>
                <a:ext cx="2851831" cy="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flipH="1">
                <a:off x="7987410" y="4498560"/>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2</a:t>
                </a:r>
                <a:endParaRPr lang="en-US" sz="2400" dirty="0" smtClean="0">
                  <a:solidFill>
                    <a:srgbClr val="505050"/>
                  </a:solidFill>
                </a:endParaRPr>
              </a:p>
            </p:txBody>
          </p:sp>
          <p:sp>
            <p:nvSpPr>
              <p:cNvPr id="155" name="TextBox 154"/>
              <p:cNvSpPr txBox="1"/>
              <p:nvPr/>
            </p:nvSpPr>
            <p:spPr>
              <a:xfrm flipH="1">
                <a:off x="7195450" y="4879585"/>
                <a:ext cx="1920241" cy="30469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FFFFFF"/>
                    </a:solidFill>
                  </a:rPr>
                  <a:t>Prove to me you are healthy</a:t>
                </a:r>
                <a:endParaRPr lang="en-US" sz="1400" dirty="0" smtClean="0">
                  <a:solidFill>
                    <a:srgbClr val="FFFFFF"/>
                  </a:solidFill>
                </a:endParaRPr>
              </a:p>
            </p:txBody>
          </p:sp>
        </p:grpSp>
        <p:grpSp>
          <p:nvGrpSpPr>
            <p:cNvPr id="126" name="Group 125"/>
            <p:cNvGrpSpPr/>
            <p:nvPr/>
          </p:nvGrpSpPr>
          <p:grpSpPr>
            <a:xfrm>
              <a:off x="644227" y="1093410"/>
              <a:ext cx="2381121" cy="1700754"/>
              <a:chOff x="6726115" y="1498085"/>
              <a:chExt cx="1968197" cy="1405816"/>
            </a:xfrm>
            <a:solidFill>
              <a:srgbClr val="0078D7"/>
            </a:solidFill>
          </p:grpSpPr>
          <p:sp>
            <p:nvSpPr>
              <p:cNvPr id="149" name="Freeform 21"/>
              <p:cNvSpPr>
                <a:spLocks noChangeAspect="1" noEditPoints="1"/>
              </p:cNvSpPr>
              <p:nvPr/>
            </p:nvSpPr>
            <p:spPr bwMode="black">
              <a:xfrm>
                <a:off x="6726116" y="1498085"/>
                <a:ext cx="1360610" cy="847753"/>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89621" tIns="44811" rIns="89621" bIns="44811" numCol="1" anchor="t" anchorCtr="0" compatLnSpc="1">
                <a:prstTxWarp prst="textNoShape">
                  <a:avLst/>
                </a:prstTxWarp>
              </a:bodyPr>
              <a:lstStyle/>
              <a:p>
                <a:pPr defTabSz="914185"/>
                <a:endParaRPr lang="en-US" dirty="0">
                  <a:solidFill>
                    <a:srgbClr val="FFFFFF"/>
                  </a:solidFill>
                </a:endParaRPr>
              </a:p>
            </p:txBody>
          </p:sp>
          <p:sp>
            <p:nvSpPr>
              <p:cNvPr id="150" name="Rounded Rectangle 149"/>
              <p:cNvSpPr/>
              <p:nvPr/>
            </p:nvSpPr>
            <p:spPr bwMode="auto">
              <a:xfrm>
                <a:off x="7303459" y="2066968"/>
                <a:ext cx="1133475" cy="404583"/>
              </a:xfrm>
              <a:prstGeom prst="roundRect">
                <a:avLst>
                  <a:gd name="adj" fmla="val 725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Freeform 11"/>
              <p:cNvSpPr>
                <a:spLocks noEditPoints="1"/>
              </p:cNvSpPr>
              <p:nvPr/>
            </p:nvSpPr>
            <p:spPr bwMode="auto">
              <a:xfrm>
                <a:off x="7348757" y="2109024"/>
                <a:ext cx="1042880" cy="326418"/>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grp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505050"/>
                  </a:solidFill>
                </a:endParaRPr>
              </a:p>
            </p:txBody>
          </p:sp>
          <p:sp>
            <p:nvSpPr>
              <p:cNvPr id="152" name="TextBox 151"/>
              <p:cNvSpPr txBox="1"/>
              <p:nvPr/>
            </p:nvSpPr>
            <p:spPr>
              <a:xfrm flipH="1">
                <a:off x="6726115" y="2537561"/>
                <a:ext cx="1968197" cy="366340"/>
              </a:xfrm>
              <a:prstGeom prst="rect">
                <a:avLst/>
              </a:prstGeom>
              <a:grpFill/>
            </p:spPr>
            <p:txBody>
              <a:bodyPr wrap="square" lIns="0" tIns="0" rIns="0" bIns="0" rtlCol="0">
                <a:spAutoFit/>
              </a:bodyPr>
              <a:lstStyle/>
              <a:p>
                <a:pPr algn="ctr">
                  <a:lnSpc>
                    <a:spcPct val="90000"/>
                  </a:lnSpc>
                  <a:spcAft>
                    <a:spcPts val="600"/>
                  </a:spcAft>
                </a:pPr>
                <a:r>
                  <a:rPr lang="en-US" sz="1600" dirty="0" smtClean="0">
                    <a:solidFill>
                      <a:srgbClr val="FFFFFF"/>
                    </a:solidFill>
                  </a:rPr>
                  <a:t>Intune, AAD &amp; Windows Attestation Service</a:t>
                </a:r>
                <a:endParaRPr lang="en-US" sz="2000" dirty="0" smtClean="0">
                  <a:solidFill>
                    <a:srgbClr val="FFFFFF"/>
                  </a:solidFill>
                </a:endParaRPr>
              </a:p>
            </p:txBody>
          </p:sp>
        </p:grpSp>
        <p:grpSp>
          <p:nvGrpSpPr>
            <p:cNvPr id="127" name="Group 126"/>
            <p:cNvGrpSpPr/>
            <p:nvPr/>
          </p:nvGrpSpPr>
          <p:grpSpPr>
            <a:xfrm>
              <a:off x="2101019" y="4137053"/>
              <a:ext cx="2515408" cy="573804"/>
              <a:chOff x="6744375" y="3816774"/>
              <a:chExt cx="2851831" cy="573804"/>
            </a:xfrm>
          </p:grpSpPr>
          <p:cxnSp>
            <p:nvCxnSpPr>
              <p:cNvPr id="146" name="Straight Arrow Connector 145"/>
              <p:cNvCxnSpPr/>
              <p:nvPr/>
            </p:nvCxnSpPr>
            <p:spPr>
              <a:xfrm flipH="1">
                <a:off x="6744375" y="3981998"/>
                <a:ext cx="2851831" cy="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flipH="1">
                <a:off x="7195450" y="4238229"/>
                <a:ext cx="1920240"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FFFFFF"/>
                    </a:solidFill>
                  </a:rPr>
                  <a:t>Here is my proof</a:t>
                </a:r>
                <a:endParaRPr lang="en-US" sz="1400" dirty="0" smtClean="0">
                  <a:solidFill>
                    <a:srgbClr val="FFFFFF"/>
                  </a:solidFill>
                </a:endParaRPr>
              </a:p>
            </p:txBody>
          </p:sp>
          <p:sp>
            <p:nvSpPr>
              <p:cNvPr id="148" name="TextBox 147"/>
              <p:cNvSpPr txBox="1"/>
              <p:nvPr/>
            </p:nvSpPr>
            <p:spPr>
              <a:xfrm flipH="1">
                <a:off x="7987410" y="3816774"/>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5</a:t>
                </a:r>
                <a:endParaRPr lang="en-US" sz="2400" dirty="0" smtClean="0">
                  <a:solidFill>
                    <a:srgbClr val="505050"/>
                  </a:solidFill>
                </a:endParaRPr>
              </a:p>
            </p:txBody>
          </p:sp>
        </p:grpSp>
        <p:grpSp>
          <p:nvGrpSpPr>
            <p:cNvPr id="128" name="Group 127"/>
            <p:cNvGrpSpPr/>
            <p:nvPr/>
          </p:nvGrpSpPr>
          <p:grpSpPr>
            <a:xfrm>
              <a:off x="1612330" y="3028275"/>
              <a:ext cx="1142403" cy="1201290"/>
              <a:chOff x="6002145" y="3148418"/>
              <a:chExt cx="1142403" cy="1201290"/>
            </a:xfrm>
          </p:grpSpPr>
          <p:sp>
            <p:nvSpPr>
              <p:cNvPr id="143" name="TextBox 142"/>
              <p:cNvSpPr txBox="1"/>
              <p:nvPr/>
            </p:nvSpPr>
            <p:spPr>
              <a:xfrm flipH="1">
                <a:off x="6304257" y="3942887"/>
                <a:ext cx="840291"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FFFFFF"/>
                    </a:solidFill>
                  </a:rPr>
                  <a:t>Approved</a:t>
                </a:r>
                <a:endParaRPr lang="en-US" sz="1400" dirty="0" smtClean="0">
                  <a:solidFill>
                    <a:srgbClr val="FFFFFF"/>
                  </a:solidFill>
                </a:endParaRPr>
              </a:p>
            </p:txBody>
          </p:sp>
          <p:cxnSp>
            <p:nvCxnSpPr>
              <p:cNvPr id="144" name="Straight Arrow Connector 143"/>
              <p:cNvCxnSpPr/>
              <p:nvPr/>
            </p:nvCxnSpPr>
            <p:spPr>
              <a:xfrm flipV="1">
                <a:off x="6155878" y="3148418"/>
                <a:ext cx="22554" cy="1201290"/>
              </a:xfrm>
              <a:prstGeom prst="straightConnector1">
                <a:avLst/>
              </a:prstGeom>
              <a:ln w="76200">
                <a:solidFill>
                  <a:schemeClr val="bg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flipH="1">
                <a:off x="6002145" y="3459386"/>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4</a:t>
                </a:r>
                <a:endParaRPr lang="en-US" sz="2400" dirty="0" smtClean="0">
                  <a:solidFill>
                    <a:srgbClr val="505050"/>
                  </a:solidFill>
                </a:endParaRPr>
              </a:p>
            </p:txBody>
          </p:sp>
        </p:grpSp>
        <p:grpSp>
          <p:nvGrpSpPr>
            <p:cNvPr id="129" name="Group 128"/>
            <p:cNvGrpSpPr/>
            <p:nvPr/>
          </p:nvGrpSpPr>
          <p:grpSpPr>
            <a:xfrm>
              <a:off x="4616425" y="3718039"/>
              <a:ext cx="1469243" cy="2402311"/>
              <a:chOff x="8814002" y="3011100"/>
              <a:chExt cx="2017237" cy="3474164"/>
            </a:xfrm>
            <a:solidFill>
              <a:srgbClr val="0078D7"/>
            </a:solidFill>
          </p:grpSpPr>
          <p:sp>
            <p:nvSpPr>
              <p:cNvPr id="135" name="TextBox 134"/>
              <p:cNvSpPr txBox="1"/>
              <p:nvPr/>
            </p:nvSpPr>
            <p:spPr>
              <a:xfrm flipH="1">
                <a:off x="8814002" y="3011100"/>
                <a:ext cx="2017237" cy="672100"/>
              </a:xfrm>
              <a:prstGeom prst="rect">
                <a:avLst/>
              </a:prstGeom>
              <a:grpFill/>
            </p:spPr>
            <p:txBody>
              <a:bodyPr wrap="square" lIns="0" tIns="0" rIns="0" bIns="0" rtlCol="0">
                <a:spAutoFit/>
              </a:bodyPr>
              <a:lstStyle/>
              <a:p>
                <a:pPr algn="ctr">
                  <a:lnSpc>
                    <a:spcPct val="90000"/>
                  </a:lnSpc>
                  <a:spcAft>
                    <a:spcPts val="600"/>
                  </a:spcAft>
                </a:pPr>
                <a:r>
                  <a:rPr lang="en-US" sz="1400" dirty="0" smtClean="0">
                    <a:solidFill>
                      <a:srgbClr val="FFFFFF"/>
                    </a:solidFill>
                  </a:rPr>
                  <a:t>Company</a:t>
                </a:r>
              </a:p>
              <a:p>
                <a:pPr algn="ctr">
                  <a:lnSpc>
                    <a:spcPct val="90000"/>
                  </a:lnSpc>
                  <a:spcAft>
                    <a:spcPts val="600"/>
                  </a:spcAft>
                </a:pPr>
                <a:r>
                  <a:rPr lang="en-US" sz="1400" dirty="0" smtClean="0">
                    <a:solidFill>
                      <a:srgbClr val="FFFFFF"/>
                    </a:solidFill>
                  </a:rPr>
                  <a:t>resources</a:t>
                </a:r>
                <a:endParaRPr lang="en-US" sz="1400" dirty="0">
                  <a:solidFill>
                    <a:srgbClr val="FFFFFF"/>
                  </a:solidFill>
                </a:endParaRPr>
              </a:p>
            </p:txBody>
          </p:sp>
          <p:grpSp>
            <p:nvGrpSpPr>
              <p:cNvPr id="136" name="Group 135"/>
              <p:cNvGrpSpPr/>
              <p:nvPr/>
            </p:nvGrpSpPr>
            <p:grpSpPr>
              <a:xfrm>
                <a:off x="9179037" y="3833800"/>
                <a:ext cx="1262791" cy="2651464"/>
                <a:chOff x="8696789" y="4353252"/>
                <a:chExt cx="1371813" cy="2880372"/>
              </a:xfrm>
              <a:grpFill/>
            </p:grpSpPr>
            <p:grpSp>
              <p:nvGrpSpPr>
                <p:cNvPr id="137" name="Group 136"/>
                <p:cNvGrpSpPr/>
                <p:nvPr/>
              </p:nvGrpSpPr>
              <p:grpSpPr>
                <a:xfrm>
                  <a:off x="8696789" y="4353252"/>
                  <a:ext cx="1371600" cy="1371600"/>
                  <a:chOff x="8729537" y="5393451"/>
                  <a:chExt cx="1371600" cy="1371600"/>
                </a:xfrm>
                <a:grpFill/>
              </p:grpSpPr>
              <p:sp>
                <p:nvSpPr>
                  <p:cNvPr id="141" name="Rectangle 140"/>
                  <p:cNvSpPr/>
                  <p:nvPr/>
                </p:nvSpPr>
                <p:spPr bwMode="auto">
                  <a:xfrm flipH="1">
                    <a:off x="8729537" y="5393451"/>
                    <a:ext cx="1371600" cy="1371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Documents</a:t>
                    </a:r>
                  </a:p>
                </p:txBody>
              </p:sp>
              <p:sp>
                <p:nvSpPr>
                  <p:cNvPr id="142" name="Freeform 22"/>
                  <p:cNvSpPr>
                    <a:spLocks noChangeAspect="1" noEditPoints="1"/>
                  </p:cNvSpPr>
                  <p:nvPr/>
                </p:nvSpPr>
                <p:spPr bwMode="black">
                  <a:xfrm>
                    <a:off x="9160932" y="6006187"/>
                    <a:ext cx="570101" cy="355842"/>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1"/>
                  </a:solidFill>
                  <a:ln>
                    <a:noFill/>
                  </a:ln>
                </p:spPr>
                <p:txBody>
                  <a:bodyPr vert="horz" wrap="square" lIns="89621" tIns="44811" rIns="89621" bIns="44811" numCol="1" anchor="t" anchorCtr="0" compatLnSpc="1">
                    <a:prstTxWarp prst="textNoShape">
                      <a:avLst/>
                    </a:prstTxWarp>
                  </a:bodyPr>
                  <a:lstStyle/>
                  <a:p>
                    <a:pPr algn="ctr" defTabSz="914185"/>
                    <a:endParaRPr lang="en-US" dirty="0">
                      <a:solidFill>
                        <a:srgbClr val="FFFFFF"/>
                      </a:solidFill>
                    </a:endParaRPr>
                  </a:p>
                </p:txBody>
              </p:sp>
            </p:grpSp>
            <p:grpSp>
              <p:nvGrpSpPr>
                <p:cNvPr id="138" name="Group 137"/>
                <p:cNvGrpSpPr/>
                <p:nvPr/>
              </p:nvGrpSpPr>
              <p:grpSpPr>
                <a:xfrm>
                  <a:off x="8697001" y="5862024"/>
                  <a:ext cx="1371601" cy="1371600"/>
                  <a:chOff x="8697001" y="5862024"/>
                  <a:chExt cx="1371601" cy="1371600"/>
                </a:xfrm>
                <a:grpFill/>
              </p:grpSpPr>
              <p:sp>
                <p:nvSpPr>
                  <p:cNvPr id="139" name="Rectangle 138"/>
                  <p:cNvSpPr/>
                  <p:nvPr/>
                </p:nvSpPr>
                <p:spPr bwMode="auto">
                  <a:xfrm flipH="1">
                    <a:off x="8697001" y="5862024"/>
                    <a:ext cx="1371601" cy="1371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Email</a:t>
                    </a:r>
                  </a:p>
                </p:txBody>
              </p:sp>
              <p:sp>
                <p:nvSpPr>
                  <p:cNvPr id="140" name="Freeform 139"/>
                  <p:cNvSpPr>
                    <a:spLocks noChangeAspect="1"/>
                  </p:cNvSpPr>
                  <p:nvPr/>
                </p:nvSpPr>
                <p:spPr bwMode="black">
                  <a:xfrm>
                    <a:off x="9210756" y="6500578"/>
                    <a:ext cx="412459" cy="293785"/>
                  </a:xfrm>
                  <a:custGeom>
                    <a:avLst/>
                    <a:gdLst>
                      <a:gd name="connsiteX0" fmla="*/ 444931 w 444931"/>
                      <a:gd name="connsiteY0" fmla="*/ 85811 h 316789"/>
                      <a:gd name="connsiteX1" fmla="*/ 444931 w 444931"/>
                      <a:gd name="connsiteY1" fmla="*/ 316789 h 316789"/>
                      <a:gd name="connsiteX2" fmla="*/ 0 w 444931"/>
                      <a:gd name="connsiteY2" fmla="*/ 316789 h 316789"/>
                      <a:gd name="connsiteX3" fmla="*/ 0 w 444931"/>
                      <a:gd name="connsiteY3" fmla="*/ 90868 h 316789"/>
                      <a:gd name="connsiteX4" fmla="*/ 216980 w 444931"/>
                      <a:gd name="connsiteY4" fmla="*/ 211312 h 316789"/>
                      <a:gd name="connsiteX5" fmla="*/ 217910 w 444931"/>
                      <a:gd name="connsiteY5" fmla="*/ 209638 h 316789"/>
                      <a:gd name="connsiteX6" fmla="*/ 218839 w 444931"/>
                      <a:gd name="connsiteY6" fmla="*/ 211313 h 316789"/>
                      <a:gd name="connsiteX7" fmla="*/ 0 w 444931"/>
                      <a:gd name="connsiteY7" fmla="*/ 0 h 316789"/>
                      <a:gd name="connsiteX8" fmla="*/ 444931 w 444931"/>
                      <a:gd name="connsiteY8" fmla="*/ 0 h 316789"/>
                      <a:gd name="connsiteX9" fmla="*/ 444931 w 444931"/>
                      <a:gd name="connsiteY9" fmla="*/ 33520 h 316789"/>
                      <a:gd name="connsiteX10" fmla="*/ 217910 w 444931"/>
                      <a:gd name="connsiteY10" fmla="*/ 159538 h 316789"/>
                      <a:gd name="connsiteX11" fmla="*/ 0 w 444931"/>
                      <a:gd name="connsiteY11" fmla="*/ 38578 h 31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931" h="316789">
                        <a:moveTo>
                          <a:pt x="444931" y="85811"/>
                        </a:moveTo>
                        <a:lnTo>
                          <a:pt x="444931" y="316789"/>
                        </a:lnTo>
                        <a:lnTo>
                          <a:pt x="0" y="316789"/>
                        </a:lnTo>
                        <a:lnTo>
                          <a:pt x="0" y="90868"/>
                        </a:lnTo>
                        <a:lnTo>
                          <a:pt x="216980" y="211312"/>
                        </a:lnTo>
                        <a:lnTo>
                          <a:pt x="217910" y="209638"/>
                        </a:lnTo>
                        <a:lnTo>
                          <a:pt x="218839" y="211313"/>
                        </a:lnTo>
                        <a:close/>
                        <a:moveTo>
                          <a:pt x="0" y="0"/>
                        </a:moveTo>
                        <a:lnTo>
                          <a:pt x="444931" y="0"/>
                        </a:lnTo>
                        <a:lnTo>
                          <a:pt x="444931" y="33520"/>
                        </a:lnTo>
                        <a:lnTo>
                          <a:pt x="217910" y="159538"/>
                        </a:lnTo>
                        <a:lnTo>
                          <a:pt x="0" y="3857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algn="ctr" defTabSz="913920" fontAlgn="base">
                      <a:lnSpc>
                        <a:spcPct val="90000"/>
                      </a:lnSpc>
                      <a:spcBef>
                        <a:spcPct val="0"/>
                      </a:spcBef>
                      <a:spcAft>
                        <a:spcPct val="0"/>
                      </a:spcAft>
                    </a:pPr>
                    <a:endParaRPr lang="en-US" sz="2400" dirty="0">
                      <a:solidFill>
                        <a:srgbClr val="FFFFFF"/>
                      </a:solidFill>
                      <a:ea typeface="Segoe UI" pitchFamily="34" charset="0"/>
                      <a:cs typeface="Segoe UI" pitchFamily="34" charset="0"/>
                    </a:endParaRPr>
                  </a:p>
                </p:txBody>
              </p:sp>
            </p:grpSp>
          </p:grpSp>
        </p:grpSp>
        <p:grpSp>
          <p:nvGrpSpPr>
            <p:cNvPr id="130" name="Group 129"/>
            <p:cNvGrpSpPr/>
            <p:nvPr/>
          </p:nvGrpSpPr>
          <p:grpSpPr>
            <a:xfrm>
              <a:off x="387356" y="2981492"/>
              <a:ext cx="997332" cy="1201290"/>
              <a:chOff x="4697053" y="3193628"/>
              <a:chExt cx="997332" cy="1201290"/>
            </a:xfrm>
          </p:grpSpPr>
          <p:cxnSp>
            <p:nvCxnSpPr>
              <p:cNvPr id="132" name="Straight Arrow Connector 131"/>
              <p:cNvCxnSpPr/>
              <p:nvPr/>
            </p:nvCxnSpPr>
            <p:spPr>
              <a:xfrm flipV="1">
                <a:off x="5490462" y="3193628"/>
                <a:ext cx="22554" cy="1201290"/>
              </a:xfrm>
              <a:prstGeom prst="straightConnector1">
                <a:avLst/>
              </a:prstGeom>
              <a:ln w="7620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flipH="1">
                <a:off x="5328625" y="3559795"/>
                <a:ext cx="365760" cy="365760"/>
              </a:xfrm>
              <a:prstGeom prst="ellipse">
                <a:avLst/>
              </a:prstGeom>
              <a:solidFill>
                <a:srgbClr val="D7D7D7"/>
              </a:solidFill>
              <a:ln w="57150">
                <a:solidFill>
                  <a:schemeClr val="bg2">
                    <a:lumMod val="50000"/>
                  </a:schemeClr>
                </a:solidFill>
              </a:ln>
            </p:spPr>
            <p:txBody>
              <a:bodyPr wrap="square" lIns="0" tIns="0" rIns="0" bIns="0" rtlCol="0">
                <a:spAutoFit/>
              </a:bodyPr>
              <a:lstStyle/>
              <a:p>
                <a:pPr algn="ctr">
                  <a:lnSpc>
                    <a:spcPct val="90000"/>
                  </a:lnSpc>
                  <a:spcAft>
                    <a:spcPts val="600"/>
                  </a:spcAft>
                </a:pPr>
                <a:r>
                  <a:rPr lang="en-US" dirty="0" smtClean="0">
                    <a:solidFill>
                      <a:srgbClr val="505050"/>
                    </a:solidFill>
                  </a:rPr>
                  <a:t>3</a:t>
                </a:r>
                <a:endParaRPr lang="en-US" sz="2400" dirty="0" smtClean="0">
                  <a:solidFill>
                    <a:srgbClr val="505050"/>
                  </a:solidFill>
                </a:endParaRPr>
              </a:p>
            </p:txBody>
          </p:sp>
          <p:sp>
            <p:nvSpPr>
              <p:cNvPr id="134" name="TextBox 133"/>
              <p:cNvSpPr txBox="1"/>
              <p:nvPr/>
            </p:nvSpPr>
            <p:spPr>
              <a:xfrm flipH="1">
                <a:off x="4697053" y="3363953"/>
                <a:ext cx="840291" cy="152349"/>
              </a:xfrm>
              <a:prstGeom prst="rect">
                <a:avLst/>
              </a:prstGeom>
              <a:noFill/>
            </p:spPr>
            <p:txBody>
              <a:bodyPr wrap="square" lIns="0" tIns="0" rIns="0" bIns="0" rtlCol="0">
                <a:spAutoFit/>
              </a:bodyPr>
              <a:lstStyle/>
              <a:p>
                <a:pPr algn="ctr">
                  <a:lnSpc>
                    <a:spcPct val="90000"/>
                  </a:lnSpc>
                  <a:spcAft>
                    <a:spcPts val="600"/>
                  </a:spcAft>
                </a:pPr>
                <a:r>
                  <a:rPr lang="en-US" sz="1100" dirty="0" smtClean="0">
                    <a:solidFill>
                      <a:srgbClr val="FFFFFF"/>
                    </a:solidFill>
                  </a:rPr>
                  <a:t>Request</a:t>
                </a:r>
                <a:endParaRPr lang="en-US" sz="1400" dirty="0" smtClean="0">
                  <a:solidFill>
                    <a:srgbClr val="FFFFFF"/>
                  </a:solidFill>
                </a:endParaRPr>
              </a:p>
            </p:txBody>
          </p:sp>
        </p:grpSp>
        <p:pic>
          <p:nvPicPr>
            <p:cNvPr id="131" name="Picture 130"/>
            <p:cNvPicPr>
              <a:picLocks noChangeAspect="1"/>
            </p:cNvPicPr>
            <p:nvPr/>
          </p:nvPicPr>
          <p:blipFill>
            <a:blip r:embed="rId3"/>
            <a:stretch>
              <a:fillRect/>
            </a:stretch>
          </p:blipFill>
          <p:spPr>
            <a:xfrm>
              <a:off x="1025614" y="4353107"/>
              <a:ext cx="1033903" cy="1933881"/>
            </a:xfrm>
            <a:prstGeom prst="rect">
              <a:avLst/>
            </a:prstGeom>
          </p:spPr>
        </p:pic>
      </p:grpSp>
    </p:spTree>
    <p:extLst>
      <p:ext uri="{BB962C8B-B14F-4D97-AF65-F5344CB8AC3E}">
        <p14:creationId xmlns:p14="http://schemas.microsoft.com/office/powerpoint/2010/main" val="3805761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Win10 – Enterprise Data protection</a:t>
            </a:r>
            <a:endParaRPr lang="en-US" dirty="0"/>
          </a:p>
        </p:txBody>
      </p:sp>
      <p:sp>
        <p:nvSpPr>
          <p:cNvPr id="81" name="Text Placeholder 1"/>
          <p:cNvSpPr txBox="1">
            <a:spLocks/>
          </p:cNvSpPr>
          <p:nvPr/>
        </p:nvSpPr>
        <p:spPr>
          <a:xfrm>
            <a:off x="6025598" y="1528763"/>
            <a:ext cx="6097576" cy="4459682"/>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spcBef>
                <a:spcPts val="4200"/>
              </a:spcBef>
              <a:buClr>
                <a:srgbClr val="404040"/>
              </a:buClr>
              <a:buFont typeface="Wingdings" panose="05000000000000000000" pitchFamily="2" charset="2"/>
              <a:buNone/>
            </a:pPr>
            <a:r>
              <a:rPr lang="en-US" sz="3200" dirty="0">
                <a:solidFill>
                  <a:srgbClr val="FFFFFF"/>
                </a:solidFill>
                <a:latin typeface="Segoe UI Light"/>
              </a:rPr>
              <a:t>“Enterprise data protection</a:t>
            </a:r>
            <a:r>
              <a:rPr lang="en-US" sz="3200" dirty="0" smtClean="0">
                <a:solidFill>
                  <a:srgbClr val="FFFFFF"/>
                </a:solidFill>
                <a:latin typeface="Segoe UI Light"/>
              </a:rPr>
              <a:t>”</a:t>
            </a:r>
            <a:endParaRPr lang="en-US" sz="3200" dirty="0">
              <a:solidFill>
                <a:srgbClr val="FFFFFF"/>
              </a:solidFill>
              <a:latin typeface="Segoe UI Light"/>
            </a:endParaRPr>
          </a:p>
          <a:p>
            <a:pPr marL="342900" lvl="1" indent="0">
              <a:spcBef>
                <a:spcPts val="4200"/>
              </a:spcBef>
              <a:buClr>
                <a:srgbClr val="404040"/>
              </a:buClr>
              <a:buFont typeface="Wingdings" panose="05000000000000000000" pitchFamily="2" charset="2"/>
              <a:buNone/>
            </a:pPr>
            <a:r>
              <a:rPr lang="en-US" sz="3200" dirty="0">
                <a:solidFill>
                  <a:srgbClr val="FFFFFF"/>
                </a:solidFill>
                <a:latin typeface="Segoe UI Light"/>
              </a:rPr>
              <a:t>User friendly work-personal </a:t>
            </a:r>
            <a:r>
              <a:rPr lang="en-US" sz="3200" dirty="0" smtClean="0">
                <a:solidFill>
                  <a:srgbClr val="FFFFFF"/>
                </a:solidFill>
                <a:latin typeface="Segoe UI Light"/>
              </a:rPr>
              <a:t>separation</a:t>
            </a:r>
            <a:endParaRPr lang="en-US" sz="3200" dirty="0">
              <a:solidFill>
                <a:srgbClr val="FFFFFF"/>
              </a:solidFill>
              <a:latin typeface="Segoe UI Light"/>
            </a:endParaRPr>
          </a:p>
          <a:p>
            <a:pPr marL="342900" lvl="1" indent="0">
              <a:spcBef>
                <a:spcPts val="4200"/>
              </a:spcBef>
              <a:buClr>
                <a:srgbClr val="404040"/>
              </a:buClr>
              <a:buFont typeface="Wingdings" panose="05000000000000000000" pitchFamily="2" charset="2"/>
              <a:buNone/>
            </a:pPr>
            <a:r>
              <a:rPr lang="en-US" sz="3200" dirty="0">
                <a:solidFill>
                  <a:srgbClr val="FFFFFF"/>
                </a:solidFill>
                <a:latin typeface="Segoe UI Light"/>
              </a:rPr>
              <a:t>Manage what data is “Enterprise</a:t>
            </a:r>
            <a:r>
              <a:rPr lang="en-US" sz="3200" dirty="0" smtClean="0">
                <a:solidFill>
                  <a:srgbClr val="FFFFFF"/>
                </a:solidFill>
                <a:latin typeface="Segoe UI Light"/>
              </a:rPr>
              <a:t>”</a:t>
            </a:r>
            <a:endParaRPr lang="en-US" sz="3200" dirty="0">
              <a:solidFill>
                <a:srgbClr val="FFFFFF"/>
              </a:solidFill>
              <a:latin typeface="Segoe UI Light"/>
            </a:endParaRPr>
          </a:p>
          <a:p>
            <a:pPr marL="342900" lvl="1" indent="0">
              <a:spcBef>
                <a:spcPts val="4200"/>
              </a:spcBef>
              <a:buClr>
                <a:srgbClr val="404040"/>
              </a:buClr>
              <a:buFont typeface="Wingdings" panose="05000000000000000000" pitchFamily="2" charset="2"/>
              <a:buNone/>
            </a:pPr>
            <a:r>
              <a:rPr lang="en-US" sz="3200" dirty="0">
                <a:solidFill>
                  <a:srgbClr val="FFFFFF"/>
                </a:solidFill>
                <a:latin typeface="Segoe UI Light"/>
              </a:rPr>
              <a:t>Audit intentional data </a:t>
            </a:r>
            <a:r>
              <a:rPr lang="en-US" sz="3200" dirty="0" smtClean="0">
                <a:solidFill>
                  <a:srgbClr val="FFFFFF"/>
                </a:solidFill>
                <a:latin typeface="Segoe UI Light"/>
              </a:rPr>
              <a:t>disclosure</a:t>
            </a:r>
            <a:endParaRPr lang="en-US" sz="3200" dirty="0">
              <a:solidFill>
                <a:srgbClr val="FFFFFF"/>
              </a:solidFill>
              <a:latin typeface="Segoe UI Light"/>
            </a:endParaRPr>
          </a:p>
        </p:txBody>
      </p:sp>
      <p:grpSp>
        <p:nvGrpSpPr>
          <p:cNvPr id="137" name="Group 136"/>
          <p:cNvGrpSpPr/>
          <p:nvPr/>
        </p:nvGrpSpPr>
        <p:grpSpPr>
          <a:xfrm>
            <a:off x="1886990" y="1529259"/>
            <a:ext cx="2357437" cy="4600575"/>
            <a:chOff x="1319213" y="1508125"/>
            <a:chExt cx="2357437" cy="4600575"/>
          </a:xfrm>
        </p:grpSpPr>
        <p:sp>
          <p:nvSpPr>
            <p:cNvPr id="15" name="AutoShape 3"/>
            <p:cNvSpPr>
              <a:spLocks noChangeAspect="1" noChangeArrowheads="1" noTextEdit="1"/>
            </p:cNvSpPr>
            <p:nvPr/>
          </p:nvSpPr>
          <p:spPr bwMode="auto">
            <a:xfrm>
              <a:off x="1341438" y="1508125"/>
              <a:ext cx="233521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5"/>
            <p:cNvSpPr>
              <a:spLocks/>
            </p:cNvSpPr>
            <p:nvPr/>
          </p:nvSpPr>
          <p:spPr bwMode="auto">
            <a:xfrm>
              <a:off x="1319213" y="1531938"/>
              <a:ext cx="2311400" cy="4575175"/>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0" name="Rectangle 30"/>
            <p:cNvSpPr>
              <a:spLocks noChangeArrowheads="1"/>
            </p:cNvSpPr>
            <p:nvPr/>
          </p:nvSpPr>
          <p:spPr bwMode="auto">
            <a:xfrm>
              <a:off x="3458375" y="4946650"/>
              <a:ext cx="165100" cy="533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1" name="Freeform 31"/>
            <p:cNvSpPr>
              <a:spLocks/>
            </p:cNvSpPr>
            <p:nvPr/>
          </p:nvSpPr>
          <p:spPr bwMode="auto">
            <a:xfrm>
              <a:off x="2214563" y="1763713"/>
              <a:ext cx="566737" cy="69850"/>
            </a:xfrm>
            <a:custGeom>
              <a:avLst/>
              <a:gdLst>
                <a:gd name="T0" fmla="*/ 24 w 24"/>
                <a:gd name="T1" fmla="*/ 2 h 3"/>
                <a:gd name="T2" fmla="*/ 22 w 24"/>
                <a:gd name="T3" fmla="*/ 3 h 3"/>
                <a:gd name="T4" fmla="*/ 2 w 24"/>
                <a:gd name="T5" fmla="*/ 3 h 3"/>
                <a:gd name="T6" fmla="*/ 0 w 24"/>
                <a:gd name="T7" fmla="*/ 2 h 3"/>
                <a:gd name="T8" fmla="*/ 0 w 24"/>
                <a:gd name="T9" fmla="*/ 2 h 3"/>
                <a:gd name="T10" fmla="*/ 2 w 24"/>
                <a:gd name="T11" fmla="*/ 0 h 3"/>
                <a:gd name="T12" fmla="*/ 22 w 24"/>
                <a:gd name="T13" fmla="*/ 0 h 3"/>
                <a:gd name="T14" fmla="*/ 24 w 2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
                  <a:moveTo>
                    <a:pt x="24" y="2"/>
                  </a:moveTo>
                  <a:cubicBezTo>
                    <a:pt x="24" y="3"/>
                    <a:pt x="23" y="3"/>
                    <a:pt x="22" y="3"/>
                  </a:cubicBezTo>
                  <a:cubicBezTo>
                    <a:pt x="2" y="3"/>
                    <a:pt x="2" y="3"/>
                    <a:pt x="2" y="3"/>
                  </a:cubicBezTo>
                  <a:cubicBezTo>
                    <a:pt x="1" y="3"/>
                    <a:pt x="0" y="3"/>
                    <a:pt x="0" y="2"/>
                  </a:cubicBezTo>
                  <a:cubicBezTo>
                    <a:pt x="0" y="2"/>
                    <a:pt x="0" y="2"/>
                    <a:pt x="0" y="2"/>
                  </a:cubicBezTo>
                  <a:cubicBezTo>
                    <a:pt x="0" y="1"/>
                    <a:pt x="1" y="0"/>
                    <a:pt x="2" y="0"/>
                  </a:cubicBezTo>
                  <a:cubicBezTo>
                    <a:pt x="22" y="0"/>
                    <a:pt x="22" y="0"/>
                    <a:pt x="22" y="0"/>
                  </a:cubicBezTo>
                  <a:cubicBezTo>
                    <a:pt x="23" y="0"/>
                    <a:pt x="24" y="1"/>
                    <a:pt x="24"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2" name="Rectangle 32"/>
            <p:cNvSpPr>
              <a:spLocks noChangeArrowheads="1"/>
            </p:cNvSpPr>
            <p:nvPr/>
          </p:nvSpPr>
          <p:spPr bwMode="auto">
            <a:xfrm>
              <a:off x="1554163" y="2111375"/>
              <a:ext cx="23812"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3" name="Rectangle 33"/>
            <p:cNvSpPr>
              <a:spLocks noChangeArrowheads="1"/>
            </p:cNvSpPr>
            <p:nvPr/>
          </p:nvSpPr>
          <p:spPr bwMode="auto">
            <a:xfrm>
              <a:off x="1530350" y="2135188"/>
              <a:ext cx="23812"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4" name="Rectangle 34"/>
            <p:cNvSpPr>
              <a:spLocks noChangeArrowheads="1"/>
            </p:cNvSpPr>
            <p:nvPr/>
          </p:nvSpPr>
          <p:spPr bwMode="auto">
            <a:xfrm>
              <a:off x="1506538" y="2159000"/>
              <a:ext cx="23812"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5" name="Rectangle 35"/>
            <p:cNvSpPr>
              <a:spLocks noChangeArrowheads="1"/>
            </p:cNvSpPr>
            <p:nvPr/>
          </p:nvSpPr>
          <p:spPr bwMode="auto">
            <a:xfrm>
              <a:off x="1484313" y="2159000"/>
              <a:ext cx="22225"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6" name="Rectangle 36"/>
            <p:cNvSpPr>
              <a:spLocks noChangeArrowheads="1"/>
            </p:cNvSpPr>
            <p:nvPr/>
          </p:nvSpPr>
          <p:spPr bwMode="auto">
            <a:xfrm>
              <a:off x="1460500" y="2181225"/>
              <a:ext cx="23812" cy="23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7" name="Rectangle 37"/>
            <p:cNvSpPr>
              <a:spLocks noChangeArrowheads="1"/>
            </p:cNvSpPr>
            <p:nvPr/>
          </p:nvSpPr>
          <p:spPr bwMode="auto">
            <a:xfrm>
              <a:off x="3111500" y="2111375"/>
              <a:ext cx="95250"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8" name="Rectangle 38"/>
            <p:cNvSpPr>
              <a:spLocks noChangeArrowheads="1"/>
            </p:cNvSpPr>
            <p:nvPr/>
          </p:nvSpPr>
          <p:spPr bwMode="auto">
            <a:xfrm>
              <a:off x="3040063" y="2135188"/>
              <a:ext cx="23812"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nvGrpSpPr>
            <p:cNvPr id="136" name="Group 135"/>
            <p:cNvGrpSpPr/>
            <p:nvPr/>
          </p:nvGrpSpPr>
          <p:grpSpPr>
            <a:xfrm>
              <a:off x="1530350" y="2738691"/>
              <a:ext cx="1911350" cy="2519109"/>
              <a:chOff x="1530350" y="3030791"/>
              <a:chExt cx="1911350" cy="2519109"/>
            </a:xfrm>
          </p:grpSpPr>
          <p:grpSp>
            <p:nvGrpSpPr>
              <p:cNvPr id="121" name="Group 120"/>
              <p:cNvGrpSpPr/>
              <p:nvPr/>
            </p:nvGrpSpPr>
            <p:grpSpPr>
              <a:xfrm>
                <a:off x="1530350" y="3030791"/>
                <a:ext cx="590140" cy="2519109"/>
                <a:chOff x="1530350" y="3413125"/>
                <a:chExt cx="425450" cy="1816101"/>
              </a:xfrm>
              <a:solidFill>
                <a:schemeClr val="tx1"/>
              </a:solidFill>
            </p:grpSpPr>
            <p:sp>
              <p:nvSpPr>
                <p:cNvPr id="18" name="Rectangle 7"/>
                <p:cNvSpPr>
                  <a:spLocks noChangeArrowheads="1"/>
                </p:cNvSpPr>
                <p:nvPr/>
              </p:nvSpPr>
              <p:spPr bwMode="auto">
                <a:xfrm>
                  <a:off x="1530350" y="3413125"/>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 name="Rectangle 19"/>
                <p:cNvSpPr>
                  <a:spLocks noChangeArrowheads="1"/>
                </p:cNvSpPr>
                <p:nvPr/>
              </p:nvSpPr>
              <p:spPr bwMode="auto">
                <a:xfrm>
                  <a:off x="1530350" y="4343401"/>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9" name="Rectangle 7"/>
                <p:cNvSpPr>
                  <a:spLocks noChangeArrowheads="1"/>
                </p:cNvSpPr>
                <p:nvPr/>
              </p:nvSpPr>
              <p:spPr bwMode="auto">
                <a:xfrm>
                  <a:off x="1530350" y="3878263"/>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r>
                    <a:rPr lang="en-US" sz="600" b="1" dirty="0">
                      <a:solidFill>
                        <a:srgbClr val="00188F">
                          <a:lumMod val="75000"/>
                        </a:srgbClr>
                      </a:solidFill>
                    </a:rPr>
                    <a:t>f</a:t>
                  </a:r>
                  <a:r>
                    <a:rPr lang="en-US" sz="600" b="1" dirty="0" smtClean="0">
                      <a:solidFill>
                        <a:srgbClr val="00188F">
                          <a:lumMod val="75000"/>
                        </a:srgbClr>
                      </a:solidFill>
                    </a:rPr>
                    <a:t>or business</a:t>
                  </a:r>
                  <a:endParaRPr lang="en-US" sz="600" b="1" dirty="0">
                    <a:solidFill>
                      <a:srgbClr val="00188F">
                        <a:lumMod val="75000"/>
                      </a:srgbClr>
                    </a:solidFill>
                  </a:endParaRPr>
                </a:p>
              </p:txBody>
            </p:sp>
            <p:sp>
              <p:nvSpPr>
                <p:cNvPr id="120" name="Rectangle 19"/>
                <p:cNvSpPr>
                  <a:spLocks noChangeArrowheads="1"/>
                </p:cNvSpPr>
                <p:nvPr/>
              </p:nvSpPr>
              <p:spPr bwMode="auto">
                <a:xfrm>
                  <a:off x="1530350" y="4810126"/>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22" name="Group 121"/>
              <p:cNvGrpSpPr/>
              <p:nvPr/>
            </p:nvGrpSpPr>
            <p:grpSpPr>
              <a:xfrm>
                <a:off x="2190955" y="3030791"/>
                <a:ext cx="590140" cy="2519109"/>
                <a:chOff x="1530350" y="3413125"/>
                <a:chExt cx="425450" cy="1816101"/>
              </a:xfrm>
              <a:solidFill>
                <a:schemeClr val="tx1"/>
              </a:solidFill>
            </p:grpSpPr>
            <p:sp>
              <p:nvSpPr>
                <p:cNvPr id="123" name="Rectangle 7"/>
                <p:cNvSpPr>
                  <a:spLocks noChangeArrowheads="1"/>
                </p:cNvSpPr>
                <p:nvPr/>
              </p:nvSpPr>
              <p:spPr bwMode="auto">
                <a:xfrm>
                  <a:off x="1530350" y="3413125"/>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4" name="Rectangle 19"/>
                <p:cNvSpPr>
                  <a:spLocks noChangeArrowheads="1"/>
                </p:cNvSpPr>
                <p:nvPr/>
              </p:nvSpPr>
              <p:spPr bwMode="auto">
                <a:xfrm>
                  <a:off x="1530350" y="4343401"/>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5" name="Rectangle 7"/>
                <p:cNvSpPr>
                  <a:spLocks noChangeArrowheads="1"/>
                </p:cNvSpPr>
                <p:nvPr/>
              </p:nvSpPr>
              <p:spPr bwMode="auto">
                <a:xfrm>
                  <a:off x="1530350" y="3878263"/>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6" name="Rectangle 19"/>
                <p:cNvSpPr>
                  <a:spLocks noChangeArrowheads="1"/>
                </p:cNvSpPr>
                <p:nvPr/>
              </p:nvSpPr>
              <p:spPr bwMode="auto">
                <a:xfrm>
                  <a:off x="1530350" y="4810126"/>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27" name="Group 126"/>
              <p:cNvGrpSpPr/>
              <p:nvPr/>
            </p:nvGrpSpPr>
            <p:grpSpPr>
              <a:xfrm>
                <a:off x="2851560" y="3030791"/>
                <a:ext cx="590140" cy="2519109"/>
                <a:chOff x="1530350" y="3413125"/>
                <a:chExt cx="425450" cy="1816101"/>
              </a:xfrm>
              <a:solidFill>
                <a:schemeClr val="tx1"/>
              </a:solidFill>
            </p:grpSpPr>
            <p:sp>
              <p:nvSpPr>
                <p:cNvPr id="128" name="Rectangle 7"/>
                <p:cNvSpPr>
                  <a:spLocks noChangeArrowheads="1"/>
                </p:cNvSpPr>
                <p:nvPr/>
              </p:nvSpPr>
              <p:spPr bwMode="auto">
                <a:xfrm>
                  <a:off x="1530350" y="3413125"/>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endParaRPr lang="en-US" sz="600" b="1">
                    <a:solidFill>
                      <a:srgbClr val="00188F">
                        <a:lumMod val="75000"/>
                      </a:srgbClr>
                    </a:solidFill>
                  </a:endParaRPr>
                </a:p>
              </p:txBody>
            </p:sp>
            <p:sp>
              <p:nvSpPr>
                <p:cNvPr id="129" name="Rectangle 19"/>
                <p:cNvSpPr>
                  <a:spLocks noChangeArrowheads="1"/>
                </p:cNvSpPr>
                <p:nvPr/>
              </p:nvSpPr>
              <p:spPr bwMode="auto">
                <a:xfrm>
                  <a:off x="1530350" y="4343401"/>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r>
                    <a:rPr lang="en-US" sz="600" b="1" dirty="0" smtClean="0">
                      <a:solidFill>
                        <a:srgbClr val="00188F">
                          <a:lumMod val="75000"/>
                        </a:srgbClr>
                      </a:solidFill>
                    </a:rPr>
                    <a:t>personal</a:t>
                  </a:r>
                  <a:endParaRPr lang="en-US" sz="600" b="1" dirty="0">
                    <a:solidFill>
                      <a:srgbClr val="00188F">
                        <a:lumMod val="75000"/>
                      </a:srgbClr>
                    </a:solidFill>
                  </a:endParaRPr>
                </a:p>
              </p:txBody>
            </p:sp>
            <p:sp>
              <p:nvSpPr>
                <p:cNvPr id="130" name="Rectangle 7"/>
                <p:cNvSpPr>
                  <a:spLocks noChangeArrowheads="1"/>
                </p:cNvSpPr>
                <p:nvPr/>
              </p:nvSpPr>
              <p:spPr bwMode="auto">
                <a:xfrm>
                  <a:off x="1530350" y="3878263"/>
                  <a:ext cx="425450" cy="4175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endParaRPr lang="en-US" sz="600" b="1">
                    <a:solidFill>
                      <a:srgbClr val="00188F">
                        <a:lumMod val="75000"/>
                      </a:srgbClr>
                    </a:solidFill>
                  </a:endParaRPr>
                </a:p>
              </p:txBody>
            </p:sp>
            <p:sp>
              <p:nvSpPr>
                <p:cNvPr id="131" name="Rectangle 19"/>
                <p:cNvSpPr>
                  <a:spLocks noChangeArrowheads="1"/>
                </p:cNvSpPr>
                <p:nvPr/>
              </p:nvSpPr>
              <p:spPr bwMode="auto">
                <a:xfrm>
                  <a:off x="1530350" y="4810126"/>
                  <a:ext cx="425450" cy="41910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64008" numCol="1" anchor="b" anchorCtr="0" compatLnSpc="1">
                  <a:prstTxWarp prst="textNoShape">
                    <a:avLst/>
                  </a:prstTxWarp>
                </a:bodyPr>
                <a:lstStyle/>
                <a:p>
                  <a:pPr algn="ctr"/>
                  <a:endParaRPr lang="en-US" sz="600" b="1">
                    <a:solidFill>
                      <a:srgbClr val="00188F">
                        <a:lumMod val="75000"/>
                      </a:srgbClr>
                    </a:solidFill>
                  </a:endParaRPr>
                </a:p>
              </p:txBody>
            </p:sp>
          </p:grpSp>
          <p:pic>
            <p:nvPicPr>
              <p:cNvPr id="14376" name="Picture 40" descr="http://www.icon100.com/up/3113/256/Lync-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99" y="3090578"/>
                <a:ext cx="443196" cy="443196"/>
              </a:xfrm>
              <a:prstGeom prst="rect">
                <a:avLst/>
              </a:prstGeom>
              <a:noFill/>
              <a:extLst>
                <a:ext uri="{909E8E84-426E-40DD-AFC4-6F175D3DCCD1}">
                  <a14:hiddenFill xmlns:a14="http://schemas.microsoft.com/office/drawing/2010/main">
                    <a:solidFill>
                      <a:srgbClr val="FFFFFF"/>
                    </a:solidFill>
                  </a14:hiddenFill>
                </a:ext>
              </a:extLst>
            </p:spPr>
          </p:pic>
          <p:pic>
            <p:nvPicPr>
              <p:cNvPr id="14378" name="Picture 42" descr="http://upload.wikimedia.org/wikipedia/commons/thumb/4/48/Outlook.com_icon.svg/119px-Outlook.com_ic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329" y="3104865"/>
                <a:ext cx="411168" cy="414623"/>
              </a:xfrm>
              <a:prstGeom prst="rect">
                <a:avLst/>
              </a:prstGeom>
              <a:noFill/>
              <a:extLst>
                <a:ext uri="{909E8E84-426E-40DD-AFC4-6F175D3DCCD1}">
                  <a14:hiddenFill xmlns:a14="http://schemas.microsoft.com/office/drawing/2010/main">
                    <a:solidFill>
                      <a:srgbClr val="FFFFFF"/>
                    </a:solidFill>
                  </a14:hiddenFill>
                </a:ext>
              </a:extLst>
            </p:spPr>
          </p:pic>
          <p:pic>
            <p:nvPicPr>
              <p:cNvPr id="14380" name="Picture 44" descr="https://s3.amazonaws.com/piktochartv2-dev/v2/uploads/6633556c-0c5b-4878-beaa-07df130c5087/2ac31644d43d9a3e206ab66f1bf0f50e8f84acb5_orig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l="21833" r="21833"/>
              <a:stretch/>
            </p:blipFill>
            <p:spPr bwMode="auto">
              <a:xfrm>
                <a:off x="2939318" y="3104864"/>
                <a:ext cx="414623" cy="414623"/>
              </a:xfrm>
              <a:prstGeom prst="rect">
                <a:avLst/>
              </a:prstGeom>
              <a:noFill/>
              <a:extLst>
                <a:ext uri="{909E8E84-426E-40DD-AFC4-6F175D3DCCD1}">
                  <a14:hiddenFill xmlns:a14="http://schemas.microsoft.com/office/drawing/2010/main">
                    <a:solidFill>
                      <a:srgbClr val="FFFFFF"/>
                    </a:solidFill>
                  </a14:hiddenFill>
                </a:ext>
              </a:extLst>
            </p:spPr>
          </p:pic>
          <p:pic>
            <p:nvPicPr>
              <p:cNvPr id="14382" name="Picture 46" descr="https://fs.hsc.wvu.edu/adfs/ls/assets/img/onedrive-logo-square.png"/>
              <p:cNvPicPr>
                <a:picLocks noChangeAspect="1" noChangeArrowheads="1"/>
              </p:cNvPicPr>
              <p:nvPr/>
            </p:nvPicPr>
            <p:blipFill rotWithShape="1">
              <a:blip r:embed="rId6">
                <a:extLst>
                  <a:ext uri="{28A0092B-C50C-407E-A947-70E740481C1C}">
                    <a14:useLocalDpi xmlns:a14="http://schemas.microsoft.com/office/drawing/2010/main" val="0"/>
                  </a:ext>
                </a:extLst>
              </a:blip>
              <a:srcRect t="17987" b="21222"/>
              <a:stretch/>
            </p:blipFill>
            <p:spPr bwMode="auto">
              <a:xfrm>
                <a:off x="1605346" y="3813827"/>
                <a:ext cx="412340" cy="250665"/>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2301542" y="3819525"/>
                <a:ext cx="392778" cy="333285"/>
                <a:chOff x="6197600" y="4135438"/>
                <a:chExt cx="552451" cy="422275"/>
              </a:xfrm>
              <a:solidFill>
                <a:srgbClr val="E74A19"/>
              </a:solidFill>
            </p:grpSpPr>
            <p:sp>
              <p:nvSpPr>
                <p:cNvPr id="140" name="Freeform 276"/>
                <p:cNvSpPr>
                  <a:spLocks noEditPoints="1"/>
                </p:cNvSpPr>
                <p:nvPr/>
              </p:nvSpPr>
              <p:spPr bwMode="auto">
                <a:xfrm>
                  <a:off x="6197600" y="4135438"/>
                  <a:ext cx="463550" cy="422275"/>
                </a:xfrm>
                <a:custGeom>
                  <a:avLst/>
                  <a:gdLst>
                    <a:gd name="T0" fmla="*/ 97 w 383"/>
                    <a:gd name="T1" fmla="*/ 96 h 349"/>
                    <a:gd name="T2" fmla="*/ 125 w 383"/>
                    <a:gd name="T3" fmla="*/ 164 h 349"/>
                    <a:gd name="T4" fmla="*/ 0 w 383"/>
                    <a:gd name="T5" fmla="*/ 344 h 349"/>
                    <a:gd name="T6" fmla="*/ 0 w 383"/>
                    <a:gd name="T7" fmla="*/ 349 h 349"/>
                    <a:gd name="T8" fmla="*/ 383 w 383"/>
                    <a:gd name="T9" fmla="*/ 349 h 349"/>
                    <a:gd name="T10" fmla="*/ 383 w 383"/>
                    <a:gd name="T11" fmla="*/ 344 h 349"/>
                    <a:gd name="T12" fmla="*/ 261 w 383"/>
                    <a:gd name="T13" fmla="*/ 165 h 349"/>
                    <a:gd name="T14" fmla="*/ 290 w 383"/>
                    <a:gd name="T15" fmla="*/ 96 h 349"/>
                    <a:gd name="T16" fmla="*/ 194 w 383"/>
                    <a:gd name="T17" fmla="*/ 0 h 349"/>
                    <a:gd name="T18" fmla="*/ 97 w 383"/>
                    <a:gd name="T19" fmla="*/ 96 h 349"/>
                    <a:gd name="T20" fmla="*/ 137 w 383"/>
                    <a:gd name="T21" fmla="*/ 171 h 349"/>
                    <a:gd name="T22" fmla="*/ 147 w 383"/>
                    <a:gd name="T23" fmla="*/ 168 h 349"/>
                    <a:gd name="T24" fmla="*/ 139 w 383"/>
                    <a:gd name="T25" fmla="*/ 162 h 349"/>
                    <a:gd name="T26" fmla="*/ 108 w 383"/>
                    <a:gd name="T27" fmla="*/ 96 h 349"/>
                    <a:gd name="T28" fmla="*/ 194 w 383"/>
                    <a:gd name="T29" fmla="*/ 10 h 349"/>
                    <a:gd name="T30" fmla="*/ 279 w 383"/>
                    <a:gd name="T31" fmla="*/ 96 h 349"/>
                    <a:gd name="T32" fmla="*/ 247 w 383"/>
                    <a:gd name="T33" fmla="*/ 163 h 349"/>
                    <a:gd name="T34" fmla="*/ 240 w 383"/>
                    <a:gd name="T35" fmla="*/ 169 h 349"/>
                    <a:gd name="T36" fmla="*/ 249 w 383"/>
                    <a:gd name="T37" fmla="*/ 172 h 349"/>
                    <a:gd name="T38" fmla="*/ 372 w 383"/>
                    <a:gd name="T39" fmla="*/ 338 h 349"/>
                    <a:gd name="T40" fmla="*/ 11 w 383"/>
                    <a:gd name="T41" fmla="*/ 338 h 349"/>
                    <a:gd name="T42" fmla="*/ 137 w 383"/>
                    <a:gd name="T43" fmla="*/ 17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3" h="349">
                      <a:moveTo>
                        <a:pt x="97" y="96"/>
                      </a:moveTo>
                      <a:cubicBezTo>
                        <a:pt x="97" y="121"/>
                        <a:pt x="108" y="146"/>
                        <a:pt x="125" y="164"/>
                      </a:cubicBezTo>
                      <a:cubicBezTo>
                        <a:pt x="50" y="191"/>
                        <a:pt x="0" y="262"/>
                        <a:pt x="0" y="344"/>
                      </a:cubicBezTo>
                      <a:cubicBezTo>
                        <a:pt x="0" y="349"/>
                        <a:pt x="0" y="349"/>
                        <a:pt x="0" y="349"/>
                      </a:cubicBezTo>
                      <a:cubicBezTo>
                        <a:pt x="383" y="349"/>
                        <a:pt x="383" y="349"/>
                        <a:pt x="383" y="349"/>
                      </a:cubicBezTo>
                      <a:cubicBezTo>
                        <a:pt x="383" y="344"/>
                        <a:pt x="383" y="344"/>
                        <a:pt x="383" y="344"/>
                      </a:cubicBezTo>
                      <a:cubicBezTo>
                        <a:pt x="383" y="264"/>
                        <a:pt x="334" y="193"/>
                        <a:pt x="261" y="165"/>
                      </a:cubicBezTo>
                      <a:cubicBezTo>
                        <a:pt x="280" y="147"/>
                        <a:pt x="290" y="122"/>
                        <a:pt x="290" y="96"/>
                      </a:cubicBezTo>
                      <a:cubicBezTo>
                        <a:pt x="290" y="43"/>
                        <a:pt x="247" y="0"/>
                        <a:pt x="194" y="0"/>
                      </a:cubicBezTo>
                      <a:cubicBezTo>
                        <a:pt x="141" y="0"/>
                        <a:pt x="97" y="43"/>
                        <a:pt x="97" y="96"/>
                      </a:cubicBezTo>
                      <a:close/>
                      <a:moveTo>
                        <a:pt x="137" y="171"/>
                      </a:moveTo>
                      <a:cubicBezTo>
                        <a:pt x="147" y="168"/>
                        <a:pt x="147" y="168"/>
                        <a:pt x="147" y="168"/>
                      </a:cubicBezTo>
                      <a:cubicBezTo>
                        <a:pt x="139" y="162"/>
                        <a:pt x="139" y="162"/>
                        <a:pt x="139" y="162"/>
                      </a:cubicBezTo>
                      <a:cubicBezTo>
                        <a:pt x="119" y="145"/>
                        <a:pt x="108" y="121"/>
                        <a:pt x="108" y="96"/>
                      </a:cubicBezTo>
                      <a:cubicBezTo>
                        <a:pt x="108" y="49"/>
                        <a:pt x="147" y="10"/>
                        <a:pt x="194" y="10"/>
                      </a:cubicBezTo>
                      <a:cubicBezTo>
                        <a:pt x="241" y="10"/>
                        <a:pt x="279" y="49"/>
                        <a:pt x="279" y="96"/>
                      </a:cubicBezTo>
                      <a:cubicBezTo>
                        <a:pt x="279" y="122"/>
                        <a:pt x="268" y="146"/>
                        <a:pt x="247" y="163"/>
                      </a:cubicBezTo>
                      <a:cubicBezTo>
                        <a:pt x="240" y="169"/>
                        <a:pt x="240" y="169"/>
                        <a:pt x="240" y="169"/>
                      </a:cubicBezTo>
                      <a:cubicBezTo>
                        <a:pt x="249" y="172"/>
                        <a:pt x="249" y="172"/>
                        <a:pt x="249" y="172"/>
                      </a:cubicBezTo>
                      <a:cubicBezTo>
                        <a:pt x="321" y="196"/>
                        <a:pt x="370" y="263"/>
                        <a:pt x="372" y="338"/>
                      </a:cubicBezTo>
                      <a:cubicBezTo>
                        <a:pt x="362" y="338"/>
                        <a:pt x="21" y="338"/>
                        <a:pt x="11" y="338"/>
                      </a:cubicBezTo>
                      <a:cubicBezTo>
                        <a:pt x="13" y="261"/>
                        <a:pt x="63" y="194"/>
                        <a:pt x="137"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sp>
              <p:nvSpPr>
                <p:cNvPr id="141" name="Freeform 277"/>
                <p:cNvSpPr>
                  <a:spLocks/>
                </p:cNvSpPr>
                <p:nvPr/>
              </p:nvSpPr>
              <p:spPr bwMode="auto">
                <a:xfrm>
                  <a:off x="6389688" y="4229100"/>
                  <a:ext cx="360363" cy="327025"/>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FFFFFF"/>
                    </a:solidFill>
                    <a:latin typeface="Calibri" panose="020F0502020204030204"/>
                  </a:endParaRPr>
                </a:p>
              </p:txBody>
            </p:sp>
          </p:grpSp>
          <p:pic>
            <p:nvPicPr>
              <p:cNvPr id="14388" name="Picture 52" descr="https://logodownload.org/wp-content/uploads/2015/04/whatsapp-logo-icon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3965" y="3717128"/>
                <a:ext cx="485329" cy="496839"/>
              </a:xfrm>
              <a:prstGeom prst="rect">
                <a:avLst/>
              </a:prstGeom>
              <a:noFill/>
              <a:extLst>
                <a:ext uri="{909E8E84-426E-40DD-AFC4-6F175D3DCCD1}">
                  <a14:hiddenFill xmlns:a14="http://schemas.microsoft.com/office/drawing/2010/main">
                    <a:solidFill>
                      <a:srgbClr val="FFFFFF"/>
                    </a:solidFill>
                  </a14:hiddenFill>
                </a:ext>
              </a:extLst>
            </p:spPr>
          </p:pic>
          <p:pic>
            <p:nvPicPr>
              <p:cNvPr id="14392" name="Picture 56" descr="http://png-5.findicons.com/files/icons/2795/office_2013_hd/2000/powerpoi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5787" y="4396111"/>
                <a:ext cx="431458" cy="4314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6" descr="https://fs.hsc.wvu.edu/adfs/ls/assets/img/onedrive-logo-square.png"/>
              <p:cNvPicPr>
                <a:picLocks noChangeAspect="1" noChangeArrowheads="1"/>
              </p:cNvPicPr>
              <p:nvPr/>
            </p:nvPicPr>
            <p:blipFill rotWithShape="1">
              <a:blip r:embed="rId6">
                <a:extLst>
                  <a:ext uri="{28A0092B-C50C-407E-A947-70E740481C1C}">
                    <a14:useLocalDpi xmlns:a14="http://schemas.microsoft.com/office/drawing/2010/main" val="0"/>
                  </a:ext>
                </a:extLst>
              </a:blip>
              <a:srcRect t="17987" b="21222"/>
              <a:stretch/>
            </p:blipFill>
            <p:spPr bwMode="auto">
              <a:xfrm>
                <a:off x="2929143" y="4471267"/>
                <a:ext cx="412340" cy="250665"/>
              </a:xfrm>
              <a:prstGeom prst="rect">
                <a:avLst/>
              </a:prstGeom>
              <a:noFill/>
              <a:extLst>
                <a:ext uri="{909E8E84-426E-40DD-AFC4-6F175D3DCCD1}">
                  <a14:hiddenFill xmlns:a14="http://schemas.microsoft.com/office/drawing/2010/main">
                    <a:solidFill>
                      <a:srgbClr val="FFFFFF"/>
                    </a:solidFill>
                  </a14:hiddenFill>
                </a:ext>
              </a:extLst>
            </p:spPr>
          </p:pic>
          <p:pic>
            <p:nvPicPr>
              <p:cNvPr id="14396" name="Picture 60" descr="http://media.bestofmicro.com/I/O/358368/original/Win8CalendarTile.png"/>
              <p:cNvPicPr>
                <a:picLocks noChangeAspect="1" noChangeArrowheads="1"/>
              </p:cNvPicPr>
              <p:nvPr/>
            </p:nvPicPr>
            <p:blipFill rotWithShape="1">
              <a:blip r:embed="rId9">
                <a:extLst>
                  <a:ext uri="{28A0092B-C50C-407E-A947-70E740481C1C}">
                    <a14:useLocalDpi xmlns:a14="http://schemas.microsoft.com/office/drawing/2010/main" val="0"/>
                  </a:ext>
                </a:extLst>
              </a:blip>
              <a:srcRect l="24026" t="17821" r="25035" b="36374"/>
              <a:stretch/>
            </p:blipFill>
            <p:spPr bwMode="auto">
              <a:xfrm>
                <a:off x="2295538" y="4440551"/>
                <a:ext cx="380973" cy="342577"/>
              </a:xfrm>
              <a:prstGeom prst="rect">
                <a:avLst/>
              </a:prstGeom>
              <a:noFill/>
              <a:extLst>
                <a:ext uri="{909E8E84-426E-40DD-AFC4-6F175D3DCCD1}">
                  <a14:hiddenFill xmlns:a14="http://schemas.microsoft.com/office/drawing/2010/main">
                    <a:solidFill>
                      <a:srgbClr val="FFFFFF"/>
                    </a:solidFill>
                  </a14:hiddenFill>
                </a:ext>
              </a:extLst>
            </p:spPr>
          </p:pic>
          <p:pic>
            <p:nvPicPr>
              <p:cNvPr id="14398" name="Picture 62" descr="http://gamecoder.se/files/images/pdf_icon.png"/>
              <p:cNvPicPr>
                <a:picLocks noChangeAspect="1" noChangeArrowheads="1"/>
              </p:cNvPicPr>
              <p:nvPr/>
            </p:nvPicPr>
            <p:blipFill rotWithShape="1">
              <a:blip r:embed="rId10">
                <a:extLst>
                  <a:ext uri="{28A0092B-C50C-407E-A947-70E740481C1C}">
                    <a14:useLocalDpi xmlns:a14="http://schemas.microsoft.com/office/drawing/2010/main" val="0"/>
                  </a:ext>
                </a:extLst>
              </a:blip>
              <a:srcRect l="13053" r="13145"/>
              <a:stretch/>
            </p:blipFill>
            <p:spPr bwMode="auto">
              <a:xfrm>
                <a:off x="1669978" y="5045438"/>
                <a:ext cx="310883" cy="421244"/>
              </a:xfrm>
              <a:prstGeom prst="rect">
                <a:avLst/>
              </a:prstGeom>
              <a:noFill/>
              <a:extLst>
                <a:ext uri="{909E8E84-426E-40DD-AFC4-6F175D3DCCD1}">
                  <a14:hiddenFill xmlns:a14="http://schemas.microsoft.com/office/drawing/2010/main">
                    <a:solidFill>
                      <a:srgbClr val="FFFFFF"/>
                    </a:solidFill>
                  </a14:hiddenFill>
                </a:ext>
              </a:extLst>
            </p:spPr>
          </p:pic>
          <p:pic>
            <p:nvPicPr>
              <p:cNvPr id="14400" name="Picture 64" descr="http://icons.iconarchive.com/icons/igh0zt/ios7-style-metro-ui/512/MetroUI-Apps-Windows8-Photos-icon.png"/>
              <p:cNvPicPr>
                <a:picLocks noChangeAspect="1" noChangeArrowheads="1"/>
              </p:cNvPicPr>
              <p:nvPr/>
            </p:nvPicPr>
            <p:blipFill rotWithShape="1">
              <a:blip r:embed="rId11">
                <a:extLst>
                  <a:ext uri="{28A0092B-C50C-407E-A947-70E740481C1C}">
                    <a14:useLocalDpi xmlns:a14="http://schemas.microsoft.com/office/drawing/2010/main" val="0"/>
                  </a:ext>
                </a:extLst>
              </a:blip>
              <a:srcRect l="27158" t="27283" r="27139" b="27014"/>
              <a:stretch/>
            </p:blipFill>
            <p:spPr bwMode="auto">
              <a:xfrm>
                <a:off x="2314574" y="5088121"/>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4402" name="Picture 66" descr="http://winsupersite.com/content/content/144652/tiles-static.jpg"/>
              <p:cNvPicPr>
                <a:picLocks noChangeAspect="1" noChangeArrowheads="1"/>
              </p:cNvPicPr>
              <p:nvPr/>
            </p:nvPicPr>
            <p:blipFill rotWithShape="1">
              <a:blip r:embed="rId12">
                <a:extLst>
                  <a:ext uri="{28A0092B-C50C-407E-A947-70E740481C1C}">
                    <a14:useLocalDpi xmlns:a14="http://schemas.microsoft.com/office/drawing/2010/main" val="0"/>
                  </a:ext>
                </a:extLst>
              </a:blip>
              <a:srcRect l="79712" t="7787" r="6460" b="64977"/>
              <a:stretch/>
            </p:blipFill>
            <p:spPr bwMode="auto">
              <a:xfrm>
                <a:off x="2980987" y="5081433"/>
                <a:ext cx="356276" cy="356276"/>
              </a:xfrm>
              <a:prstGeom prst="ellipse">
                <a:avLst/>
              </a:prstGeom>
              <a:noFill/>
              <a:extLst>
                <a:ext uri="{909E8E84-426E-40DD-AFC4-6F175D3DCCD1}">
                  <a14:hiddenFill xmlns:a14="http://schemas.microsoft.com/office/drawing/2010/main">
                    <a:solidFill>
                      <a:srgbClr val="FFFFFF"/>
                    </a:solidFill>
                  </a14:hiddenFill>
                </a:ext>
              </a:extLst>
            </p:spPr>
          </p:pic>
        </p:grpSp>
      </p:grpSp>
      <p:sp>
        <p:nvSpPr>
          <p:cNvPr id="159" name="Rectangle 158"/>
          <p:cNvSpPr/>
          <p:nvPr/>
        </p:nvSpPr>
        <p:spPr>
          <a:xfrm>
            <a:off x="460491" y="2738690"/>
            <a:ext cx="2610660" cy="2519109"/>
          </a:xfrm>
          <a:prstGeom prst="rect">
            <a:avLst/>
          </a:prstGeom>
          <a:solidFill>
            <a:srgbClr val="0078D7">
              <a:alpha val="30196"/>
            </a:srgbClr>
          </a:solidFill>
          <a:ln w="57150">
            <a:solidFill>
              <a:schemeClr val="accent1"/>
            </a:solidFill>
          </a:ln>
        </p:spPr>
        <p:txBody>
          <a:bodyPr vert="horz" lIns="243840" tIns="182880" rIns="1280160" bIns="60960" rtlCol="0" anchor="t" anchorCtr="0">
            <a:normAutofit/>
          </a:bodyPr>
          <a:lstStyle/>
          <a:p>
            <a:pPr defTabSz="609585"/>
            <a:r>
              <a:rPr lang="en-US" sz="1400" dirty="0">
                <a:solidFill>
                  <a:srgbClr val="404040"/>
                </a:solidFill>
                <a:cs typeface="Segoe UI Light" panose="020B0502040204020203" pitchFamily="34" charset="0"/>
              </a:rPr>
              <a:t>Business Apps &amp; Data</a:t>
            </a:r>
          </a:p>
          <a:p>
            <a:pPr defTabSz="609585"/>
            <a:r>
              <a:rPr lang="en-US" sz="1600" b="1" i="1" dirty="0">
                <a:solidFill>
                  <a:srgbClr val="404040"/>
                </a:solidFill>
                <a:cs typeface="Segoe UI Light" panose="020B0502040204020203" pitchFamily="34" charset="0"/>
              </a:rPr>
              <a:t>Managed</a:t>
            </a:r>
          </a:p>
        </p:txBody>
      </p:sp>
      <p:sp>
        <p:nvSpPr>
          <p:cNvPr id="160" name="Rectangle 159"/>
          <p:cNvSpPr/>
          <p:nvPr/>
        </p:nvSpPr>
        <p:spPr>
          <a:xfrm>
            <a:off x="3128301" y="2738690"/>
            <a:ext cx="2610660" cy="2519109"/>
          </a:xfrm>
          <a:prstGeom prst="rect">
            <a:avLst/>
          </a:prstGeom>
          <a:solidFill>
            <a:srgbClr val="B4009E">
              <a:alpha val="30196"/>
            </a:srgbClr>
          </a:solidFill>
          <a:ln w="57150">
            <a:solidFill>
              <a:schemeClr val="accent3"/>
            </a:solidFill>
          </a:ln>
        </p:spPr>
        <p:txBody>
          <a:bodyPr vert="horz" lIns="1188720" tIns="182880" rIns="246888" bIns="60960" rtlCol="0" anchor="t" anchorCtr="0">
            <a:normAutofit/>
          </a:bodyPr>
          <a:lstStyle/>
          <a:p>
            <a:pPr algn="r" defTabSz="609585"/>
            <a:r>
              <a:rPr lang="en-US" sz="1400" dirty="0">
                <a:solidFill>
                  <a:srgbClr val="404040"/>
                </a:solidFill>
                <a:cs typeface="Segoe UI Light" panose="020B0502040204020203" pitchFamily="34" charset="0"/>
              </a:rPr>
              <a:t>Personal Apps &amp; Data</a:t>
            </a:r>
          </a:p>
          <a:p>
            <a:pPr algn="r" defTabSz="609585"/>
            <a:r>
              <a:rPr lang="en-US" sz="1600" b="1" i="1" dirty="0">
                <a:solidFill>
                  <a:srgbClr val="404040"/>
                </a:solidFill>
                <a:cs typeface="Segoe UI Light" panose="020B0502040204020203" pitchFamily="34" charset="0"/>
              </a:rPr>
              <a:t>Unmanaged</a:t>
            </a:r>
          </a:p>
        </p:txBody>
      </p:sp>
      <p:pic>
        <p:nvPicPr>
          <p:cNvPr id="162" name="lync" descr="http://www.icon100.com/up/3113/256/Lync-20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24" y="3910375"/>
            <a:ext cx="917090" cy="917090"/>
          </a:xfrm>
          <a:prstGeom prst="rect">
            <a:avLst/>
          </a:prstGeom>
          <a:noFill/>
          <a:extLst>
            <a:ext uri="{909E8E84-426E-40DD-AFC4-6F175D3DCCD1}">
              <a14:hiddenFill xmlns:a14="http://schemas.microsoft.com/office/drawing/2010/main">
                <a:solidFill>
                  <a:srgbClr val="FFFFFF"/>
                </a:solidFill>
              </a14:hiddenFill>
            </a:ext>
          </a:extLst>
        </p:spPr>
      </p:pic>
      <p:sp>
        <p:nvSpPr>
          <p:cNvPr id="143" name="data text"/>
          <p:cNvSpPr/>
          <p:nvPr/>
        </p:nvSpPr>
        <p:spPr>
          <a:xfrm>
            <a:off x="1936316" y="2213477"/>
            <a:ext cx="2258786" cy="480131"/>
          </a:xfrm>
          <a:prstGeom prst="rect">
            <a:avLst/>
          </a:prstGeom>
        </p:spPr>
        <p:txBody>
          <a:bodyPr wrap="square">
            <a:spAutoFit/>
          </a:bodyPr>
          <a:lstStyle/>
          <a:p>
            <a:pPr algn="ctr">
              <a:lnSpc>
                <a:spcPct val="90000"/>
              </a:lnSpc>
            </a:pPr>
            <a:r>
              <a:rPr lang="en-US" sz="1400" b="1" kern="800" dirty="0">
                <a:solidFill>
                  <a:srgbClr val="FFFFFF"/>
                </a:solidFill>
                <a:cs typeface="Segoe UI Light" panose="020B0502040204020203" pitchFamily="34" charset="0"/>
              </a:rPr>
              <a:t>Data exchange is blocked or audited</a:t>
            </a:r>
          </a:p>
        </p:txBody>
      </p:sp>
      <p:pic>
        <p:nvPicPr>
          <p:cNvPr id="171" name="fb" descr="https://s3.amazonaws.com/piktochartv2-dev/v2/uploads/6633556c-0c5b-4878-beaa-07df130c5087/2ac31644d43d9a3e206ab66f1bf0f50e8f84acb5_orig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l="21833" r="21833"/>
          <a:stretch/>
        </p:blipFill>
        <p:spPr bwMode="auto">
          <a:xfrm>
            <a:off x="3528556" y="2816861"/>
            <a:ext cx="414623" cy="414623"/>
          </a:xfrm>
          <a:prstGeom prst="rect">
            <a:avLst/>
          </a:prstGeom>
          <a:noFill/>
          <a:extLst>
            <a:ext uri="{909E8E84-426E-40DD-AFC4-6F175D3DCCD1}">
              <a14:hiddenFill xmlns:a14="http://schemas.microsoft.com/office/drawing/2010/main">
                <a:solidFill>
                  <a:srgbClr val="FFFFFF"/>
                </a:solidFill>
              </a14:hiddenFill>
            </a:ext>
          </a:extLst>
        </p:spPr>
      </p:pic>
      <p:sp>
        <p:nvSpPr>
          <p:cNvPr id="144" name="&quot;No&quot; Symbol 143"/>
          <p:cNvSpPr/>
          <p:nvPr/>
        </p:nvSpPr>
        <p:spPr bwMode="auto">
          <a:xfrm>
            <a:off x="4399682" y="3882317"/>
            <a:ext cx="942982" cy="942982"/>
          </a:xfrm>
          <a:prstGeom prst="noSmoking">
            <a:avLst/>
          </a:prstGeom>
          <a:solidFill>
            <a:srgbClr val="FF0000"/>
          </a:solidFill>
          <a:ln>
            <a:solidFill>
              <a:schemeClr val="tx1">
                <a:lumMod val="95000"/>
              </a:schemeClr>
            </a:solidFill>
            <a:headEnd type="none" w="med" len="med"/>
            <a:tailEnd type="non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75" name="Picture 74"/>
          <p:cNvPicPr>
            <a:picLocks noChangeAspect="1"/>
          </p:cNvPicPr>
          <p:nvPr/>
        </p:nvPicPr>
        <p:blipFill rotWithShape="1">
          <a:blip r:embed="rId13"/>
          <a:srcRect l="7824" t="89445" r="6567" b="2184"/>
          <a:stretch/>
        </p:blipFill>
        <p:spPr>
          <a:xfrm>
            <a:off x="2148984" y="5500262"/>
            <a:ext cx="1850683" cy="340055"/>
          </a:xfrm>
          <a:prstGeom prst="rect">
            <a:avLst/>
          </a:prstGeom>
        </p:spPr>
      </p:pic>
    </p:spTree>
    <p:extLst>
      <p:ext uri="{BB962C8B-B14F-4D97-AF65-F5344CB8AC3E}">
        <p14:creationId xmlns:p14="http://schemas.microsoft.com/office/powerpoint/2010/main" val="2866764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500"/>
                                        <p:tgtEl>
                                          <p:spTgt spid="8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
                                            <p:txEl>
                                              <p:pRg st="1" end="1"/>
                                            </p:txEl>
                                          </p:spTgt>
                                        </p:tgtEl>
                                        <p:attrNameLst>
                                          <p:attrName>style.visibility</p:attrName>
                                        </p:attrNameLst>
                                      </p:cBhvr>
                                      <p:to>
                                        <p:strVal val="visible"/>
                                      </p:to>
                                    </p:set>
                                    <p:animEffect transition="in" filter="fade">
                                      <p:cBhvr>
                                        <p:cTn id="18" dur="500"/>
                                        <p:tgtEl>
                                          <p:spTgt spid="8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60"/>
                                        </p:tgtEl>
                                        <p:attrNameLst>
                                          <p:attrName>style.visibility</p:attrName>
                                        </p:attrNameLst>
                                      </p:cBhvr>
                                      <p:to>
                                        <p:strVal val="visible"/>
                                      </p:to>
                                    </p:set>
                                    <p:animEffect transition="in" filter="fade">
                                      <p:cBhvr>
                                        <p:cTn id="24" dur="500"/>
                                        <p:tgtEl>
                                          <p:spTgt spid="1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
                                            <p:txEl>
                                              <p:pRg st="2" end="2"/>
                                            </p:txEl>
                                          </p:spTgt>
                                        </p:tgtEl>
                                        <p:attrNameLst>
                                          <p:attrName>style.visibility</p:attrName>
                                        </p:attrNameLst>
                                      </p:cBhvr>
                                      <p:to>
                                        <p:strVal val="visible"/>
                                      </p:to>
                                    </p:set>
                                    <p:animEffect transition="in" filter="fade">
                                      <p:cBhvr>
                                        <p:cTn id="29" dur="500"/>
                                        <p:tgtEl>
                                          <p:spTgt spid="8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
                                            <p:txEl>
                                              <p:pRg st="3" end="3"/>
                                            </p:txEl>
                                          </p:spTgt>
                                        </p:tgtEl>
                                        <p:attrNameLst>
                                          <p:attrName>style.visibility</p:attrName>
                                        </p:attrNameLst>
                                      </p:cBhvr>
                                      <p:to>
                                        <p:strVal val="visible"/>
                                      </p:to>
                                    </p:set>
                                    <p:animEffect transition="in" filter="fade">
                                      <p:cBhvr>
                                        <p:cTn id="34" dur="500"/>
                                        <p:tgtEl>
                                          <p:spTgt spid="8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200"/>
                                        <p:tgtEl>
                                          <p:spTgt spid="162"/>
                                        </p:tgtEl>
                                      </p:cBhvr>
                                    </p:animEffect>
                                  </p:childTnLst>
                                </p:cTn>
                              </p:par>
                              <p:par>
                                <p:cTn id="38" presetID="10" presetClass="entr" presetSubtype="0" fill="hold" nodeType="with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fade">
                                      <p:cBhvr>
                                        <p:cTn id="40" dur="200"/>
                                        <p:tgtEl>
                                          <p:spTgt spid="171"/>
                                        </p:tgtEl>
                                      </p:cBhvr>
                                    </p:animEffect>
                                  </p:childTnLst>
                                </p:cTn>
                              </p:par>
                            </p:childTnLst>
                          </p:cTn>
                        </p:par>
                        <p:par>
                          <p:cTn id="41" fill="hold">
                            <p:stCondLst>
                              <p:cond delay="500"/>
                            </p:stCondLst>
                            <p:childTnLst>
                              <p:par>
                                <p:cTn id="42" presetID="63" presetClass="path" presetSubtype="0" accel="50000" decel="50000" autoRev="1" fill="hold" nodeType="afterEffect">
                                  <p:stCondLst>
                                    <p:cond delay="0"/>
                                  </p:stCondLst>
                                  <p:childTnLst>
                                    <p:animMotion origin="layout" path="M -4.86086E-6 -2.81434E-6 L 0.29309 -2.81434E-6 " pathEditMode="relative" rAng="0" ptsTypes="AA">
                                      <p:cBhvr>
                                        <p:cTn id="43" dur="750" fill="hold"/>
                                        <p:tgtEl>
                                          <p:spTgt spid="162"/>
                                        </p:tgtEl>
                                        <p:attrNameLst>
                                          <p:attrName>ppt_x</p:attrName>
                                          <p:attrName>ppt_y</p:attrName>
                                        </p:attrNameLst>
                                      </p:cBhvr>
                                      <p:rCtr x="14654" y="0"/>
                                    </p:animMotion>
                                  </p:childTnLst>
                                </p:cTn>
                              </p:par>
                              <p:par>
                                <p:cTn id="44" presetID="10" presetClass="entr" presetSubtype="0" fill="hold" grpId="0" nodeType="withEffect">
                                  <p:stCondLst>
                                    <p:cond delay="50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43"/>
                                        </p:tgtEl>
                                        <p:attrNameLst>
                                          <p:attrName>style.visibility</p:attrName>
                                        </p:attrNameLst>
                                      </p:cBhvr>
                                      <p:to>
                                        <p:strVal val="visible"/>
                                      </p:to>
                                    </p:set>
                                    <p:animEffect transition="in" filter="fade">
                                      <p:cBhvr>
                                        <p:cTn id="49"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43" grpId="0"/>
      <p:bldP spid="1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3" y="22542"/>
            <a:ext cx="11889564" cy="917575"/>
          </a:xfrm>
        </p:spPr>
        <p:txBody>
          <a:bodyPr/>
          <a:lstStyle/>
          <a:p>
            <a:r>
              <a:rPr lang="en-US" smtClean="0"/>
              <a:t>EDP Policy in Intune</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946" y="1089025"/>
            <a:ext cx="8362950" cy="5905500"/>
          </a:xfrm>
          <a:prstGeom prst="rect">
            <a:avLst/>
          </a:prstGeom>
        </p:spPr>
      </p:pic>
    </p:spTree>
    <p:extLst>
      <p:ext uri="{BB962C8B-B14F-4D97-AF65-F5344CB8AC3E}">
        <p14:creationId xmlns:p14="http://schemas.microsoft.com/office/powerpoint/2010/main" val="363012837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54112" y="1765013"/>
            <a:ext cx="5624066" cy="3810274"/>
          </a:xfrm>
        </p:spPr>
        <p:txBody>
          <a:bodyPr/>
          <a:lstStyle/>
          <a:p>
            <a:pPr marL="342900" lvl="1" indent="0">
              <a:buClr>
                <a:srgbClr val="404040"/>
              </a:buClr>
              <a:buNone/>
            </a:pPr>
            <a:r>
              <a:rPr lang="en-US" sz="3200" dirty="0" smtClean="0">
                <a:solidFill>
                  <a:schemeClr val="tx1"/>
                </a:solidFill>
                <a:latin typeface="Segoe UI Light"/>
              </a:rPr>
              <a:t>Auto </a:t>
            </a:r>
            <a:r>
              <a:rPr lang="en-US" sz="3200" dirty="0">
                <a:solidFill>
                  <a:schemeClr val="tx1"/>
                </a:solidFill>
                <a:latin typeface="Segoe UI Light"/>
              </a:rPr>
              <a:t>connect VPN</a:t>
            </a:r>
          </a:p>
          <a:p>
            <a:pPr marL="342900" lvl="1" indent="0">
              <a:buNone/>
            </a:pPr>
            <a:endParaRPr lang="en-US" sz="3200" dirty="0" smtClean="0">
              <a:solidFill>
                <a:schemeClr val="tx1"/>
              </a:solidFill>
              <a:latin typeface="+mj-lt"/>
            </a:endParaRPr>
          </a:p>
          <a:p>
            <a:pPr marL="342900" lvl="1" indent="0">
              <a:buNone/>
            </a:pPr>
            <a:r>
              <a:rPr lang="en-US" sz="3200" dirty="0" smtClean="0">
                <a:solidFill>
                  <a:schemeClr val="tx1"/>
                </a:solidFill>
                <a:latin typeface="+mj-lt"/>
              </a:rPr>
              <a:t>VPN traffic filters</a:t>
            </a:r>
            <a:endParaRPr lang="en-US" sz="3200" dirty="0">
              <a:solidFill>
                <a:schemeClr val="tx1"/>
              </a:solidFill>
              <a:latin typeface="+mj-lt"/>
            </a:endParaRPr>
          </a:p>
          <a:p>
            <a:pPr marL="342900" lvl="1" indent="0">
              <a:buNone/>
            </a:pPr>
            <a:r>
              <a:rPr lang="en-US" sz="2800" spc="-102" dirty="0" smtClean="0">
                <a:ln w="3175">
                  <a:noFill/>
                </a:ln>
                <a:solidFill>
                  <a:schemeClr val="tx1"/>
                </a:solidFill>
                <a:latin typeface="Segoe UI Light"/>
                <a:cs typeface="Segoe UI" pitchFamily="34" charset="0"/>
              </a:rPr>
              <a:t>	Application based filters</a:t>
            </a:r>
          </a:p>
          <a:p>
            <a:pPr marL="342900" lvl="1" indent="0">
              <a:buNone/>
            </a:pPr>
            <a:endParaRPr lang="en-US" sz="3200" spc="-102" dirty="0">
              <a:ln w="3175">
                <a:noFill/>
              </a:ln>
              <a:solidFill>
                <a:schemeClr val="tx1"/>
              </a:solidFill>
              <a:latin typeface="+mj-lt"/>
              <a:cs typeface="Segoe UI" pitchFamily="34" charset="0"/>
            </a:endParaRPr>
          </a:p>
          <a:p>
            <a:pPr marL="342900" lvl="1" indent="0">
              <a:buClr>
                <a:srgbClr val="404040"/>
              </a:buClr>
              <a:buNone/>
            </a:pPr>
            <a:r>
              <a:rPr lang="en-US" sz="3200" dirty="0">
                <a:solidFill>
                  <a:schemeClr val="tx1"/>
                </a:solidFill>
                <a:latin typeface="Segoe UI Light"/>
              </a:rPr>
              <a:t>Unified platform</a:t>
            </a:r>
          </a:p>
          <a:p>
            <a:pPr marL="342900" lvl="1" indent="0">
              <a:buClr>
                <a:srgbClr val="404040"/>
              </a:buClr>
              <a:buNone/>
            </a:pPr>
            <a:r>
              <a:rPr lang="en-US" sz="3200" spc="-102" dirty="0">
                <a:ln w="3175">
                  <a:noFill/>
                </a:ln>
                <a:solidFill>
                  <a:schemeClr val="tx1"/>
                </a:solidFill>
                <a:latin typeface="Segoe UI Light"/>
                <a:cs typeface="Segoe UI" pitchFamily="34" charset="0"/>
              </a:rPr>
              <a:t>	</a:t>
            </a:r>
            <a:r>
              <a:rPr lang="en-US" sz="2800" spc="-102" dirty="0">
                <a:ln w="3175">
                  <a:noFill/>
                </a:ln>
                <a:solidFill>
                  <a:schemeClr val="tx1"/>
                </a:solidFill>
                <a:latin typeface="Segoe UI Light"/>
                <a:cs typeface="Segoe UI" pitchFamily="34" charset="0"/>
              </a:rPr>
              <a:t>VPN: open to 3rd party </a:t>
            </a:r>
            <a:r>
              <a:rPr lang="en-US" sz="2800" spc="-102" dirty="0" smtClean="0">
                <a:ln w="3175">
                  <a:noFill/>
                </a:ln>
                <a:solidFill>
                  <a:schemeClr val="tx1"/>
                </a:solidFill>
                <a:latin typeface="Segoe UI Light"/>
                <a:cs typeface="Segoe UI" pitchFamily="34" charset="0"/>
              </a:rPr>
              <a:t>plug-ins</a:t>
            </a:r>
            <a:endParaRPr lang="en-US" sz="2800" spc="-102" dirty="0">
              <a:ln w="3175">
                <a:noFill/>
              </a:ln>
              <a:solidFill>
                <a:schemeClr val="tx1"/>
              </a:solidFill>
              <a:latin typeface="Segoe UI Light"/>
              <a:cs typeface="Segoe UI" pitchFamily="34" charset="0"/>
            </a:endParaRPr>
          </a:p>
        </p:txBody>
      </p:sp>
      <p:sp>
        <p:nvSpPr>
          <p:cNvPr id="3" name="Title 2"/>
          <p:cNvSpPr>
            <a:spLocks noGrp="1"/>
          </p:cNvSpPr>
          <p:nvPr>
            <p:ph type="title"/>
          </p:nvPr>
        </p:nvSpPr>
        <p:spPr/>
        <p:txBody>
          <a:bodyPr/>
          <a:lstStyle/>
          <a:p>
            <a:r>
              <a:rPr lang="en-US" dirty="0" smtClean="0"/>
              <a:t>Windows 10 - Better VPN management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29" y="1406294"/>
            <a:ext cx="5789838" cy="4485565"/>
          </a:xfrm>
          <a:prstGeom prst="rect">
            <a:avLst/>
          </a:prstGeom>
          <a:ln>
            <a:solidFill>
              <a:schemeClr val="tx1"/>
            </a:solidFill>
          </a:ln>
        </p:spPr>
      </p:pic>
      <p:grpSp>
        <p:nvGrpSpPr>
          <p:cNvPr id="5" name="Group 4"/>
          <p:cNvGrpSpPr/>
          <p:nvPr/>
        </p:nvGrpSpPr>
        <p:grpSpPr>
          <a:xfrm>
            <a:off x="3779837" y="1429347"/>
            <a:ext cx="2133600" cy="4007631"/>
            <a:chOff x="1112837" y="1242231"/>
            <a:chExt cx="2743200" cy="4898572"/>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837" y="1242231"/>
              <a:ext cx="2743200" cy="489857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098" y="1643001"/>
              <a:ext cx="2252679" cy="3786215"/>
            </a:xfrm>
            <a:prstGeom prst="rect">
              <a:avLst/>
            </a:prstGeom>
          </p:spPr>
        </p:pic>
      </p:grpSp>
    </p:spTree>
    <p:extLst>
      <p:ext uri="{BB962C8B-B14F-4D97-AF65-F5344CB8AC3E}">
        <p14:creationId xmlns:p14="http://schemas.microsoft.com/office/powerpoint/2010/main" val="325738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Conclusion</a:t>
            </a:r>
            <a:endParaRPr lang="en-US" dirty="0"/>
          </a:p>
        </p:txBody>
      </p:sp>
    </p:spTree>
    <p:extLst>
      <p:ext uri="{BB962C8B-B14F-4D97-AF65-F5344CB8AC3E}">
        <p14:creationId xmlns:p14="http://schemas.microsoft.com/office/powerpoint/2010/main" val="381118904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Security and Access control: Architecture matters</a:t>
            </a:r>
            <a:endParaRPr lang="en-US" sz="4400" dirty="0"/>
          </a:p>
        </p:txBody>
      </p:sp>
      <p:sp>
        <p:nvSpPr>
          <p:cNvPr id="19" name="Text Placeholder 18"/>
          <p:cNvSpPr>
            <a:spLocks noGrp="1"/>
          </p:cNvSpPr>
          <p:nvPr>
            <p:ph type="body" sz="quarter" idx="10"/>
          </p:nvPr>
        </p:nvSpPr>
        <p:spPr>
          <a:xfrm>
            <a:off x="1309732" y="4519844"/>
            <a:ext cx="4835879" cy="2611678"/>
          </a:xfrm>
        </p:spPr>
        <p:txBody>
          <a:bodyPr/>
          <a:lstStyle/>
          <a:p>
            <a:pPr marL="285695" indent="-285695">
              <a:buFont typeface="Arial" panose="020B0604020202020204" pitchFamily="34" charset="0"/>
              <a:buChar char="•"/>
            </a:pPr>
            <a:r>
              <a:rPr lang="en-US" sz="1800" dirty="0">
                <a:latin typeface="+mn-lt"/>
              </a:rPr>
              <a:t>Always up to date</a:t>
            </a:r>
          </a:p>
          <a:p>
            <a:pPr marL="285695" indent="-285695">
              <a:buFont typeface="Arial" panose="020B0604020202020204" pitchFamily="34" charset="0"/>
              <a:buChar char="•"/>
            </a:pPr>
            <a:r>
              <a:rPr lang="en-US" sz="1800" dirty="0">
                <a:latin typeface="+mn-lt"/>
              </a:rPr>
              <a:t>Continuous feature upgrades</a:t>
            </a:r>
          </a:p>
          <a:p>
            <a:pPr marL="285695" indent="-285695">
              <a:buFont typeface="Arial" panose="020B0604020202020204" pitchFamily="34" charset="0"/>
              <a:buChar char="•"/>
            </a:pPr>
            <a:r>
              <a:rPr lang="en-US" sz="1800" dirty="0">
                <a:latin typeface="+mn-lt"/>
              </a:rPr>
              <a:t>Always available and reachable</a:t>
            </a:r>
          </a:p>
          <a:p>
            <a:pPr marL="285695" indent="-285695">
              <a:buFont typeface="Arial" panose="020B0604020202020204" pitchFamily="34" charset="0"/>
              <a:buChar char="•"/>
            </a:pPr>
            <a:r>
              <a:rPr lang="en-US" sz="1800" dirty="0">
                <a:latin typeface="+mn-lt"/>
              </a:rPr>
              <a:t>Easy to adopt and deploy</a:t>
            </a:r>
          </a:p>
          <a:p>
            <a:pPr marL="285695" indent="-285695">
              <a:buFont typeface="Arial" panose="020B0604020202020204" pitchFamily="34" charset="0"/>
              <a:buChar char="•"/>
            </a:pPr>
            <a:r>
              <a:rPr lang="en-US" sz="1800" dirty="0">
                <a:latin typeface="+mn-lt"/>
              </a:rPr>
              <a:t>Easy to try and buy</a:t>
            </a:r>
          </a:p>
          <a:p>
            <a:pPr marL="285695" indent="-285695">
              <a:buFont typeface="Arial" panose="020B0604020202020204" pitchFamily="34" charset="0"/>
              <a:buChar char="•"/>
            </a:pPr>
            <a:endParaRPr lang="en-US" sz="1800" dirty="0">
              <a:latin typeface="+mn-lt"/>
            </a:endParaRPr>
          </a:p>
        </p:txBody>
      </p:sp>
      <p:sp>
        <p:nvSpPr>
          <p:cNvPr id="20" name="Text Placeholder 19"/>
          <p:cNvSpPr>
            <a:spLocks noGrp="1"/>
          </p:cNvSpPr>
          <p:nvPr>
            <p:ph type="body" sz="quarter" idx="11"/>
          </p:nvPr>
        </p:nvSpPr>
        <p:spPr>
          <a:xfrm>
            <a:off x="6145611" y="4519843"/>
            <a:ext cx="5503794" cy="2200465"/>
          </a:xfrm>
          <a:prstGeom prst="rect">
            <a:avLst/>
          </a:prstGeom>
        </p:spPr>
        <p:txBody>
          <a:bodyPr/>
          <a:lstStyle/>
          <a:p>
            <a:pPr marL="285695" indent="-285695">
              <a:buFont typeface="Arial" panose="020B0604020202020204" pitchFamily="34" charset="0"/>
              <a:buChar char="•"/>
            </a:pPr>
            <a:r>
              <a:rPr lang="en-US" sz="1800" dirty="0">
                <a:latin typeface="+mn-lt"/>
              </a:rPr>
              <a:t>Designed to work together</a:t>
            </a:r>
          </a:p>
          <a:p>
            <a:pPr marL="285695" indent="-285695">
              <a:buFont typeface="Arial" panose="020B0604020202020204" pitchFamily="34" charset="0"/>
              <a:buChar char="•"/>
            </a:pPr>
            <a:r>
              <a:rPr lang="en-US" sz="1800" dirty="0">
                <a:latin typeface="+mn-lt"/>
              </a:rPr>
              <a:t>Built from the ground up: Datacenter, Fabric, SaaS </a:t>
            </a:r>
          </a:p>
          <a:p>
            <a:pPr marL="285695" indent="-285695">
              <a:buFont typeface="Arial" panose="020B0604020202020204" pitchFamily="34" charset="0"/>
              <a:buChar char="•"/>
            </a:pPr>
            <a:r>
              <a:rPr lang="en-US" sz="1800" dirty="0">
                <a:latin typeface="+mn-lt"/>
              </a:rPr>
              <a:t>Built using world class engineering &amp; security</a:t>
            </a:r>
          </a:p>
          <a:p>
            <a:pPr marL="285695" indent="-285695">
              <a:buFont typeface="Arial" panose="020B0604020202020204" pitchFamily="34" charset="0"/>
              <a:buChar char="•"/>
            </a:pPr>
            <a:r>
              <a:rPr lang="en-US" sz="1800" dirty="0">
                <a:latin typeface="+mn-lt"/>
              </a:rPr>
              <a:t>Compliant and certified</a:t>
            </a:r>
          </a:p>
          <a:p>
            <a:pPr marL="285695" indent="-285695">
              <a:buFont typeface="Arial" panose="020B0604020202020204" pitchFamily="34" charset="0"/>
              <a:buChar char="•"/>
            </a:pPr>
            <a:r>
              <a:rPr lang="en-US" sz="1800" dirty="0">
                <a:latin typeface="+mn-lt"/>
              </a:rPr>
              <a:t>Financially backed Service Level Agreements</a:t>
            </a:r>
          </a:p>
        </p:txBody>
      </p:sp>
      <p:grpSp>
        <p:nvGrpSpPr>
          <p:cNvPr id="16" name="Group 15"/>
          <p:cNvGrpSpPr/>
          <p:nvPr/>
        </p:nvGrpSpPr>
        <p:grpSpPr>
          <a:xfrm>
            <a:off x="2129518" y="1534024"/>
            <a:ext cx="7750997" cy="2700230"/>
            <a:chOff x="2128937" y="1533744"/>
            <a:chExt cx="7752097" cy="2700614"/>
          </a:xfrm>
          <a:solidFill>
            <a:srgbClr val="002060"/>
          </a:solidFill>
        </p:grpSpPr>
        <p:grpSp>
          <p:nvGrpSpPr>
            <p:cNvPr id="4" name="Group 3"/>
            <p:cNvGrpSpPr/>
            <p:nvPr/>
          </p:nvGrpSpPr>
          <p:grpSpPr>
            <a:xfrm>
              <a:off x="7148540" y="2951539"/>
              <a:ext cx="2732494" cy="1271839"/>
              <a:chOff x="4332082" y="2173313"/>
              <a:chExt cx="2732494" cy="1271839"/>
            </a:xfrm>
            <a:grpFill/>
          </p:grpSpPr>
          <p:sp>
            <p:nvSpPr>
              <p:cNvPr id="5" name="Freeform 320"/>
              <p:cNvSpPr>
                <a:spLocks/>
              </p:cNvSpPr>
              <p:nvPr/>
            </p:nvSpPr>
            <p:spPr bwMode="auto">
              <a:xfrm>
                <a:off x="4422138" y="2173313"/>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grpFill/>
              <a:ln w="9525" cap="flat" cmpd="sng" algn="ctr">
                <a:noFill/>
                <a:prstDash val="solid"/>
                <a:headEnd type="none" w="med" len="med"/>
                <a:tailEnd type="none" w="med" len="med"/>
              </a:ln>
              <a:effectLst/>
              <a:extLst/>
            </p:spPr>
            <p:txBody>
              <a:bodyPr vert="horz" wrap="square" lIns="111560" tIns="0" rIns="111560" bIns="55779" numCol="1" rtlCol="0" anchor="ctr" anchorCtr="0" compatLnSpc="1">
                <a:prstTxWarp prst="textNoShape">
                  <a:avLst/>
                </a:prstTxWarp>
              </a:bodyPr>
              <a:lstStyle/>
              <a:p>
                <a:pPr defTabSz="1115232"/>
                <a:endParaRPr lang="en-US" sz="1372" b="1" kern="0" dirty="0">
                  <a:solidFill>
                    <a:srgbClr val="0078D7"/>
                  </a:solidFill>
                  <a:latin typeface="Segoe" pitchFamily="34" charset="0"/>
                </a:endParaRPr>
              </a:p>
              <a:p>
                <a:pPr defTabSz="1115232"/>
                <a:r>
                  <a:rPr lang="en-US" sz="1372" b="1" kern="0" dirty="0">
                    <a:solidFill>
                      <a:srgbClr val="0078D7"/>
                    </a:solidFill>
                    <a:latin typeface="Segoe" pitchFamily="34" charset="0"/>
                  </a:rPr>
                  <a:t>       </a:t>
                </a:r>
              </a:p>
            </p:txBody>
          </p:sp>
          <p:sp>
            <p:nvSpPr>
              <p:cNvPr id="6" name="TextBox 5"/>
              <p:cNvSpPr txBox="1"/>
              <p:nvPr/>
            </p:nvSpPr>
            <p:spPr>
              <a:xfrm>
                <a:off x="4332082" y="2595689"/>
                <a:ext cx="2732494" cy="849414"/>
              </a:xfrm>
              <a:prstGeom prst="rect">
                <a:avLst/>
              </a:prstGeom>
              <a:noFill/>
            </p:spPr>
            <p:txBody>
              <a:bodyPr wrap="none" lIns="182854" tIns="146283" rIns="182854" bIns="146283" rtlCol="0">
                <a:spAutoFit/>
              </a:bodyPr>
              <a:lstStyle/>
              <a:p>
                <a:pPr algn="ctr">
                  <a:lnSpc>
                    <a:spcPct val="90000"/>
                  </a:lnSpc>
                </a:pPr>
                <a:r>
                  <a:rPr lang="en-US" sz="2400" spc="-50" dirty="0">
                    <a:solidFill>
                      <a:srgbClr val="FFFFFF"/>
                    </a:solidFill>
                  </a:rPr>
                  <a:t>Intune</a:t>
                </a:r>
              </a:p>
              <a:p>
                <a:pPr algn="ctr">
                  <a:lnSpc>
                    <a:spcPct val="90000"/>
                  </a:lnSpc>
                </a:pPr>
                <a:r>
                  <a:rPr lang="en-US" sz="1599" spc="-50" dirty="0" smtClean="0">
                    <a:solidFill>
                      <a:srgbClr val="FFFFFF"/>
                    </a:solidFill>
                  </a:rPr>
                  <a:t>Device &amp; App </a:t>
                </a:r>
                <a:r>
                  <a:rPr lang="en-US" sz="1599" spc="-50" dirty="0">
                    <a:solidFill>
                      <a:srgbClr val="FFFFFF"/>
                    </a:solidFill>
                  </a:rPr>
                  <a:t>Management</a:t>
                </a:r>
              </a:p>
            </p:txBody>
          </p:sp>
        </p:grpSp>
        <p:grpSp>
          <p:nvGrpSpPr>
            <p:cNvPr id="7" name="Group 6"/>
            <p:cNvGrpSpPr/>
            <p:nvPr/>
          </p:nvGrpSpPr>
          <p:grpSpPr>
            <a:xfrm>
              <a:off x="2128937" y="2951540"/>
              <a:ext cx="2552380" cy="1282818"/>
              <a:chOff x="4422138" y="2173313"/>
              <a:chExt cx="2552380" cy="1282818"/>
            </a:xfrm>
            <a:grpFill/>
          </p:grpSpPr>
          <p:sp>
            <p:nvSpPr>
              <p:cNvPr id="8" name="Freeform 320"/>
              <p:cNvSpPr>
                <a:spLocks/>
              </p:cNvSpPr>
              <p:nvPr/>
            </p:nvSpPr>
            <p:spPr bwMode="auto">
              <a:xfrm>
                <a:off x="4422138" y="2173313"/>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grpFill/>
              <a:ln w="9525" cap="flat" cmpd="sng" algn="ctr">
                <a:noFill/>
                <a:prstDash val="solid"/>
                <a:headEnd type="none" w="med" len="med"/>
                <a:tailEnd type="none" w="med" len="med"/>
              </a:ln>
              <a:effectLst/>
              <a:extLst/>
            </p:spPr>
            <p:txBody>
              <a:bodyPr vert="horz" wrap="square" lIns="111560" tIns="0" rIns="111560" bIns="55779" numCol="1" rtlCol="0" anchor="ctr" anchorCtr="0" compatLnSpc="1">
                <a:prstTxWarp prst="textNoShape">
                  <a:avLst/>
                </a:prstTxWarp>
              </a:bodyPr>
              <a:lstStyle/>
              <a:p>
                <a:pPr defTabSz="1115232"/>
                <a:endParaRPr lang="en-US" sz="1372" b="1" kern="0" dirty="0">
                  <a:solidFill>
                    <a:srgbClr val="0078D7"/>
                  </a:solidFill>
                  <a:latin typeface="Segoe" pitchFamily="34" charset="0"/>
                </a:endParaRPr>
              </a:p>
              <a:p>
                <a:pPr defTabSz="1115232"/>
                <a:r>
                  <a:rPr lang="en-US" sz="1372" b="1" kern="0" dirty="0">
                    <a:solidFill>
                      <a:srgbClr val="0078D7"/>
                    </a:solidFill>
                    <a:latin typeface="Segoe" pitchFamily="34" charset="0"/>
                  </a:rPr>
                  <a:t>       </a:t>
                </a:r>
              </a:p>
            </p:txBody>
          </p:sp>
          <p:sp>
            <p:nvSpPr>
              <p:cNvPr id="9" name="TextBox 8"/>
              <p:cNvSpPr txBox="1"/>
              <p:nvPr/>
            </p:nvSpPr>
            <p:spPr>
              <a:xfrm>
                <a:off x="4838345" y="2595689"/>
                <a:ext cx="1719964" cy="860442"/>
              </a:xfrm>
              <a:prstGeom prst="rect">
                <a:avLst/>
              </a:prstGeom>
              <a:noFill/>
            </p:spPr>
            <p:txBody>
              <a:bodyPr wrap="none" lIns="182854" tIns="146283" rIns="182854" bIns="146283" rtlCol="0">
                <a:spAutoFit/>
              </a:bodyPr>
              <a:lstStyle/>
              <a:p>
                <a:pPr algn="ctr">
                  <a:lnSpc>
                    <a:spcPct val="90000"/>
                  </a:lnSpc>
                </a:pPr>
                <a:r>
                  <a:rPr lang="en-US" sz="2400" spc="-50" dirty="0">
                    <a:solidFill>
                      <a:srgbClr val="FFFFFF"/>
                    </a:solidFill>
                  </a:rPr>
                  <a:t>Office 365</a:t>
                </a:r>
              </a:p>
              <a:p>
                <a:pPr algn="ctr">
                  <a:lnSpc>
                    <a:spcPct val="90000"/>
                  </a:lnSpc>
                </a:pPr>
                <a:r>
                  <a:rPr lang="en-US" sz="1599" spc="-50" dirty="0">
                    <a:solidFill>
                      <a:srgbClr val="FFFFFF"/>
                    </a:solidFill>
                  </a:rPr>
                  <a:t>Productivity</a:t>
                </a:r>
              </a:p>
            </p:txBody>
          </p:sp>
        </p:grpSp>
        <p:grpSp>
          <p:nvGrpSpPr>
            <p:cNvPr id="10" name="Group 9"/>
            <p:cNvGrpSpPr/>
            <p:nvPr/>
          </p:nvGrpSpPr>
          <p:grpSpPr>
            <a:xfrm>
              <a:off x="4686216" y="1533744"/>
              <a:ext cx="2552380" cy="1282818"/>
              <a:chOff x="4422138" y="2173313"/>
              <a:chExt cx="2552380" cy="1282818"/>
            </a:xfrm>
            <a:grpFill/>
          </p:grpSpPr>
          <p:sp>
            <p:nvSpPr>
              <p:cNvPr id="11" name="Freeform 320"/>
              <p:cNvSpPr>
                <a:spLocks/>
              </p:cNvSpPr>
              <p:nvPr/>
            </p:nvSpPr>
            <p:spPr bwMode="auto">
              <a:xfrm>
                <a:off x="4422138" y="2173313"/>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grpFill/>
              <a:ln w="9525" cap="flat" cmpd="sng" algn="ctr">
                <a:noFill/>
                <a:prstDash val="solid"/>
                <a:headEnd type="none" w="med" len="med"/>
                <a:tailEnd type="none" w="med" len="med"/>
              </a:ln>
              <a:effectLst/>
              <a:extLst/>
            </p:spPr>
            <p:txBody>
              <a:bodyPr vert="horz" wrap="square" lIns="111560" tIns="0" rIns="111560" bIns="55779" numCol="1" rtlCol="0" anchor="ctr" anchorCtr="0" compatLnSpc="1">
                <a:prstTxWarp prst="textNoShape">
                  <a:avLst/>
                </a:prstTxWarp>
              </a:bodyPr>
              <a:lstStyle/>
              <a:p>
                <a:pPr defTabSz="1115232"/>
                <a:endParaRPr lang="en-US" sz="1372" b="1" kern="0" dirty="0">
                  <a:solidFill>
                    <a:srgbClr val="0078D7"/>
                  </a:solidFill>
                  <a:latin typeface="Segoe" pitchFamily="34" charset="0"/>
                </a:endParaRPr>
              </a:p>
              <a:p>
                <a:pPr defTabSz="1115232"/>
                <a:r>
                  <a:rPr lang="en-US" sz="1372" b="1" kern="0" dirty="0">
                    <a:solidFill>
                      <a:srgbClr val="0078D7"/>
                    </a:solidFill>
                    <a:latin typeface="Segoe" pitchFamily="34" charset="0"/>
                  </a:rPr>
                  <a:t>       </a:t>
                </a:r>
              </a:p>
            </p:txBody>
          </p:sp>
          <p:sp>
            <p:nvSpPr>
              <p:cNvPr id="12" name="TextBox 11"/>
              <p:cNvSpPr txBox="1"/>
              <p:nvPr/>
            </p:nvSpPr>
            <p:spPr>
              <a:xfrm>
                <a:off x="4688731" y="2595689"/>
                <a:ext cx="2019196" cy="860442"/>
              </a:xfrm>
              <a:prstGeom prst="rect">
                <a:avLst/>
              </a:prstGeom>
              <a:noFill/>
            </p:spPr>
            <p:txBody>
              <a:bodyPr wrap="none" lIns="182854" tIns="146283" rIns="182854" bIns="146283" rtlCol="0">
                <a:spAutoFit/>
              </a:bodyPr>
              <a:lstStyle/>
              <a:p>
                <a:pPr algn="ctr">
                  <a:lnSpc>
                    <a:spcPct val="90000"/>
                  </a:lnSpc>
                </a:pPr>
                <a:r>
                  <a:rPr lang="en-US" sz="2400" spc="-50" dirty="0">
                    <a:solidFill>
                      <a:srgbClr val="FFFFFF"/>
                    </a:solidFill>
                  </a:rPr>
                  <a:t>Azure AD</a:t>
                </a:r>
              </a:p>
              <a:p>
                <a:pPr algn="ctr">
                  <a:lnSpc>
                    <a:spcPct val="90000"/>
                  </a:lnSpc>
                </a:pPr>
                <a:r>
                  <a:rPr lang="en-US" sz="1599" spc="-50" dirty="0">
                    <a:solidFill>
                      <a:srgbClr val="FFFFFF"/>
                    </a:solidFill>
                  </a:rPr>
                  <a:t>Identity and Access</a:t>
                </a:r>
              </a:p>
            </p:txBody>
          </p:sp>
        </p:grpSp>
        <p:sp>
          <p:nvSpPr>
            <p:cNvPr id="13" name="Left-Right Arrow 12"/>
            <p:cNvSpPr/>
            <p:nvPr/>
          </p:nvSpPr>
          <p:spPr bwMode="auto">
            <a:xfrm>
              <a:off x="5389978" y="3443013"/>
              <a:ext cx="1160585" cy="520244"/>
            </a:xfrm>
            <a:prstGeom prst="leftRigh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sp>
          <p:nvSpPr>
            <p:cNvPr id="14" name="Left-Right Arrow 13"/>
            <p:cNvSpPr/>
            <p:nvPr/>
          </p:nvSpPr>
          <p:spPr bwMode="auto">
            <a:xfrm rot="2175703">
              <a:off x="7416569" y="2226425"/>
              <a:ext cx="1160585" cy="520244"/>
            </a:xfrm>
            <a:prstGeom prst="leftRigh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sp>
          <p:nvSpPr>
            <p:cNvPr id="15" name="Left-Right Arrow 14"/>
            <p:cNvSpPr/>
            <p:nvPr/>
          </p:nvSpPr>
          <p:spPr bwMode="auto">
            <a:xfrm rot="19424297" flipV="1">
              <a:off x="3342759" y="2226426"/>
              <a:ext cx="1160585" cy="520244"/>
            </a:xfrm>
            <a:prstGeom prst="leftRigh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grpSp>
    </p:spTree>
    <p:extLst>
      <p:ext uri="{BB962C8B-B14F-4D97-AF65-F5344CB8AC3E}">
        <p14:creationId xmlns:p14="http://schemas.microsoft.com/office/powerpoint/2010/main" val="5820534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78350" y="1380034"/>
            <a:ext cx="10757776" cy="5162156"/>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idx="4294967295"/>
          </p:nvPr>
        </p:nvSpPr>
        <p:spPr>
          <a:xfrm>
            <a:off x="598576" y="278932"/>
            <a:ext cx="11887454" cy="918032"/>
          </a:xfrm>
        </p:spPr>
        <p:txBody>
          <a:bodyPr/>
          <a:lstStyle/>
          <a:p>
            <a:r>
              <a:rPr lang="en-US" b="1" dirty="0" smtClean="0">
                <a:solidFill>
                  <a:schemeClr val="bg1"/>
                </a:solidFill>
              </a:rPr>
              <a:t>Microsoft’s Differentiators</a:t>
            </a:r>
            <a:endParaRPr lang="en-US" b="1" dirty="0">
              <a:solidFill>
                <a:schemeClr val="bg1"/>
              </a:solidFill>
            </a:endParaRPr>
          </a:p>
        </p:txBody>
      </p:sp>
      <p:sp>
        <p:nvSpPr>
          <p:cNvPr id="17" name="Rectangle 16"/>
          <p:cNvSpPr/>
          <p:nvPr/>
        </p:nvSpPr>
        <p:spPr>
          <a:xfrm>
            <a:off x="6316848" y="1647250"/>
            <a:ext cx="4970776" cy="1696002"/>
          </a:xfrm>
          <a:prstGeom prst="rect">
            <a:avLst/>
          </a:prstGeom>
          <a:solidFill>
            <a:srgbClr val="D9D9D9"/>
          </a:solidFill>
          <a:effectLst>
            <a:outerShdw blurRad="50800" dist="38100" dir="2700000" algn="tl" rotWithShape="0">
              <a:prstClr val="black">
                <a:alpha val="40000"/>
              </a:prstClr>
            </a:outerShdw>
          </a:effectLst>
        </p:spPr>
        <p:txBody>
          <a:bodyPr wrap="square" lIns="91427" tIns="91427" bIns="182854" anchor="b" anchorCtr="1">
            <a:noAutofit/>
          </a:bodyPr>
          <a:lstStyle/>
          <a:p>
            <a:pPr defTabSz="932563"/>
            <a:endParaRPr lang="en-US" sz="1199" b="1" dirty="0">
              <a:solidFill>
                <a:prstClr val="black">
                  <a:lumMod val="75000"/>
                  <a:lumOff val="25000"/>
                </a:prstClr>
              </a:solidFill>
              <a:ea typeface="Calibri" panose="020F0502020204030204" pitchFamily="34" charset="0"/>
              <a:cs typeface="Segoe UI" panose="020B0502040204020203" pitchFamily="34" charset="0"/>
            </a:endParaRPr>
          </a:p>
        </p:txBody>
      </p:sp>
      <p:sp>
        <p:nvSpPr>
          <p:cNvPr id="269" name="Rectangle 268"/>
          <p:cNvSpPr/>
          <p:nvPr/>
        </p:nvSpPr>
        <p:spPr bwMode="auto">
          <a:xfrm>
            <a:off x="6315820" y="3341675"/>
            <a:ext cx="4970688" cy="388111"/>
          </a:xfrm>
          <a:prstGeom prst="rect">
            <a:avLst/>
          </a:prstGeom>
          <a:solidFill>
            <a:schemeClr val="bg2">
              <a:lumMod val="90000"/>
              <a:lumOff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24" b="1" dirty="0">
                <a:solidFill>
                  <a:srgbClr val="FFFFFF"/>
                </a:solidFill>
                <a:ea typeface="Segoe UI" pitchFamily="34" charset="0"/>
                <a:cs typeface="Segoe UI" pitchFamily="34" charset="0"/>
              </a:rPr>
              <a:t>Cloud-hosted corporate data protection</a:t>
            </a:r>
          </a:p>
        </p:txBody>
      </p:sp>
      <p:grpSp>
        <p:nvGrpSpPr>
          <p:cNvPr id="16" name="Group 15"/>
          <p:cNvGrpSpPr/>
          <p:nvPr/>
        </p:nvGrpSpPr>
        <p:grpSpPr>
          <a:xfrm>
            <a:off x="1149292" y="3940748"/>
            <a:ext cx="4970777" cy="2088328"/>
            <a:chOff x="1125995" y="3863830"/>
            <a:chExt cx="4873753" cy="2047566"/>
          </a:xfrm>
        </p:grpSpPr>
        <p:sp>
          <p:nvSpPr>
            <p:cNvPr id="5" name="Rectangle 4"/>
            <p:cNvSpPr/>
            <p:nvPr/>
          </p:nvSpPr>
          <p:spPr>
            <a:xfrm>
              <a:off x="1125996" y="3863830"/>
              <a:ext cx="4873752" cy="1664208"/>
            </a:xfrm>
            <a:prstGeom prst="rect">
              <a:avLst/>
            </a:prstGeom>
            <a:solidFill>
              <a:srgbClr val="D9D9D9"/>
            </a:solidFill>
            <a:effectLst>
              <a:outerShdw blurRad="50800" dist="38100" dir="2700000" algn="tl" rotWithShape="0">
                <a:prstClr val="black">
                  <a:alpha val="40000"/>
                </a:prstClr>
              </a:outerShdw>
            </a:effectLst>
          </p:spPr>
          <p:txBody>
            <a:bodyPr wrap="square" lIns="91427" tIns="91427" bIns="182854" anchor="b" anchorCtr="1">
              <a:noAutofit/>
            </a:bodyPr>
            <a:lstStyle/>
            <a:p>
              <a:pPr defTabSz="932418">
                <a:defRPr/>
              </a:pPr>
              <a:endParaRPr lang="en-US" sz="1199" b="1" dirty="0">
                <a:solidFill>
                  <a:prstClr val="black">
                    <a:lumMod val="75000"/>
                    <a:lumOff val="25000"/>
                  </a:prstClr>
                </a:solidFill>
                <a:ea typeface="Calibri" panose="020F0502020204030204" pitchFamily="34" charset="0"/>
                <a:cs typeface="Segoe UI" panose="020B0502040204020203" pitchFamily="34" charset="0"/>
              </a:endParaRPr>
            </a:p>
          </p:txBody>
        </p:sp>
        <p:grpSp>
          <p:nvGrpSpPr>
            <p:cNvPr id="244" name="Group 243"/>
            <p:cNvGrpSpPr/>
            <p:nvPr/>
          </p:nvGrpSpPr>
          <p:grpSpPr>
            <a:xfrm>
              <a:off x="1720246" y="4027196"/>
              <a:ext cx="3645917" cy="1488216"/>
              <a:chOff x="1990665" y="1521777"/>
              <a:chExt cx="7592080" cy="3098991"/>
            </a:xfrm>
          </p:grpSpPr>
          <p:grpSp>
            <p:nvGrpSpPr>
              <p:cNvPr id="246" name="Group 245"/>
              <p:cNvGrpSpPr/>
              <p:nvPr/>
            </p:nvGrpSpPr>
            <p:grpSpPr>
              <a:xfrm>
                <a:off x="1990665" y="1521777"/>
                <a:ext cx="7592080" cy="3098991"/>
                <a:chOff x="2045560" y="1533744"/>
                <a:chExt cx="7745416" cy="3161582"/>
              </a:xfrm>
              <a:solidFill>
                <a:srgbClr val="002060"/>
              </a:solidFill>
              <a:effectLst>
                <a:outerShdw blurRad="50800" dist="38100" dir="2700000" algn="tl" rotWithShape="0">
                  <a:prstClr val="black">
                    <a:alpha val="40000"/>
                  </a:prstClr>
                </a:outerShdw>
              </a:effectLst>
            </p:grpSpPr>
            <p:grpSp>
              <p:nvGrpSpPr>
                <p:cNvPr id="250" name="Group 249"/>
                <p:cNvGrpSpPr/>
                <p:nvPr/>
              </p:nvGrpSpPr>
              <p:grpSpPr>
                <a:xfrm>
                  <a:off x="7238596" y="2951539"/>
                  <a:ext cx="2552380" cy="1743787"/>
                  <a:chOff x="4422138" y="2173313"/>
                  <a:chExt cx="2552380" cy="1743787"/>
                </a:xfrm>
                <a:grpFill/>
              </p:grpSpPr>
              <p:sp>
                <p:nvSpPr>
                  <p:cNvPr id="258" name="Freeform 320"/>
                  <p:cNvSpPr>
                    <a:spLocks/>
                  </p:cNvSpPr>
                  <p:nvPr/>
                </p:nvSpPr>
                <p:spPr bwMode="auto">
                  <a:xfrm>
                    <a:off x="4422138" y="2173313"/>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bg2">
                      <a:lumMod val="90000"/>
                      <a:lumOff val="10000"/>
                    </a:schemeClr>
                  </a:solidFill>
                  <a:ln w="44450" cap="flat" cmpd="sng" algn="ctr">
                    <a:noFill/>
                    <a:prstDash val="solid"/>
                    <a:headEnd type="none" w="med" len="med"/>
                    <a:tailEnd type="none" w="med" len="med"/>
                  </a:ln>
                  <a:effectLst/>
                  <a:extLst/>
                </p:spPr>
                <p:txBody>
                  <a:bodyPr vert="horz" wrap="square" lIns="111544" tIns="0" rIns="111544" bIns="55772" numCol="1" rtlCol="0" anchor="ctr" anchorCtr="0" compatLnSpc="1">
                    <a:prstTxWarp prst="textNoShape">
                      <a:avLst/>
                    </a:prstTxWarp>
                  </a:bodyPr>
                  <a:lstStyle/>
                  <a:p>
                    <a:pPr defTabSz="1115018"/>
                    <a:endParaRPr lang="en-US" sz="1372" b="1" kern="0" dirty="0">
                      <a:solidFill>
                        <a:srgbClr val="FFFFFF"/>
                      </a:solidFill>
                      <a:latin typeface="Segoe" pitchFamily="34" charset="0"/>
                    </a:endParaRPr>
                  </a:p>
                  <a:p>
                    <a:pPr defTabSz="1115018"/>
                    <a:r>
                      <a:rPr lang="en-US" sz="1372" b="1" kern="0" dirty="0">
                        <a:solidFill>
                          <a:srgbClr val="FFFFFF"/>
                        </a:solidFill>
                        <a:latin typeface="Segoe" pitchFamily="34" charset="0"/>
                      </a:rPr>
                      <a:t>       </a:t>
                    </a:r>
                  </a:p>
                </p:txBody>
              </p:sp>
              <p:sp>
                <p:nvSpPr>
                  <p:cNvPr id="259" name="TextBox 258"/>
                  <p:cNvSpPr txBox="1"/>
                  <p:nvPr/>
                </p:nvSpPr>
                <p:spPr>
                  <a:xfrm>
                    <a:off x="5313722" y="2595688"/>
                    <a:ext cx="769214" cy="1321412"/>
                  </a:xfrm>
                  <a:prstGeom prst="rect">
                    <a:avLst/>
                  </a:prstGeom>
                  <a:noFill/>
                </p:spPr>
                <p:txBody>
                  <a:bodyPr wrap="none" lIns="182828" tIns="146262" rIns="182828" bIns="146262" rtlCol="0">
                    <a:spAutoFit/>
                  </a:bodyPr>
                  <a:lstStyle/>
                  <a:p>
                    <a:pPr algn="ctr" defTabSz="932563">
                      <a:lnSpc>
                        <a:spcPct val="90000"/>
                      </a:lnSpc>
                    </a:pPr>
                    <a:endParaRPr lang="en-US" sz="2400" spc="-50" dirty="0">
                      <a:solidFill>
                        <a:srgbClr val="FFFFFF"/>
                      </a:solidFill>
                    </a:endParaRPr>
                  </a:p>
                </p:txBody>
              </p:sp>
            </p:grpSp>
            <p:sp>
              <p:nvSpPr>
                <p:cNvPr id="251" name="Freeform 320"/>
                <p:cNvSpPr>
                  <a:spLocks/>
                </p:cNvSpPr>
                <p:nvPr/>
              </p:nvSpPr>
              <p:spPr bwMode="auto">
                <a:xfrm>
                  <a:off x="2045560" y="3033342"/>
                  <a:ext cx="2552381" cy="127184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bg2">
                    <a:lumMod val="90000"/>
                    <a:lumOff val="10000"/>
                  </a:schemeClr>
                </a:solidFill>
                <a:ln w="44450" cap="flat" cmpd="sng" algn="ctr">
                  <a:noFill/>
                  <a:prstDash val="solid"/>
                  <a:headEnd type="none" w="med" len="med"/>
                  <a:tailEnd type="none" w="med" len="med"/>
                </a:ln>
                <a:effectLst/>
                <a:extLst/>
              </p:spPr>
              <p:txBody>
                <a:bodyPr vert="horz" wrap="square" lIns="111544" tIns="0" rIns="111544" bIns="55772" numCol="1" rtlCol="0" anchor="ctr" anchorCtr="0" compatLnSpc="1">
                  <a:prstTxWarp prst="textNoShape">
                    <a:avLst/>
                  </a:prstTxWarp>
                </a:bodyPr>
                <a:lstStyle/>
                <a:p>
                  <a:pPr defTabSz="1115018"/>
                  <a:endParaRPr lang="en-US" sz="1372" b="1" kern="0" dirty="0">
                    <a:solidFill>
                      <a:srgbClr val="FFFFFF"/>
                    </a:solidFill>
                    <a:latin typeface="Segoe" pitchFamily="34" charset="0"/>
                  </a:endParaRPr>
                </a:p>
                <a:p>
                  <a:pPr defTabSz="1115018"/>
                  <a:r>
                    <a:rPr lang="en-US" sz="1372" b="1" kern="0" dirty="0">
                      <a:solidFill>
                        <a:srgbClr val="FFFFFF"/>
                      </a:solidFill>
                      <a:latin typeface="Segoe" pitchFamily="34" charset="0"/>
                    </a:rPr>
                    <a:t>       </a:t>
                  </a:r>
                </a:p>
              </p:txBody>
            </p:sp>
            <p:grpSp>
              <p:nvGrpSpPr>
                <p:cNvPr id="252" name="Group 251"/>
                <p:cNvGrpSpPr/>
                <p:nvPr/>
              </p:nvGrpSpPr>
              <p:grpSpPr>
                <a:xfrm>
                  <a:off x="4686216" y="1533744"/>
                  <a:ext cx="2552380" cy="1381429"/>
                  <a:chOff x="4422138" y="2173313"/>
                  <a:chExt cx="2552380" cy="1381429"/>
                </a:xfrm>
                <a:grpFill/>
              </p:grpSpPr>
              <p:sp>
                <p:nvSpPr>
                  <p:cNvPr id="256" name="Freeform 320"/>
                  <p:cNvSpPr>
                    <a:spLocks/>
                  </p:cNvSpPr>
                  <p:nvPr/>
                </p:nvSpPr>
                <p:spPr bwMode="auto">
                  <a:xfrm>
                    <a:off x="4422138" y="2173313"/>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bg2">
                      <a:lumMod val="90000"/>
                      <a:lumOff val="10000"/>
                    </a:schemeClr>
                  </a:solidFill>
                  <a:ln w="44450" cap="flat" cmpd="sng" algn="ctr">
                    <a:noFill/>
                    <a:prstDash val="solid"/>
                    <a:headEnd type="none" w="med" len="med"/>
                    <a:tailEnd type="none" w="med" len="med"/>
                  </a:ln>
                  <a:effectLst/>
                  <a:extLst/>
                </p:spPr>
                <p:txBody>
                  <a:bodyPr vert="horz" wrap="square" lIns="111544" tIns="0" rIns="111544" bIns="55772" numCol="1" rtlCol="0" anchor="ctr" anchorCtr="0" compatLnSpc="1">
                    <a:prstTxWarp prst="textNoShape">
                      <a:avLst/>
                    </a:prstTxWarp>
                  </a:bodyPr>
                  <a:lstStyle/>
                  <a:p>
                    <a:pPr defTabSz="1115018"/>
                    <a:endParaRPr lang="en-US" sz="1372" b="1" kern="0" dirty="0">
                      <a:solidFill>
                        <a:srgbClr val="FFFFFF"/>
                      </a:solidFill>
                      <a:latin typeface="Segoe" pitchFamily="34" charset="0"/>
                    </a:endParaRPr>
                  </a:p>
                  <a:p>
                    <a:pPr defTabSz="1115018"/>
                    <a:r>
                      <a:rPr lang="en-US" sz="1372" b="1" kern="0" dirty="0">
                        <a:solidFill>
                          <a:srgbClr val="FFFFFF"/>
                        </a:solidFill>
                        <a:latin typeface="Segoe" pitchFamily="34" charset="0"/>
                      </a:rPr>
                      <a:t>       </a:t>
                    </a:r>
                  </a:p>
                </p:txBody>
              </p:sp>
              <p:sp>
                <p:nvSpPr>
                  <p:cNvPr id="257" name="TextBox 256"/>
                  <p:cNvSpPr txBox="1"/>
                  <p:nvPr/>
                </p:nvSpPr>
                <p:spPr>
                  <a:xfrm>
                    <a:off x="4918130" y="2579320"/>
                    <a:ext cx="2038349" cy="975422"/>
                  </a:xfrm>
                  <a:prstGeom prst="rect">
                    <a:avLst/>
                  </a:prstGeom>
                  <a:noFill/>
                </p:spPr>
                <p:txBody>
                  <a:bodyPr wrap="none" lIns="182828" tIns="146262" rIns="182828" bIns="146262" rtlCol="0">
                    <a:spAutoFit/>
                  </a:bodyPr>
                  <a:lstStyle/>
                  <a:p>
                    <a:pPr algn="ctr" defTabSz="932563">
                      <a:lnSpc>
                        <a:spcPct val="90000"/>
                      </a:lnSpc>
                    </a:pPr>
                    <a:r>
                      <a:rPr lang="en-US" sz="1224" spc="-50" dirty="0">
                        <a:solidFill>
                          <a:srgbClr val="FFFFFF"/>
                        </a:solidFill>
                      </a:rPr>
                      <a:t>Azure AD</a:t>
                    </a:r>
                  </a:p>
                </p:txBody>
              </p:sp>
            </p:grpSp>
            <p:sp>
              <p:nvSpPr>
                <p:cNvPr id="253" name="Left-Right Arrow 252"/>
                <p:cNvSpPr/>
                <p:nvPr/>
              </p:nvSpPr>
              <p:spPr bwMode="auto">
                <a:xfrm>
                  <a:off x="5389978" y="3443013"/>
                  <a:ext cx="1160585" cy="520244"/>
                </a:xfrm>
                <a:prstGeom prst="leftRightArrow">
                  <a:avLst/>
                </a:prstGeom>
                <a:solidFill>
                  <a:schemeClr val="bg2">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4" name="Left-Right Arrow 253"/>
                <p:cNvSpPr/>
                <p:nvPr/>
              </p:nvSpPr>
              <p:spPr bwMode="auto">
                <a:xfrm rot="2175703">
                  <a:off x="7416569" y="2226425"/>
                  <a:ext cx="1160585" cy="520244"/>
                </a:xfrm>
                <a:prstGeom prst="leftRightArrow">
                  <a:avLst/>
                </a:prstGeom>
                <a:solidFill>
                  <a:schemeClr val="bg2">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255" name="Left-Right Arrow 254"/>
                <p:cNvSpPr/>
                <p:nvPr/>
              </p:nvSpPr>
              <p:spPr bwMode="auto">
                <a:xfrm rot="19424297" flipV="1">
                  <a:off x="3342759" y="2226426"/>
                  <a:ext cx="1160585" cy="520244"/>
                </a:xfrm>
                <a:prstGeom prst="leftRightArrow">
                  <a:avLst/>
                </a:prstGeom>
                <a:solidFill>
                  <a:schemeClr val="bg2">
                    <a:lumMod val="90000"/>
                    <a:lumOff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grpSp>
          <p:pic>
            <p:nvPicPr>
              <p:cNvPr id="247" name="Picture 246"/>
              <p:cNvPicPr>
                <a:picLocks noChangeAspect="1"/>
              </p:cNvPicPr>
              <p:nvPr/>
            </p:nvPicPr>
            <p:blipFill>
              <a:blip r:embed="rId3"/>
              <a:stretch>
                <a:fillRect/>
              </a:stretch>
            </p:blipFill>
            <p:spPr>
              <a:xfrm>
                <a:off x="4811170" y="2114496"/>
                <a:ext cx="483649" cy="483649"/>
              </a:xfrm>
              <a:prstGeom prst="rect">
                <a:avLst/>
              </a:prstGeom>
            </p:spPr>
          </p:pic>
          <p:pic>
            <p:nvPicPr>
              <p:cNvPr id="249" name="Picture 2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72" y="3456585"/>
                <a:ext cx="2197322" cy="761150"/>
              </a:xfrm>
              <a:prstGeom prst="rect">
                <a:avLst/>
              </a:prstGeom>
            </p:spPr>
          </p:pic>
        </p:gr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9236" y="4971552"/>
              <a:ext cx="1186927" cy="264568"/>
            </a:xfrm>
            <a:prstGeom prst="rect">
              <a:avLst/>
            </a:prstGeom>
          </p:spPr>
        </p:pic>
        <p:sp>
          <p:nvSpPr>
            <p:cNvPr id="270" name="Rectangle 269"/>
            <p:cNvSpPr/>
            <p:nvPr/>
          </p:nvSpPr>
          <p:spPr bwMode="auto">
            <a:xfrm>
              <a:off x="1125995" y="5530860"/>
              <a:ext cx="4873666" cy="380536"/>
            </a:xfrm>
            <a:prstGeom prst="rect">
              <a:avLst/>
            </a:prstGeom>
            <a:solidFill>
              <a:schemeClr val="bg2">
                <a:lumMod val="90000"/>
                <a:lumOff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24" b="1" dirty="0">
                  <a:solidFill>
                    <a:srgbClr val="FFFFFF"/>
                  </a:solidFill>
                  <a:ea typeface="Segoe UI" pitchFamily="34" charset="0"/>
                  <a:cs typeface="Segoe UI" pitchFamily="34" charset="0"/>
                </a:rPr>
                <a:t>Integrated cloud services</a:t>
              </a:r>
            </a:p>
          </p:txBody>
        </p:sp>
      </p:grpSp>
      <p:grpSp>
        <p:nvGrpSpPr>
          <p:cNvPr id="18" name="Group 17"/>
          <p:cNvGrpSpPr/>
          <p:nvPr/>
        </p:nvGrpSpPr>
        <p:grpSpPr>
          <a:xfrm>
            <a:off x="6315852" y="3925280"/>
            <a:ext cx="4978690" cy="2103796"/>
            <a:chOff x="6178648" y="3867190"/>
            <a:chExt cx="4881512" cy="2062732"/>
          </a:xfrm>
        </p:grpSpPr>
        <p:sp>
          <p:nvSpPr>
            <p:cNvPr id="165" name="Rectangle 164"/>
            <p:cNvSpPr/>
            <p:nvPr/>
          </p:nvSpPr>
          <p:spPr>
            <a:xfrm>
              <a:off x="6186408" y="3883902"/>
              <a:ext cx="4873752" cy="1664208"/>
            </a:xfrm>
            <a:prstGeom prst="rect">
              <a:avLst/>
            </a:prstGeom>
            <a:solidFill>
              <a:srgbClr val="D9D9D9"/>
            </a:solidFill>
            <a:effectLst>
              <a:outerShdw blurRad="50800" dist="38100" dir="2700000" algn="tl" rotWithShape="0">
                <a:prstClr val="black">
                  <a:alpha val="40000"/>
                </a:prstClr>
              </a:outerShdw>
            </a:effectLst>
          </p:spPr>
          <p:txBody>
            <a:bodyPr wrap="square" lIns="91427" tIns="91427" bIns="182854" anchor="b" anchorCtr="1">
              <a:noAutofit/>
            </a:bodyPr>
            <a:lstStyle/>
            <a:p>
              <a:pPr defTabSz="932418"/>
              <a:endParaRPr lang="en-US" sz="1199" b="1" dirty="0">
                <a:solidFill>
                  <a:prstClr val="black">
                    <a:lumMod val="75000"/>
                    <a:lumOff val="25000"/>
                  </a:prstClr>
                </a:solidFill>
                <a:ea typeface="Calibri" panose="020F0502020204030204" pitchFamily="34" charset="0"/>
                <a:cs typeface="Segoe UI" panose="020B0502040204020203"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8648" y="3867190"/>
              <a:ext cx="1471723" cy="736572"/>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9945" y="4815063"/>
              <a:ext cx="2067709" cy="751646"/>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7357" y="3887966"/>
              <a:ext cx="1475778" cy="762215"/>
            </a:xfrm>
            <a:prstGeom prst="rect">
              <a:avLst/>
            </a:prstGeom>
            <a:effectLst>
              <a:outerShdw blurRad="50800" dist="38100" dir="2700000" algn="tl" rotWithShape="0">
                <a:prstClr val="black">
                  <a:alpha val="40000"/>
                </a:prstClr>
              </a:outerShdw>
            </a:effectLst>
          </p:spPr>
        </p:pic>
        <p:pic>
          <p:nvPicPr>
            <p:cNvPr id="260" name="Picture 2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6408" y="4897837"/>
              <a:ext cx="1730156" cy="630688"/>
            </a:xfrm>
            <a:prstGeom prst="rect">
              <a:avLst/>
            </a:prstGeom>
            <a:effectLst>
              <a:outerShdw blurRad="50800" dist="38100" dir="2700000" algn="tl" rotWithShape="0">
                <a:prstClr val="black">
                  <a:alpha val="40000"/>
                </a:prstClr>
              </a:outerShdw>
            </a:effectLst>
          </p:spPr>
        </p:pic>
        <p:sp>
          <p:nvSpPr>
            <p:cNvPr id="271" name="Rectangle 270"/>
            <p:cNvSpPr/>
            <p:nvPr/>
          </p:nvSpPr>
          <p:spPr bwMode="auto">
            <a:xfrm>
              <a:off x="6186408" y="5549386"/>
              <a:ext cx="4873666" cy="380536"/>
            </a:xfrm>
            <a:prstGeom prst="rect">
              <a:avLst/>
            </a:prstGeom>
            <a:solidFill>
              <a:schemeClr val="bg2">
                <a:lumMod val="90000"/>
                <a:lumOff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24" b="1" dirty="0">
                  <a:solidFill>
                    <a:srgbClr val="FFFFFF"/>
                  </a:solidFill>
                  <a:ea typeface="Segoe UI" pitchFamily="34" charset="0"/>
                  <a:cs typeface="Segoe UI" pitchFamily="34" charset="0"/>
                </a:rPr>
                <a:t>Best end-user experience for mobile productivity</a:t>
              </a:r>
            </a:p>
          </p:txBody>
        </p:sp>
        <p:pic>
          <p:nvPicPr>
            <p:cNvPr id="268" name="Picture 2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5429" y="4270734"/>
              <a:ext cx="2300497" cy="796888"/>
            </a:xfrm>
            <a:prstGeom prst="rect">
              <a:avLst/>
            </a:prstGeom>
            <a:effectLst>
              <a:outerShdw blurRad="50800" dist="38100" dir="2700000" algn="tl" rotWithShape="0">
                <a:prstClr val="black">
                  <a:alpha val="40000"/>
                </a:prstClr>
              </a:outerShdw>
            </a:effectLst>
          </p:spPr>
        </p:pic>
      </p:grpSp>
      <p:sp>
        <p:nvSpPr>
          <p:cNvPr id="245" name="Rectangle 244"/>
          <p:cNvSpPr/>
          <p:nvPr/>
        </p:nvSpPr>
        <p:spPr bwMode="auto">
          <a:xfrm>
            <a:off x="778349" y="6154078"/>
            <a:ext cx="10757776" cy="388111"/>
          </a:xfrm>
          <a:prstGeom prst="rect">
            <a:avLst/>
          </a:prstGeom>
          <a:solidFill>
            <a:schemeClr val="bg2">
              <a:lumMod val="90000"/>
              <a:lumOff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24" b="1" dirty="0">
                <a:solidFill>
                  <a:srgbClr val="FFFFFF"/>
                </a:solidFill>
                <a:ea typeface="Segoe UI" pitchFamily="34" charset="0"/>
                <a:cs typeface="Segoe UI" pitchFamily="34" charset="0"/>
              </a:rPr>
              <a:t>World-class engineering and security with a single support system and 3</a:t>
            </a:r>
            <a:r>
              <a:rPr lang="en-US" sz="1224" b="1" baseline="30000" dirty="0">
                <a:solidFill>
                  <a:srgbClr val="FFFFFF"/>
                </a:solidFill>
                <a:ea typeface="Segoe UI" pitchFamily="34" charset="0"/>
                <a:cs typeface="Segoe UI" pitchFamily="34" charset="0"/>
              </a:rPr>
              <a:t>rd</a:t>
            </a:r>
            <a:r>
              <a:rPr lang="en-US" sz="1224" b="1" dirty="0">
                <a:solidFill>
                  <a:srgbClr val="FFFFFF"/>
                </a:solidFill>
                <a:ea typeface="Segoe UI" pitchFamily="34" charset="0"/>
                <a:cs typeface="Segoe UI" pitchFamily="34" charset="0"/>
              </a:rPr>
              <a:t>-party ecosystem</a:t>
            </a: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53741" y="1979118"/>
            <a:ext cx="4845876" cy="1017066"/>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1149292" y="1649028"/>
            <a:ext cx="4970688" cy="2080759"/>
            <a:chOff x="1125995" y="1616841"/>
            <a:chExt cx="4873666" cy="2040145"/>
          </a:xfrm>
        </p:grpSpPr>
        <p:sp>
          <p:nvSpPr>
            <p:cNvPr id="261" name="Rectangle 260"/>
            <p:cNvSpPr/>
            <p:nvPr/>
          </p:nvSpPr>
          <p:spPr>
            <a:xfrm>
              <a:off x="1125995" y="1616841"/>
              <a:ext cx="4873666" cy="1659609"/>
            </a:xfrm>
            <a:prstGeom prst="rect">
              <a:avLst/>
            </a:prstGeom>
            <a:solidFill>
              <a:srgbClr val="D9D9D9"/>
            </a:solidFill>
            <a:effectLst>
              <a:outerShdw blurRad="50800" dist="38100" dir="2700000" algn="tl" rotWithShape="0">
                <a:prstClr val="black">
                  <a:alpha val="40000"/>
                </a:prstClr>
              </a:outerShdw>
            </a:effectLst>
          </p:spPr>
          <p:txBody>
            <a:bodyPr wrap="square" lIns="91427" tIns="91427" bIns="182854" anchor="b" anchorCtr="1">
              <a:noAutofit/>
            </a:bodyPr>
            <a:lstStyle/>
            <a:p>
              <a:pPr algn="ctr" defTabSz="932563"/>
              <a:endParaRPr lang="en-US" sz="1199" b="1" dirty="0">
                <a:solidFill>
                  <a:prstClr val="black"/>
                </a:solidFill>
                <a:ea typeface="Calibri" panose="020F0502020204030204" pitchFamily="34" charset="0"/>
                <a:cs typeface="Segoe UI" panose="020B0502040204020203" pitchFamily="34" charset="0"/>
              </a:endParaRPr>
            </a:p>
          </p:txBody>
        </p:sp>
        <p:sp>
          <p:nvSpPr>
            <p:cNvPr id="267" name="Rectangle 266"/>
            <p:cNvSpPr/>
            <p:nvPr/>
          </p:nvSpPr>
          <p:spPr bwMode="auto">
            <a:xfrm>
              <a:off x="1125995" y="3276450"/>
              <a:ext cx="4873666" cy="380536"/>
            </a:xfrm>
            <a:prstGeom prst="rect">
              <a:avLst/>
            </a:prstGeom>
            <a:solidFill>
              <a:schemeClr val="bg2">
                <a:lumMod val="90000"/>
                <a:lumOff val="1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24" b="1" dirty="0">
                  <a:solidFill>
                    <a:srgbClr val="FFFFFF"/>
                  </a:solidFill>
                  <a:ea typeface="Segoe UI" pitchFamily="34" charset="0"/>
                  <a:cs typeface="Segoe UI" pitchFamily="34" charset="0"/>
                </a:rPr>
                <a:t>Complete solution for application and device management, access, identity, productivity, and data protection </a:t>
              </a:r>
            </a:p>
          </p:txBody>
        </p:sp>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66753" y="1671473"/>
              <a:ext cx="3992150" cy="149099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3016319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a:t>
            </a:r>
            <a:r>
              <a:rPr sz="4000">
                <a:gradFill>
                  <a:gsLst>
                    <a:gs pos="1250">
                      <a:srgbClr val="FFFFFF"/>
                    </a:gs>
                    <a:gs pos="100000">
                      <a:srgbClr val="FFFFFF"/>
                    </a:gs>
                  </a:gsLst>
                  <a:lin ang="5400000" scaled="0"/>
                </a:gradFill>
              </a:rPr>
              <a:t>this </a:t>
            </a:r>
            <a:r>
              <a:rPr sz="4000">
                <a:gradFill>
                  <a:gsLst>
                    <a:gs pos="1250">
                      <a:srgbClr val="FFFFFF"/>
                    </a:gs>
                    <a:gs pos="100000">
                      <a:srgbClr val="FFFFFF"/>
                    </a:gs>
                  </a:gsLst>
                  <a:lin ang="5400000" scaled="0"/>
                </a:gradFill>
              </a:rPr>
              <a:t>session</a:t>
            </a:r>
          </a:p>
          <a:p>
            <a:pPr>
              <a:lnSpc>
                <a:spcPct val="80000"/>
              </a:lnSpc>
            </a:pPr>
            <a:r>
              <a:rPr sz="3200">
                <a:gradFill>
                  <a:gsLst>
                    <a:gs pos="1250">
                      <a:srgbClr val="FF8C00"/>
                    </a:gs>
                    <a:gs pos="100000">
                      <a:srgbClr val="FF8C00"/>
                    </a:gs>
                  </a:gsLst>
                  <a:lin ang="5400000" scaled="0"/>
                </a:gradFill>
              </a:rPr>
              <a:t>Your feedback is </a:t>
            </a:r>
            <a:r>
              <a:rPr sz="3200">
                <a:gradFill>
                  <a:gsLst>
                    <a:gs pos="1250">
                      <a:srgbClr val="FF8C00"/>
                    </a:gs>
                    <a:gs pos="100000">
                      <a:srgbClr val="FF8C00"/>
                    </a:gs>
                  </a:gsLst>
                  <a:lin ang="5400000" scaled="0"/>
                </a:gradFill>
              </a:rPr>
              <a:t>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734397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248659" y="386195"/>
            <a:ext cx="10693977" cy="975028"/>
          </a:xfrm>
        </p:spPr>
        <p:txBody>
          <a:bodyPr>
            <a:noAutofit/>
          </a:bodyPr>
          <a:lstStyle/>
          <a:p>
            <a:r>
              <a:rPr lang="en-US" sz="4080" dirty="0">
                <a:latin typeface="Segoe UI Light" panose="020B0502040204020203" pitchFamily="34" charset="0"/>
                <a:cs typeface="Segoe UI Light" panose="020B0502040204020203" pitchFamily="34" charset="0"/>
              </a:rPr>
              <a:t>Access control to corporate </a:t>
            </a:r>
            <a:r>
              <a:rPr lang="en-US" sz="4080">
                <a:latin typeface="Segoe UI Light" panose="020B0502040204020203" pitchFamily="34" charset="0"/>
                <a:cs typeface="Segoe UI Light" panose="020B0502040204020203" pitchFamily="34" charset="0"/>
              </a:rPr>
              <a:t>data </a:t>
            </a:r>
            <a:r>
              <a:rPr lang="en-US" sz="4080" smtClean="0">
                <a:latin typeface="Segoe UI Light" panose="020B0502040204020203" pitchFamily="34" charset="0"/>
                <a:cs typeface="Segoe UI Light" panose="020B0502040204020203" pitchFamily="34" charset="0"/>
              </a:rPr>
              <a:t>today</a:t>
            </a:r>
            <a:endParaRPr lang="en-US" sz="4080" dirty="0">
              <a:latin typeface="Segoe UI Light" panose="020B0502040204020203" pitchFamily="34" charset="0"/>
              <a:cs typeface="Segoe UI Light" panose="020B0502040204020203" pitchFamily="34" charset="0"/>
            </a:endParaRPr>
          </a:p>
        </p:txBody>
      </p:sp>
      <p:sp>
        <p:nvSpPr>
          <p:cNvPr id="2" name="Rounded Rectangle 1"/>
          <p:cNvSpPr/>
          <p:nvPr/>
        </p:nvSpPr>
        <p:spPr bwMode="auto">
          <a:xfrm>
            <a:off x="1994542" y="5974366"/>
            <a:ext cx="997437" cy="711828"/>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solidFill>
                  <a:srgbClr val="FFFFFF"/>
                </a:solidFill>
                <a:cs typeface="Segoe UI" panose="020B0502040204020203" pitchFamily="34" charset="0"/>
              </a:rPr>
              <a:t>SharePoint</a:t>
            </a:r>
          </a:p>
          <a:p>
            <a:pPr algn="ctr" defTabSz="932290" fontAlgn="base">
              <a:lnSpc>
                <a:spcPct val="90000"/>
              </a:lnSpc>
              <a:spcBef>
                <a:spcPct val="0"/>
              </a:spcBef>
              <a:spcAft>
                <a:spcPct val="0"/>
              </a:spcAft>
            </a:pPr>
            <a:r>
              <a:rPr lang="en-US" sz="1224" spc="-51" dirty="0">
                <a:solidFill>
                  <a:srgbClr val="FFFFFF"/>
                </a:solidFill>
                <a:cs typeface="Segoe UI" panose="020B0502040204020203" pitchFamily="34" charset="0"/>
              </a:rPr>
              <a:t>Server</a:t>
            </a:r>
          </a:p>
        </p:txBody>
      </p:sp>
      <p:sp>
        <p:nvSpPr>
          <p:cNvPr id="5" name="Rounded Rectangle 4"/>
          <p:cNvSpPr/>
          <p:nvPr/>
        </p:nvSpPr>
        <p:spPr bwMode="auto">
          <a:xfrm>
            <a:off x="803235" y="5974366"/>
            <a:ext cx="997437" cy="711828"/>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solidFill>
                  <a:srgbClr val="FFFFFF"/>
                </a:solidFill>
                <a:cs typeface="Segoe UI" panose="020B0502040204020203" pitchFamily="34" charset="0"/>
              </a:rPr>
              <a:t>Exchange Server</a:t>
            </a:r>
          </a:p>
        </p:txBody>
      </p:sp>
      <p:sp>
        <p:nvSpPr>
          <p:cNvPr id="8" name="TextBox 7"/>
          <p:cNvSpPr txBox="1"/>
          <p:nvPr/>
        </p:nvSpPr>
        <p:spPr>
          <a:xfrm>
            <a:off x="578537" y="1664877"/>
            <a:ext cx="2869392" cy="576274"/>
          </a:xfrm>
          <a:prstGeom prst="rect">
            <a:avLst/>
          </a:prstGeom>
          <a:noFill/>
        </p:spPr>
        <p:txBody>
          <a:bodyPr wrap="square" lIns="0" tIns="0" rIns="0" bIns="0" rtlCol="0">
            <a:spAutoFit/>
          </a:bodyPr>
          <a:lstStyle/>
          <a:p>
            <a:pPr defTabSz="932597">
              <a:lnSpc>
                <a:spcPct val="90000"/>
              </a:lnSpc>
            </a:pPr>
            <a:r>
              <a:rPr lang="en-US" sz="2040" b="1" spc="-51" dirty="0">
                <a:solidFill>
                  <a:srgbClr val="FFFFFF"/>
                </a:solidFill>
                <a:cs typeface="Segoe UI" panose="020B0502040204020203" pitchFamily="34" charset="0"/>
              </a:rPr>
              <a:t>CORPORATE </a:t>
            </a:r>
          </a:p>
          <a:p>
            <a:pPr defTabSz="932597">
              <a:lnSpc>
                <a:spcPct val="90000"/>
              </a:lnSpc>
            </a:pPr>
            <a:r>
              <a:rPr lang="en-US" sz="2040" b="1" spc="-51" dirty="0">
                <a:solidFill>
                  <a:srgbClr val="FFFFFF"/>
                </a:solidFill>
                <a:cs typeface="Segoe UI" panose="020B0502040204020203" pitchFamily="34" charset="0"/>
              </a:rPr>
              <a:t>NETWORK</a:t>
            </a:r>
          </a:p>
        </p:txBody>
      </p:sp>
      <p:sp>
        <p:nvSpPr>
          <p:cNvPr id="37" name="TextBox 36"/>
          <p:cNvSpPr txBox="1"/>
          <p:nvPr/>
        </p:nvSpPr>
        <p:spPr>
          <a:xfrm>
            <a:off x="9151029" y="2751153"/>
            <a:ext cx="2082111" cy="958583"/>
          </a:xfrm>
          <a:prstGeom prst="rect">
            <a:avLst/>
          </a:prstGeom>
          <a:noFill/>
        </p:spPr>
        <p:txBody>
          <a:bodyPr wrap="square" rtlCol="0">
            <a:spAutoFit/>
          </a:bodyPr>
          <a:lstStyle/>
          <a:p>
            <a:pPr defTabSz="932597"/>
            <a:r>
              <a:rPr lang="en-US" sz="1836" dirty="0">
                <a:solidFill>
                  <a:srgbClr val="FFFFFF"/>
                </a:solidFill>
                <a:latin typeface="Segoe UI Light" panose="020B0502040204020203" pitchFamily="34" charset="0"/>
                <a:cs typeface="Segoe UI Light" panose="020B0502040204020203" pitchFamily="34" charset="0"/>
              </a:rPr>
              <a:t>Mobile </a:t>
            </a:r>
          </a:p>
          <a:p>
            <a:pPr defTabSz="932597"/>
            <a:r>
              <a:rPr lang="en-US" sz="1836" dirty="0">
                <a:solidFill>
                  <a:srgbClr val="FFFFFF"/>
                </a:solidFill>
                <a:latin typeface="Segoe UI Light" panose="020B0502040204020203" pitchFamily="34" charset="0"/>
                <a:cs typeface="Segoe UI Light" panose="020B0502040204020203" pitchFamily="34" charset="0"/>
              </a:rPr>
              <a:t>devices</a:t>
            </a:r>
          </a:p>
          <a:p>
            <a:pPr defTabSz="932597"/>
            <a:r>
              <a:rPr lang="en-US" sz="1836" dirty="0">
                <a:solidFill>
                  <a:prstClr val="black"/>
                </a:solidFill>
                <a:latin typeface="Segoe UI Light" panose="020B0502040204020203" pitchFamily="34" charset="0"/>
                <a:cs typeface="Segoe UI Light" panose="020B0502040204020203" pitchFamily="34" charset="0"/>
              </a:rPr>
              <a:t> </a:t>
            </a:r>
          </a:p>
        </p:txBody>
      </p:sp>
      <p:sp>
        <p:nvSpPr>
          <p:cNvPr id="40" name="TextBox 39"/>
          <p:cNvSpPr txBox="1"/>
          <p:nvPr/>
        </p:nvSpPr>
        <p:spPr>
          <a:xfrm>
            <a:off x="9123814" y="4050961"/>
            <a:ext cx="2082111" cy="670445"/>
          </a:xfrm>
          <a:prstGeom prst="rect">
            <a:avLst/>
          </a:prstGeom>
          <a:noFill/>
        </p:spPr>
        <p:txBody>
          <a:bodyPr wrap="square" rtlCol="0">
            <a:spAutoFit/>
          </a:bodyPr>
          <a:lstStyle/>
          <a:p>
            <a:pPr defTabSz="932597"/>
            <a:r>
              <a:rPr lang="en-US" sz="1836" dirty="0">
                <a:solidFill>
                  <a:srgbClr val="FFFFFF"/>
                </a:solidFill>
                <a:latin typeface="Segoe UI Light" panose="020B0502040204020203" pitchFamily="34" charset="0"/>
                <a:cs typeface="Segoe UI Light" panose="020B0502040204020203" pitchFamily="34" charset="0"/>
              </a:rPr>
              <a:t>PCs</a:t>
            </a:r>
          </a:p>
          <a:p>
            <a:pPr defTabSz="932597"/>
            <a:r>
              <a:rPr lang="en-US" sz="1836" dirty="0">
                <a:solidFill>
                  <a:prstClr val="black"/>
                </a:solidFill>
                <a:latin typeface="Segoe UI Light" panose="020B0502040204020203" pitchFamily="34" charset="0"/>
                <a:cs typeface="Segoe UI Light" panose="020B0502040204020203" pitchFamily="34" charset="0"/>
              </a:rPr>
              <a:t> </a:t>
            </a:r>
          </a:p>
        </p:txBody>
      </p:sp>
      <p:sp>
        <p:nvSpPr>
          <p:cNvPr id="41" name="TextBox 40"/>
          <p:cNvSpPr txBox="1"/>
          <p:nvPr/>
        </p:nvSpPr>
        <p:spPr>
          <a:xfrm>
            <a:off x="9095318" y="5416401"/>
            <a:ext cx="2082111" cy="382308"/>
          </a:xfrm>
          <a:prstGeom prst="rect">
            <a:avLst/>
          </a:prstGeom>
          <a:noFill/>
        </p:spPr>
        <p:txBody>
          <a:bodyPr wrap="square" rtlCol="0">
            <a:spAutoFit/>
          </a:bodyPr>
          <a:lstStyle/>
          <a:p>
            <a:pPr defTabSz="932597"/>
            <a:r>
              <a:rPr lang="en-US" sz="1836" dirty="0">
                <a:solidFill>
                  <a:srgbClr val="FFFFFF"/>
                </a:solidFill>
                <a:latin typeface="Segoe UI Light" panose="020B0502040204020203" pitchFamily="34" charset="0"/>
                <a:cs typeface="Segoe UI Light" panose="020B0502040204020203" pitchFamily="34" charset="0"/>
              </a:rPr>
              <a:t>Browsers</a:t>
            </a:r>
          </a:p>
        </p:txBody>
      </p:sp>
      <p:sp>
        <p:nvSpPr>
          <p:cNvPr id="53" name="TextBox 52"/>
          <p:cNvSpPr txBox="1"/>
          <p:nvPr/>
        </p:nvSpPr>
        <p:spPr>
          <a:xfrm>
            <a:off x="7442990" y="1593609"/>
            <a:ext cx="1229129" cy="288137"/>
          </a:xfrm>
          <a:prstGeom prst="rect">
            <a:avLst/>
          </a:prstGeom>
          <a:noFill/>
        </p:spPr>
        <p:txBody>
          <a:bodyPr wrap="none" lIns="0" tIns="0" rIns="0" bIns="0" rtlCol="0">
            <a:spAutoFit/>
          </a:bodyPr>
          <a:lstStyle/>
          <a:p>
            <a:pPr defTabSz="932597">
              <a:lnSpc>
                <a:spcPct val="90000"/>
              </a:lnSpc>
            </a:pPr>
            <a:r>
              <a:rPr lang="en-US" sz="2040" b="1" spc="-51" dirty="0">
                <a:solidFill>
                  <a:srgbClr val="FFFFFF"/>
                </a:solidFill>
                <a:cs typeface="Segoe UI" panose="020B0502040204020203" pitchFamily="34" charset="0"/>
              </a:rPr>
              <a:t>INTERNET</a:t>
            </a:r>
          </a:p>
        </p:txBody>
      </p:sp>
      <p:sp>
        <p:nvSpPr>
          <p:cNvPr id="54" name="TextBox 53"/>
          <p:cNvSpPr txBox="1"/>
          <p:nvPr/>
        </p:nvSpPr>
        <p:spPr>
          <a:xfrm>
            <a:off x="3735545" y="1635709"/>
            <a:ext cx="593082" cy="288137"/>
          </a:xfrm>
          <a:prstGeom prst="rect">
            <a:avLst/>
          </a:prstGeom>
          <a:noFill/>
        </p:spPr>
        <p:txBody>
          <a:bodyPr wrap="none" lIns="0" tIns="0" rIns="0" bIns="0" rtlCol="0">
            <a:spAutoFit/>
          </a:bodyPr>
          <a:lstStyle/>
          <a:p>
            <a:pPr defTabSz="932597">
              <a:lnSpc>
                <a:spcPct val="90000"/>
              </a:lnSpc>
            </a:pPr>
            <a:r>
              <a:rPr lang="en-US" sz="2040" b="1" spc="-51" dirty="0">
                <a:solidFill>
                  <a:srgbClr val="FFFFFF"/>
                </a:solidFill>
                <a:cs typeface="Segoe UI" panose="020B0502040204020203" pitchFamily="34" charset="0"/>
              </a:rPr>
              <a:t>DMZ</a:t>
            </a:r>
          </a:p>
        </p:txBody>
      </p:sp>
      <p:sp>
        <p:nvSpPr>
          <p:cNvPr id="45" name="TextBox 44"/>
          <p:cNvSpPr txBox="1"/>
          <p:nvPr/>
        </p:nvSpPr>
        <p:spPr>
          <a:xfrm>
            <a:off x="1555516" y="2429166"/>
            <a:ext cx="1621182" cy="990628"/>
          </a:xfrm>
          <a:prstGeom prst="rect">
            <a:avLst/>
          </a:prstGeom>
          <a:noFill/>
        </p:spPr>
        <p:txBody>
          <a:bodyPr wrap="none" rtlCol="0">
            <a:spAutoFit/>
          </a:bodyPr>
          <a:lstStyle/>
          <a:p>
            <a:pPr defTabSz="932597"/>
            <a:r>
              <a:rPr lang="en-US" sz="2856" dirty="0">
                <a:solidFill>
                  <a:srgbClr val="FFFFFF"/>
                </a:solidFill>
                <a:latin typeface="Segoe UI Light" panose="020B0502040204020203" pitchFamily="34" charset="0"/>
                <a:cs typeface="Segoe UI Light" panose="020B0502040204020203" pitchFamily="34" charset="0"/>
              </a:rPr>
              <a:t>Active </a:t>
            </a:r>
          </a:p>
          <a:p>
            <a:pPr defTabSz="932597"/>
            <a:r>
              <a:rPr lang="en-US" sz="2856" dirty="0">
                <a:solidFill>
                  <a:srgbClr val="FFFFFF"/>
                </a:solidFill>
                <a:latin typeface="Segoe UI Light" panose="020B0502040204020203" pitchFamily="34" charset="0"/>
                <a:cs typeface="Segoe UI Light" panose="020B0502040204020203" pitchFamily="34" charset="0"/>
              </a:rPr>
              <a:t>Directory</a:t>
            </a:r>
          </a:p>
        </p:txBody>
      </p:sp>
      <p:grpSp>
        <p:nvGrpSpPr>
          <p:cNvPr id="90" name="Group 89"/>
          <p:cNvGrpSpPr/>
          <p:nvPr/>
        </p:nvGrpSpPr>
        <p:grpSpPr>
          <a:xfrm>
            <a:off x="665632" y="2573239"/>
            <a:ext cx="782667" cy="797457"/>
            <a:chOff x="7203379" y="1471825"/>
            <a:chExt cx="1347511" cy="1372975"/>
          </a:xfrm>
        </p:grpSpPr>
        <p:sp>
          <p:nvSpPr>
            <p:cNvPr id="46" name="Isosceles Triangle 45"/>
            <p:cNvSpPr/>
            <p:nvPr/>
          </p:nvSpPr>
          <p:spPr>
            <a:xfrm>
              <a:off x="7203379" y="1471825"/>
              <a:ext cx="1347511" cy="1372975"/>
            </a:xfrm>
            <a:custGeom>
              <a:avLst/>
              <a:gdLst>
                <a:gd name="connsiteX0" fmla="*/ 0 w 1347511"/>
                <a:gd name="connsiteY0" fmla="*/ 896209 h 896209"/>
                <a:gd name="connsiteX1" fmla="*/ 673756 w 1347511"/>
                <a:gd name="connsiteY1" fmla="*/ 0 h 896209"/>
                <a:gd name="connsiteX2" fmla="*/ 1347511 w 1347511"/>
                <a:gd name="connsiteY2" fmla="*/ 896209 h 896209"/>
                <a:gd name="connsiteX3" fmla="*/ 0 w 1347511"/>
                <a:gd name="connsiteY3" fmla="*/ 896209 h 896209"/>
                <a:gd name="connsiteX0" fmla="*/ 0 w 1347511"/>
                <a:gd name="connsiteY0" fmla="*/ 896209 h 896209"/>
                <a:gd name="connsiteX1" fmla="*/ 673756 w 1347511"/>
                <a:gd name="connsiteY1" fmla="*/ 0 h 896209"/>
                <a:gd name="connsiteX2" fmla="*/ 1347511 w 1347511"/>
                <a:gd name="connsiteY2" fmla="*/ 896209 h 896209"/>
                <a:gd name="connsiteX3" fmla="*/ 696021 w 1347511"/>
                <a:gd name="connsiteY3" fmla="*/ 890375 h 896209"/>
                <a:gd name="connsiteX4" fmla="*/ 0 w 1347511"/>
                <a:gd name="connsiteY4" fmla="*/ 896209 h 896209"/>
                <a:gd name="connsiteX0" fmla="*/ 0 w 1347511"/>
                <a:gd name="connsiteY0" fmla="*/ 896209 h 1093575"/>
                <a:gd name="connsiteX1" fmla="*/ 673756 w 1347511"/>
                <a:gd name="connsiteY1" fmla="*/ 0 h 1093575"/>
                <a:gd name="connsiteX2" fmla="*/ 1347511 w 1347511"/>
                <a:gd name="connsiteY2" fmla="*/ 896209 h 1093575"/>
                <a:gd name="connsiteX3" fmla="*/ 683321 w 1347511"/>
                <a:gd name="connsiteY3" fmla="*/ 1093575 h 1093575"/>
                <a:gd name="connsiteX4" fmla="*/ 0 w 1347511"/>
                <a:gd name="connsiteY4" fmla="*/ 896209 h 1093575"/>
                <a:gd name="connsiteX0" fmla="*/ 0 w 1347511"/>
                <a:gd name="connsiteY0" fmla="*/ 896209 h 1245975"/>
                <a:gd name="connsiteX1" fmla="*/ 673756 w 1347511"/>
                <a:gd name="connsiteY1" fmla="*/ 0 h 1245975"/>
                <a:gd name="connsiteX2" fmla="*/ 1347511 w 1347511"/>
                <a:gd name="connsiteY2" fmla="*/ 896209 h 1245975"/>
                <a:gd name="connsiteX3" fmla="*/ 670621 w 1347511"/>
                <a:gd name="connsiteY3" fmla="*/ 1245975 h 1245975"/>
                <a:gd name="connsiteX4" fmla="*/ 0 w 1347511"/>
                <a:gd name="connsiteY4" fmla="*/ 896209 h 1245975"/>
                <a:gd name="connsiteX0" fmla="*/ 0 w 1347511"/>
                <a:gd name="connsiteY0" fmla="*/ 896209 h 1372975"/>
                <a:gd name="connsiteX1" fmla="*/ 673756 w 1347511"/>
                <a:gd name="connsiteY1" fmla="*/ 0 h 1372975"/>
                <a:gd name="connsiteX2" fmla="*/ 1347511 w 1347511"/>
                <a:gd name="connsiteY2" fmla="*/ 896209 h 1372975"/>
                <a:gd name="connsiteX3" fmla="*/ 670621 w 1347511"/>
                <a:gd name="connsiteY3" fmla="*/ 1372975 h 1372975"/>
                <a:gd name="connsiteX4" fmla="*/ 0 w 1347511"/>
                <a:gd name="connsiteY4" fmla="*/ 896209 h 137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11" h="1372975">
                  <a:moveTo>
                    <a:pt x="0" y="896209"/>
                  </a:moveTo>
                  <a:lnTo>
                    <a:pt x="673756" y="0"/>
                  </a:lnTo>
                  <a:lnTo>
                    <a:pt x="1347511" y="896209"/>
                  </a:lnTo>
                  <a:lnTo>
                    <a:pt x="670621" y="1372975"/>
                  </a:lnTo>
                  <a:lnTo>
                    <a:pt x="0" y="896209"/>
                  </a:lnTo>
                  <a:close/>
                </a:path>
              </a:pathLst>
            </a:cu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47" name="Oval 46"/>
            <p:cNvSpPr/>
            <p:nvPr/>
          </p:nvSpPr>
          <p:spPr>
            <a:xfrm>
              <a:off x="7784682" y="17922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57" name="Oval 56"/>
            <p:cNvSpPr/>
            <p:nvPr/>
          </p:nvSpPr>
          <p:spPr>
            <a:xfrm>
              <a:off x="7441782" y="22240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58" name="Oval 57"/>
            <p:cNvSpPr/>
            <p:nvPr/>
          </p:nvSpPr>
          <p:spPr>
            <a:xfrm>
              <a:off x="8140282" y="22240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59" name="Oval 58"/>
            <p:cNvSpPr/>
            <p:nvPr/>
          </p:nvSpPr>
          <p:spPr>
            <a:xfrm>
              <a:off x="7784682" y="24653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cxnSp>
          <p:nvCxnSpPr>
            <p:cNvPr id="51" name="Straight Connector 50"/>
            <p:cNvCxnSpPr>
              <a:stCxn id="47" idx="3"/>
              <a:endCxn id="57" idx="7"/>
            </p:cNvCxnSpPr>
            <p:nvPr/>
          </p:nvCxnSpPr>
          <p:spPr>
            <a:xfrm flipH="1">
              <a:off x="7599607" y="1950080"/>
              <a:ext cx="212154" cy="3010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7" idx="4"/>
              <a:endCxn id="59" idx="0"/>
            </p:cNvCxnSpPr>
            <p:nvPr/>
          </p:nvCxnSpPr>
          <p:spPr>
            <a:xfrm>
              <a:off x="7877134" y="1977159"/>
              <a:ext cx="0" cy="4881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7" idx="5"/>
              <a:endCxn id="58" idx="1"/>
            </p:cNvCxnSpPr>
            <p:nvPr/>
          </p:nvCxnSpPr>
          <p:spPr>
            <a:xfrm>
              <a:off x="7942507" y="1950080"/>
              <a:ext cx="224854" cy="3010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7" idx="5"/>
              <a:endCxn id="59" idx="1"/>
            </p:cNvCxnSpPr>
            <p:nvPr/>
          </p:nvCxnSpPr>
          <p:spPr>
            <a:xfrm>
              <a:off x="7599607" y="2381880"/>
              <a:ext cx="212154" cy="1105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3"/>
              <a:endCxn id="59" idx="7"/>
            </p:cNvCxnSpPr>
            <p:nvPr/>
          </p:nvCxnSpPr>
          <p:spPr>
            <a:xfrm flipH="1">
              <a:off x="7942507" y="2381880"/>
              <a:ext cx="224854" cy="1105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1" name="Picture 90"/>
          <p:cNvPicPr>
            <a:picLocks noChangeAspect="1"/>
          </p:cNvPicPr>
          <p:nvPr/>
        </p:nvPicPr>
        <p:blipFill rotWithShape="1">
          <a:blip r:embed="rId3"/>
          <a:srcRect l="20100" t="26542" r="46790" b="47045"/>
          <a:stretch/>
        </p:blipFill>
        <p:spPr>
          <a:xfrm>
            <a:off x="2099309" y="3878931"/>
            <a:ext cx="864601" cy="689738"/>
          </a:xfrm>
          <a:prstGeom prst="rect">
            <a:avLst/>
          </a:prstGeom>
        </p:spPr>
      </p:pic>
      <p:pic>
        <p:nvPicPr>
          <p:cNvPr id="92" name="Picture 91"/>
          <p:cNvPicPr>
            <a:picLocks noChangeAspect="1"/>
          </p:cNvPicPr>
          <p:nvPr/>
        </p:nvPicPr>
        <p:blipFill rotWithShape="1">
          <a:blip r:embed="rId3"/>
          <a:srcRect l="12663" t="61390" r="46190" b="12569"/>
          <a:stretch/>
        </p:blipFill>
        <p:spPr>
          <a:xfrm>
            <a:off x="789276" y="3888645"/>
            <a:ext cx="1074443" cy="680023"/>
          </a:xfrm>
          <a:prstGeom prst="rect">
            <a:avLst/>
          </a:prstGeom>
        </p:spPr>
      </p:pic>
      <p:pic>
        <p:nvPicPr>
          <p:cNvPr id="96" name="Picture 95"/>
          <p:cNvPicPr>
            <a:picLocks noChangeAspect="1"/>
          </p:cNvPicPr>
          <p:nvPr/>
        </p:nvPicPr>
        <p:blipFill rotWithShape="1">
          <a:blip r:embed="rId3"/>
          <a:srcRect l="52871" t="33855" r="35873" b="47059"/>
          <a:stretch/>
        </p:blipFill>
        <p:spPr>
          <a:xfrm>
            <a:off x="911012" y="4812406"/>
            <a:ext cx="784751" cy="1330665"/>
          </a:xfrm>
          <a:prstGeom prst="rect">
            <a:avLst/>
          </a:prstGeom>
        </p:spPr>
      </p:pic>
      <p:pic>
        <p:nvPicPr>
          <p:cNvPr id="97" name="Picture 96"/>
          <p:cNvPicPr>
            <a:picLocks noChangeAspect="1"/>
          </p:cNvPicPr>
          <p:nvPr/>
        </p:nvPicPr>
        <p:blipFill rotWithShape="1">
          <a:blip r:embed="rId3"/>
          <a:srcRect l="52871" t="33855" r="35873" b="47059"/>
          <a:stretch/>
        </p:blipFill>
        <p:spPr>
          <a:xfrm>
            <a:off x="2150692" y="4812406"/>
            <a:ext cx="784751" cy="1330665"/>
          </a:xfrm>
          <a:prstGeom prst="rect">
            <a:avLst/>
          </a:prstGeom>
        </p:spPr>
      </p:pic>
      <p:pic>
        <p:nvPicPr>
          <p:cNvPr id="100" name="Picture 99"/>
          <p:cNvPicPr>
            <a:picLocks noChangeAspect="1"/>
          </p:cNvPicPr>
          <p:nvPr/>
        </p:nvPicPr>
        <p:blipFill>
          <a:blip r:embed="rId4"/>
          <a:stretch>
            <a:fillRect/>
          </a:stretch>
        </p:blipFill>
        <p:spPr>
          <a:xfrm>
            <a:off x="6922436" y="1708299"/>
            <a:ext cx="2404214" cy="2404214"/>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832" y="5378680"/>
            <a:ext cx="764531" cy="729548"/>
          </a:xfrm>
          <a:prstGeom prst="rect">
            <a:avLst/>
          </a:prstGeom>
        </p:spPr>
      </p:pic>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9904" y="5639276"/>
            <a:ext cx="805769" cy="805769"/>
          </a:xfrm>
          <a:prstGeom prst="rect">
            <a:avLst/>
          </a:prstGeom>
        </p:spPr>
      </p:pic>
      <p:pic>
        <p:nvPicPr>
          <p:cNvPr id="109" name="Picture 108"/>
          <p:cNvPicPr>
            <a:picLocks noChangeAspect="1"/>
          </p:cNvPicPr>
          <p:nvPr/>
        </p:nvPicPr>
        <p:blipFill>
          <a:blip r:embed="rId7"/>
          <a:stretch>
            <a:fillRect/>
          </a:stretch>
        </p:blipFill>
        <p:spPr>
          <a:xfrm>
            <a:off x="7713573" y="4057011"/>
            <a:ext cx="1390915" cy="821535"/>
          </a:xfrm>
          <a:prstGeom prst="rect">
            <a:avLst/>
          </a:prstGeom>
        </p:spPr>
      </p:pic>
      <p:cxnSp>
        <p:nvCxnSpPr>
          <p:cNvPr id="4" name="Straight Connector 3"/>
          <p:cNvCxnSpPr/>
          <p:nvPr/>
        </p:nvCxnSpPr>
        <p:spPr>
          <a:xfrm>
            <a:off x="3418838" y="1574655"/>
            <a:ext cx="0" cy="4966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52486" y="1532554"/>
            <a:ext cx="0" cy="4966548"/>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979925" y="2266519"/>
            <a:ext cx="1397728" cy="1927850"/>
            <a:chOff x="3410334" y="3231179"/>
            <a:chExt cx="1370446" cy="1890221"/>
          </a:xfrm>
        </p:grpSpPr>
        <p:sp>
          <p:nvSpPr>
            <p:cNvPr id="13" name="Rectangle 12"/>
            <p:cNvSpPr/>
            <p:nvPr/>
          </p:nvSpPr>
          <p:spPr>
            <a:xfrm>
              <a:off x="3410334" y="3231179"/>
              <a:ext cx="1370446" cy="1890221"/>
            </a:xfrm>
            <a:prstGeom prst="rect">
              <a:avLst/>
            </a:prstGeom>
            <a:solidFill>
              <a:srgbClr val="9B4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87" name="Group 86"/>
            <p:cNvGrpSpPr/>
            <p:nvPr/>
          </p:nvGrpSpPr>
          <p:grpSpPr>
            <a:xfrm>
              <a:off x="3514603" y="4074434"/>
              <a:ext cx="1167095" cy="335070"/>
              <a:chOff x="2587625" y="5014504"/>
              <a:chExt cx="1167095" cy="335070"/>
            </a:xfrm>
          </p:grpSpPr>
          <p:sp>
            <p:nvSpPr>
              <p:cNvPr id="88" name="Rounded Rectangle 87"/>
              <p:cNvSpPr/>
              <p:nvPr/>
            </p:nvSpPr>
            <p:spPr>
              <a:xfrm>
                <a:off x="2587625" y="5014504"/>
                <a:ext cx="1167095" cy="335070"/>
              </a:xfrm>
              <a:prstGeom prst="roundRect">
                <a:avLst>
                  <a:gd name="adj" fmla="val 2644"/>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93" name="Straight Connector 92"/>
              <p:cNvCxnSpPr/>
              <p:nvPr/>
            </p:nvCxnSpPr>
            <p:spPr>
              <a:xfrm>
                <a:off x="3569494" y="5145087"/>
                <a:ext cx="8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31797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05" name="Oval 104"/>
              <p:cNvSpPr/>
              <p:nvPr/>
            </p:nvSpPr>
            <p:spPr>
              <a:xfrm>
                <a:off x="31035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06" name="Oval 105"/>
              <p:cNvSpPr/>
              <p:nvPr/>
            </p:nvSpPr>
            <p:spPr>
              <a:xfrm>
                <a:off x="30273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07" name="Oval 106"/>
              <p:cNvSpPr/>
              <p:nvPr/>
            </p:nvSpPr>
            <p:spPr>
              <a:xfrm>
                <a:off x="29511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0" name="Oval 109"/>
              <p:cNvSpPr/>
              <p:nvPr/>
            </p:nvSpPr>
            <p:spPr>
              <a:xfrm>
                <a:off x="28749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1" name="Oval 110"/>
              <p:cNvSpPr/>
              <p:nvPr/>
            </p:nvSpPr>
            <p:spPr>
              <a:xfrm>
                <a:off x="2795588"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2" name="Oval 111"/>
              <p:cNvSpPr/>
              <p:nvPr/>
            </p:nvSpPr>
            <p:spPr>
              <a:xfrm>
                <a:off x="271621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nvGrpSpPr>
            <p:cNvPr id="113" name="Group 112"/>
            <p:cNvGrpSpPr/>
            <p:nvPr/>
          </p:nvGrpSpPr>
          <p:grpSpPr>
            <a:xfrm>
              <a:off x="3514603" y="3704229"/>
              <a:ext cx="1167095" cy="335070"/>
              <a:chOff x="2587625" y="5014504"/>
              <a:chExt cx="1167095" cy="335070"/>
            </a:xfrm>
          </p:grpSpPr>
          <p:sp>
            <p:nvSpPr>
              <p:cNvPr id="114" name="Rounded Rectangle 113"/>
              <p:cNvSpPr/>
              <p:nvPr/>
            </p:nvSpPr>
            <p:spPr>
              <a:xfrm>
                <a:off x="2587625" y="5014504"/>
                <a:ext cx="1167095" cy="335070"/>
              </a:xfrm>
              <a:prstGeom prst="roundRect">
                <a:avLst>
                  <a:gd name="adj" fmla="val 2644"/>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115" name="Straight Connector 114"/>
              <p:cNvCxnSpPr/>
              <p:nvPr/>
            </p:nvCxnSpPr>
            <p:spPr>
              <a:xfrm>
                <a:off x="3569494" y="5145087"/>
                <a:ext cx="8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31797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7" name="Oval 116"/>
              <p:cNvSpPr/>
              <p:nvPr/>
            </p:nvSpPr>
            <p:spPr>
              <a:xfrm>
                <a:off x="31035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8" name="Oval 117"/>
              <p:cNvSpPr/>
              <p:nvPr/>
            </p:nvSpPr>
            <p:spPr>
              <a:xfrm>
                <a:off x="30273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9" name="Oval 118"/>
              <p:cNvSpPr/>
              <p:nvPr/>
            </p:nvSpPr>
            <p:spPr>
              <a:xfrm>
                <a:off x="29511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0" name="Oval 119"/>
              <p:cNvSpPr/>
              <p:nvPr/>
            </p:nvSpPr>
            <p:spPr>
              <a:xfrm>
                <a:off x="28749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1" name="Oval 120"/>
              <p:cNvSpPr/>
              <p:nvPr/>
            </p:nvSpPr>
            <p:spPr>
              <a:xfrm>
                <a:off x="2795588"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2" name="Oval 121"/>
              <p:cNvSpPr/>
              <p:nvPr/>
            </p:nvSpPr>
            <p:spPr>
              <a:xfrm>
                <a:off x="271621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nvGrpSpPr>
            <p:cNvPr id="123" name="Group 122"/>
            <p:cNvGrpSpPr/>
            <p:nvPr/>
          </p:nvGrpSpPr>
          <p:grpSpPr>
            <a:xfrm>
              <a:off x="3514603" y="3329579"/>
              <a:ext cx="1167095" cy="335070"/>
              <a:chOff x="2587625" y="5014504"/>
              <a:chExt cx="1167095" cy="335070"/>
            </a:xfrm>
          </p:grpSpPr>
          <p:sp>
            <p:nvSpPr>
              <p:cNvPr id="124" name="Rounded Rectangle 123"/>
              <p:cNvSpPr/>
              <p:nvPr/>
            </p:nvSpPr>
            <p:spPr>
              <a:xfrm>
                <a:off x="2587625" y="5014504"/>
                <a:ext cx="1167095" cy="335070"/>
              </a:xfrm>
              <a:prstGeom prst="roundRect">
                <a:avLst>
                  <a:gd name="adj" fmla="val 2644"/>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125" name="Straight Connector 124"/>
              <p:cNvCxnSpPr/>
              <p:nvPr/>
            </p:nvCxnSpPr>
            <p:spPr>
              <a:xfrm>
                <a:off x="3569494" y="5145087"/>
                <a:ext cx="8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31797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7" name="Oval 126"/>
              <p:cNvSpPr/>
              <p:nvPr/>
            </p:nvSpPr>
            <p:spPr>
              <a:xfrm>
                <a:off x="31035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8" name="Oval 127"/>
              <p:cNvSpPr/>
              <p:nvPr/>
            </p:nvSpPr>
            <p:spPr>
              <a:xfrm>
                <a:off x="30273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9" name="Oval 128"/>
              <p:cNvSpPr/>
              <p:nvPr/>
            </p:nvSpPr>
            <p:spPr>
              <a:xfrm>
                <a:off x="29511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0" name="Oval 129"/>
              <p:cNvSpPr/>
              <p:nvPr/>
            </p:nvSpPr>
            <p:spPr>
              <a:xfrm>
                <a:off x="28749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1" name="Oval 130"/>
              <p:cNvSpPr/>
              <p:nvPr/>
            </p:nvSpPr>
            <p:spPr>
              <a:xfrm>
                <a:off x="2795588"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2" name="Oval 131"/>
              <p:cNvSpPr/>
              <p:nvPr/>
            </p:nvSpPr>
            <p:spPr>
              <a:xfrm>
                <a:off x="271621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sp>
        <p:nvSpPr>
          <p:cNvPr id="70" name="TextBox 69"/>
          <p:cNvSpPr txBox="1"/>
          <p:nvPr/>
        </p:nvSpPr>
        <p:spPr>
          <a:xfrm>
            <a:off x="3879289" y="4343685"/>
            <a:ext cx="3354952" cy="2069990"/>
          </a:xfrm>
          <a:prstGeom prst="rect">
            <a:avLst/>
          </a:prstGeom>
          <a:noFill/>
          <a:ln>
            <a:noFill/>
          </a:ln>
        </p:spPr>
        <p:txBody>
          <a:bodyPr wrap="square" rtlCol="0">
            <a:spAutoFit/>
          </a:bodyPr>
          <a:lstStyle/>
          <a:p>
            <a:pPr defTabSz="932597"/>
            <a:r>
              <a:rPr lang="en-US" sz="1428" dirty="0" smtClean="0">
                <a:solidFill>
                  <a:srgbClr val="FFFFFF"/>
                </a:solidFill>
                <a:cs typeface="Segoe UI" panose="020B0502040204020203" pitchFamily="34" charset="0"/>
              </a:rPr>
              <a:t>Policies</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Filter EAS</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Filter web access</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Filter or block mobile app access</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Block unmanaged devices</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Prevent downloads</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Force multi-factor authentication</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Require domain joined</a:t>
            </a:r>
          </a:p>
          <a:p>
            <a:pPr marL="291436" indent="-291436" defTabSz="932597">
              <a:buFont typeface="Arial" panose="020B0604020202020204" pitchFamily="34" charset="0"/>
              <a:buChar char="•"/>
            </a:pPr>
            <a:r>
              <a:rPr lang="en-US" sz="1428" dirty="0" smtClean="0">
                <a:solidFill>
                  <a:srgbClr val="FFFFFF"/>
                </a:solidFill>
                <a:cs typeface="Segoe UI" panose="020B0502040204020203" pitchFamily="34" charset="0"/>
              </a:rPr>
              <a:t>Force traffic via proxy/VPN</a:t>
            </a:r>
          </a:p>
        </p:txBody>
      </p:sp>
    </p:spTree>
    <p:extLst>
      <p:ext uri="{BB962C8B-B14F-4D97-AF65-F5344CB8AC3E}">
        <p14:creationId xmlns:p14="http://schemas.microsoft.com/office/powerpoint/2010/main" val="41157803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681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71" name="Group 470"/>
          <p:cNvGrpSpPr/>
          <p:nvPr/>
        </p:nvGrpSpPr>
        <p:grpSpPr>
          <a:xfrm>
            <a:off x="385781" y="1899751"/>
            <a:ext cx="1375718" cy="907835"/>
            <a:chOff x="446947" y="1664777"/>
            <a:chExt cx="1375914" cy="907964"/>
          </a:xfrm>
        </p:grpSpPr>
        <p:pic>
          <p:nvPicPr>
            <p:cNvPr id="235" name="Picture 234"/>
            <p:cNvPicPr>
              <a:picLocks noChangeAspect="1"/>
            </p:cNvPicPr>
            <p:nvPr/>
          </p:nvPicPr>
          <p:blipFill>
            <a:blip r:embed="rId3"/>
            <a:stretch>
              <a:fillRect/>
            </a:stretch>
          </p:blipFill>
          <p:spPr>
            <a:xfrm>
              <a:off x="446947" y="1664777"/>
              <a:ext cx="1375914" cy="907964"/>
            </a:xfrm>
            <a:prstGeom prst="rect">
              <a:avLst/>
            </a:prstGeom>
          </p:spPr>
        </p:pic>
        <p:grpSp>
          <p:nvGrpSpPr>
            <p:cNvPr id="11" name="Group 10"/>
            <p:cNvGrpSpPr/>
            <p:nvPr/>
          </p:nvGrpSpPr>
          <p:grpSpPr>
            <a:xfrm>
              <a:off x="743647" y="2190485"/>
              <a:ext cx="782514" cy="203396"/>
              <a:chOff x="5558974" y="2418884"/>
              <a:chExt cx="7475577" cy="194310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974" y="2544494"/>
                <a:ext cx="1691881" cy="169188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3851" y="2418884"/>
                <a:ext cx="5600700" cy="1943100"/>
              </a:xfrm>
              <a:prstGeom prst="rect">
                <a:avLst/>
              </a:prstGeom>
            </p:spPr>
          </p:pic>
        </p:grpSp>
      </p:grpSp>
      <p:cxnSp>
        <p:nvCxnSpPr>
          <p:cNvPr id="525" name="Straight Arrow Connector 524"/>
          <p:cNvCxnSpPr/>
          <p:nvPr/>
        </p:nvCxnSpPr>
        <p:spPr>
          <a:xfrm flipH="1" flipV="1">
            <a:off x="2572198" y="4192798"/>
            <a:ext cx="3256397" cy="7938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6" name="Straight Arrow Connector 525"/>
          <p:cNvCxnSpPr/>
          <p:nvPr/>
        </p:nvCxnSpPr>
        <p:spPr>
          <a:xfrm flipH="1" flipV="1">
            <a:off x="2568941" y="4184772"/>
            <a:ext cx="1871808" cy="9197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6" name="Straight Arrow Connector 515"/>
          <p:cNvCxnSpPr/>
          <p:nvPr/>
        </p:nvCxnSpPr>
        <p:spPr>
          <a:xfrm flipH="1" flipV="1">
            <a:off x="4398636" y="2415004"/>
            <a:ext cx="4975676" cy="291355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2" name="Straight Arrow Connector 431"/>
          <p:cNvCxnSpPr/>
          <p:nvPr/>
        </p:nvCxnSpPr>
        <p:spPr>
          <a:xfrm flipV="1">
            <a:off x="6453786" y="4232488"/>
            <a:ext cx="3028144" cy="108465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4" name="Straight Arrow Connector 503"/>
          <p:cNvCxnSpPr/>
          <p:nvPr/>
        </p:nvCxnSpPr>
        <p:spPr>
          <a:xfrm flipH="1" flipV="1">
            <a:off x="4405381" y="2468856"/>
            <a:ext cx="3711912" cy="285829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3" name="Straight Arrow Connector 152"/>
          <p:cNvCxnSpPr/>
          <p:nvPr/>
        </p:nvCxnSpPr>
        <p:spPr>
          <a:xfrm>
            <a:off x="8967557" y="3302577"/>
            <a:ext cx="1329320" cy="102389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2" name="Straight Arrow Connector 11"/>
          <p:cNvCxnSpPr/>
          <p:nvPr/>
        </p:nvCxnSpPr>
        <p:spPr>
          <a:xfrm flipV="1">
            <a:off x="8468970" y="2393871"/>
            <a:ext cx="376137" cy="95394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3" name="Straight Arrow Connector 12"/>
          <p:cNvCxnSpPr/>
          <p:nvPr/>
        </p:nvCxnSpPr>
        <p:spPr>
          <a:xfrm>
            <a:off x="2888740" y="2513084"/>
            <a:ext cx="290535" cy="133265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 name="Straight Arrow Connector 13"/>
          <p:cNvCxnSpPr/>
          <p:nvPr/>
        </p:nvCxnSpPr>
        <p:spPr>
          <a:xfrm flipH="1">
            <a:off x="3023719" y="4236633"/>
            <a:ext cx="4738503" cy="108759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 name="Straight Arrow Connector 15"/>
          <p:cNvCxnSpPr/>
          <p:nvPr/>
        </p:nvCxnSpPr>
        <p:spPr>
          <a:xfrm flipH="1">
            <a:off x="4383924" y="2402146"/>
            <a:ext cx="48606" cy="97116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 name="Straight Arrow Connector 16"/>
          <p:cNvCxnSpPr/>
          <p:nvPr/>
        </p:nvCxnSpPr>
        <p:spPr>
          <a:xfrm flipH="1">
            <a:off x="3035132" y="4216672"/>
            <a:ext cx="613092" cy="112342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8" name="Straight Arrow Connector 17"/>
          <p:cNvCxnSpPr/>
          <p:nvPr/>
        </p:nvCxnSpPr>
        <p:spPr>
          <a:xfrm>
            <a:off x="2510409" y="3263675"/>
            <a:ext cx="707878" cy="5433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 name="Straight Arrow Connector 18"/>
          <p:cNvCxnSpPr/>
          <p:nvPr/>
        </p:nvCxnSpPr>
        <p:spPr>
          <a:xfrm flipV="1">
            <a:off x="2278881" y="3770833"/>
            <a:ext cx="915538" cy="81852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 name="Straight Arrow Connector 19"/>
          <p:cNvCxnSpPr/>
          <p:nvPr/>
        </p:nvCxnSpPr>
        <p:spPr>
          <a:xfrm flipH="1">
            <a:off x="3006083" y="4210080"/>
            <a:ext cx="1393073" cy="112581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1" name="Straight Arrow Connector 20"/>
          <p:cNvCxnSpPr/>
          <p:nvPr/>
        </p:nvCxnSpPr>
        <p:spPr>
          <a:xfrm flipH="1">
            <a:off x="2278858" y="4247168"/>
            <a:ext cx="2144780" cy="34083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 name="Straight Arrow Connector 21"/>
          <p:cNvCxnSpPr/>
          <p:nvPr/>
        </p:nvCxnSpPr>
        <p:spPr>
          <a:xfrm flipH="1" flipV="1">
            <a:off x="2505880" y="3262299"/>
            <a:ext cx="684060" cy="55651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3" name="Straight Arrow Connector 22"/>
          <p:cNvCxnSpPr/>
          <p:nvPr/>
        </p:nvCxnSpPr>
        <p:spPr>
          <a:xfrm flipH="1">
            <a:off x="3008921" y="4226456"/>
            <a:ext cx="2132199" cy="109484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1" name="Straight Arrow Connector 140"/>
          <p:cNvCxnSpPr/>
          <p:nvPr/>
        </p:nvCxnSpPr>
        <p:spPr>
          <a:xfrm flipH="1">
            <a:off x="2994138" y="4223431"/>
            <a:ext cx="2821296" cy="110450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2" name="Straight Arrow Connector 141"/>
          <p:cNvCxnSpPr/>
          <p:nvPr/>
        </p:nvCxnSpPr>
        <p:spPr>
          <a:xfrm flipH="1">
            <a:off x="2983407" y="4227700"/>
            <a:ext cx="3666483" cy="10901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4" name="Straight Arrow Connector 143"/>
          <p:cNvCxnSpPr/>
          <p:nvPr/>
        </p:nvCxnSpPr>
        <p:spPr>
          <a:xfrm flipV="1">
            <a:off x="2588154" y="3778286"/>
            <a:ext cx="601784" cy="45834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5" name="Straight Arrow Connector 144"/>
          <p:cNvCxnSpPr/>
          <p:nvPr/>
        </p:nvCxnSpPr>
        <p:spPr>
          <a:xfrm>
            <a:off x="6608471" y="2615960"/>
            <a:ext cx="1928873" cy="72054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6" name="Straight Arrow Connector 145"/>
          <p:cNvCxnSpPr/>
          <p:nvPr/>
        </p:nvCxnSpPr>
        <p:spPr>
          <a:xfrm flipH="1">
            <a:off x="5815432" y="2605445"/>
            <a:ext cx="882912" cy="75553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8" name="Straight Arrow Connector 147"/>
          <p:cNvCxnSpPr/>
          <p:nvPr/>
        </p:nvCxnSpPr>
        <p:spPr>
          <a:xfrm flipH="1" flipV="1">
            <a:off x="2857906" y="2533473"/>
            <a:ext cx="1562198" cy="79782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49" name="Straight Arrow Connector 148"/>
          <p:cNvCxnSpPr/>
          <p:nvPr/>
        </p:nvCxnSpPr>
        <p:spPr>
          <a:xfrm>
            <a:off x="4398634" y="2426799"/>
            <a:ext cx="1473553" cy="93180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0" name="Straight Arrow Connector 149"/>
          <p:cNvCxnSpPr/>
          <p:nvPr/>
        </p:nvCxnSpPr>
        <p:spPr>
          <a:xfrm flipH="1" flipV="1">
            <a:off x="5500516" y="2042968"/>
            <a:ext cx="354479" cy="13235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1" name="Straight Arrow Connector 150"/>
          <p:cNvCxnSpPr/>
          <p:nvPr/>
        </p:nvCxnSpPr>
        <p:spPr>
          <a:xfrm flipH="1" flipV="1">
            <a:off x="3424351" y="2163836"/>
            <a:ext cx="995755" cy="119654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2" name="Straight Arrow Connector 151"/>
          <p:cNvCxnSpPr/>
          <p:nvPr/>
        </p:nvCxnSpPr>
        <p:spPr>
          <a:xfrm>
            <a:off x="7540768" y="2214345"/>
            <a:ext cx="967209" cy="115218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4" name="Straight Arrow Connector 153"/>
          <p:cNvCxnSpPr/>
          <p:nvPr/>
        </p:nvCxnSpPr>
        <p:spPr>
          <a:xfrm flipH="1" flipV="1">
            <a:off x="8816466" y="2393017"/>
            <a:ext cx="184800" cy="99193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5" name="Straight Arrow Connector 154"/>
          <p:cNvCxnSpPr/>
          <p:nvPr/>
        </p:nvCxnSpPr>
        <p:spPr>
          <a:xfrm flipV="1">
            <a:off x="8972613" y="2804755"/>
            <a:ext cx="1474703" cy="55561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6" name="Straight Arrow Connector 155"/>
          <p:cNvCxnSpPr/>
          <p:nvPr/>
        </p:nvCxnSpPr>
        <p:spPr>
          <a:xfrm>
            <a:off x="8962374" y="3340276"/>
            <a:ext cx="880949" cy="157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7" name="Straight Arrow Connector 156"/>
          <p:cNvCxnSpPr/>
          <p:nvPr/>
        </p:nvCxnSpPr>
        <p:spPr>
          <a:xfrm flipH="1">
            <a:off x="8956722" y="2084918"/>
            <a:ext cx="718201" cy="126908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8" name="Straight Arrow Connector 157"/>
          <p:cNvCxnSpPr/>
          <p:nvPr/>
        </p:nvCxnSpPr>
        <p:spPr>
          <a:xfrm>
            <a:off x="3009868" y="5299157"/>
            <a:ext cx="6385150" cy="1332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59" name="Straight Arrow Connector 158"/>
          <p:cNvCxnSpPr/>
          <p:nvPr/>
        </p:nvCxnSpPr>
        <p:spPr>
          <a:xfrm flipV="1">
            <a:off x="3035573" y="5302408"/>
            <a:ext cx="5067054" cy="614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0" name="Straight Arrow Connector 159"/>
          <p:cNvCxnSpPr/>
          <p:nvPr/>
        </p:nvCxnSpPr>
        <p:spPr>
          <a:xfrm flipV="1">
            <a:off x="3026048" y="5283930"/>
            <a:ext cx="2140742" cy="3516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1" name="Straight Arrow Connector 160"/>
          <p:cNvCxnSpPr/>
          <p:nvPr/>
        </p:nvCxnSpPr>
        <p:spPr>
          <a:xfrm flipV="1">
            <a:off x="3012861" y="5292110"/>
            <a:ext cx="3492509" cy="1056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2" name="Straight Arrow Connector 161"/>
          <p:cNvCxnSpPr/>
          <p:nvPr/>
        </p:nvCxnSpPr>
        <p:spPr>
          <a:xfrm flipH="1">
            <a:off x="2998176" y="4230081"/>
            <a:ext cx="4060425" cy="107706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69" name="Straight Arrow Connector 168"/>
          <p:cNvCxnSpPr/>
          <p:nvPr/>
        </p:nvCxnSpPr>
        <p:spPr>
          <a:xfrm flipH="1">
            <a:off x="3012861" y="4236634"/>
            <a:ext cx="5524485" cy="107634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0" name="Straight Arrow Connector 169"/>
          <p:cNvCxnSpPr/>
          <p:nvPr/>
        </p:nvCxnSpPr>
        <p:spPr>
          <a:xfrm flipH="1">
            <a:off x="8458821" y="2102553"/>
            <a:ext cx="1222614" cy="125230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71" name="Straight Arrow Connector 170"/>
          <p:cNvCxnSpPr/>
          <p:nvPr/>
        </p:nvCxnSpPr>
        <p:spPr>
          <a:xfrm flipH="1">
            <a:off x="2967796" y="4243047"/>
            <a:ext cx="6520953" cy="106698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6" name="Straight Arrow Connector 195"/>
          <p:cNvCxnSpPr/>
          <p:nvPr/>
        </p:nvCxnSpPr>
        <p:spPr>
          <a:xfrm flipH="1" flipV="1">
            <a:off x="2498146" y="3266211"/>
            <a:ext cx="1918178" cy="5966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7" name="Straight Arrow Connector 196"/>
          <p:cNvCxnSpPr/>
          <p:nvPr/>
        </p:nvCxnSpPr>
        <p:spPr>
          <a:xfrm flipV="1">
            <a:off x="3542864" y="2423032"/>
            <a:ext cx="919570" cy="94507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8" name="Straight Arrow Connector 197"/>
          <p:cNvCxnSpPr/>
          <p:nvPr/>
        </p:nvCxnSpPr>
        <p:spPr>
          <a:xfrm flipH="1" flipV="1">
            <a:off x="2584259" y="4182316"/>
            <a:ext cx="2575929" cy="111868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199" name="Straight Arrow Connector 198"/>
          <p:cNvCxnSpPr/>
          <p:nvPr/>
        </p:nvCxnSpPr>
        <p:spPr>
          <a:xfrm flipH="1">
            <a:off x="4339729" y="2424809"/>
            <a:ext cx="4528339" cy="92833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0" name="Straight Arrow Connector 199"/>
          <p:cNvCxnSpPr/>
          <p:nvPr/>
        </p:nvCxnSpPr>
        <p:spPr>
          <a:xfrm flipH="1">
            <a:off x="5789434" y="2420302"/>
            <a:ext cx="3085139" cy="92431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1" name="Straight Arrow Connector 200"/>
          <p:cNvCxnSpPr/>
          <p:nvPr/>
        </p:nvCxnSpPr>
        <p:spPr>
          <a:xfrm flipH="1">
            <a:off x="4334188" y="2248497"/>
            <a:ext cx="3287390" cy="106783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2" name="Straight Arrow Connector 201"/>
          <p:cNvCxnSpPr/>
          <p:nvPr/>
        </p:nvCxnSpPr>
        <p:spPr>
          <a:xfrm flipH="1">
            <a:off x="4367870" y="2634629"/>
            <a:ext cx="2315007" cy="70316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08" name="Straight Arrow Connector 207"/>
          <p:cNvCxnSpPr/>
          <p:nvPr/>
        </p:nvCxnSpPr>
        <p:spPr>
          <a:xfrm flipV="1">
            <a:off x="3521177" y="2626253"/>
            <a:ext cx="3182348" cy="72692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0" name="Straight Arrow Connector 219"/>
          <p:cNvCxnSpPr/>
          <p:nvPr/>
        </p:nvCxnSpPr>
        <p:spPr>
          <a:xfrm flipH="1" flipV="1">
            <a:off x="6609744" y="2623063"/>
            <a:ext cx="2432914" cy="73184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1" name="Straight Arrow Connector 220"/>
          <p:cNvCxnSpPr/>
          <p:nvPr/>
        </p:nvCxnSpPr>
        <p:spPr>
          <a:xfrm flipH="1" flipV="1">
            <a:off x="7540769" y="2214345"/>
            <a:ext cx="1488691" cy="114515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2" name="Straight Arrow Connector 221"/>
          <p:cNvCxnSpPr/>
          <p:nvPr/>
        </p:nvCxnSpPr>
        <p:spPr>
          <a:xfrm flipH="1" flipV="1">
            <a:off x="2857908" y="2533474"/>
            <a:ext cx="708920" cy="8228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3" name="Straight Arrow Connector 222"/>
          <p:cNvCxnSpPr/>
          <p:nvPr/>
        </p:nvCxnSpPr>
        <p:spPr>
          <a:xfrm flipH="1" flipV="1">
            <a:off x="2857907" y="2533473"/>
            <a:ext cx="3041148" cy="78882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4" name="Straight Arrow Connector 223"/>
          <p:cNvCxnSpPr/>
          <p:nvPr/>
        </p:nvCxnSpPr>
        <p:spPr>
          <a:xfrm flipH="1" flipV="1">
            <a:off x="3424351" y="2163836"/>
            <a:ext cx="2453888" cy="117644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5" name="Straight Arrow Connector 224"/>
          <p:cNvCxnSpPr/>
          <p:nvPr/>
        </p:nvCxnSpPr>
        <p:spPr>
          <a:xfrm flipH="1" flipV="1">
            <a:off x="5810249" y="3319768"/>
            <a:ext cx="3995599" cy="2804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26" name="Straight Arrow Connector 225"/>
          <p:cNvCxnSpPr/>
          <p:nvPr/>
        </p:nvCxnSpPr>
        <p:spPr>
          <a:xfrm flipH="1">
            <a:off x="5810250" y="2804754"/>
            <a:ext cx="4637067" cy="52991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85" name="Straight Arrow Connector 284"/>
          <p:cNvCxnSpPr/>
          <p:nvPr/>
        </p:nvCxnSpPr>
        <p:spPr>
          <a:xfrm flipH="1" flipV="1">
            <a:off x="2500795" y="3264377"/>
            <a:ext cx="3399533" cy="5423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4" name="Straight Arrow Connector 293"/>
          <p:cNvCxnSpPr/>
          <p:nvPr/>
        </p:nvCxnSpPr>
        <p:spPr>
          <a:xfrm flipH="1">
            <a:off x="9439226" y="3320280"/>
            <a:ext cx="341699" cy="98268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5" name="Straight Arrow Connector 294"/>
          <p:cNvCxnSpPr/>
          <p:nvPr/>
        </p:nvCxnSpPr>
        <p:spPr>
          <a:xfrm flipH="1" flipV="1">
            <a:off x="9447009" y="4228066"/>
            <a:ext cx="296893" cy="110969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6" name="Straight Arrow Connector 295"/>
          <p:cNvCxnSpPr/>
          <p:nvPr/>
        </p:nvCxnSpPr>
        <p:spPr>
          <a:xfrm flipH="1" flipV="1">
            <a:off x="7540769" y="2214344"/>
            <a:ext cx="159838" cy="112788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297" name="Straight Arrow Connector 296"/>
          <p:cNvCxnSpPr/>
          <p:nvPr/>
        </p:nvCxnSpPr>
        <p:spPr>
          <a:xfrm flipH="1" flipV="1">
            <a:off x="6609745" y="2607614"/>
            <a:ext cx="1124350" cy="71826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07" name="Straight Arrow Connector 306"/>
          <p:cNvCxnSpPr/>
          <p:nvPr/>
        </p:nvCxnSpPr>
        <p:spPr>
          <a:xfrm flipH="1" flipV="1">
            <a:off x="9429692" y="4243086"/>
            <a:ext cx="872371" cy="5890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7" name="Straight Arrow Connector 336"/>
          <p:cNvCxnSpPr/>
          <p:nvPr/>
        </p:nvCxnSpPr>
        <p:spPr>
          <a:xfrm flipH="1">
            <a:off x="7005840" y="2109677"/>
            <a:ext cx="2703016" cy="120821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8" name="Straight Arrow Connector 337"/>
          <p:cNvCxnSpPr/>
          <p:nvPr/>
        </p:nvCxnSpPr>
        <p:spPr>
          <a:xfrm flipH="1">
            <a:off x="6974497" y="2431328"/>
            <a:ext cx="1884645" cy="89489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39" name="Straight Arrow Connector 338"/>
          <p:cNvCxnSpPr/>
          <p:nvPr/>
        </p:nvCxnSpPr>
        <p:spPr>
          <a:xfrm flipH="1" flipV="1">
            <a:off x="6636812" y="2617520"/>
            <a:ext cx="389209" cy="7377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0" name="Straight Arrow Connector 339"/>
          <p:cNvCxnSpPr/>
          <p:nvPr/>
        </p:nvCxnSpPr>
        <p:spPr>
          <a:xfrm flipV="1">
            <a:off x="7647576" y="2431669"/>
            <a:ext cx="1198795" cy="89718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1" name="Straight Arrow Connector 340"/>
          <p:cNvCxnSpPr/>
          <p:nvPr/>
        </p:nvCxnSpPr>
        <p:spPr>
          <a:xfrm flipV="1">
            <a:off x="7667932" y="2804756"/>
            <a:ext cx="2779383" cy="5005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42" name="Straight Arrow Connector 341"/>
          <p:cNvCxnSpPr/>
          <p:nvPr/>
        </p:nvCxnSpPr>
        <p:spPr>
          <a:xfrm flipH="1">
            <a:off x="8458393" y="2804755"/>
            <a:ext cx="1988924" cy="53860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53" name="Straight Arrow Connector 352"/>
          <p:cNvCxnSpPr/>
          <p:nvPr/>
        </p:nvCxnSpPr>
        <p:spPr>
          <a:xfrm flipV="1">
            <a:off x="6593922" y="2629108"/>
            <a:ext cx="67961" cy="73343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2" name="Straight Arrow Connector 361"/>
          <p:cNvCxnSpPr/>
          <p:nvPr/>
        </p:nvCxnSpPr>
        <p:spPr>
          <a:xfrm flipH="1" flipV="1">
            <a:off x="2857908" y="2533473"/>
            <a:ext cx="4202423" cy="80419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3" name="Straight Arrow Connector 362"/>
          <p:cNvCxnSpPr/>
          <p:nvPr/>
        </p:nvCxnSpPr>
        <p:spPr>
          <a:xfrm flipH="1" flipV="1">
            <a:off x="2857907" y="2533473"/>
            <a:ext cx="3777642" cy="78830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4" name="Straight Arrow Connector 363"/>
          <p:cNvCxnSpPr/>
          <p:nvPr/>
        </p:nvCxnSpPr>
        <p:spPr>
          <a:xfrm flipH="1" flipV="1">
            <a:off x="3424351" y="2163835"/>
            <a:ext cx="3204600" cy="116162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5" name="Straight Arrow Connector 364"/>
          <p:cNvCxnSpPr/>
          <p:nvPr/>
        </p:nvCxnSpPr>
        <p:spPr>
          <a:xfrm flipH="1" flipV="1">
            <a:off x="5500516" y="2042969"/>
            <a:ext cx="1539822" cy="129043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6" name="Straight Arrow Connector 365"/>
          <p:cNvCxnSpPr/>
          <p:nvPr/>
        </p:nvCxnSpPr>
        <p:spPr>
          <a:xfrm flipH="1" flipV="1">
            <a:off x="4397371" y="2444565"/>
            <a:ext cx="2229457" cy="91966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67" name="Straight Arrow Connector 366"/>
          <p:cNvCxnSpPr/>
          <p:nvPr/>
        </p:nvCxnSpPr>
        <p:spPr>
          <a:xfrm flipH="1" flipV="1">
            <a:off x="5500516" y="2042969"/>
            <a:ext cx="1120274" cy="131017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78" name="Straight Arrow Connector 377"/>
          <p:cNvCxnSpPr/>
          <p:nvPr/>
        </p:nvCxnSpPr>
        <p:spPr>
          <a:xfrm flipH="1" flipV="1">
            <a:off x="3424351" y="2163836"/>
            <a:ext cx="1729126" cy="121873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79" name="Straight Arrow Connector 378"/>
          <p:cNvCxnSpPr/>
          <p:nvPr/>
        </p:nvCxnSpPr>
        <p:spPr>
          <a:xfrm flipH="1" flipV="1">
            <a:off x="2857907" y="2533473"/>
            <a:ext cx="2290099" cy="81256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0" name="Straight Arrow Connector 379"/>
          <p:cNvCxnSpPr/>
          <p:nvPr/>
        </p:nvCxnSpPr>
        <p:spPr>
          <a:xfrm flipH="1">
            <a:off x="6560238" y="2804756"/>
            <a:ext cx="3887078" cy="53324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1" name="Straight Arrow Connector 380"/>
          <p:cNvCxnSpPr/>
          <p:nvPr/>
        </p:nvCxnSpPr>
        <p:spPr>
          <a:xfrm flipH="1">
            <a:off x="6997679" y="2804755"/>
            <a:ext cx="3449637" cy="51325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8" name="Straight Arrow Connector 387"/>
          <p:cNvCxnSpPr/>
          <p:nvPr/>
        </p:nvCxnSpPr>
        <p:spPr>
          <a:xfrm flipH="1">
            <a:off x="5112352" y="2804756"/>
            <a:ext cx="5334964" cy="54931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89" name="Straight Arrow Connector 388"/>
          <p:cNvCxnSpPr/>
          <p:nvPr/>
        </p:nvCxnSpPr>
        <p:spPr>
          <a:xfrm flipH="1">
            <a:off x="5125237" y="2263886"/>
            <a:ext cx="2495911" cy="107933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0" name="Straight Arrow Connector 389"/>
          <p:cNvCxnSpPr/>
          <p:nvPr/>
        </p:nvCxnSpPr>
        <p:spPr>
          <a:xfrm flipH="1">
            <a:off x="5106291" y="2637074"/>
            <a:ext cx="1563261" cy="68555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1" name="Straight Arrow Connector 390"/>
          <p:cNvCxnSpPr/>
          <p:nvPr/>
        </p:nvCxnSpPr>
        <p:spPr>
          <a:xfrm flipV="1">
            <a:off x="5131053" y="2042969"/>
            <a:ext cx="369463" cy="133774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392" name="Straight Arrow Connector 391"/>
          <p:cNvCxnSpPr/>
          <p:nvPr/>
        </p:nvCxnSpPr>
        <p:spPr>
          <a:xfrm flipH="1" flipV="1">
            <a:off x="4435928" y="2429464"/>
            <a:ext cx="702131" cy="91736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3" name="Straight Arrow Connector 402"/>
          <p:cNvCxnSpPr/>
          <p:nvPr/>
        </p:nvCxnSpPr>
        <p:spPr>
          <a:xfrm flipH="1" flipV="1">
            <a:off x="8453277" y="4226144"/>
            <a:ext cx="1302651" cy="110811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4" name="Straight Arrow Connector 403"/>
          <p:cNvCxnSpPr/>
          <p:nvPr/>
        </p:nvCxnSpPr>
        <p:spPr>
          <a:xfrm flipH="1">
            <a:off x="5102646" y="4257848"/>
            <a:ext cx="5194234" cy="102936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5" name="Straight Arrow Connector 404"/>
          <p:cNvCxnSpPr/>
          <p:nvPr/>
        </p:nvCxnSpPr>
        <p:spPr>
          <a:xfrm flipH="1" flipV="1">
            <a:off x="5121240" y="5289901"/>
            <a:ext cx="4629768" cy="2614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06" name="Straight Arrow Connector 405"/>
          <p:cNvCxnSpPr/>
          <p:nvPr/>
        </p:nvCxnSpPr>
        <p:spPr>
          <a:xfrm flipH="1">
            <a:off x="5122511" y="2446758"/>
            <a:ext cx="3715437" cy="87617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1" name="Straight Arrow Connector 430"/>
          <p:cNvCxnSpPr/>
          <p:nvPr/>
        </p:nvCxnSpPr>
        <p:spPr>
          <a:xfrm>
            <a:off x="8068150" y="5301980"/>
            <a:ext cx="1685348" cy="1106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3" name="Straight Arrow Connector 432"/>
          <p:cNvCxnSpPr/>
          <p:nvPr/>
        </p:nvCxnSpPr>
        <p:spPr>
          <a:xfrm>
            <a:off x="6451939" y="5294205"/>
            <a:ext cx="3301559" cy="20901"/>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4" name="Straight Arrow Connector 433"/>
          <p:cNvCxnSpPr/>
          <p:nvPr/>
        </p:nvCxnSpPr>
        <p:spPr>
          <a:xfrm flipH="1" flipV="1">
            <a:off x="4443587" y="2458735"/>
            <a:ext cx="2050040" cy="286841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5" name="Straight Arrow Connector 434"/>
          <p:cNvCxnSpPr/>
          <p:nvPr/>
        </p:nvCxnSpPr>
        <p:spPr>
          <a:xfrm flipH="1" flipV="1">
            <a:off x="2592236" y="4188358"/>
            <a:ext cx="3932593" cy="1114975"/>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6" name="Straight Arrow Connector 435"/>
          <p:cNvCxnSpPr/>
          <p:nvPr/>
        </p:nvCxnSpPr>
        <p:spPr>
          <a:xfrm flipH="1" flipV="1">
            <a:off x="4447667" y="2476352"/>
            <a:ext cx="685238" cy="285080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437" name="Straight Arrow Connector 436"/>
          <p:cNvCxnSpPr/>
          <p:nvPr/>
        </p:nvCxnSpPr>
        <p:spPr>
          <a:xfrm flipH="1">
            <a:off x="5090810" y="3943375"/>
            <a:ext cx="5192218" cy="135680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5" name="Straight Arrow Connector 504"/>
          <p:cNvCxnSpPr/>
          <p:nvPr/>
        </p:nvCxnSpPr>
        <p:spPr>
          <a:xfrm flipV="1">
            <a:off x="9314782" y="3918699"/>
            <a:ext cx="947988" cy="144061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6" name="Straight Arrow Connector 505"/>
          <p:cNvCxnSpPr/>
          <p:nvPr/>
        </p:nvCxnSpPr>
        <p:spPr>
          <a:xfrm flipH="1" flipV="1">
            <a:off x="2591326" y="4214279"/>
            <a:ext cx="6814947" cy="1106577"/>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08" name="Straight Arrow Connector 507"/>
          <p:cNvCxnSpPr/>
          <p:nvPr/>
        </p:nvCxnSpPr>
        <p:spPr>
          <a:xfrm flipH="1" flipV="1">
            <a:off x="2579392" y="4201924"/>
            <a:ext cx="5528742" cy="1107016"/>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8" name="Straight Arrow Connector 517"/>
          <p:cNvCxnSpPr/>
          <p:nvPr/>
        </p:nvCxnSpPr>
        <p:spPr>
          <a:xfrm flipH="1" flipV="1">
            <a:off x="6550552" y="4244223"/>
            <a:ext cx="3230372" cy="108285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19" name="Straight Arrow Connector 518"/>
          <p:cNvCxnSpPr/>
          <p:nvPr/>
        </p:nvCxnSpPr>
        <p:spPr>
          <a:xfrm flipH="1" flipV="1">
            <a:off x="6976553" y="4248697"/>
            <a:ext cx="2825078" cy="108539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0" name="Straight Arrow Connector 519"/>
          <p:cNvCxnSpPr/>
          <p:nvPr/>
        </p:nvCxnSpPr>
        <p:spPr>
          <a:xfrm flipH="1" flipV="1">
            <a:off x="7664445" y="4262549"/>
            <a:ext cx="2640668" cy="20954"/>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1" name="Straight Arrow Connector 520"/>
          <p:cNvCxnSpPr/>
          <p:nvPr/>
        </p:nvCxnSpPr>
        <p:spPr>
          <a:xfrm flipH="1" flipV="1">
            <a:off x="7609605" y="3350578"/>
            <a:ext cx="2153701" cy="197027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2" name="Straight Arrow Connector 521"/>
          <p:cNvCxnSpPr/>
          <p:nvPr/>
        </p:nvCxnSpPr>
        <p:spPr>
          <a:xfrm flipV="1">
            <a:off x="2278881" y="4262265"/>
            <a:ext cx="2868463" cy="32709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3" name="Straight Arrow Connector 522"/>
          <p:cNvCxnSpPr/>
          <p:nvPr/>
        </p:nvCxnSpPr>
        <p:spPr>
          <a:xfrm flipH="1" flipV="1">
            <a:off x="5748386" y="4243864"/>
            <a:ext cx="4072306" cy="1076383"/>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4" name="Straight Arrow Connector 523"/>
          <p:cNvCxnSpPr/>
          <p:nvPr/>
        </p:nvCxnSpPr>
        <p:spPr>
          <a:xfrm flipH="1">
            <a:off x="2278883" y="4253029"/>
            <a:ext cx="3551261" cy="336329"/>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27" name="Straight Arrow Connector 526"/>
          <p:cNvCxnSpPr/>
          <p:nvPr/>
        </p:nvCxnSpPr>
        <p:spPr>
          <a:xfrm flipH="1">
            <a:off x="2278882" y="4262175"/>
            <a:ext cx="5474638" cy="327182"/>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48" name="Straight Arrow Connector 547"/>
          <p:cNvCxnSpPr/>
          <p:nvPr/>
        </p:nvCxnSpPr>
        <p:spPr>
          <a:xfrm flipV="1">
            <a:off x="7654813" y="2118955"/>
            <a:ext cx="2011513" cy="1207280"/>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49" name="Straight Arrow Connector 548"/>
          <p:cNvCxnSpPr/>
          <p:nvPr/>
        </p:nvCxnSpPr>
        <p:spPr>
          <a:xfrm flipH="1">
            <a:off x="5142979" y="3294068"/>
            <a:ext cx="2573936" cy="198922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50" name="Straight Arrow Connector 549"/>
          <p:cNvCxnSpPr/>
          <p:nvPr/>
        </p:nvCxnSpPr>
        <p:spPr>
          <a:xfrm flipH="1">
            <a:off x="2278882" y="4252070"/>
            <a:ext cx="4786464" cy="337288"/>
          </a:xfrm>
          <a:prstGeom prst="straightConnector1">
            <a:avLst/>
          </a:prstGeom>
          <a:noFill/>
          <a:ln w="9525" cap="flat" cmpd="sng" algn="ctr">
            <a:solidFill>
              <a:srgbClr val="0070C0"/>
            </a:solidFill>
            <a:prstDash val="solid"/>
            <a:miter lim="800000"/>
            <a:headEnd type="triangle" w="med" len="med"/>
            <a:tailEnd type="triangle" w="med" len="med"/>
          </a:ln>
          <a:effectLst/>
        </p:spPr>
      </p:cxnSp>
      <p:cxnSp>
        <p:nvCxnSpPr>
          <p:cNvPr id="551" name="Straight Arrow Connector 550"/>
          <p:cNvCxnSpPr/>
          <p:nvPr/>
        </p:nvCxnSpPr>
        <p:spPr>
          <a:xfrm flipH="1">
            <a:off x="2278882" y="4245155"/>
            <a:ext cx="4368392" cy="344203"/>
          </a:xfrm>
          <a:prstGeom prst="straightConnector1">
            <a:avLst/>
          </a:prstGeom>
          <a:noFill/>
          <a:ln w="9525" cap="flat" cmpd="sng" algn="ctr">
            <a:solidFill>
              <a:srgbClr val="0070C0"/>
            </a:solidFill>
            <a:prstDash val="solid"/>
            <a:miter lim="800000"/>
            <a:headEnd type="triangle" w="med" len="med"/>
            <a:tailEnd type="triangle" w="med" len="med"/>
          </a:ln>
          <a:effectLst/>
        </p:spPr>
      </p:cxnSp>
      <p:grpSp>
        <p:nvGrpSpPr>
          <p:cNvPr id="449" name="Group 448"/>
          <p:cNvGrpSpPr/>
          <p:nvPr/>
        </p:nvGrpSpPr>
        <p:grpSpPr>
          <a:xfrm>
            <a:off x="5974488" y="1622416"/>
            <a:ext cx="1375718" cy="907835"/>
            <a:chOff x="6593615" y="961703"/>
            <a:chExt cx="1375914" cy="907964"/>
          </a:xfrm>
        </p:grpSpPr>
        <p:pic>
          <p:nvPicPr>
            <p:cNvPr id="278" name="Picture 277"/>
            <p:cNvPicPr>
              <a:picLocks noChangeAspect="1"/>
            </p:cNvPicPr>
            <p:nvPr/>
          </p:nvPicPr>
          <p:blipFill>
            <a:blip r:embed="rId3"/>
            <a:stretch>
              <a:fillRect/>
            </a:stretch>
          </p:blipFill>
          <p:spPr>
            <a:xfrm>
              <a:off x="6593615" y="961703"/>
              <a:ext cx="1375914" cy="907964"/>
            </a:xfrm>
            <a:prstGeom prst="rect">
              <a:avLst/>
            </a:prstGeom>
          </p:spPr>
        </p:pic>
        <p:sp>
          <p:nvSpPr>
            <p:cNvPr id="27" name="Rectangle 26"/>
            <p:cNvSpPr/>
            <p:nvPr/>
          </p:nvSpPr>
          <p:spPr>
            <a:xfrm>
              <a:off x="7103790" y="1455543"/>
              <a:ext cx="355564" cy="172541"/>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323" fontAlgn="base">
                <a:spcAft>
                  <a:spcPct val="0"/>
                </a:spcAft>
                <a:defRPr/>
              </a:pPr>
              <a:r>
                <a:rPr lang="en-US" sz="1099" b="1" dirty="0">
                  <a:ln>
                    <a:solidFill>
                      <a:srgbClr val="FFFFFF">
                        <a:alpha val="0"/>
                      </a:srgbClr>
                    </a:solidFill>
                  </a:ln>
                  <a:solidFill>
                    <a:srgbClr val="000000"/>
                  </a:solidFill>
                </a:rPr>
                <a:t>EC2</a:t>
              </a:r>
            </a:p>
          </p:txBody>
        </p:sp>
      </p:grpSp>
      <p:grpSp>
        <p:nvGrpSpPr>
          <p:cNvPr id="450" name="Group 449"/>
          <p:cNvGrpSpPr/>
          <p:nvPr/>
        </p:nvGrpSpPr>
        <p:grpSpPr>
          <a:xfrm>
            <a:off x="4959873" y="1116073"/>
            <a:ext cx="1375718" cy="907835"/>
            <a:chOff x="5133973" y="725767"/>
            <a:chExt cx="1375914" cy="907964"/>
          </a:xfrm>
        </p:grpSpPr>
        <p:pic>
          <p:nvPicPr>
            <p:cNvPr id="281" name="Picture 280"/>
            <p:cNvPicPr>
              <a:picLocks noChangeAspect="1"/>
            </p:cNvPicPr>
            <p:nvPr/>
          </p:nvPicPr>
          <p:blipFill>
            <a:blip r:embed="rId3"/>
            <a:stretch>
              <a:fillRect/>
            </a:stretch>
          </p:blipFill>
          <p:spPr>
            <a:xfrm>
              <a:off x="5133973" y="725767"/>
              <a:ext cx="1375914" cy="907964"/>
            </a:xfrm>
            <a:prstGeom prst="rect">
              <a:avLst/>
            </a:prstGeom>
          </p:spPr>
        </p:pic>
        <p:pic>
          <p:nvPicPr>
            <p:cNvPr id="115" name="Picture 1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730" y="1266817"/>
              <a:ext cx="914400" cy="109652"/>
            </a:xfrm>
            <a:prstGeom prst="rect">
              <a:avLst/>
            </a:prstGeom>
          </p:spPr>
        </p:pic>
      </p:grpSp>
      <p:grpSp>
        <p:nvGrpSpPr>
          <p:cNvPr id="25" name="Group 24"/>
          <p:cNvGrpSpPr/>
          <p:nvPr/>
        </p:nvGrpSpPr>
        <p:grpSpPr>
          <a:xfrm>
            <a:off x="9815087" y="2965308"/>
            <a:ext cx="1375718" cy="907835"/>
            <a:chOff x="9764591" y="3213524"/>
            <a:chExt cx="1375914" cy="907964"/>
          </a:xfrm>
        </p:grpSpPr>
        <p:pic>
          <p:nvPicPr>
            <p:cNvPr id="245" name="Picture 244"/>
            <p:cNvPicPr>
              <a:picLocks noChangeAspect="1"/>
            </p:cNvPicPr>
            <p:nvPr/>
          </p:nvPicPr>
          <p:blipFill>
            <a:blip r:embed="rId3"/>
            <a:stretch>
              <a:fillRect/>
            </a:stretch>
          </p:blipFill>
          <p:spPr>
            <a:xfrm>
              <a:off x="9764591" y="3213524"/>
              <a:ext cx="1375914" cy="907964"/>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97450" y="3667963"/>
              <a:ext cx="1188720" cy="287894"/>
            </a:xfrm>
            <a:prstGeom prst="rect">
              <a:avLst/>
            </a:prstGeom>
          </p:spPr>
        </p:pic>
      </p:grpSp>
      <p:grpSp>
        <p:nvGrpSpPr>
          <p:cNvPr id="32" name="Group 31"/>
          <p:cNvGrpSpPr/>
          <p:nvPr/>
        </p:nvGrpSpPr>
        <p:grpSpPr>
          <a:xfrm>
            <a:off x="8102626" y="1457642"/>
            <a:ext cx="1375718" cy="907835"/>
            <a:chOff x="8193932" y="294356"/>
            <a:chExt cx="1375914" cy="907964"/>
          </a:xfrm>
        </p:grpSpPr>
        <p:pic>
          <p:nvPicPr>
            <p:cNvPr id="242" name="Picture 241"/>
            <p:cNvPicPr>
              <a:picLocks noChangeAspect="1"/>
            </p:cNvPicPr>
            <p:nvPr/>
          </p:nvPicPr>
          <p:blipFill>
            <a:blip r:embed="rId3"/>
            <a:stretch>
              <a:fillRect/>
            </a:stretch>
          </p:blipFill>
          <p:spPr>
            <a:xfrm>
              <a:off x="8193932" y="294356"/>
              <a:ext cx="1375914" cy="907964"/>
            </a:xfrm>
            <a:prstGeom prst="rect">
              <a:avLst/>
            </a:prstGeom>
          </p:spPr>
        </p:pic>
        <p:pic>
          <p:nvPicPr>
            <p:cNvPr id="83" name="Picture 8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361388" y="724606"/>
              <a:ext cx="1055270" cy="376425"/>
            </a:xfrm>
            <a:prstGeom prst="rect">
              <a:avLst/>
            </a:prstGeom>
          </p:spPr>
        </p:pic>
      </p:grpSp>
      <p:grpSp>
        <p:nvGrpSpPr>
          <p:cNvPr id="15" name="Group 14"/>
          <p:cNvGrpSpPr/>
          <p:nvPr/>
        </p:nvGrpSpPr>
        <p:grpSpPr>
          <a:xfrm>
            <a:off x="10181092" y="3962176"/>
            <a:ext cx="1375718" cy="907835"/>
            <a:chOff x="10413979" y="3960950"/>
            <a:chExt cx="1375914" cy="907964"/>
          </a:xfrm>
        </p:grpSpPr>
        <p:pic>
          <p:nvPicPr>
            <p:cNvPr id="252" name="Picture 251"/>
            <p:cNvPicPr>
              <a:picLocks noChangeAspect="1"/>
            </p:cNvPicPr>
            <p:nvPr/>
          </p:nvPicPr>
          <p:blipFill>
            <a:blip r:embed="rId3"/>
            <a:stretch>
              <a:fillRect/>
            </a:stretch>
          </p:blipFill>
          <p:spPr>
            <a:xfrm>
              <a:off x="10413979" y="3960950"/>
              <a:ext cx="1375914" cy="907964"/>
            </a:xfrm>
            <a:prstGeom prst="rect">
              <a:avLst/>
            </a:prstGeom>
          </p:spPr>
        </p:pic>
        <p:pic>
          <p:nvPicPr>
            <p:cNvPr id="127" name="Picture 1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28749" y="4456888"/>
              <a:ext cx="1097280" cy="248478"/>
            </a:xfrm>
            <a:prstGeom prst="rect">
              <a:avLst/>
            </a:prstGeom>
          </p:spPr>
        </p:pic>
      </p:grpSp>
      <p:grpSp>
        <p:nvGrpSpPr>
          <p:cNvPr id="452" name="Group 451"/>
          <p:cNvGrpSpPr/>
          <p:nvPr/>
        </p:nvGrpSpPr>
        <p:grpSpPr>
          <a:xfrm>
            <a:off x="3686640" y="1380223"/>
            <a:ext cx="1536763" cy="1014108"/>
            <a:chOff x="3759810" y="1371600"/>
            <a:chExt cx="1664840" cy="1098626"/>
          </a:xfrm>
        </p:grpSpPr>
        <p:pic>
          <p:nvPicPr>
            <p:cNvPr id="277" name="Picture 276"/>
            <p:cNvPicPr>
              <a:picLocks noChangeAspect="1"/>
            </p:cNvPicPr>
            <p:nvPr/>
          </p:nvPicPr>
          <p:blipFill>
            <a:blip r:embed="rId3"/>
            <a:stretch>
              <a:fillRect/>
            </a:stretch>
          </p:blipFill>
          <p:spPr>
            <a:xfrm>
              <a:off x="3759810" y="1371600"/>
              <a:ext cx="1664840" cy="1098626"/>
            </a:xfrm>
            <a:prstGeom prst="rect">
              <a:avLst/>
            </a:prstGeom>
          </p:spPr>
        </p:pic>
        <p:grpSp>
          <p:nvGrpSpPr>
            <p:cNvPr id="457" name="Group 456"/>
            <p:cNvGrpSpPr/>
            <p:nvPr/>
          </p:nvGrpSpPr>
          <p:grpSpPr>
            <a:xfrm>
              <a:off x="4031903" y="1686139"/>
              <a:ext cx="1120654" cy="658748"/>
              <a:chOff x="3992920" y="1695234"/>
              <a:chExt cx="1097280" cy="645008"/>
            </a:xfrm>
          </p:grpSpPr>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2920" y="1960380"/>
                <a:ext cx="1097280" cy="379862"/>
              </a:xfrm>
              <a:prstGeom prst="rect">
                <a:avLst/>
              </a:prstGeom>
            </p:spPr>
          </p:pic>
          <p:pic>
            <p:nvPicPr>
              <p:cNvPr id="114" name="Picture 1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4939" y="1695234"/>
                <a:ext cx="914400" cy="281611"/>
              </a:xfrm>
              <a:prstGeom prst="rect">
                <a:avLst/>
              </a:prstGeom>
              <a:noFill/>
              <a:ln>
                <a:noFill/>
              </a:ln>
            </p:spPr>
          </p:pic>
        </p:grpSp>
      </p:grpSp>
      <p:grpSp>
        <p:nvGrpSpPr>
          <p:cNvPr id="472" name="Group 471"/>
          <p:cNvGrpSpPr/>
          <p:nvPr/>
        </p:nvGrpSpPr>
        <p:grpSpPr>
          <a:xfrm>
            <a:off x="1115699" y="2579181"/>
            <a:ext cx="1375718" cy="907835"/>
            <a:chOff x="408239" y="2905499"/>
            <a:chExt cx="1375914" cy="907964"/>
          </a:xfrm>
        </p:grpSpPr>
        <p:pic>
          <p:nvPicPr>
            <p:cNvPr id="234" name="Picture 233"/>
            <p:cNvPicPr>
              <a:picLocks noChangeAspect="1"/>
            </p:cNvPicPr>
            <p:nvPr/>
          </p:nvPicPr>
          <p:blipFill>
            <a:blip r:embed="rId3"/>
            <a:stretch>
              <a:fillRect/>
            </a:stretch>
          </p:blipFill>
          <p:spPr>
            <a:xfrm>
              <a:off x="408239" y="2905499"/>
              <a:ext cx="1375914" cy="907964"/>
            </a:xfrm>
            <a:prstGeom prst="rect">
              <a:avLst/>
            </a:prstGeom>
          </p:spPr>
        </p:pic>
        <p:pic>
          <p:nvPicPr>
            <p:cNvPr id="122" name="Picture 1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4716" y="3389146"/>
              <a:ext cx="822960" cy="240689"/>
            </a:xfrm>
            <a:prstGeom prst="rect">
              <a:avLst/>
            </a:prstGeom>
          </p:spPr>
        </p:pic>
      </p:grpSp>
      <p:grpSp>
        <p:nvGrpSpPr>
          <p:cNvPr id="36" name="Group 35"/>
          <p:cNvGrpSpPr/>
          <p:nvPr/>
        </p:nvGrpSpPr>
        <p:grpSpPr>
          <a:xfrm>
            <a:off x="6890287" y="1290272"/>
            <a:ext cx="1375718" cy="907835"/>
            <a:chOff x="6472902" y="-30754"/>
            <a:chExt cx="1375914" cy="907964"/>
          </a:xfrm>
        </p:grpSpPr>
        <p:pic>
          <p:nvPicPr>
            <p:cNvPr id="279" name="Picture 278"/>
            <p:cNvPicPr>
              <a:picLocks noChangeAspect="1"/>
            </p:cNvPicPr>
            <p:nvPr/>
          </p:nvPicPr>
          <p:blipFill>
            <a:blip r:embed="rId3"/>
            <a:stretch>
              <a:fillRect/>
            </a:stretch>
          </p:blipFill>
          <p:spPr>
            <a:xfrm>
              <a:off x="6472902" y="-30754"/>
              <a:ext cx="1375914" cy="907964"/>
            </a:xfrm>
            <a:prstGeom prst="rect">
              <a:avLst/>
            </a:prstGeom>
          </p:spPr>
        </p:pic>
        <p:pic>
          <p:nvPicPr>
            <p:cNvPr id="110" name="Picture 10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81118" y="343920"/>
              <a:ext cx="972692" cy="362330"/>
            </a:xfrm>
            <a:prstGeom prst="rect">
              <a:avLst/>
            </a:prstGeom>
          </p:spPr>
        </p:pic>
      </p:grpSp>
      <p:grpSp>
        <p:nvGrpSpPr>
          <p:cNvPr id="85" name="Group 84"/>
          <p:cNvGrpSpPr/>
          <p:nvPr/>
        </p:nvGrpSpPr>
        <p:grpSpPr>
          <a:xfrm>
            <a:off x="3139901" y="3375267"/>
            <a:ext cx="6156675" cy="884513"/>
            <a:chOff x="3456878" y="3375250"/>
            <a:chExt cx="6157548" cy="884638"/>
          </a:xfrm>
        </p:grpSpPr>
        <p:sp>
          <p:nvSpPr>
            <p:cNvPr id="84" name="Rectangle 83"/>
            <p:cNvSpPr/>
            <p:nvPr/>
          </p:nvSpPr>
          <p:spPr bwMode="auto">
            <a:xfrm>
              <a:off x="3456878" y="3375250"/>
              <a:ext cx="6157548" cy="884638"/>
            </a:xfrm>
            <a:prstGeom prst="rect">
              <a:avLst/>
            </a:prstGeom>
            <a:solidFill>
              <a:schemeClr val="tx1"/>
            </a:solidFill>
            <a:ln w="34925">
              <a:solidFill>
                <a:srgbClr val="0070C0"/>
              </a:solidFill>
              <a:headEnd type="none" w="med" len="med"/>
              <a:tailEnd type="none" w="med" len="med"/>
            </a:ln>
            <a:effectLst>
              <a:softEdge rad="1524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80" name="Group 479"/>
            <p:cNvGrpSpPr/>
            <p:nvPr/>
          </p:nvGrpSpPr>
          <p:grpSpPr>
            <a:xfrm>
              <a:off x="3681239" y="3530443"/>
              <a:ext cx="5708824" cy="574253"/>
              <a:chOff x="3099639" y="3512051"/>
              <a:chExt cx="6363235" cy="640080"/>
            </a:xfrm>
          </p:grpSpPr>
          <p:pic>
            <p:nvPicPr>
              <p:cNvPr id="477" name="Picture 476"/>
              <p:cNvPicPr>
                <a:picLocks noChangeAspect="1"/>
              </p:cNvPicPr>
              <p:nvPr/>
            </p:nvPicPr>
            <p:blipFill>
              <a:blip r:embed="rId14"/>
              <a:stretch>
                <a:fillRect/>
              </a:stretch>
            </p:blipFill>
            <p:spPr>
              <a:xfrm>
                <a:off x="3099639" y="3512051"/>
                <a:ext cx="452941" cy="631064"/>
              </a:xfrm>
              <a:prstGeom prst="rect">
                <a:avLst/>
              </a:prstGeom>
            </p:spPr>
          </p:pic>
          <p:pic>
            <p:nvPicPr>
              <p:cNvPr id="478" name="Picture 477"/>
              <p:cNvPicPr>
                <a:picLocks noChangeAspect="1"/>
              </p:cNvPicPr>
              <p:nvPr/>
            </p:nvPicPr>
            <p:blipFill>
              <a:blip r:embed="rId15"/>
              <a:stretch>
                <a:fillRect/>
              </a:stretch>
            </p:blipFill>
            <p:spPr>
              <a:xfrm>
                <a:off x="6565193" y="3512051"/>
                <a:ext cx="343978" cy="627254"/>
              </a:xfrm>
              <a:prstGeom prst="rect">
                <a:avLst/>
              </a:prstGeom>
            </p:spPr>
          </p:pic>
          <p:pic>
            <p:nvPicPr>
              <p:cNvPr id="286" name="Picture 285"/>
              <p:cNvPicPr>
                <a:picLocks noChangeAspect="1"/>
              </p:cNvPicPr>
              <p:nvPr/>
            </p:nvPicPr>
            <p:blipFill>
              <a:blip r:embed="rId16"/>
              <a:stretch>
                <a:fillRect/>
              </a:stretch>
            </p:blipFill>
            <p:spPr>
              <a:xfrm>
                <a:off x="5295658" y="3512051"/>
                <a:ext cx="1221396" cy="626854"/>
              </a:xfrm>
              <a:prstGeom prst="rect">
                <a:avLst/>
              </a:prstGeom>
            </p:spPr>
          </p:pic>
          <p:pic>
            <p:nvPicPr>
              <p:cNvPr id="479" name="Picture 478"/>
              <p:cNvPicPr>
                <a:picLocks noChangeAspect="1"/>
              </p:cNvPicPr>
              <p:nvPr/>
            </p:nvPicPr>
            <p:blipFill>
              <a:blip r:embed="rId17"/>
              <a:stretch>
                <a:fillRect/>
              </a:stretch>
            </p:blipFill>
            <p:spPr>
              <a:xfrm>
                <a:off x="4866599" y="3512051"/>
                <a:ext cx="373380" cy="640080"/>
              </a:xfrm>
              <a:prstGeom prst="rect">
                <a:avLst/>
              </a:prstGeom>
            </p:spPr>
          </p:pic>
          <p:pic>
            <p:nvPicPr>
              <p:cNvPr id="287" name="Picture 286"/>
              <p:cNvPicPr>
                <a:picLocks noChangeAspect="1"/>
              </p:cNvPicPr>
              <p:nvPr/>
            </p:nvPicPr>
            <p:blipFill>
              <a:blip r:embed="rId17"/>
              <a:stretch>
                <a:fillRect/>
              </a:stretch>
            </p:blipFill>
            <p:spPr>
              <a:xfrm>
                <a:off x="8581889" y="3512051"/>
                <a:ext cx="373380" cy="640080"/>
              </a:xfrm>
              <a:prstGeom prst="rect">
                <a:avLst/>
              </a:prstGeom>
            </p:spPr>
          </p:pic>
          <p:pic>
            <p:nvPicPr>
              <p:cNvPr id="288" name="Picture 287"/>
              <p:cNvPicPr>
                <a:picLocks noChangeAspect="1"/>
              </p:cNvPicPr>
              <p:nvPr/>
            </p:nvPicPr>
            <p:blipFill>
              <a:blip r:embed="rId16"/>
              <a:stretch>
                <a:fillRect/>
              </a:stretch>
            </p:blipFill>
            <p:spPr>
              <a:xfrm>
                <a:off x="3604426" y="3512051"/>
                <a:ext cx="1221396" cy="626854"/>
              </a:xfrm>
              <a:prstGeom prst="rect">
                <a:avLst/>
              </a:prstGeom>
            </p:spPr>
          </p:pic>
          <p:pic>
            <p:nvPicPr>
              <p:cNvPr id="289" name="Picture 288"/>
              <p:cNvPicPr>
                <a:picLocks noChangeAspect="1"/>
              </p:cNvPicPr>
              <p:nvPr/>
            </p:nvPicPr>
            <p:blipFill>
              <a:blip r:embed="rId16"/>
              <a:stretch>
                <a:fillRect/>
              </a:stretch>
            </p:blipFill>
            <p:spPr>
              <a:xfrm>
                <a:off x="7327878" y="3512051"/>
                <a:ext cx="1221396" cy="626854"/>
              </a:xfrm>
              <a:prstGeom prst="rect">
                <a:avLst/>
              </a:prstGeom>
            </p:spPr>
          </p:pic>
          <p:pic>
            <p:nvPicPr>
              <p:cNvPr id="290" name="Picture 289"/>
              <p:cNvPicPr>
                <a:picLocks noChangeAspect="1"/>
              </p:cNvPicPr>
              <p:nvPr/>
            </p:nvPicPr>
            <p:blipFill>
              <a:blip r:embed="rId15"/>
              <a:stretch>
                <a:fillRect/>
              </a:stretch>
            </p:blipFill>
            <p:spPr>
              <a:xfrm>
                <a:off x="6944800" y="3512051"/>
                <a:ext cx="343978" cy="627254"/>
              </a:xfrm>
              <a:prstGeom prst="rect">
                <a:avLst/>
              </a:prstGeom>
            </p:spPr>
          </p:pic>
          <p:pic>
            <p:nvPicPr>
              <p:cNvPr id="291" name="Picture 290"/>
              <p:cNvPicPr>
                <a:picLocks noChangeAspect="1"/>
              </p:cNvPicPr>
              <p:nvPr/>
            </p:nvPicPr>
            <p:blipFill>
              <a:blip r:embed="rId14"/>
              <a:stretch>
                <a:fillRect/>
              </a:stretch>
            </p:blipFill>
            <p:spPr>
              <a:xfrm>
                <a:off x="9009933" y="3512051"/>
                <a:ext cx="452941" cy="631064"/>
              </a:xfrm>
              <a:prstGeom prst="rect">
                <a:avLst/>
              </a:prstGeom>
            </p:spPr>
          </p:pic>
        </p:grpSp>
      </p:grpSp>
      <p:grpSp>
        <p:nvGrpSpPr>
          <p:cNvPr id="469" name="Group 468"/>
          <p:cNvGrpSpPr/>
          <p:nvPr/>
        </p:nvGrpSpPr>
        <p:grpSpPr>
          <a:xfrm>
            <a:off x="2534439" y="1230742"/>
            <a:ext cx="1375718" cy="907835"/>
            <a:chOff x="2422314" y="1325042"/>
            <a:chExt cx="1375914" cy="907964"/>
          </a:xfrm>
        </p:grpSpPr>
        <p:pic>
          <p:nvPicPr>
            <p:cNvPr id="237" name="Picture 236"/>
            <p:cNvPicPr>
              <a:picLocks noChangeAspect="1"/>
            </p:cNvPicPr>
            <p:nvPr/>
          </p:nvPicPr>
          <p:blipFill>
            <a:blip r:embed="rId3"/>
            <a:stretch>
              <a:fillRect/>
            </a:stretch>
          </p:blipFill>
          <p:spPr>
            <a:xfrm>
              <a:off x="2422314" y="1325042"/>
              <a:ext cx="1375914" cy="907964"/>
            </a:xfrm>
            <a:prstGeom prst="rect">
              <a:avLst/>
            </a:prstGeom>
          </p:spPr>
        </p:pic>
        <p:grpSp>
          <p:nvGrpSpPr>
            <p:cNvPr id="459" name="Group 458"/>
            <p:cNvGrpSpPr/>
            <p:nvPr/>
          </p:nvGrpSpPr>
          <p:grpSpPr>
            <a:xfrm>
              <a:off x="2645837" y="1814692"/>
              <a:ext cx="928868" cy="243982"/>
              <a:chOff x="2609292" y="1767155"/>
              <a:chExt cx="928868" cy="243982"/>
            </a:xfrm>
          </p:grpSpPr>
          <p:pic>
            <p:nvPicPr>
              <p:cNvPr id="111" name="Picture 110"/>
              <p:cNvPicPr>
                <a:picLocks noChangeAspect="1"/>
              </p:cNvPicPr>
              <p:nvPr/>
            </p:nvPicPr>
            <p:blipFill rotWithShape="1">
              <a:blip r:embed="rId18" cstate="print">
                <a:extLst>
                  <a:ext uri="{28A0092B-C50C-407E-A947-70E740481C1C}">
                    <a14:useLocalDpi xmlns:a14="http://schemas.microsoft.com/office/drawing/2010/main" val="0"/>
                  </a:ext>
                </a:extLst>
              </a:blip>
              <a:srcRect l="21612"/>
              <a:stretch/>
            </p:blipFill>
            <p:spPr>
              <a:xfrm>
                <a:off x="2678023" y="1767155"/>
                <a:ext cx="860137" cy="243982"/>
              </a:xfrm>
              <a:prstGeom prst="rect">
                <a:avLst/>
              </a:prstGeom>
            </p:spPr>
          </p:pic>
          <p:sp>
            <p:nvSpPr>
              <p:cNvPr id="112" name="Oval 111"/>
              <p:cNvSpPr/>
              <p:nvPr/>
            </p:nvSpPr>
            <p:spPr bwMode="auto">
              <a:xfrm rot="16652055">
                <a:off x="2594483" y="1795085"/>
                <a:ext cx="201415" cy="171798"/>
              </a:xfrm>
              <a:prstGeom prst="ellipse">
                <a:avLst/>
              </a:prstGeom>
              <a:solidFill>
                <a:srgbClr val="2BAE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70" name="Group 469"/>
          <p:cNvGrpSpPr/>
          <p:nvPr/>
        </p:nvGrpSpPr>
        <p:grpSpPr>
          <a:xfrm>
            <a:off x="1587002" y="1677033"/>
            <a:ext cx="1375718" cy="907835"/>
            <a:chOff x="1619125" y="1844026"/>
            <a:chExt cx="1375914" cy="907964"/>
          </a:xfrm>
        </p:grpSpPr>
        <p:pic>
          <p:nvPicPr>
            <p:cNvPr id="236" name="Picture 235"/>
            <p:cNvPicPr>
              <a:picLocks noChangeAspect="1"/>
            </p:cNvPicPr>
            <p:nvPr/>
          </p:nvPicPr>
          <p:blipFill>
            <a:blip r:embed="rId3"/>
            <a:stretch>
              <a:fillRect/>
            </a:stretch>
          </p:blipFill>
          <p:spPr>
            <a:xfrm>
              <a:off x="1619125" y="1844026"/>
              <a:ext cx="1375914" cy="907964"/>
            </a:xfrm>
            <a:prstGeom prst="rect">
              <a:avLst/>
            </a:prstGeom>
          </p:spPr>
        </p:pic>
        <p:pic>
          <p:nvPicPr>
            <p:cNvPr id="109" name="Picture 10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81776" y="2365138"/>
              <a:ext cx="1097280" cy="243982"/>
            </a:xfrm>
            <a:prstGeom prst="rect">
              <a:avLst/>
            </a:prstGeom>
          </p:spPr>
        </p:pic>
      </p:grpSp>
      <p:grpSp>
        <p:nvGrpSpPr>
          <p:cNvPr id="475" name="Group 474"/>
          <p:cNvGrpSpPr/>
          <p:nvPr/>
        </p:nvGrpSpPr>
        <p:grpSpPr>
          <a:xfrm>
            <a:off x="1240066" y="3334024"/>
            <a:ext cx="1375718" cy="907835"/>
            <a:chOff x="1520867" y="3620731"/>
            <a:chExt cx="1375914" cy="907964"/>
          </a:xfrm>
        </p:grpSpPr>
        <p:pic>
          <p:nvPicPr>
            <p:cNvPr id="229" name="Picture 228"/>
            <p:cNvPicPr>
              <a:picLocks noChangeAspect="1"/>
            </p:cNvPicPr>
            <p:nvPr/>
          </p:nvPicPr>
          <p:blipFill>
            <a:blip r:embed="rId3"/>
            <a:stretch>
              <a:fillRect/>
            </a:stretch>
          </p:blipFill>
          <p:spPr>
            <a:xfrm>
              <a:off x="1520867" y="3620731"/>
              <a:ext cx="1375914" cy="907964"/>
            </a:xfrm>
            <a:prstGeom prst="rect">
              <a:avLst/>
            </a:prstGeom>
          </p:spPr>
        </p:pic>
        <p:pic>
          <p:nvPicPr>
            <p:cNvPr id="116" name="Picture 1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35920" y="4067039"/>
              <a:ext cx="745808" cy="205740"/>
            </a:xfrm>
            <a:prstGeom prst="rect">
              <a:avLst/>
            </a:prstGeom>
          </p:spPr>
        </p:pic>
      </p:grpSp>
      <p:cxnSp>
        <p:nvCxnSpPr>
          <p:cNvPr id="579" name="Straight Arrow Connector 578"/>
          <p:cNvCxnSpPr/>
          <p:nvPr/>
        </p:nvCxnSpPr>
        <p:spPr>
          <a:xfrm>
            <a:off x="9316882" y="5317107"/>
            <a:ext cx="470976" cy="18"/>
          </a:xfrm>
          <a:prstGeom prst="straightConnector1">
            <a:avLst/>
          </a:prstGeom>
          <a:noFill/>
          <a:ln w="9525" cap="flat" cmpd="sng" algn="ctr">
            <a:solidFill>
              <a:srgbClr val="0070C0"/>
            </a:solidFill>
            <a:prstDash val="solid"/>
            <a:miter lim="800000"/>
            <a:headEnd type="triangle" w="med" len="med"/>
            <a:tailEnd type="triangle" w="med" len="med"/>
          </a:ln>
          <a:effectLst/>
        </p:spPr>
      </p:cxnSp>
      <p:grpSp>
        <p:nvGrpSpPr>
          <p:cNvPr id="473" name="Group 472"/>
          <p:cNvGrpSpPr/>
          <p:nvPr/>
        </p:nvGrpSpPr>
        <p:grpSpPr>
          <a:xfrm>
            <a:off x="209006" y="3529729"/>
            <a:ext cx="1375718" cy="907835"/>
            <a:chOff x="531730" y="3957031"/>
            <a:chExt cx="1375914" cy="907964"/>
          </a:xfrm>
        </p:grpSpPr>
        <p:pic>
          <p:nvPicPr>
            <p:cNvPr id="228" name="Picture 227"/>
            <p:cNvPicPr>
              <a:picLocks noChangeAspect="1"/>
            </p:cNvPicPr>
            <p:nvPr/>
          </p:nvPicPr>
          <p:blipFill>
            <a:blip r:embed="rId3"/>
            <a:stretch>
              <a:fillRect/>
            </a:stretch>
          </p:blipFill>
          <p:spPr>
            <a:xfrm>
              <a:off x="531730" y="3957031"/>
              <a:ext cx="1375914" cy="907964"/>
            </a:xfrm>
            <a:prstGeom prst="rect">
              <a:avLst/>
            </a:prstGeom>
          </p:spPr>
        </p:pic>
        <p:pic>
          <p:nvPicPr>
            <p:cNvPr id="120" name="Picture 1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72010" y="4364628"/>
              <a:ext cx="495355" cy="274320"/>
            </a:xfrm>
            <a:prstGeom prst="rect">
              <a:avLst/>
            </a:prstGeom>
          </p:spPr>
        </p:pic>
      </p:grpSp>
      <p:grpSp>
        <p:nvGrpSpPr>
          <p:cNvPr id="474" name="Group 473"/>
          <p:cNvGrpSpPr/>
          <p:nvPr/>
        </p:nvGrpSpPr>
        <p:grpSpPr>
          <a:xfrm>
            <a:off x="1019896" y="4128816"/>
            <a:ext cx="1375718" cy="907835"/>
            <a:chOff x="1335516" y="4213855"/>
            <a:chExt cx="1375914" cy="907964"/>
          </a:xfrm>
        </p:grpSpPr>
        <p:pic>
          <p:nvPicPr>
            <p:cNvPr id="7" name="Picture 6"/>
            <p:cNvPicPr>
              <a:picLocks noChangeAspect="1"/>
            </p:cNvPicPr>
            <p:nvPr/>
          </p:nvPicPr>
          <p:blipFill>
            <a:blip r:embed="rId3"/>
            <a:stretch>
              <a:fillRect/>
            </a:stretch>
          </p:blipFill>
          <p:spPr>
            <a:xfrm>
              <a:off x="1335516" y="4213855"/>
              <a:ext cx="1375914" cy="907964"/>
            </a:xfrm>
            <a:prstGeom prst="rect">
              <a:avLst/>
            </a:prstGeom>
          </p:spPr>
        </p:pic>
        <p:pic>
          <p:nvPicPr>
            <p:cNvPr id="2" name="Picture 1"/>
            <p:cNvPicPr>
              <a:picLocks noChangeAspect="1"/>
            </p:cNvPicPr>
            <p:nvPr/>
          </p:nvPicPr>
          <p:blipFill>
            <a:blip r:embed="rId21"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98110" y="4671587"/>
              <a:ext cx="650727" cy="197041"/>
            </a:xfrm>
            <a:prstGeom prst="rect">
              <a:avLst/>
            </a:prstGeom>
          </p:spPr>
        </p:pic>
      </p:grpSp>
      <p:grpSp>
        <p:nvGrpSpPr>
          <p:cNvPr id="640" name="Group 639"/>
          <p:cNvGrpSpPr/>
          <p:nvPr/>
        </p:nvGrpSpPr>
        <p:grpSpPr>
          <a:xfrm>
            <a:off x="1364903" y="5152905"/>
            <a:ext cx="9881281" cy="1637716"/>
            <a:chOff x="1707123" y="5153141"/>
            <a:chExt cx="9882683" cy="1637949"/>
          </a:xfrm>
        </p:grpSpPr>
        <p:grpSp>
          <p:nvGrpSpPr>
            <p:cNvPr id="641" name="Group 640"/>
            <p:cNvGrpSpPr/>
            <p:nvPr/>
          </p:nvGrpSpPr>
          <p:grpSpPr>
            <a:xfrm>
              <a:off x="1707123" y="5153141"/>
              <a:ext cx="2238093" cy="1623807"/>
              <a:chOff x="2147654" y="5153141"/>
              <a:chExt cx="2238093" cy="1623807"/>
            </a:xfrm>
          </p:grpSpPr>
          <p:pic>
            <p:nvPicPr>
              <p:cNvPr id="701" name="Picture 700"/>
              <p:cNvPicPr>
                <a:picLocks noChangeAspect="1"/>
              </p:cNvPicPr>
              <p:nvPr/>
            </p:nvPicPr>
            <p:blipFill>
              <a:blip r:embed="rId22"/>
              <a:stretch>
                <a:fillRect/>
              </a:stretch>
            </p:blipFill>
            <p:spPr>
              <a:xfrm>
                <a:off x="2147654" y="5153141"/>
                <a:ext cx="975495" cy="1298665"/>
              </a:xfrm>
              <a:prstGeom prst="rect">
                <a:avLst/>
              </a:prstGeom>
            </p:spPr>
          </p:pic>
          <p:sp>
            <p:nvSpPr>
              <p:cNvPr id="702" name="Rectangle 701"/>
              <p:cNvSpPr/>
              <p:nvPr/>
            </p:nvSpPr>
            <p:spPr>
              <a:xfrm>
                <a:off x="2651529" y="6462999"/>
                <a:ext cx="1595146" cy="313949"/>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323" fontAlgn="base">
                  <a:spcAft>
                    <a:spcPct val="0"/>
                  </a:spcAft>
                  <a:defRPr/>
                </a:pPr>
                <a:r>
                  <a:rPr lang="en-US" sz="2000"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On-Premises</a:t>
                </a:r>
              </a:p>
            </p:txBody>
          </p:sp>
          <p:grpSp>
            <p:nvGrpSpPr>
              <p:cNvPr id="703" name="Group 4"/>
              <p:cNvGrpSpPr>
                <a:grpSpLocks noChangeAspect="1"/>
              </p:cNvGrpSpPr>
              <p:nvPr/>
            </p:nvGrpSpPr>
            <p:grpSpPr bwMode="auto">
              <a:xfrm>
                <a:off x="3204647" y="5565653"/>
                <a:ext cx="1181100" cy="882650"/>
                <a:chOff x="2108" y="3767"/>
                <a:chExt cx="744" cy="556"/>
              </a:xfrm>
            </p:grpSpPr>
            <p:sp>
              <p:nvSpPr>
                <p:cNvPr id="704" name="AutoShape 3"/>
                <p:cNvSpPr>
                  <a:spLocks noChangeAspect="1" noChangeArrowheads="1" noTextEdit="1"/>
                </p:cNvSpPr>
                <p:nvPr/>
              </p:nvSpPr>
              <p:spPr bwMode="auto">
                <a:xfrm>
                  <a:off x="2108" y="3767"/>
                  <a:ext cx="744"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5" name="Freeform 5"/>
                <p:cNvSpPr>
                  <a:spLocks/>
                </p:cNvSpPr>
                <p:nvPr/>
              </p:nvSpPr>
              <p:spPr bwMode="auto">
                <a:xfrm>
                  <a:off x="2369" y="3768"/>
                  <a:ext cx="221" cy="48"/>
                </a:xfrm>
                <a:custGeom>
                  <a:avLst/>
                  <a:gdLst>
                    <a:gd name="T0" fmla="*/ 404 w 404"/>
                    <a:gd name="T1" fmla="*/ 88 h 88"/>
                    <a:gd name="T2" fmla="*/ 323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1" y="0"/>
                        <a:pt x="81" y="0"/>
                        <a:pt x="81" y="0"/>
                      </a:cubicBezTo>
                      <a:cubicBezTo>
                        <a:pt x="36" y="0"/>
                        <a:pt x="0" y="39"/>
                        <a:pt x="0" y="88"/>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6" name="Freeform 6"/>
                <p:cNvSpPr>
                  <a:spLocks noEditPoints="1"/>
                </p:cNvSpPr>
                <p:nvPr/>
              </p:nvSpPr>
              <p:spPr bwMode="auto">
                <a:xfrm>
                  <a:off x="2371"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7" y="151"/>
                        <a:pt x="137" y="117"/>
                      </a:cubicBezTo>
                      <a:cubicBezTo>
                        <a:pt x="137" y="84"/>
                        <a:pt x="165" y="57"/>
                        <a:pt x="198" y="57"/>
                      </a:cubicBezTo>
                      <a:cubicBezTo>
                        <a:pt x="231" y="57"/>
                        <a:pt x="259" y="84"/>
                        <a:pt x="259" y="117"/>
                      </a:cubicBezTo>
                      <a:cubicBezTo>
                        <a:pt x="259" y="151"/>
                        <a:pt x="231" y="178"/>
                        <a:pt x="198" y="17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7" name="Rectangle 7"/>
                <p:cNvSpPr>
                  <a:spLocks noChangeArrowheads="1"/>
                </p:cNvSpPr>
                <p:nvPr/>
              </p:nvSpPr>
              <p:spPr bwMode="auto">
                <a:xfrm>
                  <a:off x="2474" y="4247"/>
                  <a:ext cx="11" cy="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8" name="Rectangle 8"/>
                <p:cNvSpPr>
                  <a:spLocks noChangeArrowheads="1"/>
                </p:cNvSpPr>
                <p:nvPr/>
              </p:nvSpPr>
              <p:spPr bwMode="auto">
                <a:xfrm>
                  <a:off x="2371" y="3847"/>
                  <a:ext cx="217" cy="31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9" name="Freeform 9"/>
                <p:cNvSpPr>
                  <a:spLocks/>
                </p:cNvSpPr>
                <p:nvPr/>
              </p:nvSpPr>
              <p:spPr bwMode="auto">
                <a:xfrm>
                  <a:off x="2371"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0" name="Rectangle 10"/>
                <p:cNvSpPr>
                  <a:spLocks noChangeArrowheads="1"/>
                </p:cNvSpPr>
                <p:nvPr/>
              </p:nvSpPr>
              <p:spPr bwMode="auto">
                <a:xfrm>
                  <a:off x="2451" y="3922"/>
                  <a:ext cx="57" cy="5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1" name="Rectangle 11"/>
                <p:cNvSpPr>
                  <a:spLocks noChangeArrowheads="1"/>
                </p:cNvSpPr>
                <p:nvPr/>
              </p:nvSpPr>
              <p:spPr bwMode="auto">
                <a:xfrm>
                  <a:off x="2428" y="4001"/>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2" name="Rectangle 12"/>
                <p:cNvSpPr>
                  <a:spLocks noChangeArrowheads="1"/>
                </p:cNvSpPr>
                <p:nvPr/>
              </p:nvSpPr>
              <p:spPr bwMode="auto">
                <a:xfrm>
                  <a:off x="2495" y="4001"/>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3" name="Rectangle 13"/>
                <p:cNvSpPr>
                  <a:spLocks noChangeArrowheads="1"/>
                </p:cNvSpPr>
                <p:nvPr/>
              </p:nvSpPr>
              <p:spPr bwMode="auto">
                <a:xfrm>
                  <a:off x="2395" y="4054"/>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4" name="Rectangle 14"/>
                <p:cNvSpPr>
                  <a:spLocks noChangeArrowheads="1"/>
                </p:cNvSpPr>
                <p:nvPr/>
              </p:nvSpPr>
              <p:spPr bwMode="auto">
                <a:xfrm>
                  <a:off x="2463" y="4054"/>
                  <a:ext cx="35"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5" name="Rectangle 15"/>
                <p:cNvSpPr>
                  <a:spLocks noChangeArrowheads="1"/>
                </p:cNvSpPr>
                <p:nvPr/>
              </p:nvSpPr>
              <p:spPr bwMode="auto">
                <a:xfrm>
                  <a:off x="2528" y="4054"/>
                  <a:ext cx="36" cy="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6" name="Line 16"/>
                <p:cNvSpPr>
                  <a:spLocks noChangeShapeType="1"/>
                </p:cNvSpPr>
                <p:nvPr/>
              </p:nvSpPr>
              <p:spPr bwMode="auto">
                <a:xfrm flipH="1">
                  <a:off x="2441" y="3972"/>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7" name="Line 17"/>
                <p:cNvSpPr>
                  <a:spLocks noChangeShapeType="1"/>
                </p:cNvSpPr>
                <p:nvPr/>
              </p:nvSpPr>
              <p:spPr bwMode="auto">
                <a:xfrm flipH="1">
                  <a:off x="2413" y="4026"/>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8" name="Line 18"/>
                <p:cNvSpPr>
                  <a:spLocks noChangeShapeType="1"/>
                </p:cNvSpPr>
                <p:nvPr/>
              </p:nvSpPr>
              <p:spPr bwMode="auto">
                <a:xfrm>
                  <a:off x="2487" y="3972"/>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9" name="Line 19"/>
                <p:cNvSpPr>
                  <a:spLocks noChangeShapeType="1"/>
                </p:cNvSpPr>
                <p:nvPr/>
              </p:nvSpPr>
              <p:spPr bwMode="auto">
                <a:xfrm>
                  <a:off x="2515" y="4026"/>
                  <a:ext cx="32"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0" name="Line 20"/>
                <p:cNvSpPr>
                  <a:spLocks noChangeShapeType="1"/>
                </p:cNvSpPr>
                <p:nvPr/>
              </p:nvSpPr>
              <p:spPr bwMode="auto">
                <a:xfrm>
                  <a:off x="2448" y="4026"/>
                  <a:ext cx="33" cy="3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1" name="Freeform 21"/>
                <p:cNvSpPr>
                  <a:spLocks/>
                </p:cNvSpPr>
                <p:nvPr/>
              </p:nvSpPr>
              <p:spPr bwMode="auto">
                <a:xfrm>
                  <a:off x="2631" y="3768"/>
                  <a:ext cx="221" cy="48"/>
                </a:xfrm>
                <a:custGeom>
                  <a:avLst/>
                  <a:gdLst>
                    <a:gd name="T0" fmla="*/ 404 w 404"/>
                    <a:gd name="T1" fmla="*/ 88 h 88"/>
                    <a:gd name="T2" fmla="*/ 324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4" y="0"/>
                      </a:cubicBezTo>
                      <a:cubicBezTo>
                        <a:pt x="81" y="0"/>
                        <a:pt x="81" y="0"/>
                        <a:pt x="81" y="0"/>
                      </a:cubicBezTo>
                      <a:cubicBezTo>
                        <a:pt x="36" y="0"/>
                        <a:pt x="0" y="39"/>
                        <a:pt x="0" y="88"/>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2" name="Freeform 22"/>
                <p:cNvSpPr>
                  <a:spLocks noEditPoints="1"/>
                </p:cNvSpPr>
                <p:nvPr/>
              </p:nvSpPr>
              <p:spPr bwMode="auto">
                <a:xfrm>
                  <a:off x="2633" y="4195"/>
                  <a:ext cx="216"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8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8" y="151"/>
                        <a:pt x="138" y="117"/>
                      </a:cubicBezTo>
                      <a:cubicBezTo>
                        <a:pt x="138" y="84"/>
                        <a:pt x="165" y="57"/>
                        <a:pt x="198" y="57"/>
                      </a:cubicBezTo>
                      <a:cubicBezTo>
                        <a:pt x="232" y="57"/>
                        <a:pt x="259" y="84"/>
                        <a:pt x="259" y="117"/>
                      </a:cubicBezTo>
                      <a:cubicBezTo>
                        <a:pt x="259" y="151"/>
                        <a:pt x="232" y="178"/>
                        <a:pt x="198" y="17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3" name="Rectangle 23"/>
                <p:cNvSpPr>
                  <a:spLocks noChangeArrowheads="1"/>
                </p:cNvSpPr>
                <p:nvPr/>
              </p:nvSpPr>
              <p:spPr bwMode="auto">
                <a:xfrm>
                  <a:off x="2736" y="4247"/>
                  <a:ext cx="11" cy="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4" name="Rectangle 24"/>
                <p:cNvSpPr>
                  <a:spLocks noChangeArrowheads="1"/>
                </p:cNvSpPr>
                <p:nvPr/>
              </p:nvSpPr>
              <p:spPr bwMode="auto">
                <a:xfrm>
                  <a:off x="2633" y="3847"/>
                  <a:ext cx="216" cy="31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5" name="Freeform 25"/>
                <p:cNvSpPr>
                  <a:spLocks/>
                </p:cNvSpPr>
                <p:nvPr/>
              </p:nvSpPr>
              <p:spPr bwMode="auto">
                <a:xfrm>
                  <a:off x="2633" y="3847"/>
                  <a:ext cx="216" cy="317"/>
                </a:xfrm>
                <a:custGeom>
                  <a:avLst/>
                  <a:gdLst>
                    <a:gd name="T0" fmla="*/ 216 w 216"/>
                    <a:gd name="T1" fmla="*/ 0 h 317"/>
                    <a:gd name="T2" fmla="*/ 0 w 216"/>
                    <a:gd name="T3" fmla="*/ 317 h 317"/>
                    <a:gd name="T4" fmla="*/ 216 w 216"/>
                    <a:gd name="T5" fmla="*/ 317 h 317"/>
                    <a:gd name="T6" fmla="*/ 216 w 216"/>
                    <a:gd name="T7" fmla="*/ 0 h 317"/>
                  </a:gdLst>
                  <a:ahLst/>
                  <a:cxnLst>
                    <a:cxn ang="0">
                      <a:pos x="T0" y="T1"/>
                    </a:cxn>
                    <a:cxn ang="0">
                      <a:pos x="T2" y="T3"/>
                    </a:cxn>
                    <a:cxn ang="0">
                      <a:pos x="T4" y="T5"/>
                    </a:cxn>
                    <a:cxn ang="0">
                      <a:pos x="T6" y="T7"/>
                    </a:cxn>
                  </a:cxnLst>
                  <a:rect l="0" t="0" r="r" b="b"/>
                  <a:pathLst>
                    <a:path w="216" h="317">
                      <a:moveTo>
                        <a:pt x="216" y="0"/>
                      </a:moveTo>
                      <a:lnTo>
                        <a:pt x="0" y="317"/>
                      </a:lnTo>
                      <a:lnTo>
                        <a:pt x="216" y="317"/>
                      </a:lnTo>
                      <a:lnTo>
                        <a:pt x="216"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6" name="Freeform 26"/>
                <p:cNvSpPr>
                  <a:spLocks noEditPoints="1"/>
                </p:cNvSpPr>
                <p:nvPr/>
              </p:nvSpPr>
              <p:spPr bwMode="auto">
                <a:xfrm>
                  <a:off x="2724" y="3976"/>
                  <a:ext cx="93" cy="93"/>
                </a:xfrm>
                <a:custGeom>
                  <a:avLst/>
                  <a:gdLst>
                    <a:gd name="T0" fmla="*/ 84 w 169"/>
                    <a:gd name="T1" fmla="*/ 0 h 170"/>
                    <a:gd name="T2" fmla="*/ 0 w 169"/>
                    <a:gd name="T3" fmla="*/ 85 h 170"/>
                    <a:gd name="T4" fmla="*/ 84 w 169"/>
                    <a:gd name="T5" fmla="*/ 170 h 170"/>
                    <a:gd name="T6" fmla="*/ 169 w 169"/>
                    <a:gd name="T7" fmla="*/ 85 h 170"/>
                    <a:gd name="T8" fmla="*/ 84 w 169"/>
                    <a:gd name="T9" fmla="*/ 0 h 170"/>
                    <a:gd name="T10" fmla="*/ 84 w 169"/>
                    <a:gd name="T11" fmla="*/ 116 h 170"/>
                    <a:gd name="T12" fmla="*/ 54 w 169"/>
                    <a:gd name="T13" fmla="*/ 85 h 170"/>
                    <a:gd name="T14" fmla="*/ 84 w 169"/>
                    <a:gd name="T15" fmla="*/ 54 h 170"/>
                    <a:gd name="T16" fmla="*/ 115 w 169"/>
                    <a:gd name="T17" fmla="*/ 85 h 170"/>
                    <a:gd name="T18" fmla="*/ 84 w 169"/>
                    <a:gd name="T1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0">
                      <a:moveTo>
                        <a:pt x="84" y="0"/>
                      </a:moveTo>
                      <a:cubicBezTo>
                        <a:pt x="38" y="0"/>
                        <a:pt x="0" y="38"/>
                        <a:pt x="0" y="85"/>
                      </a:cubicBezTo>
                      <a:cubicBezTo>
                        <a:pt x="0" y="132"/>
                        <a:pt x="38" y="170"/>
                        <a:pt x="84" y="170"/>
                      </a:cubicBezTo>
                      <a:cubicBezTo>
                        <a:pt x="131" y="170"/>
                        <a:pt x="169" y="132"/>
                        <a:pt x="169" y="85"/>
                      </a:cubicBezTo>
                      <a:cubicBezTo>
                        <a:pt x="169" y="38"/>
                        <a:pt x="131" y="0"/>
                        <a:pt x="84" y="0"/>
                      </a:cubicBezTo>
                      <a:close/>
                      <a:moveTo>
                        <a:pt x="84" y="116"/>
                      </a:moveTo>
                      <a:cubicBezTo>
                        <a:pt x="68" y="116"/>
                        <a:pt x="54" y="102"/>
                        <a:pt x="54" y="85"/>
                      </a:cubicBezTo>
                      <a:cubicBezTo>
                        <a:pt x="54" y="68"/>
                        <a:pt x="68" y="54"/>
                        <a:pt x="84" y="54"/>
                      </a:cubicBezTo>
                      <a:cubicBezTo>
                        <a:pt x="101" y="54"/>
                        <a:pt x="115" y="68"/>
                        <a:pt x="115" y="85"/>
                      </a:cubicBezTo>
                      <a:cubicBezTo>
                        <a:pt x="115" y="102"/>
                        <a:pt x="101" y="116"/>
                        <a:pt x="84" y="1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7" name="Freeform 27"/>
                <p:cNvSpPr>
                  <a:spLocks/>
                </p:cNvSpPr>
                <p:nvPr/>
              </p:nvSpPr>
              <p:spPr bwMode="auto">
                <a:xfrm>
                  <a:off x="2666" y="3943"/>
                  <a:ext cx="104" cy="38"/>
                </a:xfrm>
                <a:custGeom>
                  <a:avLst/>
                  <a:gdLst>
                    <a:gd name="T0" fmla="*/ 191 w 191"/>
                    <a:gd name="T1" fmla="*/ 8 h 69"/>
                    <a:gd name="T2" fmla="*/ 191 w 191"/>
                    <a:gd name="T3" fmla="*/ 42 h 69"/>
                    <a:gd name="T4" fmla="*/ 125 w 191"/>
                    <a:gd name="T5" fmla="*/ 69 h 69"/>
                    <a:gd name="T6" fmla="*/ 0 w 191"/>
                    <a:gd name="T7" fmla="*/ 69 h 69"/>
                    <a:gd name="T8" fmla="*/ 0 w 191"/>
                    <a:gd name="T9" fmla="*/ 10 h 69"/>
                    <a:gd name="T10" fmla="*/ 53 w 191"/>
                    <a:gd name="T11" fmla="*/ 10 h 69"/>
                    <a:gd name="T12" fmla="*/ 53 w 191"/>
                    <a:gd name="T13" fmla="*/ 0 h 69"/>
                    <a:gd name="T14" fmla="*/ 139 w 191"/>
                    <a:gd name="T15" fmla="*/ 0 h 69"/>
                    <a:gd name="T16" fmla="*/ 139 w 191"/>
                    <a:gd name="T17" fmla="*/ 9 h 69"/>
                    <a:gd name="T18" fmla="*/ 191 w 191"/>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9">
                      <a:moveTo>
                        <a:pt x="191" y="8"/>
                      </a:moveTo>
                      <a:cubicBezTo>
                        <a:pt x="191" y="42"/>
                        <a:pt x="191" y="42"/>
                        <a:pt x="191" y="42"/>
                      </a:cubicBezTo>
                      <a:cubicBezTo>
                        <a:pt x="191" y="42"/>
                        <a:pt x="151" y="43"/>
                        <a:pt x="125" y="69"/>
                      </a:cubicBezTo>
                      <a:cubicBezTo>
                        <a:pt x="0" y="69"/>
                        <a:pt x="0" y="69"/>
                        <a:pt x="0" y="69"/>
                      </a:cubicBezTo>
                      <a:cubicBezTo>
                        <a:pt x="0" y="10"/>
                        <a:pt x="0" y="10"/>
                        <a:pt x="0" y="10"/>
                      </a:cubicBezTo>
                      <a:cubicBezTo>
                        <a:pt x="53" y="10"/>
                        <a:pt x="53" y="10"/>
                        <a:pt x="53" y="10"/>
                      </a:cubicBezTo>
                      <a:cubicBezTo>
                        <a:pt x="53" y="0"/>
                        <a:pt x="53" y="0"/>
                        <a:pt x="53" y="0"/>
                      </a:cubicBezTo>
                      <a:cubicBezTo>
                        <a:pt x="139" y="0"/>
                        <a:pt x="139" y="0"/>
                        <a:pt x="139" y="0"/>
                      </a:cubicBezTo>
                      <a:cubicBezTo>
                        <a:pt x="139" y="9"/>
                        <a:pt x="139" y="9"/>
                        <a:pt x="139" y="9"/>
                      </a:cubicBezTo>
                      <a:lnTo>
                        <a:pt x="191"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8" name="Freeform 28"/>
                <p:cNvSpPr>
                  <a:spLocks/>
                </p:cNvSpPr>
                <p:nvPr/>
              </p:nvSpPr>
              <p:spPr bwMode="auto">
                <a:xfrm>
                  <a:off x="2666" y="3987"/>
                  <a:ext cx="62" cy="37"/>
                </a:xfrm>
                <a:custGeom>
                  <a:avLst/>
                  <a:gdLst>
                    <a:gd name="T0" fmla="*/ 113 w 113"/>
                    <a:gd name="T1" fmla="*/ 0 h 68"/>
                    <a:gd name="T2" fmla="*/ 89 w 113"/>
                    <a:gd name="T3" fmla="*/ 68 h 68"/>
                    <a:gd name="T4" fmla="*/ 0 w 113"/>
                    <a:gd name="T5" fmla="*/ 68 h 68"/>
                    <a:gd name="T6" fmla="*/ 0 w 113"/>
                    <a:gd name="T7" fmla="*/ 10 h 68"/>
                    <a:gd name="T8" fmla="*/ 57 w 113"/>
                    <a:gd name="T9" fmla="*/ 10 h 68"/>
                    <a:gd name="T10" fmla="*/ 57 w 113"/>
                    <a:gd name="T11" fmla="*/ 0 h 68"/>
                    <a:gd name="T12" fmla="*/ 113 w 11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13" y="0"/>
                      </a:moveTo>
                      <a:cubicBezTo>
                        <a:pt x="113" y="0"/>
                        <a:pt x="89" y="20"/>
                        <a:pt x="89" y="68"/>
                      </a:cubicBezTo>
                      <a:cubicBezTo>
                        <a:pt x="0" y="68"/>
                        <a:pt x="0" y="68"/>
                        <a:pt x="0" y="68"/>
                      </a:cubicBezTo>
                      <a:cubicBezTo>
                        <a:pt x="0" y="10"/>
                        <a:pt x="0" y="10"/>
                        <a:pt x="0" y="10"/>
                      </a:cubicBezTo>
                      <a:cubicBezTo>
                        <a:pt x="57" y="10"/>
                        <a:pt x="57" y="10"/>
                        <a:pt x="57" y="10"/>
                      </a:cubicBezTo>
                      <a:cubicBezTo>
                        <a:pt x="57" y="0"/>
                        <a:pt x="57" y="0"/>
                        <a:pt x="57" y="0"/>
                      </a:cubicBezTo>
                      <a:lnTo>
                        <a:pt x="1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9" name="Freeform 29"/>
                <p:cNvSpPr>
                  <a:spLocks/>
                </p:cNvSpPr>
                <p:nvPr/>
              </p:nvSpPr>
              <p:spPr bwMode="auto">
                <a:xfrm>
                  <a:off x="2666" y="4029"/>
                  <a:ext cx="71" cy="40"/>
                </a:xfrm>
                <a:custGeom>
                  <a:avLst/>
                  <a:gdLst>
                    <a:gd name="T0" fmla="*/ 89 w 131"/>
                    <a:gd name="T1" fmla="*/ 0 h 72"/>
                    <a:gd name="T2" fmla="*/ 131 w 131"/>
                    <a:gd name="T3" fmla="*/ 72 h 72"/>
                    <a:gd name="T4" fmla="*/ 0 w 131"/>
                    <a:gd name="T5" fmla="*/ 72 h 72"/>
                    <a:gd name="T6" fmla="*/ 0 w 131"/>
                    <a:gd name="T7" fmla="*/ 10 h 72"/>
                    <a:gd name="T8" fmla="*/ 52 w 131"/>
                    <a:gd name="T9" fmla="*/ 10 h 72"/>
                    <a:gd name="T10" fmla="*/ 52 w 131"/>
                    <a:gd name="T11" fmla="*/ 0 h 72"/>
                    <a:gd name="T12" fmla="*/ 89 w 13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1" h="72">
                      <a:moveTo>
                        <a:pt x="89" y="0"/>
                      </a:moveTo>
                      <a:cubicBezTo>
                        <a:pt x="89" y="0"/>
                        <a:pt x="88" y="39"/>
                        <a:pt x="131" y="72"/>
                      </a:cubicBezTo>
                      <a:cubicBezTo>
                        <a:pt x="0" y="72"/>
                        <a:pt x="0" y="72"/>
                        <a:pt x="0" y="72"/>
                      </a:cubicBezTo>
                      <a:cubicBezTo>
                        <a:pt x="0" y="10"/>
                        <a:pt x="0" y="10"/>
                        <a:pt x="0" y="10"/>
                      </a:cubicBezTo>
                      <a:cubicBezTo>
                        <a:pt x="52" y="10"/>
                        <a:pt x="52" y="10"/>
                        <a:pt x="52" y="10"/>
                      </a:cubicBezTo>
                      <a:cubicBezTo>
                        <a:pt x="52" y="0"/>
                        <a:pt x="52" y="0"/>
                        <a:pt x="52" y="0"/>
                      </a:cubicBezTo>
                      <a:lnTo>
                        <a:pt x="8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0" name="Freeform 30"/>
                <p:cNvSpPr>
                  <a:spLocks/>
                </p:cNvSpPr>
                <p:nvPr/>
              </p:nvSpPr>
              <p:spPr bwMode="auto">
                <a:xfrm>
                  <a:off x="2108" y="3768"/>
                  <a:ext cx="221" cy="48"/>
                </a:xfrm>
                <a:custGeom>
                  <a:avLst/>
                  <a:gdLst>
                    <a:gd name="T0" fmla="*/ 404 w 404"/>
                    <a:gd name="T1" fmla="*/ 88 h 88"/>
                    <a:gd name="T2" fmla="*/ 323 w 404"/>
                    <a:gd name="T3" fmla="*/ 0 h 88"/>
                    <a:gd name="T4" fmla="*/ 80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0" y="0"/>
                        <a:pt x="80" y="0"/>
                        <a:pt x="80" y="0"/>
                      </a:cubicBezTo>
                      <a:cubicBezTo>
                        <a:pt x="36" y="0"/>
                        <a:pt x="0" y="39"/>
                        <a:pt x="0" y="88"/>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1" name="Freeform 31"/>
                <p:cNvSpPr>
                  <a:spLocks noEditPoints="1"/>
                </p:cNvSpPr>
                <p:nvPr/>
              </p:nvSpPr>
              <p:spPr bwMode="auto">
                <a:xfrm>
                  <a:off x="2110"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8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39"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4" y="178"/>
                        <a:pt x="137" y="151"/>
                        <a:pt x="137" y="117"/>
                      </a:cubicBezTo>
                      <a:cubicBezTo>
                        <a:pt x="137" y="84"/>
                        <a:pt x="164" y="57"/>
                        <a:pt x="198" y="57"/>
                      </a:cubicBezTo>
                      <a:cubicBezTo>
                        <a:pt x="231" y="57"/>
                        <a:pt x="258" y="84"/>
                        <a:pt x="258" y="117"/>
                      </a:cubicBezTo>
                      <a:cubicBezTo>
                        <a:pt x="258" y="151"/>
                        <a:pt x="231" y="178"/>
                        <a:pt x="198" y="17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2" name="Rectangle 32"/>
                <p:cNvSpPr>
                  <a:spLocks noChangeArrowheads="1"/>
                </p:cNvSpPr>
                <p:nvPr/>
              </p:nvSpPr>
              <p:spPr bwMode="auto">
                <a:xfrm>
                  <a:off x="2212" y="4247"/>
                  <a:ext cx="12" cy="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3" name="Rectangle 33"/>
                <p:cNvSpPr>
                  <a:spLocks noChangeArrowheads="1"/>
                </p:cNvSpPr>
                <p:nvPr/>
              </p:nvSpPr>
              <p:spPr bwMode="auto">
                <a:xfrm>
                  <a:off x="2110" y="3847"/>
                  <a:ext cx="217" cy="31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4" name="Freeform 34"/>
                <p:cNvSpPr>
                  <a:spLocks/>
                </p:cNvSpPr>
                <p:nvPr/>
              </p:nvSpPr>
              <p:spPr bwMode="auto">
                <a:xfrm>
                  <a:off x="2110"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5" name="Freeform 35"/>
                <p:cNvSpPr>
                  <a:spLocks/>
                </p:cNvSpPr>
                <p:nvPr/>
              </p:nvSpPr>
              <p:spPr bwMode="auto">
                <a:xfrm>
                  <a:off x="2140" y="3978"/>
                  <a:ext cx="158" cy="78"/>
                </a:xfrm>
                <a:custGeom>
                  <a:avLst/>
                  <a:gdLst>
                    <a:gd name="T0" fmla="*/ 0 w 158"/>
                    <a:gd name="T1" fmla="*/ 0 h 78"/>
                    <a:gd name="T2" fmla="*/ 79 w 158"/>
                    <a:gd name="T3" fmla="*/ 54 h 78"/>
                    <a:gd name="T4" fmla="*/ 158 w 158"/>
                    <a:gd name="T5" fmla="*/ 0 h 78"/>
                    <a:gd name="T6" fmla="*/ 158 w 158"/>
                    <a:gd name="T7" fmla="*/ 78 h 78"/>
                    <a:gd name="T8" fmla="*/ 0 w 158"/>
                    <a:gd name="T9" fmla="*/ 78 h 78"/>
                    <a:gd name="T10" fmla="*/ 0 w 158"/>
                    <a:gd name="T11" fmla="*/ 0 h 78"/>
                  </a:gdLst>
                  <a:ahLst/>
                  <a:cxnLst>
                    <a:cxn ang="0">
                      <a:pos x="T0" y="T1"/>
                    </a:cxn>
                    <a:cxn ang="0">
                      <a:pos x="T2" y="T3"/>
                    </a:cxn>
                    <a:cxn ang="0">
                      <a:pos x="T4" y="T5"/>
                    </a:cxn>
                    <a:cxn ang="0">
                      <a:pos x="T6" y="T7"/>
                    </a:cxn>
                    <a:cxn ang="0">
                      <a:pos x="T8" y="T9"/>
                    </a:cxn>
                    <a:cxn ang="0">
                      <a:pos x="T10" y="T11"/>
                    </a:cxn>
                  </a:cxnLst>
                  <a:rect l="0" t="0" r="r" b="b"/>
                  <a:pathLst>
                    <a:path w="158" h="78">
                      <a:moveTo>
                        <a:pt x="0" y="0"/>
                      </a:moveTo>
                      <a:lnTo>
                        <a:pt x="79" y="54"/>
                      </a:lnTo>
                      <a:lnTo>
                        <a:pt x="158" y="0"/>
                      </a:lnTo>
                      <a:lnTo>
                        <a:pt x="158" y="78"/>
                      </a:lnTo>
                      <a:lnTo>
                        <a:pt x="0" y="7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6" name="Freeform 36"/>
                <p:cNvSpPr>
                  <a:spLocks/>
                </p:cNvSpPr>
                <p:nvPr/>
              </p:nvSpPr>
              <p:spPr bwMode="auto">
                <a:xfrm>
                  <a:off x="2139" y="3956"/>
                  <a:ext cx="159" cy="60"/>
                </a:xfrm>
                <a:custGeom>
                  <a:avLst/>
                  <a:gdLst>
                    <a:gd name="T0" fmla="*/ 0 w 159"/>
                    <a:gd name="T1" fmla="*/ 5 h 60"/>
                    <a:gd name="T2" fmla="*/ 4 w 159"/>
                    <a:gd name="T3" fmla="*/ 0 h 60"/>
                    <a:gd name="T4" fmla="*/ 155 w 159"/>
                    <a:gd name="T5" fmla="*/ 0 h 60"/>
                    <a:gd name="T6" fmla="*/ 159 w 159"/>
                    <a:gd name="T7" fmla="*/ 5 h 60"/>
                    <a:gd name="T8" fmla="*/ 80 w 159"/>
                    <a:gd name="T9" fmla="*/ 60 h 60"/>
                    <a:gd name="T10" fmla="*/ 0 w 159"/>
                    <a:gd name="T11" fmla="*/ 5 h 60"/>
                  </a:gdLst>
                  <a:ahLst/>
                  <a:cxnLst>
                    <a:cxn ang="0">
                      <a:pos x="T0" y="T1"/>
                    </a:cxn>
                    <a:cxn ang="0">
                      <a:pos x="T2" y="T3"/>
                    </a:cxn>
                    <a:cxn ang="0">
                      <a:pos x="T4" y="T5"/>
                    </a:cxn>
                    <a:cxn ang="0">
                      <a:pos x="T6" y="T7"/>
                    </a:cxn>
                    <a:cxn ang="0">
                      <a:pos x="T8" y="T9"/>
                    </a:cxn>
                    <a:cxn ang="0">
                      <a:pos x="T10" y="T11"/>
                    </a:cxn>
                  </a:cxnLst>
                  <a:rect l="0" t="0" r="r" b="b"/>
                  <a:pathLst>
                    <a:path w="159" h="60">
                      <a:moveTo>
                        <a:pt x="0" y="5"/>
                      </a:moveTo>
                      <a:lnTo>
                        <a:pt x="4" y="0"/>
                      </a:lnTo>
                      <a:lnTo>
                        <a:pt x="155" y="0"/>
                      </a:lnTo>
                      <a:lnTo>
                        <a:pt x="159" y="5"/>
                      </a:lnTo>
                      <a:lnTo>
                        <a:pt x="80" y="60"/>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grpSp>
        <p:grpSp>
          <p:nvGrpSpPr>
            <p:cNvPr id="642" name="Group 641"/>
            <p:cNvGrpSpPr/>
            <p:nvPr/>
          </p:nvGrpSpPr>
          <p:grpSpPr>
            <a:xfrm>
              <a:off x="4443325" y="5533487"/>
              <a:ext cx="7146481" cy="1257603"/>
              <a:chOff x="4443325" y="5533487"/>
              <a:chExt cx="7146481" cy="1257603"/>
            </a:xfrm>
          </p:grpSpPr>
          <p:sp>
            <p:nvSpPr>
              <p:cNvPr id="643" name="Rectangle 642"/>
              <p:cNvSpPr/>
              <p:nvPr/>
            </p:nvSpPr>
            <p:spPr>
              <a:xfrm>
                <a:off x="9905430" y="6477141"/>
                <a:ext cx="1684376" cy="313949"/>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323" fontAlgn="base">
                  <a:spcAft>
                    <a:spcPct val="0"/>
                  </a:spcAft>
                  <a:defRPr/>
                </a:pPr>
                <a:r>
                  <a:rPr lang="en-US" sz="2000"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Private Cloud</a:t>
                </a:r>
              </a:p>
            </p:txBody>
          </p:sp>
          <p:grpSp>
            <p:nvGrpSpPr>
              <p:cNvPr id="644" name="Group 643"/>
              <p:cNvGrpSpPr/>
              <p:nvPr/>
            </p:nvGrpSpPr>
            <p:grpSpPr>
              <a:xfrm>
                <a:off x="4443325" y="5533487"/>
                <a:ext cx="4758645" cy="1218526"/>
                <a:chOff x="4663981" y="5533487"/>
                <a:chExt cx="4758645" cy="1218526"/>
              </a:xfrm>
            </p:grpSpPr>
            <p:grpSp>
              <p:nvGrpSpPr>
                <p:cNvPr id="648" name="Group 647"/>
                <p:cNvGrpSpPr/>
                <p:nvPr/>
              </p:nvGrpSpPr>
              <p:grpSpPr>
                <a:xfrm>
                  <a:off x="4663981" y="5533487"/>
                  <a:ext cx="4758645" cy="901001"/>
                  <a:chOff x="4738123" y="5533487"/>
                  <a:chExt cx="4758645" cy="901001"/>
                </a:xfrm>
              </p:grpSpPr>
              <p:grpSp>
                <p:nvGrpSpPr>
                  <p:cNvPr id="688" name="Group 687"/>
                  <p:cNvGrpSpPr/>
                  <p:nvPr/>
                </p:nvGrpSpPr>
                <p:grpSpPr>
                  <a:xfrm>
                    <a:off x="4738123" y="5533487"/>
                    <a:ext cx="571041" cy="901001"/>
                    <a:chOff x="10035219" y="1385450"/>
                    <a:chExt cx="466344" cy="801128"/>
                  </a:xfrm>
                </p:grpSpPr>
                <p:sp>
                  <p:nvSpPr>
                    <p:cNvPr id="693" name="Freeform 10"/>
                    <p:cNvSpPr>
                      <a:spLocks/>
                    </p:cNvSpPr>
                    <p:nvPr/>
                  </p:nvSpPr>
                  <p:spPr bwMode="auto">
                    <a:xfrm>
                      <a:off x="10035219" y="1385450"/>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94" name="Rectangle 11"/>
                    <p:cNvSpPr>
                      <a:spLocks noChangeArrowheads="1"/>
                    </p:cNvSpPr>
                    <p:nvPr/>
                  </p:nvSpPr>
                  <p:spPr bwMode="auto">
                    <a:xfrm>
                      <a:off x="10081211" y="1431443"/>
                      <a:ext cx="374359" cy="629993"/>
                    </a:xfrm>
                    <a:prstGeom prst="rect">
                      <a:avLst/>
                    </a:prstGeom>
                    <a:solidFill>
                      <a:srgbClr val="008272"/>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95" name="Rectangle 12"/>
                    <p:cNvSpPr>
                      <a:spLocks noChangeArrowheads="1"/>
                    </p:cNvSpPr>
                    <p:nvPr/>
                  </p:nvSpPr>
                  <p:spPr bwMode="auto">
                    <a:xfrm>
                      <a:off x="10081211" y="1431443"/>
                      <a:ext cx="374359" cy="62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96" name="Freeform 13"/>
                    <p:cNvSpPr>
                      <a:spLocks/>
                    </p:cNvSpPr>
                    <p:nvPr/>
                  </p:nvSpPr>
                  <p:spPr bwMode="auto">
                    <a:xfrm>
                      <a:off x="10197798" y="2099940"/>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97" name="Rectangle 14"/>
                    <p:cNvSpPr>
                      <a:spLocks noChangeArrowheads="1"/>
                    </p:cNvSpPr>
                    <p:nvPr/>
                  </p:nvSpPr>
                  <p:spPr bwMode="auto">
                    <a:xfrm>
                      <a:off x="10081211" y="2061435"/>
                      <a:ext cx="124073" cy="1070"/>
                    </a:xfrm>
                    <a:prstGeom prst="rect">
                      <a:avLst/>
                    </a:prstGeom>
                    <a:solidFill>
                      <a:srgbClr val="5C47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98" name="Freeform 15"/>
                    <p:cNvSpPr>
                      <a:spLocks/>
                    </p:cNvSpPr>
                    <p:nvPr/>
                  </p:nvSpPr>
                  <p:spPr bwMode="auto">
                    <a:xfrm>
                      <a:off x="10081211" y="2061435"/>
                      <a:ext cx="124073"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99" name="Freeform 16"/>
                    <p:cNvSpPr>
                      <a:spLocks/>
                    </p:cNvSpPr>
                    <p:nvPr/>
                  </p:nvSpPr>
                  <p:spPr bwMode="auto">
                    <a:xfrm>
                      <a:off x="10081211" y="1431444"/>
                      <a:ext cx="220337" cy="621830"/>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700" name="Freeform 17"/>
                    <p:cNvSpPr>
                      <a:spLocks/>
                    </p:cNvSpPr>
                    <p:nvPr/>
                  </p:nvSpPr>
                  <p:spPr bwMode="auto">
                    <a:xfrm>
                      <a:off x="10081211" y="1431443"/>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grpSp>
              <p:grpSp>
                <p:nvGrpSpPr>
                  <p:cNvPr id="651" name="Group 650"/>
                  <p:cNvGrpSpPr/>
                  <p:nvPr/>
                </p:nvGrpSpPr>
                <p:grpSpPr>
                  <a:xfrm>
                    <a:off x="5413122" y="5545847"/>
                    <a:ext cx="1887593" cy="885855"/>
                    <a:chOff x="6070281" y="6112055"/>
                    <a:chExt cx="1540340" cy="722888"/>
                  </a:xfrm>
                </p:grpSpPr>
                <p:grpSp>
                  <p:nvGrpSpPr>
                    <p:cNvPr id="677" name="Group 676"/>
                    <p:cNvGrpSpPr/>
                    <p:nvPr/>
                  </p:nvGrpSpPr>
                  <p:grpSpPr>
                    <a:xfrm>
                      <a:off x="6070281" y="6112055"/>
                      <a:ext cx="1540340" cy="722888"/>
                      <a:chOff x="10135989" y="2338343"/>
                      <a:chExt cx="1709928" cy="873714"/>
                    </a:xfrm>
                  </p:grpSpPr>
                  <p:sp>
                    <p:nvSpPr>
                      <p:cNvPr id="683" name="Freeform 5"/>
                      <p:cNvSpPr>
                        <a:spLocks/>
                      </p:cNvSpPr>
                      <p:nvPr/>
                    </p:nvSpPr>
                    <p:spPr bwMode="auto">
                      <a:xfrm>
                        <a:off x="10135989" y="3143309"/>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rgbClr val="282828"/>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84" name="Freeform 6"/>
                      <p:cNvSpPr>
                        <a:spLocks/>
                      </p:cNvSpPr>
                      <p:nvPr/>
                    </p:nvSpPr>
                    <p:spPr bwMode="auto">
                      <a:xfrm>
                        <a:off x="10352230" y="2338343"/>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rgbClr val="282828"/>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85" name="Freeform 7"/>
                      <p:cNvSpPr>
                        <a:spLocks/>
                      </p:cNvSpPr>
                      <p:nvPr/>
                    </p:nvSpPr>
                    <p:spPr bwMode="auto">
                      <a:xfrm>
                        <a:off x="10408478" y="2385841"/>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rgbClr val="008272"/>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86" name="Freeform 8"/>
                      <p:cNvSpPr>
                        <a:spLocks/>
                      </p:cNvSpPr>
                      <p:nvPr/>
                    </p:nvSpPr>
                    <p:spPr bwMode="auto">
                      <a:xfrm>
                        <a:off x="10408478" y="2385841"/>
                        <a:ext cx="694971" cy="727470"/>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87" name="Freeform 9"/>
                      <p:cNvSpPr>
                        <a:spLocks/>
                      </p:cNvSpPr>
                      <p:nvPr/>
                    </p:nvSpPr>
                    <p:spPr bwMode="auto">
                      <a:xfrm>
                        <a:off x="10408475" y="2385840"/>
                        <a:ext cx="694971" cy="727470"/>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20B093"/>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grpSp>
                <p:sp>
                  <p:nvSpPr>
                    <p:cNvPr id="682" name="Freeform 73"/>
                    <p:cNvSpPr>
                      <a:spLocks/>
                    </p:cNvSpPr>
                    <p:nvPr/>
                  </p:nvSpPr>
                  <p:spPr bwMode="auto">
                    <a:xfrm>
                      <a:off x="6803928" y="6472824"/>
                      <a:ext cx="57580"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grpSp>
              <p:grpSp>
                <p:nvGrpSpPr>
                  <p:cNvPr id="652" name="Group 651"/>
                  <p:cNvGrpSpPr/>
                  <p:nvPr/>
                </p:nvGrpSpPr>
                <p:grpSpPr>
                  <a:xfrm>
                    <a:off x="7370901" y="5546786"/>
                    <a:ext cx="1482584" cy="884706"/>
                    <a:chOff x="7914527" y="6133537"/>
                    <a:chExt cx="1177908" cy="702896"/>
                  </a:xfrm>
                </p:grpSpPr>
                <p:grpSp>
                  <p:nvGrpSpPr>
                    <p:cNvPr id="667" name="Group 666"/>
                    <p:cNvGrpSpPr/>
                    <p:nvPr/>
                  </p:nvGrpSpPr>
                  <p:grpSpPr>
                    <a:xfrm>
                      <a:off x="7914527" y="6133537"/>
                      <a:ext cx="1177908" cy="702896"/>
                      <a:chOff x="10676717" y="1335618"/>
                      <a:chExt cx="1307592" cy="849551"/>
                    </a:xfrm>
                  </p:grpSpPr>
                  <p:sp>
                    <p:nvSpPr>
                      <p:cNvPr id="673" name="Freeform 18"/>
                      <p:cNvSpPr>
                        <a:spLocks/>
                      </p:cNvSpPr>
                      <p:nvPr/>
                    </p:nvSpPr>
                    <p:spPr bwMode="auto">
                      <a:xfrm>
                        <a:off x="10676717" y="1335618"/>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rgbClr val="282828"/>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74" name="Freeform 19"/>
                      <p:cNvSpPr>
                        <a:spLocks/>
                      </p:cNvSpPr>
                      <p:nvPr/>
                    </p:nvSpPr>
                    <p:spPr bwMode="auto">
                      <a:xfrm>
                        <a:off x="10734292" y="1350971"/>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rgbClr val="008272"/>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75" name="Freeform 20"/>
                      <p:cNvSpPr>
                        <a:spLocks noEditPoints="1"/>
                      </p:cNvSpPr>
                      <p:nvPr/>
                    </p:nvSpPr>
                    <p:spPr bwMode="auto">
                      <a:xfrm>
                        <a:off x="10734292" y="1388076"/>
                        <a:ext cx="711371" cy="704974"/>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76" name="Freeform 21"/>
                      <p:cNvSpPr>
                        <a:spLocks noEditPoints="1"/>
                      </p:cNvSpPr>
                      <p:nvPr/>
                    </p:nvSpPr>
                    <p:spPr bwMode="auto">
                      <a:xfrm>
                        <a:off x="10734292" y="1388076"/>
                        <a:ext cx="711371" cy="704974"/>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0B093"/>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grpSp>
                <p:sp>
                  <p:nvSpPr>
                    <p:cNvPr id="672" name="Freeform 73"/>
                    <p:cNvSpPr>
                      <a:spLocks/>
                    </p:cNvSpPr>
                    <p:nvPr/>
                  </p:nvSpPr>
                  <p:spPr bwMode="auto">
                    <a:xfrm>
                      <a:off x="8481500" y="6498379"/>
                      <a:ext cx="57581"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grpSp>
              <p:grpSp>
                <p:nvGrpSpPr>
                  <p:cNvPr id="653" name="Group 652"/>
                  <p:cNvGrpSpPr/>
                  <p:nvPr/>
                </p:nvGrpSpPr>
                <p:grpSpPr>
                  <a:xfrm>
                    <a:off x="8929827" y="5538768"/>
                    <a:ext cx="566941" cy="894532"/>
                    <a:chOff x="9660101" y="6172111"/>
                    <a:chExt cx="420093" cy="662832"/>
                  </a:xfrm>
                </p:grpSpPr>
                <p:sp>
                  <p:nvSpPr>
                    <p:cNvPr id="654" name="Freeform 10"/>
                    <p:cNvSpPr>
                      <a:spLocks/>
                    </p:cNvSpPr>
                    <p:nvPr/>
                  </p:nvSpPr>
                  <p:spPr bwMode="auto">
                    <a:xfrm>
                      <a:off x="9660101" y="6172111"/>
                      <a:ext cx="420093" cy="662832"/>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55" name="Rectangle 11"/>
                    <p:cNvSpPr>
                      <a:spLocks noChangeArrowheads="1"/>
                    </p:cNvSpPr>
                    <p:nvPr/>
                  </p:nvSpPr>
                  <p:spPr bwMode="auto">
                    <a:xfrm>
                      <a:off x="9701532" y="6210164"/>
                      <a:ext cx="337231" cy="521239"/>
                    </a:xfrm>
                    <a:prstGeom prst="rect">
                      <a:avLst/>
                    </a:prstGeom>
                    <a:solidFill>
                      <a:srgbClr val="008272"/>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56" name="Rectangle 12"/>
                    <p:cNvSpPr>
                      <a:spLocks noChangeArrowheads="1"/>
                    </p:cNvSpPr>
                    <p:nvPr/>
                  </p:nvSpPr>
                  <p:spPr bwMode="auto">
                    <a:xfrm>
                      <a:off x="9701532" y="6210164"/>
                      <a:ext cx="337231" cy="52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57" name="Freeform 13"/>
                    <p:cNvSpPr>
                      <a:spLocks/>
                    </p:cNvSpPr>
                    <p:nvPr/>
                  </p:nvSpPr>
                  <p:spPr bwMode="auto">
                    <a:xfrm>
                      <a:off x="9806556" y="6763261"/>
                      <a:ext cx="127184" cy="15044"/>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58" name="Rectangle 14"/>
                    <p:cNvSpPr>
                      <a:spLocks noChangeArrowheads="1"/>
                    </p:cNvSpPr>
                    <p:nvPr/>
                  </p:nvSpPr>
                  <p:spPr bwMode="auto">
                    <a:xfrm>
                      <a:off x="9701532" y="6731403"/>
                      <a:ext cx="111768" cy="885"/>
                    </a:xfrm>
                    <a:prstGeom prst="rect">
                      <a:avLst/>
                    </a:prstGeom>
                    <a:solidFill>
                      <a:srgbClr val="5C47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59" name="Freeform 15"/>
                    <p:cNvSpPr>
                      <a:spLocks/>
                    </p:cNvSpPr>
                    <p:nvPr/>
                  </p:nvSpPr>
                  <p:spPr bwMode="auto">
                    <a:xfrm>
                      <a:off x="9701532" y="6731403"/>
                      <a:ext cx="111768"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60" name="Freeform 16"/>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sp>
                  <p:nvSpPr>
                    <p:cNvPr id="661" name="Freeform 17"/>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fontAlgn="base">
                        <a:spcBef>
                          <a:spcPct val="0"/>
                        </a:spcBef>
                        <a:spcAft>
                          <a:spcPct val="0"/>
                        </a:spcAft>
                        <a:defRPr/>
                      </a:pPr>
                      <a:endParaRPr lang="en-US" kern="0" dirty="0">
                        <a:solidFill>
                          <a:srgbClr val="505050"/>
                        </a:solidFill>
                        <a:ea typeface="ＭＳ Ｐゴシック" charset="0"/>
                      </a:endParaRPr>
                    </a:p>
                  </p:txBody>
                </p:sp>
              </p:grpSp>
            </p:grpSp>
            <p:sp>
              <p:nvSpPr>
                <p:cNvPr id="649" name="Rectangle 648"/>
                <p:cNvSpPr/>
                <p:nvPr/>
              </p:nvSpPr>
              <p:spPr>
                <a:xfrm>
                  <a:off x="5811156" y="6438064"/>
                  <a:ext cx="2464294" cy="313949"/>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323" fontAlgn="base">
                    <a:spcAft>
                      <a:spcPct val="0"/>
                    </a:spcAft>
                    <a:defRPr/>
                  </a:pPr>
                  <a:r>
                    <a:rPr lang="en-US" sz="2000" dirty="0">
                      <a:ln>
                        <a:solidFill>
                          <a:srgbClr val="FFFFFF">
                            <a:alpha val="0"/>
                          </a:srgbClr>
                        </a:solidFill>
                      </a:ln>
                      <a:solidFill>
                        <a:srgbClr val="505050"/>
                      </a:solidFill>
                      <a:latin typeface="Segoe UI Light" panose="020B0502040204020203" pitchFamily="34" charset="0"/>
                      <a:cs typeface="Segoe UI Light" panose="020B0502040204020203" pitchFamily="34" charset="0"/>
                    </a:rPr>
                    <a:t>Managed devices</a:t>
                  </a:r>
                </a:p>
              </p:txBody>
            </p:sp>
          </p:grpSp>
        </p:grpSp>
      </p:grpSp>
      <p:grpSp>
        <p:nvGrpSpPr>
          <p:cNvPr id="31" name="Group 30"/>
          <p:cNvGrpSpPr/>
          <p:nvPr/>
        </p:nvGrpSpPr>
        <p:grpSpPr>
          <a:xfrm>
            <a:off x="9306824" y="1153802"/>
            <a:ext cx="1375718" cy="907835"/>
            <a:chOff x="9367824" y="1114068"/>
            <a:chExt cx="1375914" cy="907964"/>
          </a:xfrm>
        </p:grpSpPr>
        <p:pic>
          <p:nvPicPr>
            <p:cNvPr id="243" name="Picture 242"/>
            <p:cNvPicPr>
              <a:picLocks noChangeAspect="1"/>
            </p:cNvPicPr>
            <p:nvPr/>
          </p:nvPicPr>
          <p:blipFill>
            <a:blip r:embed="rId3"/>
            <a:stretch>
              <a:fillRect/>
            </a:stretch>
          </p:blipFill>
          <p:spPr>
            <a:xfrm>
              <a:off x="9367824" y="1114068"/>
              <a:ext cx="1375914" cy="907964"/>
            </a:xfrm>
            <a:prstGeom prst="rect">
              <a:avLst/>
            </a:prstGeom>
          </p:spPr>
        </p:pic>
        <p:pic>
          <p:nvPicPr>
            <p:cNvPr id="119" name="Picture 118"/>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9771439" y="1520200"/>
              <a:ext cx="548640" cy="261555"/>
            </a:xfrm>
            <a:prstGeom prst="rect">
              <a:avLst/>
            </a:prstGeom>
          </p:spPr>
        </p:pic>
      </p:grpSp>
      <p:grpSp>
        <p:nvGrpSpPr>
          <p:cNvPr id="361" name="Group 360"/>
          <p:cNvGrpSpPr/>
          <p:nvPr/>
        </p:nvGrpSpPr>
        <p:grpSpPr>
          <a:xfrm>
            <a:off x="10164225" y="1821851"/>
            <a:ext cx="1375718" cy="907835"/>
            <a:chOff x="10147650" y="1965491"/>
            <a:chExt cx="1375914" cy="907964"/>
          </a:xfrm>
        </p:grpSpPr>
        <p:pic>
          <p:nvPicPr>
            <p:cNvPr id="368" name="Picture 367"/>
            <p:cNvPicPr>
              <a:picLocks noChangeAspect="1"/>
            </p:cNvPicPr>
            <p:nvPr/>
          </p:nvPicPr>
          <p:blipFill>
            <a:blip r:embed="rId3"/>
            <a:stretch>
              <a:fillRect/>
            </a:stretch>
          </p:blipFill>
          <p:spPr>
            <a:xfrm>
              <a:off x="10147650" y="1965491"/>
              <a:ext cx="1375914" cy="907964"/>
            </a:xfrm>
            <a:prstGeom prst="rect">
              <a:avLst/>
            </a:prstGeom>
          </p:spPr>
        </p:pic>
        <p:pic>
          <p:nvPicPr>
            <p:cNvPr id="369" name="Picture 36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271499" y="2525521"/>
              <a:ext cx="1188720" cy="133731"/>
            </a:xfrm>
            <a:prstGeom prst="rect">
              <a:avLst/>
            </a:prstGeom>
          </p:spPr>
        </p:pic>
      </p:grpSp>
      <p:pic>
        <p:nvPicPr>
          <p:cNvPr id="274" name="Picture 273"/>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5609396" y="5677363"/>
            <a:ext cx="223252" cy="570161"/>
          </a:xfrm>
          <a:prstGeom prst="rect">
            <a:avLst/>
          </a:prstGeom>
        </p:spPr>
      </p:pic>
      <p:pic>
        <p:nvPicPr>
          <p:cNvPr id="276" name="Picture 275"/>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7379888" y="5677363"/>
            <a:ext cx="223252" cy="570161"/>
          </a:xfrm>
          <a:prstGeom prst="rect">
            <a:avLst/>
          </a:prstGeom>
        </p:spPr>
      </p:pic>
      <p:pic>
        <p:nvPicPr>
          <p:cNvPr id="282" name="Picture 281"/>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8467302" y="5678819"/>
            <a:ext cx="223252" cy="570161"/>
          </a:xfrm>
          <a:prstGeom prst="rect">
            <a:avLst/>
          </a:prstGeom>
        </p:spPr>
      </p:pic>
      <p:pic>
        <p:nvPicPr>
          <p:cNvPr id="283" name="Picture 282"/>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4278928" y="5677363"/>
            <a:ext cx="223252" cy="570161"/>
          </a:xfrm>
          <a:prstGeom prst="rect">
            <a:avLst/>
          </a:prstGeom>
        </p:spPr>
      </p:pic>
      <p:pic>
        <p:nvPicPr>
          <p:cNvPr id="4" name="Picture 3"/>
          <p:cNvPicPr>
            <a:picLocks noChangeAspect="1"/>
          </p:cNvPicPr>
          <p:nvPr/>
        </p:nvPicPr>
        <p:blipFill>
          <a:blip r:embed="rId26"/>
          <a:stretch>
            <a:fillRect/>
          </a:stretch>
        </p:blipFill>
        <p:spPr>
          <a:xfrm>
            <a:off x="9341994" y="5990247"/>
            <a:ext cx="2155458" cy="334858"/>
          </a:xfrm>
          <a:prstGeom prst="rect">
            <a:avLst/>
          </a:prstGeom>
        </p:spPr>
      </p:pic>
      <p:pic>
        <p:nvPicPr>
          <p:cNvPr id="5" name="Picture 4"/>
          <p:cNvPicPr>
            <a:picLocks noChangeAspect="1"/>
          </p:cNvPicPr>
          <p:nvPr/>
        </p:nvPicPr>
        <p:blipFill>
          <a:blip r:embed="rId27"/>
          <a:stretch>
            <a:fillRect/>
          </a:stretch>
        </p:blipFill>
        <p:spPr>
          <a:xfrm>
            <a:off x="9859413" y="5221652"/>
            <a:ext cx="1120622" cy="751637"/>
          </a:xfrm>
          <a:prstGeom prst="rect">
            <a:avLst/>
          </a:prstGeom>
        </p:spPr>
      </p:pic>
      <p:sp>
        <p:nvSpPr>
          <p:cNvPr id="260" name="Title 1"/>
          <p:cNvSpPr txBox="1">
            <a:spLocks/>
          </p:cNvSpPr>
          <p:nvPr/>
        </p:nvSpPr>
        <p:spPr>
          <a:xfrm>
            <a:off x="275482" y="295730"/>
            <a:ext cx="11887878" cy="917444"/>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5799" b="0" kern="1200" cap="none" spc="-102" baseline="0">
                <a:ln w="3175">
                  <a:noFill/>
                </a:ln>
                <a:gradFill>
                  <a:gsLst>
                    <a:gs pos="6195">
                      <a:schemeClr val="tx1"/>
                    </a:gs>
                    <a:gs pos="26000">
                      <a:schemeClr val="tx1"/>
                    </a:gs>
                  </a:gsLst>
                  <a:lin ang="5400000" scaled="0"/>
                </a:gradFill>
                <a:effectLst/>
                <a:latin typeface="+mj-lt"/>
                <a:ea typeface="+mn-ea"/>
                <a:cs typeface="Segoe UI" pitchFamily="34" charset="0"/>
              </a:defRPr>
            </a:lvl1pPr>
          </a:lstStyle>
          <a:p>
            <a:pPr defTabSz="932418"/>
            <a:r>
              <a:rPr sz="4399" dirty="0">
                <a:solidFill>
                  <a:srgbClr val="505050"/>
                </a:solidFill>
              </a:rPr>
              <a:t>The current reality…</a:t>
            </a:r>
          </a:p>
        </p:txBody>
      </p:sp>
    </p:spTree>
    <p:extLst>
      <p:ext uri="{BB962C8B-B14F-4D97-AF65-F5344CB8AC3E}">
        <p14:creationId xmlns:p14="http://schemas.microsoft.com/office/powerpoint/2010/main" val="2493643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525"/>
                                        </p:tgtEl>
                                        <p:attrNameLst>
                                          <p:attrName>style.visibility</p:attrName>
                                        </p:attrNameLst>
                                      </p:cBhvr>
                                      <p:to>
                                        <p:strVal val="visible"/>
                                      </p:to>
                                    </p:set>
                                    <p:animEffect transition="in" filter="barn(inVertical)">
                                      <p:cBhvr>
                                        <p:cTn id="7" dur="500"/>
                                        <p:tgtEl>
                                          <p:spTgt spid="525"/>
                                        </p:tgtEl>
                                      </p:cBhvr>
                                    </p:animEffect>
                                  </p:childTnLst>
                                </p:cTn>
                              </p:par>
                              <p:par>
                                <p:cTn id="8" presetID="16" presetClass="entr" presetSubtype="21" fill="hold" nodeType="withEffect">
                                  <p:stCondLst>
                                    <p:cond delay="0"/>
                                  </p:stCondLst>
                                  <p:childTnLst>
                                    <p:set>
                                      <p:cBhvr>
                                        <p:cTn id="9" dur="1" fill="hold">
                                          <p:stCondLst>
                                            <p:cond delay="0"/>
                                          </p:stCondLst>
                                        </p:cTn>
                                        <p:tgtEl>
                                          <p:spTgt spid="526"/>
                                        </p:tgtEl>
                                        <p:attrNameLst>
                                          <p:attrName>style.visibility</p:attrName>
                                        </p:attrNameLst>
                                      </p:cBhvr>
                                      <p:to>
                                        <p:strVal val="visible"/>
                                      </p:to>
                                    </p:set>
                                    <p:animEffect transition="in" filter="barn(inVertical)">
                                      <p:cBhvr>
                                        <p:cTn id="10" dur="500"/>
                                        <p:tgtEl>
                                          <p:spTgt spid="526"/>
                                        </p:tgtEl>
                                      </p:cBhvr>
                                    </p:animEffect>
                                  </p:childTnLst>
                                </p:cTn>
                              </p:par>
                              <p:par>
                                <p:cTn id="11" presetID="16" presetClass="entr" presetSubtype="21" fill="hold"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barn(inVertical)">
                                      <p:cBhvr>
                                        <p:cTn id="13" dur="500"/>
                                        <p:tgtEl>
                                          <p:spTgt spid="516"/>
                                        </p:tgtEl>
                                      </p:cBhvr>
                                    </p:animEffect>
                                  </p:childTnLst>
                                </p:cTn>
                              </p:par>
                              <p:par>
                                <p:cTn id="14" presetID="16" presetClass="entr" presetSubtype="21" fill="hold" nodeType="withEffect">
                                  <p:stCondLst>
                                    <p:cond delay="0"/>
                                  </p:stCondLst>
                                  <p:childTnLst>
                                    <p:set>
                                      <p:cBhvr>
                                        <p:cTn id="15" dur="1" fill="hold">
                                          <p:stCondLst>
                                            <p:cond delay="0"/>
                                          </p:stCondLst>
                                        </p:cTn>
                                        <p:tgtEl>
                                          <p:spTgt spid="432"/>
                                        </p:tgtEl>
                                        <p:attrNameLst>
                                          <p:attrName>style.visibility</p:attrName>
                                        </p:attrNameLst>
                                      </p:cBhvr>
                                      <p:to>
                                        <p:strVal val="visible"/>
                                      </p:to>
                                    </p:set>
                                    <p:animEffect transition="in" filter="barn(inVertical)">
                                      <p:cBhvr>
                                        <p:cTn id="16" dur="500"/>
                                        <p:tgtEl>
                                          <p:spTgt spid="432"/>
                                        </p:tgtEl>
                                      </p:cBhvr>
                                    </p:animEffect>
                                  </p:childTnLst>
                                </p:cTn>
                              </p:par>
                              <p:par>
                                <p:cTn id="17" presetID="16" presetClass="entr" presetSubtype="21" fill="hold" nodeType="withEffect">
                                  <p:stCondLst>
                                    <p:cond delay="0"/>
                                  </p:stCondLst>
                                  <p:childTnLst>
                                    <p:set>
                                      <p:cBhvr>
                                        <p:cTn id="18" dur="1" fill="hold">
                                          <p:stCondLst>
                                            <p:cond delay="0"/>
                                          </p:stCondLst>
                                        </p:cTn>
                                        <p:tgtEl>
                                          <p:spTgt spid="504"/>
                                        </p:tgtEl>
                                        <p:attrNameLst>
                                          <p:attrName>style.visibility</p:attrName>
                                        </p:attrNameLst>
                                      </p:cBhvr>
                                      <p:to>
                                        <p:strVal val="visible"/>
                                      </p:to>
                                    </p:set>
                                    <p:animEffect transition="in" filter="barn(inVertical)">
                                      <p:cBhvr>
                                        <p:cTn id="19" dur="500"/>
                                        <p:tgtEl>
                                          <p:spTgt spid="504"/>
                                        </p:tgtEl>
                                      </p:cBhvr>
                                    </p:animEffect>
                                  </p:childTnLst>
                                </p:cTn>
                              </p:par>
                              <p:par>
                                <p:cTn id="20" presetID="16" presetClass="entr" presetSubtype="21"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barn(inVertical)">
                                      <p:cBhvr>
                                        <p:cTn id="22" dur="500"/>
                                        <p:tgtEl>
                                          <p:spTgt spid="153"/>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barn(inVertical)">
                                      <p:cBhvr>
                                        <p:cTn id="58" dur="500"/>
                                        <p:tgtEl>
                                          <p:spTgt spid="141"/>
                                        </p:tgtEl>
                                      </p:cBhvr>
                                    </p:animEffect>
                                  </p:childTnLst>
                                </p:cTn>
                              </p:par>
                              <p:par>
                                <p:cTn id="59" presetID="16" presetClass="entr" presetSubtype="21" fill="hold" nodeType="with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barn(inVertical)">
                                      <p:cBhvr>
                                        <p:cTn id="61" dur="500"/>
                                        <p:tgtEl>
                                          <p:spTgt spid="142"/>
                                        </p:tgtEl>
                                      </p:cBhvr>
                                    </p:animEffect>
                                  </p:childTnLst>
                                </p:cTn>
                              </p:par>
                              <p:par>
                                <p:cTn id="62" presetID="16" presetClass="entr" presetSubtype="21" fill="hold" nodeType="withEffect">
                                  <p:stCondLst>
                                    <p:cond delay="0"/>
                                  </p:stCondLst>
                                  <p:childTnLst>
                                    <p:set>
                                      <p:cBhvr>
                                        <p:cTn id="63" dur="1" fill="hold">
                                          <p:stCondLst>
                                            <p:cond delay="0"/>
                                          </p:stCondLst>
                                        </p:cTn>
                                        <p:tgtEl>
                                          <p:spTgt spid="144"/>
                                        </p:tgtEl>
                                        <p:attrNameLst>
                                          <p:attrName>style.visibility</p:attrName>
                                        </p:attrNameLst>
                                      </p:cBhvr>
                                      <p:to>
                                        <p:strVal val="visible"/>
                                      </p:to>
                                    </p:set>
                                    <p:animEffect transition="in" filter="barn(inVertical)">
                                      <p:cBhvr>
                                        <p:cTn id="64" dur="500"/>
                                        <p:tgtEl>
                                          <p:spTgt spid="144"/>
                                        </p:tgtEl>
                                      </p:cBhvr>
                                    </p:animEffect>
                                  </p:childTnLst>
                                </p:cTn>
                              </p:par>
                              <p:par>
                                <p:cTn id="65" presetID="16" presetClass="entr" presetSubtype="21" fill="hold" nodeType="with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barn(inVertical)">
                                      <p:cBhvr>
                                        <p:cTn id="67" dur="500"/>
                                        <p:tgtEl>
                                          <p:spTgt spid="145"/>
                                        </p:tgtEl>
                                      </p:cBhvr>
                                    </p:animEffect>
                                  </p:childTnLst>
                                </p:cTn>
                              </p:par>
                              <p:par>
                                <p:cTn id="68" presetID="16" presetClass="entr" presetSubtype="21" fill="hold" nodeType="with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barn(inVertical)">
                                      <p:cBhvr>
                                        <p:cTn id="70" dur="500"/>
                                        <p:tgtEl>
                                          <p:spTgt spid="146"/>
                                        </p:tgtEl>
                                      </p:cBhvr>
                                    </p:animEffect>
                                  </p:childTnLst>
                                </p:cTn>
                              </p:par>
                              <p:par>
                                <p:cTn id="71" presetID="16" presetClass="entr" presetSubtype="21"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barn(inVertical)">
                                      <p:cBhvr>
                                        <p:cTn id="73" dur="500"/>
                                        <p:tgtEl>
                                          <p:spTgt spid="148"/>
                                        </p:tgtEl>
                                      </p:cBhvr>
                                    </p:animEffect>
                                  </p:childTnLst>
                                </p:cTn>
                              </p:par>
                              <p:par>
                                <p:cTn id="74" presetID="16" presetClass="entr" presetSubtype="21"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barn(inVertical)">
                                      <p:cBhvr>
                                        <p:cTn id="76" dur="500"/>
                                        <p:tgtEl>
                                          <p:spTgt spid="149"/>
                                        </p:tgtEl>
                                      </p:cBhvr>
                                    </p:animEffect>
                                  </p:childTnLst>
                                </p:cTn>
                              </p:par>
                              <p:par>
                                <p:cTn id="77" presetID="16" presetClass="entr" presetSubtype="21"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barn(inVertical)">
                                      <p:cBhvr>
                                        <p:cTn id="79" dur="500"/>
                                        <p:tgtEl>
                                          <p:spTgt spid="150"/>
                                        </p:tgtEl>
                                      </p:cBhvr>
                                    </p:animEffect>
                                  </p:childTnLst>
                                </p:cTn>
                              </p:par>
                              <p:par>
                                <p:cTn id="80" presetID="16" presetClass="entr" presetSubtype="21" fill="hold" nodeType="with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barn(inVertical)">
                                      <p:cBhvr>
                                        <p:cTn id="82" dur="500"/>
                                        <p:tgtEl>
                                          <p:spTgt spid="151"/>
                                        </p:tgtEl>
                                      </p:cBhvr>
                                    </p:animEffect>
                                  </p:childTnLst>
                                </p:cTn>
                              </p:par>
                              <p:par>
                                <p:cTn id="83" presetID="16" presetClass="entr" presetSubtype="21"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barn(inVertical)">
                                      <p:cBhvr>
                                        <p:cTn id="85" dur="500"/>
                                        <p:tgtEl>
                                          <p:spTgt spid="152"/>
                                        </p:tgtEl>
                                      </p:cBhvr>
                                    </p:animEffect>
                                  </p:childTnLst>
                                </p:cTn>
                              </p:par>
                              <p:par>
                                <p:cTn id="86" presetID="16" presetClass="entr" presetSubtype="21" fill="hold"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barn(inVertical)">
                                      <p:cBhvr>
                                        <p:cTn id="88" dur="500"/>
                                        <p:tgtEl>
                                          <p:spTgt spid="154"/>
                                        </p:tgtEl>
                                      </p:cBhvr>
                                    </p:animEffect>
                                  </p:childTnLst>
                                </p:cTn>
                              </p:par>
                              <p:par>
                                <p:cTn id="89" presetID="16" presetClass="entr" presetSubtype="21" fill="hold" nodeType="withEffect">
                                  <p:stCondLst>
                                    <p:cond delay="0"/>
                                  </p:stCondLst>
                                  <p:childTnLst>
                                    <p:set>
                                      <p:cBhvr>
                                        <p:cTn id="90" dur="1" fill="hold">
                                          <p:stCondLst>
                                            <p:cond delay="0"/>
                                          </p:stCondLst>
                                        </p:cTn>
                                        <p:tgtEl>
                                          <p:spTgt spid="155"/>
                                        </p:tgtEl>
                                        <p:attrNameLst>
                                          <p:attrName>style.visibility</p:attrName>
                                        </p:attrNameLst>
                                      </p:cBhvr>
                                      <p:to>
                                        <p:strVal val="visible"/>
                                      </p:to>
                                    </p:set>
                                    <p:animEffect transition="in" filter="barn(inVertical)">
                                      <p:cBhvr>
                                        <p:cTn id="91" dur="500"/>
                                        <p:tgtEl>
                                          <p:spTgt spid="155"/>
                                        </p:tgtEl>
                                      </p:cBhvr>
                                    </p:animEffect>
                                  </p:childTnLst>
                                </p:cTn>
                              </p:par>
                              <p:par>
                                <p:cTn id="92" presetID="16" presetClass="entr" presetSubtype="21" fill="hold" nodeType="withEffect">
                                  <p:stCondLst>
                                    <p:cond delay="0"/>
                                  </p:stCondLst>
                                  <p:childTnLst>
                                    <p:set>
                                      <p:cBhvr>
                                        <p:cTn id="93" dur="1" fill="hold">
                                          <p:stCondLst>
                                            <p:cond delay="0"/>
                                          </p:stCondLst>
                                        </p:cTn>
                                        <p:tgtEl>
                                          <p:spTgt spid="156"/>
                                        </p:tgtEl>
                                        <p:attrNameLst>
                                          <p:attrName>style.visibility</p:attrName>
                                        </p:attrNameLst>
                                      </p:cBhvr>
                                      <p:to>
                                        <p:strVal val="visible"/>
                                      </p:to>
                                    </p:set>
                                    <p:animEffect transition="in" filter="barn(inVertical)">
                                      <p:cBhvr>
                                        <p:cTn id="94" dur="500"/>
                                        <p:tgtEl>
                                          <p:spTgt spid="156"/>
                                        </p:tgtEl>
                                      </p:cBhvr>
                                    </p:animEffect>
                                  </p:childTnLst>
                                </p:cTn>
                              </p:par>
                              <p:par>
                                <p:cTn id="95" presetID="16" presetClass="entr" presetSubtype="21"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animEffect transition="in" filter="barn(inVertical)">
                                      <p:cBhvr>
                                        <p:cTn id="97" dur="500"/>
                                        <p:tgtEl>
                                          <p:spTgt spid="157"/>
                                        </p:tgtEl>
                                      </p:cBhvr>
                                    </p:animEffect>
                                  </p:childTnLst>
                                </p:cTn>
                              </p:par>
                              <p:par>
                                <p:cTn id="98" presetID="16" presetClass="entr" presetSubtype="21" fill="hold" nodeType="withEffect">
                                  <p:stCondLst>
                                    <p:cond delay="0"/>
                                  </p:stCondLst>
                                  <p:childTnLst>
                                    <p:set>
                                      <p:cBhvr>
                                        <p:cTn id="99" dur="1" fill="hold">
                                          <p:stCondLst>
                                            <p:cond delay="0"/>
                                          </p:stCondLst>
                                        </p:cTn>
                                        <p:tgtEl>
                                          <p:spTgt spid="158"/>
                                        </p:tgtEl>
                                        <p:attrNameLst>
                                          <p:attrName>style.visibility</p:attrName>
                                        </p:attrNameLst>
                                      </p:cBhvr>
                                      <p:to>
                                        <p:strVal val="visible"/>
                                      </p:to>
                                    </p:set>
                                    <p:animEffect transition="in" filter="barn(inVertical)">
                                      <p:cBhvr>
                                        <p:cTn id="100" dur="500"/>
                                        <p:tgtEl>
                                          <p:spTgt spid="158"/>
                                        </p:tgtEl>
                                      </p:cBhvr>
                                    </p:animEffect>
                                  </p:childTnLst>
                                </p:cTn>
                              </p:par>
                              <p:par>
                                <p:cTn id="101" presetID="16" presetClass="entr" presetSubtype="21" fill="hold" nodeType="withEffect">
                                  <p:stCondLst>
                                    <p:cond delay="0"/>
                                  </p:stCondLst>
                                  <p:childTnLst>
                                    <p:set>
                                      <p:cBhvr>
                                        <p:cTn id="102" dur="1" fill="hold">
                                          <p:stCondLst>
                                            <p:cond delay="0"/>
                                          </p:stCondLst>
                                        </p:cTn>
                                        <p:tgtEl>
                                          <p:spTgt spid="159"/>
                                        </p:tgtEl>
                                        <p:attrNameLst>
                                          <p:attrName>style.visibility</p:attrName>
                                        </p:attrNameLst>
                                      </p:cBhvr>
                                      <p:to>
                                        <p:strVal val="visible"/>
                                      </p:to>
                                    </p:set>
                                    <p:animEffect transition="in" filter="barn(inVertical)">
                                      <p:cBhvr>
                                        <p:cTn id="103" dur="500"/>
                                        <p:tgtEl>
                                          <p:spTgt spid="159"/>
                                        </p:tgtEl>
                                      </p:cBhvr>
                                    </p:animEffect>
                                  </p:childTnLst>
                                </p:cTn>
                              </p:par>
                              <p:par>
                                <p:cTn id="104" presetID="16" presetClass="entr" presetSubtype="21" fill="hold" nodeType="withEffect">
                                  <p:stCondLst>
                                    <p:cond delay="0"/>
                                  </p:stCondLst>
                                  <p:childTnLst>
                                    <p:set>
                                      <p:cBhvr>
                                        <p:cTn id="105" dur="1" fill="hold">
                                          <p:stCondLst>
                                            <p:cond delay="0"/>
                                          </p:stCondLst>
                                        </p:cTn>
                                        <p:tgtEl>
                                          <p:spTgt spid="160"/>
                                        </p:tgtEl>
                                        <p:attrNameLst>
                                          <p:attrName>style.visibility</p:attrName>
                                        </p:attrNameLst>
                                      </p:cBhvr>
                                      <p:to>
                                        <p:strVal val="visible"/>
                                      </p:to>
                                    </p:set>
                                    <p:animEffect transition="in" filter="barn(inVertical)">
                                      <p:cBhvr>
                                        <p:cTn id="106" dur="500"/>
                                        <p:tgtEl>
                                          <p:spTgt spid="160"/>
                                        </p:tgtEl>
                                      </p:cBhvr>
                                    </p:animEffect>
                                  </p:childTnLst>
                                </p:cTn>
                              </p:par>
                              <p:par>
                                <p:cTn id="107" presetID="16" presetClass="entr" presetSubtype="21" fill="hold" nodeType="withEffect">
                                  <p:stCondLst>
                                    <p:cond delay="0"/>
                                  </p:stCondLst>
                                  <p:childTnLst>
                                    <p:set>
                                      <p:cBhvr>
                                        <p:cTn id="108" dur="1" fill="hold">
                                          <p:stCondLst>
                                            <p:cond delay="0"/>
                                          </p:stCondLst>
                                        </p:cTn>
                                        <p:tgtEl>
                                          <p:spTgt spid="161"/>
                                        </p:tgtEl>
                                        <p:attrNameLst>
                                          <p:attrName>style.visibility</p:attrName>
                                        </p:attrNameLst>
                                      </p:cBhvr>
                                      <p:to>
                                        <p:strVal val="visible"/>
                                      </p:to>
                                    </p:set>
                                    <p:animEffect transition="in" filter="barn(inVertical)">
                                      <p:cBhvr>
                                        <p:cTn id="109" dur="500"/>
                                        <p:tgtEl>
                                          <p:spTgt spid="161"/>
                                        </p:tgtEl>
                                      </p:cBhvr>
                                    </p:animEffect>
                                  </p:childTnLst>
                                </p:cTn>
                              </p:par>
                              <p:par>
                                <p:cTn id="110" presetID="16" presetClass="entr" presetSubtype="21" fill="hold" nodeType="with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barn(inVertical)">
                                      <p:cBhvr>
                                        <p:cTn id="112" dur="500"/>
                                        <p:tgtEl>
                                          <p:spTgt spid="162"/>
                                        </p:tgtEl>
                                      </p:cBhvr>
                                    </p:animEffect>
                                  </p:childTnLst>
                                </p:cTn>
                              </p:par>
                              <p:par>
                                <p:cTn id="113" presetID="16" presetClass="entr" presetSubtype="21" fill="hold" nodeType="withEffect">
                                  <p:stCondLst>
                                    <p:cond delay="0"/>
                                  </p:stCondLst>
                                  <p:childTnLst>
                                    <p:set>
                                      <p:cBhvr>
                                        <p:cTn id="114" dur="1" fill="hold">
                                          <p:stCondLst>
                                            <p:cond delay="0"/>
                                          </p:stCondLst>
                                        </p:cTn>
                                        <p:tgtEl>
                                          <p:spTgt spid="169"/>
                                        </p:tgtEl>
                                        <p:attrNameLst>
                                          <p:attrName>style.visibility</p:attrName>
                                        </p:attrNameLst>
                                      </p:cBhvr>
                                      <p:to>
                                        <p:strVal val="visible"/>
                                      </p:to>
                                    </p:set>
                                    <p:animEffect transition="in" filter="barn(inVertical)">
                                      <p:cBhvr>
                                        <p:cTn id="115" dur="500"/>
                                        <p:tgtEl>
                                          <p:spTgt spid="169"/>
                                        </p:tgtEl>
                                      </p:cBhvr>
                                    </p:animEffect>
                                  </p:childTnLst>
                                </p:cTn>
                              </p:par>
                              <p:par>
                                <p:cTn id="116" presetID="16" presetClass="entr" presetSubtype="21" fill="hold" nodeType="withEffect">
                                  <p:stCondLst>
                                    <p:cond delay="0"/>
                                  </p:stCondLst>
                                  <p:childTnLst>
                                    <p:set>
                                      <p:cBhvr>
                                        <p:cTn id="117" dur="1" fill="hold">
                                          <p:stCondLst>
                                            <p:cond delay="0"/>
                                          </p:stCondLst>
                                        </p:cTn>
                                        <p:tgtEl>
                                          <p:spTgt spid="170"/>
                                        </p:tgtEl>
                                        <p:attrNameLst>
                                          <p:attrName>style.visibility</p:attrName>
                                        </p:attrNameLst>
                                      </p:cBhvr>
                                      <p:to>
                                        <p:strVal val="visible"/>
                                      </p:to>
                                    </p:set>
                                    <p:animEffect transition="in" filter="barn(inVertical)">
                                      <p:cBhvr>
                                        <p:cTn id="118" dur="500"/>
                                        <p:tgtEl>
                                          <p:spTgt spid="170"/>
                                        </p:tgtEl>
                                      </p:cBhvr>
                                    </p:animEffect>
                                  </p:childTnLst>
                                </p:cTn>
                              </p:par>
                              <p:par>
                                <p:cTn id="119" presetID="16" presetClass="entr" presetSubtype="21" fill="hold" nodeType="withEffect">
                                  <p:stCondLst>
                                    <p:cond delay="0"/>
                                  </p:stCondLst>
                                  <p:childTnLst>
                                    <p:set>
                                      <p:cBhvr>
                                        <p:cTn id="120" dur="1" fill="hold">
                                          <p:stCondLst>
                                            <p:cond delay="0"/>
                                          </p:stCondLst>
                                        </p:cTn>
                                        <p:tgtEl>
                                          <p:spTgt spid="171"/>
                                        </p:tgtEl>
                                        <p:attrNameLst>
                                          <p:attrName>style.visibility</p:attrName>
                                        </p:attrNameLst>
                                      </p:cBhvr>
                                      <p:to>
                                        <p:strVal val="visible"/>
                                      </p:to>
                                    </p:set>
                                    <p:animEffect transition="in" filter="barn(inVertical)">
                                      <p:cBhvr>
                                        <p:cTn id="121" dur="500"/>
                                        <p:tgtEl>
                                          <p:spTgt spid="171"/>
                                        </p:tgtEl>
                                      </p:cBhvr>
                                    </p:animEffect>
                                  </p:childTnLst>
                                </p:cTn>
                              </p:par>
                              <p:par>
                                <p:cTn id="122" presetID="16" presetClass="entr" presetSubtype="21" fill="hold" nodeType="withEffect">
                                  <p:stCondLst>
                                    <p:cond delay="0"/>
                                  </p:stCondLst>
                                  <p:childTnLst>
                                    <p:set>
                                      <p:cBhvr>
                                        <p:cTn id="123" dur="1" fill="hold">
                                          <p:stCondLst>
                                            <p:cond delay="0"/>
                                          </p:stCondLst>
                                        </p:cTn>
                                        <p:tgtEl>
                                          <p:spTgt spid="196"/>
                                        </p:tgtEl>
                                        <p:attrNameLst>
                                          <p:attrName>style.visibility</p:attrName>
                                        </p:attrNameLst>
                                      </p:cBhvr>
                                      <p:to>
                                        <p:strVal val="visible"/>
                                      </p:to>
                                    </p:set>
                                    <p:animEffect transition="in" filter="barn(inVertical)">
                                      <p:cBhvr>
                                        <p:cTn id="124" dur="500"/>
                                        <p:tgtEl>
                                          <p:spTgt spid="196"/>
                                        </p:tgtEl>
                                      </p:cBhvr>
                                    </p:animEffect>
                                  </p:childTnLst>
                                </p:cTn>
                              </p:par>
                              <p:par>
                                <p:cTn id="125" presetID="16" presetClass="entr" presetSubtype="21" fill="hold" nodeType="withEffect">
                                  <p:stCondLst>
                                    <p:cond delay="0"/>
                                  </p:stCondLst>
                                  <p:childTnLst>
                                    <p:set>
                                      <p:cBhvr>
                                        <p:cTn id="126" dur="1" fill="hold">
                                          <p:stCondLst>
                                            <p:cond delay="0"/>
                                          </p:stCondLst>
                                        </p:cTn>
                                        <p:tgtEl>
                                          <p:spTgt spid="197"/>
                                        </p:tgtEl>
                                        <p:attrNameLst>
                                          <p:attrName>style.visibility</p:attrName>
                                        </p:attrNameLst>
                                      </p:cBhvr>
                                      <p:to>
                                        <p:strVal val="visible"/>
                                      </p:to>
                                    </p:set>
                                    <p:animEffect transition="in" filter="barn(inVertical)">
                                      <p:cBhvr>
                                        <p:cTn id="127" dur="500"/>
                                        <p:tgtEl>
                                          <p:spTgt spid="197"/>
                                        </p:tgtEl>
                                      </p:cBhvr>
                                    </p:animEffect>
                                  </p:childTnLst>
                                </p:cTn>
                              </p:par>
                              <p:par>
                                <p:cTn id="128" presetID="16" presetClass="entr" presetSubtype="21" fill="hold" nodeType="withEffect">
                                  <p:stCondLst>
                                    <p:cond delay="0"/>
                                  </p:stCondLst>
                                  <p:childTnLst>
                                    <p:set>
                                      <p:cBhvr>
                                        <p:cTn id="129" dur="1" fill="hold">
                                          <p:stCondLst>
                                            <p:cond delay="0"/>
                                          </p:stCondLst>
                                        </p:cTn>
                                        <p:tgtEl>
                                          <p:spTgt spid="198"/>
                                        </p:tgtEl>
                                        <p:attrNameLst>
                                          <p:attrName>style.visibility</p:attrName>
                                        </p:attrNameLst>
                                      </p:cBhvr>
                                      <p:to>
                                        <p:strVal val="visible"/>
                                      </p:to>
                                    </p:set>
                                    <p:animEffect transition="in" filter="barn(inVertical)">
                                      <p:cBhvr>
                                        <p:cTn id="130" dur="500"/>
                                        <p:tgtEl>
                                          <p:spTgt spid="198"/>
                                        </p:tgtEl>
                                      </p:cBhvr>
                                    </p:animEffect>
                                  </p:childTnLst>
                                </p:cTn>
                              </p:par>
                              <p:par>
                                <p:cTn id="131" presetID="16" presetClass="entr" presetSubtype="21" fill="hold" nodeType="withEffect">
                                  <p:stCondLst>
                                    <p:cond delay="0"/>
                                  </p:stCondLst>
                                  <p:childTnLst>
                                    <p:set>
                                      <p:cBhvr>
                                        <p:cTn id="132" dur="1" fill="hold">
                                          <p:stCondLst>
                                            <p:cond delay="0"/>
                                          </p:stCondLst>
                                        </p:cTn>
                                        <p:tgtEl>
                                          <p:spTgt spid="199"/>
                                        </p:tgtEl>
                                        <p:attrNameLst>
                                          <p:attrName>style.visibility</p:attrName>
                                        </p:attrNameLst>
                                      </p:cBhvr>
                                      <p:to>
                                        <p:strVal val="visible"/>
                                      </p:to>
                                    </p:set>
                                    <p:animEffect transition="in" filter="barn(inVertical)">
                                      <p:cBhvr>
                                        <p:cTn id="133" dur="500"/>
                                        <p:tgtEl>
                                          <p:spTgt spid="199"/>
                                        </p:tgtEl>
                                      </p:cBhvr>
                                    </p:animEffect>
                                  </p:childTnLst>
                                </p:cTn>
                              </p:par>
                              <p:par>
                                <p:cTn id="134" presetID="16" presetClass="entr" presetSubtype="21" fill="hold" nodeType="withEffect">
                                  <p:stCondLst>
                                    <p:cond delay="0"/>
                                  </p:stCondLst>
                                  <p:childTnLst>
                                    <p:set>
                                      <p:cBhvr>
                                        <p:cTn id="135" dur="1" fill="hold">
                                          <p:stCondLst>
                                            <p:cond delay="0"/>
                                          </p:stCondLst>
                                        </p:cTn>
                                        <p:tgtEl>
                                          <p:spTgt spid="200"/>
                                        </p:tgtEl>
                                        <p:attrNameLst>
                                          <p:attrName>style.visibility</p:attrName>
                                        </p:attrNameLst>
                                      </p:cBhvr>
                                      <p:to>
                                        <p:strVal val="visible"/>
                                      </p:to>
                                    </p:set>
                                    <p:animEffect transition="in" filter="barn(inVertical)">
                                      <p:cBhvr>
                                        <p:cTn id="136" dur="500"/>
                                        <p:tgtEl>
                                          <p:spTgt spid="200"/>
                                        </p:tgtEl>
                                      </p:cBhvr>
                                    </p:animEffect>
                                  </p:childTnLst>
                                </p:cTn>
                              </p:par>
                              <p:par>
                                <p:cTn id="137" presetID="16" presetClass="entr" presetSubtype="21" fill="hold" nodeType="withEffect">
                                  <p:stCondLst>
                                    <p:cond delay="0"/>
                                  </p:stCondLst>
                                  <p:childTnLst>
                                    <p:set>
                                      <p:cBhvr>
                                        <p:cTn id="138" dur="1" fill="hold">
                                          <p:stCondLst>
                                            <p:cond delay="0"/>
                                          </p:stCondLst>
                                        </p:cTn>
                                        <p:tgtEl>
                                          <p:spTgt spid="201"/>
                                        </p:tgtEl>
                                        <p:attrNameLst>
                                          <p:attrName>style.visibility</p:attrName>
                                        </p:attrNameLst>
                                      </p:cBhvr>
                                      <p:to>
                                        <p:strVal val="visible"/>
                                      </p:to>
                                    </p:set>
                                    <p:animEffect transition="in" filter="barn(inVertical)">
                                      <p:cBhvr>
                                        <p:cTn id="139" dur="500"/>
                                        <p:tgtEl>
                                          <p:spTgt spid="201"/>
                                        </p:tgtEl>
                                      </p:cBhvr>
                                    </p:animEffect>
                                  </p:childTnLst>
                                </p:cTn>
                              </p:par>
                              <p:par>
                                <p:cTn id="140" presetID="16" presetClass="entr" presetSubtype="21" fill="hold" nodeType="withEffect">
                                  <p:stCondLst>
                                    <p:cond delay="0"/>
                                  </p:stCondLst>
                                  <p:childTnLst>
                                    <p:set>
                                      <p:cBhvr>
                                        <p:cTn id="141" dur="1" fill="hold">
                                          <p:stCondLst>
                                            <p:cond delay="0"/>
                                          </p:stCondLst>
                                        </p:cTn>
                                        <p:tgtEl>
                                          <p:spTgt spid="202"/>
                                        </p:tgtEl>
                                        <p:attrNameLst>
                                          <p:attrName>style.visibility</p:attrName>
                                        </p:attrNameLst>
                                      </p:cBhvr>
                                      <p:to>
                                        <p:strVal val="visible"/>
                                      </p:to>
                                    </p:set>
                                    <p:animEffect transition="in" filter="barn(inVertical)">
                                      <p:cBhvr>
                                        <p:cTn id="142" dur="500"/>
                                        <p:tgtEl>
                                          <p:spTgt spid="202"/>
                                        </p:tgtEl>
                                      </p:cBhvr>
                                    </p:animEffect>
                                  </p:childTnLst>
                                </p:cTn>
                              </p:par>
                              <p:par>
                                <p:cTn id="143" presetID="16" presetClass="entr" presetSubtype="21" fill="hold" nodeType="withEffect">
                                  <p:stCondLst>
                                    <p:cond delay="0"/>
                                  </p:stCondLst>
                                  <p:childTnLst>
                                    <p:set>
                                      <p:cBhvr>
                                        <p:cTn id="144" dur="1" fill="hold">
                                          <p:stCondLst>
                                            <p:cond delay="0"/>
                                          </p:stCondLst>
                                        </p:cTn>
                                        <p:tgtEl>
                                          <p:spTgt spid="208"/>
                                        </p:tgtEl>
                                        <p:attrNameLst>
                                          <p:attrName>style.visibility</p:attrName>
                                        </p:attrNameLst>
                                      </p:cBhvr>
                                      <p:to>
                                        <p:strVal val="visible"/>
                                      </p:to>
                                    </p:set>
                                    <p:animEffect transition="in" filter="barn(inVertical)">
                                      <p:cBhvr>
                                        <p:cTn id="145" dur="500"/>
                                        <p:tgtEl>
                                          <p:spTgt spid="208"/>
                                        </p:tgtEl>
                                      </p:cBhvr>
                                    </p:animEffect>
                                  </p:childTnLst>
                                </p:cTn>
                              </p:par>
                              <p:par>
                                <p:cTn id="146" presetID="16" presetClass="entr" presetSubtype="21"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Effect transition="in" filter="barn(inVertical)">
                                      <p:cBhvr>
                                        <p:cTn id="148" dur="500"/>
                                        <p:tgtEl>
                                          <p:spTgt spid="220"/>
                                        </p:tgtEl>
                                      </p:cBhvr>
                                    </p:animEffect>
                                  </p:childTnLst>
                                </p:cTn>
                              </p:par>
                              <p:par>
                                <p:cTn id="149" presetID="16" presetClass="entr" presetSubtype="21" fill="hold" nodeType="withEffect">
                                  <p:stCondLst>
                                    <p:cond delay="0"/>
                                  </p:stCondLst>
                                  <p:childTnLst>
                                    <p:set>
                                      <p:cBhvr>
                                        <p:cTn id="150" dur="1" fill="hold">
                                          <p:stCondLst>
                                            <p:cond delay="0"/>
                                          </p:stCondLst>
                                        </p:cTn>
                                        <p:tgtEl>
                                          <p:spTgt spid="221"/>
                                        </p:tgtEl>
                                        <p:attrNameLst>
                                          <p:attrName>style.visibility</p:attrName>
                                        </p:attrNameLst>
                                      </p:cBhvr>
                                      <p:to>
                                        <p:strVal val="visible"/>
                                      </p:to>
                                    </p:set>
                                    <p:animEffect transition="in" filter="barn(inVertical)">
                                      <p:cBhvr>
                                        <p:cTn id="151" dur="500"/>
                                        <p:tgtEl>
                                          <p:spTgt spid="221"/>
                                        </p:tgtEl>
                                      </p:cBhvr>
                                    </p:animEffect>
                                  </p:childTnLst>
                                </p:cTn>
                              </p:par>
                              <p:par>
                                <p:cTn id="152" presetID="16" presetClass="entr" presetSubtype="21" fill="hold" nodeType="withEffect">
                                  <p:stCondLst>
                                    <p:cond delay="0"/>
                                  </p:stCondLst>
                                  <p:childTnLst>
                                    <p:set>
                                      <p:cBhvr>
                                        <p:cTn id="153" dur="1" fill="hold">
                                          <p:stCondLst>
                                            <p:cond delay="0"/>
                                          </p:stCondLst>
                                        </p:cTn>
                                        <p:tgtEl>
                                          <p:spTgt spid="222"/>
                                        </p:tgtEl>
                                        <p:attrNameLst>
                                          <p:attrName>style.visibility</p:attrName>
                                        </p:attrNameLst>
                                      </p:cBhvr>
                                      <p:to>
                                        <p:strVal val="visible"/>
                                      </p:to>
                                    </p:set>
                                    <p:animEffect transition="in" filter="barn(inVertical)">
                                      <p:cBhvr>
                                        <p:cTn id="154" dur="500"/>
                                        <p:tgtEl>
                                          <p:spTgt spid="222"/>
                                        </p:tgtEl>
                                      </p:cBhvr>
                                    </p:animEffect>
                                  </p:childTnLst>
                                </p:cTn>
                              </p:par>
                              <p:par>
                                <p:cTn id="155" presetID="16" presetClass="entr" presetSubtype="21" fill="hold" nodeType="withEffect">
                                  <p:stCondLst>
                                    <p:cond delay="0"/>
                                  </p:stCondLst>
                                  <p:childTnLst>
                                    <p:set>
                                      <p:cBhvr>
                                        <p:cTn id="156" dur="1" fill="hold">
                                          <p:stCondLst>
                                            <p:cond delay="0"/>
                                          </p:stCondLst>
                                        </p:cTn>
                                        <p:tgtEl>
                                          <p:spTgt spid="223"/>
                                        </p:tgtEl>
                                        <p:attrNameLst>
                                          <p:attrName>style.visibility</p:attrName>
                                        </p:attrNameLst>
                                      </p:cBhvr>
                                      <p:to>
                                        <p:strVal val="visible"/>
                                      </p:to>
                                    </p:set>
                                    <p:animEffect transition="in" filter="barn(inVertical)">
                                      <p:cBhvr>
                                        <p:cTn id="157" dur="500"/>
                                        <p:tgtEl>
                                          <p:spTgt spid="223"/>
                                        </p:tgtEl>
                                      </p:cBhvr>
                                    </p:animEffect>
                                  </p:childTnLst>
                                </p:cTn>
                              </p:par>
                              <p:par>
                                <p:cTn id="158" presetID="16" presetClass="entr" presetSubtype="21" fill="hold" nodeType="withEffect">
                                  <p:stCondLst>
                                    <p:cond delay="0"/>
                                  </p:stCondLst>
                                  <p:childTnLst>
                                    <p:set>
                                      <p:cBhvr>
                                        <p:cTn id="159" dur="1" fill="hold">
                                          <p:stCondLst>
                                            <p:cond delay="0"/>
                                          </p:stCondLst>
                                        </p:cTn>
                                        <p:tgtEl>
                                          <p:spTgt spid="224"/>
                                        </p:tgtEl>
                                        <p:attrNameLst>
                                          <p:attrName>style.visibility</p:attrName>
                                        </p:attrNameLst>
                                      </p:cBhvr>
                                      <p:to>
                                        <p:strVal val="visible"/>
                                      </p:to>
                                    </p:set>
                                    <p:animEffect transition="in" filter="barn(inVertical)">
                                      <p:cBhvr>
                                        <p:cTn id="160" dur="500"/>
                                        <p:tgtEl>
                                          <p:spTgt spid="224"/>
                                        </p:tgtEl>
                                      </p:cBhvr>
                                    </p:animEffect>
                                  </p:childTnLst>
                                </p:cTn>
                              </p:par>
                              <p:par>
                                <p:cTn id="161" presetID="16" presetClass="entr" presetSubtype="21" fill="hold" nodeType="withEffect">
                                  <p:stCondLst>
                                    <p:cond delay="0"/>
                                  </p:stCondLst>
                                  <p:childTnLst>
                                    <p:set>
                                      <p:cBhvr>
                                        <p:cTn id="162" dur="1" fill="hold">
                                          <p:stCondLst>
                                            <p:cond delay="0"/>
                                          </p:stCondLst>
                                        </p:cTn>
                                        <p:tgtEl>
                                          <p:spTgt spid="225"/>
                                        </p:tgtEl>
                                        <p:attrNameLst>
                                          <p:attrName>style.visibility</p:attrName>
                                        </p:attrNameLst>
                                      </p:cBhvr>
                                      <p:to>
                                        <p:strVal val="visible"/>
                                      </p:to>
                                    </p:set>
                                    <p:animEffect transition="in" filter="barn(inVertical)">
                                      <p:cBhvr>
                                        <p:cTn id="163" dur="500"/>
                                        <p:tgtEl>
                                          <p:spTgt spid="225"/>
                                        </p:tgtEl>
                                      </p:cBhvr>
                                    </p:animEffect>
                                  </p:childTnLst>
                                </p:cTn>
                              </p:par>
                              <p:par>
                                <p:cTn id="164" presetID="16" presetClass="entr" presetSubtype="21" fill="hold" nodeType="withEffect">
                                  <p:stCondLst>
                                    <p:cond delay="0"/>
                                  </p:stCondLst>
                                  <p:childTnLst>
                                    <p:set>
                                      <p:cBhvr>
                                        <p:cTn id="165" dur="1" fill="hold">
                                          <p:stCondLst>
                                            <p:cond delay="0"/>
                                          </p:stCondLst>
                                        </p:cTn>
                                        <p:tgtEl>
                                          <p:spTgt spid="226"/>
                                        </p:tgtEl>
                                        <p:attrNameLst>
                                          <p:attrName>style.visibility</p:attrName>
                                        </p:attrNameLst>
                                      </p:cBhvr>
                                      <p:to>
                                        <p:strVal val="visible"/>
                                      </p:to>
                                    </p:set>
                                    <p:animEffect transition="in" filter="barn(inVertical)">
                                      <p:cBhvr>
                                        <p:cTn id="166" dur="500"/>
                                        <p:tgtEl>
                                          <p:spTgt spid="226"/>
                                        </p:tgtEl>
                                      </p:cBhvr>
                                    </p:animEffect>
                                  </p:childTnLst>
                                </p:cTn>
                              </p:par>
                              <p:par>
                                <p:cTn id="167" presetID="16" presetClass="entr" presetSubtype="21" fill="hold" nodeType="withEffect">
                                  <p:stCondLst>
                                    <p:cond delay="0"/>
                                  </p:stCondLst>
                                  <p:childTnLst>
                                    <p:set>
                                      <p:cBhvr>
                                        <p:cTn id="168" dur="1" fill="hold">
                                          <p:stCondLst>
                                            <p:cond delay="0"/>
                                          </p:stCondLst>
                                        </p:cTn>
                                        <p:tgtEl>
                                          <p:spTgt spid="285"/>
                                        </p:tgtEl>
                                        <p:attrNameLst>
                                          <p:attrName>style.visibility</p:attrName>
                                        </p:attrNameLst>
                                      </p:cBhvr>
                                      <p:to>
                                        <p:strVal val="visible"/>
                                      </p:to>
                                    </p:set>
                                    <p:animEffect transition="in" filter="barn(inVertical)">
                                      <p:cBhvr>
                                        <p:cTn id="169" dur="500"/>
                                        <p:tgtEl>
                                          <p:spTgt spid="285"/>
                                        </p:tgtEl>
                                      </p:cBhvr>
                                    </p:animEffect>
                                  </p:childTnLst>
                                </p:cTn>
                              </p:par>
                              <p:par>
                                <p:cTn id="170" presetID="16" presetClass="entr" presetSubtype="21" fill="hold" nodeType="withEffect">
                                  <p:stCondLst>
                                    <p:cond delay="0"/>
                                  </p:stCondLst>
                                  <p:childTnLst>
                                    <p:set>
                                      <p:cBhvr>
                                        <p:cTn id="171" dur="1" fill="hold">
                                          <p:stCondLst>
                                            <p:cond delay="0"/>
                                          </p:stCondLst>
                                        </p:cTn>
                                        <p:tgtEl>
                                          <p:spTgt spid="294"/>
                                        </p:tgtEl>
                                        <p:attrNameLst>
                                          <p:attrName>style.visibility</p:attrName>
                                        </p:attrNameLst>
                                      </p:cBhvr>
                                      <p:to>
                                        <p:strVal val="visible"/>
                                      </p:to>
                                    </p:set>
                                    <p:animEffect transition="in" filter="barn(inVertical)">
                                      <p:cBhvr>
                                        <p:cTn id="172" dur="500"/>
                                        <p:tgtEl>
                                          <p:spTgt spid="294"/>
                                        </p:tgtEl>
                                      </p:cBhvr>
                                    </p:animEffect>
                                  </p:childTnLst>
                                </p:cTn>
                              </p:par>
                              <p:par>
                                <p:cTn id="173" presetID="16" presetClass="entr" presetSubtype="21" fill="hold" nodeType="withEffect">
                                  <p:stCondLst>
                                    <p:cond delay="0"/>
                                  </p:stCondLst>
                                  <p:childTnLst>
                                    <p:set>
                                      <p:cBhvr>
                                        <p:cTn id="174" dur="1" fill="hold">
                                          <p:stCondLst>
                                            <p:cond delay="0"/>
                                          </p:stCondLst>
                                        </p:cTn>
                                        <p:tgtEl>
                                          <p:spTgt spid="295"/>
                                        </p:tgtEl>
                                        <p:attrNameLst>
                                          <p:attrName>style.visibility</p:attrName>
                                        </p:attrNameLst>
                                      </p:cBhvr>
                                      <p:to>
                                        <p:strVal val="visible"/>
                                      </p:to>
                                    </p:set>
                                    <p:animEffect transition="in" filter="barn(inVertical)">
                                      <p:cBhvr>
                                        <p:cTn id="175" dur="500"/>
                                        <p:tgtEl>
                                          <p:spTgt spid="295"/>
                                        </p:tgtEl>
                                      </p:cBhvr>
                                    </p:animEffect>
                                  </p:childTnLst>
                                </p:cTn>
                              </p:par>
                              <p:par>
                                <p:cTn id="176" presetID="16" presetClass="entr" presetSubtype="21" fill="hold" nodeType="withEffect">
                                  <p:stCondLst>
                                    <p:cond delay="0"/>
                                  </p:stCondLst>
                                  <p:childTnLst>
                                    <p:set>
                                      <p:cBhvr>
                                        <p:cTn id="177" dur="1" fill="hold">
                                          <p:stCondLst>
                                            <p:cond delay="0"/>
                                          </p:stCondLst>
                                        </p:cTn>
                                        <p:tgtEl>
                                          <p:spTgt spid="296"/>
                                        </p:tgtEl>
                                        <p:attrNameLst>
                                          <p:attrName>style.visibility</p:attrName>
                                        </p:attrNameLst>
                                      </p:cBhvr>
                                      <p:to>
                                        <p:strVal val="visible"/>
                                      </p:to>
                                    </p:set>
                                    <p:animEffect transition="in" filter="barn(inVertical)">
                                      <p:cBhvr>
                                        <p:cTn id="178" dur="500"/>
                                        <p:tgtEl>
                                          <p:spTgt spid="296"/>
                                        </p:tgtEl>
                                      </p:cBhvr>
                                    </p:animEffect>
                                  </p:childTnLst>
                                </p:cTn>
                              </p:par>
                              <p:par>
                                <p:cTn id="179" presetID="16" presetClass="entr" presetSubtype="21" fill="hold" nodeType="withEffect">
                                  <p:stCondLst>
                                    <p:cond delay="0"/>
                                  </p:stCondLst>
                                  <p:childTnLst>
                                    <p:set>
                                      <p:cBhvr>
                                        <p:cTn id="180" dur="1" fill="hold">
                                          <p:stCondLst>
                                            <p:cond delay="0"/>
                                          </p:stCondLst>
                                        </p:cTn>
                                        <p:tgtEl>
                                          <p:spTgt spid="297"/>
                                        </p:tgtEl>
                                        <p:attrNameLst>
                                          <p:attrName>style.visibility</p:attrName>
                                        </p:attrNameLst>
                                      </p:cBhvr>
                                      <p:to>
                                        <p:strVal val="visible"/>
                                      </p:to>
                                    </p:set>
                                    <p:animEffect transition="in" filter="barn(inVertical)">
                                      <p:cBhvr>
                                        <p:cTn id="181" dur="500"/>
                                        <p:tgtEl>
                                          <p:spTgt spid="297"/>
                                        </p:tgtEl>
                                      </p:cBhvr>
                                    </p:animEffect>
                                  </p:childTnLst>
                                </p:cTn>
                              </p:par>
                              <p:par>
                                <p:cTn id="182" presetID="16" presetClass="entr" presetSubtype="21" fill="hold" nodeType="withEffect">
                                  <p:stCondLst>
                                    <p:cond delay="0"/>
                                  </p:stCondLst>
                                  <p:childTnLst>
                                    <p:set>
                                      <p:cBhvr>
                                        <p:cTn id="183" dur="1" fill="hold">
                                          <p:stCondLst>
                                            <p:cond delay="0"/>
                                          </p:stCondLst>
                                        </p:cTn>
                                        <p:tgtEl>
                                          <p:spTgt spid="307"/>
                                        </p:tgtEl>
                                        <p:attrNameLst>
                                          <p:attrName>style.visibility</p:attrName>
                                        </p:attrNameLst>
                                      </p:cBhvr>
                                      <p:to>
                                        <p:strVal val="visible"/>
                                      </p:to>
                                    </p:set>
                                    <p:animEffect transition="in" filter="barn(inVertical)">
                                      <p:cBhvr>
                                        <p:cTn id="184" dur="500"/>
                                        <p:tgtEl>
                                          <p:spTgt spid="307"/>
                                        </p:tgtEl>
                                      </p:cBhvr>
                                    </p:animEffect>
                                  </p:childTnLst>
                                </p:cTn>
                              </p:par>
                              <p:par>
                                <p:cTn id="185" presetID="16" presetClass="entr" presetSubtype="21" fill="hold" nodeType="withEffect">
                                  <p:stCondLst>
                                    <p:cond delay="0"/>
                                  </p:stCondLst>
                                  <p:childTnLst>
                                    <p:set>
                                      <p:cBhvr>
                                        <p:cTn id="186" dur="1" fill="hold">
                                          <p:stCondLst>
                                            <p:cond delay="0"/>
                                          </p:stCondLst>
                                        </p:cTn>
                                        <p:tgtEl>
                                          <p:spTgt spid="337"/>
                                        </p:tgtEl>
                                        <p:attrNameLst>
                                          <p:attrName>style.visibility</p:attrName>
                                        </p:attrNameLst>
                                      </p:cBhvr>
                                      <p:to>
                                        <p:strVal val="visible"/>
                                      </p:to>
                                    </p:set>
                                    <p:animEffect transition="in" filter="barn(inVertical)">
                                      <p:cBhvr>
                                        <p:cTn id="187" dur="500"/>
                                        <p:tgtEl>
                                          <p:spTgt spid="337"/>
                                        </p:tgtEl>
                                      </p:cBhvr>
                                    </p:animEffect>
                                  </p:childTnLst>
                                </p:cTn>
                              </p:par>
                              <p:par>
                                <p:cTn id="188" presetID="16" presetClass="entr" presetSubtype="21" fill="hold" nodeType="withEffect">
                                  <p:stCondLst>
                                    <p:cond delay="0"/>
                                  </p:stCondLst>
                                  <p:childTnLst>
                                    <p:set>
                                      <p:cBhvr>
                                        <p:cTn id="189" dur="1" fill="hold">
                                          <p:stCondLst>
                                            <p:cond delay="0"/>
                                          </p:stCondLst>
                                        </p:cTn>
                                        <p:tgtEl>
                                          <p:spTgt spid="338"/>
                                        </p:tgtEl>
                                        <p:attrNameLst>
                                          <p:attrName>style.visibility</p:attrName>
                                        </p:attrNameLst>
                                      </p:cBhvr>
                                      <p:to>
                                        <p:strVal val="visible"/>
                                      </p:to>
                                    </p:set>
                                    <p:animEffect transition="in" filter="barn(inVertical)">
                                      <p:cBhvr>
                                        <p:cTn id="190" dur="500"/>
                                        <p:tgtEl>
                                          <p:spTgt spid="338"/>
                                        </p:tgtEl>
                                      </p:cBhvr>
                                    </p:animEffect>
                                  </p:childTnLst>
                                </p:cTn>
                              </p:par>
                              <p:par>
                                <p:cTn id="191" presetID="16" presetClass="entr" presetSubtype="21" fill="hold" nodeType="withEffect">
                                  <p:stCondLst>
                                    <p:cond delay="0"/>
                                  </p:stCondLst>
                                  <p:childTnLst>
                                    <p:set>
                                      <p:cBhvr>
                                        <p:cTn id="192" dur="1" fill="hold">
                                          <p:stCondLst>
                                            <p:cond delay="0"/>
                                          </p:stCondLst>
                                        </p:cTn>
                                        <p:tgtEl>
                                          <p:spTgt spid="339"/>
                                        </p:tgtEl>
                                        <p:attrNameLst>
                                          <p:attrName>style.visibility</p:attrName>
                                        </p:attrNameLst>
                                      </p:cBhvr>
                                      <p:to>
                                        <p:strVal val="visible"/>
                                      </p:to>
                                    </p:set>
                                    <p:animEffect transition="in" filter="barn(inVertical)">
                                      <p:cBhvr>
                                        <p:cTn id="193" dur="500"/>
                                        <p:tgtEl>
                                          <p:spTgt spid="339"/>
                                        </p:tgtEl>
                                      </p:cBhvr>
                                    </p:animEffect>
                                  </p:childTnLst>
                                </p:cTn>
                              </p:par>
                              <p:par>
                                <p:cTn id="194" presetID="16" presetClass="entr" presetSubtype="21" fill="hold" nodeType="withEffect">
                                  <p:stCondLst>
                                    <p:cond delay="0"/>
                                  </p:stCondLst>
                                  <p:childTnLst>
                                    <p:set>
                                      <p:cBhvr>
                                        <p:cTn id="195" dur="1" fill="hold">
                                          <p:stCondLst>
                                            <p:cond delay="0"/>
                                          </p:stCondLst>
                                        </p:cTn>
                                        <p:tgtEl>
                                          <p:spTgt spid="340"/>
                                        </p:tgtEl>
                                        <p:attrNameLst>
                                          <p:attrName>style.visibility</p:attrName>
                                        </p:attrNameLst>
                                      </p:cBhvr>
                                      <p:to>
                                        <p:strVal val="visible"/>
                                      </p:to>
                                    </p:set>
                                    <p:animEffect transition="in" filter="barn(inVertical)">
                                      <p:cBhvr>
                                        <p:cTn id="196" dur="500"/>
                                        <p:tgtEl>
                                          <p:spTgt spid="340"/>
                                        </p:tgtEl>
                                      </p:cBhvr>
                                    </p:animEffect>
                                  </p:childTnLst>
                                </p:cTn>
                              </p:par>
                              <p:par>
                                <p:cTn id="197" presetID="16" presetClass="entr" presetSubtype="21" fill="hold" nodeType="withEffect">
                                  <p:stCondLst>
                                    <p:cond delay="0"/>
                                  </p:stCondLst>
                                  <p:childTnLst>
                                    <p:set>
                                      <p:cBhvr>
                                        <p:cTn id="198" dur="1" fill="hold">
                                          <p:stCondLst>
                                            <p:cond delay="0"/>
                                          </p:stCondLst>
                                        </p:cTn>
                                        <p:tgtEl>
                                          <p:spTgt spid="341"/>
                                        </p:tgtEl>
                                        <p:attrNameLst>
                                          <p:attrName>style.visibility</p:attrName>
                                        </p:attrNameLst>
                                      </p:cBhvr>
                                      <p:to>
                                        <p:strVal val="visible"/>
                                      </p:to>
                                    </p:set>
                                    <p:animEffect transition="in" filter="barn(inVertical)">
                                      <p:cBhvr>
                                        <p:cTn id="199" dur="500"/>
                                        <p:tgtEl>
                                          <p:spTgt spid="341"/>
                                        </p:tgtEl>
                                      </p:cBhvr>
                                    </p:animEffect>
                                  </p:childTnLst>
                                </p:cTn>
                              </p:par>
                              <p:par>
                                <p:cTn id="200" presetID="16" presetClass="entr" presetSubtype="21" fill="hold" nodeType="withEffect">
                                  <p:stCondLst>
                                    <p:cond delay="0"/>
                                  </p:stCondLst>
                                  <p:childTnLst>
                                    <p:set>
                                      <p:cBhvr>
                                        <p:cTn id="201" dur="1" fill="hold">
                                          <p:stCondLst>
                                            <p:cond delay="0"/>
                                          </p:stCondLst>
                                        </p:cTn>
                                        <p:tgtEl>
                                          <p:spTgt spid="342"/>
                                        </p:tgtEl>
                                        <p:attrNameLst>
                                          <p:attrName>style.visibility</p:attrName>
                                        </p:attrNameLst>
                                      </p:cBhvr>
                                      <p:to>
                                        <p:strVal val="visible"/>
                                      </p:to>
                                    </p:set>
                                    <p:animEffect transition="in" filter="barn(inVertical)">
                                      <p:cBhvr>
                                        <p:cTn id="202" dur="500"/>
                                        <p:tgtEl>
                                          <p:spTgt spid="342"/>
                                        </p:tgtEl>
                                      </p:cBhvr>
                                    </p:animEffect>
                                  </p:childTnLst>
                                </p:cTn>
                              </p:par>
                              <p:par>
                                <p:cTn id="203" presetID="16" presetClass="entr" presetSubtype="21" fill="hold" nodeType="withEffect">
                                  <p:stCondLst>
                                    <p:cond delay="0"/>
                                  </p:stCondLst>
                                  <p:childTnLst>
                                    <p:set>
                                      <p:cBhvr>
                                        <p:cTn id="204" dur="1" fill="hold">
                                          <p:stCondLst>
                                            <p:cond delay="0"/>
                                          </p:stCondLst>
                                        </p:cTn>
                                        <p:tgtEl>
                                          <p:spTgt spid="353"/>
                                        </p:tgtEl>
                                        <p:attrNameLst>
                                          <p:attrName>style.visibility</p:attrName>
                                        </p:attrNameLst>
                                      </p:cBhvr>
                                      <p:to>
                                        <p:strVal val="visible"/>
                                      </p:to>
                                    </p:set>
                                    <p:animEffect transition="in" filter="barn(inVertical)">
                                      <p:cBhvr>
                                        <p:cTn id="205" dur="500"/>
                                        <p:tgtEl>
                                          <p:spTgt spid="353"/>
                                        </p:tgtEl>
                                      </p:cBhvr>
                                    </p:animEffect>
                                  </p:childTnLst>
                                </p:cTn>
                              </p:par>
                              <p:par>
                                <p:cTn id="206" presetID="16" presetClass="entr" presetSubtype="21" fill="hold" nodeType="withEffect">
                                  <p:stCondLst>
                                    <p:cond delay="0"/>
                                  </p:stCondLst>
                                  <p:childTnLst>
                                    <p:set>
                                      <p:cBhvr>
                                        <p:cTn id="207" dur="1" fill="hold">
                                          <p:stCondLst>
                                            <p:cond delay="0"/>
                                          </p:stCondLst>
                                        </p:cTn>
                                        <p:tgtEl>
                                          <p:spTgt spid="362"/>
                                        </p:tgtEl>
                                        <p:attrNameLst>
                                          <p:attrName>style.visibility</p:attrName>
                                        </p:attrNameLst>
                                      </p:cBhvr>
                                      <p:to>
                                        <p:strVal val="visible"/>
                                      </p:to>
                                    </p:set>
                                    <p:animEffect transition="in" filter="barn(inVertical)">
                                      <p:cBhvr>
                                        <p:cTn id="208" dur="500"/>
                                        <p:tgtEl>
                                          <p:spTgt spid="362"/>
                                        </p:tgtEl>
                                      </p:cBhvr>
                                    </p:animEffect>
                                  </p:childTnLst>
                                </p:cTn>
                              </p:par>
                              <p:par>
                                <p:cTn id="209" presetID="16" presetClass="entr" presetSubtype="21" fill="hold" nodeType="withEffect">
                                  <p:stCondLst>
                                    <p:cond delay="0"/>
                                  </p:stCondLst>
                                  <p:childTnLst>
                                    <p:set>
                                      <p:cBhvr>
                                        <p:cTn id="210" dur="1" fill="hold">
                                          <p:stCondLst>
                                            <p:cond delay="0"/>
                                          </p:stCondLst>
                                        </p:cTn>
                                        <p:tgtEl>
                                          <p:spTgt spid="363"/>
                                        </p:tgtEl>
                                        <p:attrNameLst>
                                          <p:attrName>style.visibility</p:attrName>
                                        </p:attrNameLst>
                                      </p:cBhvr>
                                      <p:to>
                                        <p:strVal val="visible"/>
                                      </p:to>
                                    </p:set>
                                    <p:animEffect transition="in" filter="barn(inVertical)">
                                      <p:cBhvr>
                                        <p:cTn id="211" dur="500"/>
                                        <p:tgtEl>
                                          <p:spTgt spid="363"/>
                                        </p:tgtEl>
                                      </p:cBhvr>
                                    </p:animEffect>
                                  </p:childTnLst>
                                </p:cTn>
                              </p:par>
                              <p:par>
                                <p:cTn id="212" presetID="16" presetClass="entr" presetSubtype="21" fill="hold" nodeType="withEffect">
                                  <p:stCondLst>
                                    <p:cond delay="0"/>
                                  </p:stCondLst>
                                  <p:childTnLst>
                                    <p:set>
                                      <p:cBhvr>
                                        <p:cTn id="213" dur="1" fill="hold">
                                          <p:stCondLst>
                                            <p:cond delay="0"/>
                                          </p:stCondLst>
                                        </p:cTn>
                                        <p:tgtEl>
                                          <p:spTgt spid="364"/>
                                        </p:tgtEl>
                                        <p:attrNameLst>
                                          <p:attrName>style.visibility</p:attrName>
                                        </p:attrNameLst>
                                      </p:cBhvr>
                                      <p:to>
                                        <p:strVal val="visible"/>
                                      </p:to>
                                    </p:set>
                                    <p:animEffect transition="in" filter="barn(inVertical)">
                                      <p:cBhvr>
                                        <p:cTn id="214" dur="500"/>
                                        <p:tgtEl>
                                          <p:spTgt spid="364"/>
                                        </p:tgtEl>
                                      </p:cBhvr>
                                    </p:animEffect>
                                  </p:childTnLst>
                                </p:cTn>
                              </p:par>
                              <p:par>
                                <p:cTn id="215" presetID="16" presetClass="entr" presetSubtype="21" fill="hold" nodeType="withEffect">
                                  <p:stCondLst>
                                    <p:cond delay="0"/>
                                  </p:stCondLst>
                                  <p:childTnLst>
                                    <p:set>
                                      <p:cBhvr>
                                        <p:cTn id="216" dur="1" fill="hold">
                                          <p:stCondLst>
                                            <p:cond delay="0"/>
                                          </p:stCondLst>
                                        </p:cTn>
                                        <p:tgtEl>
                                          <p:spTgt spid="365"/>
                                        </p:tgtEl>
                                        <p:attrNameLst>
                                          <p:attrName>style.visibility</p:attrName>
                                        </p:attrNameLst>
                                      </p:cBhvr>
                                      <p:to>
                                        <p:strVal val="visible"/>
                                      </p:to>
                                    </p:set>
                                    <p:animEffect transition="in" filter="barn(inVertical)">
                                      <p:cBhvr>
                                        <p:cTn id="217" dur="500"/>
                                        <p:tgtEl>
                                          <p:spTgt spid="365"/>
                                        </p:tgtEl>
                                      </p:cBhvr>
                                    </p:animEffect>
                                  </p:childTnLst>
                                </p:cTn>
                              </p:par>
                              <p:par>
                                <p:cTn id="218" presetID="16" presetClass="entr" presetSubtype="21" fill="hold" nodeType="withEffect">
                                  <p:stCondLst>
                                    <p:cond delay="0"/>
                                  </p:stCondLst>
                                  <p:childTnLst>
                                    <p:set>
                                      <p:cBhvr>
                                        <p:cTn id="219" dur="1" fill="hold">
                                          <p:stCondLst>
                                            <p:cond delay="0"/>
                                          </p:stCondLst>
                                        </p:cTn>
                                        <p:tgtEl>
                                          <p:spTgt spid="366"/>
                                        </p:tgtEl>
                                        <p:attrNameLst>
                                          <p:attrName>style.visibility</p:attrName>
                                        </p:attrNameLst>
                                      </p:cBhvr>
                                      <p:to>
                                        <p:strVal val="visible"/>
                                      </p:to>
                                    </p:set>
                                    <p:animEffect transition="in" filter="barn(inVertical)">
                                      <p:cBhvr>
                                        <p:cTn id="220" dur="500"/>
                                        <p:tgtEl>
                                          <p:spTgt spid="366"/>
                                        </p:tgtEl>
                                      </p:cBhvr>
                                    </p:animEffect>
                                  </p:childTnLst>
                                </p:cTn>
                              </p:par>
                              <p:par>
                                <p:cTn id="221" presetID="16" presetClass="entr" presetSubtype="21" fill="hold" nodeType="withEffect">
                                  <p:stCondLst>
                                    <p:cond delay="0"/>
                                  </p:stCondLst>
                                  <p:childTnLst>
                                    <p:set>
                                      <p:cBhvr>
                                        <p:cTn id="222" dur="1" fill="hold">
                                          <p:stCondLst>
                                            <p:cond delay="0"/>
                                          </p:stCondLst>
                                        </p:cTn>
                                        <p:tgtEl>
                                          <p:spTgt spid="367"/>
                                        </p:tgtEl>
                                        <p:attrNameLst>
                                          <p:attrName>style.visibility</p:attrName>
                                        </p:attrNameLst>
                                      </p:cBhvr>
                                      <p:to>
                                        <p:strVal val="visible"/>
                                      </p:to>
                                    </p:set>
                                    <p:animEffect transition="in" filter="barn(inVertical)">
                                      <p:cBhvr>
                                        <p:cTn id="223" dur="500"/>
                                        <p:tgtEl>
                                          <p:spTgt spid="367"/>
                                        </p:tgtEl>
                                      </p:cBhvr>
                                    </p:animEffect>
                                  </p:childTnLst>
                                </p:cTn>
                              </p:par>
                              <p:par>
                                <p:cTn id="224" presetID="16" presetClass="entr" presetSubtype="21" fill="hold" nodeType="withEffect">
                                  <p:stCondLst>
                                    <p:cond delay="0"/>
                                  </p:stCondLst>
                                  <p:childTnLst>
                                    <p:set>
                                      <p:cBhvr>
                                        <p:cTn id="225" dur="1" fill="hold">
                                          <p:stCondLst>
                                            <p:cond delay="0"/>
                                          </p:stCondLst>
                                        </p:cTn>
                                        <p:tgtEl>
                                          <p:spTgt spid="378"/>
                                        </p:tgtEl>
                                        <p:attrNameLst>
                                          <p:attrName>style.visibility</p:attrName>
                                        </p:attrNameLst>
                                      </p:cBhvr>
                                      <p:to>
                                        <p:strVal val="visible"/>
                                      </p:to>
                                    </p:set>
                                    <p:animEffect transition="in" filter="barn(inVertical)">
                                      <p:cBhvr>
                                        <p:cTn id="226" dur="500"/>
                                        <p:tgtEl>
                                          <p:spTgt spid="378"/>
                                        </p:tgtEl>
                                      </p:cBhvr>
                                    </p:animEffect>
                                  </p:childTnLst>
                                </p:cTn>
                              </p:par>
                              <p:par>
                                <p:cTn id="227" presetID="16" presetClass="entr" presetSubtype="21" fill="hold" nodeType="withEffect">
                                  <p:stCondLst>
                                    <p:cond delay="0"/>
                                  </p:stCondLst>
                                  <p:childTnLst>
                                    <p:set>
                                      <p:cBhvr>
                                        <p:cTn id="228" dur="1" fill="hold">
                                          <p:stCondLst>
                                            <p:cond delay="0"/>
                                          </p:stCondLst>
                                        </p:cTn>
                                        <p:tgtEl>
                                          <p:spTgt spid="379"/>
                                        </p:tgtEl>
                                        <p:attrNameLst>
                                          <p:attrName>style.visibility</p:attrName>
                                        </p:attrNameLst>
                                      </p:cBhvr>
                                      <p:to>
                                        <p:strVal val="visible"/>
                                      </p:to>
                                    </p:set>
                                    <p:animEffect transition="in" filter="barn(inVertical)">
                                      <p:cBhvr>
                                        <p:cTn id="229" dur="500"/>
                                        <p:tgtEl>
                                          <p:spTgt spid="379"/>
                                        </p:tgtEl>
                                      </p:cBhvr>
                                    </p:animEffect>
                                  </p:childTnLst>
                                </p:cTn>
                              </p:par>
                              <p:par>
                                <p:cTn id="230" presetID="16" presetClass="entr" presetSubtype="21" fill="hold" nodeType="withEffect">
                                  <p:stCondLst>
                                    <p:cond delay="0"/>
                                  </p:stCondLst>
                                  <p:childTnLst>
                                    <p:set>
                                      <p:cBhvr>
                                        <p:cTn id="231" dur="1" fill="hold">
                                          <p:stCondLst>
                                            <p:cond delay="0"/>
                                          </p:stCondLst>
                                        </p:cTn>
                                        <p:tgtEl>
                                          <p:spTgt spid="380"/>
                                        </p:tgtEl>
                                        <p:attrNameLst>
                                          <p:attrName>style.visibility</p:attrName>
                                        </p:attrNameLst>
                                      </p:cBhvr>
                                      <p:to>
                                        <p:strVal val="visible"/>
                                      </p:to>
                                    </p:set>
                                    <p:animEffect transition="in" filter="barn(inVertical)">
                                      <p:cBhvr>
                                        <p:cTn id="232" dur="500"/>
                                        <p:tgtEl>
                                          <p:spTgt spid="380"/>
                                        </p:tgtEl>
                                      </p:cBhvr>
                                    </p:animEffect>
                                  </p:childTnLst>
                                </p:cTn>
                              </p:par>
                              <p:par>
                                <p:cTn id="233" presetID="16" presetClass="entr" presetSubtype="21" fill="hold" nodeType="withEffect">
                                  <p:stCondLst>
                                    <p:cond delay="0"/>
                                  </p:stCondLst>
                                  <p:childTnLst>
                                    <p:set>
                                      <p:cBhvr>
                                        <p:cTn id="234" dur="1" fill="hold">
                                          <p:stCondLst>
                                            <p:cond delay="0"/>
                                          </p:stCondLst>
                                        </p:cTn>
                                        <p:tgtEl>
                                          <p:spTgt spid="381"/>
                                        </p:tgtEl>
                                        <p:attrNameLst>
                                          <p:attrName>style.visibility</p:attrName>
                                        </p:attrNameLst>
                                      </p:cBhvr>
                                      <p:to>
                                        <p:strVal val="visible"/>
                                      </p:to>
                                    </p:set>
                                    <p:animEffect transition="in" filter="barn(inVertical)">
                                      <p:cBhvr>
                                        <p:cTn id="235" dur="500"/>
                                        <p:tgtEl>
                                          <p:spTgt spid="381"/>
                                        </p:tgtEl>
                                      </p:cBhvr>
                                    </p:animEffect>
                                  </p:childTnLst>
                                </p:cTn>
                              </p:par>
                              <p:par>
                                <p:cTn id="236" presetID="16" presetClass="entr" presetSubtype="21" fill="hold" nodeType="withEffect">
                                  <p:stCondLst>
                                    <p:cond delay="0"/>
                                  </p:stCondLst>
                                  <p:childTnLst>
                                    <p:set>
                                      <p:cBhvr>
                                        <p:cTn id="237" dur="1" fill="hold">
                                          <p:stCondLst>
                                            <p:cond delay="0"/>
                                          </p:stCondLst>
                                        </p:cTn>
                                        <p:tgtEl>
                                          <p:spTgt spid="388"/>
                                        </p:tgtEl>
                                        <p:attrNameLst>
                                          <p:attrName>style.visibility</p:attrName>
                                        </p:attrNameLst>
                                      </p:cBhvr>
                                      <p:to>
                                        <p:strVal val="visible"/>
                                      </p:to>
                                    </p:set>
                                    <p:animEffect transition="in" filter="barn(inVertical)">
                                      <p:cBhvr>
                                        <p:cTn id="238" dur="500"/>
                                        <p:tgtEl>
                                          <p:spTgt spid="388"/>
                                        </p:tgtEl>
                                      </p:cBhvr>
                                    </p:animEffect>
                                  </p:childTnLst>
                                </p:cTn>
                              </p:par>
                              <p:par>
                                <p:cTn id="239" presetID="16" presetClass="entr" presetSubtype="21" fill="hold" nodeType="withEffect">
                                  <p:stCondLst>
                                    <p:cond delay="0"/>
                                  </p:stCondLst>
                                  <p:childTnLst>
                                    <p:set>
                                      <p:cBhvr>
                                        <p:cTn id="240" dur="1" fill="hold">
                                          <p:stCondLst>
                                            <p:cond delay="0"/>
                                          </p:stCondLst>
                                        </p:cTn>
                                        <p:tgtEl>
                                          <p:spTgt spid="389"/>
                                        </p:tgtEl>
                                        <p:attrNameLst>
                                          <p:attrName>style.visibility</p:attrName>
                                        </p:attrNameLst>
                                      </p:cBhvr>
                                      <p:to>
                                        <p:strVal val="visible"/>
                                      </p:to>
                                    </p:set>
                                    <p:animEffect transition="in" filter="barn(inVertical)">
                                      <p:cBhvr>
                                        <p:cTn id="241" dur="500"/>
                                        <p:tgtEl>
                                          <p:spTgt spid="389"/>
                                        </p:tgtEl>
                                      </p:cBhvr>
                                    </p:animEffect>
                                  </p:childTnLst>
                                </p:cTn>
                              </p:par>
                              <p:par>
                                <p:cTn id="242" presetID="16" presetClass="entr" presetSubtype="21" fill="hold" nodeType="withEffect">
                                  <p:stCondLst>
                                    <p:cond delay="0"/>
                                  </p:stCondLst>
                                  <p:childTnLst>
                                    <p:set>
                                      <p:cBhvr>
                                        <p:cTn id="243" dur="1" fill="hold">
                                          <p:stCondLst>
                                            <p:cond delay="0"/>
                                          </p:stCondLst>
                                        </p:cTn>
                                        <p:tgtEl>
                                          <p:spTgt spid="390"/>
                                        </p:tgtEl>
                                        <p:attrNameLst>
                                          <p:attrName>style.visibility</p:attrName>
                                        </p:attrNameLst>
                                      </p:cBhvr>
                                      <p:to>
                                        <p:strVal val="visible"/>
                                      </p:to>
                                    </p:set>
                                    <p:animEffect transition="in" filter="barn(inVertical)">
                                      <p:cBhvr>
                                        <p:cTn id="244" dur="500"/>
                                        <p:tgtEl>
                                          <p:spTgt spid="390"/>
                                        </p:tgtEl>
                                      </p:cBhvr>
                                    </p:animEffect>
                                  </p:childTnLst>
                                </p:cTn>
                              </p:par>
                              <p:par>
                                <p:cTn id="245" presetID="16" presetClass="entr" presetSubtype="21" fill="hold" nodeType="withEffect">
                                  <p:stCondLst>
                                    <p:cond delay="0"/>
                                  </p:stCondLst>
                                  <p:childTnLst>
                                    <p:set>
                                      <p:cBhvr>
                                        <p:cTn id="246" dur="1" fill="hold">
                                          <p:stCondLst>
                                            <p:cond delay="0"/>
                                          </p:stCondLst>
                                        </p:cTn>
                                        <p:tgtEl>
                                          <p:spTgt spid="391"/>
                                        </p:tgtEl>
                                        <p:attrNameLst>
                                          <p:attrName>style.visibility</p:attrName>
                                        </p:attrNameLst>
                                      </p:cBhvr>
                                      <p:to>
                                        <p:strVal val="visible"/>
                                      </p:to>
                                    </p:set>
                                    <p:animEffect transition="in" filter="barn(inVertical)">
                                      <p:cBhvr>
                                        <p:cTn id="247" dur="500"/>
                                        <p:tgtEl>
                                          <p:spTgt spid="391"/>
                                        </p:tgtEl>
                                      </p:cBhvr>
                                    </p:animEffect>
                                  </p:childTnLst>
                                </p:cTn>
                              </p:par>
                              <p:par>
                                <p:cTn id="248" presetID="16" presetClass="entr" presetSubtype="21" fill="hold" nodeType="withEffect">
                                  <p:stCondLst>
                                    <p:cond delay="0"/>
                                  </p:stCondLst>
                                  <p:childTnLst>
                                    <p:set>
                                      <p:cBhvr>
                                        <p:cTn id="249" dur="1" fill="hold">
                                          <p:stCondLst>
                                            <p:cond delay="0"/>
                                          </p:stCondLst>
                                        </p:cTn>
                                        <p:tgtEl>
                                          <p:spTgt spid="392"/>
                                        </p:tgtEl>
                                        <p:attrNameLst>
                                          <p:attrName>style.visibility</p:attrName>
                                        </p:attrNameLst>
                                      </p:cBhvr>
                                      <p:to>
                                        <p:strVal val="visible"/>
                                      </p:to>
                                    </p:set>
                                    <p:animEffect transition="in" filter="barn(inVertical)">
                                      <p:cBhvr>
                                        <p:cTn id="250" dur="500"/>
                                        <p:tgtEl>
                                          <p:spTgt spid="392"/>
                                        </p:tgtEl>
                                      </p:cBhvr>
                                    </p:animEffect>
                                  </p:childTnLst>
                                </p:cTn>
                              </p:par>
                              <p:par>
                                <p:cTn id="251" presetID="16" presetClass="entr" presetSubtype="21" fill="hold" nodeType="withEffect">
                                  <p:stCondLst>
                                    <p:cond delay="0"/>
                                  </p:stCondLst>
                                  <p:childTnLst>
                                    <p:set>
                                      <p:cBhvr>
                                        <p:cTn id="252" dur="1" fill="hold">
                                          <p:stCondLst>
                                            <p:cond delay="0"/>
                                          </p:stCondLst>
                                        </p:cTn>
                                        <p:tgtEl>
                                          <p:spTgt spid="403"/>
                                        </p:tgtEl>
                                        <p:attrNameLst>
                                          <p:attrName>style.visibility</p:attrName>
                                        </p:attrNameLst>
                                      </p:cBhvr>
                                      <p:to>
                                        <p:strVal val="visible"/>
                                      </p:to>
                                    </p:set>
                                    <p:animEffect transition="in" filter="barn(inVertical)">
                                      <p:cBhvr>
                                        <p:cTn id="253" dur="500"/>
                                        <p:tgtEl>
                                          <p:spTgt spid="403"/>
                                        </p:tgtEl>
                                      </p:cBhvr>
                                    </p:animEffect>
                                  </p:childTnLst>
                                </p:cTn>
                              </p:par>
                              <p:par>
                                <p:cTn id="254" presetID="16" presetClass="entr" presetSubtype="21" fill="hold" nodeType="withEffect">
                                  <p:stCondLst>
                                    <p:cond delay="0"/>
                                  </p:stCondLst>
                                  <p:childTnLst>
                                    <p:set>
                                      <p:cBhvr>
                                        <p:cTn id="255" dur="1" fill="hold">
                                          <p:stCondLst>
                                            <p:cond delay="0"/>
                                          </p:stCondLst>
                                        </p:cTn>
                                        <p:tgtEl>
                                          <p:spTgt spid="404"/>
                                        </p:tgtEl>
                                        <p:attrNameLst>
                                          <p:attrName>style.visibility</p:attrName>
                                        </p:attrNameLst>
                                      </p:cBhvr>
                                      <p:to>
                                        <p:strVal val="visible"/>
                                      </p:to>
                                    </p:set>
                                    <p:animEffect transition="in" filter="barn(inVertical)">
                                      <p:cBhvr>
                                        <p:cTn id="256" dur="500"/>
                                        <p:tgtEl>
                                          <p:spTgt spid="404"/>
                                        </p:tgtEl>
                                      </p:cBhvr>
                                    </p:animEffect>
                                  </p:childTnLst>
                                </p:cTn>
                              </p:par>
                              <p:par>
                                <p:cTn id="257" presetID="16" presetClass="entr" presetSubtype="21" fill="hold" nodeType="withEffect">
                                  <p:stCondLst>
                                    <p:cond delay="0"/>
                                  </p:stCondLst>
                                  <p:childTnLst>
                                    <p:set>
                                      <p:cBhvr>
                                        <p:cTn id="258" dur="1" fill="hold">
                                          <p:stCondLst>
                                            <p:cond delay="0"/>
                                          </p:stCondLst>
                                        </p:cTn>
                                        <p:tgtEl>
                                          <p:spTgt spid="405"/>
                                        </p:tgtEl>
                                        <p:attrNameLst>
                                          <p:attrName>style.visibility</p:attrName>
                                        </p:attrNameLst>
                                      </p:cBhvr>
                                      <p:to>
                                        <p:strVal val="visible"/>
                                      </p:to>
                                    </p:set>
                                    <p:animEffect transition="in" filter="barn(inVertical)">
                                      <p:cBhvr>
                                        <p:cTn id="259" dur="500"/>
                                        <p:tgtEl>
                                          <p:spTgt spid="405"/>
                                        </p:tgtEl>
                                      </p:cBhvr>
                                    </p:animEffect>
                                  </p:childTnLst>
                                </p:cTn>
                              </p:par>
                              <p:par>
                                <p:cTn id="260" presetID="16" presetClass="entr" presetSubtype="21" fill="hold" nodeType="withEffect">
                                  <p:stCondLst>
                                    <p:cond delay="0"/>
                                  </p:stCondLst>
                                  <p:childTnLst>
                                    <p:set>
                                      <p:cBhvr>
                                        <p:cTn id="261" dur="1" fill="hold">
                                          <p:stCondLst>
                                            <p:cond delay="0"/>
                                          </p:stCondLst>
                                        </p:cTn>
                                        <p:tgtEl>
                                          <p:spTgt spid="406"/>
                                        </p:tgtEl>
                                        <p:attrNameLst>
                                          <p:attrName>style.visibility</p:attrName>
                                        </p:attrNameLst>
                                      </p:cBhvr>
                                      <p:to>
                                        <p:strVal val="visible"/>
                                      </p:to>
                                    </p:set>
                                    <p:animEffect transition="in" filter="barn(inVertical)">
                                      <p:cBhvr>
                                        <p:cTn id="262" dur="500"/>
                                        <p:tgtEl>
                                          <p:spTgt spid="406"/>
                                        </p:tgtEl>
                                      </p:cBhvr>
                                    </p:animEffect>
                                  </p:childTnLst>
                                </p:cTn>
                              </p:par>
                              <p:par>
                                <p:cTn id="263" presetID="16" presetClass="entr" presetSubtype="21" fill="hold" nodeType="withEffect">
                                  <p:stCondLst>
                                    <p:cond delay="0"/>
                                  </p:stCondLst>
                                  <p:childTnLst>
                                    <p:set>
                                      <p:cBhvr>
                                        <p:cTn id="264" dur="1" fill="hold">
                                          <p:stCondLst>
                                            <p:cond delay="0"/>
                                          </p:stCondLst>
                                        </p:cTn>
                                        <p:tgtEl>
                                          <p:spTgt spid="431"/>
                                        </p:tgtEl>
                                        <p:attrNameLst>
                                          <p:attrName>style.visibility</p:attrName>
                                        </p:attrNameLst>
                                      </p:cBhvr>
                                      <p:to>
                                        <p:strVal val="visible"/>
                                      </p:to>
                                    </p:set>
                                    <p:animEffect transition="in" filter="barn(inVertical)">
                                      <p:cBhvr>
                                        <p:cTn id="265" dur="500"/>
                                        <p:tgtEl>
                                          <p:spTgt spid="431"/>
                                        </p:tgtEl>
                                      </p:cBhvr>
                                    </p:animEffect>
                                  </p:childTnLst>
                                </p:cTn>
                              </p:par>
                              <p:par>
                                <p:cTn id="266" presetID="16" presetClass="entr" presetSubtype="21" fill="hold" nodeType="withEffect">
                                  <p:stCondLst>
                                    <p:cond delay="0"/>
                                  </p:stCondLst>
                                  <p:childTnLst>
                                    <p:set>
                                      <p:cBhvr>
                                        <p:cTn id="267" dur="1" fill="hold">
                                          <p:stCondLst>
                                            <p:cond delay="0"/>
                                          </p:stCondLst>
                                        </p:cTn>
                                        <p:tgtEl>
                                          <p:spTgt spid="433"/>
                                        </p:tgtEl>
                                        <p:attrNameLst>
                                          <p:attrName>style.visibility</p:attrName>
                                        </p:attrNameLst>
                                      </p:cBhvr>
                                      <p:to>
                                        <p:strVal val="visible"/>
                                      </p:to>
                                    </p:set>
                                    <p:animEffect transition="in" filter="barn(inVertical)">
                                      <p:cBhvr>
                                        <p:cTn id="268" dur="500"/>
                                        <p:tgtEl>
                                          <p:spTgt spid="433"/>
                                        </p:tgtEl>
                                      </p:cBhvr>
                                    </p:animEffect>
                                  </p:childTnLst>
                                </p:cTn>
                              </p:par>
                              <p:par>
                                <p:cTn id="269" presetID="16" presetClass="entr" presetSubtype="21" fill="hold" nodeType="withEffect">
                                  <p:stCondLst>
                                    <p:cond delay="0"/>
                                  </p:stCondLst>
                                  <p:childTnLst>
                                    <p:set>
                                      <p:cBhvr>
                                        <p:cTn id="270" dur="1" fill="hold">
                                          <p:stCondLst>
                                            <p:cond delay="0"/>
                                          </p:stCondLst>
                                        </p:cTn>
                                        <p:tgtEl>
                                          <p:spTgt spid="434"/>
                                        </p:tgtEl>
                                        <p:attrNameLst>
                                          <p:attrName>style.visibility</p:attrName>
                                        </p:attrNameLst>
                                      </p:cBhvr>
                                      <p:to>
                                        <p:strVal val="visible"/>
                                      </p:to>
                                    </p:set>
                                    <p:animEffect transition="in" filter="barn(inVertical)">
                                      <p:cBhvr>
                                        <p:cTn id="271" dur="500"/>
                                        <p:tgtEl>
                                          <p:spTgt spid="434"/>
                                        </p:tgtEl>
                                      </p:cBhvr>
                                    </p:animEffect>
                                  </p:childTnLst>
                                </p:cTn>
                              </p:par>
                              <p:par>
                                <p:cTn id="272" presetID="16" presetClass="entr" presetSubtype="21" fill="hold" nodeType="withEffect">
                                  <p:stCondLst>
                                    <p:cond delay="0"/>
                                  </p:stCondLst>
                                  <p:childTnLst>
                                    <p:set>
                                      <p:cBhvr>
                                        <p:cTn id="273" dur="1" fill="hold">
                                          <p:stCondLst>
                                            <p:cond delay="0"/>
                                          </p:stCondLst>
                                        </p:cTn>
                                        <p:tgtEl>
                                          <p:spTgt spid="435"/>
                                        </p:tgtEl>
                                        <p:attrNameLst>
                                          <p:attrName>style.visibility</p:attrName>
                                        </p:attrNameLst>
                                      </p:cBhvr>
                                      <p:to>
                                        <p:strVal val="visible"/>
                                      </p:to>
                                    </p:set>
                                    <p:animEffect transition="in" filter="barn(inVertical)">
                                      <p:cBhvr>
                                        <p:cTn id="274" dur="500"/>
                                        <p:tgtEl>
                                          <p:spTgt spid="435"/>
                                        </p:tgtEl>
                                      </p:cBhvr>
                                    </p:animEffect>
                                  </p:childTnLst>
                                </p:cTn>
                              </p:par>
                              <p:par>
                                <p:cTn id="275" presetID="16" presetClass="entr" presetSubtype="21" fill="hold" nodeType="withEffect">
                                  <p:stCondLst>
                                    <p:cond delay="0"/>
                                  </p:stCondLst>
                                  <p:childTnLst>
                                    <p:set>
                                      <p:cBhvr>
                                        <p:cTn id="276" dur="1" fill="hold">
                                          <p:stCondLst>
                                            <p:cond delay="0"/>
                                          </p:stCondLst>
                                        </p:cTn>
                                        <p:tgtEl>
                                          <p:spTgt spid="436"/>
                                        </p:tgtEl>
                                        <p:attrNameLst>
                                          <p:attrName>style.visibility</p:attrName>
                                        </p:attrNameLst>
                                      </p:cBhvr>
                                      <p:to>
                                        <p:strVal val="visible"/>
                                      </p:to>
                                    </p:set>
                                    <p:animEffect transition="in" filter="barn(inVertical)">
                                      <p:cBhvr>
                                        <p:cTn id="277" dur="500"/>
                                        <p:tgtEl>
                                          <p:spTgt spid="436"/>
                                        </p:tgtEl>
                                      </p:cBhvr>
                                    </p:animEffect>
                                  </p:childTnLst>
                                </p:cTn>
                              </p:par>
                              <p:par>
                                <p:cTn id="278" presetID="16" presetClass="entr" presetSubtype="21" fill="hold" nodeType="withEffect">
                                  <p:stCondLst>
                                    <p:cond delay="0"/>
                                  </p:stCondLst>
                                  <p:childTnLst>
                                    <p:set>
                                      <p:cBhvr>
                                        <p:cTn id="279" dur="1" fill="hold">
                                          <p:stCondLst>
                                            <p:cond delay="0"/>
                                          </p:stCondLst>
                                        </p:cTn>
                                        <p:tgtEl>
                                          <p:spTgt spid="437"/>
                                        </p:tgtEl>
                                        <p:attrNameLst>
                                          <p:attrName>style.visibility</p:attrName>
                                        </p:attrNameLst>
                                      </p:cBhvr>
                                      <p:to>
                                        <p:strVal val="visible"/>
                                      </p:to>
                                    </p:set>
                                    <p:animEffect transition="in" filter="barn(inVertical)">
                                      <p:cBhvr>
                                        <p:cTn id="280" dur="500"/>
                                        <p:tgtEl>
                                          <p:spTgt spid="437"/>
                                        </p:tgtEl>
                                      </p:cBhvr>
                                    </p:animEffect>
                                  </p:childTnLst>
                                </p:cTn>
                              </p:par>
                              <p:par>
                                <p:cTn id="281" presetID="16" presetClass="entr" presetSubtype="21" fill="hold" nodeType="withEffect">
                                  <p:stCondLst>
                                    <p:cond delay="0"/>
                                  </p:stCondLst>
                                  <p:childTnLst>
                                    <p:set>
                                      <p:cBhvr>
                                        <p:cTn id="282" dur="1" fill="hold">
                                          <p:stCondLst>
                                            <p:cond delay="0"/>
                                          </p:stCondLst>
                                        </p:cTn>
                                        <p:tgtEl>
                                          <p:spTgt spid="505"/>
                                        </p:tgtEl>
                                        <p:attrNameLst>
                                          <p:attrName>style.visibility</p:attrName>
                                        </p:attrNameLst>
                                      </p:cBhvr>
                                      <p:to>
                                        <p:strVal val="visible"/>
                                      </p:to>
                                    </p:set>
                                    <p:animEffect transition="in" filter="barn(inVertical)">
                                      <p:cBhvr>
                                        <p:cTn id="283" dur="500"/>
                                        <p:tgtEl>
                                          <p:spTgt spid="505"/>
                                        </p:tgtEl>
                                      </p:cBhvr>
                                    </p:animEffect>
                                  </p:childTnLst>
                                </p:cTn>
                              </p:par>
                              <p:par>
                                <p:cTn id="284" presetID="16" presetClass="entr" presetSubtype="21" fill="hold" nodeType="withEffect">
                                  <p:stCondLst>
                                    <p:cond delay="0"/>
                                  </p:stCondLst>
                                  <p:childTnLst>
                                    <p:set>
                                      <p:cBhvr>
                                        <p:cTn id="285" dur="1" fill="hold">
                                          <p:stCondLst>
                                            <p:cond delay="0"/>
                                          </p:stCondLst>
                                        </p:cTn>
                                        <p:tgtEl>
                                          <p:spTgt spid="506"/>
                                        </p:tgtEl>
                                        <p:attrNameLst>
                                          <p:attrName>style.visibility</p:attrName>
                                        </p:attrNameLst>
                                      </p:cBhvr>
                                      <p:to>
                                        <p:strVal val="visible"/>
                                      </p:to>
                                    </p:set>
                                    <p:animEffect transition="in" filter="barn(inVertical)">
                                      <p:cBhvr>
                                        <p:cTn id="286" dur="500"/>
                                        <p:tgtEl>
                                          <p:spTgt spid="506"/>
                                        </p:tgtEl>
                                      </p:cBhvr>
                                    </p:animEffect>
                                  </p:childTnLst>
                                </p:cTn>
                              </p:par>
                              <p:par>
                                <p:cTn id="287" presetID="16" presetClass="entr" presetSubtype="21" fill="hold" nodeType="withEffect">
                                  <p:stCondLst>
                                    <p:cond delay="0"/>
                                  </p:stCondLst>
                                  <p:childTnLst>
                                    <p:set>
                                      <p:cBhvr>
                                        <p:cTn id="288" dur="1" fill="hold">
                                          <p:stCondLst>
                                            <p:cond delay="0"/>
                                          </p:stCondLst>
                                        </p:cTn>
                                        <p:tgtEl>
                                          <p:spTgt spid="508"/>
                                        </p:tgtEl>
                                        <p:attrNameLst>
                                          <p:attrName>style.visibility</p:attrName>
                                        </p:attrNameLst>
                                      </p:cBhvr>
                                      <p:to>
                                        <p:strVal val="visible"/>
                                      </p:to>
                                    </p:set>
                                    <p:animEffect transition="in" filter="barn(inVertical)">
                                      <p:cBhvr>
                                        <p:cTn id="289" dur="500"/>
                                        <p:tgtEl>
                                          <p:spTgt spid="508"/>
                                        </p:tgtEl>
                                      </p:cBhvr>
                                    </p:animEffect>
                                  </p:childTnLst>
                                </p:cTn>
                              </p:par>
                              <p:par>
                                <p:cTn id="290" presetID="16" presetClass="entr" presetSubtype="21" fill="hold" nodeType="withEffect">
                                  <p:stCondLst>
                                    <p:cond delay="0"/>
                                  </p:stCondLst>
                                  <p:childTnLst>
                                    <p:set>
                                      <p:cBhvr>
                                        <p:cTn id="291" dur="1" fill="hold">
                                          <p:stCondLst>
                                            <p:cond delay="0"/>
                                          </p:stCondLst>
                                        </p:cTn>
                                        <p:tgtEl>
                                          <p:spTgt spid="518"/>
                                        </p:tgtEl>
                                        <p:attrNameLst>
                                          <p:attrName>style.visibility</p:attrName>
                                        </p:attrNameLst>
                                      </p:cBhvr>
                                      <p:to>
                                        <p:strVal val="visible"/>
                                      </p:to>
                                    </p:set>
                                    <p:animEffect transition="in" filter="barn(inVertical)">
                                      <p:cBhvr>
                                        <p:cTn id="292" dur="500"/>
                                        <p:tgtEl>
                                          <p:spTgt spid="518"/>
                                        </p:tgtEl>
                                      </p:cBhvr>
                                    </p:animEffect>
                                  </p:childTnLst>
                                </p:cTn>
                              </p:par>
                              <p:par>
                                <p:cTn id="293" presetID="16" presetClass="entr" presetSubtype="21" fill="hold" nodeType="withEffect">
                                  <p:stCondLst>
                                    <p:cond delay="0"/>
                                  </p:stCondLst>
                                  <p:childTnLst>
                                    <p:set>
                                      <p:cBhvr>
                                        <p:cTn id="294" dur="1" fill="hold">
                                          <p:stCondLst>
                                            <p:cond delay="0"/>
                                          </p:stCondLst>
                                        </p:cTn>
                                        <p:tgtEl>
                                          <p:spTgt spid="519"/>
                                        </p:tgtEl>
                                        <p:attrNameLst>
                                          <p:attrName>style.visibility</p:attrName>
                                        </p:attrNameLst>
                                      </p:cBhvr>
                                      <p:to>
                                        <p:strVal val="visible"/>
                                      </p:to>
                                    </p:set>
                                    <p:animEffect transition="in" filter="barn(inVertical)">
                                      <p:cBhvr>
                                        <p:cTn id="295" dur="500"/>
                                        <p:tgtEl>
                                          <p:spTgt spid="519"/>
                                        </p:tgtEl>
                                      </p:cBhvr>
                                    </p:animEffect>
                                  </p:childTnLst>
                                </p:cTn>
                              </p:par>
                              <p:par>
                                <p:cTn id="296" presetID="16" presetClass="entr" presetSubtype="21" fill="hold" nodeType="withEffect">
                                  <p:stCondLst>
                                    <p:cond delay="0"/>
                                  </p:stCondLst>
                                  <p:childTnLst>
                                    <p:set>
                                      <p:cBhvr>
                                        <p:cTn id="297" dur="1" fill="hold">
                                          <p:stCondLst>
                                            <p:cond delay="0"/>
                                          </p:stCondLst>
                                        </p:cTn>
                                        <p:tgtEl>
                                          <p:spTgt spid="520"/>
                                        </p:tgtEl>
                                        <p:attrNameLst>
                                          <p:attrName>style.visibility</p:attrName>
                                        </p:attrNameLst>
                                      </p:cBhvr>
                                      <p:to>
                                        <p:strVal val="visible"/>
                                      </p:to>
                                    </p:set>
                                    <p:animEffect transition="in" filter="barn(inVertical)">
                                      <p:cBhvr>
                                        <p:cTn id="298" dur="500"/>
                                        <p:tgtEl>
                                          <p:spTgt spid="520"/>
                                        </p:tgtEl>
                                      </p:cBhvr>
                                    </p:animEffect>
                                  </p:childTnLst>
                                </p:cTn>
                              </p:par>
                              <p:par>
                                <p:cTn id="299" presetID="16" presetClass="entr" presetSubtype="21" fill="hold" nodeType="withEffect">
                                  <p:stCondLst>
                                    <p:cond delay="0"/>
                                  </p:stCondLst>
                                  <p:childTnLst>
                                    <p:set>
                                      <p:cBhvr>
                                        <p:cTn id="300" dur="1" fill="hold">
                                          <p:stCondLst>
                                            <p:cond delay="0"/>
                                          </p:stCondLst>
                                        </p:cTn>
                                        <p:tgtEl>
                                          <p:spTgt spid="521"/>
                                        </p:tgtEl>
                                        <p:attrNameLst>
                                          <p:attrName>style.visibility</p:attrName>
                                        </p:attrNameLst>
                                      </p:cBhvr>
                                      <p:to>
                                        <p:strVal val="visible"/>
                                      </p:to>
                                    </p:set>
                                    <p:animEffect transition="in" filter="barn(inVertical)">
                                      <p:cBhvr>
                                        <p:cTn id="301" dur="500"/>
                                        <p:tgtEl>
                                          <p:spTgt spid="521"/>
                                        </p:tgtEl>
                                      </p:cBhvr>
                                    </p:animEffect>
                                  </p:childTnLst>
                                </p:cTn>
                              </p:par>
                              <p:par>
                                <p:cTn id="302" presetID="16" presetClass="entr" presetSubtype="21" fill="hold" nodeType="withEffect">
                                  <p:stCondLst>
                                    <p:cond delay="0"/>
                                  </p:stCondLst>
                                  <p:childTnLst>
                                    <p:set>
                                      <p:cBhvr>
                                        <p:cTn id="303" dur="1" fill="hold">
                                          <p:stCondLst>
                                            <p:cond delay="0"/>
                                          </p:stCondLst>
                                        </p:cTn>
                                        <p:tgtEl>
                                          <p:spTgt spid="522"/>
                                        </p:tgtEl>
                                        <p:attrNameLst>
                                          <p:attrName>style.visibility</p:attrName>
                                        </p:attrNameLst>
                                      </p:cBhvr>
                                      <p:to>
                                        <p:strVal val="visible"/>
                                      </p:to>
                                    </p:set>
                                    <p:animEffect transition="in" filter="barn(inVertical)">
                                      <p:cBhvr>
                                        <p:cTn id="304" dur="500"/>
                                        <p:tgtEl>
                                          <p:spTgt spid="522"/>
                                        </p:tgtEl>
                                      </p:cBhvr>
                                    </p:animEffect>
                                  </p:childTnLst>
                                </p:cTn>
                              </p:par>
                              <p:par>
                                <p:cTn id="305" presetID="16" presetClass="entr" presetSubtype="21" fill="hold" nodeType="withEffect">
                                  <p:stCondLst>
                                    <p:cond delay="0"/>
                                  </p:stCondLst>
                                  <p:childTnLst>
                                    <p:set>
                                      <p:cBhvr>
                                        <p:cTn id="306" dur="1" fill="hold">
                                          <p:stCondLst>
                                            <p:cond delay="0"/>
                                          </p:stCondLst>
                                        </p:cTn>
                                        <p:tgtEl>
                                          <p:spTgt spid="523"/>
                                        </p:tgtEl>
                                        <p:attrNameLst>
                                          <p:attrName>style.visibility</p:attrName>
                                        </p:attrNameLst>
                                      </p:cBhvr>
                                      <p:to>
                                        <p:strVal val="visible"/>
                                      </p:to>
                                    </p:set>
                                    <p:animEffect transition="in" filter="barn(inVertical)">
                                      <p:cBhvr>
                                        <p:cTn id="307" dur="500"/>
                                        <p:tgtEl>
                                          <p:spTgt spid="523"/>
                                        </p:tgtEl>
                                      </p:cBhvr>
                                    </p:animEffect>
                                  </p:childTnLst>
                                </p:cTn>
                              </p:par>
                              <p:par>
                                <p:cTn id="308" presetID="16" presetClass="entr" presetSubtype="21" fill="hold" nodeType="withEffect">
                                  <p:stCondLst>
                                    <p:cond delay="0"/>
                                  </p:stCondLst>
                                  <p:childTnLst>
                                    <p:set>
                                      <p:cBhvr>
                                        <p:cTn id="309" dur="1" fill="hold">
                                          <p:stCondLst>
                                            <p:cond delay="0"/>
                                          </p:stCondLst>
                                        </p:cTn>
                                        <p:tgtEl>
                                          <p:spTgt spid="524"/>
                                        </p:tgtEl>
                                        <p:attrNameLst>
                                          <p:attrName>style.visibility</p:attrName>
                                        </p:attrNameLst>
                                      </p:cBhvr>
                                      <p:to>
                                        <p:strVal val="visible"/>
                                      </p:to>
                                    </p:set>
                                    <p:animEffect transition="in" filter="barn(inVertical)">
                                      <p:cBhvr>
                                        <p:cTn id="310" dur="500"/>
                                        <p:tgtEl>
                                          <p:spTgt spid="524"/>
                                        </p:tgtEl>
                                      </p:cBhvr>
                                    </p:animEffect>
                                  </p:childTnLst>
                                </p:cTn>
                              </p:par>
                              <p:par>
                                <p:cTn id="311" presetID="16" presetClass="entr" presetSubtype="21" fill="hold" nodeType="withEffect">
                                  <p:stCondLst>
                                    <p:cond delay="0"/>
                                  </p:stCondLst>
                                  <p:childTnLst>
                                    <p:set>
                                      <p:cBhvr>
                                        <p:cTn id="312" dur="1" fill="hold">
                                          <p:stCondLst>
                                            <p:cond delay="0"/>
                                          </p:stCondLst>
                                        </p:cTn>
                                        <p:tgtEl>
                                          <p:spTgt spid="527"/>
                                        </p:tgtEl>
                                        <p:attrNameLst>
                                          <p:attrName>style.visibility</p:attrName>
                                        </p:attrNameLst>
                                      </p:cBhvr>
                                      <p:to>
                                        <p:strVal val="visible"/>
                                      </p:to>
                                    </p:set>
                                    <p:animEffect transition="in" filter="barn(inVertical)">
                                      <p:cBhvr>
                                        <p:cTn id="313" dur="500"/>
                                        <p:tgtEl>
                                          <p:spTgt spid="527"/>
                                        </p:tgtEl>
                                      </p:cBhvr>
                                    </p:animEffect>
                                  </p:childTnLst>
                                </p:cTn>
                              </p:par>
                              <p:par>
                                <p:cTn id="314" presetID="16" presetClass="entr" presetSubtype="21" fill="hold" nodeType="withEffect">
                                  <p:stCondLst>
                                    <p:cond delay="0"/>
                                  </p:stCondLst>
                                  <p:childTnLst>
                                    <p:set>
                                      <p:cBhvr>
                                        <p:cTn id="315" dur="1" fill="hold">
                                          <p:stCondLst>
                                            <p:cond delay="0"/>
                                          </p:stCondLst>
                                        </p:cTn>
                                        <p:tgtEl>
                                          <p:spTgt spid="548"/>
                                        </p:tgtEl>
                                        <p:attrNameLst>
                                          <p:attrName>style.visibility</p:attrName>
                                        </p:attrNameLst>
                                      </p:cBhvr>
                                      <p:to>
                                        <p:strVal val="visible"/>
                                      </p:to>
                                    </p:set>
                                    <p:animEffect transition="in" filter="barn(inVertical)">
                                      <p:cBhvr>
                                        <p:cTn id="316" dur="500"/>
                                        <p:tgtEl>
                                          <p:spTgt spid="548"/>
                                        </p:tgtEl>
                                      </p:cBhvr>
                                    </p:animEffect>
                                  </p:childTnLst>
                                </p:cTn>
                              </p:par>
                              <p:par>
                                <p:cTn id="317" presetID="16" presetClass="entr" presetSubtype="21" fill="hold" nodeType="withEffect">
                                  <p:stCondLst>
                                    <p:cond delay="0"/>
                                  </p:stCondLst>
                                  <p:childTnLst>
                                    <p:set>
                                      <p:cBhvr>
                                        <p:cTn id="318" dur="1" fill="hold">
                                          <p:stCondLst>
                                            <p:cond delay="0"/>
                                          </p:stCondLst>
                                        </p:cTn>
                                        <p:tgtEl>
                                          <p:spTgt spid="549"/>
                                        </p:tgtEl>
                                        <p:attrNameLst>
                                          <p:attrName>style.visibility</p:attrName>
                                        </p:attrNameLst>
                                      </p:cBhvr>
                                      <p:to>
                                        <p:strVal val="visible"/>
                                      </p:to>
                                    </p:set>
                                    <p:animEffect transition="in" filter="barn(inVertical)">
                                      <p:cBhvr>
                                        <p:cTn id="319" dur="500"/>
                                        <p:tgtEl>
                                          <p:spTgt spid="549"/>
                                        </p:tgtEl>
                                      </p:cBhvr>
                                    </p:animEffect>
                                  </p:childTnLst>
                                </p:cTn>
                              </p:par>
                              <p:par>
                                <p:cTn id="320" presetID="16" presetClass="entr" presetSubtype="21" fill="hold" nodeType="withEffect">
                                  <p:stCondLst>
                                    <p:cond delay="0"/>
                                  </p:stCondLst>
                                  <p:childTnLst>
                                    <p:set>
                                      <p:cBhvr>
                                        <p:cTn id="321" dur="1" fill="hold">
                                          <p:stCondLst>
                                            <p:cond delay="0"/>
                                          </p:stCondLst>
                                        </p:cTn>
                                        <p:tgtEl>
                                          <p:spTgt spid="550"/>
                                        </p:tgtEl>
                                        <p:attrNameLst>
                                          <p:attrName>style.visibility</p:attrName>
                                        </p:attrNameLst>
                                      </p:cBhvr>
                                      <p:to>
                                        <p:strVal val="visible"/>
                                      </p:to>
                                    </p:set>
                                    <p:animEffect transition="in" filter="barn(inVertical)">
                                      <p:cBhvr>
                                        <p:cTn id="322" dur="500"/>
                                        <p:tgtEl>
                                          <p:spTgt spid="550"/>
                                        </p:tgtEl>
                                      </p:cBhvr>
                                    </p:animEffect>
                                  </p:childTnLst>
                                </p:cTn>
                              </p:par>
                              <p:par>
                                <p:cTn id="323" presetID="16" presetClass="entr" presetSubtype="21" fill="hold" nodeType="withEffect">
                                  <p:stCondLst>
                                    <p:cond delay="0"/>
                                  </p:stCondLst>
                                  <p:childTnLst>
                                    <p:set>
                                      <p:cBhvr>
                                        <p:cTn id="324" dur="1" fill="hold">
                                          <p:stCondLst>
                                            <p:cond delay="0"/>
                                          </p:stCondLst>
                                        </p:cTn>
                                        <p:tgtEl>
                                          <p:spTgt spid="551"/>
                                        </p:tgtEl>
                                        <p:attrNameLst>
                                          <p:attrName>style.visibility</p:attrName>
                                        </p:attrNameLst>
                                      </p:cBhvr>
                                      <p:to>
                                        <p:strVal val="visible"/>
                                      </p:to>
                                    </p:set>
                                    <p:animEffect transition="in" filter="barn(inVertical)">
                                      <p:cBhvr>
                                        <p:cTn id="325" dur="500"/>
                                        <p:tgtEl>
                                          <p:spTgt spid="551"/>
                                        </p:tgtEl>
                                      </p:cBhvr>
                                    </p:animEffect>
                                  </p:childTnLst>
                                </p:cTn>
                              </p:par>
                              <p:par>
                                <p:cTn id="326" presetID="16" presetClass="entr" presetSubtype="21" fill="hold" nodeType="withEffect">
                                  <p:stCondLst>
                                    <p:cond delay="0"/>
                                  </p:stCondLst>
                                  <p:childTnLst>
                                    <p:set>
                                      <p:cBhvr>
                                        <p:cTn id="327" dur="1" fill="hold">
                                          <p:stCondLst>
                                            <p:cond delay="0"/>
                                          </p:stCondLst>
                                        </p:cTn>
                                        <p:tgtEl>
                                          <p:spTgt spid="579"/>
                                        </p:tgtEl>
                                        <p:attrNameLst>
                                          <p:attrName>style.visibility</p:attrName>
                                        </p:attrNameLst>
                                      </p:cBhvr>
                                      <p:to>
                                        <p:strVal val="visible"/>
                                      </p:to>
                                    </p:set>
                                    <p:animEffect transition="in" filter="barn(inVertical)">
                                      <p:cBhvr>
                                        <p:cTn id="328"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752235" y="6168048"/>
            <a:ext cx="997437" cy="711828"/>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solidFill>
                  <a:prstClr val="black"/>
                </a:solidFill>
                <a:cs typeface="Segoe UI" panose="020B0502040204020203" pitchFamily="34" charset="0"/>
              </a:rPr>
              <a:t>SharePoint</a:t>
            </a:r>
          </a:p>
          <a:p>
            <a:pPr algn="ctr" defTabSz="932290" fontAlgn="base">
              <a:lnSpc>
                <a:spcPct val="90000"/>
              </a:lnSpc>
              <a:spcBef>
                <a:spcPct val="0"/>
              </a:spcBef>
              <a:spcAft>
                <a:spcPct val="0"/>
              </a:spcAft>
            </a:pPr>
            <a:r>
              <a:rPr lang="en-US" sz="1224" spc="-51" dirty="0">
                <a:solidFill>
                  <a:prstClr val="black"/>
                </a:solidFill>
                <a:cs typeface="Segoe UI" panose="020B0502040204020203" pitchFamily="34" charset="0"/>
              </a:rPr>
              <a:t>Server</a:t>
            </a:r>
          </a:p>
        </p:txBody>
      </p:sp>
      <p:sp>
        <p:nvSpPr>
          <p:cNvPr id="5" name="Rounded Rectangle 4"/>
          <p:cNvSpPr/>
          <p:nvPr/>
        </p:nvSpPr>
        <p:spPr bwMode="auto">
          <a:xfrm>
            <a:off x="560928" y="6168048"/>
            <a:ext cx="997437" cy="711828"/>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solidFill>
                  <a:prstClr val="black"/>
                </a:solidFill>
                <a:cs typeface="Segoe UI" panose="020B0502040204020203" pitchFamily="34" charset="0"/>
              </a:rPr>
              <a:t>Exchange Server</a:t>
            </a:r>
          </a:p>
        </p:txBody>
      </p:sp>
      <p:sp>
        <p:nvSpPr>
          <p:cNvPr id="8" name="TextBox 7"/>
          <p:cNvSpPr txBox="1"/>
          <p:nvPr/>
        </p:nvSpPr>
        <p:spPr>
          <a:xfrm>
            <a:off x="336230" y="1858559"/>
            <a:ext cx="2869392" cy="576274"/>
          </a:xfrm>
          <a:prstGeom prst="rect">
            <a:avLst/>
          </a:prstGeom>
          <a:noFill/>
        </p:spPr>
        <p:txBody>
          <a:bodyPr wrap="square" lIns="0" tIns="0" rIns="0" bIns="0" rtlCol="0">
            <a:spAutoFit/>
          </a:bodyPr>
          <a:lstStyle/>
          <a:p>
            <a:pPr defTabSz="932597">
              <a:lnSpc>
                <a:spcPct val="90000"/>
              </a:lnSpc>
            </a:pPr>
            <a:r>
              <a:rPr lang="en-US" sz="2040" b="1" spc="-51" dirty="0">
                <a:solidFill>
                  <a:prstClr val="black"/>
                </a:solidFill>
                <a:cs typeface="Segoe UI" panose="020B0502040204020203" pitchFamily="34" charset="0"/>
              </a:rPr>
              <a:t>CORPORATE </a:t>
            </a:r>
          </a:p>
          <a:p>
            <a:pPr defTabSz="932597">
              <a:lnSpc>
                <a:spcPct val="90000"/>
              </a:lnSpc>
            </a:pPr>
            <a:r>
              <a:rPr lang="en-US" sz="2040" b="1" spc="-51" dirty="0">
                <a:solidFill>
                  <a:prstClr val="black"/>
                </a:solidFill>
                <a:cs typeface="Segoe UI" panose="020B0502040204020203" pitchFamily="34" charset="0"/>
              </a:rPr>
              <a:t>NETWORK</a:t>
            </a:r>
          </a:p>
        </p:txBody>
      </p:sp>
      <p:sp>
        <p:nvSpPr>
          <p:cNvPr id="37" name="TextBox 36"/>
          <p:cNvSpPr txBox="1"/>
          <p:nvPr/>
        </p:nvSpPr>
        <p:spPr>
          <a:xfrm>
            <a:off x="7152938" y="2986936"/>
            <a:ext cx="2082111" cy="958583"/>
          </a:xfrm>
          <a:prstGeom prst="rect">
            <a:avLst/>
          </a:prstGeom>
          <a:noFill/>
        </p:spPr>
        <p:txBody>
          <a:bodyPr wrap="square" rtlCol="0">
            <a:spAutoFit/>
          </a:bodyPr>
          <a:lstStyle/>
          <a:p>
            <a:pPr defTabSz="932597"/>
            <a:r>
              <a:rPr lang="en-US" sz="1836" dirty="0">
                <a:solidFill>
                  <a:srgbClr val="FFFFFF"/>
                </a:solidFill>
                <a:latin typeface="Segoe UI Light" panose="020B0502040204020203" pitchFamily="34" charset="0"/>
                <a:cs typeface="Segoe UI Light" panose="020B0502040204020203" pitchFamily="34" charset="0"/>
              </a:rPr>
              <a:t>Mobile </a:t>
            </a:r>
          </a:p>
          <a:p>
            <a:pPr defTabSz="932597"/>
            <a:r>
              <a:rPr lang="en-US" sz="1836" dirty="0">
                <a:solidFill>
                  <a:srgbClr val="FFFFFF"/>
                </a:solidFill>
                <a:latin typeface="Segoe UI Light" panose="020B0502040204020203" pitchFamily="34" charset="0"/>
                <a:cs typeface="Segoe UI Light" panose="020B0502040204020203" pitchFamily="34" charset="0"/>
              </a:rPr>
              <a:t>devices</a:t>
            </a:r>
          </a:p>
          <a:p>
            <a:pPr defTabSz="932597"/>
            <a:r>
              <a:rPr lang="en-US" sz="1836" dirty="0">
                <a:solidFill>
                  <a:prstClr val="black"/>
                </a:solidFill>
                <a:latin typeface="Segoe UI Light" panose="020B0502040204020203" pitchFamily="34" charset="0"/>
                <a:cs typeface="Segoe UI Light" panose="020B0502040204020203" pitchFamily="34" charset="0"/>
              </a:rPr>
              <a:t> </a:t>
            </a:r>
          </a:p>
        </p:txBody>
      </p:sp>
      <p:sp>
        <p:nvSpPr>
          <p:cNvPr id="40" name="TextBox 39"/>
          <p:cNvSpPr txBox="1"/>
          <p:nvPr/>
        </p:nvSpPr>
        <p:spPr>
          <a:xfrm>
            <a:off x="7125723" y="4286744"/>
            <a:ext cx="2082111" cy="670445"/>
          </a:xfrm>
          <a:prstGeom prst="rect">
            <a:avLst/>
          </a:prstGeom>
          <a:noFill/>
        </p:spPr>
        <p:txBody>
          <a:bodyPr wrap="square" rtlCol="0">
            <a:spAutoFit/>
          </a:bodyPr>
          <a:lstStyle/>
          <a:p>
            <a:pPr defTabSz="932597"/>
            <a:r>
              <a:rPr lang="en-US" sz="1836" dirty="0">
                <a:solidFill>
                  <a:srgbClr val="FFFFFF"/>
                </a:solidFill>
                <a:latin typeface="Segoe UI Light" panose="020B0502040204020203" pitchFamily="34" charset="0"/>
                <a:cs typeface="Segoe UI Light" panose="020B0502040204020203" pitchFamily="34" charset="0"/>
              </a:rPr>
              <a:t>PCs</a:t>
            </a:r>
          </a:p>
          <a:p>
            <a:pPr defTabSz="932597"/>
            <a:r>
              <a:rPr lang="en-US" sz="1836" dirty="0">
                <a:solidFill>
                  <a:prstClr val="black"/>
                </a:solidFill>
                <a:latin typeface="Segoe UI Light" panose="020B0502040204020203" pitchFamily="34" charset="0"/>
                <a:cs typeface="Segoe UI Light" panose="020B0502040204020203" pitchFamily="34" charset="0"/>
              </a:rPr>
              <a:t> </a:t>
            </a:r>
          </a:p>
        </p:txBody>
      </p:sp>
      <p:sp>
        <p:nvSpPr>
          <p:cNvPr id="41" name="TextBox 40"/>
          <p:cNvSpPr txBox="1"/>
          <p:nvPr/>
        </p:nvSpPr>
        <p:spPr>
          <a:xfrm>
            <a:off x="7097227" y="5652184"/>
            <a:ext cx="2082111" cy="382308"/>
          </a:xfrm>
          <a:prstGeom prst="rect">
            <a:avLst/>
          </a:prstGeom>
          <a:noFill/>
        </p:spPr>
        <p:txBody>
          <a:bodyPr wrap="square" rtlCol="0">
            <a:spAutoFit/>
          </a:bodyPr>
          <a:lstStyle/>
          <a:p>
            <a:pPr defTabSz="932597"/>
            <a:r>
              <a:rPr lang="en-US" sz="1836" dirty="0">
                <a:solidFill>
                  <a:srgbClr val="FFFFFF"/>
                </a:solidFill>
                <a:latin typeface="Segoe UI Light" panose="020B0502040204020203" pitchFamily="34" charset="0"/>
                <a:cs typeface="Segoe UI Light" panose="020B0502040204020203" pitchFamily="34" charset="0"/>
              </a:rPr>
              <a:t>Browsers</a:t>
            </a:r>
          </a:p>
        </p:txBody>
      </p:sp>
      <p:sp>
        <p:nvSpPr>
          <p:cNvPr id="53" name="TextBox 52"/>
          <p:cNvSpPr txBox="1"/>
          <p:nvPr/>
        </p:nvSpPr>
        <p:spPr>
          <a:xfrm>
            <a:off x="5444899" y="1829392"/>
            <a:ext cx="1229129" cy="288137"/>
          </a:xfrm>
          <a:prstGeom prst="rect">
            <a:avLst/>
          </a:prstGeom>
          <a:noFill/>
        </p:spPr>
        <p:txBody>
          <a:bodyPr wrap="none" lIns="0" tIns="0" rIns="0" bIns="0" rtlCol="0">
            <a:spAutoFit/>
          </a:bodyPr>
          <a:lstStyle/>
          <a:p>
            <a:pPr defTabSz="932597">
              <a:lnSpc>
                <a:spcPct val="90000"/>
              </a:lnSpc>
            </a:pPr>
            <a:r>
              <a:rPr lang="en-US" sz="2040" b="1" spc="-51" dirty="0">
                <a:solidFill>
                  <a:srgbClr val="FFFFFF"/>
                </a:solidFill>
                <a:cs typeface="Segoe UI" panose="020B0502040204020203" pitchFamily="34" charset="0"/>
              </a:rPr>
              <a:t>INTERNET</a:t>
            </a:r>
          </a:p>
        </p:txBody>
      </p:sp>
      <p:sp>
        <p:nvSpPr>
          <p:cNvPr id="54" name="TextBox 53"/>
          <p:cNvSpPr txBox="1"/>
          <p:nvPr/>
        </p:nvSpPr>
        <p:spPr>
          <a:xfrm>
            <a:off x="3493238" y="1829391"/>
            <a:ext cx="593082" cy="288137"/>
          </a:xfrm>
          <a:prstGeom prst="rect">
            <a:avLst/>
          </a:prstGeom>
          <a:noFill/>
        </p:spPr>
        <p:txBody>
          <a:bodyPr wrap="none" lIns="0" tIns="0" rIns="0" bIns="0" rtlCol="0">
            <a:spAutoFit/>
          </a:bodyPr>
          <a:lstStyle/>
          <a:p>
            <a:pPr defTabSz="932597">
              <a:lnSpc>
                <a:spcPct val="90000"/>
              </a:lnSpc>
            </a:pPr>
            <a:r>
              <a:rPr lang="en-US" sz="2040" b="1" spc="-51" dirty="0">
                <a:solidFill>
                  <a:prstClr val="black"/>
                </a:solidFill>
                <a:cs typeface="Segoe UI" panose="020B0502040204020203" pitchFamily="34" charset="0"/>
              </a:rPr>
              <a:t>DMZ</a:t>
            </a:r>
          </a:p>
        </p:txBody>
      </p:sp>
      <p:sp>
        <p:nvSpPr>
          <p:cNvPr id="45" name="TextBox 44"/>
          <p:cNvSpPr txBox="1"/>
          <p:nvPr/>
        </p:nvSpPr>
        <p:spPr>
          <a:xfrm>
            <a:off x="1313209" y="2622848"/>
            <a:ext cx="1621182" cy="990628"/>
          </a:xfrm>
          <a:prstGeom prst="rect">
            <a:avLst/>
          </a:prstGeom>
          <a:noFill/>
        </p:spPr>
        <p:txBody>
          <a:bodyPr wrap="none" rtlCol="0">
            <a:spAutoFit/>
          </a:bodyPr>
          <a:lstStyle/>
          <a:p>
            <a:pPr defTabSz="932597"/>
            <a:r>
              <a:rPr lang="en-US" sz="2856" dirty="0">
                <a:solidFill>
                  <a:prstClr val="black"/>
                </a:solidFill>
                <a:latin typeface="Segoe UI Light" panose="020B0502040204020203" pitchFamily="34" charset="0"/>
                <a:cs typeface="Segoe UI Light" panose="020B0502040204020203" pitchFamily="34" charset="0"/>
              </a:rPr>
              <a:t>Active </a:t>
            </a:r>
          </a:p>
          <a:p>
            <a:pPr defTabSz="932597"/>
            <a:r>
              <a:rPr lang="en-US" sz="2856" dirty="0">
                <a:solidFill>
                  <a:prstClr val="black"/>
                </a:solidFill>
                <a:latin typeface="Segoe UI Light" panose="020B0502040204020203" pitchFamily="34" charset="0"/>
                <a:cs typeface="Segoe UI Light" panose="020B0502040204020203" pitchFamily="34" charset="0"/>
              </a:rPr>
              <a:t>Directory</a:t>
            </a:r>
          </a:p>
        </p:txBody>
      </p:sp>
      <p:grpSp>
        <p:nvGrpSpPr>
          <p:cNvPr id="90" name="Group 89"/>
          <p:cNvGrpSpPr/>
          <p:nvPr/>
        </p:nvGrpSpPr>
        <p:grpSpPr>
          <a:xfrm>
            <a:off x="423325" y="2766921"/>
            <a:ext cx="782667" cy="797457"/>
            <a:chOff x="7203379" y="1471825"/>
            <a:chExt cx="1347511" cy="1372975"/>
          </a:xfrm>
        </p:grpSpPr>
        <p:sp>
          <p:nvSpPr>
            <p:cNvPr id="46" name="Isosceles Triangle 45"/>
            <p:cNvSpPr/>
            <p:nvPr/>
          </p:nvSpPr>
          <p:spPr>
            <a:xfrm>
              <a:off x="7203379" y="1471825"/>
              <a:ext cx="1347511" cy="1372975"/>
            </a:xfrm>
            <a:custGeom>
              <a:avLst/>
              <a:gdLst>
                <a:gd name="connsiteX0" fmla="*/ 0 w 1347511"/>
                <a:gd name="connsiteY0" fmla="*/ 896209 h 896209"/>
                <a:gd name="connsiteX1" fmla="*/ 673756 w 1347511"/>
                <a:gd name="connsiteY1" fmla="*/ 0 h 896209"/>
                <a:gd name="connsiteX2" fmla="*/ 1347511 w 1347511"/>
                <a:gd name="connsiteY2" fmla="*/ 896209 h 896209"/>
                <a:gd name="connsiteX3" fmla="*/ 0 w 1347511"/>
                <a:gd name="connsiteY3" fmla="*/ 896209 h 896209"/>
                <a:gd name="connsiteX0" fmla="*/ 0 w 1347511"/>
                <a:gd name="connsiteY0" fmla="*/ 896209 h 896209"/>
                <a:gd name="connsiteX1" fmla="*/ 673756 w 1347511"/>
                <a:gd name="connsiteY1" fmla="*/ 0 h 896209"/>
                <a:gd name="connsiteX2" fmla="*/ 1347511 w 1347511"/>
                <a:gd name="connsiteY2" fmla="*/ 896209 h 896209"/>
                <a:gd name="connsiteX3" fmla="*/ 696021 w 1347511"/>
                <a:gd name="connsiteY3" fmla="*/ 890375 h 896209"/>
                <a:gd name="connsiteX4" fmla="*/ 0 w 1347511"/>
                <a:gd name="connsiteY4" fmla="*/ 896209 h 896209"/>
                <a:gd name="connsiteX0" fmla="*/ 0 w 1347511"/>
                <a:gd name="connsiteY0" fmla="*/ 896209 h 1093575"/>
                <a:gd name="connsiteX1" fmla="*/ 673756 w 1347511"/>
                <a:gd name="connsiteY1" fmla="*/ 0 h 1093575"/>
                <a:gd name="connsiteX2" fmla="*/ 1347511 w 1347511"/>
                <a:gd name="connsiteY2" fmla="*/ 896209 h 1093575"/>
                <a:gd name="connsiteX3" fmla="*/ 683321 w 1347511"/>
                <a:gd name="connsiteY3" fmla="*/ 1093575 h 1093575"/>
                <a:gd name="connsiteX4" fmla="*/ 0 w 1347511"/>
                <a:gd name="connsiteY4" fmla="*/ 896209 h 1093575"/>
                <a:gd name="connsiteX0" fmla="*/ 0 w 1347511"/>
                <a:gd name="connsiteY0" fmla="*/ 896209 h 1245975"/>
                <a:gd name="connsiteX1" fmla="*/ 673756 w 1347511"/>
                <a:gd name="connsiteY1" fmla="*/ 0 h 1245975"/>
                <a:gd name="connsiteX2" fmla="*/ 1347511 w 1347511"/>
                <a:gd name="connsiteY2" fmla="*/ 896209 h 1245975"/>
                <a:gd name="connsiteX3" fmla="*/ 670621 w 1347511"/>
                <a:gd name="connsiteY3" fmla="*/ 1245975 h 1245975"/>
                <a:gd name="connsiteX4" fmla="*/ 0 w 1347511"/>
                <a:gd name="connsiteY4" fmla="*/ 896209 h 1245975"/>
                <a:gd name="connsiteX0" fmla="*/ 0 w 1347511"/>
                <a:gd name="connsiteY0" fmla="*/ 896209 h 1372975"/>
                <a:gd name="connsiteX1" fmla="*/ 673756 w 1347511"/>
                <a:gd name="connsiteY1" fmla="*/ 0 h 1372975"/>
                <a:gd name="connsiteX2" fmla="*/ 1347511 w 1347511"/>
                <a:gd name="connsiteY2" fmla="*/ 896209 h 1372975"/>
                <a:gd name="connsiteX3" fmla="*/ 670621 w 1347511"/>
                <a:gd name="connsiteY3" fmla="*/ 1372975 h 1372975"/>
                <a:gd name="connsiteX4" fmla="*/ 0 w 1347511"/>
                <a:gd name="connsiteY4" fmla="*/ 896209 h 137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11" h="1372975">
                  <a:moveTo>
                    <a:pt x="0" y="896209"/>
                  </a:moveTo>
                  <a:lnTo>
                    <a:pt x="673756" y="0"/>
                  </a:lnTo>
                  <a:lnTo>
                    <a:pt x="1347511" y="896209"/>
                  </a:lnTo>
                  <a:lnTo>
                    <a:pt x="670621" y="1372975"/>
                  </a:lnTo>
                  <a:lnTo>
                    <a:pt x="0" y="896209"/>
                  </a:lnTo>
                  <a:close/>
                </a:path>
              </a:pathLst>
            </a:cu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47" name="Oval 46"/>
            <p:cNvSpPr/>
            <p:nvPr/>
          </p:nvSpPr>
          <p:spPr>
            <a:xfrm>
              <a:off x="7784682" y="17922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57" name="Oval 56"/>
            <p:cNvSpPr/>
            <p:nvPr/>
          </p:nvSpPr>
          <p:spPr>
            <a:xfrm>
              <a:off x="7441782" y="22240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58" name="Oval 57"/>
            <p:cNvSpPr/>
            <p:nvPr/>
          </p:nvSpPr>
          <p:spPr>
            <a:xfrm>
              <a:off x="8140282" y="22240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59" name="Oval 58"/>
            <p:cNvSpPr/>
            <p:nvPr/>
          </p:nvSpPr>
          <p:spPr>
            <a:xfrm>
              <a:off x="7784682" y="2465355"/>
              <a:ext cx="184904" cy="1849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cxnSp>
          <p:nvCxnSpPr>
            <p:cNvPr id="51" name="Straight Connector 50"/>
            <p:cNvCxnSpPr>
              <a:stCxn id="47" idx="3"/>
              <a:endCxn id="57" idx="7"/>
            </p:cNvCxnSpPr>
            <p:nvPr/>
          </p:nvCxnSpPr>
          <p:spPr>
            <a:xfrm flipH="1">
              <a:off x="7599607" y="1950080"/>
              <a:ext cx="212154" cy="3010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7" idx="4"/>
              <a:endCxn id="59" idx="0"/>
            </p:cNvCxnSpPr>
            <p:nvPr/>
          </p:nvCxnSpPr>
          <p:spPr>
            <a:xfrm>
              <a:off x="7877134" y="1977159"/>
              <a:ext cx="0" cy="4881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7" idx="5"/>
              <a:endCxn id="58" idx="1"/>
            </p:cNvCxnSpPr>
            <p:nvPr/>
          </p:nvCxnSpPr>
          <p:spPr>
            <a:xfrm>
              <a:off x="7942507" y="1950080"/>
              <a:ext cx="224854" cy="3010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7" idx="5"/>
              <a:endCxn id="59" idx="1"/>
            </p:cNvCxnSpPr>
            <p:nvPr/>
          </p:nvCxnSpPr>
          <p:spPr>
            <a:xfrm>
              <a:off x="7599607" y="2381880"/>
              <a:ext cx="212154" cy="1105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3"/>
              <a:endCxn id="59" idx="7"/>
            </p:cNvCxnSpPr>
            <p:nvPr/>
          </p:nvCxnSpPr>
          <p:spPr>
            <a:xfrm flipH="1">
              <a:off x="7942507" y="2381880"/>
              <a:ext cx="224854" cy="1105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1" name="Picture 90"/>
          <p:cNvPicPr>
            <a:picLocks noChangeAspect="1"/>
          </p:cNvPicPr>
          <p:nvPr/>
        </p:nvPicPr>
        <p:blipFill rotWithShape="1">
          <a:blip r:embed="rId3"/>
          <a:srcRect l="20100" t="26542" r="46790" b="47045"/>
          <a:stretch/>
        </p:blipFill>
        <p:spPr>
          <a:xfrm>
            <a:off x="1857002" y="4072613"/>
            <a:ext cx="864601" cy="689738"/>
          </a:xfrm>
          <a:prstGeom prst="rect">
            <a:avLst/>
          </a:prstGeom>
        </p:spPr>
      </p:pic>
      <p:pic>
        <p:nvPicPr>
          <p:cNvPr id="92" name="Picture 91"/>
          <p:cNvPicPr>
            <a:picLocks noChangeAspect="1"/>
          </p:cNvPicPr>
          <p:nvPr/>
        </p:nvPicPr>
        <p:blipFill rotWithShape="1">
          <a:blip r:embed="rId3"/>
          <a:srcRect l="12663" t="61390" r="46190" b="12569"/>
          <a:stretch/>
        </p:blipFill>
        <p:spPr>
          <a:xfrm>
            <a:off x="546969" y="4082327"/>
            <a:ext cx="1074443" cy="680023"/>
          </a:xfrm>
          <a:prstGeom prst="rect">
            <a:avLst/>
          </a:prstGeom>
        </p:spPr>
      </p:pic>
      <p:pic>
        <p:nvPicPr>
          <p:cNvPr id="96" name="Picture 95"/>
          <p:cNvPicPr>
            <a:picLocks noChangeAspect="1"/>
          </p:cNvPicPr>
          <p:nvPr/>
        </p:nvPicPr>
        <p:blipFill rotWithShape="1">
          <a:blip r:embed="rId3"/>
          <a:srcRect l="52871" t="33855" r="35873" b="47059"/>
          <a:stretch/>
        </p:blipFill>
        <p:spPr>
          <a:xfrm>
            <a:off x="668705" y="5006088"/>
            <a:ext cx="784751" cy="1330665"/>
          </a:xfrm>
          <a:prstGeom prst="rect">
            <a:avLst/>
          </a:prstGeom>
        </p:spPr>
      </p:pic>
      <p:pic>
        <p:nvPicPr>
          <p:cNvPr id="97" name="Picture 96"/>
          <p:cNvPicPr>
            <a:picLocks noChangeAspect="1"/>
          </p:cNvPicPr>
          <p:nvPr/>
        </p:nvPicPr>
        <p:blipFill rotWithShape="1">
          <a:blip r:embed="rId3"/>
          <a:srcRect l="52871" t="33855" r="35873" b="47059"/>
          <a:stretch/>
        </p:blipFill>
        <p:spPr>
          <a:xfrm>
            <a:off x="1908385" y="5006088"/>
            <a:ext cx="784751" cy="1330665"/>
          </a:xfrm>
          <a:prstGeom prst="rect">
            <a:avLst/>
          </a:prstGeom>
        </p:spPr>
      </p:pic>
      <p:pic>
        <p:nvPicPr>
          <p:cNvPr id="100" name="Picture 99"/>
          <p:cNvPicPr>
            <a:picLocks noChangeAspect="1"/>
          </p:cNvPicPr>
          <p:nvPr/>
        </p:nvPicPr>
        <p:blipFill>
          <a:blip r:embed="rId4"/>
          <a:stretch>
            <a:fillRect/>
          </a:stretch>
        </p:blipFill>
        <p:spPr>
          <a:xfrm>
            <a:off x="5023050" y="1950599"/>
            <a:ext cx="2404214" cy="2404214"/>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741" y="5614463"/>
            <a:ext cx="764531" cy="729548"/>
          </a:xfrm>
          <a:prstGeom prst="rect">
            <a:avLst/>
          </a:prstGeom>
        </p:spPr>
      </p:pic>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1813" y="5875059"/>
            <a:ext cx="805769" cy="805769"/>
          </a:xfrm>
          <a:prstGeom prst="rect">
            <a:avLst/>
          </a:prstGeom>
        </p:spPr>
      </p:pic>
      <p:pic>
        <p:nvPicPr>
          <p:cNvPr id="109" name="Picture 108"/>
          <p:cNvPicPr>
            <a:picLocks noChangeAspect="1"/>
          </p:cNvPicPr>
          <p:nvPr/>
        </p:nvPicPr>
        <p:blipFill>
          <a:blip r:embed="rId7"/>
          <a:stretch>
            <a:fillRect/>
          </a:stretch>
        </p:blipFill>
        <p:spPr>
          <a:xfrm>
            <a:off x="5715482" y="4292794"/>
            <a:ext cx="1390915" cy="821535"/>
          </a:xfrm>
          <a:prstGeom prst="rect">
            <a:avLst/>
          </a:prstGeom>
        </p:spPr>
      </p:pic>
      <p:cxnSp>
        <p:nvCxnSpPr>
          <p:cNvPr id="4" name="Straight Connector 3"/>
          <p:cNvCxnSpPr/>
          <p:nvPr/>
        </p:nvCxnSpPr>
        <p:spPr>
          <a:xfrm>
            <a:off x="3176531" y="1768337"/>
            <a:ext cx="0" cy="496654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479106" y="3295504"/>
            <a:ext cx="1397728" cy="1927850"/>
            <a:chOff x="3410334" y="3231179"/>
            <a:chExt cx="1370446" cy="1890221"/>
          </a:xfrm>
        </p:grpSpPr>
        <p:sp>
          <p:nvSpPr>
            <p:cNvPr id="107" name="Rectangle 106"/>
            <p:cNvSpPr/>
            <p:nvPr/>
          </p:nvSpPr>
          <p:spPr>
            <a:xfrm>
              <a:off x="3410334" y="3231179"/>
              <a:ext cx="1370446" cy="1890221"/>
            </a:xfrm>
            <a:prstGeom prst="rect">
              <a:avLst/>
            </a:prstGeom>
            <a:solidFill>
              <a:srgbClr val="9B4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110" name="Group 109"/>
            <p:cNvGrpSpPr/>
            <p:nvPr/>
          </p:nvGrpSpPr>
          <p:grpSpPr>
            <a:xfrm>
              <a:off x="3514603" y="4074434"/>
              <a:ext cx="1167095" cy="335070"/>
              <a:chOff x="2587625" y="5014504"/>
              <a:chExt cx="1167095" cy="335070"/>
            </a:xfrm>
          </p:grpSpPr>
          <p:sp>
            <p:nvSpPr>
              <p:cNvPr id="131" name="Rounded Rectangle 130"/>
              <p:cNvSpPr/>
              <p:nvPr/>
            </p:nvSpPr>
            <p:spPr>
              <a:xfrm>
                <a:off x="2587625" y="5014504"/>
                <a:ext cx="1167095" cy="335070"/>
              </a:xfrm>
              <a:prstGeom prst="roundRect">
                <a:avLst>
                  <a:gd name="adj" fmla="val 2644"/>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132" name="Straight Connector 131"/>
              <p:cNvCxnSpPr/>
              <p:nvPr/>
            </p:nvCxnSpPr>
            <p:spPr>
              <a:xfrm>
                <a:off x="3569494" y="5145087"/>
                <a:ext cx="8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31797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4" name="Oval 133"/>
              <p:cNvSpPr/>
              <p:nvPr/>
            </p:nvSpPr>
            <p:spPr>
              <a:xfrm>
                <a:off x="31035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5" name="Oval 134"/>
              <p:cNvSpPr/>
              <p:nvPr/>
            </p:nvSpPr>
            <p:spPr>
              <a:xfrm>
                <a:off x="30273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6" name="Oval 135"/>
              <p:cNvSpPr/>
              <p:nvPr/>
            </p:nvSpPr>
            <p:spPr>
              <a:xfrm>
                <a:off x="29511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7" name="Oval 136"/>
              <p:cNvSpPr/>
              <p:nvPr/>
            </p:nvSpPr>
            <p:spPr>
              <a:xfrm>
                <a:off x="28749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8" name="Oval 137"/>
              <p:cNvSpPr/>
              <p:nvPr/>
            </p:nvSpPr>
            <p:spPr>
              <a:xfrm>
                <a:off x="2795588"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9" name="Oval 138"/>
              <p:cNvSpPr/>
              <p:nvPr/>
            </p:nvSpPr>
            <p:spPr>
              <a:xfrm>
                <a:off x="271621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nvGrpSpPr>
            <p:cNvPr id="111" name="Group 110"/>
            <p:cNvGrpSpPr/>
            <p:nvPr/>
          </p:nvGrpSpPr>
          <p:grpSpPr>
            <a:xfrm>
              <a:off x="3514603" y="3704229"/>
              <a:ext cx="1167095" cy="335070"/>
              <a:chOff x="2587625" y="5014504"/>
              <a:chExt cx="1167095" cy="335070"/>
            </a:xfrm>
          </p:grpSpPr>
          <p:sp>
            <p:nvSpPr>
              <p:cNvPr id="122" name="Rounded Rectangle 121"/>
              <p:cNvSpPr/>
              <p:nvPr/>
            </p:nvSpPr>
            <p:spPr>
              <a:xfrm>
                <a:off x="2587625" y="5014504"/>
                <a:ext cx="1167095" cy="335070"/>
              </a:xfrm>
              <a:prstGeom prst="roundRect">
                <a:avLst>
                  <a:gd name="adj" fmla="val 2644"/>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123" name="Straight Connector 122"/>
              <p:cNvCxnSpPr/>
              <p:nvPr/>
            </p:nvCxnSpPr>
            <p:spPr>
              <a:xfrm>
                <a:off x="3569494" y="5145087"/>
                <a:ext cx="8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1797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5" name="Oval 124"/>
              <p:cNvSpPr/>
              <p:nvPr/>
            </p:nvSpPr>
            <p:spPr>
              <a:xfrm>
                <a:off x="31035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6" name="Oval 125"/>
              <p:cNvSpPr/>
              <p:nvPr/>
            </p:nvSpPr>
            <p:spPr>
              <a:xfrm>
                <a:off x="30273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7" name="Oval 126"/>
              <p:cNvSpPr/>
              <p:nvPr/>
            </p:nvSpPr>
            <p:spPr>
              <a:xfrm>
                <a:off x="29511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8" name="Oval 127"/>
              <p:cNvSpPr/>
              <p:nvPr/>
            </p:nvSpPr>
            <p:spPr>
              <a:xfrm>
                <a:off x="28749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9" name="Oval 128"/>
              <p:cNvSpPr/>
              <p:nvPr/>
            </p:nvSpPr>
            <p:spPr>
              <a:xfrm>
                <a:off x="2795588"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30" name="Oval 129"/>
              <p:cNvSpPr/>
              <p:nvPr/>
            </p:nvSpPr>
            <p:spPr>
              <a:xfrm>
                <a:off x="271621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nvGrpSpPr>
            <p:cNvPr id="112" name="Group 111"/>
            <p:cNvGrpSpPr/>
            <p:nvPr/>
          </p:nvGrpSpPr>
          <p:grpSpPr>
            <a:xfrm>
              <a:off x="3514603" y="3329579"/>
              <a:ext cx="1167095" cy="335070"/>
              <a:chOff x="2587625" y="5014504"/>
              <a:chExt cx="1167095" cy="335070"/>
            </a:xfrm>
          </p:grpSpPr>
          <p:sp>
            <p:nvSpPr>
              <p:cNvPr id="113" name="Rounded Rectangle 112"/>
              <p:cNvSpPr/>
              <p:nvPr/>
            </p:nvSpPr>
            <p:spPr>
              <a:xfrm>
                <a:off x="2587625" y="5014504"/>
                <a:ext cx="1167095" cy="335070"/>
              </a:xfrm>
              <a:prstGeom prst="roundRect">
                <a:avLst>
                  <a:gd name="adj" fmla="val 2644"/>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114" name="Straight Connector 113"/>
              <p:cNvCxnSpPr/>
              <p:nvPr/>
            </p:nvCxnSpPr>
            <p:spPr>
              <a:xfrm>
                <a:off x="3569494" y="5145087"/>
                <a:ext cx="8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31797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6" name="Oval 115"/>
              <p:cNvSpPr/>
              <p:nvPr/>
            </p:nvSpPr>
            <p:spPr>
              <a:xfrm>
                <a:off x="31035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7" name="Oval 116"/>
              <p:cNvSpPr/>
              <p:nvPr/>
            </p:nvSpPr>
            <p:spPr>
              <a:xfrm>
                <a:off x="30273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8" name="Oval 117"/>
              <p:cNvSpPr/>
              <p:nvPr/>
            </p:nvSpPr>
            <p:spPr>
              <a:xfrm>
                <a:off x="295116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19" name="Oval 118"/>
              <p:cNvSpPr/>
              <p:nvPr/>
            </p:nvSpPr>
            <p:spPr>
              <a:xfrm>
                <a:off x="2874963" y="5122227"/>
                <a:ext cx="45720" cy="457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0" name="Oval 119"/>
              <p:cNvSpPr/>
              <p:nvPr/>
            </p:nvSpPr>
            <p:spPr>
              <a:xfrm>
                <a:off x="2795588"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1" name="Oval 120"/>
              <p:cNvSpPr/>
              <p:nvPr/>
            </p:nvSpPr>
            <p:spPr>
              <a:xfrm>
                <a:off x="2716213" y="5122227"/>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cxnSp>
        <p:nvCxnSpPr>
          <p:cNvPr id="48" name="Straight Connector 47"/>
          <p:cNvCxnSpPr/>
          <p:nvPr/>
        </p:nvCxnSpPr>
        <p:spPr>
          <a:xfrm>
            <a:off x="5154395" y="1768337"/>
            <a:ext cx="0" cy="4966548"/>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4287" y="1673180"/>
            <a:ext cx="5265212" cy="5277725"/>
          </a:xfrm>
          <a:prstGeom prst="rect">
            <a:avLst/>
          </a:prstGeom>
          <a:solidFill>
            <a:srgbClr val="FFFFF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black"/>
              </a:solidFill>
            </a:endParaRPr>
          </a:p>
        </p:txBody>
      </p:sp>
      <p:grpSp>
        <p:nvGrpSpPr>
          <p:cNvPr id="56" name="Group 55"/>
          <p:cNvGrpSpPr/>
          <p:nvPr/>
        </p:nvGrpSpPr>
        <p:grpSpPr>
          <a:xfrm>
            <a:off x="938448" y="3422504"/>
            <a:ext cx="3773392" cy="1656872"/>
            <a:chOff x="907411" y="3121224"/>
            <a:chExt cx="3699740" cy="1624532"/>
          </a:xfrm>
          <a:solidFill>
            <a:schemeClr val="bg2">
              <a:lumMod val="90000"/>
            </a:schemeClr>
          </a:solidFill>
        </p:grpSpPr>
        <p:sp>
          <p:nvSpPr>
            <p:cNvPr id="72" name="Rounded Rectangle 71"/>
            <p:cNvSpPr/>
            <p:nvPr/>
          </p:nvSpPr>
          <p:spPr>
            <a:xfrm>
              <a:off x="907411" y="3121224"/>
              <a:ext cx="3699740" cy="1624532"/>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73" name="Rectangle 72"/>
            <p:cNvSpPr/>
            <p:nvPr/>
          </p:nvSpPr>
          <p:spPr>
            <a:xfrm>
              <a:off x="1117350" y="3733529"/>
              <a:ext cx="3303437" cy="829236"/>
            </a:xfrm>
            <a:prstGeom prst="rect">
              <a:avLst/>
            </a:prstGeom>
            <a:grpFill/>
          </p:spPr>
          <p:txBody>
            <a:bodyPr wrap="square">
              <a:spAutoFit/>
            </a:bodyPr>
            <a:lstStyle/>
            <a:p>
              <a:pPr defTabSz="932597"/>
              <a:r>
                <a:rPr lang="en-US" sz="2448" dirty="0" smtClean="0">
                  <a:solidFill>
                    <a:prstClr val="black"/>
                  </a:solidFill>
                  <a:cs typeface="Segoe UI" panose="020B0502040204020203" pitchFamily="34" charset="0"/>
                </a:rPr>
                <a:t>The perimeter can not help protect data</a:t>
              </a:r>
              <a:endParaRPr lang="en-US" sz="2448" dirty="0">
                <a:solidFill>
                  <a:prstClr val="black"/>
                </a:solidFill>
                <a:cs typeface="Segoe UI" panose="020B0502040204020203" pitchFamily="34" charset="0"/>
              </a:endParaRPr>
            </a:p>
          </p:txBody>
        </p:sp>
        <p:sp>
          <p:nvSpPr>
            <p:cNvPr id="74" name="Rectangle 73"/>
            <p:cNvSpPr/>
            <p:nvPr/>
          </p:nvSpPr>
          <p:spPr>
            <a:xfrm>
              <a:off x="1132647" y="3279005"/>
              <a:ext cx="3303437" cy="469039"/>
            </a:xfrm>
            <a:prstGeom prst="rect">
              <a:avLst/>
            </a:prstGeom>
            <a:grpFill/>
          </p:spPr>
          <p:txBody>
            <a:bodyPr wrap="square">
              <a:spAutoFit/>
            </a:bodyPr>
            <a:lstStyle/>
            <a:p>
              <a:pPr defTabSz="932597"/>
              <a:r>
                <a:rPr lang="en-US" sz="2448" b="1" dirty="0">
                  <a:solidFill>
                    <a:prstClr val="black"/>
                  </a:solidFill>
                  <a:cs typeface="Segoe UI" panose="020B0502040204020203" pitchFamily="34" charset="0"/>
                </a:rPr>
                <a:t>Challenge</a:t>
              </a:r>
            </a:p>
          </p:txBody>
        </p:sp>
      </p:grpSp>
      <p:grpSp>
        <p:nvGrpSpPr>
          <p:cNvPr id="76" name="Group 75"/>
          <p:cNvGrpSpPr/>
          <p:nvPr/>
        </p:nvGrpSpPr>
        <p:grpSpPr>
          <a:xfrm>
            <a:off x="8343356" y="2512870"/>
            <a:ext cx="2465062" cy="1323719"/>
            <a:chOff x="8426546" y="3072269"/>
            <a:chExt cx="4489901" cy="2623969"/>
          </a:xfrm>
        </p:grpSpPr>
        <p:pic>
          <p:nvPicPr>
            <p:cNvPr id="82" name="Picture 81"/>
            <p:cNvPicPr>
              <a:picLocks noChangeAspect="1"/>
            </p:cNvPicPr>
            <p:nvPr/>
          </p:nvPicPr>
          <p:blipFill>
            <a:blip r:embed="rId8"/>
            <a:stretch>
              <a:fillRect/>
            </a:stretch>
          </p:blipFill>
          <p:spPr>
            <a:xfrm>
              <a:off x="8426546" y="3072269"/>
              <a:ext cx="4489901" cy="2623969"/>
            </a:xfrm>
            <a:prstGeom prst="rect">
              <a:avLst/>
            </a:prstGeom>
          </p:spPr>
        </p:pic>
        <p:grpSp>
          <p:nvGrpSpPr>
            <p:cNvPr id="83" name="Group 82"/>
            <p:cNvGrpSpPr/>
            <p:nvPr/>
          </p:nvGrpSpPr>
          <p:grpSpPr>
            <a:xfrm>
              <a:off x="8792455" y="4161756"/>
              <a:ext cx="3825475" cy="1253650"/>
              <a:chOff x="8792455" y="4161756"/>
              <a:chExt cx="3825475" cy="1253650"/>
            </a:xfrm>
          </p:grpSpPr>
          <p:pic>
            <p:nvPicPr>
              <p:cNvPr id="84" name="Picture 8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40947" y="4161756"/>
                <a:ext cx="2012956" cy="442408"/>
              </a:xfrm>
              <a:prstGeom prst="rect">
                <a:avLst/>
              </a:prstGeom>
            </p:spPr>
          </p:pic>
          <p:pic>
            <p:nvPicPr>
              <p:cNvPr id="85" name="Picture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2455" y="4664489"/>
                <a:ext cx="1885060" cy="750917"/>
              </a:xfrm>
              <a:prstGeom prst="rect">
                <a:avLst/>
              </a:prstGeom>
            </p:spPr>
          </p:pic>
          <p:pic>
            <p:nvPicPr>
              <p:cNvPr id="86" name="Picture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694" y="4684387"/>
                <a:ext cx="1946236" cy="727166"/>
              </a:xfrm>
              <a:prstGeom prst="rect">
                <a:avLst/>
              </a:prstGeom>
            </p:spPr>
          </p:pic>
        </p:grpSp>
      </p:grpSp>
      <p:sp>
        <p:nvSpPr>
          <p:cNvPr id="81" name="Right Arrow 80"/>
          <p:cNvSpPr/>
          <p:nvPr/>
        </p:nvSpPr>
        <p:spPr>
          <a:xfrm rot="19635429">
            <a:off x="8128460" y="3900212"/>
            <a:ext cx="781845" cy="647841"/>
          </a:xfrm>
          <a:prstGeom prst="rightArrow">
            <a:avLst>
              <a:gd name="adj1" fmla="val 50000"/>
              <a:gd name="adj2" fmla="val 5318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black"/>
              </a:solidFill>
            </a:endParaRPr>
          </a:p>
        </p:txBody>
      </p:sp>
      <p:sp>
        <p:nvSpPr>
          <p:cNvPr id="105" name="Title 33"/>
          <p:cNvSpPr>
            <a:spLocks noGrp="1"/>
          </p:cNvSpPr>
          <p:nvPr>
            <p:ph type="title"/>
          </p:nvPr>
        </p:nvSpPr>
        <p:spPr>
          <a:xfrm>
            <a:off x="235459" y="406302"/>
            <a:ext cx="11414349" cy="975028"/>
          </a:xfrm>
        </p:spPr>
        <p:txBody>
          <a:bodyPr>
            <a:noAutofit/>
          </a:bodyPr>
          <a:lstStyle/>
          <a:p>
            <a:r>
              <a:rPr lang="en-US" sz="4080" dirty="0">
                <a:latin typeface="Segoe UI Light" panose="020B0502040204020203" pitchFamily="34" charset="0"/>
                <a:cs typeface="Segoe UI Light" panose="020B0502040204020203" pitchFamily="34" charset="0"/>
              </a:rPr>
              <a:t>Protecting data in a mobile first, cloud first world</a:t>
            </a:r>
          </a:p>
        </p:txBody>
      </p:sp>
      <p:grpSp>
        <p:nvGrpSpPr>
          <p:cNvPr id="87" name="Group 86"/>
          <p:cNvGrpSpPr/>
          <p:nvPr/>
        </p:nvGrpSpPr>
        <p:grpSpPr>
          <a:xfrm>
            <a:off x="9027427" y="4289380"/>
            <a:ext cx="3191300" cy="2230701"/>
            <a:chOff x="8846009" y="4074343"/>
            <a:chExt cx="3354182" cy="2326457"/>
          </a:xfrm>
        </p:grpSpPr>
        <p:grpSp>
          <p:nvGrpSpPr>
            <p:cNvPr id="88" name="Group 87"/>
            <p:cNvGrpSpPr/>
            <p:nvPr/>
          </p:nvGrpSpPr>
          <p:grpSpPr>
            <a:xfrm>
              <a:off x="8902904" y="4141585"/>
              <a:ext cx="3297287" cy="1929003"/>
              <a:chOff x="9081426" y="4224133"/>
              <a:chExt cx="3363404" cy="1967682"/>
            </a:xfrm>
          </p:grpSpPr>
          <p:sp>
            <p:nvSpPr>
              <p:cNvPr id="93" name="TextBox 92"/>
              <p:cNvSpPr txBox="1"/>
              <p:nvPr/>
            </p:nvSpPr>
            <p:spPr>
              <a:xfrm>
                <a:off x="9081426" y="4224133"/>
                <a:ext cx="3161583" cy="478376"/>
              </a:xfrm>
              <a:prstGeom prst="rect">
                <a:avLst/>
              </a:prstGeom>
              <a:noFill/>
            </p:spPr>
            <p:txBody>
              <a:bodyPr wrap="square" rtlCol="0">
                <a:spAutoFit/>
              </a:bodyPr>
              <a:lstStyle/>
              <a:p>
                <a:pPr defTabSz="914225"/>
                <a:r>
                  <a:rPr lang="en-US" sz="2400" b="1" i="1" dirty="0">
                    <a:solidFill>
                      <a:srgbClr val="FFFFFF"/>
                    </a:solidFill>
                    <a:cs typeface="Segoe UI" panose="020B0502040204020203" pitchFamily="34" charset="0"/>
                  </a:rPr>
                  <a:t>Solution</a:t>
                </a:r>
              </a:p>
            </p:txBody>
          </p:sp>
          <p:sp>
            <p:nvSpPr>
              <p:cNvPr id="94" name="TextBox 93"/>
              <p:cNvSpPr txBox="1"/>
              <p:nvPr/>
            </p:nvSpPr>
            <p:spPr>
              <a:xfrm>
                <a:off x="9081426" y="4783890"/>
                <a:ext cx="3363404" cy="1407925"/>
              </a:xfrm>
              <a:prstGeom prst="rect">
                <a:avLst/>
              </a:prstGeom>
              <a:noFill/>
            </p:spPr>
            <p:txBody>
              <a:bodyPr wrap="square" rtlCol="0">
                <a:spAutoFit/>
              </a:bodyPr>
              <a:lstStyle/>
              <a:p>
                <a:pPr defTabSz="914225"/>
                <a:r>
                  <a:rPr lang="en-US" sz="2000" b="1" i="1" dirty="0" smtClean="0">
                    <a:solidFill>
                      <a:srgbClr val="FFFFFF"/>
                    </a:solidFill>
                    <a:latin typeface="Segoe UI Light" panose="020B0502040204020203" pitchFamily="34" charset="0"/>
                    <a:cs typeface="Segoe UI Light" panose="020B0502040204020203" pitchFamily="34" charset="0"/>
                  </a:rPr>
                  <a:t>Access control and data containment integrated natively in the apps, devices, and the cloud.</a:t>
                </a:r>
                <a:endParaRPr lang="en-US" sz="2000" b="1" i="1" dirty="0">
                  <a:solidFill>
                    <a:srgbClr val="FFFFFF"/>
                  </a:solidFill>
                  <a:latin typeface="Segoe UI Light" panose="020B0502040204020203" pitchFamily="34" charset="0"/>
                  <a:cs typeface="Segoe UI Light" panose="020B0502040204020203" pitchFamily="34" charset="0"/>
                </a:endParaRPr>
              </a:p>
            </p:txBody>
          </p:sp>
        </p:grpSp>
        <p:sp>
          <p:nvSpPr>
            <p:cNvPr id="89" name="Rectangle 88"/>
            <p:cNvSpPr/>
            <p:nvPr/>
          </p:nvSpPr>
          <p:spPr>
            <a:xfrm>
              <a:off x="8846009" y="4074343"/>
              <a:ext cx="3345991" cy="2326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95" name="Picture 94"/>
          <p:cNvPicPr>
            <a:picLocks noChangeAspect="1"/>
          </p:cNvPicPr>
          <p:nvPr/>
        </p:nvPicPr>
        <p:blipFill>
          <a:blip r:embed="rId12"/>
          <a:stretch>
            <a:fillRect/>
          </a:stretch>
        </p:blipFill>
        <p:spPr>
          <a:xfrm>
            <a:off x="10915201" y="2692435"/>
            <a:ext cx="1521274" cy="1022798"/>
          </a:xfrm>
          <a:prstGeom prst="rect">
            <a:avLst/>
          </a:prstGeom>
        </p:spPr>
      </p:pic>
      <p:sp>
        <p:nvSpPr>
          <p:cNvPr id="98" name="TextBox 97"/>
          <p:cNvSpPr txBox="1"/>
          <p:nvPr/>
        </p:nvSpPr>
        <p:spPr>
          <a:xfrm>
            <a:off x="11149365" y="3137547"/>
            <a:ext cx="2082111" cy="657359"/>
          </a:xfrm>
          <a:prstGeom prst="rect">
            <a:avLst/>
          </a:prstGeom>
          <a:noFill/>
        </p:spPr>
        <p:txBody>
          <a:bodyPr wrap="square" rtlCol="0">
            <a:spAutoFit/>
          </a:bodyPr>
          <a:lstStyle/>
          <a:p>
            <a:pPr defTabSz="932597"/>
            <a:r>
              <a:rPr lang="en-US" sz="1836" dirty="0" smtClean="0">
                <a:solidFill>
                  <a:srgbClr val="FFFFFF"/>
                </a:solidFill>
                <a:latin typeface="Segoe UI Light" panose="020B0502040204020203" pitchFamily="34" charset="0"/>
                <a:cs typeface="Segoe UI Light" panose="020B0502040204020203" pitchFamily="34" charset="0"/>
              </a:rPr>
              <a:t>SaaS Apps</a:t>
            </a:r>
            <a:endParaRPr lang="en-US" sz="1836" dirty="0">
              <a:solidFill>
                <a:srgbClr val="FFFFFF"/>
              </a:solidFill>
              <a:latin typeface="Segoe UI Light" panose="020B0502040204020203" pitchFamily="34" charset="0"/>
              <a:cs typeface="Segoe UI Light" panose="020B0502040204020203" pitchFamily="34" charset="0"/>
            </a:endParaRPr>
          </a:p>
          <a:p>
            <a:pPr defTabSz="932597"/>
            <a:r>
              <a:rPr lang="en-US" sz="1836" dirty="0">
                <a:solidFill>
                  <a:prstClr val="black"/>
                </a:solidFill>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3800585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ppt_x"/>
                                          </p:val>
                                        </p:tav>
                                        <p:tav tm="100000">
                                          <p:val>
                                            <p:strVal val="#ppt_x"/>
                                          </p:val>
                                        </p:tav>
                                      </p:tavLst>
                                    </p:anim>
                                    <p:anim calcmode="lin" valueType="num">
                                      <p:cBhvr additive="base">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 with EMS</a:t>
            </a:r>
            <a:endParaRPr lang="en-US" dirty="0"/>
          </a:p>
        </p:txBody>
      </p:sp>
      <p:sp>
        <p:nvSpPr>
          <p:cNvPr id="27" name="Rectangle 26"/>
          <p:cNvSpPr/>
          <p:nvPr/>
        </p:nvSpPr>
        <p:spPr bwMode="auto">
          <a:xfrm>
            <a:off x="7673005" y="3657317"/>
            <a:ext cx="4312047" cy="3144399"/>
          </a:xfrm>
          <a:prstGeom prst="rect">
            <a:avLst/>
          </a:prstGeom>
          <a:solidFill>
            <a:schemeClr val="tx1">
              <a:lumMod val="85000"/>
            </a:schemeClr>
          </a:solidFill>
          <a:ln w="1905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prstClr val="white"/>
                  </a:gs>
                  <a:gs pos="10417">
                    <a:prstClr val="white"/>
                  </a:gs>
                </a:gsLst>
                <a:lin ang="5400000" scaled="0"/>
              </a:gradFill>
            </a:endParaRPr>
          </a:p>
        </p:txBody>
      </p:sp>
      <p:sp>
        <p:nvSpPr>
          <p:cNvPr id="28" name="Rounded Rectangle 27"/>
          <p:cNvSpPr/>
          <p:nvPr/>
        </p:nvSpPr>
        <p:spPr bwMode="auto">
          <a:xfrm>
            <a:off x="10926894" y="6117407"/>
            <a:ext cx="878265" cy="346343"/>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00" spc="-51" dirty="0">
                <a:solidFill>
                  <a:prstClr val="black"/>
                </a:solidFill>
                <a:cs typeface="Segoe UI" panose="020B0502040204020203" pitchFamily="34" charset="0"/>
              </a:rPr>
              <a:t>SharePoint</a:t>
            </a:r>
          </a:p>
          <a:p>
            <a:pPr algn="ctr" defTabSz="932290" fontAlgn="base">
              <a:lnSpc>
                <a:spcPct val="90000"/>
              </a:lnSpc>
              <a:spcBef>
                <a:spcPct val="0"/>
              </a:spcBef>
              <a:spcAft>
                <a:spcPct val="0"/>
              </a:spcAft>
            </a:pPr>
            <a:r>
              <a:rPr lang="en-US" sz="1200" spc="-51" dirty="0">
                <a:solidFill>
                  <a:prstClr val="black"/>
                </a:solidFill>
                <a:cs typeface="Segoe UI" panose="020B0502040204020203" pitchFamily="34" charset="0"/>
              </a:rPr>
              <a:t>Server</a:t>
            </a:r>
          </a:p>
        </p:txBody>
      </p:sp>
      <p:sp>
        <p:nvSpPr>
          <p:cNvPr id="29" name="Rounded Rectangle 28"/>
          <p:cNvSpPr/>
          <p:nvPr/>
        </p:nvSpPr>
        <p:spPr bwMode="auto">
          <a:xfrm>
            <a:off x="10229763" y="6123172"/>
            <a:ext cx="823817" cy="346343"/>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solidFill>
                  <a:prstClr val="black"/>
                </a:solidFill>
                <a:cs typeface="Segoe UI" panose="020B0502040204020203" pitchFamily="34" charset="0"/>
              </a:rPr>
              <a:t>Exchange Server</a:t>
            </a:r>
          </a:p>
        </p:txBody>
      </p:sp>
      <p:sp>
        <p:nvSpPr>
          <p:cNvPr id="30" name="TextBox 29"/>
          <p:cNvSpPr txBox="1"/>
          <p:nvPr/>
        </p:nvSpPr>
        <p:spPr>
          <a:xfrm>
            <a:off x="10341768" y="3988285"/>
            <a:ext cx="2279133" cy="203723"/>
          </a:xfrm>
          <a:prstGeom prst="rect">
            <a:avLst/>
          </a:prstGeom>
          <a:noFill/>
          <a:ln>
            <a:noFill/>
          </a:ln>
        </p:spPr>
        <p:txBody>
          <a:bodyPr wrap="square" lIns="0" tIns="0" rIns="0" bIns="0" rtlCol="0">
            <a:spAutoFit/>
          </a:bodyPr>
          <a:lstStyle/>
          <a:p>
            <a:pPr defTabSz="932597">
              <a:lnSpc>
                <a:spcPct val="90000"/>
              </a:lnSpc>
            </a:pPr>
            <a:r>
              <a:rPr lang="en-US" b="1" spc="-51" dirty="0" smtClean="0">
                <a:solidFill>
                  <a:prstClr val="black"/>
                </a:solidFill>
                <a:cs typeface="Segoe UI" panose="020B0502040204020203" pitchFamily="34" charset="0"/>
              </a:rPr>
              <a:t>CORPORATE NETWORK</a:t>
            </a:r>
            <a:endParaRPr lang="en-US" b="1" spc="-51" dirty="0">
              <a:solidFill>
                <a:prstClr val="black"/>
              </a:solidFill>
              <a:cs typeface="Segoe UI" panose="020B0502040204020203" pitchFamily="34" charset="0"/>
            </a:endParaRPr>
          </a:p>
        </p:txBody>
      </p:sp>
      <p:sp>
        <p:nvSpPr>
          <p:cNvPr id="31" name="TextBox 30"/>
          <p:cNvSpPr txBox="1"/>
          <p:nvPr/>
        </p:nvSpPr>
        <p:spPr>
          <a:xfrm>
            <a:off x="8519306" y="4272353"/>
            <a:ext cx="908454" cy="443199"/>
          </a:xfrm>
          <a:prstGeom prst="rect">
            <a:avLst/>
          </a:prstGeom>
          <a:noFill/>
          <a:ln>
            <a:noFill/>
          </a:ln>
        </p:spPr>
        <p:txBody>
          <a:bodyPr wrap="none" lIns="0" tIns="0" rIns="0" bIns="0" rtlCol="0">
            <a:spAutoFit/>
          </a:bodyPr>
          <a:lstStyle/>
          <a:p>
            <a:pPr defTabSz="932597">
              <a:lnSpc>
                <a:spcPct val="90000"/>
              </a:lnSpc>
            </a:pPr>
            <a:r>
              <a:rPr lang="en-US" sz="1600" b="1" spc="-51" dirty="0" smtClean="0">
                <a:solidFill>
                  <a:prstClr val="black"/>
                </a:solidFill>
                <a:cs typeface="Segoe UI" panose="020B0502040204020203" pitchFamily="34" charset="0"/>
              </a:rPr>
              <a:t>Perimeter</a:t>
            </a:r>
            <a:br>
              <a:rPr lang="en-US" sz="1600" b="1" spc="-51" dirty="0" smtClean="0">
                <a:solidFill>
                  <a:prstClr val="black"/>
                </a:solidFill>
                <a:cs typeface="Segoe UI" panose="020B0502040204020203" pitchFamily="34" charset="0"/>
              </a:rPr>
            </a:br>
            <a:r>
              <a:rPr lang="en-US" sz="1600" b="1" spc="-51" dirty="0">
                <a:solidFill>
                  <a:prstClr val="black"/>
                </a:solidFill>
                <a:cs typeface="Segoe UI" panose="020B0502040204020203" pitchFamily="34" charset="0"/>
              </a:rPr>
              <a:t>n</a:t>
            </a:r>
            <a:r>
              <a:rPr lang="en-US" sz="1600" b="1" spc="-51" dirty="0" smtClean="0">
                <a:solidFill>
                  <a:prstClr val="black"/>
                </a:solidFill>
                <a:cs typeface="Segoe UI" panose="020B0502040204020203" pitchFamily="34" charset="0"/>
              </a:rPr>
              <a:t>etwork</a:t>
            </a:r>
            <a:endParaRPr lang="en-US" sz="1600" b="1" spc="-51" dirty="0">
              <a:solidFill>
                <a:prstClr val="black"/>
              </a:solidFill>
              <a:cs typeface="Segoe UI" panose="020B0502040204020203" pitchFamily="34" charset="0"/>
            </a:endParaRPr>
          </a:p>
        </p:txBody>
      </p:sp>
      <p:sp>
        <p:nvSpPr>
          <p:cNvPr id="32" name="TextBox 31"/>
          <p:cNvSpPr txBox="1"/>
          <p:nvPr/>
        </p:nvSpPr>
        <p:spPr>
          <a:xfrm>
            <a:off x="10257223" y="4903545"/>
            <a:ext cx="1436146" cy="377031"/>
          </a:xfrm>
          <a:prstGeom prst="rect">
            <a:avLst/>
          </a:prstGeom>
          <a:noFill/>
          <a:ln>
            <a:noFill/>
          </a:ln>
        </p:spPr>
        <p:txBody>
          <a:bodyPr wrap="square" rtlCol="0">
            <a:spAutoFit/>
          </a:bodyPr>
          <a:lstStyle/>
          <a:p>
            <a:pPr defTabSz="932597"/>
            <a:r>
              <a:rPr lang="en-US" sz="1400" dirty="0">
                <a:solidFill>
                  <a:prstClr val="black"/>
                </a:solidFill>
                <a:latin typeface="Segoe UI Light" panose="020B0502040204020203" pitchFamily="34" charset="0"/>
                <a:cs typeface="Segoe UI Light" panose="020B0502040204020203" pitchFamily="34" charset="0"/>
              </a:rPr>
              <a:t>Active </a:t>
            </a:r>
            <a:r>
              <a:rPr lang="en-US" sz="1400" dirty="0" smtClean="0">
                <a:solidFill>
                  <a:prstClr val="black"/>
                </a:solidFill>
                <a:latin typeface="Segoe UI Light" panose="020B0502040204020203" pitchFamily="34" charset="0"/>
                <a:cs typeface="Segoe UI Light" panose="020B0502040204020203" pitchFamily="34" charset="0"/>
              </a:rPr>
              <a:t>Directory</a:t>
            </a:r>
            <a:endParaRPr lang="en-US" sz="1400" dirty="0">
              <a:solidFill>
                <a:prstClr val="black"/>
              </a:solidFill>
              <a:latin typeface="Segoe UI Light" panose="020B0502040204020203" pitchFamily="34" charset="0"/>
              <a:cs typeface="Segoe UI Light" panose="020B0502040204020203" pitchFamily="34" charset="0"/>
            </a:endParaRPr>
          </a:p>
        </p:txBody>
      </p:sp>
      <p:pic>
        <p:nvPicPr>
          <p:cNvPr id="34" name="Picture 33"/>
          <p:cNvPicPr>
            <a:picLocks noChangeAspect="1"/>
          </p:cNvPicPr>
          <p:nvPr/>
        </p:nvPicPr>
        <p:blipFill rotWithShape="1">
          <a:blip r:embed="rId3"/>
          <a:srcRect l="52871" t="33855" r="35873" b="47059"/>
          <a:stretch/>
        </p:blipFill>
        <p:spPr>
          <a:xfrm>
            <a:off x="10558567" y="5388305"/>
            <a:ext cx="479312" cy="647440"/>
          </a:xfrm>
          <a:prstGeom prst="rect">
            <a:avLst/>
          </a:prstGeom>
          <a:ln>
            <a:noFill/>
          </a:ln>
        </p:spPr>
      </p:pic>
      <p:pic>
        <p:nvPicPr>
          <p:cNvPr id="35" name="Picture 34"/>
          <p:cNvPicPr>
            <a:picLocks noChangeAspect="1"/>
          </p:cNvPicPr>
          <p:nvPr/>
        </p:nvPicPr>
        <p:blipFill rotWithShape="1">
          <a:blip r:embed="rId3"/>
          <a:srcRect l="52871" t="33855" r="35873" b="47059"/>
          <a:stretch/>
        </p:blipFill>
        <p:spPr>
          <a:xfrm>
            <a:off x="11075564" y="5386802"/>
            <a:ext cx="479312" cy="647440"/>
          </a:xfrm>
          <a:prstGeom prst="rect">
            <a:avLst/>
          </a:prstGeom>
          <a:ln>
            <a:noFill/>
          </a:ln>
        </p:spPr>
      </p:pic>
      <p:cxnSp>
        <p:nvCxnSpPr>
          <p:cNvPr id="36" name="Straight Connector 35"/>
          <p:cNvCxnSpPr/>
          <p:nvPr/>
        </p:nvCxnSpPr>
        <p:spPr>
          <a:xfrm>
            <a:off x="9978870" y="3625751"/>
            <a:ext cx="0" cy="315468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8622887" y="4911634"/>
            <a:ext cx="729513" cy="938003"/>
            <a:chOff x="3334917" y="3231179"/>
            <a:chExt cx="1370446" cy="1890221"/>
          </a:xfrm>
        </p:grpSpPr>
        <p:sp>
          <p:nvSpPr>
            <p:cNvPr id="39" name="Rectangle 38"/>
            <p:cNvSpPr/>
            <p:nvPr/>
          </p:nvSpPr>
          <p:spPr>
            <a:xfrm>
              <a:off x="3334917" y="3231179"/>
              <a:ext cx="1370446" cy="1890221"/>
            </a:xfrm>
            <a:prstGeom prst="rect">
              <a:avLst/>
            </a:prstGeom>
            <a:solidFill>
              <a:srgbClr val="9B4F9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40" name="Group 39"/>
            <p:cNvGrpSpPr/>
            <p:nvPr/>
          </p:nvGrpSpPr>
          <p:grpSpPr>
            <a:xfrm>
              <a:off x="3439187" y="4074435"/>
              <a:ext cx="1167096" cy="335070"/>
              <a:chOff x="2512209" y="5014505"/>
              <a:chExt cx="1167096" cy="335070"/>
            </a:xfrm>
          </p:grpSpPr>
          <p:sp>
            <p:nvSpPr>
              <p:cNvPr id="61" name="Rounded Rectangle 60"/>
              <p:cNvSpPr/>
              <p:nvPr/>
            </p:nvSpPr>
            <p:spPr>
              <a:xfrm>
                <a:off x="2512209" y="5014505"/>
                <a:ext cx="1167096" cy="335070"/>
              </a:xfrm>
              <a:prstGeom prst="roundRect">
                <a:avLst>
                  <a:gd name="adj" fmla="val 2644"/>
                </a:avLst>
              </a:prstGeom>
              <a:solidFill>
                <a:srgbClr val="44235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62" name="Straight Connector 61"/>
              <p:cNvCxnSpPr/>
              <p:nvPr/>
            </p:nvCxnSpPr>
            <p:spPr>
              <a:xfrm>
                <a:off x="3569494" y="5145087"/>
                <a:ext cx="857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17976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4" name="Oval 63"/>
              <p:cNvSpPr/>
              <p:nvPr/>
            </p:nvSpPr>
            <p:spPr>
              <a:xfrm>
                <a:off x="31035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5" name="Oval 64"/>
              <p:cNvSpPr/>
              <p:nvPr/>
            </p:nvSpPr>
            <p:spPr>
              <a:xfrm>
                <a:off x="30273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6" name="Oval 65"/>
              <p:cNvSpPr/>
              <p:nvPr/>
            </p:nvSpPr>
            <p:spPr>
              <a:xfrm>
                <a:off x="29511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7" name="Oval 66"/>
              <p:cNvSpPr/>
              <p:nvPr/>
            </p:nvSpPr>
            <p:spPr>
              <a:xfrm>
                <a:off x="287496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8" name="Oval 67"/>
              <p:cNvSpPr/>
              <p:nvPr/>
            </p:nvSpPr>
            <p:spPr>
              <a:xfrm>
                <a:off x="2795588"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9" name="Oval 68"/>
              <p:cNvSpPr/>
              <p:nvPr/>
            </p:nvSpPr>
            <p:spPr>
              <a:xfrm>
                <a:off x="271621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nvGrpSpPr>
            <p:cNvPr id="41" name="Group 40"/>
            <p:cNvGrpSpPr/>
            <p:nvPr/>
          </p:nvGrpSpPr>
          <p:grpSpPr>
            <a:xfrm>
              <a:off x="3439186" y="3704229"/>
              <a:ext cx="1167096" cy="335070"/>
              <a:chOff x="2512208" y="5014504"/>
              <a:chExt cx="1167096" cy="335070"/>
            </a:xfrm>
          </p:grpSpPr>
          <p:sp>
            <p:nvSpPr>
              <p:cNvPr id="52" name="Rounded Rectangle 51"/>
              <p:cNvSpPr/>
              <p:nvPr/>
            </p:nvSpPr>
            <p:spPr>
              <a:xfrm>
                <a:off x="2512208" y="5014504"/>
                <a:ext cx="1167096" cy="335070"/>
              </a:xfrm>
              <a:prstGeom prst="roundRect">
                <a:avLst>
                  <a:gd name="adj" fmla="val 2644"/>
                </a:avLst>
              </a:prstGeom>
              <a:solidFill>
                <a:srgbClr val="44235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53" name="Straight Connector 52"/>
              <p:cNvCxnSpPr/>
              <p:nvPr/>
            </p:nvCxnSpPr>
            <p:spPr>
              <a:xfrm>
                <a:off x="3569494" y="5145087"/>
                <a:ext cx="857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1797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5" name="Oval 54"/>
              <p:cNvSpPr/>
              <p:nvPr/>
            </p:nvSpPr>
            <p:spPr>
              <a:xfrm>
                <a:off x="31035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6" name="Oval 55"/>
              <p:cNvSpPr/>
              <p:nvPr/>
            </p:nvSpPr>
            <p:spPr>
              <a:xfrm>
                <a:off x="302736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7" name="Oval 56"/>
              <p:cNvSpPr/>
              <p:nvPr/>
            </p:nvSpPr>
            <p:spPr>
              <a:xfrm>
                <a:off x="29511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8" name="Oval 57"/>
              <p:cNvSpPr/>
              <p:nvPr/>
            </p:nvSpPr>
            <p:spPr>
              <a:xfrm>
                <a:off x="287496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9" name="Oval 58"/>
              <p:cNvSpPr/>
              <p:nvPr/>
            </p:nvSpPr>
            <p:spPr>
              <a:xfrm>
                <a:off x="2795588"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60" name="Oval 59"/>
              <p:cNvSpPr/>
              <p:nvPr/>
            </p:nvSpPr>
            <p:spPr>
              <a:xfrm>
                <a:off x="271621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nvGrpSpPr>
            <p:cNvPr id="42" name="Group 41"/>
            <p:cNvGrpSpPr/>
            <p:nvPr/>
          </p:nvGrpSpPr>
          <p:grpSpPr>
            <a:xfrm>
              <a:off x="3439186" y="3329579"/>
              <a:ext cx="1167095" cy="335070"/>
              <a:chOff x="2512208" y="5014504"/>
              <a:chExt cx="1167095" cy="335070"/>
            </a:xfrm>
          </p:grpSpPr>
          <p:sp>
            <p:nvSpPr>
              <p:cNvPr id="43" name="Rounded Rectangle 42"/>
              <p:cNvSpPr/>
              <p:nvPr/>
            </p:nvSpPr>
            <p:spPr>
              <a:xfrm>
                <a:off x="2512208" y="5014504"/>
                <a:ext cx="1167095" cy="335070"/>
              </a:xfrm>
              <a:prstGeom prst="roundRect">
                <a:avLst>
                  <a:gd name="adj" fmla="val 2644"/>
                </a:avLst>
              </a:prstGeom>
              <a:solidFill>
                <a:srgbClr val="44235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44" name="Straight Connector 43"/>
              <p:cNvCxnSpPr/>
              <p:nvPr/>
            </p:nvCxnSpPr>
            <p:spPr>
              <a:xfrm>
                <a:off x="3569494" y="5145087"/>
                <a:ext cx="857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17976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6" name="Oval 45"/>
              <p:cNvSpPr/>
              <p:nvPr/>
            </p:nvSpPr>
            <p:spPr>
              <a:xfrm>
                <a:off x="31035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7" name="Oval 46"/>
              <p:cNvSpPr/>
              <p:nvPr/>
            </p:nvSpPr>
            <p:spPr>
              <a:xfrm>
                <a:off x="30273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8" name="Oval 47"/>
              <p:cNvSpPr/>
              <p:nvPr/>
            </p:nvSpPr>
            <p:spPr>
              <a:xfrm>
                <a:off x="295116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49" name="Oval 48"/>
              <p:cNvSpPr/>
              <p:nvPr/>
            </p:nvSpPr>
            <p:spPr>
              <a:xfrm>
                <a:off x="2874963" y="5122227"/>
                <a:ext cx="45720" cy="45720"/>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0" name="Oval 49"/>
              <p:cNvSpPr/>
              <p:nvPr/>
            </p:nvSpPr>
            <p:spPr>
              <a:xfrm>
                <a:off x="2795588"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51" name="Oval 50"/>
              <p:cNvSpPr/>
              <p:nvPr/>
            </p:nvSpPr>
            <p:spPr>
              <a:xfrm>
                <a:off x="2716213" y="5122227"/>
                <a:ext cx="45720" cy="45720"/>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grpSp>
      <p:pic>
        <p:nvPicPr>
          <p:cNvPr id="71" name="Picture 70"/>
          <p:cNvPicPr>
            <a:picLocks noChangeAspect="1"/>
          </p:cNvPicPr>
          <p:nvPr/>
        </p:nvPicPr>
        <p:blipFill>
          <a:blip r:embed="rId4"/>
          <a:stretch>
            <a:fillRect/>
          </a:stretch>
        </p:blipFill>
        <p:spPr>
          <a:xfrm>
            <a:off x="7290464" y="1163179"/>
            <a:ext cx="2810543" cy="1873819"/>
          </a:xfrm>
          <a:prstGeom prst="rect">
            <a:avLst/>
          </a:prstGeom>
        </p:spPr>
      </p:pic>
      <p:pic>
        <p:nvPicPr>
          <p:cNvPr id="72" name="Picture 71"/>
          <p:cNvPicPr>
            <a:picLocks noChangeAspect="1"/>
          </p:cNvPicPr>
          <p:nvPr/>
        </p:nvPicPr>
        <p:blipFill>
          <a:blip r:embed="rId5"/>
          <a:stretch>
            <a:fillRect/>
          </a:stretch>
        </p:blipFill>
        <p:spPr>
          <a:xfrm>
            <a:off x="7833268" y="1729177"/>
            <a:ext cx="1762798" cy="390560"/>
          </a:xfrm>
          <a:prstGeom prst="rect">
            <a:avLst/>
          </a:prstGeom>
        </p:spPr>
      </p:pic>
      <p:sp>
        <p:nvSpPr>
          <p:cNvPr id="73" name="TextBox 72"/>
          <p:cNvSpPr txBox="1"/>
          <p:nvPr/>
        </p:nvSpPr>
        <p:spPr>
          <a:xfrm>
            <a:off x="2305949" y="2711792"/>
            <a:ext cx="2074816" cy="443198"/>
          </a:xfrm>
          <a:prstGeom prst="rect">
            <a:avLst/>
          </a:prstGeom>
        </p:spPr>
        <p:txBody>
          <a:bodyPr wrap="square" lIns="0" tIns="0" rIns="0" bIns="0" rtlCol="0">
            <a:spAutoFit/>
          </a:bodyPr>
          <a:lstStyle/>
          <a:p>
            <a:pPr algn="ctr" defTabSz="914099">
              <a:lnSpc>
                <a:spcPct val="90000"/>
              </a:lnSpc>
              <a:buSzPct val="80000"/>
            </a:pPr>
            <a:r>
              <a:rPr lang="en-US" sz="1600" b="1" dirty="0" smtClean="0">
                <a:solidFill>
                  <a:srgbClr val="FFFFFF"/>
                </a:solidFill>
                <a:latin typeface="Segoe UI Light"/>
              </a:rPr>
              <a:t>SharePoint</a:t>
            </a:r>
          </a:p>
          <a:p>
            <a:pPr algn="ctr" defTabSz="914099">
              <a:lnSpc>
                <a:spcPct val="90000"/>
              </a:lnSpc>
              <a:buSzPct val="80000"/>
            </a:pPr>
            <a:r>
              <a:rPr lang="en-US" sz="1600" b="1" dirty="0" smtClean="0">
                <a:solidFill>
                  <a:srgbClr val="FFFFFF"/>
                </a:solidFill>
                <a:latin typeface="Segoe UI Light"/>
              </a:rPr>
              <a:t>Online</a:t>
            </a:r>
          </a:p>
        </p:txBody>
      </p:sp>
      <p:grpSp>
        <p:nvGrpSpPr>
          <p:cNvPr id="80" name="Group 79"/>
          <p:cNvGrpSpPr/>
          <p:nvPr/>
        </p:nvGrpSpPr>
        <p:grpSpPr>
          <a:xfrm>
            <a:off x="2435115" y="2081261"/>
            <a:ext cx="2719734" cy="4015042"/>
            <a:chOff x="2489200" y="5600700"/>
            <a:chExt cx="763588" cy="1063625"/>
          </a:xfrm>
        </p:grpSpPr>
        <p:sp>
          <p:nvSpPr>
            <p:cNvPr id="81"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chemeClr val="bg1">
                <a:lumMod val="85000"/>
                <a:lumOff val="15000"/>
              </a:schemeClr>
            </a:solidFill>
            <a:ln>
              <a:noFill/>
            </a:ln>
          </p:spPr>
          <p:txBody>
            <a:bodyPr/>
            <a:lstStyle/>
            <a:p>
              <a:pPr defTabSz="932509"/>
              <a:endParaRPr lang="en-US" sz="1836" dirty="0">
                <a:solidFill>
                  <a:srgbClr val="FFFFFF"/>
                </a:solidFill>
              </a:endParaRPr>
            </a:p>
          </p:txBody>
        </p:sp>
        <p:sp>
          <p:nvSpPr>
            <p:cNvPr id="82" name="Rectangle 6"/>
            <p:cNvSpPr>
              <a:spLocks noChangeArrowheads="1"/>
            </p:cNvSpPr>
            <p:nvPr/>
          </p:nvSpPr>
          <p:spPr bwMode="auto">
            <a:xfrm>
              <a:off x="2536825" y="5678488"/>
              <a:ext cx="669925" cy="908050"/>
            </a:xfrm>
            <a:prstGeom prst="rect">
              <a:avLst/>
            </a:prstGeom>
            <a:solidFill>
              <a:schemeClr val="tx1">
                <a:lumMod val="50000"/>
              </a:schemeClr>
            </a:solidFill>
            <a:ln>
              <a:noFill/>
            </a:ln>
          </p:spPr>
          <p:txBody>
            <a:bodyPr/>
            <a:lstStyle/>
            <a:p>
              <a:pPr defTabSz="932509"/>
              <a:endParaRPr lang="en-US" sz="1836" dirty="0">
                <a:solidFill>
                  <a:srgbClr val="FFFFFF"/>
                </a:solidFill>
              </a:endParaRPr>
            </a:p>
          </p:txBody>
        </p:sp>
      </p:grpSp>
      <p:sp>
        <p:nvSpPr>
          <p:cNvPr id="7" name="Rounded Rectangle 14"/>
          <p:cNvSpPr/>
          <p:nvPr/>
        </p:nvSpPr>
        <p:spPr>
          <a:xfrm>
            <a:off x="2712734" y="4955471"/>
            <a:ext cx="2228803" cy="639633"/>
          </a:xfrm>
          <a:prstGeom prst="rect">
            <a:avLst/>
          </a:prstGeom>
          <a:solidFill>
            <a:schemeClr val="bg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384"/>
            <a:r>
              <a:rPr lang="en-US" sz="1198" b="1" dirty="0" smtClean="0">
                <a:ln w="0"/>
                <a:solidFill>
                  <a:srgbClr val="51565B"/>
                </a:solidFill>
              </a:rPr>
              <a:t>Native device MDM</a:t>
            </a:r>
          </a:p>
        </p:txBody>
      </p:sp>
      <p:sp>
        <p:nvSpPr>
          <p:cNvPr id="12" name="Rounded Rectangle 15"/>
          <p:cNvSpPr/>
          <p:nvPr/>
        </p:nvSpPr>
        <p:spPr>
          <a:xfrm>
            <a:off x="2694783" y="2499404"/>
            <a:ext cx="2223380" cy="639636"/>
          </a:xfrm>
          <a:prstGeom prst="rect">
            <a:avLst/>
          </a:prstGeom>
          <a:solidFill>
            <a:schemeClr val="bg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384"/>
            <a:r>
              <a:rPr lang="en-US" sz="1198" b="1" dirty="0" smtClean="0">
                <a:ln w="0"/>
                <a:solidFill>
                  <a:srgbClr val="51565B"/>
                </a:solidFill>
              </a:rPr>
              <a:t>Intune App SDK/Tool</a:t>
            </a:r>
          </a:p>
          <a:p>
            <a:pPr defTabSz="932384"/>
            <a:r>
              <a:rPr lang="en-US" sz="1198" b="1" dirty="0" smtClean="0">
                <a:ln w="0"/>
                <a:solidFill>
                  <a:srgbClr val="51565B"/>
                </a:solidFill>
              </a:rPr>
              <a:t>AD Authentication library</a:t>
            </a:r>
            <a:endParaRPr lang="en-US" sz="1198" dirty="0">
              <a:ln w="0"/>
              <a:solidFill>
                <a:srgbClr val="51565B"/>
              </a:solidFill>
            </a:endParaRPr>
          </a:p>
        </p:txBody>
      </p:sp>
      <p:grpSp>
        <p:nvGrpSpPr>
          <p:cNvPr id="19" name="Group 18"/>
          <p:cNvGrpSpPr/>
          <p:nvPr/>
        </p:nvGrpSpPr>
        <p:grpSpPr>
          <a:xfrm>
            <a:off x="-128209" y="2643037"/>
            <a:ext cx="7813044" cy="2716439"/>
            <a:chOff x="-128209" y="2643037"/>
            <a:chExt cx="7813044" cy="2716439"/>
          </a:xfrm>
        </p:grpSpPr>
        <p:sp>
          <p:nvSpPr>
            <p:cNvPr id="24" name="Right Arrow 23"/>
            <p:cNvSpPr/>
            <p:nvPr/>
          </p:nvSpPr>
          <p:spPr bwMode="auto">
            <a:xfrm rot="1394385">
              <a:off x="5228434" y="4351067"/>
              <a:ext cx="2456401" cy="445151"/>
            </a:xfrm>
            <a:prstGeom prst="rightArrow">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prstClr val="white"/>
                    </a:gs>
                    <a:gs pos="10417">
                      <a:prstClr val="white"/>
                    </a:gs>
                  </a:gsLst>
                  <a:lin ang="5400000" scaled="0"/>
                </a:gradFill>
              </a:endParaRPr>
            </a:p>
          </p:txBody>
        </p:sp>
        <p:sp>
          <p:nvSpPr>
            <p:cNvPr id="25" name="TextBox 24"/>
            <p:cNvSpPr txBox="1"/>
            <p:nvPr/>
          </p:nvSpPr>
          <p:spPr>
            <a:xfrm rot="1372135">
              <a:off x="5061217" y="4620812"/>
              <a:ext cx="2496330" cy="738664"/>
            </a:xfrm>
            <a:prstGeom prst="rect">
              <a:avLst/>
            </a:prstGeom>
            <a:noFill/>
          </p:spPr>
          <p:txBody>
            <a:bodyPr wrap="square" lIns="182880" tIns="146304" rIns="182880" bIns="146304" rtlCol="0">
              <a:spAutoFit/>
            </a:bodyPr>
            <a:lstStyle/>
            <a:p>
              <a:pPr>
                <a:lnSpc>
                  <a:spcPct val="90000"/>
                </a:lnSpc>
              </a:pPr>
              <a:r>
                <a:rPr lang="en-US" sz="1600" spc="-50" dirty="0" smtClean="0">
                  <a:solidFill>
                    <a:srgbClr val="FFFFFF"/>
                  </a:solidFill>
                </a:rPr>
                <a:t>Standard on-premises integration</a:t>
              </a:r>
            </a:p>
          </p:txBody>
        </p:sp>
        <p:sp>
          <p:nvSpPr>
            <p:cNvPr id="75" name="Right Arrow 74"/>
            <p:cNvSpPr/>
            <p:nvPr/>
          </p:nvSpPr>
          <p:spPr bwMode="auto">
            <a:xfrm rot="19754466">
              <a:off x="5094219" y="2932415"/>
              <a:ext cx="2290366" cy="445151"/>
            </a:xfrm>
            <a:prstGeom prst="rightArrow">
              <a:avLst>
                <a:gd name="adj1" fmla="val 50000"/>
                <a:gd name="adj2" fmla="val 65461"/>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prstClr val="white"/>
                    </a:gs>
                    <a:gs pos="10417">
                      <a:prstClr val="white"/>
                    </a:gs>
                  </a:gsLst>
                  <a:lin ang="5400000" scaled="0"/>
                </a:gradFill>
              </a:endParaRPr>
            </a:p>
          </p:txBody>
        </p:sp>
        <p:sp>
          <p:nvSpPr>
            <p:cNvPr id="76" name="TextBox 75"/>
            <p:cNvSpPr txBox="1"/>
            <p:nvPr/>
          </p:nvSpPr>
          <p:spPr>
            <a:xfrm rot="19761199">
              <a:off x="4836683" y="2643037"/>
              <a:ext cx="2496330" cy="517065"/>
            </a:xfrm>
            <a:prstGeom prst="rect">
              <a:avLst/>
            </a:prstGeom>
            <a:noFill/>
          </p:spPr>
          <p:txBody>
            <a:bodyPr wrap="square" lIns="182880" tIns="146304" rIns="182880" bIns="146304" rtlCol="0">
              <a:spAutoFit/>
            </a:bodyPr>
            <a:lstStyle/>
            <a:p>
              <a:pPr>
                <a:lnSpc>
                  <a:spcPct val="90000"/>
                </a:lnSpc>
              </a:pPr>
              <a:r>
                <a:rPr lang="en-US" sz="1600" spc="-50" dirty="0" smtClean="0">
                  <a:solidFill>
                    <a:srgbClr val="FFFFFF"/>
                  </a:solidFill>
                </a:rPr>
                <a:t>Native cloud integration</a:t>
              </a:r>
            </a:p>
          </p:txBody>
        </p:sp>
        <p:sp>
          <p:nvSpPr>
            <p:cNvPr id="17" name="Rounded Rectangle 14"/>
            <p:cNvSpPr/>
            <p:nvPr/>
          </p:nvSpPr>
          <p:spPr>
            <a:xfrm>
              <a:off x="2695436" y="3226942"/>
              <a:ext cx="2228803" cy="1607961"/>
            </a:xfrm>
            <a:prstGeom prst="rect">
              <a:avLst/>
            </a:prstGeom>
            <a:solidFill>
              <a:schemeClr val="bg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384"/>
              <a:r>
                <a:rPr lang="en-US" sz="1198" b="1" dirty="0" smtClean="0">
                  <a:ln w="0"/>
                  <a:solidFill>
                    <a:srgbClr val="51565B"/>
                  </a:solidFill>
                </a:rPr>
                <a:t>Managed Office productivity and security</a:t>
              </a:r>
            </a:p>
          </p:txBody>
        </p:sp>
        <p:grpSp>
          <p:nvGrpSpPr>
            <p:cNvPr id="18" name="Group 17"/>
            <p:cNvGrpSpPr/>
            <p:nvPr/>
          </p:nvGrpSpPr>
          <p:grpSpPr>
            <a:xfrm>
              <a:off x="-128209" y="3154990"/>
              <a:ext cx="2723542" cy="1846660"/>
              <a:chOff x="3545893" y="5093286"/>
              <a:chExt cx="2840315" cy="1808409"/>
            </a:xfrm>
          </p:grpSpPr>
          <p:cxnSp>
            <p:nvCxnSpPr>
              <p:cNvPr id="22" name="Straight Connector 21"/>
              <p:cNvCxnSpPr/>
              <p:nvPr/>
            </p:nvCxnSpPr>
            <p:spPr>
              <a:xfrm flipV="1">
                <a:off x="5572587" y="5867696"/>
                <a:ext cx="813621" cy="8970"/>
              </a:xfrm>
              <a:prstGeom prst="line">
                <a:avLst/>
              </a:prstGeom>
              <a:ln w="25400">
                <a:solidFill>
                  <a:srgbClr val="6A7178"/>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45893" y="5093286"/>
                <a:ext cx="2592938" cy="1808409"/>
              </a:xfrm>
              <a:prstGeom prst="rect">
                <a:avLst/>
              </a:prstGeom>
              <a:noFill/>
            </p:spPr>
            <p:txBody>
              <a:bodyPr wrap="square" lIns="182880" tIns="146304" rIns="182880" bIns="146304" rtlCol="0">
                <a:spAutoFit/>
              </a:bodyPr>
              <a:lstStyle/>
              <a:p>
                <a:pPr>
                  <a:lnSpc>
                    <a:spcPct val="90000"/>
                  </a:lnSpc>
                </a:pPr>
                <a:r>
                  <a:rPr lang="en-US" sz="1400" b="1" spc="-50" dirty="0">
                    <a:solidFill>
                      <a:srgbClr val="FFFFFF"/>
                    </a:solidFill>
                  </a:rPr>
                  <a:t>O365: </a:t>
                </a:r>
                <a:r>
                  <a:rPr lang="en-US" sz="1400" spc="-50" dirty="0">
                    <a:solidFill>
                      <a:srgbClr val="FFFFFF"/>
                    </a:solidFill>
                  </a:rPr>
                  <a:t>Mobile productivity</a:t>
                </a:r>
              </a:p>
              <a:p>
                <a:pPr>
                  <a:lnSpc>
                    <a:spcPct val="90000"/>
                  </a:lnSpc>
                </a:pPr>
                <a:r>
                  <a:rPr lang="en-US" sz="1400" b="1" spc="-50" dirty="0" smtClean="0">
                    <a:solidFill>
                      <a:srgbClr val="FFFFFF"/>
                    </a:solidFill>
                  </a:rPr>
                  <a:t>Azure AD</a:t>
                </a:r>
                <a:r>
                  <a:rPr lang="en-US" sz="1400" b="1" spc="-50" dirty="0">
                    <a:solidFill>
                      <a:srgbClr val="FFFFFF"/>
                    </a:solidFill>
                  </a:rPr>
                  <a:t>: </a:t>
                </a:r>
                <a:r>
                  <a:rPr lang="en-US" sz="1400" spc="-50" dirty="0">
                    <a:solidFill>
                      <a:srgbClr val="FFFFFF"/>
                    </a:solidFill>
                  </a:rPr>
                  <a:t>Identity and </a:t>
                </a:r>
                <a:r>
                  <a:rPr lang="en-US" sz="1400" spc="-50" dirty="0" smtClean="0">
                    <a:solidFill>
                      <a:srgbClr val="FFFFFF"/>
                    </a:solidFill>
                  </a:rPr>
                  <a:t>Access </a:t>
                </a:r>
                <a:r>
                  <a:rPr lang="en-US" sz="1400" spc="-50" dirty="0">
                    <a:solidFill>
                      <a:srgbClr val="FFFFFF"/>
                    </a:solidFill>
                  </a:rPr>
                  <a:t>control to </a:t>
                </a:r>
                <a:r>
                  <a:rPr lang="en-US" sz="1400" spc="-50" dirty="0" smtClean="0">
                    <a:solidFill>
                      <a:srgbClr val="FFFFFF"/>
                    </a:solidFill>
                  </a:rPr>
                  <a:t>O365, SaaS apps and on </a:t>
                </a:r>
                <a:r>
                  <a:rPr lang="en-US" sz="1400" spc="-50" dirty="0" err="1" smtClean="0">
                    <a:solidFill>
                      <a:srgbClr val="FFFFFF"/>
                    </a:solidFill>
                  </a:rPr>
                  <a:t>prem</a:t>
                </a:r>
                <a:r>
                  <a:rPr lang="en-US" sz="1400" spc="-50" dirty="0" smtClean="0">
                    <a:solidFill>
                      <a:srgbClr val="FFFFFF"/>
                    </a:solidFill>
                  </a:rPr>
                  <a:t> apps.</a:t>
                </a:r>
                <a:endParaRPr lang="en-US" sz="1400" spc="-50" dirty="0">
                  <a:solidFill>
                    <a:srgbClr val="FFFFFF"/>
                  </a:solidFill>
                </a:endParaRPr>
              </a:p>
              <a:p>
                <a:pPr>
                  <a:lnSpc>
                    <a:spcPct val="90000"/>
                  </a:lnSpc>
                </a:pPr>
                <a:r>
                  <a:rPr lang="en-US" sz="1400" b="1" spc="-50" dirty="0">
                    <a:solidFill>
                      <a:srgbClr val="FFFFFF"/>
                    </a:solidFill>
                  </a:rPr>
                  <a:t>Intune: </a:t>
                </a:r>
                <a:r>
                  <a:rPr lang="en-US" sz="1400" spc="-50" dirty="0">
                    <a:solidFill>
                      <a:srgbClr val="FFFFFF"/>
                    </a:solidFill>
                  </a:rPr>
                  <a:t>Data container for </a:t>
                </a:r>
                <a:r>
                  <a:rPr lang="en-US" sz="1400" spc="-50" dirty="0" smtClean="0">
                    <a:solidFill>
                      <a:srgbClr val="FFFFFF"/>
                    </a:solidFill>
                  </a:rPr>
                  <a:t>Office mobile apps</a:t>
                </a:r>
                <a:endParaRPr lang="en-US" sz="1400" spc="-50" dirty="0">
                  <a:solidFill>
                    <a:srgbClr val="FFFFFF"/>
                  </a:solidFill>
                </a:endParaRPr>
              </a:p>
              <a:p>
                <a:pPr>
                  <a:lnSpc>
                    <a:spcPct val="90000"/>
                  </a:lnSpc>
                </a:pPr>
                <a:r>
                  <a:rPr lang="en-US" sz="1400" b="1" spc="-50" dirty="0">
                    <a:solidFill>
                      <a:srgbClr val="FFFFFF"/>
                    </a:solidFill>
                  </a:rPr>
                  <a:t>Azure RMS: </a:t>
                </a:r>
                <a:r>
                  <a:rPr lang="en-US" sz="1400" spc="-50" dirty="0" smtClean="0">
                    <a:solidFill>
                      <a:srgbClr val="FFFFFF"/>
                    </a:solidFill>
                  </a:rPr>
                  <a:t>Information protection at file level</a:t>
                </a:r>
                <a:endParaRPr lang="en-US" sz="1400" spc="-50" dirty="0">
                  <a:solidFill>
                    <a:srgbClr val="FFFFFF"/>
                  </a:solidFill>
                </a:endParaRPr>
              </a:p>
            </p:txBody>
          </p:sp>
        </p:grpSp>
      </p:grpSp>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486" y="3699537"/>
            <a:ext cx="1870771" cy="1117213"/>
          </a:xfrm>
          <a:prstGeom prst="rect">
            <a:avLst/>
          </a:prstGeom>
        </p:spPr>
      </p:pic>
      <p:sp>
        <p:nvSpPr>
          <p:cNvPr id="79" name="TextBox 78"/>
          <p:cNvSpPr txBox="1"/>
          <p:nvPr/>
        </p:nvSpPr>
        <p:spPr>
          <a:xfrm>
            <a:off x="10007004" y="5738838"/>
            <a:ext cx="693844" cy="221599"/>
          </a:xfrm>
          <a:prstGeom prst="rect">
            <a:avLst/>
          </a:prstGeom>
          <a:noFill/>
          <a:ln>
            <a:noFill/>
          </a:ln>
        </p:spPr>
        <p:txBody>
          <a:bodyPr vert="vert270" wrap="none" lIns="0" tIns="0" rIns="0" bIns="0" rtlCol="0">
            <a:spAutoFit/>
          </a:bodyPr>
          <a:lstStyle/>
          <a:p>
            <a:pPr defTabSz="932597">
              <a:lnSpc>
                <a:spcPct val="90000"/>
              </a:lnSpc>
            </a:pPr>
            <a:r>
              <a:rPr lang="en-US" sz="1600" b="1" spc="-51" dirty="0" smtClean="0">
                <a:solidFill>
                  <a:prstClr val="black"/>
                </a:solidFill>
                <a:cs typeface="Segoe UI" panose="020B0502040204020203" pitchFamily="34" charset="0"/>
              </a:rPr>
              <a:t>Firewall</a:t>
            </a:r>
            <a:endParaRPr lang="en-US" sz="1600" b="1" spc="-51" dirty="0">
              <a:solidFill>
                <a:prstClr val="black"/>
              </a:solidFill>
              <a:cs typeface="Segoe UI" panose="020B0502040204020203" pitchFamily="34" charset="0"/>
            </a:endParaRPr>
          </a:p>
        </p:txBody>
      </p:sp>
      <p:sp>
        <p:nvSpPr>
          <p:cNvPr id="83" name="TextBox 82"/>
          <p:cNvSpPr txBox="1"/>
          <p:nvPr/>
        </p:nvSpPr>
        <p:spPr>
          <a:xfrm>
            <a:off x="7983972" y="5881203"/>
            <a:ext cx="693844" cy="221599"/>
          </a:xfrm>
          <a:prstGeom prst="rect">
            <a:avLst/>
          </a:prstGeom>
          <a:noFill/>
          <a:ln>
            <a:noFill/>
          </a:ln>
        </p:spPr>
        <p:txBody>
          <a:bodyPr vert="vert270" wrap="none" lIns="0" tIns="0" rIns="0" bIns="0" rtlCol="0">
            <a:spAutoFit/>
          </a:bodyPr>
          <a:lstStyle/>
          <a:p>
            <a:pPr defTabSz="932597">
              <a:lnSpc>
                <a:spcPct val="90000"/>
              </a:lnSpc>
            </a:pPr>
            <a:r>
              <a:rPr lang="en-US" sz="1600" b="1" spc="-51" dirty="0" smtClean="0">
                <a:solidFill>
                  <a:prstClr val="black"/>
                </a:solidFill>
                <a:cs typeface="Segoe UI" panose="020B0502040204020203" pitchFamily="34" charset="0"/>
              </a:rPr>
              <a:t>Firewall</a:t>
            </a:r>
            <a:endParaRPr lang="en-US" sz="1600" b="1" spc="-51" dirty="0">
              <a:solidFill>
                <a:prstClr val="black"/>
              </a:solidFill>
              <a:cs typeface="Segoe UI" panose="020B0502040204020203" pitchFamily="34" charset="0"/>
            </a:endParaRPr>
          </a:p>
        </p:txBody>
      </p:sp>
      <p:pic>
        <p:nvPicPr>
          <p:cNvPr id="84" name="Picture 83"/>
          <p:cNvPicPr>
            <a:picLocks noChangeAspect="1"/>
          </p:cNvPicPr>
          <p:nvPr/>
        </p:nvPicPr>
        <p:blipFill>
          <a:blip r:embed="rId7"/>
          <a:stretch>
            <a:fillRect/>
          </a:stretch>
        </p:blipFill>
        <p:spPr>
          <a:xfrm>
            <a:off x="10158021" y="1425465"/>
            <a:ext cx="2203194" cy="1462441"/>
          </a:xfrm>
          <a:prstGeom prst="rect">
            <a:avLst/>
          </a:prstGeom>
        </p:spPr>
      </p:pic>
      <p:sp>
        <p:nvSpPr>
          <p:cNvPr id="85" name="TextBox 84"/>
          <p:cNvSpPr txBox="1"/>
          <p:nvPr/>
        </p:nvSpPr>
        <p:spPr>
          <a:xfrm>
            <a:off x="10775331" y="2215088"/>
            <a:ext cx="2082111" cy="657359"/>
          </a:xfrm>
          <a:prstGeom prst="rect">
            <a:avLst/>
          </a:prstGeom>
          <a:noFill/>
        </p:spPr>
        <p:txBody>
          <a:bodyPr wrap="square" rtlCol="0">
            <a:spAutoFit/>
          </a:bodyPr>
          <a:lstStyle/>
          <a:p>
            <a:pPr defTabSz="932597"/>
            <a:r>
              <a:rPr lang="en-US" sz="1836" b="1" dirty="0" smtClean="0">
                <a:solidFill>
                  <a:srgbClr val="FFFFFF"/>
                </a:solidFill>
                <a:latin typeface="Segoe UI Light" panose="020B0502040204020203" pitchFamily="34" charset="0"/>
                <a:cs typeface="Segoe UI Light" panose="020B0502040204020203" pitchFamily="34" charset="0"/>
              </a:rPr>
              <a:t>SaaS Apps</a:t>
            </a:r>
            <a:endParaRPr lang="en-US" sz="1836" b="1" dirty="0">
              <a:solidFill>
                <a:srgbClr val="FFFFFF"/>
              </a:solidFill>
              <a:latin typeface="Segoe UI Light" panose="020B0502040204020203" pitchFamily="34" charset="0"/>
              <a:cs typeface="Segoe UI Light" panose="020B0502040204020203" pitchFamily="34" charset="0"/>
            </a:endParaRPr>
          </a:p>
          <a:p>
            <a:pPr defTabSz="932597"/>
            <a:r>
              <a:rPr lang="en-US" sz="1836" dirty="0">
                <a:solidFill>
                  <a:prstClr val="black"/>
                </a:solidFill>
                <a:latin typeface="Segoe UI Light" panose="020B0502040204020203" pitchFamily="34" charset="0"/>
                <a:cs typeface="Segoe UI Light" panose="020B0502040204020203" pitchFamily="34" charset="0"/>
              </a:rPr>
              <a:t> </a:t>
            </a:r>
          </a:p>
        </p:txBody>
      </p:sp>
      <p:cxnSp>
        <p:nvCxnSpPr>
          <p:cNvPr id="86" name="Straight Connector 85"/>
          <p:cNvCxnSpPr/>
          <p:nvPr/>
        </p:nvCxnSpPr>
        <p:spPr>
          <a:xfrm>
            <a:off x="8248886" y="3549399"/>
            <a:ext cx="0" cy="315468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6345" y="2278824"/>
            <a:ext cx="1034942" cy="378816"/>
          </a:xfrm>
          <a:prstGeom prst="rect">
            <a:avLst/>
          </a:prstGeom>
          <a:ln>
            <a:solidFill>
              <a:schemeClr val="bg2"/>
            </a:solidFill>
          </a:ln>
        </p:spPr>
      </p:pic>
      <p:pic>
        <p:nvPicPr>
          <p:cNvPr id="88"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62404" y="2290805"/>
            <a:ext cx="1068529" cy="366835"/>
          </a:xfrm>
          <a:prstGeom prst="rect">
            <a:avLst/>
          </a:prstGeom>
          <a:ln>
            <a:solidFill>
              <a:schemeClr val="bg2"/>
            </a:solidFill>
          </a:ln>
        </p:spPr>
      </p:pic>
      <p:grpSp>
        <p:nvGrpSpPr>
          <p:cNvPr id="20" name="Group 19"/>
          <p:cNvGrpSpPr/>
          <p:nvPr/>
        </p:nvGrpSpPr>
        <p:grpSpPr>
          <a:xfrm>
            <a:off x="-54319" y="1932061"/>
            <a:ext cx="2742332" cy="1071062"/>
            <a:chOff x="-54319" y="1932061"/>
            <a:chExt cx="2742332" cy="1071062"/>
          </a:xfrm>
        </p:grpSpPr>
        <p:sp>
          <p:nvSpPr>
            <p:cNvPr id="15" name="TextBox 14"/>
            <p:cNvSpPr txBox="1"/>
            <p:nvPr/>
          </p:nvSpPr>
          <p:spPr>
            <a:xfrm>
              <a:off x="-54319" y="1932061"/>
              <a:ext cx="2418333" cy="1071062"/>
            </a:xfrm>
            <a:prstGeom prst="rect">
              <a:avLst/>
            </a:prstGeom>
            <a:noFill/>
          </p:spPr>
          <p:txBody>
            <a:bodyPr wrap="square" lIns="182880" tIns="146304" rIns="182880" bIns="146304" rtlCol="0">
              <a:spAutoFit/>
            </a:bodyPr>
            <a:lstStyle/>
            <a:p>
              <a:pPr>
                <a:lnSpc>
                  <a:spcPct val="90000"/>
                </a:lnSpc>
              </a:pPr>
              <a:r>
                <a:rPr lang="en-US" sz="1400" b="1" spc="-50" dirty="0" smtClean="0">
                  <a:solidFill>
                    <a:srgbClr val="FFFFFF"/>
                  </a:solidFill>
                </a:rPr>
                <a:t>Extensibility: </a:t>
              </a:r>
              <a:r>
                <a:rPr lang="en-US" sz="1400" spc="-50" dirty="0">
                  <a:solidFill>
                    <a:srgbClr val="FFFFFF"/>
                  </a:solidFill>
                </a:rPr>
                <a:t>Enable business apps to interoperate with Office Mobile</a:t>
              </a:r>
            </a:p>
          </p:txBody>
        </p:sp>
        <p:cxnSp>
          <p:nvCxnSpPr>
            <p:cNvPr id="89" name="Straight Connector 88"/>
            <p:cNvCxnSpPr/>
            <p:nvPr/>
          </p:nvCxnSpPr>
          <p:spPr>
            <a:xfrm>
              <a:off x="1892155" y="2682124"/>
              <a:ext cx="795858" cy="6993"/>
            </a:xfrm>
            <a:prstGeom prst="line">
              <a:avLst/>
            </a:prstGeom>
            <a:ln w="25400">
              <a:solidFill>
                <a:srgbClr val="6A7178"/>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0508" y="5055574"/>
            <a:ext cx="2792537" cy="683264"/>
            <a:chOff x="-100508" y="5055574"/>
            <a:chExt cx="2792537" cy="683264"/>
          </a:xfrm>
        </p:grpSpPr>
        <p:cxnSp>
          <p:nvCxnSpPr>
            <p:cNvPr id="14" name="Straight Connector 13"/>
            <p:cNvCxnSpPr/>
            <p:nvPr/>
          </p:nvCxnSpPr>
          <p:spPr>
            <a:xfrm>
              <a:off x="1896171" y="5323098"/>
              <a:ext cx="795858" cy="6993"/>
            </a:xfrm>
            <a:prstGeom prst="line">
              <a:avLst/>
            </a:prstGeom>
            <a:ln w="25400">
              <a:solidFill>
                <a:srgbClr val="6A7178"/>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0508" y="5055574"/>
              <a:ext cx="2137432" cy="683264"/>
            </a:xfrm>
            <a:prstGeom prst="rect">
              <a:avLst/>
            </a:prstGeom>
            <a:noFill/>
          </p:spPr>
          <p:txBody>
            <a:bodyPr wrap="square" lIns="182880" tIns="146304" rIns="182880" bIns="146304" rtlCol="0">
              <a:spAutoFit/>
            </a:bodyPr>
            <a:lstStyle/>
            <a:p>
              <a:pPr>
                <a:lnSpc>
                  <a:spcPct val="90000"/>
                </a:lnSpc>
              </a:pPr>
              <a:r>
                <a:rPr lang="en-US" sz="1400" b="1" spc="-50" dirty="0" smtClean="0">
                  <a:solidFill>
                    <a:srgbClr val="FFFFFF"/>
                  </a:solidFill>
                </a:rPr>
                <a:t>Intune: </a:t>
              </a:r>
              <a:r>
                <a:rPr lang="en-US" sz="1400" spc="-50" dirty="0">
                  <a:solidFill>
                    <a:srgbClr val="FFFFFF"/>
                  </a:solidFill>
                </a:rPr>
                <a:t>Mobile device management</a:t>
              </a:r>
            </a:p>
          </p:txBody>
        </p:sp>
      </p:grpSp>
    </p:spTree>
    <p:extLst>
      <p:ext uri="{BB962C8B-B14F-4D97-AF65-F5344CB8AC3E}">
        <p14:creationId xmlns:p14="http://schemas.microsoft.com/office/powerpoint/2010/main" val="145613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ppt_x"/>
                                          </p:val>
                                        </p:tav>
                                        <p:tav tm="100000">
                                          <p:val>
                                            <p:strVal val="#ppt_x"/>
                                          </p:val>
                                        </p:tav>
                                      </p:tavLst>
                                    </p:anim>
                                    <p:anim calcmode="lin" valueType="num">
                                      <p:cBhvr additive="base">
                                        <p:cTn id="1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hord 94"/>
          <p:cNvSpPr/>
          <p:nvPr/>
        </p:nvSpPr>
        <p:spPr bwMode="auto">
          <a:xfrm>
            <a:off x="10434311" y="6094195"/>
            <a:ext cx="3380051" cy="2002374"/>
          </a:xfrm>
          <a:prstGeom prst="chord">
            <a:avLst>
              <a:gd name="adj1" fmla="val 11808699"/>
              <a:gd name="adj2" fmla="val 20617051"/>
            </a:avLst>
          </a:prstGeom>
          <a:solidFill>
            <a:srgbClr val="59AE0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sp>
        <p:nvSpPr>
          <p:cNvPr id="93" name="Rectangle 92"/>
          <p:cNvSpPr/>
          <p:nvPr/>
        </p:nvSpPr>
        <p:spPr bwMode="auto">
          <a:xfrm>
            <a:off x="8582799" y="6474585"/>
            <a:ext cx="4269656" cy="51944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sp>
        <p:nvSpPr>
          <p:cNvPr id="346" name="TextBox 345"/>
          <p:cNvSpPr txBox="1"/>
          <p:nvPr/>
        </p:nvSpPr>
        <p:spPr>
          <a:xfrm>
            <a:off x="8893404" y="6499191"/>
            <a:ext cx="1327872" cy="533375"/>
          </a:xfrm>
          <a:prstGeom prst="rect">
            <a:avLst/>
          </a:prstGeom>
          <a:noFill/>
        </p:spPr>
        <p:txBody>
          <a:bodyPr wrap="square" rtlCol="0">
            <a:spAutoFit/>
          </a:bodyPr>
          <a:lstStyle/>
          <a:p>
            <a:pPr algn="ctr" defTabSz="914073"/>
            <a:r>
              <a:rPr lang="en-US" sz="1399" dirty="0">
                <a:solidFill>
                  <a:srgbClr val="FFFFFF"/>
                </a:solidFill>
                <a:cs typeface="Segoe UI Light" panose="020B0502040204020203" pitchFamily="34" charset="0"/>
              </a:rPr>
              <a:t>On-Premises applications</a:t>
            </a:r>
          </a:p>
        </p:txBody>
      </p:sp>
      <p:grpSp>
        <p:nvGrpSpPr>
          <p:cNvPr id="347" name="Group 346"/>
          <p:cNvGrpSpPr/>
          <p:nvPr/>
        </p:nvGrpSpPr>
        <p:grpSpPr>
          <a:xfrm>
            <a:off x="9132715" y="4838311"/>
            <a:ext cx="1096932" cy="1558499"/>
            <a:chOff x="4410437" y="5171160"/>
            <a:chExt cx="871461" cy="1238332"/>
          </a:xfrm>
        </p:grpSpPr>
        <p:sp>
          <p:nvSpPr>
            <p:cNvPr id="349"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0"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1"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2"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3"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4"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5"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6"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8"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59"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60"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61"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62"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68"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69"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0"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1"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2"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3"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4"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5"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6"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7"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8"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79"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0"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1"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2"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3"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4"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5"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6"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7"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8"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389"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grpSp>
      <p:sp>
        <p:nvSpPr>
          <p:cNvPr id="364" name="Freeform 10"/>
          <p:cNvSpPr>
            <a:spLocks noEditPoints="1"/>
          </p:cNvSpPr>
          <p:nvPr/>
        </p:nvSpPr>
        <p:spPr bwMode="black">
          <a:xfrm>
            <a:off x="11026259" y="2913942"/>
            <a:ext cx="3019212" cy="1840131"/>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6F6F6"/>
          </a:solidFill>
          <a:ln>
            <a:noFill/>
          </a:ln>
          <a:extLst/>
        </p:spPr>
        <p:txBody>
          <a:bodyPr vert="horz" wrap="square" lIns="91403" tIns="45701" rIns="91403" bIns="45701" numCol="1" anchor="t" anchorCtr="0" compatLnSpc="1">
            <a:prstTxWarp prst="textNoShape">
              <a:avLst/>
            </a:prstTxWarp>
          </a:bodyPr>
          <a:lstStyle/>
          <a:p>
            <a:pPr defTabSz="914073">
              <a:defRPr/>
            </a:pPr>
            <a:endParaRPr lang="en-US" sz="1899" kern="0">
              <a:solidFill>
                <a:srgbClr val="FFFFFF"/>
              </a:solidFill>
            </a:endParaRPr>
          </a:p>
        </p:txBody>
      </p:sp>
      <p:sp>
        <p:nvSpPr>
          <p:cNvPr id="348" name="Trapezoid 347"/>
          <p:cNvSpPr/>
          <p:nvPr/>
        </p:nvSpPr>
        <p:spPr bwMode="auto">
          <a:xfrm rot="5400000">
            <a:off x="2216123" y="3171615"/>
            <a:ext cx="5288394" cy="1631827"/>
          </a:xfrm>
          <a:prstGeom prst="trapezoid">
            <a:avLst>
              <a:gd name="adj" fmla="val 146449"/>
            </a:avLst>
          </a:prstGeom>
          <a:noFill/>
          <a:ln w="19050">
            <a:solidFill>
              <a:schemeClr val="bg1">
                <a:lumMod val="9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57" name="Rectangle 356"/>
          <p:cNvSpPr/>
          <p:nvPr/>
        </p:nvSpPr>
        <p:spPr bwMode="auto">
          <a:xfrm>
            <a:off x="3772254" y="2252780"/>
            <a:ext cx="399639" cy="3955267"/>
          </a:xfrm>
          <a:prstGeom prst="rect">
            <a:avLst/>
          </a:prstGeom>
          <a:solidFill>
            <a:srgbClr val="FFFFF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idx="4294967295"/>
          </p:nvPr>
        </p:nvSpPr>
        <p:spPr>
          <a:xfrm>
            <a:off x="181673" y="135960"/>
            <a:ext cx="11887100" cy="738559"/>
          </a:xfrm>
        </p:spPr>
        <p:txBody>
          <a:bodyPr/>
          <a:lstStyle/>
          <a:p>
            <a:r>
              <a:rPr lang="en-US" sz="3999" dirty="0">
                <a:solidFill>
                  <a:schemeClr val="tx1"/>
                </a:solidFill>
              </a:rPr>
              <a:t>Introducing ‘Conditional Access Control’</a:t>
            </a:r>
          </a:p>
        </p:txBody>
      </p:sp>
      <p:sp>
        <p:nvSpPr>
          <p:cNvPr id="77" name="TextBox 76"/>
          <p:cNvSpPr txBox="1"/>
          <p:nvPr/>
        </p:nvSpPr>
        <p:spPr>
          <a:xfrm>
            <a:off x="705906" y="4038616"/>
            <a:ext cx="3474227" cy="1319855"/>
          </a:xfrm>
          <a:prstGeom prst="rect">
            <a:avLst/>
          </a:prstGeom>
          <a:solidFill>
            <a:schemeClr val="bg1"/>
          </a:solidFill>
        </p:spPr>
        <p:txBody>
          <a:bodyPr wrap="square" rtlCol="0">
            <a:noAutofit/>
          </a:bodyPr>
          <a:lstStyle/>
          <a:p>
            <a:pPr defTabSz="914073">
              <a:spcAft>
                <a:spcPts val="600"/>
              </a:spcAft>
            </a:pPr>
            <a:r>
              <a:rPr lang="en-US" dirty="0">
                <a:solidFill>
                  <a:srgbClr val="0062D8"/>
                </a:solidFill>
                <a:cs typeface="Segoe UI Light" panose="020B0502040204020203" pitchFamily="34" charset="0"/>
              </a:rPr>
              <a:t>Application</a:t>
            </a:r>
          </a:p>
          <a:p>
            <a:pPr defTabSz="914073">
              <a:spcAft>
                <a:spcPts val="600"/>
              </a:spcAft>
            </a:pPr>
            <a:r>
              <a:rPr lang="en-US" sz="1199" dirty="0">
                <a:solidFill>
                  <a:srgbClr val="FFFFFF"/>
                </a:solidFill>
                <a:cs typeface="Segoe UI Light" panose="020B0502040204020203" pitchFamily="34" charset="0"/>
              </a:rPr>
              <a:t>Business sensitivity</a:t>
            </a:r>
          </a:p>
        </p:txBody>
      </p:sp>
      <p:sp>
        <p:nvSpPr>
          <p:cNvPr id="80" name="TextBox 79"/>
          <p:cNvSpPr txBox="1"/>
          <p:nvPr/>
        </p:nvSpPr>
        <p:spPr>
          <a:xfrm>
            <a:off x="705906" y="5420792"/>
            <a:ext cx="3474227" cy="1319855"/>
          </a:xfrm>
          <a:prstGeom prst="rect">
            <a:avLst/>
          </a:prstGeom>
          <a:solidFill>
            <a:schemeClr val="bg1"/>
          </a:solidFill>
        </p:spPr>
        <p:txBody>
          <a:bodyPr wrap="square" rtlCol="0">
            <a:noAutofit/>
          </a:bodyPr>
          <a:lstStyle/>
          <a:p>
            <a:pPr defTabSz="914073">
              <a:spcAft>
                <a:spcPts val="600"/>
              </a:spcAft>
            </a:pPr>
            <a:r>
              <a:rPr lang="en-US" dirty="0">
                <a:solidFill>
                  <a:srgbClr val="0062D8"/>
                </a:solidFill>
                <a:cs typeface="Segoe UI Light" panose="020B0502040204020203" pitchFamily="34" charset="0"/>
              </a:rPr>
              <a:t>Other</a:t>
            </a:r>
          </a:p>
          <a:p>
            <a:pPr defTabSz="914073">
              <a:spcAft>
                <a:spcPts val="600"/>
              </a:spcAft>
            </a:pPr>
            <a:r>
              <a:rPr lang="en-US" sz="1199" dirty="0" smtClean="0">
                <a:solidFill>
                  <a:srgbClr val="FFFFFF"/>
                </a:solidFill>
                <a:cs typeface="Segoe UI Light" panose="020B0502040204020203" pitchFamily="34" charset="0"/>
              </a:rPr>
              <a:t>Network Location</a:t>
            </a:r>
            <a:endParaRPr lang="en-US" sz="1199" dirty="0">
              <a:solidFill>
                <a:srgbClr val="FFFFFF"/>
              </a:solidFill>
              <a:cs typeface="Segoe UI Light" panose="020B0502040204020203" pitchFamily="34" charset="0"/>
            </a:endParaRPr>
          </a:p>
          <a:p>
            <a:pPr defTabSz="914073">
              <a:spcAft>
                <a:spcPts val="600"/>
              </a:spcAft>
            </a:pPr>
            <a:r>
              <a:rPr lang="en-US" sz="1199" dirty="0">
                <a:solidFill>
                  <a:srgbClr val="FFFFFF"/>
                </a:solidFill>
                <a:cs typeface="Segoe UI Light" panose="020B0502040204020203" pitchFamily="34" charset="0"/>
              </a:rPr>
              <a:t>Risk profile</a:t>
            </a:r>
          </a:p>
        </p:txBody>
      </p:sp>
      <p:sp>
        <p:nvSpPr>
          <p:cNvPr id="110" name="TextBox 109"/>
          <p:cNvSpPr txBox="1"/>
          <p:nvPr/>
        </p:nvSpPr>
        <p:spPr>
          <a:xfrm>
            <a:off x="705906" y="2656442"/>
            <a:ext cx="3474227" cy="1319855"/>
          </a:xfrm>
          <a:prstGeom prst="rect">
            <a:avLst/>
          </a:prstGeom>
          <a:solidFill>
            <a:schemeClr val="bg1"/>
          </a:solidFill>
        </p:spPr>
        <p:txBody>
          <a:bodyPr wrap="square" rtlCol="0">
            <a:noAutofit/>
          </a:bodyPr>
          <a:lstStyle/>
          <a:p>
            <a:pPr defTabSz="914073">
              <a:spcAft>
                <a:spcPts val="600"/>
              </a:spcAft>
            </a:pPr>
            <a:r>
              <a:rPr lang="en-US" dirty="0">
                <a:solidFill>
                  <a:srgbClr val="0062D8"/>
                </a:solidFill>
                <a:cs typeface="Segoe UI Light" panose="020B0502040204020203" pitchFamily="34" charset="0"/>
              </a:rPr>
              <a:t>Devices</a:t>
            </a:r>
          </a:p>
          <a:p>
            <a:pPr defTabSz="914073">
              <a:spcAft>
                <a:spcPts val="300"/>
              </a:spcAft>
            </a:pPr>
            <a:r>
              <a:rPr lang="en-US" sz="1199" dirty="0">
                <a:solidFill>
                  <a:srgbClr val="FFFFFF"/>
                </a:solidFill>
                <a:cs typeface="Segoe UI Light" panose="020B0502040204020203" pitchFamily="34" charset="0"/>
              </a:rPr>
              <a:t>Authenticated</a:t>
            </a:r>
          </a:p>
          <a:p>
            <a:pPr defTabSz="914073">
              <a:spcAft>
                <a:spcPts val="300"/>
              </a:spcAft>
            </a:pPr>
            <a:r>
              <a:rPr lang="en-US" sz="1199" dirty="0">
                <a:solidFill>
                  <a:srgbClr val="FFFFFF"/>
                </a:solidFill>
                <a:cs typeface="Segoe UI Light" panose="020B0502040204020203" pitchFamily="34" charset="0"/>
              </a:rPr>
              <a:t>MDM Managed </a:t>
            </a:r>
            <a:endParaRPr lang="en-US" sz="1199" dirty="0" smtClean="0">
              <a:solidFill>
                <a:srgbClr val="FFFFFF"/>
              </a:solidFill>
              <a:cs typeface="Segoe UI Light" panose="020B0502040204020203" pitchFamily="34" charset="0"/>
            </a:endParaRPr>
          </a:p>
          <a:p>
            <a:pPr defTabSz="914073">
              <a:spcAft>
                <a:spcPts val="300"/>
              </a:spcAft>
            </a:pPr>
            <a:r>
              <a:rPr lang="en-US" sz="1199" dirty="0" smtClean="0">
                <a:solidFill>
                  <a:srgbClr val="FFFFFF"/>
                </a:solidFill>
                <a:cs typeface="Segoe UI Light" panose="020B0502040204020203" pitchFamily="34" charset="0"/>
              </a:rPr>
              <a:t>Compliant </a:t>
            </a:r>
            <a:r>
              <a:rPr lang="en-US" sz="1199" dirty="0">
                <a:solidFill>
                  <a:srgbClr val="FFFFFF"/>
                </a:solidFill>
                <a:cs typeface="Segoe UI Light" panose="020B0502040204020203" pitchFamily="34" charset="0"/>
              </a:rPr>
              <a:t>with policies</a:t>
            </a:r>
          </a:p>
          <a:p>
            <a:pPr defTabSz="914073">
              <a:spcAft>
                <a:spcPts val="300"/>
              </a:spcAft>
            </a:pPr>
            <a:r>
              <a:rPr lang="en-US" sz="1199" dirty="0">
                <a:solidFill>
                  <a:srgbClr val="FFFFFF"/>
                </a:solidFill>
                <a:cs typeface="Segoe UI Light" panose="020B0502040204020203" pitchFamily="34" charset="0"/>
              </a:rPr>
              <a:t>Not lost/stolen</a:t>
            </a:r>
          </a:p>
        </p:txBody>
      </p:sp>
      <p:sp>
        <p:nvSpPr>
          <p:cNvPr id="74" name="TextBox 73"/>
          <p:cNvSpPr txBox="1"/>
          <p:nvPr/>
        </p:nvSpPr>
        <p:spPr>
          <a:xfrm>
            <a:off x="705906" y="1274267"/>
            <a:ext cx="3474227" cy="1319855"/>
          </a:xfrm>
          <a:prstGeom prst="rect">
            <a:avLst/>
          </a:prstGeom>
          <a:solidFill>
            <a:schemeClr val="bg1"/>
          </a:solidFill>
        </p:spPr>
        <p:txBody>
          <a:bodyPr wrap="square" rtlCol="0">
            <a:noAutofit/>
          </a:bodyPr>
          <a:lstStyle/>
          <a:p>
            <a:pPr defTabSz="914073">
              <a:spcAft>
                <a:spcPts val="600"/>
              </a:spcAft>
            </a:pPr>
            <a:r>
              <a:rPr lang="en-US" dirty="0">
                <a:solidFill>
                  <a:srgbClr val="0062D8"/>
                </a:solidFill>
                <a:cs typeface="Segoe UI Light" panose="020B0502040204020203" pitchFamily="34" charset="0"/>
              </a:rPr>
              <a:t>User attributes</a:t>
            </a:r>
          </a:p>
          <a:p>
            <a:pPr marL="91423" defTabSz="914073">
              <a:spcAft>
                <a:spcPts val="300"/>
              </a:spcAft>
            </a:pPr>
            <a:r>
              <a:rPr lang="en-US" sz="1199" dirty="0">
                <a:solidFill>
                  <a:srgbClr val="FFFFFF"/>
                </a:solidFill>
                <a:cs typeface="Segoe UI Light" panose="020B0502040204020203" pitchFamily="34" charset="0"/>
              </a:rPr>
              <a:t>User identity </a:t>
            </a:r>
          </a:p>
          <a:p>
            <a:pPr marL="91423" defTabSz="914073">
              <a:spcAft>
                <a:spcPts val="300"/>
              </a:spcAft>
            </a:pPr>
            <a:r>
              <a:rPr lang="en-US" sz="1199" dirty="0">
                <a:solidFill>
                  <a:srgbClr val="FFFFFF"/>
                </a:solidFill>
                <a:cs typeface="Segoe UI Light" panose="020B0502040204020203" pitchFamily="34" charset="0"/>
              </a:rPr>
              <a:t>Group memberships</a:t>
            </a:r>
          </a:p>
          <a:p>
            <a:pPr marL="91423" defTabSz="914073">
              <a:spcAft>
                <a:spcPts val="300"/>
              </a:spcAft>
            </a:pPr>
            <a:r>
              <a:rPr lang="en-US" sz="1199" dirty="0" err="1">
                <a:solidFill>
                  <a:srgbClr val="FFFFFF"/>
                </a:solidFill>
                <a:cs typeface="Segoe UI Light" panose="020B0502040204020203" pitchFamily="34" charset="0"/>
              </a:rPr>
              <a:t>Auth</a:t>
            </a:r>
            <a:r>
              <a:rPr lang="en-US" sz="1199" dirty="0">
                <a:solidFill>
                  <a:srgbClr val="FFFFFF"/>
                </a:solidFill>
                <a:cs typeface="Segoe UI Light" panose="020B0502040204020203" pitchFamily="34" charset="0"/>
              </a:rPr>
              <a:t> strength (MFA)</a:t>
            </a:r>
          </a:p>
        </p:txBody>
      </p:sp>
      <p:sp>
        <p:nvSpPr>
          <p:cNvPr id="90" name="TextBox 89"/>
          <p:cNvSpPr txBox="1"/>
          <p:nvPr/>
        </p:nvSpPr>
        <p:spPr>
          <a:xfrm>
            <a:off x="5358546" y="4586901"/>
            <a:ext cx="1765465" cy="533375"/>
          </a:xfrm>
          <a:prstGeom prst="rect">
            <a:avLst/>
          </a:prstGeom>
          <a:noFill/>
        </p:spPr>
        <p:txBody>
          <a:bodyPr wrap="square" rtlCol="0">
            <a:spAutoFit/>
          </a:bodyPr>
          <a:lstStyle/>
          <a:p>
            <a:pPr algn="ctr" defTabSz="914073"/>
            <a:r>
              <a:rPr lang="en-US" sz="1399" dirty="0">
                <a:solidFill>
                  <a:srgbClr val="FFFFFF"/>
                </a:solidFill>
                <a:cs typeface="Segoe UI Light" panose="020B0502040204020203" pitchFamily="34" charset="0"/>
              </a:rPr>
              <a:t>Conditional access control</a:t>
            </a:r>
          </a:p>
        </p:txBody>
      </p:sp>
      <p:cxnSp>
        <p:nvCxnSpPr>
          <p:cNvPr id="111" name="Straight Arrow Connector 110"/>
          <p:cNvCxnSpPr/>
          <p:nvPr/>
        </p:nvCxnSpPr>
        <p:spPr>
          <a:xfrm flipV="1">
            <a:off x="7110754" y="2823346"/>
            <a:ext cx="1287559" cy="682801"/>
          </a:xfrm>
          <a:prstGeom prst="straightConnector1">
            <a:avLst/>
          </a:prstGeom>
          <a:noFill/>
          <a:ln w="25400" cap="flat" cmpd="sng" algn="ctr">
            <a:solidFill>
              <a:srgbClr val="3FBDE5"/>
            </a:solidFill>
            <a:prstDash val="dash"/>
            <a:tailEnd type="triangle"/>
          </a:ln>
          <a:effectLst/>
        </p:spPr>
      </p:cxnSp>
      <p:cxnSp>
        <p:nvCxnSpPr>
          <p:cNvPr id="113" name="Straight Arrow Connector 112"/>
          <p:cNvCxnSpPr/>
          <p:nvPr/>
        </p:nvCxnSpPr>
        <p:spPr>
          <a:xfrm flipV="1">
            <a:off x="7203686" y="3884445"/>
            <a:ext cx="1835380" cy="35659"/>
          </a:xfrm>
          <a:prstGeom prst="straightConnector1">
            <a:avLst/>
          </a:prstGeom>
          <a:noFill/>
          <a:ln w="25400" cap="flat" cmpd="sng" algn="ctr">
            <a:solidFill>
              <a:srgbClr val="2BAEE4"/>
            </a:solidFill>
            <a:prstDash val="dash"/>
            <a:tailEnd type="triangle"/>
          </a:ln>
          <a:effectLst/>
        </p:spPr>
      </p:cxnSp>
      <p:cxnSp>
        <p:nvCxnSpPr>
          <p:cNvPr id="115" name="Straight Arrow Connector 114"/>
          <p:cNvCxnSpPr/>
          <p:nvPr/>
        </p:nvCxnSpPr>
        <p:spPr>
          <a:xfrm>
            <a:off x="7131558" y="4298399"/>
            <a:ext cx="1681932" cy="1060071"/>
          </a:xfrm>
          <a:prstGeom prst="straightConnector1">
            <a:avLst/>
          </a:prstGeom>
          <a:noFill/>
          <a:ln w="25400" cap="flat" cmpd="sng" algn="ctr">
            <a:solidFill>
              <a:srgbClr val="2BAEE4"/>
            </a:solidFill>
            <a:prstDash val="dash"/>
            <a:tailEnd type="triangle"/>
          </a:ln>
          <a:effectLst/>
        </p:spPr>
      </p:cxnSp>
      <p:grpSp>
        <p:nvGrpSpPr>
          <p:cNvPr id="4" name="Group 3"/>
          <p:cNvGrpSpPr/>
          <p:nvPr/>
        </p:nvGrpSpPr>
        <p:grpSpPr>
          <a:xfrm>
            <a:off x="5468113" y="3424134"/>
            <a:ext cx="1546332" cy="971412"/>
            <a:chOff x="4361147" y="3205245"/>
            <a:chExt cx="1546551" cy="971550"/>
          </a:xfrm>
        </p:grpSpPr>
        <p:sp>
          <p:nvSpPr>
            <p:cNvPr id="75" name="Rounded Rectangle 74"/>
            <p:cNvSpPr/>
            <p:nvPr/>
          </p:nvSpPr>
          <p:spPr>
            <a:xfrm>
              <a:off x="4569299" y="3205245"/>
              <a:ext cx="1143758" cy="971550"/>
            </a:xfrm>
            <a:prstGeom prst="roundRect">
              <a:avLst>
                <a:gd name="adj" fmla="val 11745"/>
              </a:avLst>
            </a:prstGeom>
            <a:solidFill>
              <a:srgbClr val="3F3F3F">
                <a:lumMod val="9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914073">
                <a:defRPr/>
              </a:pPr>
              <a:endParaRPr lang="en-US" sz="1900" kern="0">
                <a:solidFill>
                  <a:srgbClr val="000000"/>
                </a:solidFill>
              </a:endParaRPr>
            </a:p>
          </p:txBody>
        </p:sp>
        <p:sp>
          <p:nvSpPr>
            <p:cNvPr id="76" name="Freeform 21"/>
            <p:cNvSpPr>
              <a:spLocks noEditPoints="1"/>
            </p:cNvSpPr>
            <p:nvPr/>
          </p:nvSpPr>
          <p:spPr bwMode="black">
            <a:xfrm>
              <a:off x="4736300" y="3313594"/>
              <a:ext cx="821170" cy="769857"/>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14073">
                <a:defRPr/>
              </a:pPr>
              <a:endParaRPr lang="en-US" sz="1599" kern="0">
                <a:solidFill>
                  <a:srgbClr val="000000"/>
                </a:solidFill>
              </a:endParaRPr>
            </a:p>
          </p:txBody>
        </p:sp>
        <p:sp>
          <p:nvSpPr>
            <p:cNvPr id="91" name="Isosceles Triangle 90"/>
            <p:cNvSpPr/>
            <p:nvPr/>
          </p:nvSpPr>
          <p:spPr bwMode="auto">
            <a:xfrm>
              <a:off x="4704134" y="3211265"/>
              <a:ext cx="833209" cy="723605"/>
            </a:xfrm>
            <a:prstGeom prst="triangle">
              <a:avLst/>
            </a:prstGeom>
            <a:noFill/>
            <a:ln w="9525" cap="flat" cmpd="sng" algn="ctr">
              <a:noFill/>
              <a:prstDash val="solid"/>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650">
                <a:defRPr/>
              </a:pPr>
              <a:endParaRPr lang="en-US" sz="2199" kern="0" dirty="0">
                <a:solidFill>
                  <a:srgbClr val="000000"/>
                </a:solidFill>
                <a:ea typeface="Segoe UI" pitchFamily="34" charset="0"/>
                <a:cs typeface="Segoe UI" pitchFamily="34" charset="0"/>
              </a:endParaRPr>
            </a:p>
          </p:txBody>
        </p:sp>
        <p:sp>
          <p:nvSpPr>
            <p:cNvPr id="116" name="Right Bracket 115"/>
            <p:cNvSpPr/>
            <p:nvPr/>
          </p:nvSpPr>
          <p:spPr>
            <a:xfrm>
              <a:off x="5613489" y="3205245"/>
              <a:ext cx="294209" cy="967780"/>
            </a:xfrm>
            <a:prstGeom prst="rightBracket">
              <a:avLst>
                <a:gd name="adj" fmla="val 163298"/>
              </a:avLst>
            </a:prstGeom>
            <a:solidFill>
              <a:srgbClr val="F2F2F2">
                <a:lumMod val="25000"/>
              </a:srgbClr>
            </a:solidFill>
            <a:ln w="38100" cap="flat" cmpd="sng" algn="ctr">
              <a:solidFill>
                <a:srgbClr val="FFFFFF"/>
              </a:solidFill>
              <a:prstDash val="solid"/>
            </a:ln>
            <a:effectLst/>
          </p:spPr>
          <p:txBody>
            <a:bodyPr rtlCol="0" anchor="ctr"/>
            <a:lstStyle/>
            <a:p>
              <a:pPr algn="ctr" defTabSz="914073">
                <a:defRPr/>
              </a:pPr>
              <a:endParaRPr lang="en-US" sz="1900" kern="0">
                <a:solidFill>
                  <a:srgbClr val="000000"/>
                </a:solidFill>
              </a:endParaRPr>
            </a:p>
          </p:txBody>
        </p:sp>
        <p:sp>
          <p:nvSpPr>
            <p:cNvPr id="117" name="Right Bracket 116"/>
            <p:cNvSpPr/>
            <p:nvPr/>
          </p:nvSpPr>
          <p:spPr>
            <a:xfrm rot="10800000">
              <a:off x="4361147" y="3212153"/>
              <a:ext cx="294209" cy="960872"/>
            </a:xfrm>
            <a:prstGeom prst="rightBracket">
              <a:avLst>
                <a:gd name="adj" fmla="val 163298"/>
              </a:avLst>
            </a:prstGeom>
            <a:solidFill>
              <a:srgbClr val="F2F2F2">
                <a:lumMod val="25000"/>
              </a:srgbClr>
            </a:solidFill>
            <a:ln w="38100" cap="flat" cmpd="sng" algn="ctr">
              <a:solidFill>
                <a:srgbClr val="FFFFFF"/>
              </a:solidFill>
              <a:prstDash val="solid"/>
            </a:ln>
            <a:effectLst/>
          </p:spPr>
          <p:txBody>
            <a:bodyPr rtlCol="0" anchor="ctr"/>
            <a:lstStyle/>
            <a:p>
              <a:pPr algn="ctr" defTabSz="914073">
                <a:defRPr/>
              </a:pPr>
              <a:endParaRPr lang="en-US" sz="1900" kern="0">
                <a:solidFill>
                  <a:srgbClr val="000000"/>
                </a:solidFill>
              </a:endParaRPr>
            </a:p>
          </p:txBody>
        </p:sp>
      </p:grpSp>
      <p:pic>
        <p:nvPicPr>
          <p:cNvPr id="72" name="Picture 71"/>
          <p:cNvPicPr>
            <a:picLocks noChangeAspect="1"/>
          </p:cNvPicPr>
          <p:nvPr/>
        </p:nvPicPr>
        <p:blipFill>
          <a:blip r:embed="rId2"/>
          <a:stretch>
            <a:fillRect/>
          </a:stretch>
        </p:blipFill>
        <p:spPr>
          <a:xfrm>
            <a:off x="5594056" y="2110480"/>
            <a:ext cx="1294442" cy="1294442"/>
          </a:xfrm>
          <a:prstGeom prst="rect">
            <a:avLst/>
          </a:prstGeom>
        </p:spPr>
      </p:pic>
      <p:grpSp>
        <p:nvGrpSpPr>
          <p:cNvPr id="50" name="Group 49"/>
          <p:cNvGrpSpPr/>
          <p:nvPr/>
        </p:nvGrpSpPr>
        <p:grpSpPr>
          <a:xfrm>
            <a:off x="3090640" y="1241244"/>
            <a:ext cx="837209" cy="1203541"/>
            <a:chOff x="1609726" y="2506663"/>
            <a:chExt cx="1614487" cy="2320925"/>
          </a:xfrm>
        </p:grpSpPr>
        <p:sp>
          <p:nvSpPr>
            <p:cNvPr id="51" name="Freeform 151"/>
            <p:cNvSpPr>
              <a:spLocks/>
            </p:cNvSpPr>
            <p:nvPr/>
          </p:nvSpPr>
          <p:spPr bwMode="auto">
            <a:xfrm>
              <a:off x="1887538" y="2740025"/>
              <a:ext cx="1052513" cy="1379538"/>
            </a:xfrm>
            <a:custGeom>
              <a:avLst/>
              <a:gdLst>
                <a:gd name="T0" fmla="*/ 120 w 330"/>
                <a:gd name="T1" fmla="*/ 39 h 432"/>
                <a:gd name="T2" fmla="*/ 267 w 330"/>
                <a:gd name="T3" fmla="*/ 75 h 432"/>
                <a:gd name="T4" fmla="*/ 309 w 330"/>
                <a:gd name="T5" fmla="*/ 202 h 432"/>
                <a:gd name="T6" fmla="*/ 295 w 330"/>
                <a:gd name="T7" fmla="*/ 294 h 432"/>
                <a:gd name="T8" fmla="*/ 293 w 330"/>
                <a:gd name="T9" fmla="*/ 329 h 432"/>
                <a:gd name="T10" fmla="*/ 158 w 330"/>
                <a:gd name="T11" fmla="*/ 432 h 432"/>
                <a:gd name="T12" fmla="*/ 36 w 330"/>
                <a:gd name="T13" fmla="*/ 332 h 432"/>
                <a:gd name="T14" fmla="*/ 39 w 330"/>
                <a:gd name="T15" fmla="*/ 297 h 432"/>
                <a:gd name="T16" fmla="*/ 26 w 330"/>
                <a:gd name="T17" fmla="*/ 196 h 432"/>
                <a:gd name="T18" fmla="*/ 120 w 330"/>
                <a:gd name="T19" fmla="*/ 3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432">
                  <a:moveTo>
                    <a:pt x="120" y="39"/>
                  </a:moveTo>
                  <a:cubicBezTo>
                    <a:pt x="132" y="18"/>
                    <a:pt x="228" y="0"/>
                    <a:pt x="267" y="75"/>
                  </a:cubicBezTo>
                  <a:cubicBezTo>
                    <a:pt x="307" y="149"/>
                    <a:pt x="287" y="175"/>
                    <a:pt x="309" y="202"/>
                  </a:cubicBezTo>
                  <a:cubicBezTo>
                    <a:pt x="330" y="228"/>
                    <a:pt x="310" y="289"/>
                    <a:pt x="295" y="294"/>
                  </a:cubicBezTo>
                  <a:cubicBezTo>
                    <a:pt x="280" y="299"/>
                    <a:pt x="286" y="320"/>
                    <a:pt x="293" y="329"/>
                  </a:cubicBezTo>
                  <a:cubicBezTo>
                    <a:pt x="325" y="368"/>
                    <a:pt x="279" y="432"/>
                    <a:pt x="158" y="432"/>
                  </a:cubicBezTo>
                  <a:cubicBezTo>
                    <a:pt x="28" y="431"/>
                    <a:pt x="3" y="356"/>
                    <a:pt x="36" y="332"/>
                  </a:cubicBezTo>
                  <a:cubicBezTo>
                    <a:pt x="47" y="325"/>
                    <a:pt x="51" y="310"/>
                    <a:pt x="39" y="297"/>
                  </a:cubicBezTo>
                  <a:cubicBezTo>
                    <a:pt x="27" y="284"/>
                    <a:pt x="0" y="236"/>
                    <a:pt x="26" y="196"/>
                  </a:cubicBezTo>
                  <a:cubicBezTo>
                    <a:pt x="52" y="157"/>
                    <a:pt x="29" y="39"/>
                    <a:pt x="120" y="3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2" name="Freeform 152"/>
            <p:cNvSpPr>
              <a:spLocks/>
            </p:cNvSpPr>
            <p:nvPr/>
          </p:nvSpPr>
          <p:spPr bwMode="auto">
            <a:xfrm>
              <a:off x="1628776" y="3848100"/>
              <a:ext cx="1566863" cy="688975"/>
            </a:xfrm>
            <a:custGeom>
              <a:avLst/>
              <a:gdLst>
                <a:gd name="T0" fmla="*/ 292 w 491"/>
                <a:gd name="T1" fmla="*/ 0 h 216"/>
                <a:gd name="T2" fmla="*/ 196 w 491"/>
                <a:gd name="T3" fmla="*/ 5 h 216"/>
                <a:gd name="T4" fmla="*/ 62 w 491"/>
                <a:gd name="T5" fmla="*/ 81 h 216"/>
                <a:gd name="T6" fmla="*/ 0 w 491"/>
                <a:gd name="T7" fmla="*/ 216 h 216"/>
                <a:gd name="T8" fmla="*/ 491 w 491"/>
                <a:gd name="T9" fmla="*/ 216 h 216"/>
                <a:gd name="T10" fmla="*/ 430 w 491"/>
                <a:gd name="T11" fmla="*/ 81 h 216"/>
                <a:gd name="T12" fmla="*/ 292 w 49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491" h="216">
                  <a:moveTo>
                    <a:pt x="292" y="0"/>
                  </a:moveTo>
                  <a:cubicBezTo>
                    <a:pt x="291" y="2"/>
                    <a:pt x="197" y="3"/>
                    <a:pt x="196" y="5"/>
                  </a:cubicBezTo>
                  <a:cubicBezTo>
                    <a:pt x="167" y="46"/>
                    <a:pt x="112" y="69"/>
                    <a:pt x="62" y="81"/>
                  </a:cubicBezTo>
                  <a:cubicBezTo>
                    <a:pt x="11" y="92"/>
                    <a:pt x="4" y="174"/>
                    <a:pt x="0" y="216"/>
                  </a:cubicBezTo>
                  <a:cubicBezTo>
                    <a:pt x="491" y="216"/>
                    <a:pt x="491" y="216"/>
                    <a:pt x="491" y="216"/>
                  </a:cubicBezTo>
                  <a:cubicBezTo>
                    <a:pt x="486" y="174"/>
                    <a:pt x="481" y="92"/>
                    <a:pt x="430" y="81"/>
                  </a:cubicBezTo>
                  <a:cubicBezTo>
                    <a:pt x="378" y="69"/>
                    <a:pt x="320" y="44"/>
                    <a:pt x="292" y="0"/>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3" name="Freeform 153"/>
            <p:cNvSpPr>
              <a:spLocks/>
            </p:cNvSpPr>
            <p:nvPr/>
          </p:nvSpPr>
          <p:spPr bwMode="auto">
            <a:xfrm>
              <a:off x="2254251" y="3352800"/>
              <a:ext cx="315913" cy="757238"/>
            </a:xfrm>
            <a:custGeom>
              <a:avLst/>
              <a:gdLst>
                <a:gd name="T0" fmla="*/ 0 w 99"/>
                <a:gd name="T1" fmla="*/ 65 h 237"/>
                <a:gd name="T2" fmla="*/ 0 w 99"/>
                <a:gd name="T3" fmla="*/ 146 h 237"/>
                <a:gd name="T4" fmla="*/ 0 w 99"/>
                <a:gd name="T5" fmla="*/ 186 h 237"/>
                <a:gd name="T6" fmla="*/ 99 w 99"/>
                <a:gd name="T7" fmla="*/ 186 h 237"/>
                <a:gd name="T8" fmla="*/ 99 w 99"/>
                <a:gd name="T9" fmla="*/ 146 h 237"/>
                <a:gd name="T10" fmla="*/ 99 w 99"/>
                <a:gd name="T11" fmla="*/ 65 h 237"/>
                <a:gd name="T12" fmla="*/ 0 w 99"/>
                <a:gd name="T13" fmla="*/ 65 h 237"/>
              </a:gdLst>
              <a:ahLst/>
              <a:cxnLst>
                <a:cxn ang="0">
                  <a:pos x="T0" y="T1"/>
                </a:cxn>
                <a:cxn ang="0">
                  <a:pos x="T2" y="T3"/>
                </a:cxn>
                <a:cxn ang="0">
                  <a:pos x="T4" y="T5"/>
                </a:cxn>
                <a:cxn ang="0">
                  <a:pos x="T6" y="T7"/>
                </a:cxn>
                <a:cxn ang="0">
                  <a:pos x="T8" y="T9"/>
                </a:cxn>
                <a:cxn ang="0">
                  <a:pos x="T10" y="T11"/>
                </a:cxn>
                <a:cxn ang="0">
                  <a:pos x="T12" y="T13"/>
                </a:cxn>
              </a:cxnLst>
              <a:rect l="0" t="0" r="r" b="b"/>
              <a:pathLst>
                <a:path w="99" h="237">
                  <a:moveTo>
                    <a:pt x="0" y="65"/>
                  </a:moveTo>
                  <a:cubicBezTo>
                    <a:pt x="0" y="146"/>
                    <a:pt x="0" y="146"/>
                    <a:pt x="0" y="146"/>
                  </a:cubicBezTo>
                  <a:cubicBezTo>
                    <a:pt x="0" y="186"/>
                    <a:pt x="0" y="186"/>
                    <a:pt x="0" y="186"/>
                  </a:cubicBezTo>
                  <a:cubicBezTo>
                    <a:pt x="25" y="236"/>
                    <a:pt x="69" y="237"/>
                    <a:pt x="99" y="186"/>
                  </a:cubicBezTo>
                  <a:cubicBezTo>
                    <a:pt x="99" y="146"/>
                    <a:pt x="99" y="146"/>
                    <a:pt x="99" y="146"/>
                  </a:cubicBezTo>
                  <a:cubicBezTo>
                    <a:pt x="99" y="65"/>
                    <a:pt x="99" y="65"/>
                    <a:pt x="99" y="65"/>
                  </a:cubicBezTo>
                  <a:cubicBezTo>
                    <a:pt x="99" y="0"/>
                    <a:pt x="0" y="0"/>
                    <a:pt x="0" y="65"/>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4" name="Freeform 154"/>
            <p:cNvSpPr>
              <a:spLocks/>
            </p:cNvSpPr>
            <p:nvPr/>
          </p:nvSpPr>
          <p:spPr bwMode="auto">
            <a:xfrm>
              <a:off x="2703513" y="3368675"/>
              <a:ext cx="160338" cy="233363"/>
            </a:xfrm>
            <a:custGeom>
              <a:avLst/>
              <a:gdLst>
                <a:gd name="T0" fmla="*/ 38 w 50"/>
                <a:gd name="T1" fmla="*/ 4 h 73"/>
                <a:gd name="T2" fmla="*/ 7 w 50"/>
                <a:gd name="T3" fmla="*/ 28 h 73"/>
                <a:gd name="T4" fmla="*/ 12 w 50"/>
                <a:gd name="T5" fmla="*/ 69 h 73"/>
                <a:gd name="T6" fmla="*/ 43 w 50"/>
                <a:gd name="T7" fmla="*/ 44 h 73"/>
                <a:gd name="T8" fmla="*/ 38 w 50"/>
                <a:gd name="T9" fmla="*/ 4 h 73"/>
              </a:gdLst>
              <a:ahLst/>
              <a:cxnLst>
                <a:cxn ang="0">
                  <a:pos x="T0" y="T1"/>
                </a:cxn>
                <a:cxn ang="0">
                  <a:pos x="T2" y="T3"/>
                </a:cxn>
                <a:cxn ang="0">
                  <a:pos x="T4" y="T5"/>
                </a:cxn>
                <a:cxn ang="0">
                  <a:pos x="T6" y="T7"/>
                </a:cxn>
                <a:cxn ang="0">
                  <a:pos x="T8" y="T9"/>
                </a:cxn>
              </a:cxnLst>
              <a:rect l="0" t="0" r="r" b="b"/>
              <a:pathLst>
                <a:path w="50" h="73">
                  <a:moveTo>
                    <a:pt x="38" y="4"/>
                  </a:moveTo>
                  <a:cubicBezTo>
                    <a:pt x="28" y="0"/>
                    <a:pt x="15" y="11"/>
                    <a:pt x="7" y="28"/>
                  </a:cubicBezTo>
                  <a:cubicBezTo>
                    <a:pt x="0" y="46"/>
                    <a:pt x="2" y="64"/>
                    <a:pt x="12" y="69"/>
                  </a:cubicBezTo>
                  <a:cubicBezTo>
                    <a:pt x="22" y="73"/>
                    <a:pt x="36" y="62"/>
                    <a:pt x="43" y="44"/>
                  </a:cubicBezTo>
                  <a:cubicBezTo>
                    <a:pt x="50" y="27"/>
                    <a:pt x="48" y="9"/>
                    <a:pt x="38" y="4"/>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5" name="Freeform 155"/>
            <p:cNvSpPr>
              <a:spLocks/>
            </p:cNvSpPr>
            <p:nvPr/>
          </p:nvSpPr>
          <p:spPr bwMode="auto">
            <a:xfrm>
              <a:off x="1960563" y="3368675"/>
              <a:ext cx="158750" cy="233363"/>
            </a:xfrm>
            <a:custGeom>
              <a:avLst/>
              <a:gdLst>
                <a:gd name="T0" fmla="*/ 12 w 50"/>
                <a:gd name="T1" fmla="*/ 4 h 73"/>
                <a:gd name="T2" fmla="*/ 43 w 50"/>
                <a:gd name="T3" fmla="*/ 28 h 73"/>
                <a:gd name="T4" fmla="*/ 38 w 50"/>
                <a:gd name="T5" fmla="*/ 69 h 73"/>
                <a:gd name="T6" fmla="*/ 7 w 50"/>
                <a:gd name="T7" fmla="*/ 44 h 73"/>
                <a:gd name="T8" fmla="*/ 12 w 50"/>
                <a:gd name="T9" fmla="*/ 4 h 73"/>
              </a:gdLst>
              <a:ahLst/>
              <a:cxnLst>
                <a:cxn ang="0">
                  <a:pos x="T0" y="T1"/>
                </a:cxn>
                <a:cxn ang="0">
                  <a:pos x="T2" y="T3"/>
                </a:cxn>
                <a:cxn ang="0">
                  <a:pos x="T4" y="T5"/>
                </a:cxn>
                <a:cxn ang="0">
                  <a:pos x="T6" y="T7"/>
                </a:cxn>
                <a:cxn ang="0">
                  <a:pos x="T8" y="T9"/>
                </a:cxn>
              </a:cxnLst>
              <a:rect l="0" t="0" r="r" b="b"/>
              <a:pathLst>
                <a:path w="50" h="73">
                  <a:moveTo>
                    <a:pt x="12" y="4"/>
                  </a:moveTo>
                  <a:cubicBezTo>
                    <a:pt x="22" y="0"/>
                    <a:pt x="36" y="11"/>
                    <a:pt x="43" y="28"/>
                  </a:cubicBezTo>
                  <a:cubicBezTo>
                    <a:pt x="50" y="46"/>
                    <a:pt x="48" y="64"/>
                    <a:pt x="38" y="69"/>
                  </a:cubicBezTo>
                  <a:cubicBezTo>
                    <a:pt x="29" y="73"/>
                    <a:pt x="15" y="62"/>
                    <a:pt x="7" y="44"/>
                  </a:cubicBezTo>
                  <a:cubicBezTo>
                    <a:pt x="0" y="27"/>
                    <a:pt x="2" y="9"/>
                    <a:pt x="12" y="4"/>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6" name="Freeform 156"/>
            <p:cNvSpPr>
              <a:spLocks/>
            </p:cNvSpPr>
            <p:nvPr/>
          </p:nvSpPr>
          <p:spPr bwMode="auto">
            <a:xfrm>
              <a:off x="2254251" y="3751263"/>
              <a:ext cx="315913" cy="109538"/>
            </a:xfrm>
            <a:custGeom>
              <a:avLst/>
              <a:gdLst>
                <a:gd name="T0" fmla="*/ 99 w 99"/>
                <a:gd name="T1" fmla="*/ 0 h 34"/>
                <a:gd name="T2" fmla="*/ 0 w 99"/>
                <a:gd name="T3" fmla="*/ 0 h 34"/>
                <a:gd name="T4" fmla="*/ 0 w 99"/>
                <a:gd name="T5" fmla="*/ 4 h 34"/>
                <a:gd name="T6" fmla="*/ 49 w 99"/>
                <a:gd name="T7" fmla="*/ 34 h 34"/>
                <a:gd name="T8" fmla="*/ 99 w 99"/>
                <a:gd name="T9" fmla="*/ 3 h 34"/>
                <a:gd name="T10" fmla="*/ 99 w 99"/>
                <a:gd name="T11" fmla="*/ 0 h 34"/>
              </a:gdLst>
              <a:ahLst/>
              <a:cxnLst>
                <a:cxn ang="0">
                  <a:pos x="T0" y="T1"/>
                </a:cxn>
                <a:cxn ang="0">
                  <a:pos x="T2" y="T3"/>
                </a:cxn>
                <a:cxn ang="0">
                  <a:pos x="T4" y="T5"/>
                </a:cxn>
                <a:cxn ang="0">
                  <a:pos x="T6" y="T7"/>
                </a:cxn>
                <a:cxn ang="0">
                  <a:pos x="T8" y="T9"/>
                </a:cxn>
                <a:cxn ang="0">
                  <a:pos x="T10" y="T11"/>
                </a:cxn>
              </a:cxnLst>
              <a:rect l="0" t="0" r="r" b="b"/>
              <a:pathLst>
                <a:path w="99" h="34">
                  <a:moveTo>
                    <a:pt x="99" y="0"/>
                  </a:moveTo>
                  <a:cubicBezTo>
                    <a:pt x="0" y="0"/>
                    <a:pt x="0" y="0"/>
                    <a:pt x="0" y="0"/>
                  </a:cubicBezTo>
                  <a:cubicBezTo>
                    <a:pt x="0" y="4"/>
                    <a:pt x="0" y="4"/>
                    <a:pt x="0" y="4"/>
                  </a:cubicBezTo>
                  <a:cubicBezTo>
                    <a:pt x="0" y="4"/>
                    <a:pt x="31" y="34"/>
                    <a:pt x="49" y="34"/>
                  </a:cubicBezTo>
                  <a:cubicBezTo>
                    <a:pt x="67" y="34"/>
                    <a:pt x="99" y="3"/>
                    <a:pt x="99" y="3"/>
                  </a:cubicBezTo>
                  <a:cubicBezTo>
                    <a:pt x="99" y="0"/>
                    <a:pt x="99" y="0"/>
                    <a:pt x="99"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7" name="Freeform 157"/>
            <p:cNvSpPr>
              <a:spLocks/>
            </p:cNvSpPr>
            <p:nvPr/>
          </p:nvSpPr>
          <p:spPr bwMode="auto">
            <a:xfrm>
              <a:off x="1982788" y="2870200"/>
              <a:ext cx="862013" cy="958850"/>
            </a:xfrm>
            <a:custGeom>
              <a:avLst/>
              <a:gdLst>
                <a:gd name="T0" fmla="*/ 135 w 270"/>
                <a:gd name="T1" fmla="*/ 300 h 300"/>
                <a:gd name="T2" fmla="*/ 20 w 270"/>
                <a:gd name="T3" fmla="*/ 177 h 300"/>
                <a:gd name="T4" fmla="*/ 135 w 270"/>
                <a:gd name="T5" fmla="*/ 0 h 300"/>
                <a:gd name="T6" fmla="*/ 250 w 270"/>
                <a:gd name="T7" fmla="*/ 177 h 300"/>
                <a:gd name="T8" fmla="*/ 135 w 270"/>
                <a:gd name="T9" fmla="*/ 300 h 300"/>
              </a:gdLst>
              <a:ahLst/>
              <a:cxnLst>
                <a:cxn ang="0">
                  <a:pos x="T0" y="T1"/>
                </a:cxn>
                <a:cxn ang="0">
                  <a:pos x="T2" y="T3"/>
                </a:cxn>
                <a:cxn ang="0">
                  <a:pos x="T4" y="T5"/>
                </a:cxn>
                <a:cxn ang="0">
                  <a:pos x="T6" y="T7"/>
                </a:cxn>
                <a:cxn ang="0">
                  <a:pos x="T8" y="T9"/>
                </a:cxn>
              </a:cxnLst>
              <a:rect l="0" t="0" r="r" b="b"/>
              <a:pathLst>
                <a:path w="270" h="300">
                  <a:moveTo>
                    <a:pt x="135" y="300"/>
                  </a:moveTo>
                  <a:cubicBezTo>
                    <a:pt x="104" y="300"/>
                    <a:pt x="40" y="249"/>
                    <a:pt x="20" y="177"/>
                  </a:cubicBezTo>
                  <a:cubicBezTo>
                    <a:pt x="0" y="105"/>
                    <a:pt x="38" y="0"/>
                    <a:pt x="135" y="0"/>
                  </a:cubicBezTo>
                  <a:cubicBezTo>
                    <a:pt x="232" y="0"/>
                    <a:pt x="270" y="105"/>
                    <a:pt x="250" y="177"/>
                  </a:cubicBezTo>
                  <a:cubicBezTo>
                    <a:pt x="230" y="249"/>
                    <a:pt x="165" y="300"/>
                    <a:pt x="135" y="30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8" name="Freeform 158"/>
            <p:cNvSpPr>
              <a:spLocks/>
            </p:cNvSpPr>
            <p:nvPr/>
          </p:nvSpPr>
          <p:spPr bwMode="auto">
            <a:xfrm>
              <a:off x="1979613" y="2844800"/>
              <a:ext cx="909638" cy="657225"/>
            </a:xfrm>
            <a:custGeom>
              <a:avLst/>
              <a:gdLst>
                <a:gd name="T0" fmla="*/ 113 w 285"/>
                <a:gd name="T1" fmla="*/ 98 h 206"/>
                <a:gd name="T2" fmla="*/ 48 w 285"/>
                <a:gd name="T3" fmla="*/ 150 h 206"/>
                <a:gd name="T4" fmla="*/ 28 w 285"/>
                <a:gd name="T5" fmla="*/ 200 h 206"/>
                <a:gd name="T6" fmla="*/ 12 w 285"/>
                <a:gd name="T7" fmla="*/ 96 h 206"/>
                <a:gd name="T8" fmla="*/ 115 w 285"/>
                <a:gd name="T9" fmla="*/ 2 h 206"/>
                <a:gd name="T10" fmla="*/ 216 w 285"/>
                <a:gd name="T11" fmla="*/ 31 h 206"/>
                <a:gd name="T12" fmla="*/ 244 w 285"/>
                <a:gd name="T13" fmla="*/ 206 h 206"/>
                <a:gd name="T14" fmla="*/ 187 w 285"/>
                <a:gd name="T15" fmla="*/ 69 h 206"/>
                <a:gd name="T16" fmla="*/ 113 w 285"/>
                <a:gd name="T17" fmla="*/ 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06">
                  <a:moveTo>
                    <a:pt x="113" y="98"/>
                  </a:moveTo>
                  <a:cubicBezTo>
                    <a:pt x="89" y="148"/>
                    <a:pt x="79" y="163"/>
                    <a:pt x="48" y="150"/>
                  </a:cubicBezTo>
                  <a:cubicBezTo>
                    <a:pt x="16" y="137"/>
                    <a:pt x="22" y="174"/>
                    <a:pt x="28" y="200"/>
                  </a:cubicBezTo>
                  <a:cubicBezTo>
                    <a:pt x="0" y="164"/>
                    <a:pt x="3" y="131"/>
                    <a:pt x="12" y="96"/>
                  </a:cubicBezTo>
                  <a:cubicBezTo>
                    <a:pt x="21" y="59"/>
                    <a:pt x="69" y="1"/>
                    <a:pt x="115" y="2"/>
                  </a:cubicBezTo>
                  <a:cubicBezTo>
                    <a:pt x="139" y="0"/>
                    <a:pt x="177" y="3"/>
                    <a:pt x="216" y="31"/>
                  </a:cubicBezTo>
                  <a:cubicBezTo>
                    <a:pt x="285" y="81"/>
                    <a:pt x="262" y="193"/>
                    <a:pt x="244" y="206"/>
                  </a:cubicBezTo>
                  <a:cubicBezTo>
                    <a:pt x="262" y="103"/>
                    <a:pt x="217" y="124"/>
                    <a:pt x="187" y="69"/>
                  </a:cubicBezTo>
                  <a:cubicBezTo>
                    <a:pt x="177" y="46"/>
                    <a:pt x="139" y="44"/>
                    <a:pt x="113" y="9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9" name="Rectangle 159"/>
            <p:cNvSpPr>
              <a:spLocks noChangeArrowheads="1"/>
            </p:cNvSpPr>
            <p:nvPr/>
          </p:nvSpPr>
          <p:spPr bwMode="auto">
            <a:xfrm>
              <a:off x="2390776" y="4071938"/>
              <a:ext cx="31750" cy="395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0" name="Rectangle 160"/>
            <p:cNvSpPr>
              <a:spLocks noChangeArrowheads="1"/>
            </p:cNvSpPr>
            <p:nvPr/>
          </p:nvSpPr>
          <p:spPr bwMode="auto">
            <a:xfrm>
              <a:off x="2390776" y="4071938"/>
              <a:ext cx="317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1" name="Freeform 161"/>
            <p:cNvSpPr>
              <a:spLocks/>
            </p:cNvSpPr>
            <p:nvPr/>
          </p:nvSpPr>
          <p:spPr bwMode="auto">
            <a:xfrm>
              <a:off x="2141538" y="3860800"/>
              <a:ext cx="265113" cy="325438"/>
            </a:xfrm>
            <a:custGeom>
              <a:avLst/>
              <a:gdLst>
                <a:gd name="T0" fmla="*/ 71 w 167"/>
                <a:gd name="T1" fmla="*/ 0 h 205"/>
                <a:gd name="T2" fmla="*/ 0 w 167"/>
                <a:gd name="T3" fmla="*/ 64 h 205"/>
                <a:gd name="T4" fmla="*/ 91 w 167"/>
                <a:gd name="T5" fmla="*/ 205 h 205"/>
                <a:gd name="T6" fmla="*/ 167 w 167"/>
                <a:gd name="T7" fmla="*/ 131 h 205"/>
                <a:gd name="T8" fmla="*/ 71 w 167"/>
                <a:gd name="T9" fmla="*/ 0 h 205"/>
              </a:gdLst>
              <a:ahLst/>
              <a:cxnLst>
                <a:cxn ang="0">
                  <a:pos x="T0" y="T1"/>
                </a:cxn>
                <a:cxn ang="0">
                  <a:pos x="T2" y="T3"/>
                </a:cxn>
                <a:cxn ang="0">
                  <a:pos x="T4" y="T5"/>
                </a:cxn>
                <a:cxn ang="0">
                  <a:pos x="T6" y="T7"/>
                </a:cxn>
                <a:cxn ang="0">
                  <a:pos x="T8" y="T9"/>
                </a:cxn>
              </a:cxnLst>
              <a:rect l="0" t="0" r="r" b="b"/>
              <a:pathLst>
                <a:path w="167" h="205">
                  <a:moveTo>
                    <a:pt x="71" y="0"/>
                  </a:moveTo>
                  <a:lnTo>
                    <a:pt x="0" y="64"/>
                  </a:lnTo>
                  <a:lnTo>
                    <a:pt x="91" y="205"/>
                  </a:lnTo>
                  <a:lnTo>
                    <a:pt x="167" y="131"/>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2" name="Freeform 162"/>
            <p:cNvSpPr>
              <a:spLocks/>
            </p:cNvSpPr>
            <p:nvPr/>
          </p:nvSpPr>
          <p:spPr bwMode="auto">
            <a:xfrm>
              <a:off x="2141538" y="3860800"/>
              <a:ext cx="265113" cy="325438"/>
            </a:xfrm>
            <a:custGeom>
              <a:avLst/>
              <a:gdLst>
                <a:gd name="T0" fmla="*/ 71 w 167"/>
                <a:gd name="T1" fmla="*/ 0 h 205"/>
                <a:gd name="T2" fmla="*/ 0 w 167"/>
                <a:gd name="T3" fmla="*/ 64 h 205"/>
                <a:gd name="T4" fmla="*/ 91 w 167"/>
                <a:gd name="T5" fmla="*/ 205 h 205"/>
                <a:gd name="T6" fmla="*/ 167 w 167"/>
                <a:gd name="T7" fmla="*/ 131 h 205"/>
                <a:gd name="T8" fmla="*/ 71 w 167"/>
                <a:gd name="T9" fmla="*/ 0 h 205"/>
              </a:gdLst>
              <a:ahLst/>
              <a:cxnLst>
                <a:cxn ang="0">
                  <a:pos x="T0" y="T1"/>
                </a:cxn>
                <a:cxn ang="0">
                  <a:pos x="T2" y="T3"/>
                </a:cxn>
                <a:cxn ang="0">
                  <a:pos x="T4" y="T5"/>
                </a:cxn>
                <a:cxn ang="0">
                  <a:pos x="T6" y="T7"/>
                </a:cxn>
                <a:cxn ang="0">
                  <a:pos x="T8" y="T9"/>
                </a:cxn>
              </a:cxnLst>
              <a:rect l="0" t="0" r="r" b="b"/>
              <a:pathLst>
                <a:path w="167" h="205">
                  <a:moveTo>
                    <a:pt x="71" y="0"/>
                  </a:moveTo>
                  <a:lnTo>
                    <a:pt x="0" y="64"/>
                  </a:lnTo>
                  <a:lnTo>
                    <a:pt x="91" y="205"/>
                  </a:lnTo>
                  <a:lnTo>
                    <a:pt x="167" y="131"/>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3" name="Freeform 163"/>
            <p:cNvSpPr>
              <a:spLocks/>
            </p:cNvSpPr>
            <p:nvPr/>
          </p:nvSpPr>
          <p:spPr bwMode="auto">
            <a:xfrm>
              <a:off x="2406651" y="3860800"/>
              <a:ext cx="274638" cy="325438"/>
            </a:xfrm>
            <a:custGeom>
              <a:avLst/>
              <a:gdLst>
                <a:gd name="T0" fmla="*/ 103 w 173"/>
                <a:gd name="T1" fmla="*/ 0 h 205"/>
                <a:gd name="T2" fmla="*/ 173 w 173"/>
                <a:gd name="T3" fmla="*/ 68 h 205"/>
                <a:gd name="T4" fmla="*/ 79 w 173"/>
                <a:gd name="T5" fmla="*/ 205 h 205"/>
                <a:gd name="T6" fmla="*/ 0 w 173"/>
                <a:gd name="T7" fmla="*/ 131 h 205"/>
                <a:gd name="T8" fmla="*/ 103 w 173"/>
                <a:gd name="T9" fmla="*/ 0 h 205"/>
              </a:gdLst>
              <a:ahLst/>
              <a:cxnLst>
                <a:cxn ang="0">
                  <a:pos x="T0" y="T1"/>
                </a:cxn>
                <a:cxn ang="0">
                  <a:pos x="T2" y="T3"/>
                </a:cxn>
                <a:cxn ang="0">
                  <a:pos x="T4" y="T5"/>
                </a:cxn>
                <a:cxn ang="0">
                  <a:pos x="T6" y="T7"/>
                </a:cxn>
                <a:cxn ang="0">
                  <a:pos x="T8" y="T9"/>
                </a:cxn>
              </a:cxnLst>
              <a:rect l="0" t="0" r="r" b="b"/>
              <a:pathLst>
                <a:path w="173" h="205">
                  <a:moveTo>
                    <a:pt x="103" y="0"/>
                  </a:moveTo>
                  <a:lnTo>
                    <a:pt x="173" y="68"/>
                  </a:lnTo>
                  <a:lnTo>
                    <a:pt x="79" y="205"/>
                  </a:lnTo>
                  <a:lnTo>
                    <a:pt x="0" y="131"/>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4" name="Freeform 164"/>
            <p:cNvSpPr>
              <a:spLocks/>
            </p:cNvSpPr>
            <p:nvPr/>
          </p:nvSpPr>
          <p:spPr bwMode="auto">
            <a:xfrm>
              <a:off x="2406651" y="3860800"/>
              <a:ext cx="274638" cy="325438"/>
            </a:xfrm>
            <a:custGeom>
              <a:avLst/>
              <a:gdLst>
                <a:gd name="T0" fmla="*/ 103 w 173"/>
                <a:gd name="T1" fmla="*/ 0 h 205"/>
                <a:gd name="T2" fmla="*/ 173 w 173"/>
                <a:gd name="T3" fmla="*/ 68 h 205"/>
                <a:gd name="T4" fmla="*/ 79 w 173"/>
                <a:gd name="T5" fmla="*/ 205 h 205"/>
                <a:gd name="T6" fmla="*/ 0 w 173"/>
                <a:gd name="T7" fmla="*/ 131 h 205"/>
                <a:gd name="T8" fmla="*/ 103 w 173"/>
                <a:gd name="T9" fmla="*/ 0 h 205"/>
              </a:gdLst>
              <a:ahLst/>
              <a:cxnLst>
                <a:cxn ang="0">
                  <a:pos x="T0" y="T1"/>
                </a:cxn>
                <a:cxn ang="0">
                  <a:pos x="T2" y="T3"/>
                </a:cxn>
                <a:cxn ang="0">
                  <a:pos x="T4" y="T5"/>
                </a:cxn>
                <a:cxn ang="0">
                  <a:pos x="T6" y="T7"/>
                </a:cxn>
                <a:cxn ang="0">
                  <a:pos x="T8" y="T9"/>
                </a:cxn>
              </a:cxnLst>
              <a:rect l="0" t="0" r="r" b="b"/>
              <a:pathLst>
                <a:path w="173" h="205">
                  <a:moveTo>
                    <a:pt x="103" y="0"/>
                  </a:moveTo>
                  <a:lnTo>
                    <a:pt x="173" y="68"/>
                  </a:lnTo>
                  <a:lnTo>
                    <a:pt x="79" y="205"/>
                  </a:lnTo>
                  <a:lnTo>
                    <a:pt x="0" y="131"/>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5" name="Freeform 165"/>
            <p:cNvSpPr>
              <a:spLocks noEditPoints="1"/>
            </p:cNvSpPr>
            <p:nvPr/>
          </p:nvSpPr>
          <p:spPr bwMode="auto">
            <a:xfrm>
              <a:off x="2081213" y="3314700"/>
              <a:ext cx="669925" cy="246063"/>
            </a:xfrm>
            <a:custGeom>
              <a:avLst/>
              <a:gdLst>
                <a:gd name="T0" fmla="*/ 157 w 210"/>
                <a:gd name="T1" fmla="*/ 76 h 77"/>
                <a:gd name="T2" fmla="*/ 160 w 210"/>
                <a:gd name="T3" fmla="*/ 76 h 77"/>
                <a:gd name="T4" fmla="*/ 198 w 210"/>
                <a:gd name="T5" fmla="*/ 45 h 77"/>
                <a:gd name="T6" fmla="*/ 206 w 210"/>
                <a:gd name="T7" fmla="*/ 20 h 77"/>
                <a:gd name="T8" fmla="*/ 210 w 210"/>
                <a:gd name="T9" fmla="*/ 10 h 77"/>
                <a:gd name="T10" fmla="*/ 204 w 210"/>
                <a:gd name="T11" fmla="*/ 3 h 77"/>
                <a:gd name="T12" fmla="*/ 158 w 210"/>
                <a:gd name="T13" fmla="*/ 1 h 77"/>
                <a:gd name="T14" fmla="*/ 158 w 210"/>
                <a:gd name="T15" fmla="*/ 6 h 77"/>
                <a:gd name="T16" fmla="*/ 190 w 210"/>
                <a:gd name="T17" fmla="*/ 9 h 77"/>
                <a:gd name="T18" fmla="*/ 189 w 210"/>
                <a:gd name="T19" fmla="*/ 57 h 77"/>
                <a:gd name="T20" fmla="*/ 157 w 210"/>
                <a:gd name="T21" fmla="*/ 71 h 77"/>
                <a:gd name="T22" fmla="*/ 157 w 210"/>
                <a:gd name="T23" fmla="*/ 76 h 77"/>
                <a:gd name="T24" fmla="*/ 105 w 210"/>
                <a:gd name="T25" fmla="*/ 10 h 77"/>
                <a:gd name="T26" fmla="*/ 56 w 210"/>
                <a:gd name="T27" fmla="*/ 1 h 77"/>
                <a:gd name="T28" fmla="*/ 52 w 210"/>
                <a:gd name="T29" fmla="*/ 1 h 77"/>
                <a:gd name="T30" fmla="*/ 52 w 210"/>
                <a:gd name="T31" fmla="*/ 6 h 77"/>
                <a:gd name="T32" fmla="*/ 86 w 210"/>
                <a:gd name="T33" fmla="*/ 18 h 77"/>
                <a:gd name="T34" fmla="*/ 66 w 210"/>
                <a:gd name="T35" fmla="*/ 68 h 77"/>
                <a:gd name="T36" fmla="*/ 50 w 210"/>
                <a:gd name="T37" fmla="*/ 72 h 77"/>
                <a:gd name="T38" fmla="*/ 50 w 210"/>
                <a:gd name="T39" fmla="*/ 76 h 77"/>
                <a:gd name="T40" fmla="*/ 86 w 210"/>
                <a:gd name="T41" fmla="*/ 53 h 77"/>
                <a:gd name="T42" fmla="*/ 105 w 210"/>
                <a:gd name="T43" fmla="*/ 27 h 77"/>
                <a:gd name="T44" fmla="*/ 121 w 210"/>
                <a:gd name="T45" fmla="*/ 53 h 77"/>
                <a:gd name="T46" fmla="*/ 157 w 210"/>
                <a:gd name="T47" fmla="*/ 76 h 77"/>
                <a:gd name="T48" fmla="*/ 157 w 210"/>
                <a:gd name="T49" fmla="*/ 71 h 77"/>
                <a:gd name="T50" fmla="*/ 141 w 210"/>
                <a:gd name="T51" fmla="*/ 68 h 77"/>
                <a:gd name="T52" fmla="*/ 123 w 210"/>
                <a:gd name="T53" fmla="*/ 17 h 77"/>
                <a:gd name="T54" fmla="*/ 158 w 210"/>
                <a:gd name="T55" fmla="*/ 6 h 77"/>
                <a:gd name="T56" fmla="*/ 158 w 210"/>
                <a:gd name="T57" fmla="*/ 1 h 77"/>
                <a:gd name="T58" fmla="*/ 155 w 210"/>
                <a:gd name="T59" fmla="*/ 1 h 77"/>
                <a:gd name="T60" fmla="*/ 105 w 210"/>
                <a:gd name="T61" fmla="*/ 10 h 77"/>
                <a:gd name="T62" fmla="*/ 52 w 210"/>
                <a:gd name="T63" fmla="*/ 1 h 77"/>
                <a:gd name="T64" fmla="*/ 6 w 210"/>
                <a:gd name="T65" fmla="*/ 4 h 77"/>
                <a:gd name="T66" fmla="*/ 0 w 210"/>
                <a:gd name="T67" fmla="*/ 11 h 77"/>
                <a:gd name="T68" fmla="*/ 3 w 210"/>
                <a:gd name="T69" fmla="*/ 20 h 77"/>
                <a:gd name="T70" fmla="*/ 10 w 210"/>
                <a:gd name="T71" fmla="*/ 45 h 77"/>
                <a:gd name="T72" fmla="*/ 46 w 210"/>
                <a:gd name="T73" fmla="*/ 76 h 77"/>
                <a:gd name="T74" fmla="*/ 50 w 210"/>
                <a:gd name="T75" fmla="*/ 76 h 77"/>
                <a:gd name="T76" fmla="*/ 50 w 210"/>
                <a:gd name="T77" fmla="*/ 72 h 77"/>
                <a:gd name="T78" fmla="*/ 19 w 210"/>
                <a:gd name="T79" fmla="*/ 57 h 77"/>
                <a:gd name="T80" fmla="*/ 20 w 210"/>
                <a:gd name="T81" fmla="*/ 9 h 77"/>
                <a:gd name="T82" fmla="*/ 52 w 210"/>
                <a:gd name="T83" fmla="*/ 6 h 77"/>
                <a:gd name="T84" fmla="*/ 52 w 210"/>
                <a:gd name="T85"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77">
                  <a:moveTo>
                    <a:pt x="157" y="76"/>
                  </a:moveTo>
                  <a:cubicBezTo>
                    <a:pt x="158" y="76"/>
                    <a:pt x="159" y="76"/>
                    <a:pt x="160" y="76"/>
                  </a:cubicBezTo>
                  <a:cubicBezTo>
                    <a:pt x="188" y="73"/>
                    <a:pt x="195" y="61"/>
                    <a:pt x="198" y="45"/>
                  </a:cubicBezTo>
                  <a:cubicBezTo>
                    <a:pt x="201" y="28"/>
                    <a:pt x="202" y="22"/>
                    <a:pt x="206" y="20"/>
                  </a:cubicBezTo>
                  <a:cubicBezTo>
                    <a:pt x="209" y="19"/>
                    <a:pt x="210" y="15"/>
                    <a:pt x="210" y="10"/>
                  </a:cubicBezTo>
                  <a:cubicBezTo>
                    <a:pt x="210" y="6"/>
                    <a:pt x="210" y="5"/>
                    <a:pt x="204" y="3"/>
                  </a:cubicBezTo>
                  <a:cubicBezTo>
                    <a:pt x="200" y="2"/>
                    <a:pt x="176" y="0"/>
                    <a:pt x="158" y="1"/>
                  </a:cubicBezTo>
                  <a:cubicBezTo>
                    <a:pt x="158" y="6"/>
                    <a:pt x="158" y="6"/>
                    <a:pt x="158" y="6"/>
                  </a:cubicBezTo>
                  <a:cubicBezTo>
                    <a:pt x="172" y="5"/>
                    <a:pt x="186" y="7"/>
                    <a:pt x="190" y="9"/>
                  </a:cubicBezTo>
                  <a:cubicBezTo>
                    <a:pt x="199" y="15"/>
                    <a:pt x="196" y="43"/>
                    <a:pt x="189" y="57"/>
                  </a:cubicBezTo>
                  <a:cubicBezTo>
                    <a:pt x="183" y="66"/>
                    <a:pt x="170" y="71"/>
                    <a:pt x="157" y="71"/>
                  </a:cubicBezTo>
                  <a:lnTo>
                    <a:pt x="157" y="76"/>
                  </a:lnTo>
                  <a:close/>
                  <a:moveTo>
                    <a:pt x="105" y="10"/>
                  </a:moveTo>
                  <a:cubicBezTo>
                    <a:pt x="99" y="10"/>
                    <a:pt x="73" y="3"/>
                    <a:pt x="56" y="1"/>
                  </a:cubicBezTo>
                  <a:cubicBezTo>
                    <a:pt x="54" y="1"/>
                    <a:pt x="53" y="1"/>
                    <a:pt x="52" y="1"/>
                  </a:cubicBezTo>
                  <a:cubicBezTo>
                    <a:pt x="52" y="6"/>
                    <a:pt x="52" y="6"/>
                    <a:pt x="52" y="6"/>
                  </a:cubicBezTo>
                  <a:cubicBezTo>
                    <a:pt x="66" y="6"/>
                    <a:pt x="81" y="10"/>
                    <a:pt x="86" y="18"/>
                  </a:cubicBezTo>
                  <a:cubicBezTo>
                    <a:pt x="95" y="30"/>
                    <a:pt x="80" y="61"/>
                    <a:pt x="66" y="68"/>
                  </a:cubicBezTo>
                  <a:cubicBezTo>
                    <a:pt x="62" y="71"/>
                    <a:pt x="56" y="72"/>
                    <a:pt x="50" y="72"/>
                  </a:cubicBezTo>
                  <a:cubicBezTo>
                    <a:pt x="50" y="76"/>
                    <a:pt x="50" y="76"/>
                    <a:pt x="50" y="76"/>
                  </a:cubicBezTo>
                  <a:cubicBezTo>
                    <a:pt x="74" y="76"/>
                    <a:pt x="83" y="59"/>
                    <a:pt x="86" y="53"/>
                  </a:cubicBezTo>
                  <a:cubicBezTo>
                    <a:pt x="92" y="42"/>
                    <a:pt x="91" y="27"/>
                    <a:pt x="105" y="27"/>
                  </a:cubicBezTo>
                  <a:cubicBezTo>
                    <a:pt x="118" y="27"/>
                    <a:pt x="117" y="42"/>
                    <a:pt x="121" y="53"/>
                  </a:cubicBezTo>
                  <a:cubicBezTo>
                    <a:pt x="124" y="58"/>
                    <a:pt x="132" y="77"/>
                    <a:pt x="157" y="76"/>
                  </a:cubicBezTo>
                  <a:cubicBezTo>
                    <a:pt x="157" y="71"/>
                    <a:pt x="157" y="71"/>
                    <a:pt x="157" y="71"/>
                  </a:cubicBezTo>
                  <a:cubicBezTo>
                    <a:pt x="151" y="72"/>
                    <a:pt x="145" y="70"/>
                    <a:pt x="141" y="68"/>
                  </a:cubicBezTo>
                  <a:cubicBezTo>
                    <a:pt x="127" y="61"/>
                    <a:pt x="114" y="30"/>
                    <a:pt x="123" y="17"/>
                  </a:cubicBezTo>
                  <a:cubicBezTo>
                    <a:pt x="129" y="10"/>
                    <a:pt x="144" y="6"/>
                    <a:pt x="158" y="6"/>
                  </a:cubicBezTo>
                  <a:cubicBezTo>
                    <a:pt x="158" y="1"/>
                    <a:pt x="158" y="1"/>
                    <a:pt x="158" y="1"/>
                  </a:cubicBezTo>
                  <a:cubicBezTo>
                    <a:pt x="157" y="1"/>
                    <a:pt x="156" y="1"/>
                    <a:pt x="155" y="1"/>
                  </a:cubicBezTo>
                  <a:cubicBezTo>
                    <a:pt x="139" y="3"/>
                    <a:pt x="119" y="10"/>
                    <a:pt x="105" y="10"/>
                  </a:cubicBezTo>
                  <a:close/>
                  <a:moveTo>
                    <a:pt x="52" y="1"/>
                  </a:moveTo>
                  <a:cubicBezTo>
                    <a:pt x="34" y="0"/>
                    <a:pt x="10" y="2"/>
                    <a:pt x="6" y="4"/>
                  </a:cubicBezTo>
                  <a:cubicBezTo>
                    <a:pt x="1" y="6"/>
                    <a:pt x="0" y="6"/>
                    <a:pt x="0" y="11"/>
                  </a:cubicBezTo>
                  <a:cubicBezTo>
                    <a:pt x="0" y="15"/>
                    <a:pt x="0" y="19"/>
                    <a:pt x="3" y="20"/>
                  </a:cubicBezTo>
                  <a:cubicBezTo>
                    <a:pt x="8" y="22"/>
                    <a:pt x="8" y="28"/>
                    <a:pt x="10" y="45"/>
                  </a:cubicBezTo>
                  <a:cubicBezTo>
                    <a:pt x="12" y="61"/>
                    <a:pt x="18" y="74"/>
                    <a:pt x="46" y="76"/>
                  </a:cubicBezTo>
                  <a:cubicBezTo>
                    <a:pt x="48" y="76"/>
                    <a:pt x="49" y="76"/>
                    <a:pt x="50" y="76"/>
                  </a:cubicBezTo>
                  <a:cubicBezTo>
                    <a:pt x="50" y="72"/>
                    <a:pt x="50" y="72"/>
                    <a:pt x="50" y="72"/>
                  </a:cubicBezTo>
                  <a:cubicBezTo>
                    <a:pt x="38" y="72"/>
                    <a:pt x="23" y="67"/>
                    <a:pt x="19" y="57"/>
                  </a:cubicBezTo>
                  <a:cubicBezTo>
                    <a:pt x="12" y="43"/>
                    <a:pt x="11" y="15"/>
                    <a:pt x="20" y="9"/>
                  </a:cubicBezTo>
                  <a:cubicBezTo>
                    <a:pt x="24" y="7"/>
                    <a:pt x="38" y="5"/>
                    <a:pt x="52" y="6"/>
                  </a:cubicBezTo>
                  <a:lnTo>
                    <a:pt x="52" y="1"/>
                  </a:lnTo>
                  <a:close/>
                </a:path>
              </a:pathLst>
            </a:custGeom>
            <a:solidFill>
              <a:srgbClr val="54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6" name="Freeform 166"/>
            <p:cNvSpPr>
              <a:spLocks/>
            </p:cNvSpPr>
            <p:nvPr/>
          </p:nvSpPr>
          <p:spPr bwMode="auto">
            <a:xfrm>
              <a:off x="2406651" y="40687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CE3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7" name="Freeform 167"/>
            <p:cNvSpPr>
              <a:spLocks/>
            </p:cNvSpPr>
            <p:nvPr/>
          </p:nvSpPr>
          <p:spPr bwMode="auto">
            <a:xfrm>
              <a:off x="2254251" y="3857625"/>
              <a:ext cx="315913" cy="211138"/>
            </a:xfrm>
            <a:custGeom>
              <a:avLst/>
              <a:gdLst>
                <a:gd name="T0" fmla="*/ 99 w 99"/>
                <a:gd name="T1" fmla="*/ 0 h 66"/>
                <a:gd name="T2" fmla="*/ 48 w 99"/>
                <a:gd name="T3" fmla="*/ 64 h 66"/>
                <a:gd name="T4" fmla="*/ 0 w 99"/>
                <a:gd name="T5" fmla="*/ 0 h 66"/>
                <a:gd name="T6" fmla="*/ 0 w 99"/>
                <a:gd name="T7" fmla="*/ 1 h 66"/>
                <a:gd name="T8" fmla="*/ 48 w 99"/>
                <a:gd name="T9" fmla="*/ 66 h 66"/>
                <a:gd name="T10" fmla="*/ 49 w 99"/>
                <a:gd name="T11" fmla="*/ 66 h 66"/>
                <a:gd name="T12" fmla="*/ 99 w 99"/>
                <a:gd name="T13" fmla="*/ 1 h 66"/>
                <a:gd name="T14" fmla="*/ 99 w 99"/>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6">
                  <a:moveTo>
                    <a:pt x="99" y="0"/>
                  </a:moveTo>
                  <a:cubicBezTo>
                    <a:pt x="48" y="64"/>
                    <a:pt x="48" y="64"/>
                    <a:pt x="48" y="64"/>
                  </a:cubicBezTo>
                  <a:cubicBezTo>
                    <a:pt x="0" y="0"/>
                    <a:pt x="0" y="0"/>
                    <a:pt x="0" y="0"/>
                  </a:cubicBezTo>
                  <a:cubicBezTo>
                    <a:pt x="0" y="1"/>
                    <a:pt x="0" y="1"/>
                    <a:pt x="0" y="1"/>
                  </a:cubicBezTo>
                  <a:cubicBezTo>
                    <a:pt x="48" y="66"/>
                    <a:pt x="48" y="66"/>
                    <a:pt x="48" y="66"/>
                  </a:cubicBezTo>
                  <a:cubicBezTo>
                    <a:pt x="48" y="66"/>
                    <a:pt x="48" y="66"/>
                    <a:pt x="49" y="66"/>
                  </a:cubicBezTo>
                  <a:cubicBezTo>
                    <a:pt x="99" y="1"/>
                    <a:pt x="99" y="1"/>
                    <a:pt x="99" y="1"/>
                  </a:cubicBezTo>
                  <a:cubicBezTo>
                    <a:pt x="99" y="0"/>
                    <a:pt x="99" y="0"/>
                    <a:pt x="99" y="0"/>
                  </a:cubicBezTo>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8" name="Freeform 168"/>
            <p:cNvSpPr>
              <a:spLocks/>
            </p:cNvSpPr>
            <p:nvPr/>
          </p:nvSpPr>
          <p:spPr bwMode="auto">
            <a:xfrm>
              <a:off x="1609726" y="4464050"/>
              <a:ext cx="1150938" cy="363538"/>
            </a:xfrm>
            <a:custGeom>
              <a:avLst/>
              <a:gdLst>
                <a:gd name="T0" fmla="*/ 98 w 361"/>
                <a:gd name="T1" fmla="*/ 23 h 114"/>
                <a:gd name="T2" fmla="*/ 351 w 361"/>
                <a:gd name="T3" fmla="*/ 0 h 114"/>
                <a:gd name="T4" fmla="*/ 361 w 361"/>
                <a:gd name="T5" fmla="*/ 80 h 114"/>
                <a:gd name="T6" fmla="*/ 64 w 361"/>
                <a:gd name="T7" fmla="*/ 108 h 114"/>
                <a:gd name="T8" fmla="*/ 6 w 361"/>
                <a:gd name="T9" fmla="*/ 23 h 114"/>
                <a:gd name="T10" fmla="*/ 98 w 361"/>
                <a:gd name="T11" fmla="*/ 23 h 114"/>
              </a:gdLst>
              <a:ahLst/>
              <a:cxnLst>
                <a:cxn ang="0">
                  <a:pos x="T0" y="T1"/>
                </a:cxn>
                <a:cxn ang="0">
                  <a:pos x="T2" y="T3"/>
                </a:cxn>
                <a:cxn ang="0">
                  <a:pos x="T4" y="T5"/>
                </a:cxn>
                <a:cxn ang="0">
                  <a:pos x="T6" y="T7"/>
                </a:cxn>
                <a:cxn ang="0">
                  <a:pos x="T8" y="T9"/>
                </a:cxn>
                <a:cxn ang="0">
                  <a:pos x="T10" y="T11"/>
                </a:cxn>
              </a:cxnLst>
              <a:rect l="0" t="0" r="r" b="b"/>
              <a:pathLst>
                <a:path w="361" h="114">
                  <a:moveTo>
                    <a:pt x="98" y="23"/>
                  </a:moveTo>
                  <a:cubicBezTo>
                    <a:pt x="351" y="0"/>
                    <a:pt x="351" y="0"/>
                    <a:pt x="351" y="0"/>
                  </a:cubicBezTo>
                  <a:cubicBezTo>
                    <a:pt x="361" y="80"/>
                    <a:pt x="361" y="80"/>
                    <a:pt x="361" y="80"/>
                  </a:cubicBezTo>
                  <a:cubicBezTo>
                    <a:pt x="361" y="80"/>
                    <a:pt x="139" y="114"/>
                    <a:pt x="64" y="108"/>
                  </a:cubicBezTo>
                  <a:cubicBezTo>
                    <a:pt x="0" y="104"/>
                    <a:pt x="6" y="23"/>
                    <a:pt x="6" y="23"/>
                  </a:cubicBezTo>
                  <a:cubicBezTo>
                    <a:pt x="98" y="23"/>
                    <a:pt x="98" y="23"/>
                    <a:pt x="98" y="23"/>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9" name="Freeform 169"/>
            <p:cNvSpPr>
              <a:spLocks/>
            </p:cNvSpPr>
            <p:nvPr/>
          </p:nvSpPr>
          <p:spPr bwMode="auto">
            <a:xfrm>
              <a:off x="2767013" y="4464050"/>
              <a:ext cx="150813" cy="214313"/>
            </a:xfrm>
            <a:custGeom>
              <a:avLst/>
              <a:gdLst>
                <a:gd name="T0" fmla="*/ 0 w 47"/>
                <a:gd name="T1" fmla="*/ 6 h 67"/>
                <a:gd name="T2" fmla="*/ 43 w 47"/>
                <a:gd name="T3" fmla="*/ 16 h 67"/>
                <a:gd name="T4" fmla="*/ 43 w 47"/>
                <a:gd name="T5" fmla="*/ 38 h 67"/>
                <a:gd name="T6" fmla="*/ 5 w 47"/>
                <a:gd name="T7" fmla="*/ 67 h 67"/>
                <a:gd name="T8" fmla="*/ 0 w 47"/>
                <a:gd name="T9" fmla="*/ 6 h 67"/>
              </a:gdLst>
              <a:ahLst/>
              <a:cxnLst>
                <a:cxn ang="0">
                  <a:pos x="T0" y="T1"/>
                </a:cxn>
                <a:cxn ang="0">
                  <a:pos x="T2" y="T3"/>
                </a:cxn>
                <a:cxn ang="0">
                  <a:pos x="T4" y="T5"/>
                </a:cxn>
                <a:cxn ang="0">
                  <a:pos x="T6" y="T7"/>
                </a:cxn>
                <a:cxn ang="0">
                  <a:pos x="T8" y="T9"/>
                </a:cxn>
              </a:cxnLst>
              <a:rect l="0" t="0" r="r" b="b"/>
              <a:pathLst>
                <a:path w="47" h="67">
                  <a:moveTo>
                    <a:pt x="0" y="6"/>
                  </a:moveTo>
                  <a:cubicBezTo>
                    <a:pt x="0" y="6"/>
                    <a:pt x="38" y="0"/>
                    <a:pt x="43" y="16"/>
                  </a:cubicBezTo>
                  <a:cubicBezTo>
                    <a:pt x="45" y="22"/>
                    <a:pt x="47" y="32"/>
                    <a:pt x="43" y="38"/>
                  </a:cubicBezTo>
                  <a:cubicBezTo>
                    <a:pt x="39" y="45"/>
                    <a:pt x="5" y="67"/>
                    <a:pt x="5" y="67"/>
                  </a:cubicBezTo>
                  <a:lnTo>
                    <a:pt x="0" y="6"/>
                  </a:ln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70" name="Freeform 170"/>
            <p:cNvSpPr>
              <a:spLocks/>
            </p:cNvSpPr>
            <p:nvPr/>
          </p:nvSpPr>
          <p:spPr bwMode="auto">
            <a:xfrm>
              <a:off x="2725738" y="4464050"/>
              <a:ext cx="57150" cy="220663"/>
            </a:xfrm>
            <a:custGeom>
              <a:avLst/>
              <a:gdLst>
                <a:gd name="T0" fmla="*/ 36 w 36"/>
                <a:gd name="T1" fmla="*/ 135 h 139"/>
                <a:gd name="T2" fmla="*/ 26 w 36"/>
                <a:gd name="T3" fmla="*/ 0 h 139"/>
                <a:gd name="T4" fmla="*/ 0 w 36"/>
                <a:gd name="T5" fmla="*/ 0 h 139"/>
                <a:gd name="T6" fmla="*/ 12 w 36"/>
                <a:gd name="T7" fmla="*/ 139 h 139"/>
                <a:gd name="T8" fmla="*/ 36 w 36"/>
                <a:gd name="T9" fmla="*/ 135 h 139"/>
              </a:gdLst>
              <a:ahLst/>
              <a:cxnLst>
                <a:cxn ang="0">
                  <a:pos x="T0" y="T1"/>
                </a:cxn>
                <a:cxn ang="0">
                  <a:pos x="T2" y="T3"/>
                </a:cxn>
                <a:cxn ang="0">
                  <a:pos x="T4" y="T5"/>
                </a:cxn>
                <a:cxn ang="0">
                  <a:pos x="T6" y="T7"/>
                </a:cxn>
                <a:cxn ang="0">
                  <a:pos x="T8" y="T9"/>
                </a:cxn>
              </a:cxnLst>
              <a:rect l="0" t="0" r="r" b="b"/>
              <a:pathLst>
                <a:path w="36" h="139">
                  <a:moveTo>
                    <a:pt x="36" y="135"/>
                  </a:moveTo>
                  <a:lnTo>
                    <a:pt x="26" y="0"/>
                  </a:lnTo>
                  <a:lnTo>
                    <a:pt x="0" y="0"/>
                  </a:lnTo>
                  <a:lnTo>
                    <a:pt x="12" y="139"/>
                  </a:lnTo>
                  <a:lnTo>
                    <a:pt x="3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71" name="Freeform 171"/>
            <p:cNvSpPr>
              <a:spLocks/>
            </p:cNvSpPr>
            <p:nvPr/>
          </p:nvSpPr>
          <p:spPr bwMode="auto">
            <a:xfrm>
              <a:off x="2725738" y="4464050"/>
              <a:ext cx="57150" cy="220663"/>
            </a:xfrm>
            <a:custGeom>
              <a:avLst/>
              <a:gdLst>
                <a:gd name="T0" fmla="*/ 36 w 36"/>
                <a:gd name="T1" fmla="*/ 135 h 139"/>
                <a:gd name="T2" fmla="*/ 26 w 36"/>
                <a:gd name="T3" fmla="*/ 0 h 139"/>
                <a:gd name="T4" fmla="*/ 0 w 36"/>
                <a:gd name="T5" fmla="*/ 0 h 139"/>
                <a:gd name="T6" fmla="*/ 12 w 36"/>
                <a:gd name="T7" fmla="*/ 139 h 139"/>
                <a:gd name="T8" fmla="*/ 36 w 36"/>
                <a:gd name="T9" fmla="*/ 135 h 139"/>
              </a:gdLst>
              <a:ahLst/>
              <a:cxnLst>
                <a:cxn ang="0">
                  <a:pos x="T0" y="T1"/>
                </a:cxn>
                <a:cxn ang="0">
                  <a:pos x="T2" y="T3"/>
                </a:cxn>
                <a:cxn ang="0">
                  <a:pos x="T4" y="T5"/>
                </a:cxn>
                <a:cxn ang="0">
                  <a:pos x="T6" y="T7"/>
                </a:cxn>
                <a:cxn ang="0">
                  <a:pos x="T8" y="T9"/>
                </a:cxn>
              </a:cxnLst>
              <a:rect l="0" t="0" r="r" b="b"/>
              <a:pathLst>
                <a:path w="36" h="139">
                  <a:moveTo>
                    <a:pt x="36" y="135"/>
                  </a:moveTo>
                  <a:lnTo>
                    <a:pt x="26" y="0"/>
                  </a:lnTo>
                  <a:lnTo>
                    <a:pt x="0" y="0"/>
                  </a:lnTo>
                  <a:lnTo>
                    <a:pt x="12" y="139"/>
                  </a:lnTo>
                  <a:lnTo>
                    <a:pt x="3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18" name="Freeform 172"/>
            <p:cNvSpPr>
              <a:spLocks/>
            </p:cNvSpPr>
            <p:nvPr/>
          </p:nvSpPr>
          <p:spPr bwMode="auto">
            <a:xfrm>
              <a:off x="2090738" y="4432300"/>
              <a:ext cx="1133475" cy="376238"/>
            </a:xfrm>
            <a:custGeom>
              <a:avLst/>
              <a:gdLst>
                <a:gd name="T0" fmla="*/ 346 w 355"/>
                <a:gd name="T1" fmla="*/ 33 h 118"/>
                <a:gd name="T2" fmla="*/ 292 w 355"/>
                <a:gd name="T3" fmla="*/ 118 h 118"/>
                <a:gd name="T4" fmla="*/ 0 w 355"/>
                <a:gd name="T5" fmla="*/ 80 h 118"/>
                <a:gd name="T6" fmla="*/ 0 w 355"/>
                <a:gd name="T7" fmla="*/ 73 h 118"/>
                <a:gd name="T8" fmla="*/ 6 w 355"/>
                <a:gd name="T9" fmla="*/ 0 h 118"/>
                <a:gd name="T10" fmla="*/ 254 w 355"/>
                <a:gd name="T11" fmla="*/ 32 h 118"/>
                <a:gd name="T12" fmla="*/ 346 w 355"/>
                <a:gd name="T13" fmla="*/ 33 h 118"/>
              </a:gdLst>
              <a:ahLst/>
              <a:cxnLst>
                <a:cxn ang="0">
                  <a:pos x="T0" y="T1"/>
                </a:cxn>
                <a:cxn ang="0">
                  <a:pos x="T2" y="T3"/>
                </a:cxn>
                <a:cxn ang="0">
                  <a:pos x="T4" y="T5"/>
                </a:cxn>
                <a:cxn ang="0">
                  <a:pos x="T6" y="T7"/>
                </a:cxn>
                <a:cxn ang="0">
                  <a:pos x="T8" y="T9"/>
                </a:cxn>
                <a:cxn ang="0">
                  <a:pos x="T10" y="T11"/>
                </a:cxn>
                <a:cxn ang="0">
                  <a:pos x="T12" y="T13"/>
                </a:cxn>
              </a:cxnLst>
              <a:rect l="0" t="0" r="r" b="b"/>
              <a:pathLst>
                <a:path w="355" h="118">
                  <a:moveTo>
                    <a:pt x="346" y="33"/>
                  </a:moveTo>
                  <a:cubicBezTo>
                    <a:pt x="346" y="33"/>
                    <a:pt x="355" y="118"/>
                    <a:pt x="292" y="118"/>
                  </a:cubicBezTo>
                  <a:cubicBezTo>
                    <a:pt x="216" y="113"/>
                    <a:pt x="0" y="80"/>
                    <a:pt x="0" y="80"/>
                  </a:cubicBezTo>
                  <a:cubicBezTo>
                    <a:pt x="0" y="73"/>
                    <a:pt x="0" y="73"/>
                    <a:pt x="0" y="73"/>
                  </a:cubicBezTo>
                  <a:cubicBezTo>
                    <a:pt x="6" y="0"/>
                    <a:pt x="6" y="0"/>
                    <a:pt x="6" y="0"/>
                  </a:cubicBezTo>
                  <a:cubicBezTo>
                    <a:pt x="254" y="32"/>
                    <a:pt x="254" y="32"/>
                    <a:pt x="254" y="32"/>
                  </a:cubicBezTo>
                  <a:cubicBezTo>
                    <a:pt x="346" y="33"/>
                    <a:pt x="346" y="33"/>
                    <a:pt x="346" y="33"/>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19" name="Freeform 173"/>
            <p:cNvSpPr>
              <a:spLocks/>
            </p:cNvSpPr>
            <p:nvPr/>
          </p:nvSpPr>
          <p:spPr bwMode="auto">
            <a:xfrm>
              <a:off x="1919288" y="4435475"/>
              <a:ext cx="149225" cy="220663"/>
            </a:xfrm>
            <a:custGeom>
              <a:avLst/>
              <a:gdLst>
                <a:gd name="T0" fmla="*/ 47 w 47"/>
                <a:gd name="T1" fmla="*/ 9 h 69"/>
                <a:gd name="T2" fmla="*/ 4 w 47"/>
                <a:gd name="T3" fmla="*/ 18 h 69"/>
                <a:gd name="T4" fmla="*/ 4 w 47"/>
                <a:gd name="T5" fmla="*/ 36 h 69"/>
                <a:gd name="T6" fmla="*/ 42 w 47"/>
                <a:gd name="T7" fmla="*/ 69 h 69"/>
                <a:gd name="T8" fmla="*/ 47 w 47"/>
                <a:gd name="T9" fmla="*/ 9 h 69"/>
              </a:gdLst>
              <a:ahLst/>
              <a:cxnLst>
                <a:cxn ang="0">
                  <a:pos x="T0" y="T1"/>
                </a:cxn>
                <a:cxn ang="0">
                  <a:pos x="T2" y="T3"/>
                </a:cxn>
                <a:cxn ang="0">
                  <a:pos x="T4" y="T5"/>
                </a:cxn>
                <a:cxn ang="0">
                  <a:pos x="T6" y="T7"/>
                </a:cxn>
                <a:cxn ang="0">
                  <a:pos x="T8" y="T9"/>
                </a:cxn>
              </a:cxnLst>
              <a:rect l="0" t="0" r="r" b="b"/>
              <a:pathLst>
                <a:path w="47" h="69">
                  <a:moveTo>
                    <a:pt x="47" y="9"/>
                  </a:moveTo>
                  <a:cubicBezTo>
                    <a:pt x="47" y="9"/>
                    <a:pt x="7" y="0"/>
                    <a:pt x="4" y="18"/>
                  </a:cubicBezTo>
                  <a:cubicBezTo>
                    <a:pt x="3" y="25"/>
                    <a:pt x="0" y="30"/>
                    <a:pt x="4" y="36"/>
                  </a:cubicBezTo>
                  <a:cubicBezTo>
                    <a:pt x="8" y="43"/>
                    <a:pt x="42" y="69"/>
                    <a:pt x="42" y="69"/>
                  </a:cubicBezTo>
                  <a:cubicBezTo>
                    <a:pt x="47" y="9"/>
                    <a:pt x="47" y="9"/>
                    <a:pt x="47" y="9"/>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0" name="Freeform 174"/>
            <p:cNvSpPr>
              <a:spLocks/>
            </p:cNvSpPr>
            <p:nvPr/>
          </p:nvSpPr>
          <p:spPr bwMode="auto">
            <a:xfrm>
              <a:off x="2052638" y="4441825"/>
              <a:ext cx="57150" cy="223838"/>
            </a:xfrm>
            <a:custGeom>
              <a:avLst/>
              <a:gdLst>
                <a:gd name="T0" fmla="*/ 0 w 36"/>
                <a:gd name="T1" fmla="*/ 135 h 141"/>
                <a:gd name="T2" fmla="*/ 10 w 36"/>
                <a:gd name="T3" fmla="*/ 0 h 141"/>
                <a:gd name="T4" fmla="*/ 36 w 36"/>
                <a:gd name="T5" fmla="*/ 0 h 141"/>
                <a:gd name="T6" fmla="*/ 24 w 36"/>
                <a:gd name="T7" fmla="*/ 141 h 141"/>
                <a:gd name="T8" fmla="*/ 0 w 36"/>
                <a:gd name="T9" fmla="*/ 135 h 141"/>
              </a:gdLst>
              <a:ahLst/>
              <a:cxnLst>
                <a:cxn ang="0">
                  <a:pos x="T0" y="T1"/>
                </a:cxn>
                <a:cxn ang="0">
                  <a:pos x="T2" y="T3"/>
                </a:cxn>
                <a:cxn ang="0">
                  <a:pos x="T4" y="T5"/>
                </a:cxn>
                <a:cxn ang="0">
                  <a:pos x="T6" y="T7"/>
                </a:cxn>
                <a:cxn ang="0">
                  <a:pos x="T8" y="T9"/>
                </a:cxn>
              </a:cxnLst>
              <a:rect l="0" t="0" r="r" b="b"/>
              <a:pathLst>
                <a:path w="36" h="141">
                  <a:moveTo>
                    <a:pt x="0" y="135"/>
                  </a:moveTo>
                  <a:lnTo>
                    <a:pt x="10" y="0"/>
                  </a:lnTo>
                  <a:lnTo>
                    <a:pt x="36" y="0"/>
                  </a:lnTo>
                  <a:lnTo>
                    <a:pt x="24" y="141"/>
                  </a:lnTo>
                  <a:lnTo>
                    <a:pt x="0"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1" name="Freeform 175"/>
            <p:cNvSpPr>
              <a:spLocks/>
            </p:cNvSpPr>
            <p:nvPr/>
          </p:nvSpPr>
          <p:spPr bwMode="auto">
            <a:xfrm>
              <a:off x="2052638" y="4441825"/>
              <a:ext cx="57150" cy="223838"/>
            </a:xfrm>
            <a:custGeom>
              <a:avLst/>
              <a:gdLst>
                <a:gd name="T0" fmla="*/ 0 w 36"/>
                <a:gd name="T1" fmla="*/ 135 h 141"/>
                <a:gd name="T2" fmla="*/ 10 w 36"/>
                <a:gd name="T3" fmla="*/ 0 h 141"/>
                <a:gd name="T4" fmla="*/ 36 w 36"/>
                <a:gd name="T5" fmla="*/ 0 h 141"/>
                <a:gd name="T6" fmla="*/ 24 w 36"/>
                <a:gd name="T7" fmla="*/ 141 h 141"/>
                <a:gd name="T8" fmla="*/ 0 w 36"/>
                <a:gd name="T9" fmla="*/ 135 h 141"/>
              </a:gdLst>
              <a:ahLst/>
              <a:cxnLst>
                <a:cxn ang="0">
                  <a:pos x="T0" y="T1"/>
                </a:cxn>
                <a:cxn ang="0">
                  <a:pos x="T2" y="T3"/>
                </a:cxn>
                <a:cxn ang="0">
                  <a:pos x="T4" y="T5"/>
                </a:cxn>
                <a:cxn ang="0">
                  <a:pos x="T6" y="T7"/>
                </a:cxn>
                <a:cxn ang="0">
                  <a:pos x="T8" y="T9"/>
                </a:cxn>
              </a:cxnLst>
              <a:rect l="0" t="0" r="r" b="b"/>
              <a:pathLst>
                <a:path w="36" h="141">
                  <a:moveTo>
                    <a:pt x="0" y="135"/>
                  </a:moveTo>
                  <a:lnTo>
                    <a:pt x="10" y="0"/>
                  </a:lnTo>
                  <a:lnTo>
                    <a:pt x="36" y="0"/>
                  </a:lnTo>
                  <a:lnTo>
                    <a:pt x="24" y="141"/>
                  </a:lnTo>
                  <a:lnTo>
                    <a:pt x="0"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2" name="Freeform 176"/>
            <p:cNvSpPr>
              <a:spLocks/>
            </p:cNvSpPr>
            <p:nvPr/>
          </p:nvSpPr>
          <p:spPr bwMode="auto">
            <a:xfrm>
              <a:off x="1925638" y="4537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3" name="Freeform 177"/>
            <p:cNvSpPr>
              <a:spLocks noEditPoints="1"/>
            </p:cNvSpPr>
            <p:nvPr/>
          </p:nvSpPr>
          <p:spPr bwMode="auto">
            <a:xfrm>
              <a:off x="1925638" y="4537075"/>
              <a:ext cx="165100" cy="141288"/>
            </a:xfrm>
            <a:custGeom>
              <a:avLst/>
              <a:gdLst>
                <a:gd name="T0" fmla="*/ 2 w 52"/>
                <a:gd name="T1" fmla="*/ 4 h 44"/>
                <a:gd name="T2" fmla="*/ 40 w 52"/>
                <a:gd name="T3" fmla="*/ 42 h 44"/>
                <a:gd name="T4" fmla="*/ 52 w 52"/>
                <a:gd name="T5" fmla="*/ 44 h 44"/>
                <a:gd name="T6" fmla="*/ 52 w 52"/>
                <a:gd name="T7" fmla="*/ 40 h 44"/>
                <a:gd name="T8" fmla="*/ 47 w 52"/>
                <a:gd name="T9" fmla="*/ 39 h 44"/>
                <a:gd name="T10" fmla="*/ 40 w 52"/>
                <a:gd name="T11" fmla="*/ 37 h 44"/>
                <a:gd name="T12" fmla="*/ 2 w 52"/>
                <a:gd name="T13" fmla="*/ 4 h 44"/>
                <a:gd name="T14" fmla="*/ 2 w 52"/>
                <a:gd name="T15" fmla="*/ 4 h 44"/>
                <a:gd name="T16" fmla="*/ 2 w 52"/>
                <a:gd name="T17" fmla="*/ 4 h 44"/>
                <a:gd name="T18" fmla="*/ 2 w 52"/>
                <a:gd name="T19" fmla="*/ 4 h 44"/>
                <a:gd name="T20" fmla="*/ 2 w 52"/>
                <a:gd name="T21" fmla="*/ 4 h 44"/>
                <a:gd name="T22" fmla="*/ 2 w 52"/>
                <a:gd name="T23" fmla="*/ 4 h 44"/>
                <a:gd name="T24" fmla="*/ 0 w 52"/>
                <a:gd name="T25" fmla="*/ 0 h 44"/>
                <a:gd name="T26" fmla="*/ 0 w 52"/>
                <a:gd name="T27" fmla="*/ 0 h 44"/>
                <a:gd name="T28" fmla="*/ 2 w 52"/>
                <a:gd name="T29" fmla="*/ 4 h 44"/>
                <a:gd name="T30" fmla="*/ 1 w 52"/>
                <a:gd name="T31" fmla="*/ 2 h 44"/>
                <a:gd name="T32" fmla="*/ 0 w 5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4">
                  <a:moveTo>
                    <a:pt x="2" y="4"/>
                  </a:moveTo>
                  <a:cubicBezTo>
                    <a:pt x="6" y="11"/>
                    <a:pt x="40" y="42"/>
                    <a:pt x="40" y="42"/>
                  </a:cubicBezTo>
                  <a:cubicBezTo>
                    <a:pt x="52" y="44"/>
                    <a:pt x="52" y="44"/>
                    <a:pt x="52" y="44"/>
                  </a:cubicBezTo>
                  <a:cubicBezTo>
                    <a:pt x="52" y="40"/>
                    <a:pt x="52" y="40"/>
                    <a:pt x="52" y="40"/>
                  </a:cubicBezTo>
                  <a:cubicBezTo>
                    <a:pt x="47" y="39"/>
                    <a:pt x="47" y="39"/>
                    <a:pt x="47" y="39"/>
                  </a:cubicBezTo>
                  <a:cubicBezTo>
                    <a:pt x="40" y="37"/>
                    <a:pt x="40" y="37"/>
                    <a:pt x="40" y="37"/>
                  </a:cubicBezTo>
                  <a:cubicBezTo>
                    <a:pt x="40" y="37"/>
                    <a:pt x="6" y="11"/>
                    <a:pt x="2" y="4"/>
                  </a:cubicBezTo>
                  <a:moveTo>
                    <a:pt x="2" y="4"/>
                  </a:moveTo>
                  <a:cubicBezTo>
                    <a:pt x="2" y="4"/>
                    <a:pt x="2" y="4"/>
                    <a:pt x="2" y="4"/>
                  </a:cubicBezTo>
                  <a:cubicBezTo>
                    <a:pt x="2" y="4"/>
                    <a:pt x="2" y="4"/>
                    <a:pt x="2" y="4"/>
                  </a:cubicBezTo>
                  <a:cubicBezTo>
                    <a:pt x="2" y="4"/>
                    <a:pt x="2" y="4"/>
                    <a:pt x="2" y="4"/>
                  </a:cubicBezTo>
                  <a:cubicBezTo>
                    <a:pt x="2" y="4"/>
                    <a:pt x="2" y="4"/>
                    <a:pt x="2" y="4"/>
                  </a:cubicBezTo>
                  <a:moveTo>
                    <a:pt x="0" y="0"/>
                  </a:moveTo>
                  <a:cubicBezTo>
                    <a:pt x="0" y="0"/>
                    <a:pt x="0" y="0"/>
                    <a:pt x="0" y="0"/>
                  </a:cubicBezTo>
                  <a:cubicBezTo>
                    <a:pt x="0" y="3"/>
                    <a:pt x="0" y="1"/>
                    <a:pt x="2" y="4"/>
                  </a:cubicBezTo>
                  <a:cubicBezTo>
                    <a:pt x="1" y="3"/>
                    <a:pt x="1" y="3"/>
                    <a:pt x="1" y="2"/>
                  </a:cubicBezTo>
                  <a:cubicBezTo>
                    <a:pt x="1" y="1"/>
                    <a:pt x="0" y="1"/>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4" name="Freeform 178"/>
            <p:cNvSpPr>
              <a:spLocks/>
            </p:cNvSpPr>
            <p:nvPr/>
          </p:nvSpPr>
          <p:spPr bwMode="auto">
            <a:xfrm>
              <a:off x="2090738" y="4665663"/>
              <a:ext cx="0" cy="12700"/>
            </a:xfrm>
            <a:custGeom>
              <a:avLst/>
              <a:gdLst>
                <a:gd name="T0" fmla="*/ 0 h 8"/>
                <a:gd name="T1" fmla="*/ 0 h 8"/>
                <a:gd name="T2" fmla="*/ 8 h 8"/>
                <a:gd name="T3" fmla="*/ 8 h 8"/>
                <a:gd name="T4" fmla="*/ 0 h 8"/>
                <a:gd name="T5" fmla="*/ 0 h 8"/>
              </a:gdLst>
              <a:ahLst/>
              <a:cxnLst>
                <a:cxn ang="0">
                  <a:pos x="0" y="T0"/>
                </a:cxn>
                <a:cxn ang="0">
                  <a:pos x="0" y="T1"/>
                </a:cxn>
                <a:cxn ang="0">
                  <a:pos x="0" y="T2"/>
                </a:cxn>
                <a:cxn ang="0">
                  <a:pos x="0" y="T3"/>
                </a:cxn>
                <a:cxn ang="0">
                  <a:pos x="0" y="T4"/>
                </a:cxn>
                <a:cxn ang="0">
                  <a:pos x="0" y="T5"/>
                </a:cxn>
              </a:cxnLst>
              <a:rect l="0" t="0" r="r" b="b"/>
              <a:pathLst>
                <a:path h="8">
                  <a:moveTo>
                    <a:pt x="0" y="0"/>
                  </a:moveTo>
                  <a:lnTo>
                    <a:pt x="0" y="0"/>
                  </a:lnTo>
                  <a:lnTo>
                    <a:pt x="0" y="8"/>
                  </a:lnTo>
                  <a:lnTo>
                    <a:pt x="0" y="8"/>
                  </a:lnTo>
                  <a:lnTo>
                    <a:pt x="0" y="0"/>
                  </a:lnTo>
                  <a:lnTo>
                    <a:pt x="0" y="0"/>
                  </a:lnTo>
                  <a:close/>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5" name="Freeform 179"/>
            <p:cNvSpPr>
              <a:spLocks/>
            </p:cNvSpPr>
            <p:nvPr/>
          </p:nvSpPr>
          <p:spPr bwMode="auto">
            <a:xfrm>
              <a:off x="2090738" y="4665663"/>
              <a:ext cx="0" cy="12700"/>
            </a:xfrm>
            <a:custGeom>
              <a:avLst/>
              <a:gdLst>
                <a:gd name="T0" fmla="*/ 0 h 8"/>
                <a:gd name="T1" fmla="*/ 0 h 8"/>
                <a:gd name="T2" fmla="*/ 8 h 8"/>
                <a:gd name="T3" fmla="*/ 8 h 8"/>
                <a:gd name="T4" fmla="*/ 0 h 8"/>
                <a:gd name="T5" fmla="*/ 0 h 8"/>
              </a:gdLst>
              <a:ahLst/>
              <a:cxnLst>
                <a:cxn ang="0">
                  <a:pos x="0" y="T0"/>
                </a:cxn>
                <a:cxn ang="0">
                  <a:pos x="0" y="T1"/>
                </a:cxn>
                <a:cxn ang="0">
                  <a:pos x="0" y="T2"/>
                </a:cxn>
                <a:cxn ang="0">
                  <a:pos x="0" y="T3"/>
                </a:cxn>
                <a:cxn ang="0">
                  <a:pos x="0" y="T4"/>
                </a:cxn>
                <a:cxn ang="0">
                  <a:pos x="0" y="T5"/>
                </a:cxn>
              </a:cxnLst>
              <a:rect l="0" t="0" r="r" b="b"/>
              <a:pathLst>
                <a:path h="8">
                  <a:moveTo>
                    <a:pt x="0" y="0"/>
                  </a:moveTo>
                  <a:lnTo>
                    <a:pt x="0" y="0"/>
                  </a:lnTo>
                  <a:lnTo>
                    <a:pt x="0" y="8"/>
                  </a:lnTo>
                  <a:lnTo>
                    <a:pt x="0" y="8"/>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6" name="Freeform 180"/>
            <p:cNvSpPr>
              <a:spLocks/>
            </p:cNvSpPr>
            <p:nvPr/>
          </p:nvSpPr>
          <p:spPr bwMode="auto">
            <a:xfrm>
              <a:off x="1925638" y="4537075"/>
              <a:ext cx="3175" cy="6350"/>
            </a:xfrm>
            <a:custGeom>
              <a:avLst/>
              <a:gdLst>
                <a:gd name="T0" fmla="*/ 0 w 1"/>
                <a:gd name="T1" fmla="*/ 0 h 2"/>
                <a:gd name="T2" fmla="*/ 0 w 1"/>
                <a:gd name="T3" fmla="*/ 0 h 2"/>
                <a:gd name="T4" fmla="*/ 0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0"/>
                    <a:pt x="0" y="0"/>
                    <a:pt x="0" y="0"/>
                  </a:cubicBezTo>
                  <a:cubicBezTo>
                    <a:pt x="0" y="1"/>
                    <a:pt x="1" y="1"/>
                    <a:pt x="1" y="2"/>
                  </a:cubicBezTo>
                  <a:cubicBezTo>
                    <a:pt x="1" y="1"/>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7" name="Freeform 181"/>
            <p:cNvSpPr>
              <a:spLocks/>
            </p:cNvSpPr>
            <p:nvPr/>
          </p:nvSpPr>
          <p:spPr bwMode="auto">
            <a:xfrm>
              <a:off x="2074863" y="4662488"/>
              <a:ext cx="15875" cy="3175"/>
            </a:xfrm>
            <a:custGeom>
              <a:avLst/>
              <a:gdLst>
                <a:gd name="T0" fmla="*/ 0 w 10"/>
                <a:gd name="T1" fmla="*/ 0 h 2"/>
                <a:gd name="T2" fmla="*/ 10 w 10"/>
                <a:gd name="T3" fmla="*/ 2 h 2"/>
                <a:gd name="T4" fmla="*/ 10 w 10"/>
                <a:gd name="T5" fmla="*/ 2 h 2"/>
                <a:gd name="T6" fmla="*/ 0 w 10"/>
                <a:gd name="T7" fmla="*/ 0 h 2"/>
              </a:gdLst>
              <a:ahLst/>
              <a:cxnLst>
                <a:cxn ang="0">
                  <a:pos x="T0" y="T1"/>
                </a:cxn>
                <a:cxn ang="0">
                  <a:pos x="T2" y="T3"/>
                </a:cxn>
                <a:cxn ang="0">
                  <a:pos x="T4" y="T5"/>
                </a:cxn>
                <a:cxn ang="0">
                  <a:pos x="T6" y="T7"/>
                </a:cxn>
              </a:cxnLst>
              <a:rect l="0" t="0" r="r" b="b"/>
              <a:pathLst>
                <a:path w="10" h="2">
                  <a:moveTo>
                    <a:pt x="0" y="0"/>
                  </a:moveTo>
                  <a:lnTo>
                    <a:pt x="10" y="2"/>
                  </a:lnTo>
                  <a:lnTo>
                    <a:pt x="10" y="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8" name="Freeform 182"/>
            <p:cNvSpPr>
              <a:spLocks/>
            </p:cNvSpPr>
            <p:nvPr/>
          </p:nvSpPr>
          <p:spPr bwMode="auto">
            <a:xfrm>
              <a:off x="2074863" y="4662488"/>
              <a:ext cx="15875" cy="3175"/>
            </a:xfrm>
            <a:custGeom>
              <a:avLst/>
              <a:gdLst>
                <a:gd name="T0" fmla="*/ 0 w 10"/>
                <a:gd name="T1" fmla="*/ 0 h 2"/>
                <a:gd name="T2" fmla="*/ 10 w 10"/>
                <a:gd name="T3" fmla="*/ 2 h 2"/>
                <a:gd name="T4" fmla="*/ 10 w 10"/>
                <a:gd name="T5" fmla="*/ 2 h 2"/>
                <a:gd name="T6" fmla="*/ 0 w 10"/>
                <a:gd name="T7" fmla="*/ 0 h 2"/>
              </a:gdLst>
              <a:ahLst/>
              <a:cxnLst>
                <a:cxn ang="0">
                  <a:pos x="T0" y="T1"/>
                </a:cxn>
                <a:cxn ang="0">
                  <a:pos x="T2" y="T3"/>
                </a:cxn>
                <a:cxn ang="0">
                  <a:pos x="T4" y="T5"/>
                </a:cxn>
                <a:cxn ang="0">
                  <a:pos x="T6" y="T7"/>
                </a:cxn>
              </a:cxnLst>
              <a:rect l="0" t="0" r="r" b="b"/>
              <a:pathLst>
                <a:path w="10" h="2">
                  <a:moveTo>
                    <a:pt x="0" y="0"/>
                  </a:moveTo>
                  <a:lnTo>
                    <a:pt x="10" y="2"/>
                  </a:lnTo>
                  <a:lnTo>
                    <a:pt x="1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29" name="Freeform 183"/>
            <p:cNvSpPr>
              <a:spLocks/>
            </p:cNvSpPr>
            <p:nvPr/>
          </p:nvSpPr>
          <p:spPr bwMode="auto">
            <a:xfrm>
              <a:off x="2090738" y="4687888"/>
              <a:ext cx="403225" cy="63500"/>
            </a:xfrm>
            <a:custGeom>
              <a:avLst/>
              <a:gdLst>
                <a:gd name="T0" fmla="*/ 0 w 126"/>
                <a:gd name="T1" fmla="*/ 0 h 20"/>
                <a:gd name="T2" fmla="*/ 0 w 126"/>
                <a:gd name="T3" fmla="*/ 4 h 20"/>
                <a:gd name="T4" fmla="*/ 107 w 126"/>
                <a:gd name="T5" fmla="*/ 20 h 20"/>
                <a:gd name="T6" fmla="*/ 126 w 126"/>
                <a:gd name="T7" fmla="*/ 18 h 20"/>
                <a:gd name="T8" fmla="*/ 2 w 126"/>
                <a:gd name="T9" fmla="*/ 0 h 20"/>
                <a:gd name="T10" fmla="*/ 0 w 126"/>
                <a:gd name="T11" fmla="*/ 0 h 20"/>
              </a:gdLst>
              <a:ahLst/>
              <a:cxnLst>
                <a:cxn ang="0">
                  <a:pos x="T0" y="T1"/>
                </a:cxn>
                <a:cxn ang="0">
                  <a:pos x="T2" y="T3"/>
                </a:cxn>
                <a:cxn ang="0">
                  <a:pos x="T4" y="T5"/>
                </a:cxn>
                <a:cxn ang="0">
                  <a:pos x="T6" y="T7"/>
                </a:cxn>
                <a:cxn ang="0">
                  <a:pos x="T8" y="T9"/>
                </a:cxn>
                <a:cxn ang="0">
                  <a:pos x="T10" y="T11"/>
                </a:cxn>
              </a:cxnLst>
              <a:rect l="0" t="0" r="r" b="b"/>
              <a:pathLst>
                <a:path w="126" h="20">
                  <a:moveTo>
                    <a:pt x="0" y="0"/>
                  </a:moveTo>
                  <a:cubicBezTo>
                    <a:pt x="0" y="4"/>
                    <a:pt x="0" y="4"/>
                    <a:pt x="0" y="4"/>
                  </a:cubicBezTo>
                  <a:cubicBezTo>
                    <a:pt x="0" y="4"/>
                    <a:pt x="48" y="12"/>
                    <a:pt x="107" y="20"/>
                  </a:cubicBezTo>
                  <a:cubicBezTo>
                    <a:pt x="114" y="20"/>
                    <a:pt x="120" y="19"/>
                    <a:pt x="126" y="18"/>
                  </a:cubicBezTo>
                  <a:cubicBezTo>
                    <a:pt x="66" y="10"/>
                    <a:pt x="13" y="2"/>
                    <a:pt x="2" y="0"/>
                  </a:cubicBezTo>
                  <a:cubicBezTo>
                    <a:pt x="1"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30" name="Freeform 184"/>
            <p:cNvSpPr>
              <a:spLocks/>
            </p:cNvSpPr>
            <p:nvPr/>
          </p:nvSpPr>
          <p:spPr bwMode="auto">
            <a:xfrm>
              <a:off x="2090738" y="4687888"/>
              <a:ext cx="635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31" name="Freeform 191"/>
            <p:cNvSpPr>
              <a:spLocks/>
            </p:cNvSpPr>
            <p:nvPr/>
          </p:nvSpPr>
          <p:spPr bwMode="auto">
            <a:xfrm>
              <a:off x="2390776" y="2506663"/>
              <a:ext cx="38100" cy="9525"/>
            </a:xfrm>
            <a:custGeom>
              <a:avLst/>
              <a:gdLst>
                <a:gd name="T0" fmla="*/ 12 w 12"/>
                <a:gd name="T1" fmla="*/ 2 h 3"/>
                <a:gd name="T2" fmla="*/ 11 w 12"/>
                <a:gd name="T3" fmla="*/ 3 h 3"/>
                <a:gd name="T4" fmla="*/ 1 w 12"/>
                <a:gd name="T5" fmla="*/ 3 h 3"/>
                <a:gd name="T6" fmla="*/ 0 w 12"/>
                <a:gd name="T7" fmla="*/ 2 h 3"/>
                <a:gd name="T8" fmla="*/ 0 w 12"/>
                <a:gd name="T9" fmla="*/ 1 h 3"/>
                <a:gd name="T10" fmla="*/ 1 w 12"/>
                <a:gd name="T11" fmla="*/ 0 h 3"/>
                <a:gd name="T12" fmla="*/ 11 w 12"/>
                <a:gd name="T13" fmla="*/ 0 h 3"/>
                <a:gd name="T14" fmla="*/ 12 w 12"/>
                <a:gd name="T15" fmla="*/ 1 h 3"/>
                <a:gd name="T16" fmla="*/ 12 w 1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2"/>
                  </a:moveTo>
                  <a:cubicBezTo>
                    <a:pt x="12" y="2"/>
                    <a:pt x="11" y="3"/>
                    <a:pt x="11" y="3"/>
                  </a:cubicBezTo>
                  <a:cubicBezTo>
                    <a:pt x="1" y="3"/>
                    <a:pt x="1" y="3"/>
                    <a:pt x="1" y="3"/>
                  </a:cubicBezTo>
                  <a:cubicBezTo>
                    <a:pt x="0" y="3"/>
                    <a:pt x="0" y="2"/>
                    <a:pt x="0" y="2"/>
                  </a:cubicBezTo>
                  <a:cubicBezTo>
                    <a:pt x="0" y="1"/>
                    <a:pt x="0" y="1"/>
                    <a:pt x="0" y="1"/>
                  </a:cubicBezTo>
                  <a:cubicBezTo>
                    <a:pt x="0" y="0"/>
                    <a:pt x="0" y="0"/>
                    <a:pt x="1" y="0"/>
                  </a:cubicBezTo>
                  <a:cubicBezTo>
                    <a:pt x="11" y="0"/>
                    <a:pt x="11" y="0"/>
                    <a:pt x="11" y="0"/>
                  </a:cubicBezTo>
                  <a:cubicBezTo>
                    <a:pt x="11" y="0"/>
                    <a:pt x="12" y="0"/>
                    <a:pt x="12" y="1"/>
                  </a:cubicBezTo>
                  <a:lnTo>
                    <a:pt x="12" y="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pic>
          <p:nvPicPr>
            <p:cNvPr id="132" name="Picture 2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640013" y="4157663"/>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1" y="4464050"/>
              <a:ext cx="952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6" y="4462463"/>
              <a:ext cx="396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tangle 208"/>
            <p:cNvSpPr>
              <a:spLocks noChangeArrowheads="1"/>
            </p:cNvSpPr>
            <p:nvPr/>
          </p:nvSpPr>
          <p:spPr bwMode="auto">
            <a:xfrm>
              <a:off x="2652713" y="4198938"/>
              <a:ext cx="157163" cy="153988"/>
            </a:xfrm>
            <a:prstGeom prst="rect">
              <a:avLst/>
            </a:prstGeom>
            <a:solidFill>
              <a:srgbClr val="546B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36" name="Rectangle 209"/>
            <p:cNvSpPr>
              <a:spLocks noChangeArrowheads="1"/>
            </p:cNvSpPr>
            <p:nvPr/>
          </p:nvSpPr>
          <p:spPr bwMode="auto">
            <a:xfrm>
              <a:off x="2652713" y="4198938"/>
              <a:ext cx="1571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37" name="Freeform 210"/>
            <p:cNvSpPr>
              <a:spLocks/>
            </p:cNvSpPr>
            <p:nvPr/>
          </p:nvSpPr>
          <p:spPr bwMode="auto">
            <a:xfrm>
              <a:off x="2678113" y="4224338"/>
              <a:ext cx="131763" cy="128588"/>
            </a:xfrm>
            <a:custGeom>
              <a:avLst/>
              <a:gdLst>
                <a:gd name="T0" fmla="*/ 0 w 83"/>
                <a:gd name="T1" fmla="*/ 81 h 81"/>
                <a:gd name="T2" fmla="*/ 83 w 83"/>
                <a:gd name="T3" fmla="*/ 0 h 81"/>
                <a:gd name="T4" fmla="*/ 83 w 83"/>
                <a:gd name="T5" fmla="*/ 81 h 81"/>
                <a:gd name="T6" fmla="*/ 0 w 83"/>
                <a:gd name="T7" fmla="*/ 81 h 81"/>
              </a:gdLst>
              <a:ahLst/>
              <a:cxnLst>
                <a:cxn ang="0">
                  <a:pos x="T0" y="T1"/>
                </a:cxn>
                <a:cxn ang="0">
                  <a:pos x="T2" y="T3"/>
                </a:cxn>
                <a:cxn ang="0">
                  <a:pos x="T4" y="T5"/>
                </a:cxn>
                <a:cxn ang="0">
                  <a:pos x="T6" y="T7"/>
                </a:cxn>
              </a:cxnLst>
              <a:rect l="0" t="0" r="r" b="b"/>
              <a:pathLst>
                <a:path w="83" h="81">
                  <a:moveTo>
                    <a:pt x="0" y="81"/>
                  </a:moveTo>
                  <a:lnTo>
                    <a:pt x="83" y="0"/>
                  </a:lnTo>
                  <a:lnTo>
                    <a:pt x="83" y="81"/>
                  </a:lnTo>
                  <a:lnTo>
                    <a:pt x="0" y="81"/>
                  </a:lnTo>
                  <a:close/>
                </a:path>
              </a:pathLst>
            </a:custGeom>
            <a:solidFill>
              <a:srgbClr val="768B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38" name="Freeform 211"/>
            <p:cNvSpPr>
              <a:spLocks/>
            </p:cNvSpPr>
            <p:nvPr/>
          </p:nvSpPr>
          <p:spPr bwMode="auto">
            <a:xfrm>
              <a:off x="2678113" y="4224338"/>
              <a:ext cx="131763" cy="128588"/>
            </a:xfrm>
            <a:custGeom>
              <a:avLst/>
              <a:gdLst>
                <a:gd name="T0" fmla="*/ 0 w 83"/>
                <a:gd name="T1" fmla="*/ 81 h 81"/>
                <a:gd name="T2" fmla="*/ 83 w 83"/>
                <a:gd name="T3" fmla="*/ 0 h 81"/>
                <a:gd name="T4" fmla="*/ 83 w 83"/>
                <a:gd name="T5" fmla="*/ 81 h 81"/>
                <a:gd name="T6" fmla="*/ 0 w 83"/>
                <a:gd name="T7" fmla="*/ 81 h 81"/>
              </a:gdLst>
              <a:ahLst/>
              <a:cxnLst>
                <a:cxn ang="0">
                  <a:pos x="T0" y="T1"/>
                </a:cxn>
                <a:cxn ang="0">
                  <a:pos x="T2" y="T3"/>
                </a:cxn>
                <a:cxn ang="0">
                  <a:pos x="T4" y="T5"/>
                </a:cxn>
                <a:cxn ang="0">
                  <a:pos x="T6" y="T7"/>
                </a:cxn>
              </a:cxnLst>
              <a:rect l="0" t="0" r="r" b="b"/>
              <a:pathLst>
                <a:path w="83" h="81">
                  <a:moveTo>
                    <a:pt x="0" y="81"/>
                  </a:moveTo>
                  <a:lnTo>
                    <a:pt x="83" y="0"/>
                  </a:lnTo>
                  <a:lnTo>
                    <a:pt x="83" y="81"/>
                  </a:lnTo>
                  <a:lnTo>
                    <a:pt x="0"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39" name="Freeform 212"/>
            <p:cNvSpPr>
              <a:spLocks/>
            </p:cNvSpPr>
            <p:nvPr/>
          </p:nvSpPr>
          <p:spPr bwMode="auto">
            <a:xfrm>
              <a:off x="2697163" y="4214813"/>
              <a:ext cx="63500" cy="82550"/>
            </a:xfrm>
            <a:custGeom>
              <a:avLst/>
              <a:gdLst>
                <a:gd name="T0" fmla="*/ 7 w 20"/>
                <a:gd name="T1" fmla="*/ 2 h 26"/>
                <a:gd name="T2" fmla="*/ 16 w 20"/>
                <a:gd name="T3" fmla="*/ 4 h 26"/>
                <a:gd name="T4" fmla="*/ 19 w 20"/>
                <a:gd name="T5" fmla="*/ 12 h 26"/>
                <a:gd name="T6" fmla="*/ 18 w 20"/>
                <a:gd name="T7" fmla="*/ 17 h 26"/>
                <a:gd name="T8" fmla="*/ 18 w 20"/>
                <a:gd name="T9" fmla="*/ 20 h 26"/>
                <a:gd name="T10" fmla="*/ 10 w 20"/>
                <a:gd name="T11" fmla="*/ 26 h 26"/>
                <a:gd name="T12" fmla="*/ 2 w 20"/>
                <a:gd name="T13" fmla="*/ 20 h 26"/>
                <a:gd name="T14" fmla="*/ 2 w 20"/>
                <a:gd name="T15" fmla="*/ 18 h 26"/>
                <a:gd name="T16" fmla="*/ 1 w 20"/>
                <a:gd name="T17" fmla="*/ 11 h 26"/>
                <a:gd name="T18" fmla="*/ 7 w 20"/>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7" y="2"/>
                  </a:moveTo>
                  <a:cubicBezTo>
                    <a:pt x="8" y="1"/>
                    <a:pt x="14" y="0"/>
                    <a:pt x="16" y="4"/>
                  </a:cubicBezTo>
                  <a:cubicBezTo>
                    <a:pt x="19" y="9"/>
                    <a:pt x="17" y="10"/>
                    <a:pt x="19" y="12"/>
                  </a:cubicBezTo>
                  <a:cubicBezTo>
                    <a:pt x="20" y="13"/>
                    <a:pt x="19" y="17"/>
                    <a:pt x="18" y="17"/>
                  </a:cubicBezTo>
                  <a:cubicBezTo>
                    <a:pt x="17" y="18"/>
                    <a:pt x="17" y="19"/>
                    <a:pt x="18" y="20"/>
                  </a:cubicBezTo>
                  <a:cubicBezTo>
                    <a:pt x="20" y="22"/>
                    <a:pt x="17" y="26"/>
                    <a:pt x="10" y="26"/>
                  </a:cubicBezTo>
                  <a:cubicBezTo>
                    <a:pt x="2" y="26"/>
                    <a:pt x="0" y="21"/>
                    <a:pt x="2" y="20"/>
                  </a:cubicBezTo>
                  <a:cubicBezTo>
                    <a:pt x="3" y="19"/>
                    <a:pt x="3" y="18"/>
                    <a:pt x="2" y="18"/>
                  </a:cubicBezTo>
                  <a:cubicBezTo>
                    <a:pt x="2" y="17"/>
                    <a:pt x="0" y="14"/>
                    <a:pt x="1" y="11"/>
                  </a:cubicBezTo>
                  <a:cubicBezTo>
                    <a:pt x="3" y="9"/>
                    <a:pt x="2" y="2"/>
                    <a:pt x="7" y="2"/>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0" name="Freeform 213"/>
            <p:cNvSpPr>
              <a:spLocks/>
            </p:cNvSpPr>
            <p:nvPr/>
          </p:nvSpPr>
          <p:spPr bwMode="auto">
            <a:xfrm>
              <a:off x="2681288" y="4281488"/>
              <a:ext cx="95250" cy="41275"/>
            </a:xfrm>
            <a:custGeom>
              <a:avLst/>
              <a:gdLst>
                <a:gd name="T0" fmla="*/ 18 w 30"/>
                <a:gd name="T1" fmla="*/ 0 h 13"/>
                <a:gd name="T2" fmla="*/ 12 w 30"/>
                <a:gd name="T3" fmla="*/ 0 h 13"/>
                <a:gd name="T4" fmla="*/ 4 w 30"/>
                <a:gd name="T5" fmla="*/ 5 h 13"/>
                <a:gd name="T6" fmla="*/ 0 w 30"/>
                <a:gd name="T7" fmla="*/ 13 h 13"/>
                <a:gd name="T8" fmla="*/ 30 w 30"/>
                <a:gd name="T9" fmla="*/ 13 h 13"/>
                <a:gd name="T10" fmla="*/ 26 w 30"/>
                <a:gd name="T11" fmla="*/ 5 h 13"/>
                <a:gd name="T12" fmla="*/ 18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18" y="0"/>
                  </a:moveTo>
                  <a:cubicBezTo>
                    <a:pt x="12" y="0"/>
                    <a:pt x="12" y="0"/>
                    <a:pt x="12" y="0"/>
                  </a:cubicBezTo>
                  <a:cubicBezTo>
                    <a:pt x="10" y="2"/>
                    <a:pt x="7" y="4"/>
                    <a:pt x="4" y="5"/>
                  </a:cubicBezTo>
                  <a:cubicBezTo>
                    <a:pt x="1" y="5"/>
                    <a:pt x="0" y="10"/>
                    <a:pt x="0" y="13"/>
                  </a:cubicBezTo>
                  <a:cubicBezTo>
                    <a:pt x="30" y="13"/>
                    <a:pt x="30" y="13"/>
                    <a:pt x="30" y="13"/>
                  </a:cubicBezTo>
                  <a:cubicBezTo>
                    <a:pt x="30" y="10"/>
                    <a:pt x="29" y="5"/>
                    <a:pt x="26" y="5"/>
                  </a:cubicBezTo>
                  <a:cubicBezTo>
                    <a:pt x="23" y="4"/>
                    <a:pt x="19" y="2"/>
                    <a:pt x="18" y="0"/>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1" name="Freeform 214"/>
            <p:cNvSpPr>
              <a:spLocks/>
            </p:cNvSpPr>
            <p:nvPr/>
          </p:nvSpPr>
          <p:spPr bwMode="auto">
            <a:xfrm>
              <a:off x="2719388" y="4249738"/>
              <a:ext cx="19050" cy="47625"/>
            </a:xfrm>
            <a:custGeom>
              <a:avLst/>
              <a:gdLst>
                <a:gd name="T0" fmla="*/ 0 w 6"/>
                <a:gd name="T1" fmla="*/ 4 h 15"/>
                <a:gd name="T2" fmla="*/ 0 w 6"/>
                <a:gd name="T3" fmla="*/ 9 h 15"/>
                <a:gd name="T4" fmla="*/ 0 w 6"/>
                <a:gd name="T5" fmla="*/ 12 h 15"/>
                <a:gd name="T6" fmla="*/ 6 w 6"/>
                <a:gd name="T7" fmla="*/ 12 h 15"/>
                <a:gd name="T8" fmla="*/ 6 w 6"/>
                <a:gd name="T9" fmla="*/ 9 h 15"/>
                <a:gd name="T10" fmla="*/ 6 w 6"/>
                <a:gd name="T11" fmla="*/ 4 h 15"/>
                <a:gd name="T12" fmla="*/ 0 w 6"/>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4"/>
                  </a:moveTo>
                  <a:cubicBezTo>
                    <a:pt x="0" y="9"/>
                    <a:pt x="0" y="9"/>
                    <a:pt x="0" y="9"/>
                  </a:cubicBezTo>
                  <a:cubicBezTo>
                    <a:pt x="0" y="12"/>
                    <a:pt x="0" y="12"/>
                    <a:pt x="0" y="12"/>
                  </a:cubicBezTo>
                  <a:cubicBezTo>
                    <a:pt x="1" y="15"/>
                    <a:pt x="4" y="15"/>
                    <a:pt x="6" y="12"/>
                  </a:cubicBezTo>
                  <a:cubicBezTo>
                    <a:pt x="6" y="9"/>
                    <a:pt x="6" y="9"/>
                    <a:pt x="6" y="9"/>
                  </a:cubicBezTo>
                  <a:cubicBezTo>
                    <a:pt x="6" y="4"/>
                    <a:pt x="6" y="4"/>
                    <a:pt x="6" y="4"/>
                  </a:cubicBezTo>
                  <a:cubicBezTo>
                    <a:pt x="6" y="0"/>
                    <a:pt x="0" y="0"/>
                    <a:pt x="0" y="4"/>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2" name="Freeform 215"/>
            <p:cNvSpPr>
              <a:spLocks/>
            </p:cNvSpPr>
            <p:nvPr/>
          </p:nvSpPr>
          <p:spPr bwMode="auto">
            <a:xfrm>
              <a:off x="2744788" y="4249738"/>
              <a:ext cx="12700" cy="15875"/>
            </a:xfrm>
            <a:custGeom>
              <a:avLst/>
              <a:gdLst>
                <a:gd name="T0" fmla="*/ 3 w 4"/>
                <a:gd name="T1" fmla="*/ 1 h 5"/>
                <a:gd name="T2" fmla="*/ 1 w 4"/>
                <a:gd name="T3" fmla="*/ 2 h 5"/>
                <a:gd name="T4" fmla="*/ 1 w 4"/>
                <a:gd name="T5" fmla="*/ 5 h 5"/>
                <a:gd name="T6" fmla="*/ 3 w 4"/>
                <a:gd name="T7" fmla="*/ 3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2" y="0"/>
                    <a:pt x="1" y="1"/>
                    <a:pt x="1" y="2"/>
                  </a:cubicBezTo>
                  <a:cubicBezTo>
                    <a:pt x="0" y="3"/>
                    <a:pt x="1" y="4"/>
                    <a:pt x="1" y="5"/>
                  </a:cubicBezTo>
                  <a:cubicBezTo>
                    <a:pt x="2" y="5"/>
                    <a:pt x="3" y="4"/>
                    <a:pt x="3" y="3"/>
                  </a:cubicBezTo>
                  <a:cubicBezTo>
                    <a:pt x="4" y="2"/>
                    <a:pt x="3" y="1"/>
                    <a:pt x="3" y="1"/>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3" name="Freeform 216"/>
            <p:cNvSpPr>
              <a:spLocks/>
            </p:cNvSpPr>
            <p:nvPr/>
          </p:nvSpPr>
          <p:spPr bwMode="auto">
            <a:xfrm>
              <a:off x="2700338" y="4249738"/>
              <a:ext cx="9525" cy="15875"/>
            </a:xfrm>
            <a:custGeom>
              <a:avLst/>
              <a:gdLst>
                <a:gd name="T0" fmla="*/ 1 w 3"/>
                <a:gd name="T1" fmla="*/ 1 h 5"/>
                <a:gd name="T2" fmla="*/ 3 w 3"/>
                <a:gd name="T3" fmla="*/ 2 h 5"/>
                <a:gd name="T4" fmla="*/ 3 w 3"/>
                <a:gd name="T5" fmla="*/ 5 h 5"/>
                <a:gd name="T6" fmla="*/ 1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2" y="1"/>
                    <a:pt x="3" y="2"/>
                  </a:cubicBezTo>
                  <a:cubicBezTo>
                    <a:pt x="3" y="3"/>
                    <a:pt x="3" y="4"/>
                    <a:pt x="3" y="5"/>
                  </a:cubicBezTo>
                  <a:cubicBezTo>
                    <a:pt x="2" y="5"/>
                    <a:pt x="1" y="4"/>
                    <a:pt x="1" y="3"/>
                  </a:cubicBezTo>
                  <a:cubicBezTo>
                    <a:pt x="0" y="2"/>
                    <a:pt x="0" y="1"/>
                    <a:pt x="1" y="1"/>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4" name="Freeform 217"/>
            <p:cNvSpPr>
              <a:spLocks/>
            </p:cNvSpPr>
            <p:nvPr/>
          </p:nvSpPr>
          <p:spPr bwMode="auto">
            <a:xfrm>
              <a:off x="2719388" y="4275138"/>
              <a:ext cx="19050" cy="6350"/>
            </a:xfrm>
            <a:custGeom>
              <a:avLst/>
              <a:gdLst>
                <a:gd name="T0" fmla="*/ 0 w 6"/>
                <a:gd name="T1" fmla="*/ 0 h 2"/>
                <a:gd name="T2" fmla="*/ 0 w 6"/>
                <a:gd name="T3" fmla="*/ 0 h 2"/>
                <a:gd name="T4" fmla="*/ 0 w 6"/>
                <a:gd name="T5" fmla="*/ 0 h 2"/>
                <a:gd name="T6" fmla="*/ 3 w 6"/>
                <a:gd name="T7" fmla="*/ 2 h 2"/>
                <a:gd name="T8" fmla="*/ 6 w 6"/>
                <a:gd name="T9" fmla="*/ 0 h 2"/>
                <a:gd name="T10" fmla="*/ 6 w 6"/>
                <a:gd name="T11" fmla="*/ 0 h 2"/>
                <a:gd name="T12" fmla="*/ 3 w 6"/>
                <a:gd name="T13" fmla="*/ 1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cubicBezTo>
                    <a:pt x="0" y="0"/>
                    <a:pt x="0" y="0"/>
                    <a:pt x="0" y="0"/>
                  </a:cubicBezTo>
                  <a:cubicBezTo>
                    <a:pt x="0" y="0"/>
                    <a:pt x="0" y="0"/>
                    <a:pt x="0" y="0"/>
                  </a:cubicBezTo>
                  <a:cubicBezTo>
                    <a:pt x="0" y="0"/>
                    <a:pt x="2" y="2"/>
                    <a:pt x="3" y="2"/>
                  </a:cubicBezTo>
                  <a:cubicBezTo>
                    <a:pt x="4" y="2"/>
                    <a:pt x="6" y="0"/>
                    <a:pt x="6" y="0"/>
                  </a:cubicBezTo>
                  <a:cubicBezTo>
                    <a:pt x="6" y="0"/>
                    <a:pt x="6" y="0"/>
                    <a:pt x="6" y="0"/>
                  </a:cubicBezTo>
                  <a:cubicBezTo>
                    <a:pt x="5" y="1"/>
                    <a:pt x="4" y="1"/>
                    <a:pt x="3" y="1"/>
                  </a:cubicBezTo>
                  <a:cubicBezTo>
                    <a:pt x="2" y="1"/>
                    <a:pt x="1" y="1"/>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5" name="Freeform 218"/>
            <p:cNvSpPr>
              <a:spLocks/>
            </p:cNvSpPr>
            <p:nvPr/>
          </p:nvSpPr>
          <p:spPr bwMode="auto">
            <a:xfrm>
              <a:off x="2703513" y="4221163"/>
              <a:ext cx="50800" cy="57150"/>
            </a:xfrm>
            <a:custGeom>
              <a:avLst/>
              <a:gdLst>
                <a:gd name="T0" fmla="*/ 8 w 16"/>
                <a:gd name="T1" fmla="*/ 18 h 18"/>
                <a:gd name="T2" fmla="*/ 1 w 16"/>
                <a:gd name="T3" fmla="*/ 11 h 18"/>
                <a:gd name="T4" fmla="*/ 8 w 16"/>
                <a:gd name="T5" fmla="*/ 0 h 18"/>
                <a:gd name="T6" fmla="*/ 15 w 16"/>
                <a:gd name="T7" fmla="*/ 11 h 18"/>
                <a:gd name="T8" fmla="*/ 8 w 16"/>
                <a:gd name="T9" fmla="*/ 18 h 18"/>
              </a:gdLst>
              <a:ahLst/>
              <a:cxnLst>
                <a:cxn ang="0">
                  <a:pos x="T0" y="T1"/>
                </a:cxn>
                <a:cxn ang="0">
                  <a:pos x="T2" y="T3"/>
                </a:cxn>
                <a:cxn ang="0">
                  <a:pos x="T4" y="T5"/>
                </a:cxn>
                <a:cxn ang="0">
                  <a:pos x="T6" y="T7"/>
                </a:cxn>
                <a:cxn ang="0">
                  <a:pos x="T8" y="T9"/>
                </a:cxn>
              </a:cxnLst>
              <a:rect l="0" t="0" r="r" b="b"/>
              <a:pathLst>
                <a:path w="16" h="18">
                  <a:moveTo>
                    <a:pt x="8" y="18"/>
                  </a:moveTo>
                  <a:cubicBezTo>
                    <a:pt x="6" y="18"/>
                    <a:pt x="2" y="15"/>
                    <a:pt x="1" y="11"/>
                  </a:cubicBezTo>
                  <a:cubicBezTo>
                    <a:pt x="0" y="6"/>
                    <a:pt x="2" y="0"/>
                    <a:pt x="8" y="0"/>
                  </a:cubicBezTo>
                  <a:cubicBezTo>
                    <a:pt x="14" y="0"/>
                    <a:pt x="16" y="6"/>
                    <a:pt x="15" y="11"/>
                  </a:cubicBezTo>
                  <a:cubicBezTo>
                    <a:pt x="14" y="15"/>
                    <a:pt x="10" y="18"/>
                    <a:pt x="8" y="18"/>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6" name="Freeform 219"/>
            <p:cNvSpPr>
              <a:spLocks/>
            </p:cNvSpPr>
            <p:nvPr/>
          </p:nvSpPr>
          <p:spPr bwMode="auto">
            <a:xfrm>
              <a:off x="2703513" y="4221163"/>
              <a:ext cx="53975" cy="38100"/>
            </a:xfrm>
            <a:custGeom>
              <a:avLst/>
              <a:gdLst>
                <a:gd name="T0" fmla="*/ 7 w 17"/>
                <a:gd name="T1" fmla="*/ 6 h 12"/>
                <a:gd name="T2" fmla="*/ 3 w 17"/>
                <a:gd name="T3" fmla="*/ 9 h 12"/>
                <a:gd name="T4" fmla="*/ 1 w 17"/>
                <a:gd name="T5" fmla="*/ 12 h 12"/>
                <a:gd name="T6" fmla="*/ 0 w 17"/>
                <a:gd name="T7" fmla="*/ 5 h 12"/>
                <a:gd name="T8" fmla="*/ 7 w 17"/>
                <a:gd name="T9" fmla="*/ 0 h 12"/>
                <a:gd name="T10" fmla="*/ 13 w 17"/>
                <a:gd name="T11" fmla="*/ 1 h 12"/>
                <a:gd name="T12" fmla="*/ 14 w 17"/>
                <a:gd name="T13" fmla="*/ 12 h 12"/>
                <a:gd name="T14" fmla="*/ 11 w 17"/>
                <a:gd name="T15" fmla="*/ 4 h 12"/>
                <a:gd name="T16" fmla="*/ 7 w 17"/>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2">
                  <a:moveTo>
                    <a:pt x="7" y="6"/>
                  </a:moveTo>
                  <a:cubicBezTo>
                    <a:pt x="5" y="9"/>
                    <a:pt x="4" y="9"/>
                    <a:pt x="3" y="9"/>
                  </a:cubicBezTo>
                  <a:cubicBezTo>
                    <a:pt x="1" y="8"/>
                    <a:pt x="1" y="10"/>
                    <a:pt x="1" y="12"/>
                  </a:cubicBezTo>
                  <a:cubicBezTo>
                    <a:pt x="0" y="10"/>
                    <a:pt x="0" y="7"/>
                    <a:pt x="0" y="5"/>
                  </a:cubicBezTo>
                  <a:cubicBezTo>
                    <a:pt x="1" y="3"/>
                    <a:pt x="4" y="0"/>
                    <a:pt x="7" y="0"/>
                  </a:cubicBezTo>
                  <a:cubicBezTo>
                    <a:pt x="8" y="0"/>
                    <a:pt x="10" y="0"/>
                    <a:pt x="13" y="1"/>
                  </a:cubicBezTo>
                  <a:cubicBezTo>
                    <a:pt x="17" y="4"/>
                    <a:pt x="16" y="11"/>
                    <a:pt x="14" y="12"/>
                  </a:cubicBezTo>
                  <a:cubicBezTo>
                    <a:pt x="16" y="6"/>
                    <a:pt x="13" y="7"/>
                    <a:pt x="11" y="4"/>
                  </a:cubicBezTo>
                  <a:cubicBezTo>
                    <a:pt x="10" y="2"/>
                    <a:pt x="8" y="2"/>
                    <a:pt x="7" y="6"/>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7" name="Rectangle 220"/>
            <p:cNvSpPr>
              <a:spLocks noChangeArrowheads="1"/>
            </p:cNvSpPr>
            <p:nvPr/>
          </p:nvSpPr>
          <p:spPr bwMode="auto">
            <a:xfrm>
              <a:off x="2728913" y="4294188"/>
              <a:ext cx="158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8" name="Rectangle 221"/>
            <p:cNvSpPr>
              <a:spLocks noChangeArrowheads="1"/>
            </p:cNvSpPr>
            <p:nvPr/>
          </p:nvSpPr>
          <p:spPr bwMode="auto">
            <a:xfrm>
              <a:off x="2728913" y="4294188"/>
              <a:ext cx="1588"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49" name="Freeform 222"/>
            <p:cNvSpPr>
              <a:spLocks/>
            </p:cNvSpPr>
            <p:nvPr/>
          </p:nvSpPr>
          <p:spPr bwMode="auto">
            <a:xfrm>
              <a:off x="2713038" y="4281488"/>
              <a:ext cx="15875" cy="19050"/>
            </a:xfrm>
            <a:custGeom>
              <a:avLst/>
              <a:gdLst>
                <a:gd name="T0" fmla="*/ 4 w 10"/>
                <a:gd name="T1" fmla="*/ 0 h 12"/>
                <a:gd name="T2" fmla="*/ 0 w 10"/>
                <a:gd name="T3" fmla="*/ 4 h 12"/>
                <a:gd name="T4" fmla="*/ 4 w 10"/>
                <a:gd name="T5" fmla="*/ 12 h 12"/>
                <a:gd name="T6" fmla="*/ 10 w 10"/>
                <a:gd name="T7" fmla="*/ 8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lnTo>
                    <a:pt x="0" y="4"/>
                  </a:lnTo>
                  <a:lnTo>
                    <a:pt x="4" y="12"/>
                  </a:lnTo>
                  <a:lnTo>
                    <a:pt x="10" y="8"/>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0" name="Freeform 223"/>
            <p:cNvSpPr>
              <a:spLocks/>
            </p:cNvSpPr>
            <p:nvPr/>
          </p:nvSpPr>
          <p:spPr bwMode="auto">
            <a:xfrm>
              <a:off x="2713038" y="4281488"/>
              <a:ext cx="15875" cy="19050"/>
            </a:xfrm>
            <a:custGeom>
              <a:avLst/>
              <a:gdLst>
                <a:gd name="T0" fmla="*/ 4 w 10"/>
                <a:gd name="T1" fmla="*/ 0 h 12"/>
                <a:gd name="T2" fmla="*/ 0 w 10"/>
                <a:gd name="T3" fmla="*/ 4 h 12"/>
                <a:gd name="T4" fmla="*/ 4 w 10"/>
                <a:gd name="T5" fmla="*/ 12 h 12"/>
                <a:gd name="T6" fmla="*/ 10 w 10"/>
                <a:gd name="T7" fmla="*/ 8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lnTo>
                    <a:pt x="0" y="4"/>
                  </a:lnTo>
                  <a:lnTo>
                    <a:pt x="4" y="12"/>
                  </a:lnTo>
                  <a:lnTo>
                    <a:pt x="10" y="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1" name="Freeform 224"/>
            <p:cNvSpPr>
              <a:spLocks/>
            </p:cNvSpPr>
            <p:nvPr/>
          </p:nvSpPr>
          <p:spPr bwMode="auto">
            <a:xfrm>
              <a:off x="2728913" y="4281488"/>
              <a:ext cx="15875" cy="19050"/>
            </a:xfrm>
            <a:custGeom>
              <a:avLst/>
              <a:gdLst>
                <a:gd name="T0" fmla="*/ 6 w 10"/>
                <a:gd name="T1" fmla="*/ 0 h 12"/>
                <a:gd name="T2" fmla="*/ 10 w 10"/>
                <a:gd name="T3" fmla="*/ 4 h 12"/>
                <a:gd name="T4" fmla="*/ 4 w 10"/>
                <a:gd name="T5" fmla="*/ 12 h 12"/>
                <a:gd name="T6" fmla="*/ 0 w 10"/>
                <a:gd name="T7" fmla="*/ 8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lnTo>
                    <a:pt x="10" y="4"/>
                  </a:lnTo>
                  <a:lnTo>
                    <a:pt x="4" y="12"/>
                  </a:lnTo>
                  <a:lnTo>
                    <a:pt x="0" y="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2" name="Freeform 225"/>
            <p:cNvSpPr>
              <a:spLocks/>
            </p:cNvSpPr>
            <p:nvPr/>
          </p:nvSpPr>
          <p:spPr bwMode="auto">
            <a:xfrm>
              <a:off x="2728913" y="4281488"/>
              <a:ext cx="15875" cy="19050"/>
            </a:xfrm>
            <a:custGeom>
              <a:avLst/>
              <a:gdLst>
                <a:gd name="T0" fmla="*/ 6 w 10"/>
                <a:gd name="T1" fmla="*/ 0 h 12"/>
                <a:gd name="T2" fmla="*/ 10 w 10"/>
                <a:gd name="T3" fmla="*/ 4 h 12"/>
                <a:gd name="T4" fmla="*/ 4 w 10"/>
                <a:gd name="T5" fmla="*/ 12 h 12"/>
                <a:gd name="T6" fmla="*/ 0 w 10"/>
                <a:gd name="T7" fmla="*/ 8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lnTo>
                    <a:pt x="10" y="4"/>
                  </a:lnTo>
                  <a:lnTo>
                    <a:pt x="4" y="12"/>
                  </a:lnTo>
                  <a:lnTo>
                    <a:pt x="0" y="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3" name="Freeform 226"/>
            <p:cNvSpPr>
              <a:spLocks noEditPoints="1"/>
            </p:cNvSpPr>
            <p:nvPr/>
          </p:nvSpPr>
          <p:spPr bwMode="auto">
            <a:xfrm>
              <a:off x="2709863" y="4246563"/>
              <a:ext cx="38100" cy="15875"/>
            </a:xfrm>
            <a:custGeom>
              <a:avLst/>
              <a:gdLst>
                <a:gd name="T0" fmla="*/ 9 w 12"/>
                <a:gd name="T1" fmla="*/ 5 h 5"/>
                <a:gd name="T2" fmla="*/ 9 w 12"/>
                <a:gd name="T3" fmla="*/ 5 h 5"/>
                <a:gd name="T4" fmla="*/ 12 w 12"/>
                <a:gd name="T5" fmla="*/ 3 h 5"/>
                <a:gd name="T6" fmla="*/ 12 w 12"/>
                <a:gd name="T7" fmla="*/ 2 h 5"/>
                <a:gd name="T8" fmla="*/ 12 w 12"/>
                <a:gd name="T9" fmla="*/ 1 h 5"/>
                <a:gd name="T10" fmla="*/ 12 w 12"/>
                <a:gd name="T11" fmla="*/ 1 h 5"/>
                <a:gd name="T12" fmla="*/ 9 w 12"/>
                <a:gd name="T13" fmla="*/ 1 h 5"/>
                <a:gd name="T14" fmla="*/ 9 w 12"/>
                <a:gd name="T15" fmla="*/ 1 h 5"/>
                <a:gd name="T16" fmla="*/ 11 w 12"/>
                <a:gd name="T17" fmla="*/ 1 h 5"/>
                <a:gd name="T18" fmla="*/ 11 w 12"/>
                <a:gd name="T19" fmla="*/ 4 h 5"/>
                <a:gd name="T20" fmla="*/ 9 w 12"/>
                <a:gd name="T21" fmla="*/ 5 h 5"/>
                <a:gd name="T22" fmla="*/ 6 w 12"/>
                <a:gd name="T23" fmla="*/ 1 h 5"/>
                <a:gd name="T24" fmla="*/ 3 w 12"/>
                <a:gd name="T25" fmla="*/ 1 h 5"/>
                <a:gd name="T26" fmla="*/ 3 w 12"/>
                <a:gd name="T27" fmla="*/ 1 h 5"/>
                <a:gd name="T28" fmla="*/ 3 w 12"/>
                <a:gd name="T29" fmla="*/ 1 h 5"/>
                <a:gd name="T30" fmla="*/ 5 w 12"/>
                <a:gd name="T31" fmla="*/ 2 h 5"/>
                <a:gd name="T32" fmla="*/ 4 w 12"/>
                <a:gd name="T33" fmla="*/ 5 h 5"/>
                <a:gd name="T34" fmla="*/ 3 w 12"/>
                <a:gd name="T35" fmla="*/ 5 h 5"/>
                <a:gd name="T36" fmla="*/ 3 w 12"/>
                <a:gd name="T37" fmla="*/ 5 h 5"/>
                <a:gd name="T38" fmla="*/ 5 w 12"/>
                <a:gd name="T39" fmla="*/ 4 h 5"/>
                <a:gd name="T40" fmla="*/ 6 w 12"/>
                <a:gd name="T41" fmla="*/ 2 h 5"/>
                <a:gd name="T42" fmla="*/ 7 w 12"/>
                <a:gd name="T43" fmla="*/ 4 h 5"/>
                <a:gd name="T44" fmla="*/ 9 w 12"/>
                <a:gd name="T45" fmla="*/ 5 h 5"/>
                <a:gd name="T46" fmla="*/ 9 w 12"/>
                <a:gd name="T47" fmla="*/ 5 h 5"/>
                <a:gd name="T48" fmla="*/ 8 w 12"/>
                <a:gd name="T49" fmla="*/ 5 h 5"/>
                <a:gd name="T50" fmla="*/ 7 w 12"/>
                <a:gd name="T51" fmla="*/ 2 h 5"/>
                <a:gd name="T52" fmla="*/ 9 w 12"/>
                <a:gd name="T53" fmla="*/ 1 h 5"/>
                <a:gd name="T54" fmla="*/ 9 w 12"/>
                <a:gd name="T55" fmla="*/ 1 h 5"/>
                <a:gd name="T56" fmla="*/ 9 w 12"/>
                <a:gd name="T57" fmla="*/ 1 h 5"/>
                <a:gd name="T58" fmla="*/ 6 w 12"/>
                <a:gd name="T59" fmla="*/ 1 h 5"/>
                <a:gd name="T60" fmla="*/ 3 w 12"/>
                <a:gd name="T61" fmla="*/ 1 h 5"/>
                <a:gd name="T62" fmla="*/ 0 w 12"/>
                <a:gd name="T63" fmla="*/ 1 h 5"/>
                <a:gd name="T64" fmla="*/ 0 w 12"/>
                <a:gd name="T65" fmla="*/ 1 h 5"/>
                <a:gd name="T66" fmla="*/ 0 w 12"/>
                <a:gd name="T67" fmla="*/ 2 h 5"/>
                <a:gd name="T68" fmla="*/ 0 w 12"/>
                <a:gd name="T69" fmla="*/ 3 h 5"/>
                <a:gd name="T70" fmla="*/ 2 w 12"/>
                <a:gd name="T71" fmla="*/ 5 h 5"/>
                <a:gd name="T72" fmla="*/ 3 w 12"/>
                <a:gd name="T73" fmla="*/ 5 h 5"/>
                <a:gd name="T74" fmla="*/ 3 w 12"/>
                <a:gd name="T75" fmla="*/ 5 h 5"/>
                <a:gd name="T76" fmla="*/ 1 w 12"/>
                <a:gd name="T77" fmla="*/ 4 h 5"/>
                <a:gd name="T78" fmla="*/ 1 w 12"/>
                <a:gd name="T79" fmla="*/ 1 h 5"/>
                <a:gd name="T80" fmla="*/ 3 w 12"/>
                <a:gd name="T8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5">
                  <a:moveTo>
                    <a:pt x="9" y="5"/>
                  </a:moveTo>
                  <a:cubicBezTo>
                    <a:pt x="9" y="5"/>
                    <a:pt x="9" y="5"/>
                    <a:pt x="9" y="5"/>
                  </a:cubicBezTo>
                  <a:cubicBezTo>
                    <a:pt x="11" y="5"/>
                    <a:pt x="11" y="4"/>
                    <a:pt x="12" y="3"/>
                  </a:cubicBezTo>
                  <a:cubicBezTo>
                    <a:pt x="12" y="2"/>
                    <a:pt x="12" y="2"/>
                    <a:pt x="12" y="2"/>
                  </a:cubicBezTo>
                  <a:cubicBezTo>
                    <a:pt x="12" y="1"/>
                    <a:pt x="12" y="1"/>
                    <a:pt x="12" y="1"/>
                  </a:cubicBezTo>
                  <a:cubicBezTo>
                    <a:pt x="12" y="1"/>
                    <a:pt x="12" y="1"/>
                    <a:pt x="12" y="1"/>
                  </a:cubicBezTo>
                  <a:cubicBezTo>
                    <a:pt x="12" y="1"/>
                    <a:pt x="10" y="0"/>
                    <a:pt x="9" y="1"/>
                  </a:cubicBezTo>
                  <a:cubicBezTo>
                    <a:pt x="9" y="1"/>
                    <a:pt x="9" y="1"/>
                    <a:pt x="9" y="1"/>
                  </a:cubicBezTo>
                  <a:cubicBezTo>
                    <a:pt x="10" y="1"/>
                    <a:pt x="11" y="1"/>
                    <a:pt x="11" y="1"/>
                  </a:cubicBezTo>
                  <a:cubicBezTo>
                    <a:pt x="12" y="1"/>
                    <a:pt x="12" y="3"/>
                    <a:pt x="11" y="4"/>
                  </a:cubicBezTo>
                  <a:cubicBezTo>
                    <a:pt x="11" y="5"/>
                    <a:pt x="10" y="5"/>
                    <a:pt x="9" y="5"/>
                  </a:cubicBezTo>
                  <a:close/>
                  <a:moveTo>
                    <a:pt x="6" y="1"/>
                  </a:moveTo>
                  <a:cubicBezTo>
                    <a:pt x="6" y="1"/>
                    <a:pt x="4" y="1"/>
                    <a:pt x="3" y="1"/>
                  </a:cubicBezTo>
                  <a:cubicBezTo>
                    <a:pt x="3" y="1"/>
                    <a:pt x="3" y="1"/>
                    <a:pt x="3" y="1"/>
                  </a:cubicBezTo>
                  <a:cubicBezTo>
                    <a:pt x="3" y="1"/>
                    <a:pt x="3" y="1"/>
                    <a:pt x="3" y="1"/>
                  </a:cubicBezTo>
                  <a:cubicBezTo>
                    <a:pt x="4" y="1"/>
                    <a:pt x="5" y="1"/>
                    <a:pt x="5" y="2"/>
                  </a:cubicBezTo>
                  <a:cubicBezTo>
                    <a:pt x="5" y="2"/>
                    <a:pt x="4" y="4"/>
                    <a:pt x="4" y="5"/>
                  </a:cubicBezTo>
                  <a:cubicBezTo>
                    <a:pt x="3" y="5"/>
                    <a:pt x="3" y="5"/>
                    <a:pt x="3" y="5"/>
                  </a:cubicBezTo>
                  <a:cubicBezTo>
                    <a:pt x="3" y="5"/>
                    <a:pt x="3" y="5"/>
                    <a:pt x="3" y="5"/>
                  </a:cubicBezTo>
                  <a:cubicBezTo>
                    <a:pt x="4" y="5"/>
                    <a:pt x="5" y="4"/>
                    <a:pt x="5" y="4"/>
                  </a:cubicBezTo>
                  <a:cubicBezTo>
                    <a:pt x="5" y="3"/>
                    <a:pt x="5" y="2"/>
                    <a:pt x="6" y="2"/>
                  </a:cubicBezTo>
                  <a:cubicBezTo>
                    <a:pt x="7" y="2"/>
                    <a:pt x="7" y="3"/>
                    <a:pt x="7" y="4"/>
                  </a:cubicBezTo>
                  <a:cubicBezTo>
                    <a:pt x="7" y="4"/>
                    <a:pt x="8" y="5"/>
                    <a:pt x="9" y="5"/>
                  </a:cubicBezTo>
                  <a:cubicBezTo>
                    <a:pt x="9" y="5"/>
                    <a:pt x="9" y="5"/>
                    <a:pt x="9" y="5"/>
                  </a:cubicBezTo>
                  <a:cubicBezTo>
                    <a:pt x="9" y="5"/>
                    <a:pt x="8" y="5"/>
                    <a:pt x="8" y="5"/>
                  </a:cubicBezTo>
                  <a:cubicBezTo>
                    <a:pt x="7" y="4"/>
                    <a:pt x="7" y="2"/>
                    <a:pt x="7" y="2"/>
                  </a:cubicBezTo>
                  <a:cubicBezTo>
                    <a:pt x="7" y="1"/>
                    <a:pt x="8" y="1"/>
                    <a:pt x="9" y="1"/>
                  </a:cubicBezTo>
                  <a:cubicBezTo>
                    <a:pt x="9" y="1"/>
                    <a:pt x="9" y="1"/>
                    <a:pt x="9" y="1"/>
                  </a:cubicBezTo>
                  <a:cubicBezTo>
                    <a:pt x="9" y="1"/>
                    <a:pt x="9" y="1"/>
                    <a:pt x="9" y="1"/>
                  </a:cubicBezTo>
                  <a:cubicBezTo>
                    <a:pt x="8" y="1"/>
                    <a:pt x="7" y="1"/>
                    <a:pt x="6" y="1"/>
                  </a:cubicBezTo>
                  <a:close/>
                  <a:moveTo>
                    <a:pt x="3" y="1"/>
                  </a:moveTo>
                  <a:cubicBezTo>
                    <a:pt x="2" y="0"/>
                    <a:pt x="0" y="1"/>
                    <a:pt x="0" y="1"/>
                  </a:cubicBezTo>
                  <a:cubicBezTo>
                    <a:pt x="0" y="1"/>
                    <a:pt x="0" y="1"/>
                    <a:pt x="0" y="1"/>
                  </a:cubicBezTo>
                  <a:cubicBezTo>
                    <a:pt x="0" y="2"/>
                    <a:pt x="0" y="2"/>
                    <a:pt x="0" y="2"/>
                  </a:cubicBezTo>
                  <a:cubicBezTo>
                    <a:pt x="0" y="2"/>
                    <a:pt x="0" y="2"/>
                    <a:pt x="0" y="3"/>
                  </a:cubicBezTo>
                  <a:cubicBezTo>
                    <a:pt x="0" y="4"/>
                    <a:pt x="1" y="5"/>
                    <a:pt x="2" y="5"/>
                  </a:cubicBezTo>
                  <a:cubicBezTo>
                    <a:pt x="3" y="5"/>
                    <a:pt x="3" y="5"/>
                    <a:pt x="3" y="5"/>
                  </a:cubicBezTo>
                  <a:cubicBezTo>
                    <a:pt x="3" y="5"/>
                    <a:pt x="3" y="5"/>
                    <a:pt x="3" y="5"/>
                  </a:cubicBezTo>
                  <a:cubicBezTo>
                    <a:pt x="2" y="5"/>
                    <a:pt x="1" y="5"/>
                    <a:pt x="1" y="4"/>
                  </a:cubicBezTo>
                  <a:cubicBezTo>
                    <a:pt x="0" y="3"/>
                    <a:pt x="0" y="1"/>
                    <a:pt x="1" y="1"/>
                  </a:cubicBezTo>
                  <a:cubicBezTo>
                    <a:pt x="1" y="1"/>
                    <a:pt x="2" y="1"/>
                    <a:pt x="3" y="1"/>
                  </a:cubicBezTo>
                  <a:close/>
                </a:path>
              </a:pathLst>
            </a:custGeom>
            <a:solidFill>
              <a:srgbClr val="54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4" name="Freeform 227"/>
            <p:cNvSpPr>
              <a:spLocks/>
            </p:cNvSpPr>
            <p:nvPr/>
          </p:nvSpPr>
          <p:spPr bwMode="auto">
            <a:xfrm>
              <a:off x="2728913" y="4294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E3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5" name="Freeform 228"/>
            <p:cNvSpPr>
              <a:spLocks/>
            </p:cNvSpPr>
            <p:nvPr/>
          </p:nvSpPr>
          <p:spPr bwMode="auto">
            <a:xfrm>
              <a:off x="2719388" y="4281488"/>
              <a:ext cx="19050" cy="12700"/>
            </a:xfrm>
            <a:custGeom>
              <a:avLst/>
              <a:gdLst>
                <a:gd name="T0" fmla="*/ 6 w 6"/>
                <a:gd name="T1" fmla="*/ 0 h 4"/>
                <a:gd name="T2" fmla="*/ 3 w 6"/>
                <a:gd name="T3" fmla="*/ 4 h 4"/>
                <a:gd name="T4" fmla="*/ 0 w 6"/>
                <a:gd name="T5" fmla="*/ 0 h 4"/>
                <a:gd name="T6" fmla="*/ 0 w 6"/>
                <a:gd name="T7" fmla="*/ 0 h 4"/>
                <a:gd name="T8" fmla="*/ 3 w 6"/>
                <a:gd name="T9" fmla="*/ 4 h 4"/>
                <a:gd name="T10" fmla="*/ 3 w 6"/>
                <a:gd name="T11" fmla="*/ 4 h 4"/>
                <a:gd name="T12" fmla="*/ 6 w 6"/>
                <a:gd name="T13" fmla="*/ 0 h 4"/>
                <a:gd name="T14" fmla="*/ 6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cubicBezTo>
                    <a:pt x="3" y="4"/>
                    <a:pt x="3" y="4"/>
                    <a:pt x="3" y="4"/>
                  </a:cubicBezTo>
                  <a:cubicBezTo>
                    <a:pt x="0" y="0"/>
                    <a:pt x="0" y="0"/>
                    <a:pt x="0" y="0"/>
                  </a:cubicBezTo>
                  <a:cubicBezTo>
                    <a:pt x="0" y="0"/>
                    <a:pt x="0" y="0"/>
                    <a:pt x="0" y="0"/>
                  </a:cubicBezTo>
                  <a:cubicBezTo>
                    <a:pt x="3" y="4"/>
                    <a:pt x="3" y="4"/>
                    <a:pt x="3" y="4"/>
                  </a:cubicBezTo>
                  <a:cubicBezTo>
                    <a:pt x="3" y="4"/>
                    <a:pt x="3" y="4"/>
                    <a:pt x="3" y="4"/>
                  </a:cubicBezTo>
                  <a:cubicBezTo>
                    <a:pt x="6" y="0"/>
                    <a:pt x="6" y="0"/>
                    <a:pt x="6" y="0"/>
                  </a:cubicBezTo>
                  <a:cubicBezTo>
                    <a:pt x="6" y="0"/>
                    <a:pt x="6" y="0"/>
                    <a:pt x="6" y="0"/>
                  </a:cubicBezTo>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6" name="Freeform 229"/>
            <p:cNvSpPr>
              <a:spLocks/>
            </p:cNvSpPr>
            <p:nvPr/>
          </p:nvSpPr>
          <p:spPr bwMode="auto">
            <a:xfrm>
              <a:off x="2681288" y="4316413"/>
              <a:ext cx="69850" cy="23813"/>
            </a:xfrm>
            <a:custGeom>
              <a:avLst/>
              <a:gdLst>
                <a:gd name="T0" fmla="*/ 6 w 22"/>
                <a:gd name="T1" fmla="*/ 2 h 7"/>
                <a:gd name="T2" fmla="*/ 21 w 22"/>
                <a:gd name="T3" fmla="*/ 0 h 7"/>
                <a:gd name="T4" fmla="*/ 22 w 22"/>
                <a:gd name="T5" fmla="*/ 5 h 7"/>
                <a:gd name="T6" fmla="*/ 3 w 22"/>
                <a:gd name="T7" fmla="*/ 7 h 7"/>
                <a:gd name="T8" fmla="*/ 0 w 22"/>
                <a:gd name="T9" fmla="*/ 2 h 7"/>
                <a:gd name="T10" fmla="*/ 6 w 22"/>
                <a:gd name="T11" fmla="*/ 2 h 7"/>
              </a:gdLst>
              <a:ahLst/>
              <a:cxnLst>
                <a:cxn ang="0">
                  <a:pos x="T0" y="T1"/>
                </a:cxn>
                <a:cxn ang="0">
                  <a:pos x="T2" y="T3"/>
                </a:cxn>
                <a:cxn ang="0">
                  <a:pos x="T4" y="T5"/>
                </a:cxn>
                <a:cxn ang="0">
                  <a:pos x="T6" y="T7"/>
                </a:cxn>
                <a:cxn ang="0">
                  <a:pos x="T8" y="T9"/>
                </a:cxn>
                <a:cxn ang="0">
                  <a:pos x="T10" y="T11"/>
                </a:cxn>
              </a:cxnLst>
              <a:rect l="0" t="0" r="r" b="b"/>
              <a:pathLst>
                <a:path w="22" h="7">
                  <a:moveTo>
                    <a:pt x="6" y="2"/>
                  </a:moveTo>
                  <a:cubicBezTo>
                    <a:pt x="21" y="0"/>
                    <a:pt x="21" y="0"/>
                    <a:pt x="21" y="0"/>
                  </a:cubicBezTo>
                  <a:cubicBezTo>
                    <a:pt x="22" y="5"/>
                    <a:pt x="22" y="5"/>
                    <a:pt x="22" y="5"/>
                  </a:cubicBezTo>
                  <a:cubicBezTo>
                    <a:pt x="22" y="5"/>
                    <a:pt x="8" y="7"/>
                    <a:pt x="3" y="7"/>
                  </a:cubicBezTo>
                  <a:cubicBezTo>
                    <a:pt x="0" y="7"/>
                    <a:pt x="0" y="2"/>
                    <a:pt x="0" y="2"/>
                  </a:cubicBezTo>
                  <a:cubicBezTo>
                    <a:pt x="6" y="2"/>
                    <a:pt x="6" y="2"/>
                    <a:pt x="6" y="2"/>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7" name="Freeform 230"/>
            <p:cNvSpPr>
              <a:spLocks/>
            </p:cNvSpPr>
            <p:nvPr/>
          </p:nvSpPr>
          <p:spPr bwMode="auto">
            <a:xfrm>
              <a:off x="2751138" y="4316413"/>
              <a:ext cx="9525" cy="14288"/>
            </a:xfrm>
            <a:custGeom>
              <a:avLst/>
              <a:gdLst>
                <a:gd name="T0" fmla="*/ 0 w 3"/>
                <a:gd name="T1" fmla="*/ 1 h 4"/>
                <a:gd name="T2" fmla="*/ 2 w 3"/>
                <a:gd name="T3" fmla="*/ 1 h 4"/>
                <a:gd name="T4" fmla="*/ 2 w 3"/>
                <a:gd name="T5" fmla="*/ 3 h 4"/>
                <a:gd name="T6" fmla="*/ 0 w 3"/>
                <a:gd name="T7" fmla="*/ 4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1"/>
                    <a:pt x="2" y="0"/>
                    <a:pt x="2" y="1"/>
                  </a:cubicBezTo>
                  <a:cubicBezTo>
                    <a:pt x="2" y="2"/>
                    <a:pt x="3" y="2"/>
                    <a:pt x="2" y="3"/>
                  </a:cubicBezTo>
                  <a:cubicBezTo>
                    <a:pt x="2" y="3"/>
                    <a:pt x="0" y="4"/>
                    <a:pt x="0" y="4"/>
                  </a:cubicBezTo>
                  <a:lnTo>
                    <a:pt x="0" y="1"/>
                  </a:ln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8" name="Freeform 231"/>
            <p:cNvSpPr>
              <a:spLocks/>
            </p:cNvSpPr>
            <p:nvPr/>
          </p:nvSpPr>
          <p:spPr bwMode="auto">
            <a:xfrm>
              <a:off x="2747963" y="4316413"/>
              <a:ext cx="3175" cy="17463"/>
            </a:xfrm>
            <a:custGeom>
              <a:avLst/>
              <a:gdLst>
                <a:gd name="T0" fmla="*/ 2 w 2"/>
                <a:gd name="T1" fmla="*/ 9 h 11"/>
                <a:gd name="T2" fmla="*/ 2 w 2"/>
                <a:gd name="T3" fmla="*/ 0 h 11"/>
                <a:gd name="T4" fmla="*/ 0 w 2"/>
                <a:gd name="T5" fmla="*/ 0 h 11"/>
                <a:gd name="T6" fmla="*/ 0 w 2"/>
                <a:gd name="T7" fmla="*/ 11 h 11"/>
                <a:gd name="T8" fmla="*/ 2 w 2"/>
                <a:gd name="T9" fmla="*/ 9 h 11"/>
              </a:gdLst>
              <a:ahLst/>
              <a:cxnLst>
                <a:cxn ang="0">
                  <a:pos x="T0" y="T1"/>
                </a:cxn>
                <a:cxn ang="0">
                  <a:pos x="T2" y="T3"/>
                </a:cxn>
                <a:cxn ang="0">
                  <a:pos x="T4" y="T5"/>
                </a:cxn>
                <a:cxn ang="0">
                  <a:pos x="T6" y="T7"/>
                </a:cxn>
                <a:cxn ang="0">
                  <a:pos x="T8" y="T9"/>
                </a:cxn>
              </a:cxnLst>
              <a:rect l="0" t="0" r="r" b="b"/>
              <a:pathLst>
                <a:path w="2" h="11">
                  <a:moveTo>
                    <a:pt x="2" y="9"/>
                  </a:moveTo>
                  <a:lnTo>
                    <a:pt x="2" y="0"/>
                  </a:lnTo>
                  <a:lnTo>
                    <a:pt x="0" y="0"/>
                  </a:lnTo>
                  <a:lnTo>
                    <a:pt x="0" y="11"/>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59" name="Freeform 232"/>
            <p:cNvSpPr>
              <a:spLocks/>
            </p:cNvSpPr>
            <p:nvPr/>
          </p:nvSpPr>
          <p:spPr bwMode="auto">
            <a:xfrm>
              <a:off x="2709863" y="4316413"/>
              <a:ext cx="66675" cy="23813"/>
            </a:xfrm>
            <a:custGeom>
              <a:avLst/>
              <a:gdLst>
                <a:gd name="T0" fmla="*/ 21 w 21"/>
                <a:gd name="T1" fmla="*/ 2 h 7"/>
                <a:gd name="T2" fmla="*/ 18 w 21"/>
                <a:gd name="T3" fmla="*/ 7 h 7"/>
                <a:gd name="T4" fmla="*/ 0 w 21"/>
                <a:gd name="T5" fmla="*/ 5 h 7"/>
                <a:gd name="T6" fmla="*/ 0 w 21"/>
                <a:gd name="T7" fmla="*/ 4 h 7"/>
                <a:gd name="T8" fmla="*/ 0 w 21"/>
                <a:gd name="T9" fmla="*/ 0 h 7"/>
                <a:gd name="T10" fmla="*/ 15 w 21"/>
                <a:gd name="T11" fmla="*/ 2 h 7"/>
                <a:gd name="T12" fmla="*/ 21 w 2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21" h="7">
                  <a:moveTo>
                    <a:pt x="21" y="2"/>
                  </a:moveTo>
                  <a:cubicBezTo>
                    <a:pt x="21" y="2"/>
                    <a:pt x="21" y="7"/>
                    <a:pt x="18" y="7"/>
                  </a:cubicBezTo>
                  <a:cubicBezTo>
                    <a:pt x="13" y="7"/>
                    <a:pt x="0" y="5"/>
                    <a:pt x="0" y="5"/>
                  </a:cubicBezTo>
                  <a:cubicBezTo>
                    <a:pt x="0" y="4"/>
                    <a:pt x="0" y="4"/>
                    <a:pt x="0" y="4"/>
                  </a:cubicBezTo>
                  <a:cubicBezTo>
                    <a:pt x="0" y="0"/>
                    <a:pt x="0" y="0"/>
                    <a:pt x="0" y="0"/>
                  </a:cubicBezTo>
                  <a:cubicBezTo>
                    <a:pt x="15" y="2"/>
                    <a:pt x="15" y="2"/>
                    <a:pt x="15" y="2"/>
                  </a:cubicBezTo>
                  <a:cubicBezTo>
                    <a:pt x="21" y="2"/>
                    <a:pt x="21" y="2"/>
                    <a:pt x="21" y="2"/>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0" name="Freeform 233"/>
            <p:cNvSpPr>
              <a:spLocks/>
            </p:cNvSpPr>
            <p:nvPr/>
          </p:nvSpPr>
          <p:spPr bwMode="auto">
            <a:xfrm>
              <a:off x="2700338" y="4316413"/>
              <a:ext cx="6350" cy="14288"/>
            </a:xfrm>
            <a:custGeom>
              <a:avLst/>
              <a:gdLst>
                <a:gd name="T0" fmla="*/ 2 w 2"/>
                <a:gd name="T1" fmla="*/ 0 h 4"/>
                <a:gd name="T2" fmla="*/ 0 w 2"/>
                <a:gd name="T3" fmla="*/ 1 h 4"/>
                <a:gd name="T4" fmla="*/ 0 w 2"/>
                <a:gd name="T5" fmla="*/ 2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0"/>
                    <a:pt x="0" y="0"/>
                    <a:pt x="0" y="1"/>
                  </a:cubicBezTo>
                  <a:cubicBezTo>
                    <a:pt x="0" y="1"/>
                    <a:pt x="0" y="2"/>
                    <a:pt x="0" y="2"/>
                  </a:cubicBezTo>
                  <a:cubicBezTo>
                    <a:pt x="0" y="2"/>
                    <a:pt x="2" y="4"/>
                    <a:pt x="2" y="4"/>
                  </a:cubicBezTo>
                  <a:cubicBezTo>
                    <a:pt x="2" y="0"/>
                    <a:pt x="2" y="0"/>
                    <a:pt x="2" y="0"/>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1" name="Rectangle 234"/>
            <p:cNvSpPr>
              <a:spLocks noChangeArrowheads="1"/>
            </p:cNvSpPr>
            <p:nvPr/>
          </p:nvSpPr>
          <p:spPr bwMode="auto">
            <a:xfrm>
              <a:off x="2706688" y="4316413"/>
              <a:ext cx="3175"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2" name="Rectangle 235"/>
            <p:cNvSpPr>
              <a:spLocks noChangeArrowheads="1"/>
            </p:cNvSpPr>
            <p:nvPr/>
          </p:nvSpPr>
          <p:spPr bwMode="auto">
            <a:xfrm>
              <a:off x="2706688" y="4316413"/>
              <a:ext cx="3175"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3" name="Freeform 236"/>
            <p:cNvSpPr>
              <a:spLocks/>
            </p:cNvSpPr>
            <p:nvPr/>
          </p:nvSpPr>
          <p:spPr bwMode="auto">
            <a:xfrm>
              <a:off x="2700338" y="4322763"/>
              <a:ext cx="9525" cy="7938"/>
            </a:xfrm>
            <a:custGeom>
              <a:avLst/>
              <a:gdLst>
                <a:gd name="T0" fmla="*/ 0 w 3"/>
                <a:gd name="T1" fmla="*/ 0 h 2"/>
                <a:gd name="T2" fmla="*/ 2 w 3"/>
                <a:gd name="T3" fmla="*/ 2 h 2"/>
                <a:gd name="T4" fmla="*/ 3 w 3"/>
                <a:gd name="T5" fmla="*/ 2 h 2"/>
                <a:gd name="T6" fmla="*/ 3 w 3"/>
                <a:gd name="T7" fmla="*/ 2 h 2"/>
                <a:gd name="T8" fmla="*/ 3 w 3"/>
                <a:gd name="T9" fmla="*/ 2 h 2"/>
                <a:gd name="T10" fmla="*/ 3 w 3"/>
                <a:gd name="T11" fmla="*/ 2 h 2"/>
                <a:gd name="T12" fmla="*/ 3 w 3"/>
                <a:gd name="T13" fmla="*/ 2 h 2"/>
                <a:gd name="T14" fmla="*/ 2 w 3"/>
                <a:gd name="T15" fmla="*/ 2 h 2"/>
                <a:gd name="T16" fmla="*/ 2 w 3"/>
                <a:gd name="T17" fmla="*/ 2 h 2"/>
                <a:gd name="T18" fmla="*/ 0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0"/>
                  </a:moveTo>
                  <a:cubicBezTo>
                    <a:pt x="0" y="0"/>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2"/>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4" name="Rectangle 237"/>
            <p:cNvSpPr>
              <a:spLocks noChangeArrowheads="1"/>
            </p:cNvSpPr>
            <p:nvPr/>
          </p:nvSpPr>
          <p:spPr bwMode="auto">
            <a:xfrm>
              <a:off x="2709863" y="4330700"/>
              <a:ext cx="1588" cy="1588"/>
            </a:xfrm>
            <a:prstGeom prst="rect">
              <a:avLst/>
            </a:prstGeom>
            <a:solidFill>
              <a:srgbClr val="AE3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5" name="Rectangle 238"/>
            <p:cNvSpPr>
              <a:spLocks noChangeArrowheads="1"/>
            </p:cNvSpPr>
            <p:nvPr/>
          </p:nvSpPr>
          <p:spPr bwMode="auto">
            <a:xfrm>
              <a:off x="2709863" y="43307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6" name="Rectangle 239"/>
            <p:cNvSpPr>
              <a:spLocks noChangeArrowheads="1"/>
            </p:cNvSpPr>
            <p:nvPr/>
          </p:nvSpPr>
          <p:spPr bwMode="auto">
            <a:xfrm>
              <a:off x="2706688" y="4330700"/>
              <a:ext cx="3175" cy="15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7" name="Rectangle 240"/>
            <p:cNvSpPr>
              <a:spLocks noChangeArrowheads="1"/>
            </p:cNvSpPr>
            <p:nvPr/>
          </p:nvSpPr>
          <p:spPr bwMode="auto">
            <a:xfrm>
              <a:off x="2706688" y="4330700"/>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168" name="Freeform 241"/>
            <p:cNvSpPr>
              <a:spLocks/>
            </p:cNvSpPr>
            <p:nvPr/>
          </p:nvSpPr>
          <p:spPr bwMode="auto">
            <a:xfrm>
              <a:off x="2709863" y="4333875"/>
              <a:ext cx="22225" cy="3175"/>
            </a:xfrm>
            <a:custGeom>
              <a:avLst/>
              <a:gdLst>
                <a:gd name="T0" fmla="*/ 0 w 7"/>
                <a:gd name="T1" fmla="*/ 0 h 1"/>
                <a:gd name="T2" fmla="*/ 0 w 7"/>
                <a:gd name="T3" fmla="*/ 0 h 1"/>
                <a:gd name="T4" fmla="*/ 6 w 7"/>
                <a:gd name="T5" fmla="*/ 1 h 1"/>
                <a:gd name="T6" fmla="*/ 7 w 7"/>
                <a:gd name="T7" fmla="*/ 1 h 1"/>
                <a:gd name="T8" fmla="*/ 0 w 7"/>
                <a:gd name="T9" fmla="*/ 0 h 1"/>
              </a:gdLst>
              <a:ahLst/>
              <a:cxnLst>
                <a:cxn ang="0">
                  <a:pos x="T0" y="T1"/>
                </a:cxn>
                <a:cxn ang="0">
                  <a:pos x="T2" y="T3"/>
                </a:cxn>
                <a:cxn ang="0">
                  <a:pos x="T4" y="T5"/>
                </a:cxn>
                <a:cxn ang="0">
                  <a:pos x="T6" y="T7"/>
                </a:cxn>
                <a:cxn ang="0">
                  <a:pos x="T8" y="T9"/>
                </a:cxn>
              </a:cxnLst>
              <a:rect l="0" t="0" r="r" b="b"/>
              <a:pathLst>
                <a:path w="7" h="1">
                  <a:moveTo>
                    <a:pt x="0" y="0"/>
                  </a:moveTo>
                  <a:cubicBezTo>
                    <a:pt x="0" y="0"/>
                    <a:pt x="0" y="0"/>
                    <a:pt x="0" y="0"/>
                  </a:cubicBezTo>
                  <a:cubicBezTo>
                    <a:pt x="0" y="0"/>
                    <a:pt x="3" y="0"/>
                    <a:pt x="6" y="1"/>
                  </a:cubicBezTo>
                  <a:cubicBezTo>
                    <a:pt x="7" y="1"/>
                    <a:pt x="7" y="1"/>
                    <a:pt x="7" y="1"/>
                  </a:cubicBezTo>
                  <a:cubicBezTo>
                    <a:pt x="4"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pic>
        <p:nvPicPr>
          <p:cNvPr id="185" name="Picture 184"/>
          <p:cNvPicPr>
            <a:picLocks noChangeAspect="1"/>
          </p:cNvPicPr>
          <p:nvPr/>
        </p:nvPicPr>
        <p:blipFill>
          <a:blip r:embed="rId6"/>
          <a:stretch>
            <a:fillRect/>
          </a:stretch>
        </p:blipFill>
        <p:spPr>
          <a:xfrm>
            <a:off x="2540473" y="2886569"/>
            <a:ext cx="1442422" cy="740291"/>
          </a:xfrm>
          <a:prstGeom prst="rect">
            <a:avLst/>
          </a:prstGeom>
        </p:spPr>
      </p:pic>
      <p:pic>
        <p:nvPicPr>
          <p:cNvPr id="186" name="Picture 185"/>
          <p:cNvPicPr>
            <a:picLocks noChangeAspect="1"/>
          </p:cNvPicPr>
          <p:nvPr/>
        </p:nvPicPr>
        <p:blipFill>
          <a:blip r:embed="rId7"/>
          <a:stretch>
            <a:fillRect/>
          </a:stretch>
        </p:blipFill>
        <p:spPr>
          <a:xfrm>
            <a:off x="2952811" y="3287083"/>
            <a:ext cx="337120" cy="577920"/>
          </a:xfrm>
          <a:prstGeom prst="rect">
            <a:avLst/>
          </a:prstGeom>
        </p:spPr>
      </p:pic>
      <p:pic>
        <p:nvPicPr>
          <p:cNvPr id="187" name="Picture 186"/>
          <p:cNvPicPr>
            <a:picLocks noChangeAspect="1"/>
          </p:cNvPicPr>
          <p:nvPr/>
        </p:nvPicPr>
        <p:blipFill>
          <a:blip r:embed="rId8"/>
          <a:stretch>
            <a:fillRect/>
          </a:stretch>
        </p:blipFill>
        <p:spPr>
          <a:xfrm>
            <a:off x="3513070" y="3025056"/>
            <a:ext cx="531338" cy="740291"/>
          </a:xfrm>
          <a:prstGeom prst="rect">
            <a:avLst/>
          </a:prstGeom>
        </p:spPr>
      </p:pic>
      <p:grpSp>
        <p:nvGrpSpPr>
          <p:cNvPr id="188" name="Group 15"/>
          <p:cNvGrpSpPr>
            <a:grpSpLocks/>
          </p:cNvGrpSpPr>
          <p:nvPr/>
        </p:nvGrpSpPr>
        <p:grpSpPr bwMode="auto">
          <a:xfrm>
            <a:off x="2908785" y="4703837"/>
            <a:ext cx="574002" cy="575185"/>
            <a:chOff x="6486765" y="4038601"/>
            <a:chExt cx="769794" cy="771574"/>
          </a:xfrm>
        </p:grpSpPr>
        <p:sp>
          <p:nvSpPr>
            <p:cNvPr id="189" name="Oval 7"/>
            <p:cNvSpPr>
              <a:spLocks noChangeArrowheads="1"/>
            </p:cNvSpPr>
            <p:nvPr/>
          </p:nvSpPr>
          <p:spPr bwMode="auto">
            <a:xfrm>
              <a:off x="6486765" y="4038601"/>
              <a:ext cx="769794" cy="771574"/>
            </a:xfrm>
            <a:prstGeom prst="ellipse">
              <a:avLst/>
            </a:prstGeom>
            <a:solidFill>
              <a:srgbClr val="FFB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0" name="Freeform 8"/>
            <p:cNvSpPr>
              <a:spLocks/>
            </p:cNvSpPr>
            <p:nvPr/>
          </p:nvSpPr>
          <p:spPr bwMode="auto">
            <a:xfrm>
              <a:off x="6666119" y="4306906"/>
              <a:ext cx="206336" cy="352447"/>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1" name="Freeform 9"/>
            <p:cNvSpPr>
              <a:spLocks/>
            </p:cNvSpPr>
            <p:nvPr/>
          </p:nvSpPr>
          <p:spPr bwMode="auto">
            <a:xfrm>
              <a:off x="6666119" y="4306906"/>
              <a:ext cx="206336" cy="352447"/>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2" name="Freeform 10"/>
            <p:cNvSpPr>
              <a:spLocks/>
            </p:cNvSpPr>
            <p:nvPr/>
          </p:nvSpPr>
          <p:spPr bwMode="auto">
            <a:xfrm>
              <a:off x="6872456" y="4306906"/>
              <a:ext cx="204749" cy="352447"/>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3" name="Freeform 11"/>
            <p:cNvSpPr>
              <a:spLocks/>
            </p:cNvSpPr>
            <p:nvPr/>
          </p:nvSpPr>
          <p:spPr bwMode="auto">
            <a:xfrm>
              <a:off x="6667706" y="4187835"/>
              <a:ext cx="409498" cy="236553"/>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4" name="Freeform 18"/>
            <p:cNvSpPr>
              <a:spLocks/>
            </p:cNvSpPr>
            <p:nvPr/>
          </p:nvSpPr>
          <p:spPr bwMode="auto">
            <a:xfrm>
              <a:off x="6666119" y="4537108"/>
              <a:ext cx="4761" cy="7939"/>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0" y="2"/>
                    <a:pt x="0" y="2"/>
                  </a:cubicBezTo>
                  <a:cubicBezTo>
                    <a:pt x="2" y="4"/>
                    <a:pt x="2" y="4"/>
                    <a:pt x="2" y="4"/>
                  </a:cubicBezTo>
                  <a:cubicBezTo>
                    <a:pt x="2" y="2"/>
                    <a:pt x="1" y="1"/>
                    <a:pt x="0" y="0"/>
                  </a:cubicBezTo>
                </a:path>
              </a:pathLst>
            </a:custGeom>
            <a:solidFill>
              <a:srgbClr val="626D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grpSp>
      <p:grpSp>
        <p:nvGrpSpPr>
          <p:cNvPr id="195" name="Group 79"/>
          <p:cNvGrpSpPr>
            <a:grpSpLocks/>
          </p:cNvGrpSpPr>
          <p:nvPr/>
        </p:nvGrpSpPr>
        <p:grpSpPr bwMode="auto">
          <a:xfrm>
            <a:off x="3495376" y="4368902"/>
            <a:ext cx="520745" cy="669867"/>
            <a:chOff x="5444103" y="1382982"/>
            <a:chExt cx="698426" cy="898407"/>
          </a:xfrm>
        </p:grpSpPr>
        <p:sp>
          <p:nvSpPr>
            <p:cNvPr id="196" name="Freeform 18"/>
            <p:cNvSpPr>
              <a:spLocks/>
            </p:cNvSpPr>
            <p:nvPr/>
          </p:nvSpPr>
          <p:spPr bwMode="auto">
            <a:xfrm>
              <a:off x="6136180" y="2270278"/>
              <a:ext cx="6349" cy="11111"/>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0" y="2"/>
                    <a:pt x="0" y="2"/>
                  </a:cubicBezTo>
                  <a:cubicBezTo>
                    <a:pt x="2" y="4"/>
                    <a:pt x="2" y="4"/>
                    <a:pt x="2" y="4"/>
                  </a:cubicBezTo>
                  <a:cubicBezTo>
                    <a:pt x="2" y="2"/>
                    <a:pt x="1" y="1"/>
                    <a:pt x="0" y="0"/>
                  </a:cubicBezTo>
                </a:path>
              </a:pathLst>
            </a:custGeom>
            <a:solidFill>
              <a:srgbClr val="626D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7" name="Oval 12"/>
            <p:cNvSpPr>
              <a:spLocks noChangeArrowheads="1"/>
            </p:cNvSpPr>
            <p:nvPr/>
          </p:nvSpPr>
          <p:spPr bwMode="auto">
            <a:xfrm>
              <a:off x="5444103" y="1382982"/>
              <a:ext cx="692077" cy="696821"/>
            </a:xfrm>
            <a:prstGeom prst="ellipse">
              <a:avLst/>
            </a:prstGeom>
            <a:solidFill>
              <a:srgbClr val="00B294">
                <a:alpha val="8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8" name="Freeform 13"/>
            <p:cNvSpPr>
              <a:spLocks/>
            </p:cNvSpPr>
            <p:nvPr/>
          </p:nvSpPr>
          <p:spPr bwMode="auto">
            <a:xfrm>
              <a:off x="5604423" y="1624250"/>
              <a:ext cx="188893" cy="317458"/>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199" name="Freeform 14"/>
            <p:cNvSpPr>
              <a:spLocks/>
            </p:cNvSpPr>
            <p:nvPr/>
          </p:nvSpPr>
          <p:spPr bwMode="auto">
            <a:xfrm>
              <a:off x="5790141" y="1624250"/>
              <a:ext cx="185717" cy="317458"/>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200" name="Freeform 15"/>
            <p:cNvSpPr>
              <a:spLocks/>
            </p:cNvSpPr>
            <p:nvPr/>
          </p:nvSpPr>
          <p:spPr bwMode="auto">
            <a:xfrm>
              <a:off x="5604423" y="1519489"/>
              <a:ext cx="371436" cy="212697"/>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grpSp>
      <p:grpSp>
        <p:nvGrpSpPr>
          <p:cNvPr id="201" name="Group 76"/>
          <p:cNvGrpSpPr>
            <a:grpSpLocks/>
          </p:cNvGrpSpPr>
          <p:nvPr/>
        </p:nvGrpSpPr>
        <p:grpSpPr bwMode="auto">
          <a:xfrm>
            <a:off x="2653784" y="4151349"/>
            <a:ext cx="635545" cy="639095"/>
            <a:chOff x="6159088" y="4857080"/>
            <a:chExt cx="852262" cy="858268"/>
          </a:xfrm>
        </p:grpSpPr>
        <p:sp>
          <p:nvSpPr>
            <p:cNvPr id="202" name="Freeform 16"/>
            <p:cNvSpPr>
              <a:spLocks/>
            </p:cNvSpPr>
            <p:nvPr/>
          </p:nvSpPr>
          <p:spPr bwMode="auto">
            <a:xfrm>
              <a:off x="6159088" y="4857080"/>
              <a:ext cx="852262" cy="858268"/>
            </a:xfrm>
            <a:prstGeom prst="ellipse">
              <a:avLst/>
            </a:prstGeom>
            <a:solidFill>
              <a:srgbClr val="5364B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203" name="Freeform 19"/>
            <p:cNvSpPr>
              <a:spLocks/>
            </p:cNvSpPr>
            <p:nvPr/>
          </p:nvSpPr>
          <p:spPr bwMode="auto">
            <a:xfrm>
              <a:off x="6357473" y="5155884"/>
              <a:ext cx="228539" cy="3909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204" name="Freeform 20"/>
            <p:cNvSpPr>
              <a:spLocks/>
            </p:cNvSpPr>
            <p:nvPr/>
          </p:nvSpPr>
          <p:spPr bwMode="auto">
            <a:xfrm>
              <a:off x="6586013" y="5155884"/>
              <a:ext cx="228539" cy="3909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sp>
          <p:nvSpPr>
            <p:cNvPr id="205" name="Freeform 21"/>
            <p:cNvSpPr>
              <a:spLocks/>
            </p:cNvSpPr>
            <p:nvPr/>
          </p:nvSpPr>
          <p:spPr bwMode="auto">
            <a:xfrm>
              <a:off x="6357473" y="5023966"/>
              <a:ext cx="457079" cy="260659"/>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51065">
                <a:defRPr/>
              </a:pPr>
              <a:endParaRPr lang="en-US" sz="1873">
                <a:solidFill>
                  <a:srgbClr val="FFFFFF"/>
                </a:solidFill>
              </a:endParaRPr>
            </a:p>
          </p:txBody>
        </p:sp>
      </p:grpSp>
      <p:grpSp>
        <p:nvGrpSpPr>
          <p:cNvPr id="224" name="Group 223"/>
          <p:cNvGrpSpPr/>
          <p:nvPr/>
        </p:nvGrpSpPr>
        <p:grpSpPr>
          <a:xfrm>
            <a:off x="3234702" y="5465194"/>
            <a:ext cx="771809" cy="1096570"/>
            <a:chOff x="4410437" y="5171160"/>
            <a:chExt cx="871461" cy="1238332"/>
          </a:xfrm>
        </p:grpSpPr>
        <p:sp>
          <p:nvSpPr>
            <p:cNvPr id="226"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27"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28"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29"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0"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1"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2"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3"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4"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5"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6"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7"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8"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39"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0"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1"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2"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3"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4"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5"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6"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7"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8"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49"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0"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1"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2"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3"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4"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5"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6"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7"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8"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59"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sp>
          <p:nvSpPr>
            <p:cNvPr id="260"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8" fontAlgn="base">
                <a:spcBef>
                  <a:spcPct val="0"/>
                </a:spcBef>
                <a:spcAft>
                  <a:spcPct val="0"/>
                </a:spcAft>
              </a:pPr>
              <a:endParaRPr lang="en-US">
                <a:solidFill>
                  <a:srgbClr val="505050"/>
                </a:solidFill>
                <a:ea typeface="ＭＳ Ｐゴシック" charset="0"/>
              </a:endParaRPr>
            </a:p>
          </p:txBody>
        </p:sp>
      </p:grpSp>
      <p:grpSp>
        <p:nvGrpSpPr>
          <p:cNvPr id="288" name="Group 59"/>
          <p:cNvGrpSpPr>
            <a:grpSpLocks noChangeAspect="1"/>
          </p:cNvGrpSpPr>
          <p:nvPr/>
        </p:nvGrpSpPr>
        <p:grpSpPr bwMode="auto">
          <a:xfrm>
            <a:off x="2659259" y="6173002"/>
            <a:ext cx="807923" cy="458722"/>
            <a:chOff x="3187" y="3861"/>
            <a:chExt cx="509" cy="289"/>
          </a:xfrm>
        </p:grpSpPr>
        <p:sp>
          <p:nvSpPr>
            <p:cNvPr id="290" name="Rectangle 60"/>
            <p:cNvSpPr>
              <a:spLocks noChangeArrowheads="1"/>
            </p:cNvSpPr>
            <p:nvPr/>
          </p:nvSpPr>
          <p:spPr bwMode="auto">
            <a:xfrm>
              <a:off x="3284" y="3890"/>
              <a:ext cx="309" cy="95"/>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1" name="Freeform 61"/>
            <p:cNvSpPr>
              <a:spLocks/>
            </p:cNvSpPr>
            <p:nvPr/>
          </p:nvSpPr>
          <p:spPr bwMode="auto">
            <a:xfrm>
              <a:off x="3255" y="3902"/>
              <a:ext cx="373" cy="248"/>
            </a:xfrm>
            <a:custGeom>
              <a:avLst/>
              <a:gdLst>
                <a:gd name="T0" fmla="*/ 373 w 373"/>
                <a:gd name="T1" fmla="*/ 94 h 248"/>
                <a:gd name="T2" fmla="*/ 186 w 373"/>
                <a:gd name="T3" fmla="*/ 0 h 248"/>
                <a:gd name="T4" fmla="*/ 0 w 373"/>
                <a:gd name="T5" fmla="*/ 94 h 248"/>
                <a:gd name="T6" fmla="*/ 0 w 373"/>
                <a:gd name="T7" fmla="*/ 248 h 248"/>
                <a:gd name="T8" fmla="*/ 373 w 373"/>
                <a:gd name="T9" fmla="*/ 248 h 248"/>
                <a:gd name="T10" fmla="*/ 373 w 373"/>
                <a:gd name="T11" fmla="*/ 94 h 248"/>
              </a:gdLst>
              <a:ahLst/>
              <a:cxnLst>
                <a:cxn ang="0">
                  <a:pos x="T0" y="T1"/>
                </a:cxn>
                <a:cxn ang="0">
                  <a:pos x="T2" y="T3"/>
                </a:cxn>
                <a:cxn ang="0">
                  <a:pos x="T4" y="T5"/>
                </a:cxn>
                <a:cxn ang="0">
                  <a:pos x="T6" y="T7"/>
                </a:cxn>
                <a:cxn ang="0">
                  <a:pos x="T8" y="T9"/>
                </a:cxn>
                <a:cxn ang="0">
                  <a:pos x="T10" y="T11"/>
                </a:cxn>
              </a:cxnLst>
              <a:rect l="0" t="0" r="r" b="b"/>
              <a:pathLst>
                <a:path w="373" h="248">
                  <a:moveTo>
                    <a:pt x="373" y="94"/>
                  </a:moveTo>
                  <a:lnTo>
                    <a:pt x="186" y="0"/>
                  </a:lnTo>
                  <a:lnTo>
                    <a:pt x="0" y="94"/>
                  </a:lnTo>
                  <a:lnTo>
                    <a:pt x="0" y="248"/>
                  </a:lnTo>
                  <a:lnTo>
                    <a:pt x="373" y="248"/>
                  </a:lnTo>
                  <a:lnTo>
                    <a:pt x="373" y="94"/>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2" name="Freeform 62"/>
            <p:cNvSpPr>
              <a:spLocks/>
            </p:cNvSpPr>
            <p:nvPr/>
          </p:nvSpPr>
          <p:spPr bwMode="auto">
            <a:xfrm>
              <a:off x="3187" y="3861"/>
              <a:ext cx="254" cy="135"/>
            </a:xfrm>
            <a:custGeom>
              <a:avLst/>
              <a:gdLst>
                <a:gd name="T0" fmla="*/ 68 w 254"/>
                <a:gd name="T1" fmla="*/ 135 h 135"/>
                <a:gd name="T2" fmla="*/ 0 w 254"/>
                <a:gd name="T3" fmla="*/ 135 h 135"/>
                <a:gd name="T4" fmla="*/ 254 w 254"/>
                <a:gd name="T5" fmla="*/ 0 h 135"/>
                <a:gd name="T6" fmla="*/ 254 w 254"/>
                <a:gd name="T7" fmla="*/ 41 h 135"/>
                <a:gd name="T8" fmla="*/ 68 w 254"/>
                <a:gd name="T9" fmla="*/ 135 h 135"/>
              </a:gdLst>
              <a:ahLst/>
              <a:cxnLst>
                <a:cxn ang="0">
                  <a:pos x="T0" y="T1"/>
                </a:cxn>
                <a:cxn ang="0">
                  <a:pos x="T2" y="T3"/>
                </a:cxn>
                <a:cxn ang="0">
                  <a:pos x="T4" y="T5"/>
                </a:cxn>
                <a:cxn ang="0">
                  <a:pos x="T6" y="T7"/>
                </a:cxn>
                <a:cxn ang="0">
                  <a:pos x="T8" y="T9"/>
                </a:cxn>
              </a:cxnLst>
              <a:rect l="0" t="0" r="r" b="b"/>
              <a:pathLst>
                <a:path w="254" h="135">
                  <a:moveTo>
                    <a:pt x="68" y="135"/>
                  </a:moveTo>
                  <a:lnTo>
                    <a:pt x="0" y="135"/>
                  </a:lnTo>
                  <a:lnTo>
                    <a:pt x="254" y="0"/>
                  </a:lnTo>
                  <a:lnTo>
                    <a:pt x="254" y="41"/>
                  </a:lnTo>
                  <a:lnTo>
                    <a:pt x="68" y="13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3" name="Freeform 63"/>
            <p:cNvSpPr>
              <a:spLocks/>
            </p:cNvSpPr>
            <p:nvPr/>
          </p:nvSpPr>
          <p:spPr bwMode="auto">
            <a:xfrm>
              <a:off x="3441" y="3861"/>
              <a:ext cx="255" cy="135"/>
            </a:xfrm>
            <a:custGeom>
              <a:avLst/>
              <a:gdLst>
                <a:gd name="T0" fmla="*/ 187 w 255"/>
                <a:gd name="T1" fmla="*/ 135 h 135"/>
                <a:gd name="T2" fmla="*/ 255 w 255"/>
                <a:gd name="T3" fmla="*/ 135 h 135"/>
                <a:gd name="T4" fmla="*/ 0 w 255"/>
                <a:gd name="T5" fmla="*/ 0 h 135"/>
                <a:gd name="T6" fmla="*/ 0 w 255"/>
                <a:gd name="T7" fmla="*/ 41 h 135"/>
                <a:gd name="T8" fmla="*/ 187 w 255"/>
                <a:gd name="T9" fmla="*/ 135 h 135"/>
              </a:gdLst>
              <a:ahLst/>
              <a:cxnLst>
                <a:cxn ang="0">
                  <a:pos x="T0" y="T1"/>
                </a:cxn>
                <a:cxn ang="0">
                  <a:pos x="T2" y="T3"/>
                </a:cxn>
                <a:cxn ang="0">
                  <a:pos x="T4" y="T5"/>
                </a:cxn>
                <a:cxn ang="0">
                  <a:pos x="T6" y="T7"/>
                </a:cxn>
                <a:cxn ang="0">
                  <a:pos x="T8" y="T9"/>
                </a:cxn>
              </a:cxnLst>
              <a:rect l="0" t="0" r="r" b="b"/>
              <a:pathLst>
                <a:path w="255" h="135">
                  <a:moveTo>
                    <a:pt x="187" y="135"/>
                  </a:moveTo>
                  <a:lnTo>
                    <a:pt x="255" y="135"/>
                  </a:lnTo>
                  <a:lnTo>
                    <a:pt x="0" y="0"/>
                  </a:lnTo>
                  <a:lnTo>
                    <a:pt x="0" y="41"/>
                  </a:lnTo>
                  <a:lnTo>
                    <a:pt x="187" y="13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4" name="Rectangle 64"/>
            <p:cNvSpPr>
              <a:spLocks noChangeArrowheads="1"/>
            </p:cNvSpPr>
            <p:nvPr/>
          </p:nvSpPr>
          <p:spPr bwMode="auto">
            <a:xfrm>
              <a:off x="3404" y="4041"/>
              <a:ext cx="73" cy="109"/>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5" name="Rectangle 65"/>
            <p:cNvSpPr>
              <a:spLocks noChangeArrowheads="1"/>
            </p:cNvSpPr>
            <p:nvPr/>
          </p:nvSpPr>
          <p:spPr bwMode="auto">
            <a:xfrm>
              <a:off x="3299" y="4041"/>
              <a:ext cx="74" cy="6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296" name="Rectangle 66"/>
            <p:cNvSpPr>
              <a:spLocks noChangeArrowheads="1"/>
            </p:cNvSpPr>
            <p:nvPr/>
          </p:nvSpPr>
          <p:spPr bwMode="auto">
            <a:xfrm>
              <a:off x="3509" y="4041"/>
              <a:ext cx="75" cy="6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301" name="Freeform 70"/>
          <p:cNvSpPr>
            <a:spLocks/>
          </p:cNvSpPr>
          <p:nvPr/>
        </p:nvSpPr>
        <p:spPr bwMode="auto">
          <a:xfrm>
            <a:off x="8361977" y="811855"/>
            <a:ext cx="3706796" cy="2123142"/>
          </a:xfrm>
          <a:custGeom>
            <a:avLst/>
            <a:gdLst>
              <a:gd name="T0" fmla="*/ 187 w 224"/>
              <a:gd name="T1" fmla="*/ 53 h 127"/>
              <a:gd name="T2" fmla="*/ 184 w 224"/>
              <a:gd name="T3" fmla="*/ 54 h 127"/>
              <a:gd name="T4" fmla="*/ 187 w 224"/>
              <a:gd name="T5" fmla="*/ 37 h 127"/>
              <a:gd name="T6" fmla="*/ 151 w 224"/>
              <a:gd name="T7" fmla="*/ 0 h 127"/>
              <a:gd name="T8" fmla="*/ 114 w 224"/>
              <a:gd name="T9" fmla="*/ 33 h 127"/>
              <a:gd name="T10" fmla="*/ 87 w 224"/>
              <a:gd name="T11" fmla="*/ 21 h 127"/>
              <a:gd name="T12" fmla="*/ 50 w 224"/>
              <a:gd name="T13" fmla="*/ 56 h 127"/>
              <a:gd name="T14" fmla="*/ 37 w 224"/>
              <a:gd name="T15" fmla="*/ 53 h 127"/>
              <a:gd name="T16" fmla="*/ 0 w 224"/>
              <a:gd name="T17" fmla="*/ 90 h 127"/>
              <a:gd name="T18" fmla="*/ 37 w 224"/>
              <a:gd name="T19" fmla="*/ 127 h 127"/>
              <a:gd name="T20" fmla="*/ 187 w 224"/>
              <a:gd name="T21" fmla="*/ 127 h 127"/>
              <a:gd name="T22" fmla="*/ 224 w 224"/>
              <a:gd name="T23" fmla="*/ 90 h 127"/>
              <a:gd name="T24" fmla="*/ 187 w 224"/>
              <a:gd name="T25" fmla="*/ 5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27">
                <a:moveTo>
                  <a:pt x="187" y="53"/>
                </a:moveTo>
                <a:cubicBezTo>
                  <a:pt x="186" y="53"/>
                  <a:pt x="185" y="53"/>
                  <a:pt x="184" y="54"/>
                </a:cubicBezTo>
                <a:cubicBezTo>
                  <a:pt x="186" y="49"/>
                  <a:pt x="187" y="43"/>
                  <a:pt x="187" y="37"/>
                </a:cubicBezTo>
                <a:cubicBezTo>
                  <a:pt x="187" y="17"/>
                  <a:pt x="171" y="0"/>
                  <a:pt x="151" y="0"/>
                </a:cubicBezTo>
                <a:cubicBezTo>
                  <a:pt x="132" y="0"/>
                  <a:pt x="116" y="15"/>
                  <a:pt x="114" y="33"/>
                </a:cubicBezTo>
                <a:cubicBezTo>
                  <a:pt x="107" y="25"/>
                  <a:pt x="98" y="21"/>
                  <a:pt x="87" y="21"/>
                </a:cubicBezTo>
                <a:cubicBezTo>
                  <a:pt x="67" y="21"/>
                  <a:pt x="51" y="36"/>
                  <a:pt x="50" y="56"/>
                </a:cubicBezTo>
                <a:cubicBezTo>
                  <a:pt x="46" y="54"/>
                  <a:pt x="42" y="53"/>
                  <a:pt x="37" y="53"/>
                </a:cubicBezTo>
                <a:cubicBezTo>
                  <a:pt x="17" y="53"/>
                  <a:pt x="0" y="70"/>
                  <a:pt x="0" y="90"/>
                </a:cubicBezTo>
                <a:cubicBezTo>
                  <a:pt x="0" y="110"/>
                  <a:pt x="17" y="127"/>
                  <a:pt x="37" y="127"/>
                </a:cubicBezTo>
                <a:cubicBezTo>
                  <a:pt x="187" y="127"/>
                  <a:pt x="187" y="127"/>
                  <a:pt x="187" y="127"/>
                </a:cubicBezTo>
                <a:cubicBezTo>
                  <a:pt x="208" y="127"/>
                  <a:pt x="224" y="110"/>
                  <a:pt x="224" y="90"/>
                </a:cubicBezTo>
                <a:cubicBezTo>
                  <a:pt x="224" y="70"/>
                  <a:pt x="208" y="53"/>
                  <a:pt x="187" y="53"/>
                </a:cubicBezTo>
                <a:close/>
              </a:path>
            </a:pathLst>
          </a:custGeom>
          <a:solidFill>
            <a:srgbClr val="2BAEE4"/>
          </a:solidFill>
          <a:ln>
            <a:noFill/>
          </a:ln>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04" name="Freeform 74"/>
          <p:cNvSpPr>
            <a:spLocks/>
          </p:cNvSpPr>
          <p:nvPr/>
        </p:nvSpPr>
        <p:spPr bwMode="auto">
          <a:xfrm>
            <a:off x="9206947" y="2505229"/>
            <a:ext cx="3645509" cy="1964838"/>
          </a:xfrm>
          <a:custGeom>
            <a:avLst/>
            <a:gdLst>
              <a:gd name="T0" fmla="*/ 209 w 242"/>
              <a:gd name="T1" fmla="*/ 64 h 129"/>
              <a:gd name="T2" fmla="*/ 208 w 242"/>
              <a:gd name="T3" fmla="*/ 64 h 129"/>
              <a:gd name="T4" fmla="*/ 144 w 242"/>
              <a:gd name="T5" fmla="*/ 0 h 129"/>
              <a:gd name="T6" fmla="*/ 80 w 242"/>
              <a:gd name="T7" fmla="*/ 57 h 129"/>
              <a:gd name="T8" fmla="*/ 45 w 242"/>
              <a:gd name="T9" fmla="*/ 40 h 129"/>
              <a:gd name="T10" fmla="*/ 0 w 242"/>
              <a:gd name="T11" fmla="*/ 84 h 129"/>
              <a:gd name="T12" fmla="*/ 45 w 242"/>
              <a:gd name="T13" fmla="*/ 129 h 129"/>
              <a:gd name="T14" fmla="*/ 209 w 242"/>
              <a:gd name="T15" fmla="*/ 129 h 129"/>
              <a:gd name="T16" fmla="*/ 242 w 242"/>
              <a:gd name="T17" fmla="*/ 96 h 129"/>
              <a:gd name="T18" fmla="*/ 209 w 242"/>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29">
                <a:moveTo>
                  <a:pt x="209" y="64"/>
                </a:moveTo>
                <a:cubicBezTo>
                  <a:pt x="209" y="64"/>
                  <a:pt x="209" y="64"/>
                  <a:pt x="208" y="64"/>
                </a:cubicBezTo>
                <a:cubicBezTo>
                  <a:pt x="208" y="29"/>
                  <a:pt x="179" y="0"/>
                  <a:pt x="144" y="0"/>
                </a:cubicBezTo>
                <a:cubicBezTo>
                  <a:pt x="111" y="0"/>
                  <a:pt x="84" y="25"/>
                  <a:pt x="80" y="57"/>
                </a:cubicBezTo>
                <a:cubicBezTo>
                  <a:pt x="72" y="46"/>
                  <a:pt x="59" y="40"/>
                  <a:pt x="45" y="40"/>
                </a:cubicBezTo>
                <a:cubicBezTo>
                  <a:pt x="20" y="40"/>
                  <a:pt x="0" y="60"/>
                  <a:pt x="0" y="84"/>
                </a:cubicBezTo>
                <a:cubicBezTo>
                  <a:pt x="0" y="109"/>
                  <a:pt x="20" y="129"/>
                  <a:pt x="45" y="129"/>
                </a:cubicBezTo>
                <a:cubicBezTo>
                  <a:pt x="209" y="129"/>
                  <a:pt x="209" y="129"/>
                  <a:pt x="209" y="129"/>
                </a:cubicBezTo>
                <a:cubicBezTo>
                  <a:pt x="227" y="129"/>
                  <a:pt x="242" y="115"/>
                  <a:pt x="242" y="96"/>
                </a:cubicBezTo>
                <a:cubicBezTo>
                  <a:pt x="242" y="78"/>
                  <a:pt x="227" y="64"/>
                  <a:pt x="209" y="64"/>
                </a:cubicBezTo>
                <a:close/>
              </a:path>
            </a:pathLst>
          </a:custGeom>
          <a:solidFill>
            <a:srgbClr val="3FBDE5"/>
          </a:solidFill>
          <a:ln>
            <a:noFill/>
          </a:ln>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grpSp>
        <p:nvGrpSpPr>
          <p:cNvPr id="311" name="Group 77"/>
          <p:cNvGrpSpPr>
            <a:grpSpLocks noChangeAspect="1"/>
          </p:cNvGrpSpPr>
          <p:nvPr/>
        </p:nvGrpSpPr>
        <p:grpSpPr bwMode="auto">
          <a:xfrm>
            <a:off x="8768772" y="2234788"/>
            <a:ext cx="1742920" cy="390771"/>
            <a:chOff x="4" y="2"/>
            <a:chExt cx="1793" cy="402"/>
          </a:xfrm>
          <a:solidFill>
            <a:srgbClr val="FFFFFF"/>
          </a:solidFill>
        </p:grpSpPr>
        <p:sp>
          <p:nvSpPr>
            <p:cNvPr id="313" name="Freeform 78"/>
            <p:cNvSpPr>
              <a:spLocks/>
            </p:cNvSpPr>
            <p:nvPr/>
          </p:nvSpPr>
          <p:spPr bwMode="auto">
            <a:xfrm>
              <a:off x="4" y="2"/>
              <a:ext cx="327" cy="402"/>
            </a:xfrm>
            <a:custGeom>
              <a:avLst/>
              <a:gdLst>
                <a:gd name="T0" fmla="*/ 0 w 327"/>
                <a:gd name="T1" fmla="*/ 322 h 402"/>
                <a:gd name="T2" fmla="*/ 0 w 327"/>
                <a:gd name="T3" fmla="*/ 79 h 402"/>
                <a:gd name="T4" fmla="*/ 213 w 327"/>
                <a:gd name="T5" fmla="*/ 0 h 402"/>
                <a:gd name="T6" fmla="*/ 327 w 327"/>
                <a:gd name="T7" fmla="*/ 36 h 402"/>
                <a:gd name="T8" fmla="*/ 327 w 327"/>
                <a:gd name="T9" fmla="*/ 366 h 402"/>
                <a:gd name="T10" fmla="*/ 213 w 327"/>
                <a:gd name="T11" fmla="*/ 402 h 402"/>
                <a:gd name="T12" fmla="*/ 0 w 327"/>
                <a:gd name="T13" fmla="*/ 322 h 402"/>
                <a:gd name="T14" fmla="*/ 213 w 327"/>
                <a:gd name="T15" fmla="*/ 349 h 402"/>
                <a:gd name="T16" fmla="*/ 213 w 327"/>
                <a:gd name="T17" fmla="*/ 65 h 402"/>
                <a:gd name="T18" fmla="*/ 73 w 327"/>
                <a:gd name="T19" fmla="*/ 99 h 402"/>
                <a:gd name="T20" fmla="*/ 73 w 327"/>
                <a:gd name="T21" fmla="*/ 291 h 402"/>
                <a:gd name="T22" fmla="*/ 0 w 327"/>
                <a:gd name="T23" fmla="*/ 32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 h="402">
                  <a:moveTo>
                    <a:pt x="0" y="322"/>
                  </a:moveTo>
                  <a:lnTo>
                    <a:pt x="0" y="79"/>
                  </a:lnTo>
                  <a:lnTo>
                    <a:pt x="213" y="0"/>
                  </a:lnTo>
                  <a:lnTo>
                    <a:pt x="327" y="36"/>
                  </a:lnTo>
                  <a:lnTo>
                    <a:pt x="327" y="366"/>
                  </a:lnTo>
                  <a:lnTo>
                    <a:pt x="213" y="402"/>
                  </a:lnTo>
                  <a:lnTo>
                    <a:pt x="0" y="322"/>
                  </a:lnTo>
                  <a:lnTo>
                    <a:pt x="213" y="349"/>
                  </a:lnTo>
                  <a:lnTo>
                    <a:pt x="213" y="65"/>
                  </a:lnTo>
                  <a:lnTo>
                    <a:pt x="73" y="99"/>
                  </a:lnTo>
                  <a:lnTo>
                    <a:pt x="73" y="291"/>
                  </a:lnTo>
                  <a:lnTo>
                    <a:pt x="0"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4" name="Freeform 79"/>
            <p:cNvSpPr>
              <a:spLocks noEditPoints="1"/>
            </p:cNvSpPr>
            <p:nvPr/>
          </p:nvSpPr>
          <p:spPr bwMode="auto">
            <a:xfrm>
              <a:off x="447" y="79"/>
              <a:ext cx="226" cy="248"/>
            </a:xfrm>
            <a:custGeom>
              <a:avLst/>
              <a:gdLst>
                <a:gd name="T0" fmla="*/ 47 w 95"/>
                <a:gd name="T1" fmla="*/ 103 h 103"/>
                <a:gd name="T2" fmla="*/ 13 w 95"/>
                <a:gd name="T3" fmla="*/ 89 h 103"/>
                <a:gd name="T4" fmla="*/ 0 w 95"/>
                <a:gd name="T5" fmla="*/ 53 h 103"/>
                <a:gd name="T6" fmla="*/ 13 w 95"/>
                <a:gd name="T7" fmla="*/ 14 h 103"/>
                <a:gd name="T8" fmla="*/ 49 w 95"/>
                <a:gd name="T9" fmla="*/ 0 h 103"/>
                <a:gd name="T10" fmla="*/ 82 w 95"/>
                <a:gd name="T11" fmla="*/ 14 h 103"/>
                <a:gd name="T12" fmla="*/ 95 w 95"/>
                <a:gd name="T13" fmla="*/ 50 h 103"/>
                <a:gd name="T14" fmla="*/ 82 w 95"/>
                <a:gd name="T15" fmla="*/ 89 h 103"/>
                <a:gd name="T16" fmla="*/ 47 w 95"/>
                <a:gd name="T17" fmla="*/ 103 h 103"/>
                <a:gd name="T18" fmla="*/ 48 w 95"/>
                <a:gd name="T19" fmla="*/ 11 h 103"/>
                <a:gd name="T20" fmla="*/ 22 w 95"/>
                <a:gd name="T21" fmla="*/ 22 h 103"/>
                <a:gd name="T22" fmla="*/ 13 w 95"/>
                <a:gd name="T23" fmla="*/ 52 h 103"/>
                <a:gd name="T24" fmla="*/ 22 w 95"/>
                <a:gd name="T25" fmla="*/ 81 h 103"/>
                <a:gd name="T26" fmla="*/ 47 w 95"/>
                <a:gd name="T27" fmla="*/ 93 h 103"/>
                <a:gd name="T28" fmla="*/ 73 w 95"/>
                <a:gd name="T29" fmla="*/ 82 h 103"/>
                <a:gd name="T30" fmla="*/ 83 w 95"/>
                <a:gd name="T31" fmla="*/ 52 h 103"/>
                <a:gd name="T32" fmla="*/ 73 w 95"/>
                <a:gd name="T33" fmla="*/ 21 h 103"/>
                <a:gd name="T34" fmla="*/ 48 w 95"/>
                <a:gd name="T35"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3">
                  <a:moveTo>
                    <a:pt x="47" y="103"/>
                  </a:moveTo>
                  <a:cubicBezTo>
                    <a:pt x="33" y="103"/>
                    <a:pt x="22" y="98"/>
                    <a:pt x="13" y="89"/>
                  </a:cubicBezTo>
                  <a:cubicBezTo>
                    <a:pt x="5" y="80"/>
                    <a:pt x="0" y="68"/>
                    <a:pt x="0" y="53"/>
                  </a:cubicBezTo>
                  <a:cubicBezTo>
                    <a:pt x="0" y="37"/>
                    <a:pt x="5" y="24"/>
                    <a:pt x="13" y="14"/>
                  </a:cubicBezTo>
                  <a:cubicBezTo>
                    <a:pt x="22" y="5"/>
                    <a:pt x="34" y="0"/>
                    <a:pt x="49" y="0"/>
                  </a:cubicBezTo>
                  <a:cubicBezTo>
                    <a:pt x="63" y="0"/>
                    <a:pt x="74" y="5"/>
                    <a:pt x="82" y="14"/>
                  </a:cubicBezTo>
                  <a:cubicBezTo>
                    <a:pt x="91" y="23"/>
                    <a:pt x="95" y="35"/>
                    <a:pt x="95" y="50"/>
                  </a:cubicBezTo>
                  <a:cubicBezTo>
                    <a:pt x="95" y="67"/>
                    <a:pt x="90" y="80"/>
                    <a:pt x="82" y="89"/>
                  </a:cubicBezTo>
                  <a:cubicBezTo>
                    <a:pt x="73" y="98"/>
                    <a:pt x="62" y="103"/>
                    <a:pt x="47" y="103"/>
                  </a:cubicBezTo>
                  <a:close/>
                  <a:moveTo>
                    <a:pt x="48" y="11"/>
                  </a:moveTo>
                  <a:cubicBezTo>
                    <a:pt x="38" y="11"/>
                    <a:pt x="29" y="14"/>
                    <a:pt x="22" y="22"/>
                  </a:cubicBezTo>
                  <a:cubicBezTo>
                    <a:pt x="16" y="30"/>
                    <a:pt x="13" y="39"/>
                    <a:pt x="13" y="52"/>
                  </a:cubicBezTo>
                  <a:cubicBezTo>
                    <a:pt x="13" y="64"/>
                    <a:pt x="16" y="74"/>
                    <a:pt x="22" y="81"/>
                  </a:cubicBezTo>
                  <a:cubicBezTo>
                    <a:pt x="29" y="89"/>
                    <a:pt x="37" y="93"/>
                    <a:pt x="47" y="93"/>
                  </a:cubicBezTo>
                  <a:cubicBezTo>
                    <a:pt x="58" y="93"/>
                    <a:pt x="67" y="89"/>
                    <a:pt x="73" y="82"/>
                  </a:cubicBezTo>
                  <a:cubicBezTo>
                    <a:pt x="79" y="75"/>
                    <a:pt x="83" y="65"/>
                    <a:pt x="83" y="52"/>
                  </a:cubicBezTo>
                  <a:cubicBezTo>
                    <a:pt x="83" y="39"/>
                    <a:pt x="79" y="29"/>
                    <a:pt x="73" y="21"/>
                  </a:cubicBezTo>
                  <a:cubicBezTo>
                    <a:pt x="67" y="14"/>
                    <a:pt x="59" y="11"/>
                    <a:pt x="4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5" name="Freeform 80"/>
            <p:cNvSpPr>
              <a:spLocks/>
            </p:cNvSpPr>
            <p:nvPr/>
          </p:nvSpPr>
          <p:spPr bwMode="auto">
            <a:xfrm>
              <a:off x="689" y="65"/>
              <a:ext cx="195" cy="257"/>
            </a:xfrm>
            <a:custGeom>
              <a:avLst/>
              <a:gdLst>
                <a:gd name="T0" fmla="*/ 34 w 82"/>
                <a:gd name="T1" fmla="*/ 0 h 107"/>
                <a:gd name="T2" fmla="*/ 18 w 82"/>
                <a:gd name="T3" fmla="*/ 7 h 107"/>
                <a:gd name="T4" fmla="*/ 12 w 82"/>
                <a:gd name="T5" fmla="*/ 25 h 107"/>
                <a:gd name="T6" fmla="*/ 12 w 82"/>
                <a:gd name="T7" fmla="*/ 36 h 107"/>
                <a:gd name="T8" fmla="*/ 0 w 82"/>
                <a:gd name="T9" fmla="*/ 36 h 107"/>
                <a:gd name="T10" fmla="*/ 0 w 82"/>
                <a:gd name="T11" fmla="*/ 46 h 107"/>
                <a:gd name="T12" fmla="*/ 12 w 82"/>
                <a:gd name="T13" fmla="*/ 46 h 107"/>
                <a:gd name="T14" fmla="*/ 12 w 82"/>
                <a:gd name="T15" fmla="*/ 107 h 107"/>
                <a:gd name="T16" fmla="*/ 23 w 82"/>
                <a:gd name="T17" fmla="*/ 107 h 107"/>
                <a:gd name="T18" fmla="*/ 23 w 82"/>
                <a:gd name="T19" fmla="*/ 46 h 107"/>
                <a:gd name="T20" fmla="*/ 51 w 82"/>
                <a:gd name="T21" fmla="*/ 46 h 107"/>
                <a:gd name="T22" fmla="*/ 51 w 82"/>
                <a:gd name="T23" fmla="*/ 107 h 107"/>
                <a:gd name="T24" fmla="*/ 62 w 82"/>
                <a:gd name="T25" fmla="*/ 107 h 107"/>
                <a:gd name="T26" fmla="*/ 62 w 82"/>
                <a:gd name="T27" fmla="*/ 46 h 107"/>
                <a:gd name="T28" fmla="*/ 79 w 82"/>
                <a:gd name="T29" fmla="*/ 46 h 107"/>
                <a:gd name="T30" fmla="*/ 79 w 82"/>
                <a:gd name="T31" fmla="*/ 36 h 107"/>
                <a:gd name="T32" fmla="*/ 62 w 82"/>
                <a:gd name="T33" fmla="*/ 36 h 107"/>
                <a:gd name="T34" fmla="*/ 62 w 82"/>
                <a:gd name="T35" fmla="*/ 25 h 107"/>
                <a:gd name="T36" fmla="*/ 74 w 82"/>
                <a:gd name="T37" fmla="*/ 10 h 107"/>
                <a:gd name="T38" fmla="*/ 82 w 82"/>
                <a:gd name="T39" fmla="*/ 12 h 107"/>
                <a:gd name="T40" fmla="*/ 82 w 82"/>
                <a:gd name="T41" fmla="*/ 2 h 107"/>
                <a:gd name="T42" fmla="*/ 74 w 82"/>
                <a:gd name="T43" fmla="*/ 0 h 107"/>
                <a:gd name="T44" fmla="*/ 57 w 82"/>
                <a:gd name="T45" fmla="*/ 7 h 107"/>
                <a:gd name="T46" fmla="*/ 51 w 82"/>
                <a:gd name="T47" fmla="*/ 25 h 107"/>
                <a:gd name="T48" fmla="*/ 51 w 82"/>
                <a:gd name="T49" fmla="*/ 36 h 107"/>
                <a:gd name="T50" fmla="*/ 23 w 82"/>
                <a:gd name="T51" fmla="*/ 36 h 107"/>
                <a:gd name="T52" fmla="*/ 23 w 82"/>
                <a:gd name="T53" fmla="*/ 25 h 107"/>
                <a:gd name="T54" fmla="*/ 35 w 82"/>
                <a:gd name="T55" fmla="*/ 10 h 107"/>
                <a:gd name="T56" fmla="*/ 43 w 82"/>
                <a:gd name="T57" fmla="*/ 12 h 107"/>
                <a:gd name="T58" fmla="*/ 43 w 82"/>
                <a:gd name="T59" fmla="*/ 2 h 107"/>
                <a:gd name="T60" fmla="*/ 34 w 82"/>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107">
                  <a:moveTo>
                    <a:pt x="34" y="0"/>
                  </a:moveTo>
                  <a:cubicBezTo>
                    <a:pt x="28" y="0"/>
                    <a:pt x="23" y="3"/>
                    <a:pt x="18" y="7"/>
                  </a:cubicBezTo>
                  <a:cubicBezTo>
                    <a:pt x="14" y="11"/>
                    <a:pt x="12" y="17"/>
                    <a:pt x="12" y="25"/>
                  </a:cubicBezTo>
                  <a:cubicBezTo>
                    <a:pt x="12" y="36"/>
                    <a:pt x="12" y="36"/>
                    <a:pt x="12" y="36"/>
                  </a:cubicBezTo>
                  <a:cubicBezTo>
                    <a:pt x="0" y="36"/>
                    <a:pt x="0" y="36"/>
                    <a:pt x="0" y="36"/>
                  </a:cubicBezTo>
                  <a:cubicBezTo>
                    <a:pt x="0" y="46"/>
                    <a:pt x="0" y="46"/>
                    <a:pt x="0" y="46"/>
                  </a:cubicBezTo>
                  <a:cubicBezTo>
                    <a:pt x="12" y="46"/>
                    <a:pt x="12" y="46"/>
                    <a:pt x="12" y="46"/>
                  </a:cubicBezTo>
                  <a:cubicBezTo>
                    <a:pt x="12" y="107"/>
                    <a:pt x="12" y="107"/>
                    <a:pt x="12" y="107"/>
                  </a:cubicBezTo>
                  <a:cubicBezTo>
                    <a:pt x="23" y="107"/>
                    <a:pt x="23" y="107"/>
                    <a:pt x="23" y="107"/>
                  </a:cubicBezTo>
                  <a:cubicBezTo>
                    <a:pt x="23" y="46"/>
                    <a:pt x="23" y="46"/>
                    <a:pt x="23" y="46"/>
                  </a:cubicBezTo>
                  <a:cubicBezTo>
                    <a:pt x="51" y="46"/>
                    <a:pt x="51" y="46"/>
                    <a:pt x="51" y="46"/>
                  </a:cubicBezTo>
                  <a:cubicBezTo>
                    <a:pt x="51" y="107"/>
                    <a:pt x="51" y="107"/>
                    <a:pt x="51" y="107"/>
                  </a:cubicBezTo>
                  <a:cubicBezTo>
                    <a:pt x="62" y="107"/>
                    <a:pt x="62" y="107"/>
                    <a:pt x="62" y="107"/>
                  </a:cubicBezTo>
                  <a:cubicBezTo>
                    <a:pt x="62" y="46"/>
                    <a:pt x="62" y="46"/>
                    <a:pt x="62" y="46"/>
                  </a:cubicBezTo>
                  <a:cubicBezTo>
                    <a:pt x="79" y="46"/>
                    <a:pt x="79" y="46"/>
                    <a:pt x="79" y="46"/>
                  </a:cubicBezTo>
                  <a:cubicBezTo>
                    <a:pt x="79" y="36"/>
                    <a:pt x="79" y="36"/>
                    <a:pt x="79" y="36"/>
                  </a:cubicBezTo>
                  <a:cubicBezTo>
                    <a:pt x="62" y="36"/>
                    <a:pt x="62" y="36"/>
                    <a:pt x="62" y="36"/>
                  </a:cubicBezTo>
                  <a:cubicBezTo>
                    <a:pt x="62" y="25"/>
                    <a:pt x="62" y="25"/>
                    <a:pt x="62" y="25"/>
                  </a:cubicBezTo>
                  <a:cubicBezTo>
                    <a:pt x="62" y="15"/>
                    <a:pt x="66" y="10"/>
                    <a:pt x="74" y="10"/>
                  </a:cubicBezTo>
                  <a:cubicBezTo>
                    <a:pt x="77" y="10"/>
                    <a:pt x="80" y="11"/>
                    <a:pt x="82" y="12"/>
                  </a:cubicBezTo>
                  <a:cubicBezTo>
                    <a:pt x="82" y="2"/>
                    <a:pt x="82" y="2"/>
                    <a:pt x="82" y="2"/>
                  </a:cubicBezTo>
                  <a:cubicBezTo>
                    <a:pt x="80" y="1"/>
                    <a:pt x="77" y="0"/>
                    <a:pt x="74" y="0"/>
                  </a:cubicBezTo>
                  <a:cubicBezTo>
                    <a:pt x="67" y="0"/>
                    <a:pt x="62" y="3"/>
                    <a:pt x="57" y="7"/>
                  </a:cubicBezTo>
                  <a:cubicBezTo>
                    <a:pt x="53" y="11"/>
                    <a:pt x="51" y="17"/>
                    <a:pt x="51" y="25"/>
                  </a:cubicBezTo>
                  <a:cubicBezTo>
                    <a:pt x="51" y="36"/>
                    <a:pt x="51" y="36"/>
                    <a:pt x="51" y="36"/>
                  </a:cubicBezTo>
                  <a:cubicBezTo>
                    <a:pt x="23" y="36"/>
                    <a:pt x="23" y="36"/>
                    <a:pt x="23" y="36"/>
                  </a:cubicBezTo>
                  <a:cubicBezTo>
                    <a:pt x="23" y="25"/>
                    <a:pt x="23" y="25"/>
                    <a:pt x="23" y="25"/>
                  </a:cubicBezTo>
                  <a:cubicBezTo>
                    <a:pt x="23" y="15"/>
                    <a:pt x="27" y="10"/>
                    <a:pt x="35" y="10"/>
                  </a:cubicBezTo>
                  <a:cubicBezTo>
                    <a:pt x="38" y="10"/>
                    <a:pt x="40" y="11"/>
                    <a:pt x="43" y="12"/>
                  </a:cubicBezTo>
                  <a:cubicBezTo>
                    <a:pt x="43" y="2"/>
                    <a:pt x="43" y="2"/>
                    <a:pt x="43" y="2"/>
                  </a:cubicBezTo>
                  <a:cubicBezTo>
                    <a:pt x="41" y="1"/>
                    <a:pt x="38"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6" name="Freeform 81"/>
            <p:cNvSpPr>
              <a:spLocks noEditPoints="1"/>
            </p:cNvSpPr>
            <p:nvPr/>
          </p:nvSpPr>
          <p:spPr bwMode="auto">
            <a:xfrm>
              <a:off x="898" y="72"/>
              <a:ext cx="36" cy="250"/>
            </a:xfrm>
            <a:custGeom>
              <a:avLst/>
              <a:gdLst>
                <a:gd name="T0" fmla="*/ 7 w 15"/>
                <a:gd name="T1" fmla="*/ 15 h 104"/>
                <a:gd name="T2" fmla="*/ 2 w 15"/>
                <a:gd name="T3" fmla="*/ 13 h 104"/>
                <a:gd name="T4" fmla="*/ 0 w 15"/>
                <a:gd name="T5" fmla="*/ 8 h 104"/>
                <a:gd name="T6" fmla="*/ 2 w 15"/>
                <a:gd name="T7" fmla="*/ 2 h 104"/>
                <a:gd name="T8" fmla="*/ 7 w 15"/>
                <a:gd name="T9" fmla="*/ 0 h 104"/>
                <a:gd name="T10" fmla="*/ 13 w 15"/>
                <a:gd name="T11" fmla="*/ 2 h 104"/>
                <a:gd name="T12" fmla="*/ 15 w 15"/>
                <a:gd name="T13" fmla="*/ 8 h 104"/>
                <a:gd name="T14" fmla="*/ 13 w 15"/>
                <a:gd name="T15" fmla="*/ 13 h 104"/>
                <a:gd name="T16" fmla="*/ 7 w 15"/>
                <a:gd name="T17" fmla="*/ 15 h 104"/>
                <a:gd name="T18" fmla="*/ 13 w 15"/>
                <a:gd name="T19" fmla="*/ 104 h 104"/>
                <a:gd name="T20" fmla="*/ 2 w 15"/>
                <a:gd name="T21" fmla="*/ 104 h 104"/>
                <a:gd name="T22" fmla="*/ 2 w 15"/>
                <a:gd name="T23" fmla="*/ 33 h 104"/>
                <a:gd name="T24" fmla="*/ 13 w 15"/>
                <a:gd name="T25" fmla="*/ 33 h 104"/>
                <a:gd name="T26" fmla="*/ 13 w 15"/>
                <a:gd name="T2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04">
                  <a:moveTo>
                    <a:pt x="7" y="15"/>
                  </a:moveTo>
                  <a:cubicBezTo>
                    <a:pt x="5" y="15"/>
                    <a:pt x="4" y="14"/>
                    <a:pt x="2" y="13"/>
                  </a:cubicBezTo>
                  <a:cubicBezTo>
                    <a:pt x="1" y="12"/>
                    <a:pt x="0" y="10"/>
                    <a:pt x="0" y="8"/>
                  </a:cubicBezTo>
                  <a:cubicBezTo>
                    <a:pt x="0" y="6"/>
                    <a:pt x="1" y="4"/>
                    <a:pt x="2" y="2"/>
                  </a:cubicBezTo>
                  <a:cubicBezTo>
                    <a:pt x="4" y="1"/>
                    <a:pt x="5" y="0"/>
                    <a:pt x="7" y="0"/>
                  </a:cubicBezTo>
                  <a:cubicBezTo>
                    <a:pt x="10" y="0"/>
                    <a:pt x="11" y="1"/>
                    <a:pt x="13" y="2"/>
                  </a:cubicBezTo>
                  <a:cubicBezTo>
                    <a:pt x="14" y="4"/>
                    <a:pt x="15" y="6"/>
                    <a:pt x="15" y="8"/>
                  </a:cubicBezTo>
                  <a:cubicBezTo>
                    <a:pt x="15" y="10"/>
                    <a:pt x="14" y="12"/>
                    <a:pt x="13" y="13"/>
                  </a:cubicBezTo>
                  <a:cubicBezTo>
                    <a:pt x="11" y="14"/>
                    <a:pt x="10" y="15"/>
                    <a:pt x="7" y="15"/>
                  </a:cubicBezTo>
                  <a:close/>
                  <a:moveTo>
                    <a:pt x="13" y="104"/>
                  </a:moveTo>
                  <a:cubicBezTo>
                    <a:pt x="2" y="104"/>
                    <a:pt x="2" y="104"/>
                    <a:pt x="2" y="104"/>
                  </a:cubicBezTo>
                  <a:cubicBezTo>
                    <a:pt x="2" y="33"/>
                    <a:pt x="2" y="33"/>
                    <a:pt x="2" y="33"/>
                  </a:cubicBezTo>
                  <a:cubicBezTo>
                    <a:pt x="13" y="33"/>
                    <a:pt x="13" y="33"/>
                    <a:pt x="13" y="33"/>
                  </a:cubicBezTo>
                  <a:lnTo>
                    <a:pt x="13"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7" name="Freeform 82"/>
            <p:cNvSpPr>
              <a:spLocks/>
            </p:cNvSpPr>
            <p:nvPr/>
          </p:nvSpPr>
          <p:spPr bwMode="auto">
            <a:xfrm>
              <a:off x="955" y="149"/>
              <a:ext cx="128" cy="178"/>
            </a:xfrm>
            <a:custGeom>
              <a:avLst/>
              <a:gdLst>
                <a:gd name="T0" fmla="*/ 54 w 54"/>
                <a:gd name="T1" fmla="*/ 69 h 74"/>
                <a:gd name="T2" fmla="*/ 34 w 54"/>
                <a:gd name="T3" fmla="*/ 74 h 74"/>
                <a:gd name="T4" fmla="*/ 10 w 54"/>
                <a:gd name="T5" fmla="*/ 64 h 74"/>
                <a:gd name="T6" fmla="*/ 0 w 54"/>
                <a:gd name="T7" fmla="*/ 39 h 74"/>
                <a:gd name="T8" fmla="*/ 11 w 54"/>
                <a:gd name="T9" fmla="*/ 10 h 74"/>
                <a:gd name="T10" fmla="*/ 37 w 54"/>
                <a:gd name="T11" fmla="*/ 0 h 74"/>
                <a:gd name="T12" fmla="*/ 54 w 54"/>
                <a:gd name="T13" fmla="*/ 3 h 74"/>
                <a:gd name="T14" fmla="*/ 54 w 54"/>
                <a:gd name="T15" fmla="*/ 15 h 74"/>
                <a:gd name="T16" fmla="*/ 37 w 54"/>
                <a:gd name="T17" fmla="*/ 9 h 74"/>
                <a:gd name="T18" fmla="*/ 19 w 54"/>
                <a:gd name="T19" fmla="*/ 17 h 74"/>
                <a:gd name="T20" fmla="*/ 12 w 54"/>
                <a:gd name="T21" fmla="*/ 38 h 74"/>
                <a:gd name="T22" fmla="*/ 19 w 54"/>
                <a:gd name="T23" fmla="*/ 57 h 74"/>
                <a:gd name="T24" fmla="*/ 36 w 54"/>
                <a:gd name="T25" fmla="*/ 65 h 74"/>
                <a:gd name="T26" fmla="*/ 54 w 54"/>
                <a:gd name="T27" fmla="*/ 58 h 74"/>
                <a:gd name="T28" fmla="*/ 54 w 54"/>
                <a:gd name="T2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74">
                  <a:moveTo>
                    <a:pt x="54" y="69"/>
                  </a:moveTo>
                  <a:cubicBezTo>
                    <a:pt x="48" y="73"/>
                    <a:pt x="42" y="74"/>
                    <a:pt x="34" y="74"/>
                  </a:cubicBezTo>
                  <a:cubicBezTo>
                    <a:pt x="24" y="74"/>
                    <a:pt x="16" y="71"/>
                    <a:pt x="10" y="64"/>
                  </a:cubicBezTo>
                  <a:cubicBezTo>
                    <a:pt x="4" y="58"/>
                    <a:pt x="0" y="49"/>
                    <a:pt x="0" y="39"/>
                  </a:cubicBezTo>
                  <a:cubicBezTo>
                    <a:pt x="0" y="27"/>
                    <a:pt x="4" y="17"/>
                    <a:pt x="11" y="10"/>
                  </a:cubicBezTo>
                  <a:cubicBezTo>
                    <a:pt x="17" y="3"/>
                    <a:pt x="26" y="0"/>
                    <a:pt x="37" y="0"/>
                  </a:cubicBezTo>
                  <a:cubicBezTo>
                    <a:pt x="44" y="0"/>
                    <a:pt x="49" y="1"/>
                    <a:pt x="54" y="3"/>
                  </a:cubicBezTo>
                  <a:cubicBezTo>
                    <a:pt x="54" y="15"/>
                    <a:pt x="54" y="15"/>
                    <a:pt x="54" y="15"/>
                  </a:cubicBezTo>
                  <a:cubicBezTo>
                    <a:pt x="49" y="11"/>
                    <a:pt x="43" y="9"/>
                    <a:pt x="37" y="9"/>
                  </a:cubicBezTo>
                  <a:cubicBezTo>
                    <a:pt x="30" y="9"/>
                    <a:pt x="24" y="12"/>
                    <a:pt x="19" y="17"/>
                  </a:cubicBezTo>
                  <a:cubicBezTo>
                    <a:pt x="14" y="22"/>
                    <a:pt x="12" y="29"/>
                    <a:pt x="12" y="38"/>
                  </a:cubicBezTo>
                  <a:cubicBezTo>
                    <a:pt x="12" y="46"/>
                    <a:pt x="14" y="52"/>
                    <a:pt x="19" y="57"/>
                  </a:cubicBezTo>
                  <a:cubicBezTo>
                    <a:pt x="23" y="62"/>
                    <a:pt x="29" y="65"/>
                    <a:pt x="36" y="65"/>
                  </a:cubicBezTo>
                  <a:cubicBezTo>
                    <a:pt x="43" y="65"/>
                    <a:pt x="48" y="62"/>
                    <a:pt x="54" y="58"/>
                  </a:cubicBezTo>
                  <a:lnTo>
                    <a:pt x="5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8" name="Freeform 83"/>
            <p:cNvSpPr>
              <a:spLocks noEditPoints="1"/>
            </p:cNvSpPr>
            <p:nvPr/>
          </p:nvSpPr>
          <p:spPr bwMode="auto">
            <a:xfrm>
              <a:off x="1102" y="149"/>
              <a:ext cx="147" cy="178"/>
            </a:xfrm>
            <a:custGeom>
              <a:avLst/>
              <a:gdLst>
                <a:gd name="T0" fmla="*/ 62 w 62"/>
                <a:gd name="T1" fmla="*/ 40 h 74"/>
                <a:gd name="T2" fmla="*/ 11 w 62"/>
                <a:gd name="T3" fmla="*/ 40 h 74"/>
                <a:gd name="T4" fmla="*/ 18 w 62"/>
                <a:gd name="T5" fmla="*/ 58 h 74"/>
                <a:gd name="T6" fmla="*/ 35 w 62"/>
                <a:gd name="T7" fmla="*/ 65 h 74"/>
                <a:gd name="T8" fmla="*/ 57 w 62"/>
                <a:gd name="T9" fmla="*/ 57 h 74"/>
                <a:gd name="T10" fmla="*/ 57 w 62"/>
                <a:gd name="T11" fmla="*/ 67 h 74"/>
                <a:gd name="T12" fmla="*/ 32 w 62"/>
                <a:gd name="T13" fmla="*/ 74 h 74"/>
                <a:gd name="T14" fmla="*/ 8 w 62"/>
                <a:gd name="T15" fmla="*/ 64 h 74"/>
                <a:gd name="T16" fmla="*/ 0 w 62"/>
                <a:gd name="T17" fmla="*/ 37 h 74"/>
                <a:gd name="T18" fmla="*/ 9 w 62"/>
                <a:gd name="T19" fmla="*/ 10 h 74"/>
                <a:gd name="T20" fmla="*/ 32 w 62"/>
                <a:gd name="T21" fmla="*/ 0 h 74"/>
                <a:gd name="T22" fmla="*/ 54 w 62"/>
                <a:gd name="T23" fmla="*/ 9 h 74"/>
                <a:gd name="T24" fmla="*/ 62 w 62"/>
                <a:gd name="T25" fmla="*/ 34 h 74"/>
                <a:gd name="T26" fmla="*/ 62 w 62"/>
                <a:gd name="T27" fmla="*/ 40 h 74"/>
                <a:gd name="T28" fmla="*/ 50 w 62"/>
                <a:gd name="T29" fmla="*/ 30 h 74"/>
                <a:gd name="T30" fmla="*/ 45 w 62"/>
                <a:gd name="T31" fmla="*/ 15 h 74"/>
                <a:gd name="T32" fmla="*/ 32 w 62"/>
                <a:gd name="T33" fmla="*/ 9 h 74"/>
                <a:gd name="T34" fmla="*/ 18 w 62"/>
                <a:gd name="T35" fmla="*/ 15 h 74"/>
                <a:gd name="T36" fmla="*/ 12 w 62"/>
                <a:gd name="T37" fmla="*/ 30 h 74"/>
                <a:gd name="T38" fmla="*/ 50 w 62"/>
                <a:gd name="T39"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62" y="40"/>
                  </a:moveTo>
                  <a:cubicBezTo>
                    <a:pt x="11" y="40"/>
                    <a:pt x="11" y="40"/>
                    <a:pt x="11" y="40"/>
                  </a:cubicBezTo>
                  <a:cubicBezTo>
                    <a:pt x="12" y="48"/>
                    <a:pt x="14" y="54"/>
                    <a:pt x="18" y="58"/>
                  </a:cubicBezTo>
                  <a:cubicBezTo>
                    <a:pt x="22" y="62"/>
                    <a:pt x="27" y="65"/>
                    <a:pt x="35" y="65"/>
                  </a:cubicBezTo>
                  <a:cubicBezTo>
                    <a:pt x="43" y="65"/>
                    <a:pt x="50" y="62"/>
                    <a:pt x="57" y="57"/>
                  </a:cubicBezTo>
                  <a:cubicBezTo>
                    <a:pt x="57" y="67"/>
                    <a:pt x="57" y="67"/>
                    <a:pt x="57" y="67"/>
                  </a:cubicBezTo>
                  <a:cubicBezTo>
                    <a:pt x="50" y="72"/>
                    <a:pt x="42" y="74"/>
                    <a:pt x="32" y="74"/>
                  </a:cubicBezTo>
                  <a:cubicBezTo>
                    <a:pt x="22" y="74"/>
                    <a:pt x="14" y="71"/>
                    <a:pt x="8" y="64"/>
                  </a:cubicBezTo>
                  <a:cubicBezTo>
                    <a:pt x="2" y="58"/>
                    <a:pt x="0" y="49"/>
                    <a:pt x="0" y="37"/>
                  </a:cubicBezTo>
                  <a:cubicBezTo>
                    <a:pt x="0" y="26"/>
                    <a:pt x="3" y="17"/>
                    <a:pt x="9" y="10"/>
                  </a:cubicBezTo>
                  <a:cubicBezTo>
                    <a:pt x="15" y="3"/>
                    <a:pt x="23" y="0"/>
                    <a:pt x="32" y="0"/>
                  </a:cubicBezTo>
                  <a:cubicBezTo>
                    <a:pt x="42" y="0"/>
                    <a:pt x="49" y="3"/>
                    <a:pt x="54" y="9"/>
                  </a:cubicBezTo>
                  <a:cubicBezTo>
                    <a:pt x="59" y="15"/>
                    <a:pt x="62" y="23"/>
                    <a:pt x="62" y="34"/>
                  </a:cubicBezTo>
                  <a:lnTo>
                    <a:pt x="62" y="40"/>
                  </a:lnTo>
                  <a:close/>
                  <a:moveTo>
                    <a:pt x="50" y="30"/>
                  </a:moveTo>
                  <a:cubicBezTo>
                    <a:pt x="50" y="23"/>
                    <a:pt x="48" y="18"/>
                    <a:pt x="45" y="15"/>
                  </a:cubicBezTo>
                  <a:cubicBezTo>
                    <a:pt x="42" y="11"/>
                    <a:pt x="38" y="9"/>
                    <a:pt x="32" y="9"/>
                  </a:cubicBezTo>
                  <a:cubicBezTo>
                    <a:pt x="27" y="9"/>
                    <a:pt x="22" y="11"/>
                    <a:pt x="18" y="15"/>
                  </a:cubicBezTo>
                  <a:cubicBezTo>
                    <a:pt x="15" y="19"/>
                    <a:pt x="12" y="24"/>
                    <a:pt x="12" y="30"/>
                  </a:cubicBezTo>
                  <a:lnTo>
                    <a:pt x="5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19" name="Freeform 84"/>
            <p:cNvSpPr>
              <a:spLocks/>
            </p:cNvSpPr>
            <p:nvPr/>
          </p:nvSpPr>
          <p:spPr bwMode="auto">
            <a:xfrm>
              <a:off x="1313" y="79"/>
              <a:ext cx="138" cy="248"/>
            </a:xfrm>
            <a:custGeom>
              <a:avLst/>
              <a:gdLst>
                <a:gd name="T0" fmla="*/ 58 w 58"/>
                <a:gd name="T1" fmla="*/ 73 h 103"/>
                <a:gd name="T2" fmla="*/ 48 w 58"/>
                <a:gd name="T3" fmla="*/ 95 h 103"/>
                <a:gd name="T4" fmla="*/ 23 w 58"/>
                <a:gd name="T5" fmla="*/ 103 h 103"/>
                <a:gd name="T6" fmla="*/ 0 w 58"/>
                <a:gd name="T7" fmla="*/ 98 h 103"/>
                <a:gd name="T8" fmla="*/ 0 w 58"/>
                <a:gd name="T9" fmla="*/ 85 h 103"/>
                <a:gd name="T10" fmla="*/ 23 w 58"/>
                <a:gd name="T11" fmla="*/ 93 h 103"/>
                <a:gd name="T12" fmla="*/ 40 w 58"/>
                <a:gd name="T13" fmla="*/ 88 h 103"/>
                <a:gd name="T14" fmla="*/ 46 w 58"/>
                <a:gd name="T15" fmla="*/ 74 h 103"/>
                <a:gd name="T16" fmla="*/ 18 w 58"/>
                <a:gd name="T17" fmla="*/ 55 h 103"/>
                <a:gd name="T18" fmla="*/ 10 w 58"/>
                <a:gd name="T19" fmla="*/ 55 h 103"/>
                <a:gd name="T20" fmla="*/ 10 w 58"/>
                <a:gd name="T21" fmla="*/ 45 h 103"/>
                <a:gd name="T22" fmla="*/ 18 w 58"/>
                <a:gd name="T23" fmla="*/ 45 h 103"/>
                <a:gd name="T24" fmla="*/ 43 w 58"/>
                <a:gd name="T25" fmla="*/ 27 h 103"/>
                <a:gd name="T26" fmla="*/ 24 w 58"/>
                <a:gd name="T27" fmla="*/ 10 h 103"/>
                <a:gd name="T28" fmla="*/ 4 w 58"/>
                <a:gd name="T29" fmla="*/ 17 h 103"/>
                <a:gd name="T30" fmla="*/ 4 w 58"/>
                <a:gd name="T31" fmla="*/ 6 h 103"/>
                <a:gd name="T32" fmla="*/ 27 w 58"/>
                <a:gd name="T33" fmla="*/ 0 h 103"/>
                <a:gd name="T34" fmla="*/ 47 w 58"/>
                <a:gd name="T35" fmla="*/ 7 h 103"/>
                <a:gd name="T36" fmla="*/ 54 w 58"/>
                <a:gd name="T37" fmla="*/ 24 h 103"/>
                <a:gd name="T38" fmla="*/ 34 w 58"/>
                <a:gd name="T39" fmla="*/ 49 h 103"/>
                <a:gd name="T40" fmla="*/ 34 w 58"/>
                <a:gd name="T41" fmla="*/ 50 h 103"/>
                <a:gd name="T42" fmla="*/ 51 w 58"/>
                <a:gd name="T43" fmla="*/ 57 h 103"/>
                <a:gd name="T44" fmla="*/ 58 w 58"/>
                <a:gd name="T4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103">
                  <a:moveTo>
                    <a:pt x="58" y="73"/>
                  </a:moveTo>
                  <a:cubicBezTo>
                    <a:pt x="58" y="82"/>
                    <a:pt x="55" y="89"/>
                    <a:pt x="48" y="95"/>
                  </a:cubicBezTo>
                  <a:cubicBezTo>
                    <a:pt x="42" y="100"/>
                    <a:pt x="33" y="103"/>
                    <a:pt x="23" y="103"/>
                  </a:cubicBezTo>
                  <a:cubicBezTo>
                    <a:pt x="13" y="103"/>
                    <a:pt x="6" y="101"/>
                    <a:pt x="0" y="98"/>
                  </a:cubicBezTo>
                  <a:cubicBezTo>
                    <a:pt x="0" y="85"/>
                    <a:pt x="0" y="85"/>
                    <a:pt x="0" y="85"/>
                  </a:cubicBezTo>
                  <a:cubicBezTo>
                    <a:pt x="7" y="91"/>
                    <a:pt x="15" y="93"/>
                    <a:pt x="23" y="93"/>
                  </a:cubicBezTo>
                  <a:cubicBezTo>
                    <a:pt x="30" y="93"/>
                    <a:pt x="36" y="92"/>
                    <a:pt x="40" y="88"/>
                  </a:cubicBezTo>
                  <a:cubicBezTo>
                    <a:pt x="44" y="85"/>
                    <a:pt x="46" y="80"/>
                    <a:pt x="46" y="74"/>
                  </a:cubicBezTo>
                  <a:cubicBezTo>
                    <a:pt x="46" y="61"/>
                    <a:pt x="37" y="55"/>
                    <a:pt x="18" y="55"/>
                  </a:cubicBezTo>
                  <a:cubicBezTo>
                    <a:pt x="10" y="55"/>
                    <a:pt x="10" y="55"/>
                    <a:pt x="10" y="55"/>
                  </a:cubicBezTo>
                  <a:cubicBezTo>
                    <a:pt x="10" y="45"/>
                    <a:pt x="10" y="45"/>
                    <a:pt x="10" y="45"/>
                  </a:cubicBezTo>
                  <a:cubicBezTo>
                    <a:pt x="18" y="45"/>
                    <a:pt x="18" y="45"/>
                    <a:pt x="18" y="45"/>
                  </a:cubicBezTo>
                  <a:cubicBezTo>
                    <a:pt x="34" y="45"/>
                    <a:pt x="43" y="39"/>
                    <a:pt x="43" y="27"/>
                  </a:cubicBezTo>
                  <a:cubicBezTo>
                    <a:pt x="43" y="16"/>
                    <a:pt x="36" y="10"/>
                    <a:pt x="24" y="10"/>
                  </a:cubicBezTo>
                  <a:cubicBezTo>
                    <a:pt x="17" y="10"/>
                    <a:pt x="10" y="12"/>
                    <a:pt x="4" y="17"/>
                  </a:cubicBezTo>
                  <a:cubicBezTo>
                    <a:pt x="4" y="6"/>
                    <a:pt x="4" y="6"/>
                    <a:pt x="4" y="6"/>
                  </a:cubicBezTo>
                  <a:cubicBezTo>
                    <a:pt x="10" y="2"/>
                    <a:pt x="18" y="0"/>
                    <a:pt x="27" y="0"/>
                  </a:cubicBezTo>
                  <a:cubicBezTo>
                    <a:pt x="35" y="0"/>
                    <a:pt x="42" y="3"/>
                    <a:pt x="47" y="7"/>
                  </a:cubicBezTo>
                  <a:cubicBezTo>
                    <a:pt x="52" y="11"/>
                    <a:pt x="54" y="17"/>
                    <a:pt x="54" y="24"/>
                  </a:cubicBezTo>
                  <a:cubicBezTo>
                    <a:pt x="54" y="37"/>
                    <a:pt x="48" y="45"/>
                    <a:pt x="34" y="49"/>
                  </a:cubicBezTo>
                  <a:cubicBezTo>
                    <a:pt x="34" y="50"/>
                    <a:pt x="34" y="50"/>
                    <a:pt x="34" y="50"/>
                  </a:cubicBezTo>
                  <a:cubicBezTo>
                    <a:pt x="41" y="50"/>
                    <a:pt x="47" y="53"/>
                    <a:pt x="51" y="57"/>
                  </a:cubicBezTo>
                  <a:cubicBezTo>
                    <a:pt x="56" y="61"/>
                    <a:pt x="58"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20" name="Freeform 85"/>
            <p:cNvSpPr>
              <a:spLocks noEditPoints="1"/>
            </p:cNvSpPr>
            <p:nvPr/>
          </p:nvSpPr>
          <p:spPr bwMode="auto">
            <a:xfrm>
              <a:off x="1484" y="79"/>
              <a:ext cx="149" cy="248"/>
            </a:xfrm>
            <a:custGeom>
              <a:avLst/>
              <a:gdLst>
                <a:gd name="T0" fmla="*/ 63 w 63"/>
                <a:gd name="T1" fmla="*/ 70 h 103"/>
                <a:gd name="T2" fmla="*/ 59 w 63"/>
                <a:gd name="T3" fmla="*/ 87 h 103"/>
                <a:gd name="T4" fmla="*/ 47 w 63"/>
                <a:gd name="T5" fmla="*/ 99 h 103"/>
                <a:gd name="T6" fmla="*/ 31 w 63"/>
                <a:gd name="T7" fmla="*/ 103 h 103"/>
                <a:gd name="T8" fmla="*/ 8 w 63"/>
                <a:gd name="T9" fmla="*/ 91 h 103"/>
                <a:gd name="T10" fmla="*/ 0 w 63"/>
                <a:gd name="T11" fmla="*/ 58 h 103"/>
                <a:gd name="T12" fmla="*/ 5 w 63"/>
                <a:gd name="T13" fmla="*/ 28 h 103"/>
                <a:gd name="T14" fmla="*/ 19 w 63"/>
                <a:gd name="T15" fmla="*/ 7 h 103"/>
                <a:gd name="T16" fmla="*/ 40 w 63"/>
                <a:gd name="T17" fmla="*/ 0 h 103"/>
                <a:gd name="T18" fmla="*/ 57 w 63"/>
                <a:gd name="T19" fmla="*/ 3 h 103"/>
                <a:gd name="T20" fmla="*/ 57 w 63"/>
                <a:gd name="T21" fmla="*/ 14 h 103"/>
                <a:gd name="T22" fmla="*/ 40 w 63"/>
                <a:gd name="T23" fmla="*/ 10 h 103"/>
                <a:gd name="T24" fmla="*/ 19 w 63"/>
                <a:gd name="T25" fmla="*/ 22 h 103"/>
                <a:gd name="T26" fmla="*/ 11 w 63"/>
                <a:gd name="T27" fmla="*/ 53 h 103"/>
                <a:gd name="T28" fmla="*/ 12 w 63"/>
                <a:gd name="T29" fmla="*/ 53 h 103"/>
                <a:gd name="T30" fmla="*/ 34 w 63"/>
                <a:gd name="T31" fmla="*/ 39 h 103"/>
                <a:gd name="T32" fmla="*/ 55 w 63"/>
                <a:gd name="T33" fmla="*/ 48 h 103"/>
                <a:gd name="T34" fmla="*/ 63 w 63"/>
                <a:gd name="T35" fmla="*/ 70 h 103"/>
                <a:gd name="T36" fmla="*/ 51 w 63"/>
                <a:gd name="T37" fmla="*/ 71 h 103"/>
                <a:gd name="T38" fmla="*/ 46 w 63"/>
                <a:gd name="T39" fmla="*/ 55 h 103"/>
                <a:gd name="T40" fmla="*/ 32 w 63"/>
                <a:gd name="T41" fmla="*/ 49 h 103"/>
                <a:gd name="T42" fmla="*/ 18 w 63"/>
                <a:gd name="T43" fmla="*/ 55 h 103"/>
                <a:gd name="T44" fmla="*/ 12 w 63"/>
                <a:gd name="T45" fmla="*/ 69 h 103"/>
                <a:gd name="T46" fmla="*/ 18 w 63"/>
                <a:gd name="T47" fmla="*/ 86 h 103"/>
                <a:gd name="T48" fmla="*/ 32 w 63"/>
                <a:gd name="T49" fmla="*/ 93 h 103"/>
                <a:gd name="T50" fmla="*/ 46 w 63"/>
                <a:gd name="T51" fmla="*/ 87 h 103"/>
                <a:gd name="T52" fmla="*/ 51 w 63"/>
                <a:gd name="T53" fmla="*/ 7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03">
                  <a:moveTo>
                    <a:pt x="63" y="70"/>
                  </a:moveTo>
                  <a:cubicBezTo>
                    <a:pt x="63" y="76"/>
                    <a:pt x="61" y="82"/>
                    <a:pt x="59" y="87"/>
                  </a:cubicBezTo>
                  <a:cubicBezTo>
                    <a:pt x="56" y="92"/>
                    <a:pt x="52" y="96"/>
                    <a:pt x="47" y="99"/>
                  </a:cubicBezTo>
                  <a:cubicBezTo>
                    <a:pt x="43" y="102"/>
                    <a:pt x="37" y="103"/>
                    <a:pt x="31" y="103"/>
                  </a:cubicBezTo>
                  <a:cubicBezTo>
                    <a:pt x="22" y="103"/>
                    <a:pt x="14" y="99"/>
                    <a:pt x="8" y="91"/>
                  </a:cubicBezTo>
                  <a:cubicBezTo>
                    <a:pt x="2" y="83"/>
                    <a:pt x="0" y="72"/>
                    <a:pt x="0" y="58"/>
                  </a:cubicBezTo>
                  <a:cubicBezTo>
                    <a:pt x="0" y="46"/>
                    <a:pt x="1" y="36"/>
                    <a:pt x="5" y="28"/>
                  </a:cubicBezTo>
                  <a:cubicBezTo>
                    <a:pt x="8" y="19"/>
                    <a:pt x="13" y="12"/>
                    <a:pt x="19" y="7"/>
                  </a:cubicBezTo>
                  <a:cubicBezTo>
                    <a:pt x="25" y="3"/>
                    <a:pt x="32" y="0"/>
                    <a:pt x="40" y="0"/>
                  </a:cubicBezTo>
                  <a:cubicBezTo>
                    <a:pt x="47" y="0"/>
                    <a:pt x="52" y="1"/>
                    <a:pt x="57" y="3"/>
                  </a:cubicBezTo>
                  <a:cubicBezTo>
                    <a:pt x="57" y="14"/>
                    <a:pt x="57" y="14"/>
                    <a:pt x="57" y="14"/>
                  </a:cubicBezTo>
                  <a:cubicBezTo>
                    <a:pt x="52" y="11"/>
                    <a:pt x="46" y="10"/>
                    <a:pt x="40" y="10"/>
                  </a:cubicBezTo>
                  <a:cubicBezTo>
                    <a:pt x="32" y="10"/>
                    <a:pt x="25" y="14"/>
                    <a:pt x="19" y="22"/>
                  </a:cubicBezTo>
                  <a:cubicBezTo>
                    <a:pt x="14" y="30"/>
                    <a:pt x="11" y="40"/>
                    <a:pt x="11" y="53"/>
                  </a:cubicBezTo>
                  <a:cubicBezTo>
                    <a:pt x="12" y="53"/>
                    <a:pt x="12" y="53"/>
                    <a:pt x="12" y="53"/>
                  </a:cubicBezTo>
                  <a:cubicBezTo>
                    <a:pt x="16" y="44"/>
                    <a:pt x="24" y="39"/>
                    <a:pt x="34" y="39"/>
                  </a:cubicBezTo>
                  <a:cubicBezTo>
                    <a:pt x="43" y="39"/>
                    <a:pt x="50" y="42"/>
                    <a:pt x="55" y="48"/>
                  </a:cubicBezTo>
                  <a:cubicBezTo>
                    <a:pt x="60" y="53"/>
                    <a:pt x="63" y="61"/>
                    <a:pt x="63" y="70"/>
                  </a:cubicBezTo>
                  <a:close/>
                  <a:moveTo>
                    <a:pt x="51" y="71"/>
                  </a:moveTo>
                  <a:cubicBezTo>
                    <a:pt x="51" y="64"/>
                    <a:pt x="49" y="59"/>
                    <a:pt x="46" y="55"/>
                  </a:cubicBezTo>
                  <a:cubicBezTo>
                    <a:pt x="43" y="51"/>
                    <a:pt x="38" y="49"/>
                    <a:pt x="32" y="49"/>
                  </a:cubicBezTo>
                  <a:cubicBezTo>
                    <a:pt x="26" y="49"/>
                    <a:pt x="22" y="51"/>
                    <a:pt x="18" y="55"/>
                  </a:cubicBezTo>
                  <a:cubicBezTo>
                    <a:pt x="14" y="59"/>
                    <a:pt x="12" y="63"/>
                    <a:pt x="12" y="69"/>
                  </a:cubicBezTo>
                  <a:cubicBezTo>
                    <a:pt x="12" y="76"/>
                    <a:pt x="14" y="82"/>
                    <a:pt x="18" y="86"/>
                  </a:cubicBezTo>
                  <a:cubicBezTo>
                    <a:pt x="21" y="91"/>
                    <a:pt x="26" y="93"/>
                    <a:pt x="32" y="93"/>
                  </a:cubicBezTo>
                  <a:cubicBezTo>
                    <a:pt x="38" y="93"/>
                    <a:pt x="42" y="91"/>
                    <a:pt x="46" y="87"/>
                  </a:cubicBezTo>
                  <a:cubicBezTo>
                    <a:pt x="49" y="83"/>
                    <a:pt x="51" y="78"/>
                    <a:pt x="5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21" name="Freeform 86"/>
            <p:cNvSpPr>
              <a:spLocks/>
            </p:cNvSpPr>
            <p:nvPr/>
          </p:nvSpPr>
          <p:spPr bwMode="auto">
            <a:xfrm>
              <a:off x="1664" y="84"/>
              <a:ext cx="133" cy="243"/>
            </a:xfrm>
            <a:custGeom>
              <a:avLst/>
              <a:gdLst>
                <a:gd name="T0" fmla="*/ 56 w 56"/>
                <a:gd name="T1" fmla="*/ 69 h 101"/>
                <a:gd name="T2" fmla="*/ 46 w 56"/>
                <a:gd name="T3" fmla="*/ 92 h 101"/>
                <a:gd name="T4" fmla="*/ 21 w 56"/>
                <a:gd name="T5" fmla="*/ 101 h 101"/>
                <a:gd name="T6" fmla="*/ 0 w 56"/>
                <a:gd name="T7" fmla="*/ 97 h 101"/>
                <a:gd name="T8" fmla="*/ 0 w 56"/>
                <a:gd name="T9" fmla="*/ 85 h 101"/>
                <a:gd name="T10" fmla="*/ 21 w 56"/>
                <a:gd name="T11" fmla="*/ 91 h 101"/>
                <a:gd name="T12" fmla="*/ 38 w 56"/>
                <a:gd name="T13" fmla="*/ 85 h 101"/>
                <a:gd name="T14" fmla="*/ 44 w 56"/>
                <a:gd name="T15" fmla="*/ 70 h 101"/>
                <a:gd name="T16" fmla="*/ 38 w 56"/>
                <a:gd name="T17" fmla="*/ 54 h 101"/>
                <a:gd name="T18" fmla="*/ 19 w 56"/>
                <a:gd name="T19" fmla="*/ 49 h 101"/>
                <a:gd name="T20" fmla="*/ 2 w 56"/>
                <a:gd name="T21" fmla="*/ 50 h 101"/>
                <a:gd name="T22" fmla="*/ 5 w 56"/>
                <a:gd name="T23" fmla="*/ 0 h 101"/>
                <a:gd name="T24" fmla="*/ 51 w 56"/>
                <a:gd name="T25" fmla="*/ 0 h 101"/>
                <a:gd name="T26" fmla="*/ 51 w 56"/>
                <a:gd name="T27" fmla="*/ 10 h 101"/>
                <a:gd name="T28" fmla="*/ 15 w 56"/>
                <a:gd name="T29" fmla="*/ 10 h 101"/>
                <a:gd name="T30" fmla="*/ 13 w 56"/>
                <a:gd name="T31" fmla="*/ 39 h 101"/>
                <a:gd name="T32" fmla="*/ 22 w 56"/>
                <a:gd name="T33" fmla="*/ 39 h 101"/>
                <a:gd name="T34" fmla="*/ 47 w 56"/>
                <a:gd name="T35" fmla="*/ 47 h 101"/>
                <a:gd name="T36" fmla="*/ 56 w 56"/>
                <a:gd name="T37"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101">
                  <a:moveTo>
                    <a:pt x="56" y="69"/>
                  </a:moveTo>
                  <a:cubicBezTo>
                    <a:pt x="56" y="79"/>
                    <a:pt x="53" y="86"/>
                    <a:pt x="46" y="92"/>
                  </a:cubicBezTo>
                  <a:cubicBezTo>
                    <a:pt x="40" y="98"/>
                    <a:pt x="31" y="101"/>
                    <a:pt x="21" y="101"/>
                  </a:cubicBezTo>
                  <a:cubicBezTo>
                    <a:pt x="11" y="101"/>
                    <a:pt x="4" y="100"/>
                    <a:pt x="0" y="97"/>
                  </a:cubicBezTo>
                  <a:cubicBezTo>
                    <a:pt x="0" y="85"/>
                    <a:pt x="0" y="85"/>
                    <a:pt x="0" y="85"/>
                  </a:cubicBezTo>
                  <a:cubicBezTo>
                    <a:pt x="7" y="89"/>
                    <a:pt x="14" y="91"/>
                    <a:pt x="21" y="91"/>
                  </a:cubicBezTo>
                  <a:cubicBezTo>
                    <a:pt x="28" y="91"/>
                    <a:pt x="33" y="89"/>
                    <a:pt x="38" y="85"/>
                  </a:cubicBezTo>
                  <a:cubicBezTo>
                    <a:pt x="42" y="82"/>
                    <a:pt x="44" y="76"/>
                    <a:pt x="44" y="70"/>
                  </a:cubicBezTo>
                  <a:cubicBezTo>
                    <a:pt x="44" y="63"/>
                    <a:pt x="42" y="58"/>
                    <a:pt x="38" y="54"/>
                  </a:cubicBezTo>
                  <a:cubicBezTo>
                    <a:pt x="33" y="51"/>
                    <a:pt x="27" y="49"/>
                    <a:pt x="19" y="49"/>
                  </a:cubicBezTo>
                  <a:cubicBezTo>
                    <a:pt x="12" y="49"/>
                    <a:pt x="6" y="49"/>
                    <a:pt x="2" y="50"/>
                  </a:cubicBezTo>
                  <a:cubicBezTo>
                    <a:pt x="5" y="0"/>
                    <a:pt x="5" y="0"/>
                    <a:pt x="5" y="0"/>
                  </a:cubicBezTo>
                  <a:cubicBezTo>
                    <a:pt x="51" y="0"/>
                    <a:pt x="51" y="0"/>
                    <a:pt x="51" y="0"/>
                  </a:cubicBezTo>
                  <a:cubicBezTo>
                    <a:pt x="51" y="10"/>
                    <a:pt x="51" y="10"/>
                    <a:pt x="51" y="10"/>
                  </a:cubicBezTo>
                  <a:cubicBezTo>
                    <a:pt x="15" y="10"/>
                    <a:pt x="15" y="10"/>
                    <a:pt x="15" y="10"/>
                  </a:cubicBezTo>
                  <a:cubicBezTo>
                    <a:pt x="13" y="39"/>
                    <a:pt x="13" y="39"/>
                    <a:pt x="13" y="39"/>
                  </a:cubicBezTo>
                  <a:cubicBezTo>
                    <a:pt x="22" y="39"/>
                    <a:pt x="22" y="39"/>
                    <a:pt x="22" y="39"/>
                  </a:cubicBezTo>
                  <a:cubicBezTo>
                    <a:pt x="33" y="39"/>
                    <a:pt x="41" y="42"/>
                    <a:pt x="47" y="47"/>
                  </a:cubicBezTo>
                  <a:cubicBezTo>
                    <a:pt x="53" y="52"/>
                    <a:pt x="56" y="59"/>
                    <a:pt x="5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nvGrpSpPr>
          <p:cNvPr id="324" name="Group 89"/>
          <p:cNvGrpSpPr>
            <a:grpSpLocks noChangeAspect="1"/>
          </p:cNvGrpSpPr>
          <p:nvPr/>
        </p:nvGrpSpPr>
        <p:grpSpPr bwMode="auto">
          <a:xfrm>
            <a:off x="9405454" y="1853281"/>
            <a:ext cx="2151327" cy="254682"/>
            <a:chOff x="1" y="3"/>
            <a:chExt cx="2796" cy="331"/>
          </a:xfrm>
          <a:solidFill>
            <a:srgbClr val="FFFFFF"/>
          </a:solidFill>
        </p:grpSpPr>
        <p:sp>
          <p:nvSpPr>
            <p:cNvPr id="326" name="Freeform 90"/>
            <p:cNvSpPr>
              <a:spLocks/>
            </p:cNvSpPr>
            <p:nvPr/>
          </p:nvSpPr>
          <p:spPr bwMode="auto">
            <a:xfrm>
              <a:off x="1" y="25"/>
              <a:ext cx="305" cy="304"/>
            </a:xfrm>
            <a:custGeom>
              <a:avLst/>
              <a:gdLst>
                <a:gd name="T0" fmla="*/ 129 w 129"/>
                <a:gd name="T1" fmla="*/ 126 h 126"/>
                <a:gd name="T2" fmla="*/ 114 w 129"/>
                <a:gd name="T3" fmla="*/ 126 h 126"/>
                <a:gd name="T4" fmla="*/ 114 w 129"/>
                <a:gd name="T5" fmla="*/ 41 h 126"/>
                <a:gd name="T6" fmla="*/ 115 w 129"/>
                <a:gd name="T7" fmla="*/ 17 h 126"/>
                <a:gd name="T8" fmla="*/ 115 w 129"/>
                <a:gd name="T9" fmla="*/ 17 h 126"/>
                <a:gd name="T10" fmla="*/ 111 w 129"/>
                <a:gd name="T11" fmla="*/ 29 h 126"/>
                <a:gd name="T12" fmla="*/ 68 w 129"/>
                <a:gd name="T13" fmla="*/ 126 h 126"/>
                <a:gd name="T14" fmla="*/ 61 w 129"/>
                <a:gd name="T15" fmla="*/ 126 h 126"/>
                <a:gd name="T16" fmla="*/ 18 w 129"/>
                <a:gd name="T17" fmla="*/ 30 h 126"/>
                <a:gd name="T18" fmla="*/ 14 w 129"/>
                <a:gd name="T19" fmla="*/ 17 h 126"/>
                <a:gd name="T20" fmla="*/ 14 w 129"/>
                <a:gd name="T21" fmla="*/ 17 h 126"/>
                <a:gd name="T22" fmla="*/ 14 w 129"/>
                <a:gd name="T23" fmla="*/ 41 h 126"/>
                <a:gd name="T24" fmla="*/ 14 w 129"/>
                <a:gd name="T25" fmla="*/ 126 h 126"/>
                <a:gd name="T26" fmla="*/ 0 w 129"/>
                <a:gd name="T27" fmla="*/ 126 h 126"/>
                <a:gd name="T28" fmla="*/ 0 w 129"/>
                <a:gd name="T29" fmla="*/ 0 h 126"/>
                <a:gd name="T30" fmla="*/ 20 w 129"/>
                <a:gd name="T31" fmla="*/ 0 h 126"/>
                <a:gd name="T32" fmla="*/ 58 w 129"/>
                <a:gd name="T33" fmla="*/ 88 h 126"/>
                <a:gd name="T34" fmla="*/ 64 w 129"/>
                <a:gd name="T35" fmla="*/ 103 h 126"/>
                <a:gd name="T36" fmla="*/ 65 w 129"/>
                <a:gd name="T37" fmla="*/ 103 h 126"/>
                <a:gd name="T38" fmla="*/ 71 w 129"/>
                <a:gd name="T39" fmla="*/ 87 h 126"/>
                <a:gd name="T40" fmla="*/ 110 w 129"/>
                <a:gd name="T41" fmla="*/ 0 h 126"/>
                <a:gd name="T42" fmla="*/ 129 w 129"/>
                <a:gd name="T43" fmla="*/ 0 h 126"/>
                <a:gd name="T44" fmla="*/ 129 w 129"/>
                <a:gd name="T4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6">
                  <a:moveTo>
                    <a:pt x="129" y="126"/>
                  </a:moveTo>
                  <a:cubicBezTo>
                    <a:pt x="114" y="126"/>
                    <a:pt x="114" y="126"/>
                    <a:pt x="114" y="126"/>
                  </a:cubicBezTo>
                  <a:cubicBezTo>
                    <a:pt x="114" y="41"/>
                    <a:pt x="114" y="41"/>
                    <a:pt x="114" y="41"/>
                  </a:cubicBezTo>
                  <a:cubicBezTo>
                    <a:pt x="114" y="35"/>
                    <a:pt x="114" y="26"/>
                    <a:pt x="115" y="17"/>
                  </a:cubicBezTo>
                  <a:cubicBezTo>
                    <a:pt x="115" y="17"/>
                    <a:pt x="115" y="17"/>
                    <a:pt x="115" y="17"/>
                  </a:cubicBezTo>
                  <a:cubicBezTo>
                    <a:pt x="114" y="22"/>
                    <a:pt x="112" y="26"/>
                    <a:pt x="111" y="29"/>
                  </a:cubicBezTo>
                  <a:cubicBezTo>
                    <a:pt x="68" y="126"/>
                    <a:pt x="68" y="126"/>
                    <a:pt x="68" y="126"/>
                  </a:cubicBezTo>
                  <a:cubicBezTo>
                    <a:pt x="61" y="126"/>
                    <a:pt x="61" y="126"/>
                    <a:pt x="61" y="126"/>
                  </a:cubicBezTo>
                  <a:cubicBezTo>
                    <a:pt x="18" y="30"/>
                    <a:pt x="18" y="30"/>
                    <a:pt x="18" y="30"/>
                  </a:cubicBezTo>
                  <a:cubicBezTo>
                    <a:pt x="17" y="27"/>
                    <a:pt x="15" y="23"/>
                    <a:pt x="14" y="17"/>
                  </a:cubicBezTo>
                  <a:cubicBezTo>
                    <a:pt x="14" y="17"/>
                    <a:pt x="14" y="17"/>
                    <a:pt x="14" y="17"/>
                  </a:cubicBezTo>
                  <a:cubicBezTo>
                    <a:pt x="14" y="22"/>
                    <a:pt x="14" y="30"/>
                    <a:pt x="14" y="41"/>
                  </a:cubicBezTo>
                  <a:cubicBezTo>
                    <a:pt x="14" y="126"/>
                    <a:pt x="14" y="126"/>
                    <a:pt x="14" y="126"/>
                  </a:cubicBezTo>
                  <a:cubicBezTo>
                    <a:pt x="0" y="126"/>
                    <a:pt x="0" y="126"/>
                    <a:pt x="0" y="126"/>
                  </a:cubicBezTo>
                  <a:cubicBezTo>
                    <a:pt x="0" y="0"/>
                    <a:pt x="0" y="0"/>
                    <a:pt x="0" y="0"/>
                  </a:cubicBezTo>
                  <a:cubicBezTo>
                    <a:pt x="20" y="0"/>
                    <a:pt x="20" y="0"/>
                    <a:pt x="20" y="0"/>
                  </a:cubicBezTo>
                  <a:cubicBezTo>
                    <a:pt x="58" y="88"/>
                    <a:pt x="58" y="88"/>
                    <a:pt x="58" y="88"/>
                  </a:cubicBezTo>
                  <a:cubicBezTo>
                    <a:pt x="61" y="94"/>
                    <a:pt x="63" y="99"/>
                    <a:pt x="64" y="103"/>
                  </a:cubicBezTo>
                  <a:cubicBezTo>
                    <a:pt x="65" y="103"/>
                    <a:pt x="65" y="103"/>
                    <a:pt x="65" y="103"/>
                  </a:cubicBezTo>
                  <a:cubicBezTo>
                    <a:pt x="67" y="96"/>
                    <a:pt x="69" y="91"/>
                    <a:pt x="71" y="87"/>
                  </a:cubicBezTo>
                  <a:cubicBezTo>
                    <a:pt x="110" y="0"/>
                    <a:pt x="110" y="0"/>
                    <a:pt x="110" y="0"/>
                  </a:cubicBezTo>
                  <a:cubicBezTo>
                    <a:pt x="129" y="0"/>
                    <a:pt x="129" y="0"/>
                    <a:pt x="129" y="0"/>
                  </a:cubicBezTo>
                  <a:lnTo>
                    <a:pt x="12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27" name="Freeform 91"/>
            <p:cNvSpPr>
              <a:spLocks noEditPoints="1"/>
            </p:cNvSpPr>
            <p:nvPr/>
          </p:nvSpPr>
          <p:spPr bwMode="auto">
            <a:xfrm>
              <a:off x="368" y="11"/>
              <a:ext cx="45" cy="318"/>
            </a:xfrm>
            <a:custGeom>
              <a:avLst/>
              <a:gdLst>
                <a:gd name="T0" fmla="*/ 10 w 19"/>
                <a:gd name="T1" fmla="*/ 19 h 132"/>
                <a:gd name="T2" fmla="*/ 3 w 19"/>
                <a:gd name="T3" fmla="*/ 16 h 132"/>
                <a:gd name="T4" fmla="*/ 0 w 19"/>
                <a:gd name="T5" fmla="*/ 10 h 132"/>
                <a:gd name="T6" fmla="*/ 3 w 19"/>
                <a:gd name="T7" fmla="*/ 3 h 132"/>
                <a:gd name="T8" fmla="*/ 10 w 19"/>
                <a:gd name="T9" fmla="*/ 0 h 132"/>
                <a:gd name="T10" fmla="*/ 16 w 19"/>
                <a:gd name="T11" fmla="*/ 3 h 132"/>
                <a:gd name="T12" fmla="*/ 19 w 19"/>
                <a:gd name="T13" fmla="*/ 10 h 132"/>
                <a:gd name="T14" fmla="*/ 16 w 19"/>
                <a:gd name="T15" fmla="*/ 16 h 132"/>
                <a:gd name="T16" fmla="*/ 10 w 19"/>
                <a:gd name="T17" fmla="*/ 19 h 132"/>
                <a:gd name="T18" fmla="*/ 17 w 19"/>
                <a:gd name="T19" fmla="*/ 132 h 132"/>
                <a:gd name="T20" fmla="*/ 2 w 19"/>
                <a:gd name="T21" fmla="*/ 132 h 132"/>
                <a:gd name="T22" fmla="*/ 2 w 19"/>
                <a:gd name="T23" fmla="*/ 42 h 132"/>
                <a:gd name="T24" fmla="*/ 17 w 19"/>
                <a:gd name="T25" fmla="*/ 42 h 132"/>
                <a:gd name="T26" fmla="*/ 17 w 19"/>
                <a:gd name="T2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32">
                  <a:moveTo>
                    <a:pt x="10" y="19"/>
                  </a:moveTo>
                  <a:cubicBezTo>
                    <a:pt x="7" y="19"/>
                    <a:pt x="5" y="18"/>
                    <a:pt x="3" y="16"/>
                  </a:cubicBezTo>
                  <a:cubicBezTo>
                    <a:pt x="1" y="15"/>
                    <a:pt x="0" y="12"/>
                    <a:pt x="0" y="10"/>
                  </a:cubicBezTo>
                  <a:cubicBezTo>
                    <a:pt x="0" y="7"/>
                    <a:pt x="1" y="5"/>
                    <a:pt x="3" y="3"/>
                  </a:cubicBezTo>
                  <a:cubicBezTo>
                    <a:pt x="5" y="1"/>
                    <a:pt x="7" y="0"/>
                    <a:pt x="10" y="0"/>
                  </a:cubicBezTo>
                  <a:cubicBezTo>
                    <a:pt x="12" y="0"/>
                    <a:pt x="14" y="1"/>
                    <a:pt x="16" y="3"/>
                  </a:cubicBezTo>
                  <a:cubicBezTo>
                    <a:pt x="18" y="5"/>
                    <a:pt x="19" y="7"/>
                    <a:pt x="19" y="10"/>
                  </a:cubicBezTo>
                  <a:cubicBezTo>
                    <a:pt x="19" y="12"/>
                    <a:pt x="18" y="14"/>
                    <a:pt x="16" y="16"/>
                  </a:cubicBezTo>
                  <a:cubicBezTo>
                    <a:pt x="14" y="18"/>
                    <a:pt x="12" y="19"/>
                    <a:pt x="10" y="19"/>
                  </a:cubicBezTo>
                  <a:close/>
                  <a:moveTo>
                    <a:pt x="17" y="132"/>
                  </a:moveTo>
                  <a:cubicBezTo>
                    <a:pt x="2" y="132"/>
                    <a:pt x="2" y="132"/>
                    <a:pt x="2" y="132"/>
                  </a:cubicBezTo>
                  <a:cubicBezTo>
                    <a:pt x="2" y="42"/>
                    <a:pt x="2" y="42"/>
                    <a:pt x="2" y="42"/>
                  </a:cubicBezTo>
                  <a:cubicBezTo>
                    <a:pt x="17" y="42"/>
                    <a:pt x="17" y="42"/>
                    <a:pt x="17" y="42"/>
                  </a:cubicBezTo>
                  <a:lnTo>
                    <a:pt x="1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28" name="Freeform 92"/>
            <p:cNvSpPr>
              <a:spLocks/>
            </p:cNvSpPr>
            <p:nvPr/>
          </p:nvSpPr>
          <p:spPr bwMode="auto">
            <a:xfrm>
              <a:off x="455" y="107"/>
              <a:ext cx="161" cy="227"/>
            </a:xfrm>
            <a:custGeom>
              <a:avLst/>
              <a:gdLst>
                <a:gd name="T0" fmla="*/ 67 w 68"/>
                <a:gd name="T1" fmla="*/ 88 h 94"/>
                <a:gd name="T2" fmla="*/ 43 w 68"/>
                <a:gd name="T3" fmla="*/ 94 h 94"/>
                <a:gd name="T4" fmla="*/ 12 w 68"/>
                <a:gd name="T5" fmla="*/ 81 h 94"/>
                <a:gd name="T6" fmla="*/ 0 w 68"/>
                <a:gd name="T7" fmla="*/ 49 h 94"/>
                <a:gd name="T8" fmla="*/ 13 w 68"/>
                <a:gd name="T9" fmla="*/ 13 h 94"/>
                <a:gd name="T10" fmla="*/ 47 w 68"/>
                <a:gd name="T11" fmla="*/ 0 h 94"/>
                <a:gd name="T12" fmla="*/ 68 w 68"/>
                <a:gd name="T13" fmla="*/ 4 h 94"/>
                <a:gd name="T14" fmla="*/ 68 w 68"/>
                <a:gd name="T15" fmla="*/ 19 h 94"/>
                <a:gd name="T16" fmla="*/ 46 w 68"/>
                <a:gd name="T17" fmla="*/ 12 h 94"/>
                <a:gd name="T18" fmla="*/ 24 w 68"/>
                <a:gd name="T19" fmla="*/ 22 h 94"/>
                <a:gd name="T20" fmla="*/ 15 w 68"/>
                <a:gd name="T21" fmla="*/ 48 h 94"/>
                <a:gd name="T22" fmla="*/ 23 w 68"/>
                <a:gd name="T23" fmla="*/ 73 h 94"/>
                <a:gd name="T24" fmla="*/ 45 w 68"/>
                <a:gd name="T25" fmla="*/ 82 h 94"/>
                <a:gd name="T26" fmla="*/ 67 w 68"/>
                <a:gd name="T27" fmla="*/ 74 h 94"/>
                <a:gd name="T28" fmla="*/ 67 w 68"/>
                <a:gd name="T29"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4">
                  <a:moveTo>
                    <a:pt x="67" y="88"/>
                  </a:moveTo>
                  <a:cubicBezTo>
                    <a:pt x="61" y="92"/>
                    <a:pt x="52" y="94"/>
                    <a:pt x="43" y="94"/>
                  </a:cubicBezTo>
                  <a:cubicBezTo>
                    <a:pt x="30" y="94"/>
                    <a:pt x="20" y="90"/>
                    <a:pt x="12" y="81"/>
                  </a:cubicBezTo>
                  <a:cubicBezTo>
                    <a:pt x="4" y="73"/>
                    <a:pt x="0" y="62"/>
                    <a:pt x="0" y="49"/>
                  </a:cubicBezTo>
                  <a:cubicBezTo>
                    <a:pt x="0" y="34"/>
                    <a:pt x="4" y="22"/>
                    <a:pt x="13" y="13"/>
                  </a:cubicBezTo>
                  <a:cubicBezTo>
                    <a:pt x="21" y="4"/>
                    <a:pt x="33" y="0"/>
                    <a:pt x="47" y="0"/>
                  </a:cubicBezTo>
                  <a:cubicBezTo>
                    <a:pt x="55" y="0"/>
                    <a:pt x="62" y="1"/>
                    <a:pt x="68" y="4"/>
                  </a:cubicBezTo>
                  <a:cubicBezTo>
                    <a:pt x="68" y="19"/>
                    <a:pt x="68" y="19"/>
                    <a:pt x="68" y="19"/>
                  </a:cubicBezTo>
                  <a:cubicBezTo>
                    <a:pt x="61" y="14"/>
                    <a:pt x="54" y="12"/>
                    <a:pt x="46" y="12"/>
                  </a:cubicBezTo>
                  <a:cubicBezTo>
                    <a:pt x="37" y="12"/>
                    <a:pt x="29" y="15"/>
                    <a:pt x="24" y="22"/>
                  </a:cubicBezTo>
                  <a:cubicBezTo>
                    <a:pt x="18" y="28"/>
                    <a:pt x="15" y="37"/>
                    <a:pt x="15" y="48"/>
                  </a:cubicBezTo>
                  <a:cubicBezTo>
                    <a:pt x="15" y="58"/>
                    <a:pt x="17" y="67"/>
                    <a:pt x="23" y="73"/>
                  </a:cubicBezTo>
                  <a:cubicBezTo>
                    <a:pt x="29" y="79"/>
                    <a:pt x="36" y="82"/>
                    <a:pt x="45" y="82"/>
                  </a:cubicBezTo>
                  <a:cubicBezTo>
                    <a:pt x="53" y="82"/>
                    <a:pt x="61" y="79"/>
                    <a:pt x="67" y="74"/>
                  </a:cubicBezTo>
                  <a:lnTo>
                    <a:pt x="67"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29" name="Freeform 93"/>
            <p:cNvSpPr>
              <a:spLocks/>
            </p:cNvSpPr>
            <p:nvPr/>
          </p:nvSpPr>
          <p:spPr bwMode="auto">
            <a:xfrm>
              <a:off x="661" y="107"/>
              <a:ext cx="109" cy="222"/>
            </a:xfrm>
            <a:custGeom>
              <a:avLst/>
              <a:gdLst>
                <a:gd name="T0" fmla="*/ 46 w 46"/>
                <a:gd name="T1" fmla="*/ 16 h 92"/>
                <a:gd name="T2" fmla="*/ 36 w 46"/>
                <a:gd name="T3" fmla="*/ 13 h 92"/>
                <a:gd name="T4" fmla="*/ 20 w 46"/>
                <a:gd name="T5" fmla="*/ 22 h 92"/>
                <a:gd name="T6" fmla="*/ 14 w 46"/>
                <a:gd name="T7" fmla="*/ 46 h 92"/>
                <a:gd name="T8" fmla="*/ 14 w 46"/>
                <a:gd name="T9" fmla="*/ 92 h 92"/>
                <a:gd name="T10" fmla="*/ 0 w 46"/>
                <a:gd name="T11" fmla="*/ 92 h 92"/>
                <a:gd name="T12" fmla="*/ 0 w 46"/>
                <a:gd name="T13" fmla="*/ 2 h 92"/>
                <a:gd name="T14" fmla="*/ 14 w 46"/>
                <a:gd name="T15" fmla="*/ 2 h 92"/>
                <a:gd name="T16" fmla="*/ 14 w 46"/>
                <a:gd name="T17" fmla="*/ 20 h 92"/>
                <a:gd name="T18" fmla="*/ 14 w 46"/>
                <a:gd name="T19" fmla="*/ 20 h 92"/>
                <a:gd name="T20" fmla="*/ 24 w 46"/>
                <a:gd name="T21" fmla="*/ 6 h 92"/>
                <a:gd name="T22" fmla="*/ 38 w 46"/>
                <a:gd name="T23" fmla="*/ 0 h 92"/>
                <a:gd name="T24" fmla="*/ 46 w 46"/>
                <a:gd name="T25" fmla="*/ 1 h 92"/>
                <a:gd name="T26" fmla="*/ 46 w 46"/>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92">
                  <a:moveTo>
                    <a:pt x="46" y="16"/>
                  </a:moveTo>
                  <a:cubicBezTo>
                    <a:pt x="44" y="14"/>
                    <a:pt x="40" y="13"/>
                    <a:pt x="36" y="13"/>
                  </a:cubicBezTo>
                  <a:cubicBezTo>
                    <a:pt x="29" y="13"/>
                    <a:pt x="24" y="16"/>
                    <a:pt x="20" y="22"/>
                  </a:cubicBezTo>
                  <a:cubicBezTo>
                    <a:pt x="16" y="28"/>
                    <a:pt x="14" y="36"/>
                    <a:pt x="14" y="46"/>
                  </a:cubicBezTo>
                  <a:cubicBezTo>
                    <a:pt x="14" y="92"/>
                    <a:pt x="14" y="92"/>
                    <a:pt x="14" y="92"/>
                  </a:cubicBezTo>
                  <a:cubicBezTo>
                    <a:pt x="0" y="92"/>
                    <a:pt x="0" y="92"/>
                    <a:pt x="0" y="92"/>
                  </a:cubicBezTo>
                  <a:cubicBezTo>
                    <a:pt x="0" y="2"/>
                    <a:pt x="0" y="2"/>
                    <a:pt x="0" y="2"/>
                  </a:cubicBezTo>
                  <a:cubicBezTo>
                    <a:pt x="14" y="2"/>
                    <a:pt x="14" y="2"/>
                    <a:pt x="14" y="2"/>
                  </a:cubicBezTo>
                  <a:cubicBezTo>
                    <a:pt x="14" y="20"/>
                    <a:pt x="14" y="20"/>
                    <a:pt x="14" y="20"/>
                  </a:cubicBezTo>
                  <a:cubicBezTo>
                    <a:pt x="14" y="20"/>
                    <a:pt x="14" y="20"/>
                    <a:pt x="14" y="20"/>
                  </a:cubicBezTo>
                  <a:cubicBezTo>
                    <a:pt x="16" y="14"/>
                    <a:pt x="20" y="9"/>
                    <a:pt x="24" y="6"/>
                  </a:cubicBezTo>
                  <a:cubicBezTo>
                    <a:pt x="28" y="2"/>
                    <a:pt x="33" y="0"/>
                    <a:pt x="38" y="0"/>
                  </a:cubicBezTo>
                  <a:cubicBezTo>
                    <a:pt x="42" y="0"/>
                    <a:pt x="44" y="1"/>
                    <a:pt x="46" y="1"/>
                  </a:cubicBezTo>
                  <a:lnTo>
                    <a:pt x="4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0" name="Freeform 94"/>
            <p:cNvSpPr>
              <a:spLocks noEditPoints="1"/>
            </p:cNvSpPr>
            <p:nvPr/>
          </p:nvSpPr>
          <p:spPr bwMode="auto">
            <a:xfrm>
              <a:off x="782" y="107"/>
              <a:ext cx="211" cy="227"/>
            </a:xfrm>
            <a:custGeom>
              <a:avLst/>
              <a:gdLst>
                <a:gd name="T0" fmla="*/ 44 w 89"/>
                <a:gd name="T1" fmla="*/ 94 h 94"/>
                <a:gd name="T2" fmla="*/ 12 w 89"/>
                <a:gd name="T3" fmla="*/ 81 h 94"/>
                <a:gd name="T4" fmla="*/ 0 w 89"/>
                <a:gd name="T5" fmla="*/ 48 h 94"/>
                <a:gd name="T6" fmla="*/ 12 w 89"/>
                <a:gd name="T7" fmla="*/ 12 h 94"/>
                <a:gd name="T8" fmla="*/ 46 w 89"/>
                <a:gd name="T9" fmla="*/ 0 h 94"/>
                <a:gd name="T10" fmla="*/ 77 w 89"/>
                <a:gd name="T11" fmla="*/ 12 h 94"/>
                <a:gd name="T12" fmla="*/ 89 w 89"/>
                <a:gd name="T13" fmla="*/ 46 h 94"/>
                <a:gd name="T14" fmla="*/ 76 w 89"/>
                <a:gd name="T15" fmla="*/ 81 h 94"/>
                <a:gd name="T16" fmla="*/ 44 w 89"/>
                <a:gd name="T17" fmla="*/ 94 h 94"/>
                <a:gd name="T18" fmla="*/ 45 w 89"/>
                <a:gd name="T19" fmla="*/ 12 h 94"/>
                <a:gd name="T20" fmla="*/ 23 w 89"/>
                <a:gd name="T21" fmla="*/ 21 h 94"/>
                <a:gd name="T22" fmla="*/ 15 w 89"/>
                <a:gd name="T23" fmla="*/ 47 h 94"/>
                <a:gd name="T24" fmla="*/ 23 w 89"/>
                <a:gd name="T25" fmla="*/ 73 h 94"/>
                <a:gd name="T26" fmla="*/ 45 w 89"/>
                <a:gd name="T27" fmla="*/ 82 h 94"/>
                <a:gd name="T28" fmla="*/ 66 w 89"/>
                <a:gd name="T29" fmla="*/ 73 h 94"/>
                <a:gd name="T30" fmla="*/ 74 w 89"/>
                <a:gd name="T31" fmla="*/ 47 h 94"/>
                <a:gd name="T32" fmla="*/ 66 w 89"/>
                <a:gd name="T33" fmla="*/ 21 h 94"/>
                <a:gd name="T34" fmla="*/ 45 w 89"/>
                <a:gd name="T35"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44" y="94"/>
                  </a:moveTo>
                  <a:cubicBezTo>
                    <a:pt x="30" y="94"/>
                    <a:pt x="20" y="90"/>
                    <a:pt x="12" y="81"/>
                  </a:cubicBezTo>
                  <a:cubicBezTo>
                    <a:pt x="4" y="73"/>
                    <a:pt x="0" y="62"/>
                    <a:pt x="0" y="48"/>
                  </a:cubicBezTo>
                  <a:cubicBezTo>
                    <a:pt x="0" y="33"/>
                    <a:pt x="4" y="21"/>
                    <a:pt x="12" y="12"/>
                  </a:cubicBezTo>
                  <a:cubicBezTo>
                    <a:pt x="21" y="4"/>
                    <a:pt x="32" y="0"/>
                    <a:pt x="46" y="0"/>
                  </a:cubicBezTo>
                  <a:cubicBezTo>
                    <a:pt x="59" y="0"/>
                    <a:pt x="70" y="4"/>
                    <a:pt x="77" y="12"/>
                  </a:cubicBezTo>
                  <a:cubicBezTo>
                    <a:pt x="85" y="20"/>
                    <a:pt x="89" y="32"/>
                    <a:pt x="89" y="46"/>
                  </a:cubicBezTo>
                  <a:cubicBezTo>
                    <a:pt x="89" y="61"/>
                    <a:pt x="84" y="72"/>
                    <a:pt x="76" y="81"/>
                  </a:cubicBezTo>
                  <a:cubicBezTo>
                    <a:pt x="68" y="90"/>
                    <a:pt x="57" y="94"/>
                    <a:pt x="44" y="94"/>
                  </a:cubicBezTo>
                  <a:close/>
                  <a:moveTo>
                    <a:pt x="45" y="12"/>
                  </a:moveTo>
                  <a:cubicBezTo>
                    <a:pt x="35" y="12"/>
                    <a:pt x="28" y="15"/>
                    <a:pt x="23" y="21"/>
                  </a:cubicBezTo>
                  <a:cubicBezTo>
                    <a:pt x="17" y="28"/>
                    <a:pt x="15" y="36"/>
                    <a:pt x="15" y="47"/>
                  </a:cubicBezTo>
                  <a:cubicBezTo>
                    <a:pt x="15" y="58"/>
                    <a:pt x="17" y="66"/>
                    <a:pt x="23" y="73"/>
                  </a:cubicBezTo>
                  <a:cubicBezTo>
                    <a:pt x="28" y="79"/>
                    <a:pt x="36" y="82"/>
                    <a:pt x="45" y="82"/>
                  </a:cubicBezTo>
                  <a:cubicBezTo>
                    <a:pt x="54" y="82"/>
                    <a:pt x="61" y="79"/>
                    <a:pt x="66" y="73"/>
                  </a:cubicBezTo>
                  <a:cubicBezTo>
                    <a:pt x="71" y="67"/>
                    <a:pt x="74" y="58"/>
                    <a:pt x="74" y="47"/>
                  </a:cubicBezTo>
                  <a:cubicBezTo>
                    <a:pt x="74" y="36"/>
                    <a:pt x="71" y="27"/>
                    <a:pt x="66" y="21"/>
                  </a:cubicBezTo>
                  <a:cubicBezTo>
                    <a:pt x="61" y="15"/>
                    <a:pt x="54" y="12"/>
                    <a:pt x="4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1" name="Freeform 95"/>
            <p:cNvSpPr>
              <a:spLocks/>
            </p:cNvSpPr>
            <p:nvPr/>
          </p:nvSpPr>
          <p:spPr bwMode="auto">
            <a:xfrm>
              <a:off x="1026" y="107"/>
              <a:ext cx="142" cy="227"/>
            </a:xfrm>
            <a:custGeom>
              <a:avLst/>
              <a:gdLst>
                <a:gd name="T0" fmla="*/ 0 w 60"/>
                <a:gd name="T1" fmla="*/ 89 h 94"/>
                <a:gd name="T2" fmla="*/ 0 w 60"/>
                <a:gd name="T3" fmla="*/ 73 h 94"/>
                <a:gd name="T4" fmla="*/ 26 w 60"/>
                <a:gd name="T5" fmla="*/ 82 h 94"/>
                <a:gd name="T6" fmla="*/ 45 w 60"/>
                <a:gd name="T7" fmla="*/ 69 h 94"/>
                <a:gd name="T8" fmla="*/ 44 w 60"/>
                <a:gd name="T9" fmla="*/ 63 h 94"/>
                <a:gd name="T10" fmla="*/ 39 w 60"/>
                <a:gd name="T11" fmla="*/ 59 h 94"/>
                <a:gd name="T12" fmla="*/ 33 w 60"/>
                <a:gd name="T13" fmla="*/ 55 h 94"/>
                <a:gd name="T14" fmla="*/ 25 w 60"/>
                <a:gd name="T15" fmla="*/ 52 h 94"/>
                <a:gd name="T16" fmla="*/ 14 w 60"/>
                <a:gd name="T17" fmla="*/ 47 h 94"/>
                <a:gd name="T18" fmla="*/ 7 w 60"/>
                <a:gd name="T19" fmla="*/ 42 h 94"/>
                <a:gd name="T20" fmla="*/ 2 w 60"/>
                <a:gd name="T21" fmla="*/ 35 h 94"/>
                <a:gd name="T22" fmla="*/ 1 w 60"/>
                <a:gd name="T23" fmla="*/ 26 h 94"/>
                <a:gd name="T24" fmla="*/ 3 w 60"/>
                <a:gd name="T25" fmla="*/ 14 h 94"/>
                <a:gd name="T26" fmla="*/ 11 w 60"/>
                <a:gd name="T27" fmla="*/ 6 h 94"/>
                <a:gd name="T28" fmla="*/ 22 w 60"/>
                <a:gd name="T29" fmla="*/ 1 h 94"/>
                <a:gd name="T30" fmla="*/ 35 w 60"/>
                <a:gd name="T31" fmla="*/ 0 h 94"/>
                <a:gd name="T32" fmla="*/ 56 w 60"/>
                <a:gd name="T33" fmla="*/ 4 h 94"/>
                <a:gd name="T34" fmla="*/ 56 w 60"/>
                <a:gd name="T35" fmla="*/ 18 h 94"/>
                <a:gd name="T36" fmla="*/ 33 w 60"/>
                <a:gd name="T37" fmla="*/ 12 h 94"/>
                <a:gd name="T38" fmla="*/ 26 w 60"/>
                <a:gd name="T39" fmla="*/ 13 h 94"/>
                <a:gd name="T40" fmla="*/ 20 w 60"/>
                <a:gd name="T41" fmla="*/ 15 h 94"/>
                <a:gd name="T42" fmla="*/ 17 w 60"/>
                <a:gd name="T43" fmla="*/ 19 h 94"/>
                <a:gd name="T44" fmla="*/ 15 w 60"/>
                <a:gd name="T45" fmla="*/ 24 h 94"/>
                <a:gd name="T46" fmla="*/ 17 w 60"/>
                <a:gd name="T47" fmla="*/ 30 h 94"/>
                <a:gd name="T48" fmla="*/ 20 w 60"/>
                <a:gd name="T49" fmla="*/ 35 h 94"/>
                <a:gd name="T50" fmla="*/ 26 w 60"/>
                <a:gd name="T51" fmla="*/ 38 h 94"/>
                <a:gd name="T52" fmla="*/ 34 w 60"/>
                <a:gd name="T53" fmla="*/ 41 h 94"/>
                <a:gd name="T54" fmla="*/ 45 w 60"/>
                <a:gd name="T55" fmla="*/ 46 h 94"/>
                <a:gd name="T56" fmla="*/ 53 w 60"/>
                <a:gd name="T57" fmla="*/ 51 h 94"/>
                <a:gd name="T58" fmla="*/ 58 w 60"/>
                <a:gd name="T59" fmla="*/ 58 h 94"/>
                <a:gd name="T60" fmla="*/ 60 w 60"/>
                <a:gd name="T61" fmla="*/ 68 h 94"/>
                <a:gd name="T62" fmla="*/ 57 w 60"/>
                <a:gd name="T63" fmla="*/ 79 h 94"/>
                <a:gd name="T64" fmla="*/ 49 w 60"/>
                <a:gd name="T65" fmla="*/ 87 h 94"/>
                <a:gd name="T66" fmla="*/ 38 w 60"/>
                <a:gd name="T67" fmla="*/ 92 h 94"/>
                <a:gd name="T68" fmla="*/ 24 w 60"/>
                <a:gd name="T69" fmla="*/ 94 h 94"/>
                <a:gd name="T70" fmla="*/ 0 w 60"/>
                <a:gd name="T71"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94">
                  <a:moveTo>
                    <a:pt x="0" y="89"/>
                  </a:moveTo>
                  <a:cubicBezTo>
                    <a:pt x="0" y="73"/>
                    <a:pt x="0" y="73"/>
                    <a:pt x="0" y="73"/>
                  </a:cubicBezTo>
                  <a:cubicBezTo>
                    <a:pt x="8" y="79"/>
                    <a:pt x="17" y="82"/>
                    <a:pt x="26" y="82"/>
                  </a:cubicBezTo>
                  <a:cubicBezTo>
                    <a:pt x="39" y="82"/>
                    <a:pt x="45" y="78"/>
                    <a:pt x="45" y="69"/>
                  </a:cubicBezTo>
                  <a:cubicBezTo>
                    <a:pt x="45" y="67"/>
                    <a:pt x="45" y="65"/>
                    <a:pt x="44" y="63"/>
                  </a:cubicBezTo>
                  <a:cubicBezTo>
                    <a:pt x="43" y="61"/>
                    <a:pt x="41" y="60"/>
                    <a:pt x="39" y="59"/>
                  </a:cubicBezTo>
                  <a:cubicBezTo>
                    <a:pt x="37" y="57"/>
                    <a:pt x="35" y="56"/>
                    <a:pt x="33" y="55"/>
                  </a:cubicBezTo>
                  <a:cubicBezTo>
                    <a:pt x="30" y="54"/>
                    <a:pt x="28" y="53"/>
                    <a:pt x="25" y="52"/>
                  </a:cubicBezTo>
                  <a:cubicBezTo>
                    <a:pt x="21" y="50"/>
                    <a:pt x="17" y="49"/>
                    <a:pt x="14" y="47"/>
                  </a:cubicBezTo>
                  <a:cubicBezTo>
                    <a:pt x="11" y="45"/>
                    <a:pt x="9" y="44"/>
                    <a:pt x="7" y="42"/>
                  </a:cubicBezTo>
                  <a:cubicBezTo>
                    <a:pt x="5" y="40"/>
                    <a:pt x="3" y="37"/>
                    <a:pt x="2" y="35"/>
                  </a:cubicBezTo>
                  <a:cubicBezTo>
                    <a:pt x="1" y="32"/>
                    <a:pt x="1" y="29"/>
                    <a:pt x="1" y="26"/>
                  </a:cubicBezTo>
                  <a:cubicBezTo>
                    <a:pt x="1" y="21"/>
                    <a:pt x="2" y="18"/>
                    <a:pt x="3" y="14"/>
                  </a:cubicBezTo>
                  <a:cubicBezTo>
                    <a:pt x="5" y="11"/>
                    <a:pt x="8" y="8"/>
                    <a:pt x="11" y="6"/>
                  </a:cubicBezTo>
                  <a:cubicBezTo>
                    <a:pt x="14" y="4"/>
                    <a:pt x="18" y="2"/>
                    <a:pt x="22" y="1"/>
                  </a:cubicBezTo>
                  <a:cubicBezTo>
                    <a:pt x="26" y="0"/>
                    <a:pt x="31" y="0"/>
                    <a:pt x="35" y="0"/>
                  </a:cubicBezTo>
                  <a:cubicBezTo>
                    <a:pt x="43" y="0"/>
                    <a:pt x="50" y="1"/>
                    <a:pt x="56" y="4"/>
                  </a:cubicBezTo>
                  <a:cubicBezTo>
                    <a:pt x="56" y="18"/>
                    <a:pt x="56" y="18"/>
                    <a:pt x="56" y="18"/>
                  </a:cubicBezTo>
                  <a:cubicBezTo>
                    <a:pt x="49" y="14"/>
                    <a:pt x="42" y="12"/>
                    <a:pt x="33" y="12"/>
                  </a:cubicBezTo>
                  <a:cubicBezTo>
                    <a:pt x="30" y="12"/>
                    <a:pt x="28" y="12"/>
                    <a:pt x="26" y="13"/>
                  </a:cubicBezTo>
                  <a:cubicBezTo>
                    <a:pt x="24" y="13"/>
                    <a:pt x="22" y="14"/>
                    <a:pt x="20" y="15"/>
                  </a:cubicBezTo>
                  <a:cubicBezTo>
                    <a:pt x="19" y="16"/>
                    <a:pt x="17" y="18"/>
                    <a:pt x="17" y="19"/>
                  </a:cubicBezTo>
                  <a:cubicBezTo>
                    <a:pt x="16" y="21"/>
                    <a:pt x="15" y="23"/>
                    <a:pt x="15" y="24"/>
                  </a:cubicBezTo>
                  <a:cubicBezTo>
                    <a:pt x="15" y="27"/>
                    <a:pt x="16" y="29"/>
                    <a:pt x="17" y="30"/>
                  </a:cubicBezTo>
                  <a:cubicBezTo>
                    <a:pt x="17" y="32"/>
                    <a:pt x="19" y="33"/>
                    <a:pt x="20" y="35"/>
                  </a:cubicBezTo>
                  <a:cubicBezTo>
                    <a:pt x="22" y="36"/>
                    <a:pt x="24" y="37"/>
                    <a:pt x="26" y="38"/>
                  </a:cubicBezTo>
                  <a:cubicBezTo>
                    <a:pt x="29" y="39"/>
                    <a:pt x="31" y="40"/>
                    <a:pt x="34" y="41"/>
                  </a:cubicBezTo>
                  <a:cubicBezTo>
                    <a:pt x="38" y="43"/>
                    <a:pt x="42" y="44"/>
                    <a:pt x="45" y="46"/>
                  </a:cubicBezTo>
                  <a:cubicBezTo>
                    <a:pt x="48" y="47"/>
                    <a:pt x="51" y="49"/>
                    <a:pt x="53" y="51"/>
                  </a:cubicBezTo>
                  <a:cubicBezTo>
                    <a:pt x="55" y="53"/>
                    <a:pt x="57" y="56"/>
                    <a:pt x="58" y="58"/>
                  </a:cubicBezTo>
                  <a:cubicBezTo>
                    <a:pt x="59" y="61"/>
                    <a:pt x="60" y="64"/>
                    <a:pt x="60" y="68"/>
                  </a:cubicBezTo>
                  <a:cubicBezTo>
                    <a:pt x="60" y="72"/>
                    <a:pt x="59" y="76"/>
                    <a:pt x="57" y="79"/>
                  </a:cubicBezTo>
                  <a:cubicBezTo>
                    <a:pt x="55" y="83"/>
                    <a:pt x="53" y="85"/>
                    <a:pt x="49" y="87"/>
                  </a:cubicBezTo>
                  <a:cubicBezTo>
                    <a:pt x="46" y="90"/>
                    <a:pt x="42" y="91"/>
                    <a:pt x="38" y="92"/>
                  </a:cubicBezTo>
                  <a:cubicBezTo>
                    <a:pt x="34" y="93"/>
                    <a:pt x="29" y="94"/>
                    <a:pt x="24" y="94"/>
                  </a:cubicBezTo>
                  <a:cubicBezTo>
                    <a:pt x="15" y="94"/>
                    <a:pt x="7" y="92"/>
                    <a:pt x="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2" name="Freeform 96"/>
            <p:cNvSpPr>
              <a:spLocks noEditPoints="1"/>
            </p:cNvSpPr>
            <p:nvPr/>
          </p:nvSpPr>
          <p:spPr bwMode="auto">
            <a:xfrm>
              <a:off x="1192" y="107"/>
              <a:ext cx="208" cy="227"/>
            </a:xfrm>
            <a:custGeom>
              <a:avLst/>
              <a:gdLst>
                <a:gd name="T0" fmla="*/ 44 w 88"/>
                <a:gd name="T1" fmla="*/ 94 h 94"/>
                <a:gd name="T2" fmla="*/ 12 w 88"/>
                <a:gd name="T3" fmla="*/ 81 h 94"/>
                <a:gd name="T4" fmla="*/ 0 w 88"/>
                <a:gd name="T5" fmla="*/ 48 h 94"/>
                <a:gd name="T6" fmla="*/ 12 w 88"/>
                <a:gd name="T7" fmla="*/ 12 h 94"/>
                <a:gd name="T8" fmla="*/ 46 w 88"/>
                <a:gd name="T9" fmla="*/ 0 h 94"/>
                <a:gd name="T10" fmla="*/ 77 w 88"/>
                <a:gd name="T11" fmla="*/ 12 h 94"/>
                <a:gd name="T12" fmla="*/ 88 w 88"/>
                <a:gd name="T13" fmla="*/ 46 h 94"/>
                <a:gd name="T14" fmla="*/ 76 w 88"/>
                <a:gd name="T15" fmla="*/ 81 h 94"/>
                <a:gd name="T16" fmla="*/ 44 w 88"/>
                <a:gd name="T17" fmla="*/ 94 h 94"/>
                <a:gd name="T18" fmla="*/ 45 w 88"/>
                <a:gd name="T19" fmla="*/ 12 h 94"/>
                <a:gd name="T20" fmla="*/ 23 w 88"/>
                <a:gd name="T21" fmla="*/ 21 h 94"/>
                <a:gd name="T22" fmla="*/ 15 w 88"/>
                <a:gd name="T23" fmla="*/ 47 h 94"/>
                <a:gd name="T24" fmla="*/ 23 w 88"/>
                <a:gd name="T25" fmla="*/ 73 h 94"/>
                <a:gd name="T26" fmla="*/ 45 w 88"/>
                <a:gd name="T27" fmla="*/ 82 h 94"/>
                <a:gd name="T28" fmla="*/ 66 w 88"/>
                <a:gd name="T29" fmla="*/ 73 h 94"/>
                <a:gd name="T30" fmla="*/ 74 w 88"/>
                <a:gd name="T31" fmla="*/ 47 h 94"/>
                <a:gd name="T32" fmla="*/ 66 w 88"/>
                <a:gd name="T33" fmla="*/ 21 h 94"/>
                <a:gd name="T34" fmla="*/ 45 w 88"/>
                <a:gd name="T35"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4">
                  <a:moveTo>
                    <a:pt x="44" y="94"/>
                  </a:moveTo>
                  <a:cubicBezTo>
                    <a:pt x="30" y="94"/>
                    <a:pt x="20" y="90"/>
                    <a:pt x="12" y="81"/>
                  </a:cubicBezTo>
                  <a:cubicBezTo>
                    <a:pt x="4" y="73"/>
                    <a:pt x="0" y="62"/>
                    <a:pt x="0" y="48"/>
                  </a:cubicBezTo>
                  <a:cubicBezTo>
                    <a:pt x="0" y="33"/>
                    <a:pt x="4" y="21"/>
                    <a:pt x="12" y="12"/>
                  </a:cubicBezTo>
                  <a:cubicBezTo>
                    <a:pt x="20" y="4"/>
                    <a:pt x="32" y="0"/>
                    <a:pt x="46" y="0"/>
                  </a:cubicBezTo>
                  <a:cubicBezTo>
                    <a:pt x="59" y="0"/>
                    <a:pt x="70" y="4"/>
                    <a:pt x="77" y="12"/>
                  </a:cubicBezTo>
                  <a:cubicBezTo>
                    <a:pt x="85" y="20"/>
                    <a:pt x="88" y="32"/>
                    <a:pt x="88" y="46"/>
                  </a:cubicBezTo>
                  <a:cubicBezTo>
                    <a:pt x="88" y="61"/>
                    <a:pt x="84" y="72"/>
                    <a:pt x="76" y="81"/>
                  </a:cubicBezTo>
                  <a:cubicBezTo>
                    <a:pt x="68" y="90"/>
                    <a:pt x="57" y="94"/>
                    <a:pt x="44" y="94"/>
                  </a:cubicBezTo>
                  <a:close/>
                  <a:moveTo>
                    <a:pt x="45" y="12"/>
                  </a:moveTo>
                  <a:cubicBezTo>
                    <a:pt x="35" y="12"/>
                    <a:pt x="28" y="15"/>
                    <a:pt x="23" y="21"/>
                  </a:cubicBezTo>
                  <a:cubicBezTo>
                    <a:pt x="17" y="28"/>
                    <a:pt x="15" y="36"/>
                    <a:pt x="15" y="47"/>
                  </a:cubicBezTo>
                  <a:cubicBezTo>
                    <a:pt x="15" y="58"/>
                    <a:pt x="17" y="66"/>
                    <a:pt x="23" y="73"/>
                  </a:cubicBezTo>
                  <a:cubicBezTo>
                    <a:pt x="28" y="79"/>
                    <a:pt x="35" y="82"/>
                    <a:pt x="45" y="82"/>
                  </a:cubicBezTo>
                  <a:cubicBezTo>
                    <a:pt x="54" y="82"/>
                    <a:pt x="61" y="79"/>
                    <a:pt x="66" y="73"/>
                  </a:cubicBezTo>
                  <a:cubicBezTo>
                    <a:pt x="71" y="67"/>
                    <a:pt x="74" y="58"/>
                    <a:pt x="74" y="47"/>
                  </a:cubicBezTo>
                  <a:cubicBezTo>
                    <a:pt x="74" y="36"/>
                    <a:pt x="71" y="27"/>
                    <a:pt x="66" y="21"/>
                  </a:cubicBezTo>
                  <a:cubicBezTo>
                    <a:pt x="61" y="15"/>
                    <a:pt x="54" y="12"/>
                    <a:pt x="4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3" name="Freeform 97"/>
            <p:cNvSpPr>
              <a:spLocks/>
            </p:cNvSpPr>
            <p:nvPr/>
          </p:nvSpPr>
          <p:spPr bwMode="auto">
            <a:xfrm>
              <a:off x="1410" y="3"/>
              <a:ext cx="127" cy="326"/>
            </a:xfrm>
            <a:custGeom>
              <a:avLst/>
              <a:gdLst>
                <a:gd name="T0" fmla="*/ 54 w 54"/>
                <a:gd name="T1" fmla="*/ 14 h 135"/>
                <a:gd name="T2" fmla="*/ 45 w 54"/>
                <a:gd name="T3" fmla="*/ 12 h 135"/>
                <a:gd name="T4" fmla="*/ 30 w 54"/>
                <a:gd name="T5" fmla="*/ 31 h 135"/>
                <a:gd name="T6" fmla="*/ 30 w 54"/>
                <a:gd name="T7" fmla="*/ 45 h 135"/>
                <a:gd name="T8" fmla="*/ 51 w 54"/>
                <a:gd name="T9" fmla="*/ 45 h 135"/>
                <a:gd name="T10" fmla="*/ 51 w 54"/>
                <a:gd name="T11" fmla="*/ 57 h 135"/>
                <a:gd name="T12" fmla="*/ 30 w 54"/>
                <a:gd name="T13" fmla="*/ 57 h 135"/>
                <a:gd name="T14" fmla="*/ 30 w 54"/>
                <a:gd name="T15" fmla="*/ 135 h 135"/>
                <a:gd name="T16" fmla="*/ 15 w 54"/>
                <a:gd name="T17" fmla="*/ 135 h 135"/>
                <a:gd name="T18" fmla="*/ 15 w 54"/>
                <a:gd name="T19" fmla="*/ 57 h 135"/>
                <a:gd name="T20" fmla="*/ 0 w 54"/>
                <a:gd name="T21" fmla="*/ 57 h 135"/>
                <a:gd name="T22" fmla="*/ 0 w 54"/>
                <a:gd name="T23" fmla="*/ 45 h 135"/>
                <a:gd name="T24" fmla="*/ 15 w 54"/>
                <a:gd name="T25" fmla="*/ 45 h 135"/>
                <a:gd name="T26" fmla="*/ 15 w 54"/>
                <a:gd name="T27" fmla="*/ 30 h 135"/>
                <a:gd name="T28" fmla="*/ 23 w 54"/>
                <a:gd name="T29" fmla="*/ 8 h 135"/>
                <a:gd name="T30" fmla="*/ 44 w 54"/>
                <a:gd name="T31" fmla="*/ 0 h 135"/>
                <a:gd name="T32" fmla="*/ 54 w 54"/>
                <a:gd name="T33" fmla="*/ 1 h 135"/>
                <a:gd name="T34" fmla="*/ 54 w 54"/>
                <a:gd name="T35" fmla="*/ 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135">
                  <a:moveTo>
                    <a:pt x="54" y="14"/>
                  </a:moveTo>
                  <a:cubicBezTo>
                    <a:pt x="51" y="13"/>
                    <a:pt x="48" y="12"/>
                    <a:pt x="45" y="12"/>
                  </a:cubicBezTo>
                  <a:cubicBezTo>
                    <a:pt x="35" y="12"/>
                    <a:pt x="30" y="18"/>
                    <a:pt x="30" y="31"/>
                  </a:cubicBezTo>
                  <a:cubicBezTo>
                    <a:pt x="30" y="45"/>
                    <a:pt x="30" y="45"/>
                    <a:pt x="30" y="45"/>
                  </a:cubicBezTo>
                  <a:cubicBezTo>
                    <a:pt x="51" y="45"/>
                    <a:pt x="51" y="45"/>
                    <a:pt x="51" y="45"/>
                  </a:cubicBezTo>
                  <a:cubicBezTo>
                    <a:pt x="51" y="57"/>
                    <a:pt x="51" y="57"/>
                    <a:pt x="51" y="57"/>
                  </a:cubicBezTo>
                  <a:cubicBezTo>
                    <a:pt x="30" y="57"/>
                    <a:pt x="30" y="57"/>
                    <a:pt x="30" y="57"/>
                  </a:cubicBezTo>
                  <a:cubicBezTo>
                    <a:pt x="30" y="135"/>
                    <a:pt x="30" y="135"/>
                    <a:pt x="30" y="135"/>
                  </a:cubicBezTo>
                  <a:cubicBezTo>
                    <a:pt x="15" y="135"/>
                    <a:pt x="15" y="135"/>
                    <a:pt x="15" y="135"/>
                  </a:cubicBezTo>
                  <a:cubicBezTo>
                    <a:pt x="15" y="57"/>
                    <a:pt x="15" y="57"/>
                    <a:pt x="15" y="57"/>
                  </a:cubicBezTo>
                  <a:cubicBezTo>
                    <a:pt x="0" y="57"/>
                    <a:pt x="0" y="57"/>
                    <a:pt x="0" y="57"/>
                  </a:cubicBezTo>
                  <a:cubicBezTo>
                    <a:pt x="0" y="45"/>
                    <a:pt x="0" y="45"/>
                    <a:pt x="0" y="45"/>
                  </a:cubicBezTo>
                  <a:cubicBezTo>
                    <a:pt x="15" y="45"/>
                    <a:pt x="15" y="45"/>
                    <a:pt x="15" y="45"/>
                  </a:cubicBezTo>
                  <a:cubicBezTo>
                    <a:pt x="15" y="30"/>
                    <a:pt x="15" y="30"/>
                    <a:pt x="15" y="30"/>
                  </a:cubicBezTo>
                  <a:cubicBezTo>
                    <a:pt x="15" y="21"/>
                    <a:pt x="18" y="13"/>
                    <a:pt x="23" y="8"/>
                  </a:cubicBezTo>
                  <a:cubicBezTo>
                    <a:pt x="29" y="2"/>
                    <a:pt x="36" y="0"/>
                    <a:pt x="44" y="0"/>
                  </a:cubicBezTo>
                  <a:cubicBezTo>
                    <a:pt x="48" y="0"/>
                    <a:pt x="52" y="0"/>
                    <a:pt x="54" y="1"/>
                  </a:cubicBezTo>
                  <a:lnTo>
                    <a:pt x="5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4" name="Freeform 98"/>
            <p:cNvSpPr>
              <a:spLocks/>
            </p:cNvSpPr>
            <p:nvPr/>
          </p:nvSpPr>
          <p:spPr bwMode="auto">
            <a:xfrm>
              <a:off x="1533" y="47"/>
              <a:ext cx="125" cy="287"/>
            </a:xfrm>
            <a:custGeom>
              <a:avLst/>
              <a:gdLst>
                <a:gd name="T0" fmla="*/ 53 w 53"/>
                <a:gd name="T1" fmla="*/ 116 h 119"/>
                <a:gd name="T2" fmla="*/ 39 w 53"/>
                <a:gd name="T3" fmla="*/ 119 h 119"/>
                <a:gd name="T4" fmla="*/ 16 w 53"/>
                <a:gd name="T5" fmla="*/ 92 h 119"/>
                <a:gd name="T6" fmla="*/ 16 w 53"/>
                <a:gd name="T7" fmla="*/ 39 h 119"/>
                <a:gd name="T8" fmla="*/ 0 w 53"/>
                <a:gd name="T9" fmla="*/ 39 h 119"/>
                <a:gd name="T10" fmla="*/ 0 w 53"/>
                <a:gd name="T11" fmla="*/ 27 h 119"/>
                <a:gd name="T12" fmla="*/ 16 w 53"/>
                <a:gd name="T13" fmla="*/ 27 h 119"/>
                <a:gd name="T14" fmla="*/ 16 w 53"/>
                <a:gd name="T15" fmla="*/ 5 h 119"/>
                <a:gd name="T16" fmla="*/ 30 w 53"/>
                <a:gd name="T17" fmla="*/ 0 h 119"/>
                <a:gd name="T18" fmla="*/ 30 w 53"/>
                <a:gd name="T19" fmla="*/ 27 h 119"/>
                <a:gd name="T20" fmla="*/ 53 w 53"/>
                <a:gd name="T21" fmla="*/ 27 h 119"/>
                <a:gd name="T22" fmla="*/ 53 w 53"/>
                <a:gd name="T23" fmla="*/ 39 h 119"/>
                <a:gd name="T24" fmla="*/ 30 w 53"/>
                <a:gd name="T25" fmla="*/ 39 h 119"/>
                <a:gd name="T26" fmla="*/ 30 w 53"/>
                <a:gd name="T27" fmla="*/ 90 h 119"/>
                <a:gd name="T28" fmla="*/ 33 w 53"/>
                <a:gd name="T29" fmla="*/ 103 h 119"/>
                <a:gd name="T30" fmla="*/ 43 w 53"/>
                <a:gd name="T31" fmla="*/ 107 h 119"/>
                <a:gd name="T32" fmla="*/ 53 w 53"/>
                <a:gd name="T33" fmla="*/ 104 h 119"/>
                <a:gd name="T34" fmla="*/ 53 w 53"/>
                <a:gd name="T35"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19">
                  <a:moveTo>
                    <a:pt x="53" y="116"/>
                  </a:moveTo>
                  <a:cubicBezTo>
                    <a:pt x="49" y="118"/>
                    <a:pt x="45" y="119"/>
                    <a:pt x="39" y="119"/>
                  </a:cubicBezTo>
                  <a:cubicBezTo>
                    <a:pt x="24" y="119"/>
                    <a:pt x="16" y="110"/>
                    <a:pt x="16" y="92"/>
                  </a:cubicBezTo>
                  <a:cubicBezTo>
                    <a:pt x="16" y="39"/>
                    <a:pt x="16" y="39"/>
                    <a:pt x="16" y="39"/>
                  </a:cubicBezTo>
                  <a:cubicBezTo>
                    <a:pt x="0" y="39"/>
                    <a:pt x="0" y="39"/>
                    <a:pt x="0" y="39"/>
                  </a:cubicBezTo>
                  <a:cubicBezTo>
                    <a:pt x="0" y="27"/>
                    <a:pt x="0" y="27"/>
                    <a:pt x="0" y="27"/>
                  </a:cubicBezTo>
                  <a:cubicBezTo>
                    <a:pt x="16" y="27"/>
                    <a:pt x="16" y="27"/>
                    <a:pt x="16" y="27"/>
                  </a:cubicBezTo>
                  <a:cubicBezTo>
                    <a:pt x="16" y="5"/>
                    <a:pt x="16" y="5"/>
                    <a:pt x="16" y="5"/>
                  </a:cubicBezTo>
                  <a:cubicBezTo>
                    <a:pt x="30" y="0"/>
                    <a:pt x="30" y="0"/>
                    <a:pt x="30" y="0"/>
                  </a:cubicBezTo>
                  <a:cubicBezTo>
                    <a:pt x="30" y="27"/>
                    <a:pt x="30" y="27"/>
                    <a:pt x="30" y="27"/>
                  </a:cubicBezTo>
                  <a:cubicBezTo>
                    <a:pt x="53" y="27"/>
                    <a:pt x="53" y="27"/>
                    <a:pt x="53" y="27"/>
                  </a:cubicBezTo>
                  <a:cubicBezTo>
                    <a:pt x="53" y="39"/>
                    <a:pt x="53" y="39"/>
                    <a:pt x="53" y="39"/>
                  </a:cubicBezTo>
                  <a:cubicBezTo>
                    <a:pt x="30" y="39"/>
                    <a:pt x="30" y="39"/>
                    <a:pt x="30" y="39"/>
                  </a:cubicBezTo>
                  <a:cubicBezTo>
                    <a:pt x="30" y="90"/>
                    <a:pt x="30" y="90"/>
                    <a:pt x="30" y="90"/>
                  </a:cubicBezTo>
                  <a:cubicBezTo>
                    <a:pt x="30" y="96"/>
                    <a:pt x="31" y="100"/>
                    <a:pt x="33" y="103"/>
                  </a:cubicBezTo>
                  <a:cubicBezTo>
                    <a:pt x="35" y="105"/>
                    <a:pt x="39" y="107"/>
                    <a:pt x="43" y="107"/>
                  </a:cubicBezTo>
                  <a:cubicBezTo>
                    <a:pt x="47" y="107"/>
                    <a:pt x="50" y="106"/>
                    <a:pt x="53" y="104"/>
                  </a:cubicBezTo>
                  <a:lnTo>
                    <a:pt x="53"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5" name="Freeform 99"/>
            <p:cNvSpPr>
              <a:spLocks noEditPoints="1"/>
            </p:cNvSpPr>
            <p:nvPr/>
          </p:nvSpPr>
          <p:spPr bwMode="auto">
            <a:xfrm>
              <a:off x="1760" y="25"/>
              <a:ext cx="265" cy="304"/>
            </a:xfrm>
            <a:custGeom>
              <a:avLst/>
              <a:gdLst>
                <a:gd name="T0" fmla="*/ 112 w 112"/>
                <a:gd name="T1" fmla="*/ 126 h 126"/>
                <a:gd name="T2" fmla="*/ 96 w 112"/>
                <a:gd name="T3" fmla="*/ 126 h 126"/>
                <a:gd name="T4" fmla="*/ 83 w 112"/>
                <a:gd name="T5" fmla="*/ 90 h 126"/>
                <a:gd name="T6" fmla="*/ 29 w 112"/>
                <a:gd name="T7" fmla="*/ 90 h 126"/>
                <a:gd name="T8" fmla="*/ 17 w 112"/>
                <a:gd name="T9" fmla="*/ 126 h 126"/>
                <a:gd name="T10" fmla="*/ 0 w 112"/>
                <a:gd name="T11" fmla="*/ 126 h 126"/>
                <a:gd name="T12" fmla="*/ 49 w 112"/>
                <a:gd name="T13" fmla="*/ 0 h 126"/>
                <a:gd name="T14" fmla="*/ 64 w 112"/>
                <a:gd name="T15" fmla="*/ 0 h 126"/>
                <a:gd name="T16" fmla="*/ 112 w 112"/>
                <a:gd name="T17" fmla="*/ 126 h 126"/>
                <a:gd name="T18" fmla="*/ 78 w 112"/>
                <a:gd name="T19" fmla="*/ 77 h 126"/>
                <a:gd name="T20" fmla="*/ 58 w 112"/>
                <a:gd name="T21" fmla="*/ 23 h 126"/>
                <a:gd name="T22" fmla="*/ 56 w 112"/>
                <a:gd name="T23" fmla="*/ 15 h 126"/>
                <a:gd name="T24" fmla="*/ 56 w 112"/>
                <a:gd name="T25" fmla="*/ 15 h 126"/>
                <a:gd name="T26" fmla="*/ 54 w 112"/>
                <a:gd name="T27" fmla="*/ 23 h 126"/>
                <a:gd name="T28" fmla="*/ 34 w 112"/>
                <a:gd name="T29" fmla="*/ 77 h 126"/>
                <a:gd name="T30" fmla="*/ 78 w 112"/>
                <a:gd name="T31" fmla="*/ 7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6">
                  <a:moveTo>
                    <a:pt x="112" y="126"/>
                  </a:moveTo>
                  <a:cubicBezTo>
                    <a:pt x="96" y="126"/>
                    <a:pt x="96" y="126"/>
                    <a:pt x="96" y="126"/>
                  </a:cubicBezTo>
                  <a:cubicBezTo>
                    <a:pt x="83" y="90"/>
                    <a:pt x="83" y="90"/>
                    <a:pt x="83" y="90"/>
                  </a:cubicBezTo>
                  <a:cubicBezTo>
                    <a:pt x="29" y="90"/>
                    <a:pt x="29" y="90"/>
                    <a:pt x="29" y="90"/>
                  </a:cubicBezTo>
                  <a:cubicBezTo>
                    <a:pt x="17" y="126"/>
                    <a:pt x="17" y="126"/>
                    <a:pt x="17" y="126"/>
                  </a:cubicBezTo>
                  <a:cubicBezTo>
                    <a:pt x="0" y="126"/>
                    <a:pt x="0" y="126"/>
                    <a:pt x="0" y="126"/>
                  </a:cubicBezTo>
                  <a:cubicBezTo>
                    <a:pt x="49" y="0"/>
                    <a:pt x="49" y="0"/>
                    <a:pt x="49" y="0"/>
                  </a:cubicBezTo>
                  <a:cubicBezTo>
                    <a:pt x="64" y="0"/>
                    <a:pt x="64" y="0"/>
                    <a:pt x="64" y="0"/>
                  </a:cubicBezTo>
                  <a:lnTo>
                    <a:pt x="112" y="126"/>
                  </a:lnTo>
                  <a:close/>
                  <a:moveTo>
                    <a:pt x="78" y="77"/>
                  </a:moveTo>
                  <a:cubicBezTo>
                    <a:pt x="58" y="23"/>
                    <a:pt x="58" y="23"/>
                    <a:pt x="58" y="23"/>
                  </a:cubicBezTo>
                  <a:cubicBezTo>
                    <a:pt x="57" y="22"/>
                    <a:pt x="57" y="19"/>
                    <a:pt x="56" y="15"/>
                  </a:cubicBezTo>
                  <a:cubicBezTo>
                    <a:pt x="56" y="15"/>
                    <a:pt x="56" y="15"/>
                    <a:pt x="56" y="15"/>
                  </a:cubicBezTo>
                  <a:cubicBezTo>
                    <a:pt x="55" y="19"/>
                    <a:pt x="54" y="21"/>
                    <a:pt x="54" y="23"/>
                  </a:cubicBezTo>
                  <a:cubicBezTo>
                    <a:pt x="34" y="77"/>
                    <a:pt x="34" y="77"/>
                    <a:pt x="34" y="77"/>
                  </a:cubicBezTo>
                  <a:lnTo>
                    <a:pt x="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6" name="Freeform 100"/>
            <p:cNvSpPr>
              <a:spLocks/>
            </p:cNvSpPr>
            <p:nvPr/>
          </p:nvSpPr>
          <p:spPr bwMode="auto">
            <a:xfrm>
              <a:off x="2039" y="112"/>
              <a:ext cx="178" cy="217"/>
            </a:xfrm>
            <a:custGeom>
              <a:avLst/>
              <a:gdLst>
                <a:gd name="T0" fmla="*/ 178 w 178"/>
                <a:gd name="T1" fmla="*/ 10 h 217"/>
                <a:gd name="T2" fmla="*/ 50 w 178"/>
                <a:gd name="T3" fmla="*/ 186 h 217"/>
                <a:gd name="T4" fmla="*/ 176 w 178"/>
                <a:gd name="T5" fmla="*/ 186 h 217"/>
                <a:gd name="T6" fmla="*/ 176 w 178"/>
                <a:gd name="T7" fmla="*/ 217 h 217"/>
                <a:gd name="T8" fmla="*/ 0 w 178"/>
                <a:gd name="T9" fmla="*/ 217 h 217"/>
                <a:gd name="T10" fmla="*/ 0 w 178"/>
                <a:gd name="T11" fmla="*/ 205 h 217"/>
                <a:gd name="T12" fmla="*/ 126 w 178"/>
                <a:gd name="T13" fmla="*/ 29 h 217"/>
                <a:gd name="T14" fmla="*/ 12 w 178"/>
                <a:gd name="T15" fmla="*/ 29 h 217"/>
                <a:gd name="T16" fmla="*/ 12 w 178"/>
                <a:gd name="T17" fmla="*/ 0 h 217"/>
                <a:gd name="T18" fmla="*/ 178 w 178"/>
                <a:gd name="T19" fmla="*/ 0 h 217"/>
                <a:gd name="T20" fmla="*/ 178 w 178"/>
                <a:gd name="T21" fmla="*/ 1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217">
                  <a:moveTo>
                    <a:pt x="178" y="10"/>
                  </a:moveTo>
                  <a:lnTo>
                    <a:pt x="50" y="186"/>
                  </a:lnTo>
                  <a:lnTo>
                    <a:pt x="176" y="186"/>
                  </a:lnTo>
                  <a:lnTo>
                    <a:pt x="176" y="217"/>
                  </a:lnTo>
                  <a:lnTo>
                    <a:pt x="0" y="217"/>
                  </a:lnTo>
                  <a:lnTo>
                    <a:pt x="0" y="205"/>
                  </a:lnTo>
                  <a:lnTo>
                    <a:pt x="126" y="29"/>
                  </a:lnTo>
                  <a:lnTo>
                    <a:pt x="12" y="29"/>
                  </a:lnTo>
                  <a:lnTo>
                    <a:pt x="12" y="0"/>
                  </a:lnTo>
                  <a:lnTo>
                    <a:pt x="178" y="0"/>
                  </a:lnTo>
                  <a:lnTo>
                    <a:pt x="17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7" name="Freeform 101"/>
            <p:cNvSpPr>
              <a:spLocks/>
            </p:cNvSpPr>
            <p:nvPr/>
          </p:nvSpPr>
          <p:spPr bwMode="auto">
            <a:xfrm>
              <a:off x="2250" y="112"/>
              <a:ext cx="175" cy="222"/>
            </a:xfrm>
            <a:custGeom>
              <a:avLst/>
              <a:gdLst>
                <a:gd name="T0" fmla="*/ 74 w 74"/>
                <a:gd name="T1" fmla="*/ 90 h 92"/>
                <a:gd name="T2" fmla="*/ 60 w 74"/>
                <a:gd name="T3" fmla="*/ 90 h 92"/>
                <a:gd name="T4" fmla="*/ 60 w 74"/>
                <a:gd name="T5" fmla="*/ 76 h 92"/>
                <a:gd name="T6" fmla="*/ 60 w 74"/>
                <a:gd name="T7" fmla="*/ 76 h 92"/>
                <a:gd name="T8" fmla="*/ 32 w 74"/>
                <a:gd name="T9" fmla="*/ 92 h 92"/>
                <a:gd name="T10" fmla="*/ 0 w 74"/>
                <a:gd name="T11" fmla="*/ 54 h 92"/>
                <a:gd name="T12" fmla="*/ 0 w 74"/>
                <a:gd name="T13" fmla="*/ 0 h 92"/>
                <a:gd name="T14" fmla="*/ 14 w 74"/>
                <a:gd name="T15" fmla="*/ 0 h 92"/>
                <a:gd name="T16" fmla="*/ 14 w 74"/>
                <a:gd name="T17" fmla="*/ 51 h 92"/>
                <a:gd name="T18" fmla="*/ 36 w 74"/>
                <a:gd name="T19" fmla="*/ 80 h 92"/>
                <a:gd name="T20" fmla="*/ 53 w 74"/>
                <a:gd name="T21" fmla="*/ 72 h 92"/>
                <a:gd name="T22" fmla="*/ 60 w 74"/>
                <a:gd name="T23" fmla="*/ 52 h 92"/>
                <a:gd name="T24" fmla="*/ 60 w 74"/>
                <a:gd name="T25" fmla="*/ 0 h 92"/>
                <a:gd name="T26" fmla="*/ 74 w 74"/>
                <a:gd name="T27" fmla="*/ 0 h 92"/>
                <a:gd name="T28" fmla="*/ 74 w 74"/>
                <a:gd name="T29"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92">
                  <a:moveTo>
                    <a:pt x="74" y="90"/>
                  </a:moveTo>
                  <a:cubicBezTo>
                    <a:pt x="60" y="90"/>
                    <a:pt x="60" y="90"/>
                    <a:pt x="60" y="90"/>
                  </a:cubicBezTo>
                  <a:cubicBezTo>
                    <a:pt x="60" y="76"/>
                    <a:pt x="60" y="76"/>
                    <a:pt x="60" y="76"/>
                  </a:cubicBezTo>
                  <a:cubicBezTo>
                    <a:pt x="60" y="76"/>
                    <a:pt x="60" y="76"/>
                    <a:pt x="60" y="76"/>
                  </a:cubicBezTo>
                  <a:cubicBezTo>
                    <a:pt x="54" y="86"/>
                    <a:pt x="44" y="92"/>
                    <a:pt x="32" y="92"/>
                  </a:cubicBezTo>
                  <a:cubicBezTo>
                    <a:pt x="10" y="92"/>
                    <a:pt x="0" y="79"/>
                    <a:pt x="0" y="54"/>
                  </a:cubicBezTo>
                  <a:cubicBezTo>
                    <a:pt x="0" y="0"/>
                    <a:pt x="0" y="0"/>
                    <a:pt x="0" y="0"/>
                  </a:cubicBezTo>
                  <a:cubicBezTo>
                    <a:pt x="14" y="0"/>
                    <a:pt x="14" y="0"/>
                    <a:pt x="14" y="0"/>
                  </a:cubicBezTo>
                  <a:cubicBezTo>
                    <a:pt x="14" y="51"/>
                    <a:pt x="14" y="51"/>
                    <a:pt x="14" y="51"/>
                  </a:cubicBezTo>
                  <a:cubicBezTo>
                    <a:pt x="14" y="70"/>
                    <a:pt x="21" y="80"/>
                    <a:pt x="36" y="80"/>
                  </a:cubicBezTo>
                  <a:cubicBezTo>
                    <a:pt x="43" y="80"/>
                    <a:pt x="49" y="77"/>
                    <a:pt x="53" y="72"/>
                  </a:cubicBezTo>
                  <a:cubicBezTo>
                    <a:pt x="58" y="67"/>
                    <a:pt x="60" y="60"/>
                    <a:pt x="60" y="52"/>
                  </a:cubicBezTo>
                  <a:cubicBezTo>
                    <a:pt x="60" y="0"/>
                    <a:pt x="60" y="0"/>
                    <a:pt x="60" y="0"/>
                  </a:cubicBezTo>
                  <a:cubicBezTo>
                    <a:pt x="74" y="0"/>
                    <a:pt x="74" y="0"/>
                    <a:pt x="74" y="0"/>
                  </a:cubicBezTo>
                  <a:lnTo>
                    <a:pt x="7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8" name="Freeform 102"/>
            <p:cNvSpPr>
              <a:spLocks/>
            </p:cNvSpPr>
            <p:nvPr/>
          </p:nvSpPr>
          <p:spPr bwMode="auto">
            <a:xfrm>
              <a:off x="2489" y="107"/>
              <a:ext cx="112" cy="222"/>
            </a:xfrm>
            <a:custGeom>
              <a:avLst/>
              <a:gdLst>
                <a:gd name="T0" fmla="*/ 47 w 47"/>
                <a:gd name="T1" fmla="*/ 16 h 92"/>
                <a:gd name="T2" fmla="*/ 36 w 47"/>
                <a:gd name="T3" fmla="*/ 13 h 92"/>
                <a:gd name="T4" fmla="*/ 20 w 47"/>
                <a:gd name="T5" fmla="*/ 22 h 92"/>
                <a:gd name="T6" fmla="*/ 14 w 47"/>
                <a:gd name="T7" fmla="*/ 46 h 92"/>
                <a:gd name="T8" fmla="*/ 14 w 47"/>
                <a:gd name="T9" fmla="*/ 92 h 92"/>
                <a:gd name="T10" fmla="*/ 0 w 47"/>
                <a:gd name="T11" fmla="*/ 92 h 92"/>
                <a:gd name="T12" fmla="*/ 0 w 47"/>
                <a:gd name="T13" fmla="*/ 2 h 92"/>
                <a:gd name="T14" fmla="*/ 14 w 47"/>
                <a:gd name="T15" fmla="*/ 2 h 92"/>
                <a:gd name="T16" fmla="*/ 14 w 47"/>
                <a:gd name="T17" fmla="*/ 20 h 92"/>
                <a:gd name="T18" fmla="*/ 14 w 47"/>
                <a:gd name="T19" fmla="*/ 20 h 92"/>
                <a:gd name="T20" fmla="*/ 24 w 47"/>
                <a:gd name="T21" fmla="*/ 6 h 92"/>
                <a:gd name="T22" fmla="*/ 38 w 47"/>
                <a:gd name="T23" fmla="*/ 0 h 92"/>
                <a:gd name="T24" fmla="*/ 47 w 47"/>
                <a:gd name="T25" fmla="*/ 1 h 92"/>
                <a:gd name="T26" fmla="*/ 47 w 47"/>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92">
                  <a:moveTo>
                    <a:pt x="47" y="16"/>
                  </a:moveTo>
                  <a:cubicBezTo>
                    <a:pt x="44" y="14"/>
                    <a:pt x="40" y="13"/>
                    <a:pt x="36" y="13"/>
                  </a:cubicBezTo>
                  <a:cubicBezTo>
                    <a:pt x="30" y="13"/>
                    <a:pt x="24" y="16"/>
                    <a:pt x="20" y="22"/>
                  </a:cubicBezTo>
                  <a:cubicBezTo>
                    <a:pt x="16" y="28"/>
                    <a:pt x="14" y="36"/>
                    <a:pt x="14" y="46"/>
                  </a:cubicBezTo>
                  <a:cubicBezTo>
                    <a:pt x="14" y="92"/>
                    <a:pt x="14" y="92"/>
                    <a:pt x="14" y="92"/>
                  </a:cubicBezTo>
                  <a:cubicBezTo>
                    <a:pt x="0" y="92"/>
                    <a:pt x="0" y="92"/>
                    <a:pt x="0" y="92"/>
                  </a:cubicBezTo>
                  <a:cubicBezTo>
                    <a:pt x="0" y="2"/>
                    <a:pt x="0" y="2"/>
                    <a:pt x="0" y="2"/>
                  </a:cubicBezTo>
                  <a:cubicBezTo>
                    <a:pt x="14" y="2"/>
                    <a:pt x="14" y="2"/>
                    <a:pt x="14" y="2"/>
                  </a:cubicBezTo>
                  <a:cubicBezTo>
                    <a:pt x="14" y="20"/>
                    <a:pt x="14" y="20"/>
                    <a:pt x="14" y="20"/>
                  </a:cubicBezTo>
                  <a:cubicBezTo>
                    <a:pt x="14" y="20"/>
                    <a:pt x="14" y="20"/>
                    <a:pt x="14" y="20"/>
                  </a:cubicBezTo>
                  <a:cubicBezTo>
                    <a:pt x="16" y="14"/>
                    <a:pt x="20" y="9"/>
                    <a:pt x="24" y="6"/>
                  </a:cubicBezTo>
                  <a:cubicBezTo>
                    <a:pt x="28" y="2"/>
                    <a:pt x="33" y="0"/>
                    <a:pt x="38" y="0"/>
                  </a:cubicBezTo>
                  <a:cubicBezTo>
                    <a:pt x="42" y="0"/>
                    <a:pt x="45" y="1"/>
                    <a:pt x="47" y="1"/>
                  </a:cubicBezTo>
                  <a:lnTo>
                    <a:pt x="4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339" name="Freeform 103"/>
            <p:cNvSpPr>
              <a:spLocks noEditPoints="1"/>
            </p:cNvSpPr>
            <p:nvPr/>
          </p:nvSpPr>
          <p:spPr bwMode="auto">
            <a:xfrm>
              <a:off x="2610" y="107"/>
              <a:ext cx="187" cy="227"/>
            </a:xfrm>
            <a:custGeom>
              <a:avLst/>
              <a:gdLst>
                <a:gd name="T0" fmla="*/ 79 w 79"/>
                <a:gd name="T1" fmla="*/ 50 h 94"/>
                <a:gd name="T2" fmla="*/ 15 w 79"/>
                <a:gd name="T3" fmla="*/ 50 h 94"/>
                <a:gd name="T4" fmla="*/ 23 w 79"/>
                <a:gd name="T5" fmla="*/ 74 h 94"/>
                <a:gd name="T6" fmla="*/ 44 w 79"/>
                <a:gd name="T7" fmla="*/ 82 h 94"/>
                <a:gd name="T8" fmla="*/ 72 w 79"/>
                <a:gd name="T9" fmla="*/ 72 h 94"/>
                <a:gd name="T10" fmla="*/ 72 w 79"/>
                <a:gd name="T11" fmla="*/ 85 h 94"/>
                <a:gd name="T12" fmla="*/ 41 w 79"/>
                <a:gd name="T13" fmla="*/ 94 h 94"/>
                <a:gd name="T14" fmla="*/ 11 w 79"/>
                <a:gd name="T15" fmla="*/ 82 h 94"/>
                <a:gd name="T16" fmla="*/ 0 w 79"/>
                <a:gd name="T17" fmla="*/ 47 h 94"/>
                <a:gd name="T18" fmla="*/ 12 w 79"/>
                <a:gd name="T19" fmla="*/ 13 h 94"/>
                <a:gd name="T20" fmla="*/ 42 w 79"/>
                <a:gd name="T21" fmla="*/ 0 h 94"/>
                <a:gd name="T22" fmla="*/ 69 w 79"/>
                <a:gd name="T23" fmla="*/ 11 h 94"/>
                <a:gd name="T24" fmla="*/ 79 w 79"/>
                <a:gd name="T25" fmla="*/ 43 h 94"/>
                <a:gd name="T26" fmla="*/ 79 w 79"/>
                <a:gd name="T27" fmla="*/ 50 h 94"/>
                <a:gd name="T28" fmla="*/ 64 w 79"/>
                <a:gd name="T29" fmla="*/ 38 h 94"/>
                <a:gd name="T30" fmla="*/ 58 w 79"/>
                <a:gd name="T31" fmla="*/ 19 h 94"/>
                <a:gd name="T32" fmla="*/ 41 w 79"/>
                <a:gd name="T33" fmla="*/ 12 h 94"/>
                <a:gd name="T34" fmla="*/ 24 w 79"/>
                <a:gd name="T35" fmla="*/ 19 h 94"/>
                <a:gd name="T36" fmla="*/ 15 w 79"/>
                <a:gd name="T37" fmla="*/ 38 h 94"/>
                <a:gd name="T38" fmla="*/ 64 w 79"/>
                <a:gd name="T39"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94">
                  <a:moveTo>
                    <a:pt x="79" y="50"/>
                  </a:moveTo>
                  <a:cubicBezTo>
                    <a:pt x="15" y="50"/>
                    <a:pt x="15" y="50"/>
                    <a:pt x="15" y="50"/>
                  </a:cubicBezTo>
                  <a:cubicBezTo>
                    <a:pt x="15" y="60"/>
                    <a:pt x="18" y="68"/>
                    <a:pt x="23" y="74"/>
                  </a:cubicBezTo>
                  <a:cubicBezTo>
                    <a:pt x="28" y="79"/>
                    <a:pt x="35" y="82"/>
                    <a:pt x="44" y="82"/>
                  </a:cubicBezTo>
                  <a:cubicBezTo>
                    <a:pt x="54" y="82"/>
                    <a:pt x="64" y="78"/>
                    <a:pt x="72" y="72"/>
                  </a:cubicBezTo>
                  <a:cubicBezTo>
                    <a:pt x="72" y="85"/>
                    <a:pt x="72" y="85"/>
                    <a:pt x="72" y="85"/>
                  </a:cubicBezTo>
                  <a:cubicBezTo>
                    <a:pt x="64" y="91"/>
                    <a:pt x="54" y="94"/>
                    <a:pt x="41" y="94"/>
                  </a:cubicBezTo>
                  <a:cubicBezTo>
                    <a:pt x="28" y="94"/>
                    <a:pt x="18" y="90"/>
                    <a:pt x="11" y="82"/>
                  </a:cubicBezTo>
                  <a:cubicBezTo>
                    <a:pt x="4" y="73"/>
                    <a:pt x="0" y="62"/>
                    <a:pt x="0" y="47"/>
                  </a:cubicBezTo>
                  <a:cubicBezTo>
                    <a:pt x="0" y="33"/>
                    <a:pt x="4" y="22"/>
                    <a:pt x="12" y="13"/>
                  </a:cubicBezTo>
                  <a:cubicBezTo>
                    <a:pt x="20" y="4"/>
                    <a:pt x="30" y="0"/>
                    <a:pt x="42" y="0"/>
                  </a:cubicBezTo>
                  <a:cubicBezTo>
                    <a:pt x="53" y="0"/>
                    <a:pt x="62" y="3"/>
                    <a:pt x="69" y="11"/>
                  </a:cubicBezTo>
                  <a:cubicBezTo>
                    <a:pt x="75" y="19"/>
                    <a:pt x="79" y="29"/>
                    <a:pt x="79" y="43"/>
                  </a:cubicBezTo>
                  <a:lnTo>
                    <a:pt x="79" y="50"/>
                  </a:lnTo>
                  <a:close/>
                  <a:moveTo>
                    <a:pt x="64" y="38"/>
                  </a:moveTo>
                  <a:cubicBezTo>
                    <a:pt x="64" y="30"/>
                    <a:pt x="62" y="23"/>
                    <a:pt x="58" y="19"/>
                  </a:cubicBezTo>
                  <a:cubicBezTo>
                    <a:pt x="54" y="14"/>
                    <a:pt x="48" y="12"/>
                    <a:pt x="41" y="12"/>
                  </a:cubicBezTo>
                  <a:cubicBezTo>
                    <a:pt x="34" y="12"/>
                    <a:pt x="29" y="14"/>
                    <a:pt x="24" y="19"/>
                  </a:cubicBezTo>
                  <a:cubicBezTo>
                    <a:pt x="19" y="24"/>
                    <a:pt x="16" y="30"/>
                    <a:pt x="15" y="38"/>
                  </a:cubicBezTo>
                  <a:lnTo>
                    <a:pt x="6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pic>
        <p:nvPicPr>
          <p:cNvPr id="390" name="Picture 389"/>
          <p:cNvPicPr>
            <a:picLocks noChangeAspect="1"/>
          </p:cNvPicPr>
          <p:nvPr/>
        </p:nvPicPr>
        <p:blipFill>
          <a:blip r:embed="rId9"/>
          <a:stretch>
            <a:fillRect/>
          </a:stretch>
        </p:blipFill>
        <p:spPr>
          <a:xfrm>
            <a:off x="10358314" y="5905747"/>
            <a:ext cx="445502" cy="580844"/>
          </a:xfrm>
          <a:prstGeom prst="rect">
            <a:avLst/>
          </a:prstGeom>
        </p:spPr>
      </p:pic>
      <p:pic>
        <p:nvPicPr>
          <p:cNvPr id="270" name="Picture 269"/>
          <p:cNvPicPr>
            <a:picLocks noChangeAspect="1"/>
          </p:cNvPicPr>
          <p:nvPr/>
        </p:nvPicPr>
        <p:blipFill>
          <a:blip r:embed="rId10"/>
          <a:stretch>
            <a:fillRect/>
          </a:stretch>
        </p:blipFill>
        <p:spPr>
          <a:xfrm>
            <a:off x="10451286" y="3840097"/>
            <a:ext cx="351380" cy="422027"/>
          </a:xfrm>
          <a:prstGeom prst="rect">
            <a:avLst/>
          </a:prstGeom>
        </p:spPr>
      </p:pic>
      <p:pic>
        <p:nvPicPr>
          <p:cNvPr id="271" name="Picture 270"/>
          <p:cNvPicPr>
            <a:picLocks noChangeAspect="1"/>
          </p:cNvPicPr>
          <p:nvPr/>
        </p:nvPicPr>
        <p:blipFill rotWithShape="1">
          <a:blip r:embed="rId11"/>
          <a:srcRect l="53041" b="18223"/>
          <a:stretch/>
        </p:blipFill>
        <p:spPr>
          <a:xfrm>
            <a:off x="10309473" y="3409880"/>
            <a:ext cx="363090" cy="363077"/>
          </a:xfrm>
          <a:prstGeom prst="rect">
            <a:avLst/>
          </a:prstGeom>
        </p:spPr>
      </p:pic>
      <p:pic>
        <p:nvPicPr>
          <p:cNvPr id="272" name="Picture 271"/>
          <p:cNvPicPr>
            <a:picLocks noChangeAspect="1"/>
          </p:cNvPicPr>
          <p:nvPr/>
        </p:nvPicPr>
        <p:blipFill rotWithShape="1">
          <a:blip r:embed="rId12"/>
          <a:srcRect l="48657"/>
          <a:stretch/>
        </p:blipFill>
        <p:spPr>
          <a:xfrm>
            <a:off x="10010124" y="3663344"/>
            <a:ext cx="394620" cy="438387"/>
          </a:xfrm>
          <a:prstGeom prst="rect">
            <a:avLst/>
          </a:prstGeom>
        </p:spPr>
      </p:pic>
      <p:pic>
        <p:nvPicPr>
          <p:cNvPr id="273" name="Picture 272"/>
          <p:cNvPicPr>
            <a:picLocks noChangeAspect="1"/>
          </p:cNvPicPr>
          <p:nvPr/>
        </p:nvPicPr>
        <p:blipFill rotWithShape="1">
          <a:blip r:embed="rId13"/>
          <a:srcRect r="53049" b="16371"/>
          <a:stretch/>
        </p:blipFill>
        <p:spPr>
          <a:xfrm>
            <a:off x="9571320" y="3790519"/>
            <a:ext cx="365271" cy="353870"/>
          </a:xfrm>
          <a:prstGeom prst="rect">
            <a:avLst/>
          </a:prstGeom>
        </p:spPr>
      </p:pic>
      <p:pic>
        <p:nvPicPr>
          <p:cNvPr id="5" name="Picture 4"/>
          <p:cNvPicPr>
            <a:picLocks noChangeAspect="1"/>
          </p:cNvPicPr>
          <p:nvPr/>
        </p:nvPicPr>
        <p:blipFill>
          <a:blip r:embed="rId14"/>
          <a:stretch>
            <a:fillRect/>
          </a:stretch>
        </p:blipFill>
        <p:spPr>
          <a:xfrm>
            <a:off x="10778542" y="3095225"/>
            <a:ext cx="968062" cy="926574"/>
          </a:xfrm>
          <a:prstGeom prst="rect">
            <a:avLst/>
          </a:prstGeom>
        </p:spPr>
      </p:pic>
      <p:pic>
        <p:nvPicPr>
          <p:cNvPr id="274" name="Picture 273"/>
          <p:cNvPicPr>
            <a:picLocks noChangeAspect="1"/>
          </p:cNvPicPr>
          <p:nvPr/>
        </p:nvPicPr>
        <p:blipFill rotWithShape="1">
          <a:blip r:embed="rId15"/>
          <a:srcRect b="16377"/>
          <a:stretch/>
        </p:blipFill>
        <p:spPr>
          <a:xfrm>
            <a:off x="9773230" y="3450025"/>
            <a:ext cx="319069" cy="332751"/>
          </a:xfrm>
          <a:prstGeom prst="rect">
            <a:avLst/>
          </a:prstGeom>
        </p:spPr>
      </p:pic>
    </p:spTree>
    <p:extLst>
      <p:ext uri="{BB962C8B-B14F-4D97-AF65-F5344CB8AC3E}">
        <p14:creationId xmlns:p14="http://schemas.microsoft.com/office/powerpoint/2010/main" val="10719436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Secure O365 Email &amp; Collaboration services</a:t>
            </a:r>
            <a:endParaRPr lang="en-US" dirty="0"/>
          </a:p>
        </p:txBody>
      </p:sp>
    </p:spTree>
    <p:extLst>
      <p:ext uri="{BB962C8B-B14F-4D97-AF65-F5344CB8AC3E}">
        <p14:creationId xmlns:p14="http://schemas.microsoft.com/office/powerpoint/2010/main" val="6291927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1_MSVID_Dark_Cyan_16x9_2012-08-18">
  <a:themeElements>
    <a:clrScheme name="Product brand - Blue and Cyan">
      <a:dk1>
        <a:srgbClr val="505050"/>
      </a:dk1>
      <a:lt1>
        <a:srgbClr val="FFFFFF"/>
      </a:lt1>
      <a:dk2>
        <a:srgbClr val="002050"/>
      </a:dk2>
      <a:lt2>
        <a:srgbClr val="A1D8F1"/>
      </a:lt2>
      <a:accent1>
        <a:srgbClr val="0072C6"/>
      </a:accent1>
      <a:accent2>
        <a:srgbClr val="68217A"/>
      </a:accent2>
      <a:accent3>
        <a:srgbClr val="008272"/>
      </a:accent3>
      <a:accent4>
        <a:srgbClr val="B4009E"/>
      </a:accent4>
      <a:accent5>
        <a:srgbClr val="4668C5"/>
      </a:accent5>
      <a:accent6>
        <a:srgbClr val="442359"/>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Chris Green; Dilip Radhakrishnan</External_x0020_Speaker>
    <Session_x0020_Code xmlns="12a172fe-0250-434a-85cf-03b10810c5e5">BRK3856</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230e9df3-be65-4c73-a93b-d1236ebd677e"/>
    <ds:schemaRef ds:uri="http://schemas.openxmlformats.org/package/2006/metadata/core-properties"/>
    <ds:schemaRef ds:uri="12a172fe-0250-434a-85cf-03b10810c5e5"/>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1</TotalTime>
  <Words>3080</Words>
  <Application>Microsoft Office PowerPoint</Application>
  <PresentationFormat>Custom</PresentationFormat>
  <Paragraphs>628</Paragraphs>
  <Slides>40</Slides>
  <Notes>29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40</vt:i4>
      </vt:variant>
    </vt:vector>
  </HeadingPairs>
  <TitlesOfParts>
    <vt:vector size="55" baseType="lpstr">
      <vt:lpstr>ＭＳ Ｐゴシック</vt:lpstr>
      <vt:lpstr>Arial</vt:lpstr>
      <vt:lpstr>Calibri</vt:lpstr>
      <vt:lpstr>Calibri Light</vt:lpstr>
      <vt:lpstr>Consolas</vt:lpstr>
      <vt:lpstr>Segoe</vt:lpstr>
      <vt:lpstr>Segoe UI</vt:lpstr>
      <vt:lpstr>Segoe UI Light</vt:lpstr>
      <vt:lpstr>Wingdings</vt:lpstr>
      <vt:lpstr>5-30610_Microsoft_Ignite_Keynote_Template</vt:lpstr>
      <vt:lpstr>1_5-30610_Microsoft_Ignite_Keynote_Template</vt:lpstr>
      <vt:lpstr>1_MSVID_Dark_Cyan_16x9_2012-08-18</vt:lpstr>
      <vt:lpstr>2_5-30610_Microsoft_Ignite_Keynote_Template</vt:lpstr>
      <vt:lpstr>Office Theme</vt:lpstr>
      <vt:lpstr>2_Office Theme</vt:lpstr>
      <vt:lpstr>PowerPoint Presentation</vt:lpstr>
      <vt:lpstr>Securing Access to O365 and other apps with Enterprise Mobility Suite </vt:lpstr>
      <vt:lpstr>Agenda</vt:lpstr>
      <vt:lpstr>Access control to corporate data today</vt:lpstr>
      <vt:lpstr>PowerPoint Presentation</vt:lpstr>
      <vt:lpstr>Protecting data in a mobile first, cloud first world</vt:lpstr>
      <vt:lpstr>Data protection with EMS</vt:lpstr>
      <vt:lpstr>Introducing ‘Conditional Access Control’</vt:lpstr>
      <vt:lpstr>Secure O365 Email &amp; Collaboration services</vt:lpstr>
      <vt:lpstr>PowerPoint Presentation</vt:lpstr>
      <vt:lpstr>Demo – Secure email &amp; Collaboration in O365</vt:lpstr>
      <vt:lpstr>PowerPoint Presentation</vt:lpstr>
      <vt:lpstr>PowerPoint Presentation</vt:lpstr>
      <vt:lpstr>Secure SaaS apps</vt:lpstr>
      <vt:lpstr>Conditional access to Azure AD connected applications</vt:lpstr>
      <vt:lpstr>PowerPoint Presentation</vt:lpstr>
      <vt:lpstr>PowerPoint Presentation</vt:lpstr>
      <vt:lpstr>Demo</vt:lpstr>
      <vt:lpstr>Secure on-premises resources</vt:lpstr>
      <vt:lpstr>Azure AD Proxy - SSO from the cloud</vt:lpstr>
      <vt:lpstr>AD FS and Hybrid Conditional Access</vt:lpstr>
      <vt:lpstr>Device based conditional access on premises</vt:lpstr>
      <vt:lpstr>Device Conditional Access</vt:lpstr>
      <vt:lpstr>Demo – Secure access using ADFS</vt:lpstr>
      <vt:lpstr>VPN &amp; Wifi Management</vt:lpstr>
      <vt:lpstr>Certificate management lifecycle with Intune</vt:lpstr>
      <vt:lpstr>Certificate Deployment – SCEP approach</vt:lpstr>
      <vt:lpstr>Certificate Deployment – PFX approach</vt:lpstr>
      <vt:lpstr>Secure Email in On-Prem Exchange</vt:lpstr>
      <vt:lpstr>Road Ahead</vt:lpstr>
      <vt:lpstr>Road ahead</vt:lpstr>
      <vt:lpstr>Win10 – Conditional access enhancements</vt:lpstr>
      <vt:lpstr>Win10 – Enterprise Data protection</vt:lpstr>
      <vt:lpstr>EDP Policy in Intune</vt:lpstr>
      <vt:lpstr>Windows 10 - Better VPN management</vt:lpstr>
      <vt:lpstr>Conclusion</vt:lpstr>
      <vt:lpstr>Security and Access control: Architecture matters</vt:lpstr>
      <vt:lpstr>Microsoft’s Differentiators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Access to O365 and other apps with Enterprise Mobility Suite</dc:title>
  <dc:subject>Microsoft Ignite 2015</dc:subject>
  <dc:creator>Brittany Hart</dc:creator>
  <cp:keywords>Microsoft Ignite 2015</cp:keywords>
  <dc:description>Template: Mitchell Derrey, Silver Fox Productions
Formatting: 
Audience Type: Internal/External</dc:description>
  <cp:lastModifiedBy>Brittany Hart</cp:lastModifiedBy>
  <cp:revision>1</cp:revision>
  <dcterms:created xsi:type="dcterms:W3CDTF">2015-05-05T22:54:21Z</dcterms:created>
  <dcterms:modified xsi:type="dcterms:W3CDTF">2015-05-05T22:56:15Z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