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7"/>
    <p:sldMasterId id="2147484281" r:id="rId8"/>
    <p:sldMasterId id="2147484309" r:id="rId9"/>
  </p:sldMasterIdLst>
  <p:notesMasterIdLst>
    <p:notesMasterId r:id="rId84"/>
  </p:notesMasterIdLst>
  <p:handoutMasterIdLst>
    <p:handoutMasterId r:id="rId85"/>
  </p:handoutMasterIdLst>
  <p:sldIdLst>
    <p:sldId id="1368" r:id="rId10"/>
    <p:sldId id="1560" r:id="rId11"/>
    <p:sldId id="1338" r:id="rId12"/>
    <p:sldId id="1462" r:id="rId13"/>
    <p:sldId id="1553" r:id="rId14"/>
    <p:sldId id="1554" r:id="rId15"/>
    <p:sldId id="1531" r:id="rId16"/>
    <p:sldId id="1557" r:id="rId17"/>
    <p:sldId id="1555" r:id="rId18"/>
    <p:sldId id="1552" r:id="rId19"/>
    <p:sldId id="1465" r:id="rId20"/>
    <p:sldId id="1466" r:id="rId21"/>
    <p:sldId id="1468" r:id="rId22"/>
    <p:sldId id="1543" r:id="rId23"/>
    <p:sldId id="1469" r:id="rId24"/>
    <p:sldId id="1470" r:id="rId25"/>
    <p:sldId id="1533" r:id="rId26"/>
    <p:sldId id="1472" r:id="rId27"/>
    <p:sldId id="1473" r:id="rId28"/>
    <p:sldId id="1474" r:id="rId29"/>
    <p:sldId id="1475" r:id="rId30"/>
    <p:sldId id="1476" r:id="rId31"/>
    <p:sldId id="1477" r:id="rId32"/>
    <p:sldId id="1541" r:id="rId33"/>
    <p:sldId id="1478" r:id="rId34"/>
    <p:sldId id="1479" r:id="rId35"/>
    <p:sldId id="1549" r:id="rId36"/>
    <p:sldId id="1485" r:id="rId37"/>
    <p:sldId id="1550" r:id="rId38"/>
    <p:sldId id="1528" r:id="rId39"/>
    <p:sldId id="1481" r:id="rId40"/>
    <p:sldId id="1534" r:id="rId41"/>
    <p:sldId id="1482" r:id="rId42"/>
    <p:sldId id="1483" r:id="rId43"/>
    <p:sldId id="1551" r:id="rId44"/>
    <p:sldId id="1536" r:id="rId45"/>
    <p:sldId id="1486" r:id="rId46"/>
    <p:sldId id="1487" r:id="rId47"/>
    <p:sldId id="1488" r:id="rId48"/>
    <p:sldId id="1489" r:id="rId49"/>
    <p:sldId id="1490" r:id="rId50"/>
    <p:sldId id="1491" r:id="rId51"/>
    <p:sldId id="1492" r:id="rId52"/>
    <p:sldId id="1494" r:id="rId53"/>
    <p:sldId id="1495" r:id="rId54"/>
    <p:sldId id="1496" r:id="rId55"/>
    <p:sldId id="1497" r:id="rId56"/>
    <p:sldId id="1498" r:id="rId57"/>
    <p:sldId id="1499" r:id="rId58"/>
    <p:sldId id="1500" r:id="rId59"/>
    <p:sldId id="1501" r:id="rId60"/>
    <p:sldId id="1471" r:id="rId61"/>
    <p:sldId id="1502" r:id="rId62"/>
    <p:sldId id="1503" r:id="rId63"/>
    <p:sldId id="1504" r:id="rId64"/>
    <p:sldId id="1505" r:id="rId65"/>
    <p:sldId id="1506" r:id="rId66"/>
    <p:sldId id="1547" r:id="rId67"/>
    <p:sldId id="1546" r:id="rId68"/>
    <p:sldId id="1507" r:id="rId69"/>
    <p:sldId id="1508" r:id="rId70"/>
    <p:sldId id="1509" r:id="rId71"/>
    <p:sldId id="1510" r:id="rId72"/>
    <p:sldId id="1511" r:id="rId73"/>
    <p:sldId id="1512" r:id="rId74"/>
    <p:sldId id="1513" r:id="rId75"/>
    <p:sldId id="1559" r:id="rId76"/>
    <p:sldId id="1520" r:id="rId77"/>
    <p:sldId id="1516" r:id="rId78"/>
    <p:sldId id="1517" r:id="rId79"/>
    <p:sldId id="1518" r:id="rId80"/>
    <p:sldId id="1563" r:id="rId81"/>
    <p:sldId id="1561" r:id="rId82"/>
    <p:sldId id="1562" r:id="rId83"/>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Ignite Breakout Template" id="{A073DAE3-B461-442F-A3D3-6642BD875E45}">
          <p14:sldIdLst>
            <p14:sldId id="1368"/>
            <p14:sldId id="1560"/>
            <p14:sldId id="1338"/>
            <p14:sldId id="1462"/>
            <p14:sldId id="1553"/>
            <p14:sldId id="1554"/>
            <p14:sldId id="1531"/>
            <p14:sldId id="1557"/>
            <p14:sldId id="1555"/>
            <p14:sldId id="1552"/>
            <p14:sldId id="1465"/>
            <p14:sldId id="1466"/>
            <p14:sldId id="1468"/>
            <p14:sldId id="1543"/>
            <p14:sldId id="1469"/>
            <p14:sldId id="1470"/>
            <p14:sldId id="1533"/>
            <p14:sldId id="1472"/>
            <p14:sldId id="1473"/>
            <p14:sldId id="1474"/>
            <p14:sldId id="1475"/>
            <p14:sldId id="1476"/>
            <p14:sldId id="1477"/>
            <p14:sldId id="1541"/>
            <p14:sldId id="1478"/>
            <p14:sldId id="1479"/>
            <p14:sldId id="1549"/>
            <p14:sldId id="1485"/>
            <p14:sldId id="1550"/>
            <p14:sldId id="1528"/>
            <p14:sldId id="1481"/>
            <p14:sldId id="1534"/>
            <p14:sldId id="1482"/>
            <p14:sldId id="1483"/>
            <p14:sldId id="1551"/>
            <p14:sldId id="1536"/>
            <p14:sldId id="1486"/>
            <p14:sldId id="1487"/>
            <p14:sldId id="1488"/>
            <p14:sldId id="1489"/>
            <p14:sldId id="1490"/>
            <p14:sldId id="1491"/>
            <p14:sldId id="1492"/>
            <p14:sldId id="1494"/>
            <p14:sldId id="1495"/>
            <p14:sldId id="1496"/>
            <p14:sldId id="1497"/>
            <p14:sldId id="1498"/>
            <p14:sldId id="1499"/>
            <p14:sldId id="1500"/>
            <p14:sldId id="1501"/>
            <p14:sldId id="1471"/>
            <p14:sldId id="1502"/>
            <p14:sldId id="1503"/>
            <p14:sldId id="1504"/>
            <p14:sldId id="1505"/>
            <p14:sldId id="1506"/>
            <p14:sldId id="1547"/>
            <p14:sldId id="1546"/>
            <p14:sldId id="1507"/>
            <p14:sldId id="1508"/>
            <p14:sldId id="1509"/>
            <p14:sldId id="1510"/>
            <p14:sldId id="1511"/>
            <p14:sldId id="1512"/>
            <p14:sldId id="1513"/>
            <p14:sldId id="1559"/>
            <p14:sldId id="1520"/>
            <p14:sldId id="1516"/>
            <p14:sldId id="1517"/>
            <p14:sldId id="1518"/>
            <p14:sldId id="1563"/>
            <p14:sldId id="1561"/>
            <p14:sldId id="156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FFFF"/>
    <a:srgbClr val="11CCFF"/>
    <a:srgbClr val="47D8FF"/>
    <a:srgbClr val="85E5FF"/>
    <a:srgbClr val="43D7FF"/>
    <a:srgbClr val="B4A0FF"/>
    <a:srgbClr val="505050"/>
    <a:srgbClr val="000000"/>
    <a:srgbClr val="00B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95" autoAdjust="0"/>
    <p:restoredTop sz="86933" autoAdjust="0"/>
  </p:normalViewPr>
  <p:slideViewPr>
    <p:cSldViewPr>
      <p:cViewPr varScale="1">
        <p:scale>
          <a:sx n="106" d="100"/>
          <a:sy n="106" d="100"/>
        </p:scale>
        <p:origin x="144" y="114"/>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75" d="100"/>
        <a:sy n="75" d="100"/>
      </p:scale>
      <p:origin x="0" y="-9354"/>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customXml" Target="../customXml/item5.xml"/><Relationship Id="rId90" Type="http://schemas.openxmlformats.org/officeDocument/2006/relationships/tableStyles" Target="tableStyles.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2.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3.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1.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presProps" Target="pres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3E593C-DC7A-407E-B586-3C78D77FDA96}" type="doc">
      <dgm:prSet loTypeId="urn:microsoft.com/office/officeart/2005/8/layout/hProcess9" loCatId="process" qsTypeId="urn:microsoft.com/office/officeart/2005/8/quickstyle/simple1" qsCatId="simple" csTypeId="urn:microsoft.com/office/officeart/2005/8/colors/accent1_2" csCatId="accent1" phldr="1"/>
      <dgm:spPr/>
    </dgm:pt>
    <dgm:pt modelId="{159DE284-E9BF-44F6-927E-5ADD4F1C78DE}">
      <dgm:prSet phldrT="[Text]" custT="1"/>
      <dgm:spPr/>
      <dgm:t>
        <a:bodyPr/>
        <a:lstStyle/>
        <a:p>
          <a:r>
            <a:rPr lang="en-US" sz="4000" dirty="0" smtClean="0"/>
            <a:t>Preview</a:t>
          </a:r>
        </a:p>
        <a:p>
          <a:r>
            <a:rPr lang="en-US" sz="4000" dirty="0" smtClean="0"/>
            <a:t>May 2014</a:t>
          </a:r>
          <a:endParaRPr lang="en-US" sz="6500" dirty="0"/>
        </a:p>
      </dgm:t>
    </dgm:pt>
    <dgm:pt modelId="{70E9C2DE-EAF9-407A-B795-B2F468F4A8B9}" type="parTrans" cxnId="{B3697B00-345C-40C9-9895-7AD82CFC22CB}">
      <dgm:prSet/>
      <dgm:spPr/>
      <dgm:t>
        <a:bodyPr/>
        <a:lstStyle/>
        <a:p>
          <a:endParaRPr lang="en-US"/>
        </a:p>
      </dgm:t>
    </dgm:pt>
    <dgm:pt modelId="{CAC66A97-72ED-4880-94C2-1C02C158F3C9}" type="sibTrans" cxnId="{B3697B00-345C-40C9-9895-7AD82CFC22CB}">
      <dgm:prSet/>
      <dgm:spPr/>
      <dgm:t>
        <a:bodyPr/>
        <a:lstStyle/>
        <a:p>
          <a:endParaRPr lang="en-US"/>
        </a:p>
      </dgm:t>
    </dgm:pt>
    <dgm:pt modelId="{33BA5DA0-64A2-49BB-98CE-80E39FADA39E}">
      <dgm:prSet phldrT="[Text]" custT="1"/>
      <dgm:spPr>
        <a:solidFill>
          <a:srgbClr val="00B050"/>
        </a:solidFill>
      </dgm:spPr>
      <dgm:t>
        <a:bodyPr/>
        <a:lstStyle/>
        <a:p>
          <a:r>
            <a:rPr lang="en-US" sz="4000" dirty="0" smtClean="0"/>
            <a:t>GA</a:t>
          </a:r>
        </a:p>
        <a:p>
          <a:r>
            <a:rPr lang="en-US" sz="3700" dirty="0" smtClean="0"/>
            <a:t>December 2014</a:t>
          </a:r>
          <a:endParaRPr lang="en-US" sz="3700" dirty="0"/>
        </a:p>
      </dgm:t>
    </dgm:pt>
    <dgm:pt modelId="{4BE5739A-64CA-4153-8ACA-0D7D33B5C0D0}" type="parTrans" cxnId="{5F60BB52-3AD0-4519-875C-794652C33502}">
      <dgm:prSet/>
      <dgm:spPr/>
      <dgm:t>
        <a:bodyPr/>
        <a:lstStyle/>
        <a:p>
          <a:endParaRPr lang="en-US"/>
        </a:p>
      </dgm:t>
    </dgm:pt>
    <dgm:pt modelId="{6CCDC487-B83C-4218-98A7-B0A5D5F73008}" type="sibTrans" cxnId="{5F60BB52-3AD0-4519-875C-794652C33502}">
      <dgm:prSet/>
      <dgm:spPr/>
      <dgm:t>
        <a:bodyPr/>
        <a:lstStyle/>
        <a:p>
          <a:endParaRPr lang="en-US"/>
        </a:p>
      </dgm:t>
    </dgm:pt>
    <dgm:pt modelId="{AA29CD5A-F82F-42B7-9A95-6869B60EEF04}">
      <dgm:prSet phldrT="[Text]"/>
      <dgm:spPr>
        <a:solidFill>
          <a:srgbClr val="7030A0"/>
        </a:solidFill>
      </dgm:spPr>
      <dgm:t>
        <a:bodyPr/>
        <a:lstStyle/>
        <a:p>
          <a:r>
            <a:rPr lang="en-US" dirty="0" smtClean="0"/>
            <a:t>Today</a:t>
          </a:r>
          <a:endParaRPr lang="en-US" dirty="0"/>
        </a:p>
      </dgm:t>
    </dgm:pt>
    <dgm:pt modelId="{5A4D29B4-123D-49D1-B61B-EA0A0F3EC36E}" type="parTrans" cxnId="{0E6C0E7F-15A6-44CD-89D5-65FCBEB0CBCD}">
      <dgm:prSet/>
      <dgm:spPr/>
      <dgm:t>
        <a:bodyPr/>
        <a:lstStyle/>
        <a:p>
          <a:endParaRPr lang="en-US"/>
        </a:p>
      </dgm:t>
    </dgm:pt>
    <dgm:pt modelId="{9E78D605-EADB-4891-A4F4-7D1F78235EC6}" type="sibTrans" cxnId="{0E6C0E7F-15A6-44CD-89D5-65FCBEB0CBCD}">
      <dgm:prSet/>
      <dgm:spPr/>
      <dgm:t>
        <a:bodyPr/>
        <a:lstStyle/>
        <a:p>
          <a:endParaRPr lang="en-US"/>
        </a:p>
      </dgm:t>
    </dgm:pt>
    <dgm:pt modelId="{E1FBF5EF-B27C-45E1-8E51-710C9DB6A904}" type="pres">
      <dgm:prSet presAssocID="{0D3E593C-DC7A-407E-B586-3C78D77FDA96}" presName="CompostProcess" presStyleCnt="0">
        <dgm:presLayoutVars>
          <dgm:dir/>
          <dgm:resizeHandles val="exact"/>
        </dgm:presLayoutVars>
      </dgm:prSet>
      <dgm:spPr/>
    </dgm:pt>
    <dgm:pt modelId="{9D27CAC9-C913-4426-A9F7-8DEE7DC1B05A}" type="pres">
      <dgm:prSet presAssocID="{0D3E593C-DC7A-407E-B586-3C78D77FDA96}" presName="arrow" presStyleLbl="bgShp" presStyleIdx="0" presStyleCnt="1"/>
      <dgm:spPr/>
    </dgm:pt>
    <dgm:pt modelId="{CF03D7DE-08F9-4957-82CC-8CF40ACE6E46}" type="pres">
      <dgm:prSet presAssocID="{0D3E593C-DC7A-407E-B586-3C78D77FDA96}" presName="linearProcess" presStyleCnt="0"/>
      <dgm:spPr/>
    </dgm:pt>
    <dgm:pt modelId="{DC1A1E61-EFC9-45DE-B77A-1C691BAB2332}" type="pres">
      <dgm:prSet presAssocID="{159DE284-E9BF-44F6-927E-5ADD4F1C78DE}" presName="textNode" presStyleLbl="node1" presStyleIdx="0" presStyleCnt="3">
        <dgm:presLayoutVars>
          <dgm:bulletEnabled val="1"/>
        </dgm:presLayoutVars>
      </dgm:prSet>
      <dgm:spPr/>
      <dgm:t>
        <a:bodyPr/>
        <a:lstStyle/>
        <a:p>
          <a:endParaRPr lang="en-US"/>
        </a:p>
      </dgm:t>
    </dgm:pt>
    <dgm:pt modelId="{D9964ACF-EE2D-461F-B9BD-A38769E0C213}" type="pres">
      <dgm:prSet presAssocID="{CAC66A97-72ED-4880-94C2-1C02C158F3C9}" presName="sibTrans" presStyleCnt="0"/>
      <dgm:spPr/>
    </dgm:pt>
    <dgm:pt modelId="{C4BBFA46-88C4-4511-B2DC-A2C6C3A7650C}" type="pres">
      <dgm:prSet presAssocID="{33BA5DA0-64A2-49BB-98CE-80E39FADA39E}" presName="textNode" presStyleLbl="node1" presStyleIdx="1" presStyleCnt="3" custScaleX="117367">
        <dgm:presLayoutVars>
          <dgm:bulletEnabled val="1"/>
        </dgm:presLayoutVars>
      </dgm:prSet>
      <dgm:spPr/>
      <dgm:t>
        <a:bodyPr/>
        <a:lstStyle/>
        <a:p>
          <a:endParaRPr lang="en-US"/>
        </a:p>
      </dgm:t>
    </dgm:pt>
    <dgm:pt modelId="{396505A0-C6DE-44CA-8ECF-9438E7BC6CCF}" type="pres">
      <dgm:prSet presAssocID="{6CCDC487-B83C-4218-98A7-B0A5D5F73008}" presName="sibTrans" presStyleCnt="0"/>
      <dgm:spPr/>
    </dgm:pt>
    <dgm:pt modelId="{C8E4B4AF-4B7F-4D6E-8302-992688498778}" type="pres">
      <dgm:prSet presAssocID="{AA29CD5A-F82F-42B7-9A95-6869B60EEF04}" presName="textNode" presStyleLbl="node1" presStyleIdx="2" presStyleCnt="3">
        <dgm:presLayoutVars>
          <dgm:bulletEnabled val="1"/>
        </dgm:presLayoutVars>
      </dgm:prSet>
      <dgm:spPr/>
      <dgm:t>
        <a:bodyPr/>
        <a:lstStyle/>
        <a:p>
          <a:endParaRPr lang="en-US"/>
        </a:p>
      </dgm:t>
    </dgm:pt>
  </dgm:ptLst>
  <dgm:cxnLst>
    <dgm:cxn modelId="{9206791E-8CF6-4371-B56E-2057851462B1}" type="presOf" srcId="{33BA5DA0-64A2-49BB-98CE-80E39FADA39E}" destId="{C4BBFA46-88C4-4511-B2DC-A2C6C3A7650C}" srcOrd="0" destOrd="0" presId="urn:microsoft.com/office/officeart/2005/8/layout/hProcess9"/>
    <dgm:cxn modelId="{04DF8B58-304F-486D-B39C-48E43003B4A2}" type="presOf" srcId="{159DE284-E9BF-44F6-927E-5ADD4F1C78DE}" destId="{DC1A1E61-EFC9-45DE-B77A-1C691BAB2332}" srcOrd="0" destOrd="0" presId="urn:microsoft.com/office/officeart/2005/8/layout/hProcess9"/>
    <dgm:cxn modelId="{86FC1977-3643-4B53-8CA4-729EEF046CEC}" type="presOf" srcId="{0D3E593C-DC7A-407E-B586-3C78D77FDA96}" destId="{E1FBF5EF-B27C-45E1-8E51-710C9DB6A904}" srcOrd="0" destOrd="0" presId="urn:microsoft.com/office/officeart/2005/8/layout/hProcess9"/>
    <dgm:cxn modelId="{F24431F6-3755-417B-8B9A-01D09B847257}" type="presOf" srcId="{AA29CD5A-F82F-42B7-9A95-6869B60EEF04}" destId="{C8E4B4AF-4B7F-4D6E-8302-992688498778}" srcOrd="0" destOrd="0" presId="urn:microsoft.com/office/officeart/2005/8/layout/hProcess9"/>
    <dgm:cxn modelId="{0E6C0E7F-15A6-44CD-89D5-65FCBEB0CBCD}" srcId="{0D3E593C-DC7A-407E-B586-3C78D77FDA96}" destId="{AA29CD5A-F82F-42B7-9A95-6869B60EEF04}" srcOrd="2" destOrd="0" parTransId="{5A4D29B4-123D-49D1-B61B-EA0A0F3EC36E}" sibTransId="{9E78D605-EADB-4891-A4F4-7D1F78235EC6}"/>
    <dgm:cxn modelId="{B3697B00-345C-40C9-9895-7AD82CFC22CB}" srcId="{0D3E593C-DC7A-407E-B586-3C78D77FDA96}" destId="{159DE284-E9BF-44F6-927E-5ADD4F1C78DE}" srcOrd="0" destOrd="0" parTransId="{70E9C2DE-EAF9-407A-B795-B2F468F4A8B9}" sibTransId="{CAC66A97-72ED-4880-94C2-1C02C158F3C9}"/>
    <dgm:cxn modelId="{5F60BB52-3AD0-4519-875C-794652C33502}" srcId="{0D3E593C-DC7A-407E-B586-3C78D77FDA96}" destId="{33BA5DA0-64A2-49BB-98CE-80E39FADA39E}" srcOrd="1" destOrd="0" parTransId="{4BE5739A-64CA-4153-8ACA-0D7D33B5C0D0}" sibTransId="{6CCDC487-B83C-4218-98A7-B0A5D5F73008}"/>
    <dgm:cxn modelId="{62536C80-A6EB-44E9-A91A-48DABA7D5488}" type="presParOf" srcId="{E1FBF5EF-B27C-45E1-8E51-710C9DB6A904}" destId="{9D27CAC9-C913-4426-A9F7-8DEE7DC1B05A}" srcOrd="0" destOrd="0" presId="urn:microsoft.com/office/officeart/2005/8/layout/hProcess9"/>
    <dgm:cxn modelId="{FC582382-7DF9-4F91-862D-99FCE74BC854}" type="presParOf" srcId="{E1FBF5EF-B27C-45E1-8E51-710C9DB6A904}" destId="{CF03D7DE-08F9-4957-82CC-8CF40ACE6E46}" srcOrd="1" destOrd="0" presId="urn:microsoft.com/office/officeart/2005/8/layout/hProcess9"/>
    <dgm:cxn modelId="{82780017-54A7-4A59-A534-F2C5F79EFE1F}" type="presParOf" srcId="{CF03D7DE-08F9-4957-82CC-8CF40ACE6E46}" destId="{DC1A1E61-EFC9-45DE-B77A-1C691BAB2332}" srcOrd="0" destOrd="0" presId="urn:microsoft.com/office/officeart/2005/8/layout/hProcess9"/>
    <dgm:cxn modelId="{F9F35BD8-DFB0-4944-A78D-4F7821376F63}" type="presParOf" srcId="{CF03D7DE-08F9-4957-82CC-8CF40ACE6E46}" destId="{D9964ACF-EE2D-461F-B9BD-A38769E0C213}" srcOrd="1" destOrd="0" presId="urn:microsoft.com/office/officeart/2005/8/layout/hProcess9"/>
    <dgm:cxn modelId="{C5E35601-3C1A-48CA-BFAC-BA07584E820C}" type="presParOf" srcId="{CF03D7DE-08F9-4957-82CC-8CF40ACE6E46}" destId="{C4BBFA46-88C4-4511-B2DC-A2C6C3A7650C}" srcOrd="2" destOrd="0" presId="urn:microsoft.com/office/officeart/2005/8/layout/hProcess9"/>
    <dgm:cxn modelId="{D0C4AB8F-71EB-4F8B-B55D-7B7EF50DE967}" type="presParOf" srcId="{CF03D7DE-08F9-4957-82CC-8CF40ACE6E46}" destId="{396505A0-C6DE-44CA-8ECF-9438E7BC6CCF}" srcOrd="3" destOrd="0" presId="urn:microsoft.com/office/officeart/2005/8/layout/hProcess9"/>
    <dgm:cxn modelId="{20954A51-BD0D-478E-A585-F7B9BB732EE2}" type="presParOf" srcId="{CF03D7DE-08F9-4957-82CC-8CF40ACE6E46}" destId="{C8E4B4AF-4B7F-4D6E-8302-99268849877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AF43F8-F351-4A29-A70F-D21F7B64D3D6}" type="doc">
      <dgm:prSet loTypeId="urn:microsoft.com/office/officeart/2005/8/layout/cycle3" loCatId="cycle" qsTypeId="urn:microsoft.com/office/officeart/2005/8/quickstyle/simple1" qsCatId="simple" csTypeId="urn:microsoft.com/office/officeart/2005/8/colors/accent0_2" csCatId="mainScheme" phldr="1"/>
      <dgm:spPr/>
      <dgm:t>
        <a:bodyPr/>
        <a:lstStyle/>
        <a:p>
          <a:endParaRPr lang="en-US"/>
        </a:p>
      </dgm:t>
    </dgm:pt>
    <dgm:pt modelId="{19BE623C-E47F-4C67-A044-03C61A16E424}">
      <dgm:prSet phldrT="[Text]" custT="1"/>
      <dgm:spPr>
        <a:solidFill>
          <a:schemeClr val="tx1">
            <a:lumMod val="95000"/>
          </a:schemeClr>
        </a:solidFill>
      </dgm:spPr>
      <dgm:t>
        <a:bodyPr/>
        <a:lstStyle/>
        <a:p>
          <a:r>
            <a:rPr lang="en-US" sz="2800" dirty="0" smtClean="0">
              <a:solidFill>
                <a:schemeClr val="bg1"/>
              </a:solidFill>
            </a:rPr>
            <a:t>Select Image</a:t>
          </a:r>
          <a:endParaRPr lang="en-US" sz="2800" dirty="0">
            <a:solidFill>
              <a:schemeClr val="bg1"/>
            </a:solidFill>
          </a:endParaRPr>
        </a:p>
      </dgm:t>
    </dgm:pt>
    <dgm:pt modelId="{C68F5976-B788-4777-8D06-506D5D6230BE}" type="parTrans" cxnId="{B229ED45-2A5F-4804-B6D8-4A3B36A769AF}">
      <dgm:prSet/>
      <dgm:spPr/>
      <dgm:t>
        <a:bodyPr/>
        <a:lstStyle/>
        <a:p>
          <a:endParaRPr lang="en-US"/>
        </a:p>
      </dgm:t>
    </dgm:pt>
    <dgm:pt modelId="{8CD9BE7C-48D9-41D3-94E2-66D81CA0D9B6}" type="sibTrans" cxnId="{B229ED45-2A5F-4804-B6D8-4A3B36A769AF}">
      <dgm:prSet/>
      <dgm:spPr>
        <a:solidFill>
          <a:srgbClr val="FFFF00"/>
        </a:solidFill>
      </dgm:spPr>
      <dgm:t>
        <a:bodyPr/>
        <a:lstStyle/>
        <a:p>
          <a:endParaRPr lang="en-US"/>
        </a:p>
      </dgm:t>
    </dgm:pt>
    <dgm:pt modelId="{1A2983D0-416B-4BA7-99D1-ACD48B71B505}">
      <dgm:prSet phldrT="[Text]" custT="1"/>
      <dgm:spPr>
        <a:solidFill>
          <a:schemeClr val="tx1"/>
        </a:solidFill>
      </dgm:spPr>
      <dgm:t>
        <a:bodyPr/>
        <a:lstStyle/>
        <a:p>
          <a:r>
            <a:rPr lang="en-US" sz="2800" dirty="0" smtClean="0">
              <a:solidFill>
                <a:schemeClr val="bg1"/>
              </a:solidFill>
            </a:rPr>
            <a:t>Publish Apps</a:t>
          </a:r>
          <a:endParaRPr lang="en-US" sz="2800" dirty="0">
            <a:solidFill>
              <a:schemeClr val="bg1"/>
            </a:solidFill>
          </a:endParaRPr>
        </a:p>
      </dgm:t>
    </dgm:pt>
    <dgm:pt modelId="{3044315F-6B84-4E4F-847D-B51715DAD0FC}" type="parTrans" cxnId="{C6F392A0-54D0-4AD8-9E0A-E121BD05F0DF}">
      <dgm:prSet/>
      <dgm:spPr/>
      <dgm:t>
        <a:bodyPr/>
        <a:lstStyle/>
        <a:p>
          <a:endParaRPr lang="en-US"/>
        </a:p>
      </dgm:t>
    </dgm:pt>
    <dgm:pt modelId="{5F16CA79-3165-4939-891F-2771A7379DC4}" type="sibTrans" cxnId="{C6F392A0-54D0-4AD8-9E0A-E121BD05F0DF}">
      <dgm:prSet/>
      <dgm:spPr/>
      <dgm:t>
        <a:bodyPr/>
        <a:lstStyle/>
        <a:p>
          <a:endParaRPr lang="en-US"/>
        </a:p>
      </dgm:t>
    </dgm:pt>
    <dgm:pt modelId="{F81FC17A-D73B-4959-A06E-062E00424254}">
      <dgm:prSet phldrT="[Text]" custT="1"/>
      <dgm:spPr>
        <a:solidFill>
          <a:schemeClr val="tx1"/>
        </a:solidFill>
      </dgm:spPr>
      <dgm:t>
        <a:bodyPr/>
        <a:lstStyle/>
        <a:p>
          <a:r>
            <a:rPr lang="en-US" sz="2800" dirty="0" smtClean="0">
              <a:solidFill>
                <a:schemeClr val="bg1"/>
              </a:solidFill>
            </a:rPr>
            <a:t>Assign Users</a:t>
          </a:r>
          <a:endParaRPr lang="en-US" sz="2800" dirty="0">
            <a:solidFill>
              <a:schemeClr val="bg1"/>
            </a:solidFill>
          </a:endParaRPr>
        </a:p>
      </dgm:t>
    </dgm:pt>
    <dgm:pt modelId="{FD365231-AA26-48C0-9272-AF2135F11B33}" type="parTrans" cxnId="{B5017D63-783B-466B-B107-1C844B9F0DB1}">
      <dgm:prSet/>
      <dgm:spPr/>
      <dgm:t>
        <a:bodyPr/>
        <a:lstStyle/>
        <a:p>
          <a:endParaRPr lang="en-US"/>
        </a:p>
      </dgm:t>
    </dgm:pt>
    <dgm:pt modelId="{9DD81E56-CDA1-444D-9561-676E7BFE4B13}" type="sibTrans" cxnId="{B5017D63-783B-466B-B107-1C844B9F0DB1}">
      <dgm:prSet/>
      <dgm:spPr/>
      <dgm:t>
        <a:bodyPr/>
        <a:lstStyle/>
        <a:p>
          <a:endParaRPr lang="en-US"/>
        </a:p>
      </dgm:t>
    </dgm:pt>
    <dgm:pt modelId="{4FC2DE4D-3958-45F2-BA7D-23EC70C06055}">
      <dgm:prSet phldrT="[Text]" custT="1"/>
      <dgm:spPr>
        <a:solidFill>
          <a:schemeClr val="tx1"/>
        </a:solidFill>
      </dgm:spPr>
      <dgm:t>
        <a:bodyPr/>
        <a:lstStyle/>
        <a:p>
          <a:endParaRPr lang="en-US" sz="2000" dirty="0">
            <a:solidFill>
              <a:schemeClr val="bg1"/>
            </a:solidFill>
          </a:endParaRPr>
        </a:p>
      </dgm:t>
    </dgm:pt>
    <dgm:pt modelId="{300F0C60-6FB2-4A9E-8B0A-D36AE579675D}" type="parTrans" cxnId="{D329BF06-03AF-40B1-A6A2-6A48EF3C9D70}">
      <dgm:prSet/>
      <dgm:spPr/>
      <dgm:t>
        <a:bodyPr/>
        <a:lstStyle/>
        <a:p>
          <a:endParaRPr lang="en-US"/>
        </a:p>
      </dgm:t>
    </dgm:pt>
    <dgm:pt modelId="{60E7523A-6060-4EDF-A8BE-794F1EB4BA65}" type="sibTrans" cxnId="{D329BF06-03AF-40B1-A6A2-6A48EF3C9D70}">
      <dgm:prSet/>
      <dgm:spPr/>
      <dgm:t>
        <a:bodyPr/>
        <a:lstStyle/>
        <a:p>
          <a:endParaRPr lang="en-US"/>
        </a:p>
      </dgm:t>
    </dgm:pt>
    <dgm:pt modelId="{E0954226-CA99-4798-BD99-30E3D755C2B8}">
      <dgm:prSet phldrT="[Text]" custT="1"/>
      <dgm:spPr>
        <a:solidFill>
          <a:schemeClr val="tx1"/>
        </a:solidFill>
      </dgm:spPr>
      <dgm:t>
        <a:bodyPr/>
        <a:lstStyle/>
        <a:p>
          <a:r>
            <a:rPr lang="en-US" sz="2800" dirty="0" smtClean="0">
              <a:solidFill>
                <a:schemeClr val="bg1"/>
              </a:solidFill>
            </a:rPr>
            <a:t>Update &amp; upload image</a:t>
          </a:r>
          <a:endParaRPr lang="en-US" sz="2800" dirty="0">
            <a:solidFill>
              <a:schemeClr val="bg1"/>
            </a:solidFill>
          </a:endParaRPr>
        </a:p>
      </dgm:t>
    </dgm:pt>
    <dgm:pt modelId="{10F3C42E-D216-42F4-996F-ABDE911812DB}" type="parTrans" cxnId="{1C3BC875-5799-45A1-86C2-7596766CC382}">
      <dgm:prSet/>
      <dgm:spPr/>
      <dgm:t>
        <a:bodyPr/>
        <a:lstStyle/>
        <a:p>
          <a:endParaRPr lang="en-US"/>
        </a:p>
      </dgm:t>
    </dgm:pt>
    <dgm:pt modelId="{EEB5FE20-60C9-477B-AD1B-FC2D520A478E}" type="sibTrans" cxnId="{1C3BC875-5799-45A1-86C2-7596766CC382}">
      <dgm:prSet/>
      <dgm:spPr/>
      <dgm:t>
        <a:bodyPr/>
        <a:lstStyle/>
        <a:p>
          <a:endParaRPr lang="en-US"/>
        </a:p>
      </dgm:t>
    </dgm:pt>
    <dgm:pt modelId="{8DC7C145-919D-472A-8355-075B7C8BB492}" type="pres">
      <dgm:prSet presAssocID="{50AF43F8-F351-4A29-A70F-D21F7B64D3D6}" presName="Name0" presStyleCnt="0">
        <dgm:presLayoutVars>
          <dgm:dir/>
          <dgm:resizeHandles val="exact"/>
        </dgm:presLayoutVars>
      </dgm:prSet>
      <dgm:spPr/>
      <dgm:t>
        <a:bodyPr/>
        <a:lstStyle/>
        <a:p>
          <a:endParaRPr lang="en-US"/>
        </a:p>
      </dgm:t>
    </dgm:pt>
    <dgm:pt modelId="{0F93A982-D466-4A39-ABAF-5190EDC5FEE7}" type="pres">
      <dgm:prSet presAssocID="{50AF43F8-F351-4A29-A70F-D21F7B64D3D6}" presName="cycle" presStyleCnt="0"/>
      <dgm:spPr/>
    </dgm:pt>
    <dgm:pt modelId="{167F5769-49B6-4623-937C-2A0D349D53B4}" type="pres">
      <dgm:prSet presAssocID="{19BE623C-E47F-4C67-A044-03C61A16E424}" presName="nodeFirstNode" presStyleLbl="node1" presStyleIdx="0" presStyleCnt="5">
        <dgm:presLayoutVars>
          <dgm:bulletEnabled val="1"/>
        </dgm:presLayoutVars>
      </dgm:prSet>
      <dgm:spPr/>
      <dgm:t>
        <a:bodyPr/>
        <a:lstStyle/>
        <a:p>
          <a:endParaRPr lang="en-US"/>
        </a:p>
      </dgm:t>
    </dgm:pt>
    <dgm:pt modelId="{7319ABF3-5FBD-46E2-AA47-52F52F0487F9}" type="pres">
      <dgm:prSet presAssocID="{8CD9BE7C-48D9-41D3-94E2-66D81CA0D9B6}" presName="sibTransFirstNode" presStyleLbl="bgShp" presStyleIdx="0" presStyleCnt="1"/>
      <dgm:spPr/>
      <dgm:t>
        <a:bodyPr/>
        <a:lstStyle/>
        <a:p>
          <a:endParaRPr lang="en-US"/>
        </a:p>
      </dgm:t>
    </dgm:pt>
    <dgm:pt modelId="{72170988-0691-4BE7-8EFC-E8D71EFCFBD5}" type="pres">
      <dgm:prSet presAssocID="{1A2983D0-416B-4BA7-99D1-ACD48B71B505}" presName="nodeFollowingNodes" presStyleLbl="node1" presStyleIdx="1" presStyleCnt="5">
        <dgm:presLayoutVars>
          <dgm:bulletEnabled val="1"/>
        </dgm:presLayoutVars>
      </dgm:prSet>
      <dgm:spPr/>
      <dgm:t>
        <a:bodyPr/>
        <a:lstStyle/>
        <a:p>
          <a:endParaRPr lang="en-US"/>
        </a:p>
      </dgm:t>
    </dgm:pt>
    <dgm:pt modelId="{D89034AC-05AC-4703-A795-C573D6452FC7}" type="pres">
      <dgm:prSet presAssocID="{F81FC17A-D73B-4959-A06E-062E00424254}" presName="nodeFollowingNodes" presStyleLbl="node1" presStyleIdx="2" presStyleCnt="5" custRadScaleRad="101951" custRadScaleInc="-25910">
        <dgm:presLayoutVars>
          <dgm:bulletEnabled val="1"/>
        </dgm:presLayoutVars>
      </dgm:prSet>
      <dgm:spPr/>
      <dgm:t>
        <a:bodyPr/>
        <a:lstStyle/>
        <a:p>
          <a:endParaRPr lang="en-US"/>
        </a:p>
      </dgm:t>
    </dgm:pt>
    <dgm:pt modelId="{CD52D68A-EB8E-4B94-9F36-6366931BB84B}" type="pres">
      <dgm:prSet presAssocID="{4FC2DE4D-3958-45F2-BA7D-23EC70C06055}" presName="nodeFollowingNodes" presStyleLbl="node1" presStyleIdx="3" presStyleCnt="5" custRadScaleRad="96457" custRadScaleInc="21509">
        <dgm:presLayoutVars>
          <dgm:bulletEnabled val="1"/>
        </dgm:presLayoutVars>
      </dgm:prSet>
      <dgm:spPr/>
      <dgm:t>
        <a:bodyPr/>
        <a:lstStyle/>
        <a:p>
          <a:endParaRPr lang="en-US"/>
        </a:p>
      </dgm:t>
    </dgm:pt>
    <dgm:pt modelId="{566231CB-B60E-45F0-A440-75900BBA6CA5}" type="pres">
      <dgm:prSet presAssocID="{E0954226-CA99-4798-BD99-30E3D755C2B8}" presName="nodeFollowingNodes" presStyleLbl="node1" presStyleIdx="4" presStyleCnt="5">
        <dgm:presLayoutVars>
          <dgm:bulletEnabled val="1"/>
        </dgm:presLayoutVars>
      </dgm:prSet>
      <dgm:spPr/>
      <dgm:t>
        <a:bodyPr/>
        <a:lstStyle/>
        <a:p>
          <a:endParaRPr lang="en-US"/>
        </a:p>
      </dgm:t>
    </dgm:pt>
  </dgm:ptLst>
  <dgm:cxnLst>
    <dgm:cxn modelId="{B8DF7FEE-B15A-4F9B-9F58-CF14AB61B2EE}" type="presOf" srcId="{4FC2DE4D-3958-45F2-BA7D-23EC70C06055}" destId="{CD52D68A-EB8E-4B94-9F36-6366931BB84B}" srcOrd="0" destOrd="0" presId="urn:microsoft.com/office/officeart/2005/8/layout/cycle3"/>
    <dgm:cxn modelId="{C779669F-6ECE-4319-9F71-5B6FB7630844}" type="presOf" srcId="{19BE623C-E47F-4C67-A044-03C61A16E424}" destId="{167F5769-49B6-4623-937C-2A0D349D53B4}" srcOrd="0" destOrd="0" presId="urn:microsoft.com/office/officeart/2005/8/layout/cycle3"/>
    <dgm:cxn modelId="{B229ED45-2A5F-4804-B6D8-4A3B36A769AF}" srcId="{50AF43F8-F351-4A29-A70F-D21F7B64D3D6}" destId="{19BE623C-E47F-4C67-A044-03C61A16E424}" srcOrd="0" destOrd="0" parTransId="{C68F5976-B788-4777-8D06-506D5D6230BE}" sibTransId="{8CD9BE7C-48D9-41D3-94E2-66D81CA0D9B6}"/>
    <dgm:cxn modelId="{0F037F4A-609A-420A-9C5E-C30A21974616}" type="presOf" srcId="{8CD9BE7C-48D9-41D3-94E2-66D81CA0D9B6}" destId="{7319ABF3-5FBD-46E2-AA47-52F52F0487F9}" srcOrd="0" destOrd="0" presId="urn:microsoft.com/office/officeart/2005/8/layout/cycle3"/>
    <dgm:cxn modelId="{DC12516A-45F0-409C-BD69-894C82D04D4D}" type="presOf" srcId="{F81FC17A-D73B-4959-A06E-062E00424254}" destId="{D89034AC-05AC-4703-A795-C573D6452FC7}" srcOrd="0" destOrd="0" presId="urn:microsoft.com/office/officeart/2005/8/layout/cycle3"/>
    <dgm:cxn modelId="{C6F392A0-54D0-4AD8-9E0A-E121BD05F0DF}" srcId="{50AF43F8-F351-4A29-A70F-D21F7B64D3D6}" destId="{1A2983D0-416B-4BA7-99D1-ACD48B71B505}" srcOrd="1" destOrd="0" parTransId="{3044315F-6B84-4E4F-847D-B51715DAD0FC}" sibTransId="{5F16CA79-3165-4939-891F-2771A7379DC4}"/>
    <dgm:cxn modelId="{1C3BC875-5799-45A1-86C2-7596766CC382}" srcId="{50AF43F8-F351-4A29-A70F-D21F7B64D3D6}" destId="{E0954226-CA99-4798-BD99-30E3D755C2B8}" srcOrd="4" destOrd="0" parTransId="{10F3C42E-D216-42F4-996F-ABDE911812DB}" sibTransId="{EEB5FE20-60C9-477B-AD1B-FC2D520A478E}"/>
    <dgm:cxn modelId="{29812837-9C3D-4411-88B9-E0F49B2BC3DC}" type="presOf" srcId="{1A2983D0-416B-4BA7-99D1-ACD48B71B505}" destId="{72170988-0691-4BE7-8EFC-E8D71EFCFBD5}" srcOrd="0" destOrd="0" presId="urn:microsoft.com/office/officeart/2005/8/layout/cycle3"/>
    <dgm:cxn modelId="{D329BF06-03AF-40B1-A6A2-6A48EF3C9D70}" srcId="{50AF43F8-F351-4A29-A70F-D21F7B64D3D6}" destId="{4FC2DE4D-3958-45F2-BA7D-23EC70C06055}" srcOrd="3" destOrd="0" parTransId="{300F0C60-6FB2-4A9E-8B0A-D36AE579675D}" sibTransId="{60E7523A-6060-4EDF-A8BE-794F1EB4BA65}"/>
    <dgm:cxn modelId="{0D0331E2-D65E-46E2-A774-4E1FDC5A45F6}" type="presOf" srcId="{50AF43F8-F351-4A29-A70F-D21F7B64D3D6}" destId="{8DC7C145-919D-472A-8355-075B7C8BB492}" srcOrd="0" destOrd="0" presId="urn:microsoft.com/office/officeart/2005/8/layout/cycle3"/>
    <dgm:cxn modelId="{B5017D63-783B-466B-B107-1C844B9F0DB1}" srcId="{50AF43F8-F351-4A29-A70F-D21F7B64D3D6}" destId="{F81FC17A-D73B-4959-A06E-062E00424254}" srcOrd="2" destOrd="0" parTransId="{FD365231-AA26-48C0-9272-AF2135F11B33}" sibTransId="{9DD81E56-CDA1-444D-9561-676E7BFE4B13}"/>
    <dgm:cxn modelId="{069522CF-0BF4-432B-AB7C-D9126211DE4B}" type="presOf" srcId="{E0954226-CA99-4798-BD99-30E3D755C2B8}" destId="{566231CB-B60E-45F0-A440-75900BBA6CA5}" srcOrd="0" destOrd="0" presId="urn:microsoft.com/office/officeart/2005/8/layout/cycle3"/>
    <dgm:cxn modelId="{CEC3AC9D-0D1C-4E39-8DE9-A8A3B0BD45AB}" type="presParOf" srcId="{8DC7C145-919D-472A-8355-075B7C8BB492}" destId="{0F93A982-D466-4A39-ABAF-5190EDC5FEE7}" srcOrd="0" destOrd="0" presId="urn:microsoft.com/office/officeart/2005/8/layout/cycle3"/>
    <dgm:cxn modelId="{BD8AF505-4C14-4FFD-A21C-0A041790D938}" type="presParOf" srcId="{0F93A982-D466-4A39-ABAF-5190EDC5FEE7}" destId="{167F5769-49B6-4623-937C-2A0D349D53B4}" srcOrd="0" destOrd="0" presId="urn:microsoft.com/office/officeart/2005/8/layout/cycle3"/>
    <dgm:cxn modelId="{897F67CF-FFB6-4804-B5D4-EDECDD288D69}" type="presParOf" srcId="{0F93A982-D466-4A39-ABAF-5190EDC5FEE7}" destId="{7319ABF3-5FBD-46E2-AA47-52F52F0487F9}" srcOrd="1" destOrd="0" presId="urn:microsoft.com/office/officeart/2005/8/layout/cycle3"/>
    <dgm:cxn modelId="{D9C8F118-7BEF-4C5D-8431-F6DB5A7DA621}" type="presParOf" srcId="{0F93A982-D466-4A39-ABAF-5190EDC5FEE7}" destId="{72170988-0691-4BE7-8EFC-E8D71EFCFBD5}" srcOrd="2" destOrd="0" presId="urn:microsoft.com/office/officeart/2005/8/layout/cycle3"/>
    <dgm:cxn modelId="{3C1EB9F6-E611-4C7B-BEAD-37FFA92C9A41}" type="presParOf" srcId="{0F93A982-D466-4A39-ABAF-5190EDC5FEE7}" destId="{D89034AC-05AC-4703-A795-C573D6452FC7}" srcOrd="3" destOrd="0" presId="urn:microsoft.com/office/officeart/2005/8/layout/cycle3"/>
    <dgm:cxn modelId="{C7897AB5-F2EB-4EA9-8CA5-CF507A11F81C}" type="presParOf" srcId="{0F93A982-D466-4A39-ABAF-5190EDC5FEE7}" destId="{CD52D68A-EB8E-4B94-9F36-6366931BB84B}" srcOrd="4" destOrd="0" presId="urn:microsoft.com/office/officeart/2005/8/layout/cycle3"/>
    <dgm:cxn modelId="{5B6FC7DE-4059-4C94-86AB-E580B2441D0E}" type="presParOf" srcId="{0F93A982-D466-4A39-ABAF-5190EDC5FEE7}" destId="{566231CB-B60E-45F0-A440-75900BBA6CA5}"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AF43F8-F351-4A29-A70F-D21F7B64D3D6}" type="doc">
      <dgm:prSet loTypeId="urn:microsoft.com/office/officeart/2005/8/layout/cycle3" loCatId="cycle" qsTypeId="urn:microsoft.com/office/officeart/2005/8/quickstyle/simple1" qsCatId="simple" csTypeId="urn:microsoft.com/office/officeart/2005/8/colors/accent0_2" csCatId="mainScheme" phldr="1"/>
      <dgm:spPr/>
      <dgm:t>
        <a:bodyPr/>
        <a:lstStyle/>
        <a:p>
          <a:endParaRPr lang="en-US"/>
        </a:p>
      </dgm:t>
    </dgm:pt>
    <dgm:pt modelId="{19BE623C-E47F-4C67-A044-03C61A16E424}">
      <dgm:prSet phldrT="[Text]" custT="1"/>
      <dgm:spPr>
        <a:solidFill>
          <a:srgbClr val="FF0000"/>
        </a:solidFill>
      </dgm:spPr>
      <dgm:t>
        <a:bodyPr/>
        <a:lstStyle/>
        <a:p>
          <a:r>
            <a:rPr lang="en-US" sz="2800" dirty="0" smtClean="0">
              <a:solidFill>
                <a:srgbClr val="FFFFFF"/>
              </a:solidFill>
            </a:rPr>
            <a:t>Select Image</a:t>
          </a:r>
          <a:endParaRPr lang="en-US" sz="2800" dirty="0">
            <a:solidFill>
              <a:srgbClr val="FFFFFF"/>
            </a:solidFill>
          </a:endParaRPr>
        </a:p>
      </dgm:t>
    </dgm:pt>
    <dgm:pt modelId="{C68F5976-B788-4777-8D06-506D5D6230BE}" type="parTrans" cxnId="{B229ED45-2A5F-4804-B6D8-4A3B36A769AF}">
      <dgm:prSet/>
      <dgm:spPr/>
      <dgm:t>
        <a:bodyPr/>
        <a:lstStyle/>
        <a:p>
          <a:endParaRPr lang="en-US"/>
        </a:p>
      </dgm:t>
    </dgm:pt>
    <dgm:pt modelId="{8CD9BE7C-48D9-41D3-94E2-66D81CA0D9B6}" type="sibTrans" cxnId="{B229ED45-2A5F-4804-B6D8-4A3B36A769AF}">
      <dgm:prSet/>
      <dgm:spPr>
        <a:solidFill>
          <a:srgbClr val="FFFF00"/>
        </a:solidFill>
      </dgm:spPr>
      <dgm:t>
        <a:bodyPr/>
        <a:lstStyle/>
        <a:p>
          <a:endParaRPr lang="en-US"/>
        </a:p>
      </dgm:t>
    </dgm:pt>
    <dgm:pt modelId="{1A2983D0-416B-4BA7-99D1-ACD48B71B505}">
      <dgm:prSet phldrT="[Text]" custT="1"/>
      <dgm:spPr>
        <a:solidFill>
          <a:schemeClr val="tx1"/>
        </a:solidFill>
      </dgm:spPr>
      <dgm:t>
        <a:bodyPr/>
        <a:lstStyle/>
        <a:p>
          <a:r>
            <a:rPr lang="en-US" sz="2800" dirty="0" smtClean="0">
              <a:solidFill>
                <a:schemeClr val="bg1"/>
              </a:solidFill>
            </a:rPr>
            <a:t>Publish Apps</a:t>
          </a:r>
          <a:endParaRPr lang="en-US" sz="2800" dirty="0">
            <a:solidFill>
              <a:schemeClr val="bg1"/>
            </a:solidFill>
          </a:endParaRPr>
        </a:p>
      </dgm:t>
    </dgm:pt>
    <dgm:pt modelId="{3044315F-6B84-4E4F-847D-B51715DAD0FC}" type="parTrans" cxnId="{C6F392A0-54D0-4AD8-9E0A-E121BD05F0DF}">
      <dgm:prSet/>
      <dgm:spPr/>
      <dgm:t>
        <a:bodyPr/>
        <a:lstStyle/>
        <a:p>
          <a:endParaRPr lang="en-US"/>
        </a:p>
      </dgm:t>
    </dgm:pt>
    <dgm:pt modelId="{5F16CA79-3165-4939-891F-2771A7379DC4}" type="sibTrans" cxnId="{C6F392A0-54D0-4AD8-9E0A-E121BD05F0DF}">
      <dgm:prSet/>
      <dgm:spPr/>
      <dgm:t>
        <a:bodyPr/>
        <a:lstStyle/>
        <a:p>
          <a:endParaRPr lang="en-US"/>
        </a:p>
      </dgm:t>
    </dgm:pt>
    <dgm:pt modelId="{F81FC17A-D73B-4959-A06E-062E00424254}">
      <dgm:prSet phldrT="[Text]" custT="1"/>
      <dgm:spPr>
        <a:solidFill>
          <a:schemeClr val="tx1"/>
        </a:solidFill>
      </dgm:spPr>
      <dgm:t>
        <a:bodyPr/>
        <a:lstStyle/>
        <a:p>
          <a:r>
            <a:rPr lang="en-US" sz="2800" dirty="0" smtClean="0">
              <a:solidFill>
                <a:schemeClr val="bg1"/>
              </a:solidFill>
            </a:rPr>
            <a:t>Assign Users</a:t>
          </a:r>
          <a:endParaRPr lang="en-US" sz="2800" dirty="0">
            <a:solidFill>
              <a:schemeClr val="bg1"/>
            </a:solidFill>
          </a:endParaRPr>
        </a:p>
      </dgm:t>
    </dgm:pt>
    <dgm:pt modelId="{FD365231-AA26-48C0-9272-AF2135F11B33}" type="parTrans" cxnId="{B5017D63-783B-466B-B107-1C844B9F0DB1}">
      <dgm:prSet/>
      <dgm:spPr/>
      <dgm:t>
        <a:bodyPr/>
        <a:lstStyle/>
        <a:p>
          <a:endParaRPr lang="en-US"/>
        </a:p>
      </dgm:t>
    </dgm:pt>
    <dgm:pt modelId="{9DD81E56-CDA1-444D-9561-676E7BFE4B13}" type="sibTrans" cxnId="{B5017D63-783B-466B-B107-1C844B9F0DB1}">
      <dgm:prSet/>
      <dgm:spPr/>
      <dgm:t>
        <a:bodyPr/>
        <a:lstStyle/>
        <a:p>
          <a:endParaRPr lang="en-US"/>
        </a:p>
      </dgm:t>
    </dgm:pt>
    <dgm:pt modelId="{4FC2DE4D-3958-45F2-BA7D-23EC70C06055}">
      <dgm:prSet phldrT="[Text]" custT="1"/>
      <dgm:spPr>
        <a:solidFill>
          <a:schemeClr val="tx1"/>
        </a:solidFill>
      </dgm:spPr>
      <dgm:t>
        <a:bodyPr/>
        <a:lstStyle/>
        <a:p>
          <a:endParaRPr lang="en-US" sz="2000" dirty="0">
            <a:solidFill>
              <a:schemeClr val="bg1"/>
            </a:solidFill>
          </a:endParaRPr>
        </a:p>
      </dgm:t>
    </dgm:pt>
    <dgm:pt modelId="{300F0C60-6FB2-4A9E-8B0A-D36AE579675D}" type="parTrans" cxnId="{D329BF06-03AF-40B1-A6A2-6A48EF3C9D70}">
      <dgm:prSet/>
      <dgm:spPr/>
      <dgm:t>
        <a:bodyPr/>
        <a:lstStyle/>
        <a:p>
          <a:endParaRPr lang="en-US"/>
        </a:p>
      </dgm:t>
    </dgm:pt>
    <dgm:pt modelId="{60E7523A-6060-4EDF-A8BE-794F1EB4BA65}" type="sibTrans" cxnId="{D329BF06-03AF-40B1-A6A2-6A48EF3C9D70}">
      <dgm:prSet/>
      <dgm:spPr/>
      <dgm:t>
        <a:bodyPr/>
        <a:lstStyle/>
        <a:p>
          <a:endParaRPr lang="en-US"/>
        </a:p>
      </dgm:t>
    </dgm:pt>
    <dgm:pt modelId="{E0954226-CA99-4798-BD99-30E3D755C2B8}">
      <dgm:prSet phldrT="[Text]" custT="1"/>
      <dgm:spPr>
        <a:solidFill>
          <a:schemeClr val="tx1"/>
        </a:solidFill>
      </dgm:spPr>
      <dgm:t>
        <a:bodyPr/>
        <a:lstStyle/>
        <a:p>
          <a:r>
            <a:rPr lang="en-US" sz="2800" dirty="0" smtClean="0">
              <a:solidFill>
                <a:schemeClr val="bg1"/>
              </a:solidFill>
            </a:rPr>
            <a:t>Update &amp; upload image</a:t>
          </a:r>
          <a:endParaRPr lang="en-US" sz="2800" dirty="0">
            <a:solidFill>
              <a:schemeClr val="bg1"/>
            </a:solidFill>
          </a:endParaRPr>
        </a:p>
      </dgm:t>
    </dgm:pt>
    <dgm:pt modelId="{10F3C42E-D216-42F4-996F-ABDE911812DB}" type="parTrans" cxnId="{1C3BC875-5799-45A1-86C2-7596766CC382}">
      <dgm:prSet/>
      <dgm:spPr/>
      <dgm:t>
        <a:bodyPr/>
        <a:lstStyle/>
        <a:p>
          <a:endParaRPr lang="en-US"/>
        </a:p>
      </dgm:t>
    </dgm:pt>
    <dgm:pt modelId="{EEB5FE20-60C9-477B-AD1B-FC2D520A478E}" type="sibTrans" cxnId="{1C3BC875-5799-45A1-86C2-7596766CC382}">
      <dgm:prSet/>
      <dgm:spPr/>
      <dgm:t>
        <a:bodyPr/>
        <a:lstStyle/>
        <a:p>
          <a:endParaRPr lang="en-US"/>
        </a:p>
      </dgm:t>
    </dgm:pt>
    <dgm:pt modelId="{8DC7C145-919D-472A-8355-075B7C8BB492}" type="pres">
      <dgm:prSet presAssocID="{50AF43F8-F351-4A29-A70F-D21F7B64D3D6}" presName="Name0" presStyleCnt="0">
        <dgm:presLayoutVars>
          <dgm:dir/>
          <dgm:resizeHandles val="exact"/>
        </dgm:presLayoutVars>
      </dgm:prSet>
      <dgm:spPr/>
      <dgm:t>
        <a:bodyPr/>
        <a:lstStyle/>
        <a:p>
          <a:endParaRPr lang="en-US"/>
        </a:p>
      </dgm:t>
    </dgm:pt>
    <dgm:pt modelId="{0F93A982-D466-4A39-ABAF-5190EDC5FEE7}" type="pres">
      <dgm:prSet presAssocID="{50AF43F8-F351-4A29-A70F-D21F7B64D3D6}" presName="cycle" presStyleCnt="0"/>
      <dgm:spPr/>
    </dgm:pt>
    <dgm:pt modelId="{167F5769-49B6-4623-937C-2A0D349D53B4}" type="pres">
      <dgm:prSet presAssocID="{19BE623C-E47F-4C67-A044-03C61A16E424}" presName="nodeFirstNode" presStyleLbl="node1" presStyleIdx="0" presStyleCnt="5">
        <dgm:presLayoutVars>
          <dgm:bulletEnabled val="1"/>
        </dgm:presLayoutVars>
      </dgm:prSet>
      <dgm:spPr/>
      <dgm:t>
        <a:bodyPr/>
        <a:lstStyle/>
        <a:p>
          <a:endParaRPr lang="en-US"/>
        </a:p>
      </dgm:t>
    </dgm:pt>
    <dgm:pt modelId="{7319ABF3-5FBD-46E2-AA47-52F52F0487F9}" type="pres">
      <dgm:prSet presAssocID="{8CD9BE7C-48D9-41D3-94E2-66D81CA0D9B6}" presName="sibTransFirstNode" presStyleLbl="bgShp" presStyleIdx="0" presStyleCnt="1"/>
      <dgm:spPr/>
      <dgm:t>
        <a:bodyPr/>
        <a:lstStyle/>
        <a:p>
          <a:endParaRPr lang="en-US"/>
        </a:p>
      </dgm:t>
    </dgm:pt>
    <dgm:pt modelId="{72170988-0691-4BE7-8EFC-E8D71EFCFBD5}" type="pres">
      <dgm:prSet presAssocID="{1A2983D0-416B-4BA7-99D1-ACD48B71B505}" presName="nodeFollowingNodes" presStyleLbl="node1" presStyleIdx="1" presStyleCnt="5">
        <dgm:presLayoutVars>
          <dgm:bulletEnabled val="1"/>
        </dgm:presLayoutVars>
      </dgm:prSet>
      <dgm:spPr/>
      <dgm:t>
        <a:bodyPr/>
        <a:lstStyle/>
        <a:p>
          <a:endParaRPr lang="en-US"/>
        </a:p>
      </dgm:t>
    </dgm:pt>
    <dgm:pt modelId="{D89034AC-05AC-4703-A795-C573D6452FC7}" type="pres">
      <dgm:prSet presAssocID="{F81FC17A-D73B-4959-A06E-062E00424254}" presName="nodeFollowingNodes" presStyleLbl="node1" presStyleIdx="2" presStyleCnt="5" custRadScaleRad="101951" custRadScaleInc="-25910">
        <dgm:presLayoutVars>
          <dgm:bulletEnabled val="1"/>
        </dgm:presLayoutVars>
      </dgm:prSet>
      <dgm:spPr/>
      <dgm:t>
        <a:bodyPr/>
        <a:lstStyle/>
        <a:p>
          <a:endParaRPr lang="en-US"/>
        </a:p>
      </dgm:t>
    </dgm:pt>
    <dgm:pt modelId="{CD52D68A-EB8E-4B94-9F36-6366931BB84B}" type="pres">
      <dgm:prSet presAssocID="{4FC2DE4D-3958-45F2-BA7D-23EC70C06055}" presName="nodeFollowingNodes" presStyleLbl="node1" presStyleIdx="3" presStyleCnt="5" custRadScaleRad="96457" custRadScaleInc="21509">
        <dgm:presLayoutVars>
          <dgm:bulletEnabled val="1"/>
        </dgm:presLayoutVars>
      </dgm:prSet>
      <dgm:spPr/>
      <dgm:t>
        <a:bodyPr/>
        <a:lstStyle/>
        <a:p>
          <a:endParaRPr lang="en-US"/>
        </a:p>
      </dgm:t>
    </dgm:pt>
    <dgm:pt modelId="{566231CB-B60E-45F0-A440-75900BBA6CA5}" type="pres">
      <dgm:prSet presAssocID="{E0954226-CA99-4798-BD99-30E3D755C2B8}" presName="nodeFollowingNodes" presStyleLbl="node1" presStyleIdx="4" presStyleCnt="5">
        <dgm:presLayoutVars>
          <dgm:bulletEnabled val="1"/>
        </dgm:presLayoutVars>
      </dgm:prSet>
      <dgm:spPr/>
      <dgm:t>
        <a:bodyPr/>
        <a:lstStyle/>
        <a:p>
          <a:endParaRPr lang="en-US"/>
        </a:p>
      </dgm:t>
    </dgm:pt>
  </dgm:ptLst>
  <dgm:cxnLst>
    <dgm:cxn modelId="{1455A33E-BA4F-460C-92FD-D6F82E537C07}" type="presOf" srcId="{19BE623C-E47F-4C67-A044-03C61A16E424}" destId="{167F5769-49B6-4623-937C-2A0D349D53B4}" srcOrd="0" destOrd="0" presId="urn:microsoft.com/office/officeart/2005/8/layout/cycle3"/>
    <dgm:cxn modelId="{B10FFAD2-011E-4E80-86AB-BB34A13B2126}" type="presOf" srcId="{E0954226-CA99-4798-BD99-30E3D755C2B8}" destId="{566231CB-B60E-45F0-A440-75900BBA6CA5}" srcOrd="0" destOrd="0" presId="urn:microsoft.com/office/officeart/2005/8/layout/cycle3"/>
    <dgm:cxn modelId="{D329BF06-03AF-40B1-A6A2-6A48EF3C9D70}" srcId="{50AF43F8-F351-4A29-A70F-D21F7B64D3D6}" destId="{4FC2DE4D-3958-45F2-BA7D-23EC70C06055}" srcOrd="3" destOrd="0" parTransId="{300F0C60-6FB2-4A9E-8B0A-D36AE579675D}" sibTransId="{60E7523A-6060-4EDF-A8BE-794F1EB4BA65}"/>
    <dgm:cxn modelId="{3B882551-025A-45E5-AAD2-AA64E6CE09DD}" type="presOf" srcId="{F81FC17A-D73B-4959-A06E-062E00424254}" destId="{D89034AC-05AC-4703-A795-C573D6452FC7}" srcOrd="0" destOrd="0" presId="urn:microsoft.com/office/officeart/2005/8/layout/cycle3"/>
    <dgm:cxn modelId="{C6F392A0-54D0-4AD8-9E0A-E121BD05F0DF}" srcId="{50AF43F8-F351-4A29-A70F-D21F7B64D3D6}" destId="{1A2983D0-416B-4BA7-99D1-ACD48B71B505}" srcOrd="1" destOrd="0" parTransId="{3044315F-6B84-4E4F-847D-B51715DAD0FC}" sibTransId="{5F16CA79-3165-4939-891F-2771A7379DC4}"/>
    <dgm:cxn modelId="{30C4E2F0-3FDF-48E2-8FDA-C7F6182F2C10}" type="presOf" srcId="{8CD9BE7C-48D9-41D3-94E2-66D81CA0D9B6}" destId="{7319ABF3-5FBD-46E2-AA47-52F52F0487F9}" srcOrd="0" destOrd="0" presId="urn:microsoft.com/office/officeart/2005/8/layout/cycle3"/>
    <dgm:cxn modelId="{0362643E-F0D8-4DCD-B87E-4217995BDDA8}" type="presOf" srcId="{50AF43F8-F351-4A29-A70F-D21F7B64D3D6}" destId="{8DC7C145-919D-472A-8355-075B7C8BB492}" srcOrd="0" destOrd="0" presId="urn:microsoft.com/office/officeart/2005/8/layout/cycle3"/>
    <dgm:cxn modelId="{B5017D63-783B-466B-B107-1C844B9F0DB1}" srcId="{50AF43F8-F351-4A29-A70F-D21F7B64D3D6}" destId="{F81FC17A-D73B-4959-A06E-062E00424254}" srcOrd="2" destOrd="0" parTransId="{FD365231-AA26-48C0-9272-AF2135F11B33}" sibTransId="{9DD81E56-CDA1-444D-9561-676E7BFE4B13}"/>
    <dgm:cxn modelId="{0715006B-1F9B-4A12-90BF-C1D9B7D78FB8}" type="presOf" srcId="{1A2983D0-416B-4BA7-99D1-ACD48B71B505}" destId="{72170988-0691-4BE7-8EFC-E8D71EFCFBD5}" srcOrd="0" destOrd="0" presId="urn:microsoft.com/office/officeart/2005/8/layout/cycle3"/>
    <dgm:cxn modelId="{B229ED45-2A5F-4804-B6D8-4A3B36A769AF}" srcId="{50AF43F8-F351-4A29-A70F-D21F7B64D3D6}" destId="{19BE623C-E47F-4C67-A044-03C61A16E424}" srcOrd="0" destOrd="0" parTransId="{C68F5976-B788-4777-8D06-506D5D6230BE}" sibTransId="{8CD9BE7C-48D9-41D3-94E2-66D81CA0D9B6}"/>
    <dgm:cxn modelId="{015746EA-CB83-4476-81C7-E9898F0BDDC8}" type="presOf" srcId="{4FC2DE4D-3958-45F2-BA7D-23EC70C06055}" destId="{CD52D68A-EB8E-4B94-9F36-6366931BB84B}" srcOrd="0" destOrd="0" presId="urn:microsoft.com/office/officeart/2005/8/layout/cycle3"/>
    <dgm:cxn modelId="{1C3BC875-5799-45A1-86C2-7596766CC382}" srcId="{50AF43F8-F351-4A29-A70F-D21F7B64D3D6}" destId="{E0954226-CA99-4798-BD99-30E3D755C2B8}" srcOrd="4" destOrd="0" parTransId="{10F3C42E-D216-42F4-996F-ABDE911812DB}" sibTransId="{EEB5FE20-60C9-477B-AD1B-FC2D520A478E}"/>
    <dgm:cxn modelId="{4AD8C4BA-306C-4CB7-89A2-F0DFBF339C5E}" type="presParOf" srcId="{8DC7C145-919D-472A-8355-075B7C8BB492}" destId="{0F93A982-D466-4A39-ABAF-5190EDC5FEE7}" srcOrd="0" destOrd="0" presId="urn:microsoft.com/office/officeart/2005/8/layout/cycle3"/>
    <dgm:cxn modelId="{BA8E5C1D-6486-4966-9C41-A6CF29201C1D}" type="presParOf" srcId="{0F93A982-D466-4A39-ABAF-5190EDC5FEE7}" destId="{167F5769-49B6-4623-937C-2A0D349D53B4}" srcOrd="0" destOrd="0" presId="urn:microsoft.com/office/officeart/2005/8/layout/cycle3"/>
    <dgm:cxn modelId="{37706858-5199-47BC-AEF2-6414F44B4F25}" type="presParOf" srcId="{0F93A982-D466-4A39-ABAF-5190EDC5FEE7}" destId="{7319ABF3-5FBD-46E2-AA47-52F52F0487F9}" srcOrd="1" destOrd="0" presId="urn:microsoft.com/office/officeart/2005/8/layout/cycle3"/>
    <dgm:cxn modelId="{EBF76066-80EF-40AC-BBC1-868A41FD5EF7}" type="presParOf" srcId="{0F93A982-D466-4A39-ABAF-5190EDC5FEE7}" destId="{72170988-0691-4BE7-8EFC-E8D71EFCFBD5}" srcOrd="2" destOrd="0" presId="urn:microsoft.com/office/officeart/2005/8/layout/cycle3"/>
    <dgm:cxn modelId="{EA3AF774-007B-4E4B-AAF2-84A4D2B1D740}" type="presParOf" srcId="{0F93A982-D466-4A39-ABAF-5190EDC5FEE7}" destId="{D89034AC-05AC-4703-A795-C573D6452FC7}" srcOrd="3" destOrd="0" presId="urn:microsoft.com/office/officeart/2005/8/layout/cycle3"/>
    <dgm:cxn modelId="{B3791905-9171-493E-AE8D-DF7FDA14D5A8}" type="presParOf" srcId="{0F93A982-D466-4A39-ABAF-5190EDC5FEE7}" destId="{CD52D68A-EB8E-4B94-9F36-6366931BB84B}" srcOrd="4" destOrd="0" presId="urn:microsoft.com/office/officeart/2005/8/layout/cycle3"/>
    <dgm:cxn modelId="{14615085-4E11-4521-91DD-F4C31346A14D}" type="presParOf" srcId="{0F93A982-D466-4A39-ABAF-5190EDC5FEE7}" destId="{566231CB-B60E-45F0-A440-75900BBA6CA5}"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AF43F8-F351-4A29-A70F-D21F7B64D3D6}" type="doc">
      <dgm:prSet loTypeId="urn:microsoft.com/office/officeart/2005/8/layout/cycle3" loCatId="cycle" qsTypeId="urn:microsoft.com/office/officeart/2005/8/quickstyle/simple1" qsCatId="simple" csTypeId="urn:microsoft.com/office/officeart/2005/8/colors/accent0_2" csCatId="mainScheme" phldr="1"/>
      <dgm:spPr/>
      <dgm:t>
        <a:bodyPr/>
        <a:lstStyle/>
        <a:p>
          <a:endParaRPr lang="en-US"/>
        </a:p>
      </dgm:t>
    </dgm:pt>
    <dgm:pt modelId="{19BE623C-E47F-4C67-A044-03C61A16E424}">
      <dgm:prSet phldrT="[Text]" custT="1"/>
      <dgm:spPr>
        <a:solidFill>
          <a:schemeClr val="tx1"/>
        </a:solidFill>
      </dgm:spPr>
      <dgm:t>
        <a:bodyPr/>
        <a:lstStyle/>
        <a:p>
          <a:r>
            <a:rPr lang="en-US" sz="2800" dirty="0" smtClean="0">
              <a:solidFill>
                <a:schemeClr val="bg1"/>
              </a:solidFill>
            </a:rPr>
            <a:t>Select Image</a:t>
          </a:r>
          <a:endParaRPr lang="en-US" sz="2800" dirty="0">
            <a:solidFill>
              <a:schemeClr val="bg1"/>
            </a:solidFill>
          </a:endParaRPr>
        </a:p>
      </dgm:t>
    </dgm:pt>
    <dgm:pt modelId="{C68F5976-B788-4777-8D06-506D5D6230BE}" type="parTrans" cxnId="{B229ED45-2A5F-4804-B6D8-4A3B36A769AF}">
      <dgm:prSet/>
      <dgm:spPr/>
      <dgm:t>
        <a:bodyPr/>
        <a:lstStyle/>
        <a:p>
          <a:endParaRPr lang="en-US"/>
        </a:p>
      </dgm:t>
    </dgm:pt>
    <dgm:pt modelId="{8CD9BE7C-48D9-41D3-94E2-66D81CA0D9B6}" type="sibTrans" cxnId="{B229ED45-2A5F-4804-B6D8-4A3B36A769AF}">
      <dgm:prSet/>
      <dgm:spPr>
        <a:solidFill>
          <a:srgbClr val="FFFF00"/>
        </a:solidFill>
      </dgm:spPr>
      <dgm:t>
        <a:bodyPr/>
        <a:lstStyle/>
        <a:p>
          <a:endParaRPr lang="en-US"/>
        </a:p>
      </dgm:t>
    </dgm:pt>
    <dgm:pt modelId="{1A2983D0-416B-4BA7-99D1-ACD48B71B505}">
      <dgm:prSet phldrT="[Text]" custT="1"/>
      <dgm:spPr>
        <a:solidFill>
          <a:srgbClr val="FF0000"/>
        </a:solidFill>
      </dgm:spPr>
      <dgm:t>
        <a:bodyPr/>
        <a:lstStyle/>
        <a:p>
          <a:r>
            <a:rPr lang="en-US" sz="2800" dirty="0" smtClean="0">
              <a:solidFill>
                <a:schemeClr val="tx1"/>
              </a:solidFill>
            </a:rPr>
            <a:t>Publish Apps</a:t>
          </a:r>
          <a:endParaRPr lang="en-US" sz="2800" dirty="0">
            <a:solidFill>
              <a:schemeClr val="tx1"/>
            </a:solidFill>
          </a:endParaRPr>
        </a:p>
      </dgm:t>
    </dgm:pt>
    <dgm:pt modelId="{3044315F-6B84-4E4F-847D-B51715DAD0FC}" type="parTrans" cxnId="{C6F392A0-54D0-4AD8-9E0A-E121BD05F0DF}">
      <dgm:prSet/>
      <dgm:spPr/>
      <dgm:t>
        <a:bodyPr/>
        <a:lstStyle/>
        <a:p>
          <a:endParaRPr lang="en-US"/>
        </a:p>
      </dgm:t>
    </dgm:pt>
    <dgm:pt modelId="{5F16CA79-3165-4939-891F-2771A7379DC4}" type="sibTrans" cxnId="{C6F392A0-54D0-4AD8-9E0A-E121BD05F0DF}">
      <dgm:prSet/>
      <dgm:spPr/>
      <dgm:t>
        <a:bodyPr/>
        <a:lstStyle/>
        <a:p>
          <a:endParaRPr lang="en-US"/>
        </a:p>
      </dgm:t>
    </dgm:pt>
    <dgm:pt modelId="{F81FC17A-D73B-4959-A06E-062E00424254}">
      <dgm:prSet phldrT="[Text]" custT="1"/>
      <dgm:spPr>
        <a:solidFill>
          <a:schemeClr val="tx1"/>
        </a:solidFill>
      </dgm:spPr>
      <dgm:t>
        <a:bodyPr/>
        <a:lstStyle/>
        <a:p>
          <a:r>
            <a:rPr lang="en-US" sz="2800" dirty="0" smtClean="0">
              <a:solidFill>
                <a:schemeClr val="bg1"/>
              </a:solidFill>
            </a:rPr>
            <a:t>Assign Users</a:t>
          </a:r>
          <a:endParaRPr lang="en-US" sz="2800" dirty="0">
            <a:solidFill>
              <a:schemeClr val="bg1"/>
            </a:solidFill>
          </a:endParaRPr>
        </a:p>
      </dgm:t>
    </dgm:pt>
    <dgm:pt modelId="{FD365231-AA26-48C0-9272-AF2135F11B33}" type="parTrans" cxnId="{B5017D63-783B-466B-B107-1C844B9F0DB1}">
      <dgm:prSet/>
      <dgm:spPr/>
      <dgm:t>
        <a:bodyPr/>
        <a:lstStyle/>
        <a:p>
          <a:endParaRPr lang="en-US"/>
        </a:p>
      </dgm:t>
    </dgm:pt>
    <dgm:pt modelId="{9DD81E56-CDA1-444D-9561-676E7BFE4B13}" type="sibTrans" cxnId="{B5017D63-783B-466B-B107-1C844B9F0DB1}">
      <dgm:prSet/>
      <dgm:spPr/>
      <dgm:t>
        <a:bodyPr/>
        <a:lstStyle/>
        <a:p>
          <a:endParaRPr lang="en-US"/>
        </a:p>
      </dgm:t>
    </dgm:pt>
    <dgm:pt modelId="{4FC2DE4D-3958-45F2-BA7D-23EC70C06055}">
      <dgm:prSet phldrT="[Text]" custT="1"/>
      <dgm:spPr>
        <a:solidFill>
          <a:schemeClr val="tx1"/>
        </a:solidFill>
      </dgm:spPr>
      <dgm:t>
        <a:bodyPr/>
        <a:lstStyle/>
        <a:p>
          <a:endParaRPr lang="en-US" sz="2000" dirty="0">
            <a:solidFill>
              <a:schemeClr val="bg1"/>
            </a:solidFill>
          </a:endParaRPr>
        </a:p>
      </dgm:t>
    </dgm:pt>
    <dgm:pt modelId="{300F0C60-6FB2-4A9E-8B0A-D36AE579675D}" type="parTrans" cxnId="{D329BF06-03AF-40B1-A6A2-6A48EF3C9D70}">
      <dgm:prSet/>
      <dgm:spPr/>
      <dgm:t>
        <a:bodyPr/>
        <a:lstStyle/>
        <a:p>
          <a:endParaRPr lang="en-US"/>
        </a:p>
      </dgm:t>
    </dgm:pt>
    <dgm:pt modelId="{60E7523A-6060-4EDF-A8BE-794F1EB4BA65}" type="sibTrans" cxnId="{D329BF06-03AF-40B1-A6A2-6A48EF3C9D70}">
      <dgm:prSet/>
      <dgm:spPr/>
      <dgm:t>
        <a:bodyPr/>
        <a:lstStyle/>
        <a:p>
          <a:endParaRPr lang="en-US"/>
        </a:p>
      </dgm:t>
    </dgm:pt>
    <dgm:pt modelId="{E0954226-CA99-4798-BD99-30E3D755C2B8}">
      <dgm:prSet phldrT="[Text]" custT="1"/>
      <dgm:spPr>
        <a:solidFill>
          <a:schemeClr val="tx1"/>
        </a:solidFill>
      </dgm:spPr>
      <dgm:t>
        <a:bodyPr/>
        <a:lstStyle/>
        <a:p>
          <a:r>
            <a:rPr lang="en-US" sz="2800" dirty="0" smtClean="0">
              <a:solidFill>
                <a:schemeClr val="bg1"/>
              </a:solidFill>
            </a:rPr>
            <a:t>Update &amp; upload image</a:t>
          </a:r>
          <a:endParaRPr lang="en-US" sz="2800" dirty="0">
            <a:solidFill>
              <a:schemeClr val="bg1"/>
            </a:solidFill>
          </a:endParaRPr>
        </a:p>
      </dgm:t>
    </dgm:pt>
    <dgm:pt modelId="{10F3C42E-D216-42F4-996F-ABDE911812DB}" type="parTrans" cxnId="{1C3BC875-5799-45A1-86C2-7596766CC382}">
      <dgm:prSet/>
      <dgm:spPr/>
      <dgm:t>
        <a:bodyPr/>
        <a:lstStyle/>
        <a:p>
          <a:endParaRPr lang="en-US"/>
        </a:p>
      </dgm:t>
    </dgm:pt>
    <dgm:pt modelId="{EEB5FE20-60C9-477B-AD1B-FC2D520A478E}" type="sibTrans" cxnId="{1C3BC875-5799-45A1-86C2-7596766CC382}">
      <dgm:prSet/>
      <dgm:spPr/>
      <dgm:t>
        <a:bodyPr/>
        <a:lstStyle/>
        <a:p>
          <a:endParaRPr lang="en-US"/>
        </a:p>
      </dgm:t>
    </dgm:pt>
    <dgm:pt modelId="{8DC7C145-919D-472A-8355-075B7C8BB492}" type="pres">
      <dgm:prSet presAssocID="{50AF43F8-F351-4A29-A70F-D21F7B64D3D6}" presName="Name0" presStyleCnt="0">
        <dgm:presLayoutVars>
          <dgm:dir/>
          <dgm:resizeHandles val="exact"/>
        </dgm:presLayoutVars>
      </dgm:prSet>
      <dgm:spPr/>
      <dgm:t>
        <a:bodyPr/>
        <a:lstStyle/>
        <a:p>
          <a:endParaRPr lang="en-US"/>
        </a:p>
      </dgm:t>
    </dgm:pt>
    <dgm:pt modelId="{0F93A982-D466-4A39-ABAF-5190EDC5FEE7}" type="pres">
      <dgm:prSet presAssocID="{50AF43F8-F351-4A29-A70F-D21F7B64D3D6}" presName="cycle" presStyleCnt="0"/>
      <dgm:spPr/>
    </dgm:pt>
    <dgm:pt modelId="{167F5769-49B6-4623-937C-2A0D349D53B4}" type="pres">
      <dgm:prSet presAssocID="{19BE623C-E47F-4C67-A044-03C61A16E424}" presName="nodeFirstNode" presStyleLbl="node1" presStyleIdx="0" presStyleCnt="5">
        <dgm:presLayoutVars>
          <dgm:bulletEnabled val="1"/>
        </dgm:presLayoutVars>
      </dgm:prSet>
      <dgm:spPr/>
      <dgm:t>
        <a:bodyPr/>
        <a:lstStyle/>
        <a:p>
          <a:endParaRPr lang="en-US"/>
        </a:p>
      </dgm:t>
    </dgm:pt>
    <dgm:pt modelId="{7319ABF3-5FBD-46E2-AA47-52F52F0487F9}" type="pres">
      <dgm:prSet presAssocID="{8CD9BE7C-48D9-41D3-94E2-66D81CA0D9B6}" presName="sibTransFirstNode" presStyleLbl="bgShp" presStyleIdx="0" presStyleCnt="1"/>
      <dgm:spPr/>
      <dgm:t>
        <a:bodyPr/>
        <a:lstStyle/>
        <a:p>
          <a:endParaRPr lang="en-US"/>
        </a:p>
      </dgm:t>
    </dgm:pt>
    <dgm:pt modelId="{72170988-0691-4BE7-8EFC-E8D71EFCFBD5}" type="pres">
      <dgm:prSet presAssocID="{1A2983D0-416B-4BA7-99D1-ACD48B71B505}" presName="nodeFollowingNodes" presStyleLbl="node1" presStyleIdx="1" presStyleCnt="5">
        <dgm:presLayoutVars>
          <dgm:bulletEnabled val="1"/>
        </dgm:presLayoutVars>
      </dgm:prSet>
      <dgm:spPr/>
      <dgm:t>
        <a:bodyPr/>
        <a:lstStyle/>
        <a:p>
          <a:endParaRPr lang="en-US"/>
        </a:p>
      </dgm:t>
    </dgm:pt>
    <dgm:pt modelId="{D89034AC-05AC-4703-A795-C573D6452FC7}" type="pres">
      <dgm:prSet presAssocID="{F81FC17A-D73B-4959-A06E-062E00424254}" presName="nodeFollowingNodes" presStyleLbl="node1" presStyleIdx="2" presStyleCnt="5" custRadScaleRad="101951" custRadScaleInc="-25910">
        <dgm:presLayoutVars>
          <dgm:bulletEnabled val="1"/>
        </dgm:presLayoutVars>
      </dgm:prSet>
      <dgm:spPr/>
      <dgm:t>
        <a:bodyPr/>
        <a:lstStyle/>
        <a:p>
          <a:endParaRPr lang="en-US"/>
        </a:p>
      </dgm:t>
    </dgm:pt>
    <dgm:pt modelId="{CD52D68A-EB8E-4B94-9F36-6366931BB84B}" type="pres">
      <dgm:prSet presAssocID="{4FC2DE4D-3958-45F2-BA7D-23EC70C06055}" presName="nodeFollowingNodes" presStyleLbl="node1" presStyleIdx="3" presStyleCnt="5" custRadScaleRad="96457" custRadScaleInc="21509">
        <dgm:presLayoutVars>
          <dgm:bulletEnabled val="1"/>
        </dgm:presLayoutVars>
      </dgm:prSet>
      <dgm:spPr/>
      <dgm:t>
        <a:bodyPr/>
        <a:lstStyle/>
        <a:p>
          <a:endParaRPr lang="en-US"/>
        </a:p>
      </dgm:t>
    </dgm:pt>
    <dgm:pt modelId="{566231CB-B60E-45F0-A440-75900BBA6CA5}" type="pres">
      <dgm:prSet presAssocID="{E0954226-CA99-4798-BD99-30E3D755C2B8}" presName="nodeFollowingNodes" presStyleLbl="node1" presStyleIdx="4" presStyleCnt="5">
        <dgm:presLayoutVars>
          <dgm:bulletEnabled val="1"/>
        </dgm:presLayoutVars>
      </dgm:prSet>
      <dgm:spPr/>
      <dgm:t>
        <a:bodyPr/>
        <a:lstStyle/>
        <a:p>
          <a:endParaRPr lang="en-US"/>
        </a:p>
      </dgm:t>
    </dgm:pt>
  </dgm:ptLst>
  <dgm:cxnLst>
    <dgm:cxn modelId="{D395B273-DE97-4779-92B1-F163E98BED13}" type="presOf" srcId="{50AF43F8-F351-4A29-A70F-D21F7B64D3D6}" destId="{8DC7C145-919D-472A-8355-075B7C8BB492}" srcOrd="0" destOrd="0" presId="urn:microsoft.com/office/officeart/2005/8/layout/cycle3"/>
    <dgm:cxn modelId="{952BACCD-EE21-442E-8BA3-19D6522E8F21}" type="presOf" srcId="{4FC2DE4D-3958-45F2-BA7D-23EC70C06055}" destId="{CD52D68A-EB8E-4B94-9F36-6366931BB84B}" srcOrd="0" destOrd="0" presId="urn:microsoft.com/office/officeart/2005/8/layout/cycle3"/>
    <dgm:cxn modelId="{B229ED45-2A5F-4804-B6D8-4A3B36A769AF}" srcId="{50AF43F8-F351-4A29-A70F-D21F7B64D3D6}" destId="{19BE623C-E47F-4C67-A044-03C61A16E424}" srcOrd="0" destOrd="0" parTransId="{C68F5976-B788-4777-8D06-506D5D6230BE}" sibTransId="{8CD9BE7C-48D9-41D3-94E2-66D81CA0D9B6}"/>
    <dgm:cxn modelId="{9A9FCD48-1E07-4EBB-8FCA-4BA26B243946}" type="presOf" srcId="{19BE623C-E47F-4C67-A044-03C61A16E424}" destId="{167F5769-49B6-4623-937C-2A0D349D53B4}" srcOrd="0" destOrd="0" presId="urn:microsoft.com/office/officeart/2005/8/layout/cycle3"/>
    <dgm:cxn modelId="{272235A7-A959-443F-84C1-017A127A78F7}" type="presOf" srcId="{8CD9BE7C-48D9-41D3-94E2-66D81CA0D9B6}" destId="{7319ABF3-5FBD-46E2-AA47-52F52F0487F9}" srcOrd="0" destOrd="0" presId="urn:microsoft.com/office/officeart/2005/8/layout/cycle3"/>
    <dgm:cxn modelId="{5F6B112F-30D5-47CB-9C42-50A2561B793B}" type="presOf" srcId="{1A2983D0-416B-4BA7-99D1-ACD48B71B505}" destId="{72170988-0691-4BE7-8EFC-E8D71EFCFBD5}" srcOrd="0" destOrd="0" presId="urn:microsoft.com/office/officeart/2005/8/layout/cycle3"/>
    <dgm:cxn modelId="{564F7DB2-89D7-4900-B99F-774E421DA4A5}" type="presOf" srcId="{E0954226-CA99-4798-BD99-30E3D755C2B8}" destId="{566231CB-B60E-45F0-A440-75900BBA6CA5}" srcOrd="0" destOrd="0" presId="urn:microsoft.com/office/officeart/2005/8/layout/cycle3"/>
    <dgm:cxn modelId="{C6F392A0-54D0-4AD8-9E0A-E121BD05F0DF}" srcId="{50AF43F8-F351-4A29-A70F-D21F7B64D3D6}" destId="{1A2983D0-416B-4BA7-99D1-ACD48B71B505}" srcOrd="1" destOrd="0" parTransId="{3044315F-6B84-4E4F-847D-B51715DAD0FC}" sibTransId="{5F16CA79-3165-4939-891F-2771A7379DC4}"/>
    <dgm:cxn modelId="{1C3BC875-5799-45A1-86C2-7596766CC382}" srcId="{50AF43F8-F351-4A29-A70F-D21F7B64D3D6}" destId="{E0954226-CA99-4798-BD99-30E3D755C2B8}" srcOrd="4" destOrd="0" parTransId="{10F3C42E-D216-42F4-996F-ABDE911812DB}" sibTransId="{EEB5FE20-60C9-477B-AD1B-FC2D520A478E}"/>
    <dgm:cxn modelId="{D329BF06-03AF-40B1-A6A2-6A48EF3C9D70}" srcId="{50AF43F8-F351-4A29-A70F-D21F7B64D3D6}" destId="{4FC2DE4D-3958-45F2-BA7D-23EC70C06055}" srcOrd="3" destOrd="0" parTransId="{300F0C60-6FB2-4A9E-8B0A-D36AE579675D}" sibTransId="{60E7523A-6060-4EDF-A8BE-794F1EB4BA65}"/>
    <dgm:cxn modelId="{B5017D63-783B-466B-B107-1C844B9F0DB1}" srcId="{50AF43F8-F351-4A29-A70F-D21F7B64D3D6}" destId="{F81FC17A-D73B-4959-A06E-062E00424254}" srcOrd="2" destOrd="0" parTransId="{FD365231-AA26-48C0-9272-AF2135F11B33}" sibTransId="{9DD81E56-CDA1-444D-9561-676E7BFE4B13}"/>
    <dgm:cxn modelId="{37E575E5-50BE-4777-89F5-BF0FF355434F}" type="presOf" srcId="{F81FC17A-D73B-4959-A06E-062E00424254}" destId="{D89034AC-05AC-4703-A795-C573D6452FC7}" srcOrd="0" destOrd="0" presId="urn:microsoft.com/office/officeart/2005/8/layout/cycle3"/>
    <dgm:cxn modelId="{0B98AC12-6757-43B5-8EE5-447B53E2D585}" type="presParOf" srcId="{8DC7C145-919D-472A-8355-075B7C8BB492}" destId="{0F93A982-D466-4A39-ABAF-5190EDC5FEE7}" srcOrd="0" destOrd="0" presId="urn:microsoft.com/office/officeart/2005/8/layout/cycle3"/>
    <dgm:cxn modelId="{0EA5DEC0-7B91-4DF0-9740-7C917ED2DAD9}" type="presParOf" srcId="{0F93A982-D466-4A39-ABAF-5190EDC5FEE7}" destId="{167F5769-49B6-4623-937C-2A0D349D53B4}" srcOrd="0" destOrd="0" presId="urn:microsoft.com/office/officeart/2005/8/layout/cycle3"/>
    <dgm:cxn modelId="{36B55DCF-8D71-4990-8035-133D0D53AE5B}" type="presParOf" srcId="{0F93A982-D466-4A39-ABAF-5190EDC5FEE7}" destId="{7319ABF3-5FBD-46E2-AA47-52F52F0487F9}" srcOrd="1" destOrd="0" presId="urn:microsoft.com/office/officeart/2005/8/layout/cycle3"/>
    <dgm:cxn modelId="{5CB42861-F072-4AB2-BC82-2B64C1EFE506}" type="presParOf" srcId="{0F93A982-D466-4A39-ABAF-5190EDC5FEE7}" destId="{72170988-0691-4BE7-8EFC-E8D71EFCFBD5}" srcOrd="2" destOrd="0" presId="urn:microsoft.com/office/officeart/2005/8/layout/cycle3"/>
    <dgm:cxn modelId="{F68175ED-2253-4DE0-8E00-EC2967781C23}" type="presParOf" srcId="{0F93A982-D466-4A39-ABAF-5190EDC5FEE7}" destId="{D89034AC-05AC-4703-A795-C573D6452FC7}" srcOrd="3" destOrd="0" presId="urn:microsoft.com/office/officeart/2005/8/layout/cycle3"/>
    <dgm:cxn modelId="{9431C92F-9A91-44F5-836E-077E55155631}" type="presParOf" srcId="{0F93A982-D466-4A39-ABAF-5190EDC5FEE7}" destId="{CD52D68A-EB8E-4B94-9F36-6366931BB84B}" srcOrd="4" destOrd="0" presId="urn:microsoft.com/office/officeart/2005/8/layout/cycle3"/>
    <dgm:cxn modelId="{C20A32E2-05A6-40C4-867F-68B362B67C59}" type="presParOf" srcId="{0F93A982-D466-4A39-ABAF-5190EDC5FEE7}" destId="{566231CB-B60E-45F0-A440-75900BBA6CA5}"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AF43F8-F351-4A29-A70F-D21F7B64D3D6}" type="doc">
      <dgm:prSet loTypeId="urn:microsoft.com/office/officeart/2005/8/layout/cycle3" loCatId="cycle" qsTypeId="urn:microsoft.com/office/officeart/2005/8/quickstyle/simple1" qsCatId="simple" csTypeId="urn:microsoft.com/office/officeart/2005/8/colors/accent0_2" csCatId="mainScheme" phldr="1"/>
      <dgm:spPr/>
      <dgm:t>
        <a:bodyPr/>
        <a:lstStyle/>
        <a:p>
          <a:endParaRPr lang="en-US"/>
        </a:p>
      </dgm:t>
    </dgm:pt>
    <dgm:pt modelId="{19BE623C-E47F-4C67-A044-03C61A16E424}">
      <dgm:prSet phldrT="[Text]" custT="1"/>
      <dgm:spPr>
        <a:solidFill>
          <a:schemeClr val="tx1"/>
        </a:solidFill>
      </dgm:spPr>
      <dgm:t>
        <a:bodyPr/>
        <a:lstStyle/>
        <a:p>
          <a:r>
            <a:rPr lang="en-US" sz="2800" dirty="0" smtClean="0">
              <a:solidFill>
                <a:schemeClr val="bg1"/>
              </a:solidFill>
            </a:rPr>
            <a:t>Select Image</a:t>
          </a:r>
          <a:endParaRPr lang="en-US" sz="2800" dirty="0">
            <a:solidFill>
              <a:schemeClr val="bg1"/>
            </a:solidFill>
          </a:endParaRPr>
        </a:p>
      </dgm:t>
    </dgm:pt>
    <dgm:pt modelId="{C68F5976-B788-4777-8D06-506D5D6230BE}" type="parTrans" cxnId="{B229ED45-2A5F-4804-B6D8-4A3B36A769AF}">
      <dgm:prSet/>
      <dgm:spPr/>
      <dgm:t>
        <a:bodyPr/>
        <a:lstStyle/>
        <a:p>
          <a:endParaRPr lang="en-US"/>
        </a:p>
      </dgm:t>
    </dgm:pt>
    <dgm:pt modelId="{8CD9BE7C-48D9-41D3-94E2-66D81CA0D9B6}" type="sibTrans" cxnId="{B229ED45-2A5F-4804-B6D8-4A3B36A769AF}">
      <dgm:prSet/>
      <dgm:spPr>
        <a:solidFill>
          <a:srgbClr val="FFFF00"/>
        </a:solidFill>
      </dgm:spPr>
      <dgm:t>
        <a:bodyPr/>
        <a:lstStyle/>
        <a:p>
          <a:endParaRPr lang="en-US"/>
        </a:p>
      </dgm:t>
    </dgm:pt>
    <dgm:pt modelId="{1A2983D0-416B-4BA7-99D1-ACD48B71B505}">
      <dgm:prSet phldrT="[Text]" custT="1"/>
      <dgm:spPr>
        <a:solidFill>
          <a:schemeClr val="tx1"/>
        </a:solidFill>
      </dgm:spPr>
      <dgm:t>
        <a:bodyPr/>
        <a:lstStyle/>
        <a:p>
          <a:r>
            <a:rPr lang="en-US" sz="2800" dirty="0" smtClean="0">
              <a:solidFill>
                <a:schemeClr val="bg1"/>
              </a:solidFill>
            </a:rPr>
            <a:t>Publish Apps</a:t>
          </a:r>
          <a:endParaRPr lang="en-US" sz="2800" dirty="0">
            <a:solidFill>
              <a:schemeClr val="bg1"/>
            </a:solidFill>
          </a:endParaRPr>
        </a:p>
      </dgm:t>
    </dgm:pt>
    <dgm:pt modelId="{3044315F-6B84-4E4F-847D-B51715DAD0FC}" type="parTrans" cxnId="{C6F392A0-54D0-4AD8-9E0A-E121BD05F0DF}">
      <dgm:prSet/>
      <dgm:spPr/>
      <dgm:t>
        <a:bodyPr/>
        <a:lstStyle/>
        <a:p>
          <a:endParaRPr lang="en-US"/>
        </a:p>
      </dgm:t>
    </dgm:pt>
    <dgm:pt modelId="{5F16CA79-3165-4939-891F-2771A7379DC4}" type="sibTrans" cxnId="{C6F392A0-54D0-4AD8-9E0A-E121BD05F0DF}">
      <dgm:prSet/>
      <dgm:spPr/>
      <dgm:t>
        <a:bodyPr/>
        <a:lstStyle/>
        <a:p>
          <a:endParaRPr lang="en-US"/>
        </a:p>
      </dgm:t>
    </dgm:pt>
    <dgm:pt modelId="{F81FC17A-D73B-4959-A06E-062E00424254}">
      <dgm:prSet phldrT="[Text]" custT="1"/>
      <dgm:spPr>
        <a:solidFill>
          <a:srgbClr val="FF0000"/>
        </a:solidFill>
      </dgm:spPr>
      <dgm:t>
        <a:bodyPr/>
        <a:lstStyle/>
        <a:p>
          <a:r>
            <a:rPr lang="en-US" sz="2800" dirty="0" smtClean="0">
              <a:solidFill>
                <a:schemeClr val="tx1"/>
              </a:solidFill>
            </a:rPr>
            <a:t>Assign Users</a:t>
          </a:r>
          <a:endParaRPr lang="en-US" sz="2800" dirty="0">
            <a:solidFill>
              <a:schemeClr val="tx1"/>
            </a:solidFill>
          </a:endParaRPr>
        </a:p>
      </dgm:t>
    </dgm:pt>
    <dgm:pt modelId="{FD365231-AA26-48C0-9272-AF2135F11B33}" type="parTrans" cxnId="{B5017D63-783B-466B-B107-1C844B9F0DB1}">
      <dgm:prSet/>
      <dgm:spPr/>
      <dgm:t>
        <a:bodyPr/>
        <a:lstStyle/>
        <a:p>
          <a:endParaRPr lang="en-US"/>
        </a:p>
      </dgm:t>
    </dgm:pt>
    <dgm:pt modelId="{9DD81E56-CDA1-444D-9561-676E7BFE4B13}" type="sibTrans" cxnId="{B5017D63-783B-466B-B107-1C844B9F0DB1}">
      <dgm:prSet/>
      <dgm:spPr/>
      <dgm:t>
        <a:bodyPr/>
        <a:lstStyle/>
        <a:p>
          <a:endParaRPr lang="en-US"/>
        </a:p>
      </dgm:t>
    </dgm:pt>
    <dgm:pt modelId="{4FC2DE4D-3958-45F2-BA7D-23EC70C06055}">
      <dgm:prSet phldrT="[Text]" custT="1"/>
      <dgm:spPr>
        <a:solidFill>
          <a:schemeClr val="tx1"/>
        </a:solidFill>
      </dgm:spPr>
      <dgm:t>
        <a:bodyPr/>
        <a:lstStyle/>
        <a:p>
          <a:endParaRPr lang="en-US" sz="2000" dirty="0">
            <a:solidFill>
              <a:schemeClr val="bg1"/>
            </a:solidFill>
          </a:endParaRPr>
        </a:p>
      </dgm:t>
    </dgm:pt>
    <dgm:pt modelId="{300F0C60-6FB2-4A9E-8B0A-D36AE579675D}" type="parTrans" cxnId="{D329BF06-03AF-40B1-A6A2-6A48EF3C9D70}">
      <dgm:prSet/>
      <dgm:spPr/>
      <dgm:t>
        <a:bodyPr/>
        <a:lstStyle/>
        <a:p>
          <a:endParaRPr lang="en-US"/>
        </a:p>
      </dgm:t>
    </dgm:pt>
    <dgm:pt modelId="{60E7523A-6060-4EDF-A8BE-794F1EB4BA65}" type="sibTrans" cxnId="{D329BF06-03AF-40B1-A6A2-6A48EF3C9D70}">
      <dgm:prSet/>
      <dgm:spPr/>
      <dgm:t>
        <a:bodyPr/>
        <a:lstStyle/>
        <a:p>
          <a:endParaRPr lang="en-US"/>
        </a:p>
      </dgm:t>
    </dgm:pt>
    <dgm:pt modelId="{E0954226-CA99-4798-BD99-30E3D755C2B8}">
      <dgm:prSet phldrT="[Text]" custT="1"/>
      <dgm:spPr>
        <a:solidFill>
          <a:schemeClr val="tx1"/>
        </a:solidFill>
      </dgm:spPr>
      <dgm:t>
        <a:bodyPr/>
        <a:lstStyle/>
        <a:p>
          <a:r>
            <a:rPr lang="en-US" sz="2800" dirty="0" smtClean="0">
              <a:solidFill>
                <a:schemeClr val="bg1"/>
              </a:solidFill>
            </a:rPr>
            <a:t>Update &amp; upload image</a:t>
          </a:r>
          <a:endParaRPr lang="en-US" sz="2800" dirty="0">
            <a:solidFill>
              <a:schemeClr val="bg1"/>
            </a:solidFill>
          </a:endParaRPr>
        </a:p>
      </dgm:t>
    </dgm:pt>
    <dgm:pt modelId="{10F3C42E-D216-42F4-996F-ABDE911812DB}" type="parTrans" cxnId="{1C3BC875-5799-45A1-86C2-7596766CC382}">
      <dgm:prSet/>
      <dgm:spPr/>
      <dgm:t>
        <a:bodyPr/>
        <a:lstStyle/>
        <a:p>
          <a:endParaRPr lang="en-US"/>
        </a:p>
      </dgm:t>
    </dgm:pt>
    <dgm:pt modelId="{EEB5FE20-60C9-477B-AD1B-FC2D520A478E}" type="sibTrans" cxnId="{1C3BC875-5799-45A1-86C2-7596766CC382}">
      <dgm:prSet/>
      <dgm:spPr/>
      <dgm:t>
        <a:bodyPr/>
        <a:lstStyle/>
        <a:p>
          <a:endParaRPr lang="en-US"/>
        </a:p>
      </dgm:t>
    </dgm:pt>
    <dgm:pt modelId="{8DC7C145-919D-472A-8355-075B7C8BB492}" type="pres">
      <dgm:prSet presAssocID="{50AF43F8-F351-4A29-A70F-D21F7B64D3D6}" presName="Name0" presStyleCnt="0">
        <dgm:presLayoutVars>
          <dgm:dir/>
          <dgm:resizeHandles val="exact"/>
        </dgm:presLayoutVars>
      </dgm:prSet>
      <dgm:spPr/>
      <dgm:t>
        <a:bodyPr/>
        <a:lstStyle/>
        <a:p>
          <a:endParaRPr lang="en-US"/>
        </a:p>
      </dgm:t>
    </dgm:pt>
    <dgm:pt modelId="{0F93A982-D466-4A39-ABAF-5190EDC5FEE7}" type="pres">
      <dgm:prSet presAssocID="{50AF43F8-F351-4A29-A70F-D21F7B64D3D6}" presName="cycle" presStyleCnt="0"/>
      <dgm:spPr/>
    </dgm:pt>
    <dgm:pt modelId="{167F5769-49B6-4623-937C-2A0D349D53B4}" type="pres">
      <dgm:prSet presAssocID="{19BE623C-E47F-4C67-A044-03C61A16E424}" presName="nodeFirstNode" presStyleLbl="node1" presStyleIdx="0" presStyleCnt="5">
        <dgm:presLayoutVars>
          <dgm:bulletEnabled val="1"/>
        </dgm:presLayoutVars>
      </dgm:prSet>
      <dgm:spPr/>
      <dgm:t>
        <a:bodyPr/>
        <a:lstStyle/>
        <a:p>
          <a:endParaRPr lang="en-US"/>
        </a:p>
      </dgm:t>
    </dgm:pt>
    <dgm:pt modelId="{7319ABF3-5FBD-46E2-AA47-52F52F0487F9}" type="pres">
      <dgm:prSet presAssocID="{8CD9BE7C-48D9-41D3-94E2-66D81CA0D9B6}" presName="sibTransFirstNode" presStyleLbl="bgShp" presStyleIdx="0" presStyleCnt="1"/>
      <dgm:spPr/>
      <dgm:t>
        <a:bodyPr/>
        <a:lstStyle/>
        <a:p>
          <a:endParaRPr lang="en-US"/>
        </a:p>
      </dgm:t>
    </dgm:pt>
    <dgm:pt modelId="{72170988-0691-4BE7-8EFC-E8D71EFCFBD5}" type="pres">
      <dgm:prSet presAssocID="{1A2983D0-416B-4BA7-99D1-ACD48B71B505}" presName="nodeFollowingNodes" presStyleLbl="node1" presStyleIdx="1" presStyleCnt="5">
        <dgm:presLayoutVars>
          <dgm:bulletEnabled val="1"/>
        </dgm:presLayoutVars>
      </dgm:prSet>
      <dgm:spPr/>
      <dgm:t>
        <a:bodyPr/>
        <a:lstStyle/>
        <a:p>
          <a:endParaRPr lang="en-US"/>
        </a:p>
      </dgm:t>
    </dgm:pt>
    <dgm:pt modelId="{D89034AC-05AC-4703-A795-C573D6452FC7}" type="pres">
      <dgm:prSet presAssocID="{F81FC17A-D73B-4959-A06E-062E00424254}" presName="nodeFollowingNodes" presStyleLbl="node1" presStyleIdx="2" presStyleCnt="5" custRadScaleRad="101951" custRadScaleInc="-25910">
        <dgm:presLayoutVars>
          <dgm:bulletEnabled val="1"/>
        </dgm:presLayoutVars>
      </dgm:prSet>
      <dgm:spPr/>
      <dgm:t>
        <a:bodyPr/>
        <a:lstStyle/>
        <a:p>
          <a:endParaRPr lang="en-US"/>
        </a:p>
      </dgm:t>
    </dgm:pt>
    <dgm:pt modelId="{CD52D68A-EB8E-4B94-9F36-6366931BB84B}" type="pres">
      <dgm:prSet presAssocID="{4FC2DE4D-3958-45F2-BA7D-23EC70C06055}" presName="nodeFollowingNodes" presStyleLbl="node1" presStyleIdx="3" presStyleCnt="5" custRadScaleRad="96457" custRadScaleInc="21509">
        <dgm:presLayoutVars>
          <dgm:bulletEnabled val="1"/>
        </dgm:presLayoutVars>
      </dgm:prSet>
      <dgm:spPr/>
      <dgm:t>
        <a:bodyPr/>
        <a:lstStyle/>
        <a:p>
          <a:endParaRPr lang="en-US"/>
        </a:p>
      </dgm:t>
    </dgm:pt>
    <dgm:pt modelId="{566231CB-B60E-45F0-A440-75900BBA6CA5}" type="pres">
      <dgm:prSet presAssocID="{E0954226-CA99-4798-BD99-30E3D755C2B8}" presName="nodeFollowingNodes" presStyleLbl="node1" presStyleIdx="4" presStyleCnt="5">
        <dgm:presLayoutVars>
          <dgm:bulletEnabled val="1"/>
        </dgm:presLayoutVars>
      </dgm:prSet>
      <dgm:spPr/>
      <dgm:t>
        <a:bodyPr/>
        <a:lstStyle/>
        <a:p>
          <a:endParaRPr lang="en-US"/>
        </a:p>
      </dgm:t>
    </dgm:pt>
  </dgm:ptLst>
  <dgm:cxnLst>
    <dgm:cxn modelId="{E5D534B7-F876-426C-9C57-8A4628DA72CD}" type="presOf" srcId="{50AF43F8-F351-4A29-A70F-D21F7B64D3D6}" destId="{8DC7C145-919D-472A-8355-075B7C8BB492}" srcOrd="0" destOrd="0" presId="urn:microsoft.com/office/officeart/2005/8/layout/cycle3"/>
    <dgm:cxn modelId="{860936FA-FAAF-4480-AF72-6BA2FDFC09B5}" type="presOf" srcId="{E0954226-CA99-4798-BD99-30E3D755C2B8}" destId="{566231CB-B60E-45F0-A440-75900BBA6CA5}" srcOrd="0" destOrd="0" presId="urn:microsoft.com/office/officeart/2005/8/layout/cycle3"/>
    <dgm:cxn modelId="{BA39C722-7AB4-47BD-A1C5-D6FAE295DB21}" type="presOf" srcId="{8CD9BE7C-48D9-41D3-94E2-66D81CA0D9B6}" destId="{7319ABF3-5FBD-46E2-AA47-52F52F0487F9}" srcOrd="0" destOrd="0" presId="urn:microsoft.com/office/officeart/2005/8/layout/cycle3"/>
    <dgm:cxn modelId="{B229ED45-2A5F-4804-B6D8-4A3B36A769AF}" srcId="{50AF43F8-F351-4A29-A70F-D21F7B64D3D6}" destId="{19BE623C-E47F-4C67-A044-03C61A16E424}" srcOrd="0" destOrd="0" parTransId="{C68F5976-B788-4777-8D06-506D5D6230BE}" sibTransId="{8CD9BE7C-48D9-41D3-94E2-66D81CA0D9B6}"/>
    <dgm:cxn modelId="{C7484485-D143-4033-BB96-7644CB0FEBFC}" type="presOf" srcId="{4FC2DE4D-3958-45F2-BA7D-23EC70C06055}" destId="{CD52D68A-EB8E-4B94-9F36-6366931BB84B}" srcOrd="0" destOrd="0" presId="urn:microsoft.com/office/officeart/2005/8/layout/cycle3"/>
    <dgm:cxn modelId="{C6F392A0-54D0-4AD8-9E0A-E121BD05F0DF}" srcId="{50AF43F8-F351-4A29-A70F-D21F7B64D3D6}" destId="{1A2983D0-416B-4BA7-99D1-ACD48B71B505}" srcOrd="1" destOrd="0" parTransId="{3044315F-6B84-4E4F-847D-B51715DAD0FC}" sibTransId="{5F16CA79-3165-4939-891F-2771A7379DC4}"/>
    <dgm:cxn modelId="{1C3BC875-5799-45A1-86C2-7596766CC382}" srcId="{50AF43F8-F351-4A29-A70F-D21F7B64D3D6}" destId="{E0954226-CA99-4798-BD99-30E3D755C2B8}" srcOrd="4" destOrd="0" parTransId="{10F3C42E-D216-42F4-996F-ABDE911812DB}" sibTransId="{EEB5FE20-60C9-477B-AD1B-FC2D520A478E}"/>
    <dgm:cxn modelId="{D329BF06-03AF-40B1-A6A2-6A48EF3C9D70}" srcId="{50AF43F8-F351-4A29-A70F-D21F7B64D3D6}" destId="{4FC2DE4D-3958-45F2-BA7D-23EC70C06055}" srcOrd="3" destOrd="0" parTransId="{300F0C60-6FB2-4A9E-8B0A-D36AE579675D}" sibTransId="{60E7523A-6060-4EDF-A8BE-794F1EB4BA65}"/>
    <dgm:cxn modelId="{49A0EDC6-75FF-4DC7-9F91-5345523FEF31}" type="presOf" srcId="{F81FC17A-D73B-4959-A06E-062E00424254}" destId="{D89034AC-05AC-4703-A795-C573D6452FC7}" srcOrd="0" destOrd="0" presId="urn:microsoft.com/office/officeart/2005/8/layout/cycle3"/>
    <dgm:cxn modelId="{B5017D63-783B-466B-B107-1C844B9F0DB1}" srcId="{50AF43F8-F351-4A29-A70F-D21F7B64D3D6}" destId="{F81FC17A-D73B-4959-A06E-062E00424254}" srcOrd="2" destOrd="0" parTransId="{FD365231-AA26-48C0-9272-AF2135F11B33}" sibTransId="{9DD81E56-CDA1-444D-9561-676E7BFE4B13}"/>
    <dgm:cxn modelId="{C79F67AB-982F-41B1-B022-57625265441B}" type="presOf" srcId="{1A2983D0-416B-4BA7-99D1-ACD48B71B505}" destId="{72170988-0691-4BE7-8EFC-E8D71EFCFBD5}" srcOrd="0" destOrd="0" presId="urn:microsoft.com/office/officeart/2005/8/layout/cycle3"/>
    <dgm:cxn modelId="{F6D6C2D1-2764-4A9D-B923-A860FA002F4F}" type="presOf" srcId="{19BE623C-E47F-4C67-A044-03C61A16E424}" destId="{167F5769-49B6-4623-937C-2A0D349D53B4}" srcOrd="0" destOrd="0" presId="urn:microsoft.com/office/officeart/2005/8/layout/cycle3"/>
    <dgm:cxn modelId="{1CAF7C13-57B9-46C3-8C5A-B8AC3458FFA7}" type="presParOf" srcId="{8DC7C145-919D-472A-8355-075B7C8BB492}" destId="{0F93A982-D466-4A39-ABAF-5190EDC5FEE7}" srcOrd="0" destOrd="0" presId="urn:microsoft.com/office/officeart/2005/8/layout/cycle3"/>
    <dgm:cxn modelId="{04A694FC-4CB2-4AE6-9318-BBD95A6035DA}" type="presParOf" srcId="{0F93A982-D466-4A39-ABAF-5190EDC5FEE7}" destId="{167F5769-49B6-4623-937C-2A0D349D53B4}" srcOrd="0" destOrd="0" presId="urn:microsoft.com/office/officeart/2005/8/layout/cycle3"/>
    <dgm:cxn modelId="{D506C283-82D8-4832-9C4C-A93067AC5D79}" type="presParOf" srcId="{0F93A982-D466-4A39-ABAF-5190EDC5FEE7}" destId="{7319ABF3-5FBD-46E2-AA47-52F52F0487F9}" srcOrd="1" destOrd="0" presId="urn:microsoft.com/office/officeart/2005/8/layout/cycle3"/>
    <dgm:cxn modelId="{B8E1F66D-8D4E-44AE-AB12-27C91FC6B369}" type="presParOf" srcId="{0F93A982-D466-4A39-ABAF-5190EDC5FEE7}" destId="{72170988-0691-4BE7-8EFC-E8D71EFCFBD5}" srcOrd="2" destOrd="0" presId="urn:microsoft.com/office/officeart/2005/8/layout/cycle3"/>
    <dgm:cxn modelId="{2D2580EF-B569-4DC6-9EBC-02B515824B08}" type="presParOf" srcId="{0F93A982-D466-4A39-ABAF-5190EDC5FEE7}" destId="{D89034AC-05AC-4703-A795-C573D6452FC7}" srcOrd="3" destOrd="0" presId="urn:microsoft.com/office/officeart/2005/8/layout/cycle3"/>
    <dgm:cxn modelId="{F56251F5-84A5-4E2A-B689-A0C068680619}" type="presParOf" srcId="{0F93A982-D466-4A39-ABAF-5190EDC5FEE7}" destId="{CD52D68A-EB8E-4B94-9F36-6366931BB84B}" srcOrd="4" destOrd="0" presId="urn:microsoft.com/office/officeart/2005/8/layout/cycle3"/>
    <dgm:cxn modelId="{D9473FA6-0CD5-44CA-B2CC-869FC17B6A33}" type="presParOf" srcId="{0F93A982-D466-4A39-ABAF-5190EDC5FEE7}" destId="{566231CB-B60E-45F0-A440-75900BBA6CA5}"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0AF43F8-F351-4A29-A70F-D21F7B64D3D6}" type="doc">
      <dgm:prSet loTypeId="urn:microsoft.com/office/officeart/2005/8/layout/cycle3" loCatId="cycle" qsTypeId="urn:microsoft.com/office/officeart/2005/8/quickstyle/simple1" qsCatId="simple" csTypeId="urn:microsoft.com/office/officeart/2005/8/colors/accent0_2" csCatId="mainScheme" phldr="1"/>
      <dgm:spPr/>
      <dgm:t>
        <a:bodyPr/>
        <a:lstStyle/>
        <a:p>
          <a:endParaRPr lang="en-US"/>
        </a:p>
      </dgm:t>
    </dgm:pt>
    <dgm:pt modelId="{19BE623C-E47F-4C67-A044-03C61A16E424}">
      <dgm:prSet phldrT="[Text]" custT="1"/>
      <dgm:spPr>
        <a:solidFill>
          <a:schemeClr val="tx1"/>
        </a:solidFill>
      </dgm:spPr>
      <dgm:t>
        <a:bodyPr/>
        <a:lstStyle/>
        <a:p>
          <a:r>
            <a:rPr lang="en-US" sz="2800" dirty="0" smtClean="0">
              <a:solidFill>
                <a:schemeClr val="bg1"/>
              </a:solidFill>
            </a:rPr>
            <a:t>Select Image</a:t>
          </a:r>
          <a:endParaRPr lang="en-US" sz="2800" dirty="0">
            <a:solidFill>
              <a:schemeClr val="bg1"/>
            </a:solidFill>
          </a:endParaRPr>
        </a:p>
      </dgm:t>
    </dgm:pt>
    <dgm:pt modelId="{C68F5976-B788-4777-8D06-506D5D6230BE}" type="parTrans" cxnId="{B229ED45-2A5F-4804-B6D8-4A3B36A769AF}">
      <dgm:prSet/>
      <dgm:spPr/>
      <dgm:t>
        <a:bodyPr/>
        <a:lstStyle/>
        <a:p>
          <a:endParaRPr lang="en-US"/>
        </a:p>
      </dgm:t>
    </dgm:pt>
    <dgm:pt modelId="{8CD9BE7C-48D9-41D3-94E2-66D81CA0D9B6}" type="sibTrans" cxnId="{B229ED45-2A5F-4804-B6D8-4A3B36A769AF}">
      <dgm:prSet/>
      <dgm:spPr>
        <a:solidFill>
          <a:srgbClr val="FFFF00"/>
        </a:solidFill>
      </dgm:spPr>
      <dgm:t>
        <a:bodyPr/>
        <a:lstStyle/>
        <a:p>
          <a:endParaRPr lang="en-US"/>
        </a:p>
      </dgm:t>
    </dgm:pt>
    <dgm:pt modelId="{1A2983D0-416B-4BA7-99D1-ACD48B71B505}">
      <dgm:prSet phldrT="[Text]" custT="1"/>
      <dgm:spPr>
        <a:solidFill>
          <a:schemeClr val="tx1"/>
        </a:solidFill>
      </dgm:spPr>
      <dgm:t>
        <a:bodyPr/>
        <a:lstStyle/>
        <a:p>
          <a:r>
            <a:rPr lang="en-US" sz="2800" dirty="0" smtClean="0">
              <a:solidFill>
                <a:schemeClr val="bg1"/>
              </a:solidFill>
            </a:rPr>
            <a:t>Publish Apps</a:t>
          </a:r>
          <a:endParaRPr lang="en-US" sz="2800" dirty="0">
            <a:solidFill>
              <a:schemeClr val="bg1"/>
            </a:solidFill>
          </a:endParaRPr>
        </a:p>
      </dgm:t>
    </dgm:pt>
    <dgm:pt modelId="{3044315F-6B84-4E4F-847D-B51715DAD0FC}" type="parTrans" cxnId="{C6F392A0-54D0-4AD8-9E0A-E121BD05F0DF}">
      <dgm:prSet/>
      <dgm:spPr/>
      <dgm:t>
        <a:bodyPr/>
        <a:lstStyle/>
        <a:p>
          <a:endParaRPr lang="en-US"/>
        </a:p>
      </dgm:t>
    </dgm:pt>
    <dgm:pt modelId="{5F16CA79-3165-4939-891F-2771A7379DC4}" type="sibTrans" cxnId="{C6F392A0-54D0-4AD8-9E0A-E121BD05F0DF}">
      <dgm:prSet/>
      <dgm:spPr/>
      <dgm:t>
        <a:bodyPr/>
        <a:lstStyle/>
        <a:p>
          <a:endParaRPr lang="en-US"/>
        </a:p>
      </dgm:t>
    </dgm:pt>
    <dgm:pt modelId="{F81FC17A-D73B-4959-A06E-062E00424254}">
      <dgm:prSet phldrT="[Text]" custT="1"/>
      <dgm:spPr>
        <a:solidFill>
          <a:schemeClr val="tx1"/>
        </a:solidFill>
      </dgm:spPr>
      <dgm:t>
        <a:bodyPr/>
        <a:lstStyle/>
        <a:p>
          <a:r>
            <a:rPr lang="en-US" sz="2800" dirty="0" smtClean="0">
              <a:solidFill>
                <a:schemeClr val="bg1"/>
              </a:solidFill>
            </a:rPr>
            <a:t>Assign Users</a:t>
          </a:r>
          <a:endParaRPr lang="en-US" sz="2800" dirty="0">
            <a:solidFill>
              <a:schemeClr val="bg1"/>
            </a:solidFill>
          </a:endParaRPr>
        </a:p>
      </dgm:t>
    </dgm:pt>
    <dgm:pt modelId="{FD365231-AA26-48C0-9272-AF2135F11B33}" type="parTrans" cxnId="{B5017D63-783B-466B-B107-1C844B9F0DB1}">
      <dgm:prSet/>
      <dgm:spPr/>
      <dgm:t>
        <a:bodyPr/>
        <a:lstStyle/>
        <a:p>
          <a:endParaRPr lang="en-US"/>
        </a:p>
      </dgm:t>
    </dgm:pt>
    <dgm:pt modelId="{9DD81E56-CDA1-444D-9561-676E7BFE4B13}" type="sibTrans" cxnId="{B5017D63-783B-466B-B107-1C844B9F0DB1}">
      <dgm:prSet/>
      <dgm:spPr/>
      <dgm:t>
        <a:bodyPr/>
        <a:lstStyle/>
        <a:p>
          <a:endParaRPr lang="en-US"/>
        </a:p>
      </dgm:t>
    </dgm:pt>
    <dgm:pt modelId="{4FC2DE4D-3958-45F2-BA7D-23EC70C06055}">
      <dgm:prSet phldrT="[Text]" custT="1"/>
      <dgm:spPr>
        <a:solidFill>
          <a:srgbClr val="FF0000"/>
        </a:solidFill>
      </dgm:spPr>
      <dgm:t>
        <a:bodyPr/>
        <a:lstStyle/>
        <a:p>
          <a:endParaRPr lang="en-US" sz="2000" dirty="0">
            <a:solidFill>
              <a:schemeClr val="bg1"/>
            </a:solidFill>
          </a:endParaRPr>
        </a:p>
      </dgm:t>
    </dgm:pt>
    <dgm:pt modelId="{300F0C60-6FB2-4A9E-8B0A-D36AE579675D}" type="parTrans" cxnId="{D329BF06-03AF-40B1-A6A2-6A48EF3C9D70}">
      <dgm:prSet/>
      <dgm:spPr/>
      <dgm:t>
        <a:bodyPr/>
        <a:lstStyle/>
        <a:p>
          <a:endParaRPr lang="en-US"/>
        </a:p>
      </dgm:t>
    </dgm:pt>
    <dgm:pt modelId="{60E7523A-6060-4EDF-A8BE-794F1EB4BA65}" type="sibTrans" cxnId="{D329BF06-03AF-40B1-A6A2-6A48EF3C9D70}">
      <dgm:prSet/>
      <dgm:spPr/>
      <dgm:t>
        <a:bodyPr/>
        <a:lstStyle/>
        <a:p>
          <a:endParaRPr lang="en-US"/>
        </a:p>
      </dgm:t>
    </dgm:pt>
    <dgm:pt modelId="{E0954226-CA99-4798-BD99-30E3D755C2B8}">
      <dgm:prSet phldrT="[Text]" custT="1"/>
      <dgm:spPr>
        <a:solidFill>
          <a:schemeClr val="tx1"/>
        </a:solidFill>
      </dgm:spPr>
      <dgm:t>
        <a:bodyPr/>
        <a:lstStyle/>
        <a:p>
          <a:r>
            <a:rPr lang="en-US" sz="2800" dirty="0" smtClean="0">
              <a:solidFill>
                <a:schemeClr val="bg1"/>
              </a:solidFill>
            </a:rPr>
            <a:t>Update &amp; upload image</a:t>
          </a:r>
          <a:endParaRPr lang="en-US" sz="2800" dirty="0">
            <a:solidFill>
              <a:schemeClr val="bg1"/>
            </a:solidFill>
          </a:endParaRPr>
        </a:p>
      </dgm:t>
    </dgm:pt>
    <dgm:pt modelId="{10F3C42E-D216-42F4-996F-ABDE911812DB}" type="parTrans" cxnId="{1C3BC875-5799-45A1-86C2-7596766CC382}">
      <dgm:prSet/>
      <dgm:spPr/>
      <dgm:t>
        <a:bodyPr/>
        <a:lstStyle/>
        <a:p>
          <a:endParaRPr lang="en-US"/>
        </a:p>
      </dgm:t>
    </dgm:pt>
    <dgm:pt modelId="{EEB5FE20-60C9-477B-AD1B-FC2D520A478E}" type="sibTrans" cxnId="{1C3BC875-5799-45A1-86C2-7596766CC382}">
      <dgm:prSet/>
      <dgm:spPr/>
      <dgm:t>
        <a:bodyPr/>
        <a:lstStyle/>
        <a:p>
          <a:endParaRPr lang="en-US"/>
        </a:p>
      </dgm:t>
    </dgm:pt>
    <dgm:pt modelId="{8DC7C145-919D-472A-8355-075B7C8BB492}" type="pres">
      <dgm:prSet presAssocID="{50AF43F8-F351-4A29-A70F-D21F7B64D3D6}" presName="Name0" presStyleCnt="0">
        <dgm:presLayoutVars>
          <dgm:dir/>
          <dgm:resizeHandles val="exact"/>
        </dgm:presLayoutVars>
      </dgm:prSet>
      <dgm:spPr/>
      <dgm:t>
        <a:bodyPr/>
        <a:lstStyle/>
        <a:p>
          <a:endParaRPr lang="en-US"/>
        </a:p>
      </dgm:t>
    </dgm:pt>
    <dgm:pt modelId="{0F93A982-D466-4A39-ABAF-5190EDC5FEE7}" type="pres">
      <dgm:prSet presAssocID="{50AF43F8-F351-4A29-A70F-D21F7B64D3D6}" presName="cycle" presStyleCnt="0"/>
      <dgm:spPr/>
    </dgm:pt>
    <dgm:pt modelId="{167F5769-49B6-4623-937C-2A0D349D53B4}" type="pres">
      <dgm:prSet presAssocID="{19BE623C-E47F-4C67-A044-03C61A16E424}" presName="nodeFirstNode" presStyleLbl="node1" presStyleIdx="0" presStyleCnt="5">
        <dgm:presLayoutVars>
          <dgm:bulletEnabled val="1"/>
        </dgm:presLayoutVars>
      </dgm:prSet>
      <dgm:spPr/>
      <dgm:t>
        <a:bodyPr/>
        <a:lstStyle/>
        <a:p>
          <a:endParaRPr lang="en-US"/>
        </a:p>
      </dgm:t>
    </dgm:pt>
    <dgm:pt modelId="{7319ABF3-5FBD-46E2-AA47-52F52F0487F9}" type="pres">
      <dgm:prSet presAssocID="{8CD9BE7C-48D9-41D3-94E2-66D81CA0D9B6}" presName="sibTransFirstNode" presStyleLbl="bgShp" presStyleIdx="0" presStyleCnt="1"/>
      <dgm:spPr/>
      <dgm:t>
        <a:bodyPr/>
        <a:lstStyle/>
        <a:p>
          <a:endParaRPr lang="en-US"/>
        </a:p>
      </dgm:t>
    </dgm:pt>
    <dgm:pt modelId="{72170988-0691-4BE7-8EFC-E8D71EFCFBD5}" type="pres">
      <dgm:prSet presAssocID="{1A2983D0-416B-4BA7-99D1-ACD48B71B505}" presName="nodeFollowingNodes" presStyleLbl="node1" presStyleIdx="1" presStyleCnt="5">
        <dgm:presLayoutVars>
          <dgm:bulletEnabled val="1"/>
        </dgm:presLayoutVars>
      </dgm:prSet>
      <dgm:spPr/>
      <dgm:t>
        <a:bodyPr/>
        <a:lstStyle/>
        <a:p>
          <a:endParaRPr lang="en-US"/>
        </a:p>
      </dgm:t>
    </dgm:pt>
    <dgm:pt modelId="{D89034AC-05AC-4703-A795-C573D6452FC7}" type="pres">
      <dgm:prSet presAssocID="{F81FC17A-D73B-4959-A06E-062E00424254}" presName="nodeFollowingNodes" presStyleLbl="node1" presStyleIdx="2" presStyleCnt="5" custRadScaleRad="101951" custRadScaleInc="-25910">
        <dgm:presLayoutVars>
          <dgm:bulletEnabled val="1"/>
        </dgm:presLayoutVars>
      </dgm:prSet>
      <dgm:spPr/>
      <dgm:t>
        <a:bodyPr/>
        <a:lstStyle/>
        <a:p>
          <a:endParaRPr lang="en-US"/>
        </a:p>
      </dgm:t>
    </dgm:pt>
    <dgm:pt modelId="{CD52D68A-EB8E-4B94-9F36-6366931BB84B}" type="pres">
      <dgm:prSet presAssocID="{4FC2DE4D-3958-45F2-BA7D-23EC70C06055}" presName="nodeFollowingNodes" presStyleLbl="node1" presStyleIdx="3" presStyleCnt="5" custRadScaleRad="96457" custRadScaleInc="21509">
        <dgm:presLayoutVars>
          <dgm:bulletEnabled val="1"/>
        </dgm:presLayoutVars>
      </dgm:prSet>
      <dgm:spPr/>
      <dgm:t>
        <a:bodyPr/>
        <a:lstStyle/>
        <a:p>
          <a:endParaRPr lang="en-US"/>
        </a:p>
      </dgm:t>
    </dgm:pt>
    <dgm:pt modelId="{566231CB-B60E-45F0-A440-75900BBA6CA5}" type="pres">
      <dgm:prSet presAssocID="{E0954226-CA99-4798-BD99-30E3D755C2B8}" presName="nodeFollowingNodes" presStyleLbl="node1" presStyleIdx="4" presStyleCnt="5">
        <dgm:presLayoutVars>
          <dgm:bulletEnabled val="1"/>
        </dgm:presLayoutVars>
      </dgm:prSet>
      <dgm:spPr/>
      <dgm:t>
        <a:bodyPr/>
        <a:lstStyle/>
        <a:p>
          <a:endParaRPr lang="en-US"/>
        </a:p>
      </dgm:t>
    </dgm:pt>
  </dgm:ptLst>
  <dgm:cxnLst>
    <dgm:cxn modelId="{9CA7503E-3D68-466C-B92E-69CF820A5822}" type="presOf" srcId="{E0954226-CA99-4798-BD99-30E3D755C2B8}" destId="{566231CB-B60E-45F0-A440-75900BBA6CA5}" srcOrd="0" destOrd="0" presId="urn:microsoft.com/office/officeart/2005/8/layout/cycle3"/>
    <dgm:cxn modelId="{292B065D-CD3E-49AE-B7B7-15A20BC05E64}" type="presOf" srcId="{19BE623C-E47F-4C67-A044-03C61A16E424}" destId="{167F5769-49B6-4623-937C-2A0D349D53B4}" srcOrd="0" destOrd="0" presId="urn:microsoft.com/office/officeart/2005/8/layout/cycle3"/>
    <dgm:cxn modelId="{B229ED45-2A5F-4804-B6D8-4A3B36A769AF}" srcId="{50AF43F8-F351-4A29-A70F-D21F7B64D3D6}" destId="{19BE623C-E47F-4C67-A044-03C61A16E424}" srcOrd="0" destOrd="0" parTransId="{C68F5976-B788-4777-8D06-506D5D6230BE}" sibTransId="{8CD9BE7C-48D9-41D3-94E2-66D81CA0D9B6}"/>
    <dgm:cxn modelId="{0CFCA16F-5ECA-4A76-B545-C00AFEDE325B}" type="presOf" srcId="{50AF43F8-F351-4A29-A70F-D21F7B64D3D6}" destId="{8DC7C145-919D-472A-8355-075B7C8BB492}" srcOrd="0" destOrd="0" presId="urn:microsoft.com/office/officeart/2005/8/layout/cycle3"/>
    <dgm:cxn modelId="{E7A799D8-874C-476B-A1C9-DFB74BCF5AC9}" type="presOf" srcId="{8CD9BE7C-48D9-41D3-94E2-66D81CA0D9B6}" destId="{7319ABF3-5FBD-46E2-AA47-52F52F0487F9}" srcOrd="0" destOrd="0" presId="urn:microsoft.com/office/officeart/2005/8/layout/cycle3"/>
    <dgm:cxn modelId="{C6F392A0-54D0-4AD8-9E0A-E121BD05F0DF}" srcId="{50AF43F8-F351-4A29-A70F-D21F7B64D3D6}" destId="{1A2983D0-416B-4BA7-99D1-ACD48B71B505}" srcOrd="1" destOrd="0" parTransId="{3044315F-6B84-4E4F-847D-B51715DAD0FC}" sibTransId="{5F16CA79-3165-4939-891F-2771A7379DC4}"/>
    <dgm:cxn modelId="{1C3BC875-5799-45A1-86C2-7596766CC382}" srcId="{50AF43F8-F351-4A29-A70F-D21F7B64D3D6}" destId="{E0954226-CA99-4798-BD99-30E3D755C2B8}" srcOrd="4" destOrd="0" parTransId="{10F3C42E-D216-42F4-996F-ABDE911812DB}" sibTransId="{EEB5FE20-60C9-477B-AD1B-FC2D520A478E}"/>
    <dgm:cxn modelId="{D329BF06-03AF-40B1-A6A2-6A48EF3C9D70}" srcId="{50AF43F8-F351-4A29-A70F-D21F7B64D3D6}" destId="{4FC2DE4D-3958-45F2-BA7D-23EC70C06055}" srcOrd="3" destOrd="0" parTransId="{300F0C60-6FB2-4A9E-8B0A-D36AE579675D}" sibTransId="{60E7523A-6060-4EDF-A8BE-794F1EB4BA65}"/>
    <dgm:cxn modelId="{99A3313C-E05F-450A-98BD-5CC7B8616CAB}" type="presOf" srcId="{4FC2DE4D-3958-45F2-BA7D-23EC70C06055}" destId="{CD52D68A-EB8E-4B94-9F36-6366931BB84B}" srcOrd="0" destOrd="0" presId="urn:microsoft.com/office/officeart/2005/8/layout/cycle3"/>
    <dgm:cxn modelId="{08E3D301-2EC2-49C0-BBAD-2A78DB41FD2A}" type="presOf" srcId="{F81FC17A-D73B-4959-A06E-062E00424254}" destId="{D89034AC-05AC-4703-A795-C573D6452FC7}" srcOrd="0" destOrd="0" presId="urn:microsoft.com/office/officeart/2005/8/layout/cycle3"/>
    <dgm:cxn modelId="{9BDC81B6-3FC9-419C-8151-F6E8B584F9B9}" type="presOf" srcId="{1A2983D0-416B-4BA7-99D1-ACD48B71B505}" destId="{72170988-0691-4BE7-8EFC-E8D71EFCFBD5}" srcOrd="0" destOrd="0" presId="urn:microsoft.com/office/officeart/2005/8/layout/cycle3"/>
    <dgm:cxn modelId="{B5017D63-783B-466B-B107-1C844B9F0DB1}" srcId="{50AF43F8-F351-4A29-A70F-D21F7B64D3D6}" destId="{F81FC17A-D73B-4959-A06E-062E00424254}" srcOrd="2" destOrd="0" parTransId="{FD365231-AA26-48C0-9272-AF2135F11B33}" sibTransId="{9DD81E56-CDA1-444D-9561-676E7BFE4B13}"/>
    <dgm:cxn modelId="{3DB6E054-0C8C-4EEA-9F16-D480D64EB87E}" type="presParOf" srcId="{8DC7C145-919D-472A-8355-075B7C8BB492}" destId="{0F93A982-D466-4A39-ABAF-5190EDC5FEE7}" srcOrd="0" destOrd="0" presId="urn:microsoft.com/office/officeart/2005/8/layout/cycle3"/>
    <dgm:cxn modelId="{1533715F-DDD6-4D31-B6D7-DFC274169359}" type="presParOf" srcId="{0F93A982-D466-4A39-ABAF-5190EDC5FEE7}" destId="{167F5769-49B6-4623-937C-2A0D349D53B4}" srcOrd="0" destOrd="0" presId="urn:microsoft.com/office/officeart/2005/8/layout/cycle3"/>
    <dgm:cxn modelId="{AA8E648D-0ED1-447B-9C49-690B584FF22A}" type="presParOf" srcId="{0F93A982-D466-4A39-ABAF-5190EDC5FEE7}" destId="{7319ABF3-5FBD-46E2-AA47-52F52F0487F9}" srcOrd="1" destOrd="0" presId="urn:microsoft.com/office/officeart/2005/8/layout/cycle3"/>
    <dgm:cxn modelId="{6924C3E3-BDDB-4E75-9610-2F66D13257C2}" type="presParOf" srcId="{0F93A982-D466-4A39-ABAF-5190EDC5FEE7}" destId="{72170988-0691-4BE7-8EFC-E8D71EFCFBD5}" srcOrd="2" destOrd="0" presId="urn:microsoft.com/office/officeart/2005/8/layout/cycle3"/>
    <dgm:cxn modelId="{006E474D-3DF1-4E02-8136-6FEC7660E9D9}" type="presParOf" srcId="{0F93A982-D466-4A39-ABAF-5190EDC5FEE7}" destId="{D89034AC-05AC-4703-A795-C573D6452FC7}" srcOrd="3" destOrd="0" presId="urn:microsoft.com/office/officeart/2005/8/layout/cycle3"/>
    <dgm:cxn modelId="{8A68D60D-60FA-476A-9C04-4C5D62238FFE}" type="presParOf" srcId="{0F93A982-D466-4A39-ABAF-5190EDC5FEE7}" destId="{CD52D68A-EB8E-4B94-9F36-6366931BB84B}" srcOrd="4" destOrd="0" presId="urn:microsoft.com/office/officeart/2005/8/layout/cycle3"/>
    <dgm:cxn modelId="{62CA39CC-3F92-451C-8CC6-C5DEBDE6A660}" type="presParOf" srcId="{0F93A982-D466-4A39-ABAF-5190EDC5FEE7}" destId="{566231CB-B60E-45F0-A440-75900BBA6CA5}"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0AF43F8-F351-4A29-A70F-D21F7B64D3D6}" type="doc">
      <dgm:prSet loTypeId="urn:microsoft.com/office/officeart/2005/8/layout/cycle3" loCatId="cycle" qsTypeId="urn:microsoft.com/office/officeart/2005/8/quickstyle/simple1" qsCatId="simple" csTypeId="urn:microsoft.com/office/officeart/2005/8/colors/accent0_2" csCatId="mainScheme" phldr="1"/>
      <dgm:spPr/>
      <dgm:t>
        <a:bodyPr/>
        <a:lstStyle/>
        <a:p>
          <a:endParaRPr lang="en-US"/>
        </a:p>
      </dgm:t>
    </dgm:pt>
    <dgm:pt modelId="{19BE623C-E47F-4C67-A044-03C61A16E424}">
      <dgm:prSet phldrT="[Text]" custT="1"/>
      <dgm:spPr>
        <a:solidFill>
          <a:schemeClr val="tx1">
            <a:lumMod val="95000"/>
          </a:schemeClr>
        </a:solidFill>
      </dgm:spPr>
      <dgm:t>
        <a:bodyPr/>
        <a:lstStyle/>
        <a:p>
          <a:r>
            <a:rPr lang="en-US" sz="2800" dirty="0" smtClean="0">
              <a:solidFill>
                <a:schemeClr val="bg1"/>
              </a:solidFill>
            </a:rPr>
            <a:t>Select Image</a:t>
          </a:r>
          <a:endParaRPr lang="en-US" sz="2800" dirty="0">
            <a:solidFill>
              <a:schemeClr val="bg1"/>
            </a:solidFill>
          </a:endParaRPr>
        </a:p>
      </dgm:t>
    </dgm:pt>
    <dgm:pt modelId="{C68F5976-B788-4777-8D06-506D5D6230BE}" type="parTrans" cxnId="{B229ED45-2A5F-4804-B6D8-4A3B36A769AF}">
      <dgm:prSet/>
      <dgm:spPr/>
      <dgm:t>
        <a:bodyPr/>
        <a:lstStyle/>
        <a:p>
          <a:endParaRPr lang="en-US"/>
        </a:p>
      </dgm:t>
    </dgm:pt>
    <dgm:pt modelId="{8CD9BE7C-48D9-41D3-94E2-66D81CA0D9B6}" type="sibTrans" cxnId="{B229ED45-2A5F-4804-B6D8-4A3B36A769AF}">
      <dgm:prSet/>
      <dgm:spPr>
        <a:solidFill>
          <a:srgbClr val="FFFF00"/>
        </a:solidFill>
      </dgm:spPr>
      <dgm:t>
        <a:bodyPr/>
        <a:lstStyle/>
        <a:p>
          <a:endParaRPr lang="en-US"/>
        </a:p>
      </dgm:t>
    </dgm:pt>
    <dgm:pt modelId="{1A2983D0-416B-4BA7-99D1-ACD48B71B505}">
      <dgm:prSet phldrT="[Text]" custT="1"/>
      <dgm:spPr>
        <a:solidFill>
          <a:schemeClr val="tx1"/>
        </a:solidFill>
      </dgm:spPr>
      <dgm:t>
        <a:bodyPr/>
        <a:lstStyle/>
        <a:p>
          <a:r>
            <a:rPr lang="en-US" sz="2800" dirty="0" smtClean="0">
              <a:solidFill>
                <a:schemeClr val="bg1"/>
              </a:solidFill>
            </a:rPr>
            <a:t>Publish Apps</a:t>
          </a:r>
          <a:endParaRPr lang="en-US" sz="2800" dirty="0">
            <a:solidFill>
              <a:schemeClr val="bg1"/>
            </a:solidFill>
          </a:endParaRPr>
        </a:p>
      </dgm:t>
    </dgm:pt>
    <dgm:pt modelId="{3044315F-6B84-4E4F-847D-B51715DAD0FC}" type="parTrans" cxnId="{C6F392A0-54D0-4AD8-9E0A-E121BD05F0DF}">
      <dgm:prSet/>
      <dgm:spPr/>
      <dgm:t>
        <a:bodyPr/>
        <a:lstStyle/>
        <a:p>
          <a:endParaRPr lang="en-US"/>
        </a:p>
      </dgm:t>
    </dgm:pt>
    <dgm:pt modelId="{5F16CA79-3165-4939-891F-2771A7379DC4}" type="sibTrans" cxnId="{C6F392A0-54D0-4AD8-9E0A-E121BD05F0DF}">
      <dgm:prSet/>
      <dgm:spPr/>
      <dgm:t>
        <a:bodyPr/>
        <a:lstStyle/>
        <a:p>
          <a:endParaRPr lang="en-US"/>
        </a:p>
      </dgm:t>
    </dgm:pt>
    <dgm:pt modelId="{F81FC17A-D73B-4959-A06E-062E00424254}">
      <dgm:prSet phldrT="[Text]" custT="1"/>
      <dgm:spPr>
        <a:solidFill>
          <a:schemeClr val="tx1"/>
        </a:solidFill>
      </dgm:spPr>
      <dgm:t>
        <a:bodyPr/>
        <a:lstStyle/>
        <a:p>
          <a:r>
            <a:rPr lang="en-US" sz="2800" dirty="0" smtClean="0">
              <a:solidFill>
                <a:schemeClr val="bg1"/>
              </a:solidFill>
            </a:rPr>
            <a:t>Assign Users</a:t>
          </a:r>
          <a:endParaRPr lang="en-US" sz="2800" dirty="0">
            <a:solidFill>
              <a:schemeClr val="bg1"/>
            </a:solidFill>
          </a:endParaRPr>
        </a:p>
      </dgm:t>
    </dgm:pt>
    <dgm:pt modelId="{FD365231-AA26-48C0-9272-AF2135F11B33}" type="parTrans" cxnId="{B5017D63-783B-466B-B107-1C844B9F0DB1}">
      <dgm:prSet/>
      <dgm:spPr/>
      <dgm:t>
        <a:bodyPr/>
        <a:lstStyle/>
        <a:p>
          <a:endParaRPr lang="en-US"/>
        </a:p>
      </dgm:t>
    </dgm:pt>
    <dgm:pt modelId="{9DD81E56-CDA1-444D-9561-676E7BFE4B13}" type="sibTrans" cxnId="{B5017D63-783B-466B-B107-1C844B9F0DB1}">
      <dgm:prSet/>
      <dgm:spPr/>
      <dgm:t>
        <a:bodyPr/>
        <a:lstStyle/>
        <a:p>
          <a:endParaRPr lang="en-US"/>
        </a:p>
      </dgm:t>
    </dgm:pt>
    <dgm:pt modelId="{4FC2DE4D-3958-45F2-BA7D-23EC70C06055}">
      <dgm:prSet phldrT="[Text]" custT="1"/>
      <dgm:spPr>
        <a:solidFill>
          <a:schemeClr val="tx1"/>
        </a:solidFill>
      </dgm:spPr>
      <dgm:t>
        <a:bodyPr/>
        <a:lstStyle/>
        <a:p>
          <a:endParaRPr lang="en-US" sz="2000" dirty="0">
            <a:solidFill>
              <a:schemeClr val="bg1"/>
            </a:solidFill>
          </a:endParaRPr>
        </a:p>
      </dgm:t>
    </dgm:pt>
    <dgm:pt modelId="{300F0C60-6FB2-4A9E-8B0A-D36AE579675D}" type="parTrans" cxnId="{D329BF06-03AF-40B1-A6A2-6A48EF3C9D70}">
      <dgm:prSet/>
      <dgm:spPr/>
      <dgm:t>
        <a:bodyPr/>
        <a:lstStyle/>
        <a:p>
          <a:endParaRPr lang="en-US"/>
        </a:p>
      </dgm:t>
    </dgm:pt>
    <dgm:pt modelId="{60E7523A-6060-4EDF-A8BE-794F1EB4BA65}" type="sibTrans" cxnId="{D329BF06-03AF-40B1-A6A2-6A48EF3C9D70}">
      <dgm:prSet/>
      <dgm:spPr/>
      <dgm:t>
        <a:bodyPr/>
        <a:lstStyle/>
        <a:p>
          <a:endParaRPr lang="en-US"/>
        </a:p>
      </dgm:t>
    </dgm:pt>
    <dgm:pt modelId="{E0954226-CA99-4798-BD99-30E3D755C2B8}">
      <dgm:prSet phldrT="[Text]" custT="1"/>
      <dgm:spPr>
        <a:solidFill>
          <a:srgbClr val="FF0000"/>
        </a:solidFill>
      </dgm:spPr>
      <dgm:t>
        <a:bodyPr/>
        <a:lstStyle/>
        <a:p>
          <a:r>
            <a:rPr lang="en-US" sz="2800" dirty="0" smtClean="0">
              <a:solidFill>
                <a:schemeClr val="tx1"/>
              </a:solidFill>
            </a:rPr>
            <a:t>Update &amp; upload image</a:t>
          </a:r>
          <a:endParaRPr lang="en-US" sz="2800" dirty="0">
            <a:solidFill>
              <a:schemeClr val="tx1"/>
            </a:solidFill>
          </a:endParaRPr>
        </a:p>
      </dgm:t>
    </dgm:pt>
    <dgm:pt modelId="{10F3C42E-D216-42F4-996F-ABDE911812DB}" type="parTrans" cxnId="{1C3BC875-5799-45A1-86C2-7596766CC382}">
      <dgm:prSet/>
      <dgm:spPr/>
      <dgm:t>
        <a:bodyPr/>
        <a:lstStyle/>
        <a:p>
          <a:endParaRPr lang="en-US"/>
        </a:p>
      </dgm:t>
    </dgm:pt>
    <dgm:pt modelId="{EEB5FE20-60C9-477B-AD1B-FC2D520A478E}" type="sibTrans" cxnId="{1C3BC875-5799-45A1-86C2-7596766CC382}">
      <dgm:prSet/>
      <dgm:spPr/>
      <dgm:t>
        <a:bodyPr/>
        <a:lstStyle/>
        <a:p>
          <a:endParaRPr lang="en-US"/>
        </a:p>
      </dgm:t>
    </dgm:pt>
    <dgm:pt modelId="{8DC7C145-919D-472A-8355-075B7C8BB492}" type="pres">
      <dgm:prSet presAssocID="{50AF43F8-F351-4A29-A70F-D21F7B64D3D6}" presName="Name0" presStyleCnt="0">
        <dgm:presLayoutVars>
          <dgm:dir/>
          <dgm:resizeHandles val="exact"/>
        </dgm:presLayoutVars>
      </dgm:prSet>
      <dgm:spPr/>
      <dgm:t>
        <a:bodyPr/>
        <a:lstStyle/>
        <a:p>
          <a:endParaRPr lang="en-US"/>
        </a:p>
      </dgm:t>
    </dgm:pt>
    <dgm:pt modelId="{0F93A982-D466-4A39-ABAF-5190EDC5FEE7}" type="pres">
      <dgm:prSet presAssocID="{50AF43F8-F351-4A29-A70F-D21F7B64D3D6}" presName="cycle" presStyleCnt="0"/>
      <dgm:spPr/>
    </dgm:pt>
    <dgm:pt modelId="{167F5769-49B6-4623-937C-2A0D349D53B4}" type="pres">
      <dgm:prSet presAssocID="{19BE623C-E47F-4C67-A044-03C61A16E424}" presName="nodeFirstNode" presStyleLbl="node1" presStyleIdx="0" presStyleCnt="5">
        <dgm:presLayoutVars>
          <dgm:bulletEnabled val="1"/>
        </dgm:presLayoutVars>
      </dgm:prSet>
      <dgm:spPr/>
      <dgm:t>
        <a:bodyPr/>
        <a:lstStyle/>
        <a:p>
          <a:endParaRPr lang="en-US"/>
        </a:p>
      </dgm:t>
    </dgm:pt>
    <dgm:pt modelId="{7319ABF3-5FBD-46E2-AA47-52F52F0487F9}" type="pres">
      <dgm:prSet presAssocID="{8CD9BE7C-48D9-41D3-94E2-66D81CA0D9B6}" presName="sibTransFirstNode" presStyleLbl="bgShp" presStyleIdx="0" presStyleCnt="1"/>
      <dgm:spPr/>
      <dgm:t>
        <a:bodyPr/>
        <a:lstStyle/>
        <a:p>
          <a:endParaRPr lang="en-US"/>
        </a:p>
      </dgm:t>
    </dgm:pt>
    <dgm:pt modelId="{72170988-0691-4BE7-8EFC-E8D71EFCFBD5}" type="pres">
      <dgm:prSet presAssocID="{1A2983D0-416B-4BA7-99D1-ACD48B71B505}" presName="nodeFollowingNodes" presStyleLbl="node1" presStyleIdx="1" presStyleCnt="5">
        <dgm:presLayoutVars>
          <dgm:bulletEnabled val="1"/>
        </dgm:presLayoutVars>
      </dgm:prSet>
      <dgm:spPr/>
      <dgm:t>
        <a:bodyPr/>
        <a:lstStyle/>
        <a:p>
          <a:endParaRPr lang="en-US"/>
        </a:p>
      </dgm:t>
    </dgm:pt>
    <dgm:pt modelId="{D89034AC-05AC-4703-A795-C573D6452FC7}" type="pres">
      <dgm:prSet presAssocID="{F81FC17A-D73B-4959-A06E-062E00424254}" presName="nodeFollowingNodes" presStyleLbl="node1" presStyleIdx="2" presStyleCnt="5" custRadScaleRad="101951" custRadScaleInc="-25910">
        <dgm:presLayoutVars>
          <dgm:bulletEnabled val="1"/>
        </dgm:presLayoutVars>
      </dgm:prSet>
      <dgm:spPr/>
      <dgm:t>
        <a:bodyPr/>
        <a:lstStyle/>
        <a:p>
          <a:endParaRPr lang="en-US"/>
        </a:p>
      </dgm:t>
    </dgm:pt>
    <dgm:pt modelId="{CD52D68A-EB8E-4B94-9F36-6366931BB84B}" type="pres">
      <dgm:prSet presAssocID="{4FC2DE4D-3958-45F2-BA7D-23EC70C06055}" presName="nodeFollowingNodes" presStyleLbl="node1" presStyleIdx="3" presStyleCnt="5" custRadScaleRad="96457" custRadScaleInc="21509">
        <dgm:presLayoutVars>
          <dgm:bulletEnabled val="1"/>
        </dgm:presLayoutVars>
      </dgm:prSet>
      <dgm:spPr/>
      <dgm:t>
        <a:bodyPr/>
        <a:lstStyle/>
        <a:p>
          <a:endParaRPr lang="en-US"/>
        </a:p>
      </dgm:t>
    </dgm:pt>
    <dgm:pt modelId="{566231CB-B60E-45F0-A440-75900BBA6CA5}" type="pres">
      <dgm:prSet presAssocID="{E0954226-CA99-4798-BD99-30E3D755C2B8}" presName="nodeFollowingNodes" presStyleLbl="node1" presStyleIdx="4" presStyleCnt="5">
        <dgm:presLayoutVars>
          <dgm:bulletEnabled val="1"/>
        </dgm:presLayoutVars>
      </dgm:prSet>
      <dgm:spPr/>
      <dgm:t>
        <a:bodyPr/>
        <a:lstStyle/>
        <a:p>
          <a:endParaRPr lang="en-US"/>
        </a:p>
      </dgm:t>
    </dgm:pt>
  </dgm:ptLst>
  <dgm:cxnLst>
    <dgm:cxn modelId="{1B4752B6-FFE6-41E0-B04E-0E9601BE172E}" type="presOf" srcId="{E0954226-CA99-4798-BD99-30E3D755C2B8}" destId="{566231CB-B60E-45F0-A440-75900BBA6CA5}" srcOrd="0" destOrd="0" presId="urn:microsoft.com/office/officeart/2005/8/layout/cycle3"/>
    <dgm:cxn modelId="{65FCD38B-E57B-4D87-AC68-F4856B4BD9EE}" type="presOf" srcId="{19BE623C-E47F-4C67-A044-03C61A16E424}" destId="{167F5769-49B6-4623-937C-2A0D349D53B4}" srcOrd="0" destOrd="0" presId="urn:microsoft.com/office/officeart/2005/8/layout/cycle3"/>
    <dgm:cxn modelId="{B229ED45-2A5F-4804-B6D8-4A3B36A769AF}" srcId="{50AF43F8-F351-4A29-A70F-D21F7B64D3D6}" destId="{19BE623C-E47F-4C67-A044-03C61A16E424}" srcOrd="0" destOrd="0" parTransId="{C68F5976-B788-4777-8D06-506D5D6230BE}" sibTransId="{8CD9BE7C-48D9-41D3-94E2-66D81CA0D9B6}"/>
    <dgm:cxn modelId="{9E445792-5A92-4B1A-9FA5-77FDA5FE1B6E}" type="presOf" srcId="{8CD9BE7C-48D9-41D3-94E2-66D81CA0D9B6}" destId="{7319ABF3-5FBD-46E2-AA47-52F52F0487F9}" srcOrd="0" destOrd="0" presId="urn:microsoft.com/office/officeart/2005/8/layout/cycle3"/>
    <dgm:cxn modelId="{A6A088FA-4C79-4479-ABC5-2B508271D118}" type="presOf" srcId="{4FC2DE4D-3958-45F2-BA7D-23EC70C06055}" destId="{CD52D68A-EB8E-4B94-9F36-6366931BB84B}" srcOrd="0" destOrd="0" presId="urn:microsoft.com/office/officeart/2005/8/layout/cycle3"/>
    <dgm:cxn modelId="{BE3CADC1-342D-4307-ADFD-8AA36FC331DA}" type="presOf" srcId="{F81FC17A-D73B-4959-A06E-062E00424254}" destId="{D89034AC-05AC-4703-A795-C573D6452FC7}" srcOrd="0" destOrd="0" presId="urn:microsoft.com/office/officeart/2005/8/layout/cycle3"/>
    <dgm:cxn modelId="{C6F392A0-54D0-4AD8-9E0A-E121BD05F0DF}" srcId="{50AF43F8-F351-4A29-A70F-D21F7B64D3D6}" destId="{1A2983D0-416B-4BA7-99D1-ACD48B71B505}" srcOrd="1" destOrd="0" parTransId="{3044315F-6B84-4E4F-847D-B51715DAD0FC}" sibTransId="{5F16CA79-3165-4939-891F-2771A7379DC4}"/>
    <dgm:cxn modelId="{1C3BC875-5799-45A1-86C2-7596766CC382}" srcId="{50AF43F8-F351-4A29-A70F-D21F7B64D3D6}" destId="{E0954226-CA99-4798-BD99-30E3D755C2B8}" srcOrd="4" destOrd="0" parTransId="{10F3C42E-D216-42F4-996F-ABDE911812DB}" sibTransId="{EEB5FE20-60C9-477B-AD1B-FC2D520A478E}"/>
    <dgm:cxn modelId="{CF03AC00-420C-484C-B83C-C9E61BF9102D}" type="presOf" srcId="{50AF43F8-F351-4A29-A70F-D21F7B64D3D6}" destId="{8DC7C145-919D-472A-8355-075B7C8BB492}" srcOrd="0" destOrd="0" presId="urn:microsoft.com/office/officeart/2005/8/layout/cycle3"/>
    <dgm:cxn modelId="{D329BF06-03AF-40B1-A6A2-6A48EF3C9D70}" srcId="{50AF43F8-F351-4A29-A70F-D21F7B64D3D6}" destId="{4FC2DE4D-3958-45F2-BA7D-23EC70C06055}" srcOrd="3" destOrd="0" parTransId="{300F0C60-6FB2-4A9E-8B0A-D36AE579675D}" sibTransId="{60E7523A-6060-4EDF-A8BE-794F1EB4BA65}"/>
    <dgm:cxn modelId="{B5017D63-783B-466B-B107-1C844B9F0DB1}" srcId="{50AF43F8-F351-4A29-A70F-D21F7B64D3D6}" destId="{F81FC17A-D73B-4959-A06E-062E00424254}" srcOrd="2" destOrd="0" parTransId="{FD365231-AA26-48C0-9272-AF2135F11B33}" sibTransId="{9DD81E56-CDA1-444D-9561-676E7BFE4B13}"/>
    <dgm:cxn modelId="{EB00F17A-EDEE-4178-B17B-E2F9A068295F}" type="presOf" srcId="{1A2983D0-416B-4BA7-99D1-ACD48B71B505}" destId="{72170988-0691-4BE7-8EFC-E8D71EFCFBD5}" srcOrd="0" destOrd="0" presId="urn:microsoft.com/office/officeart/2005/8/layout/cycle3"/>
    <dgm:cxn modelId="{80342037-B824-402A-A2C8-9012A0931787}" type="presParOf" srcId="{8DC7C145-919D-472A-8355-075B7C8BB492}" destId="{0F93A982-D466-4A39-ABAF-5190EDC5FEE7}" srcOrd="0" destOrd="0" presId="urn:microsoft.com/office/officeart/2005/8/layout/cycle3"/>
    <dgm:cxn modelId="{3AB260A8-18D5-4207-AFA4-9B782BD8C980}" type="presParOf" srcId="{0F93A982-D466-4A39-ABAF-5190EDC5FEE7}" destId="{167F5769-49B6-4623-937C-2A0D349D53B4}" srcOrd="0" destOrd="0" presId="urn:microsoft.com/office/officeart/2005/8/layout/cycle3"/>
    <dgm:cxn modelId="{B2F453D2-C112-4A2B-9974-C020C5603FE9}" type="presParOf" srcId="{0F93A982-D466-4A39-ABAF-5190EDC5FEE7}" destId="{7319ABF3-5FBD-46E2-AA47-52F52F0487F9}" srcOrd="1" destOrd="0" presId="urn:microsoft.com/office/officeart/2005/8/layout/cycle3"/>
    <dgm:cxn modelId="{2C807F95-2D0D-4E93-8B05-5C240100C398}" type="presParOf" srcId="{0F93A982-D466-4A39-ABAF-5190EDC5FEE7}" destId="{72170988-0691-4BE7-8EFC-E8D71EFCFBD5}" srcOrd="2" destOrd="0" presId="urn:microsoft.com/office/officeart/2005/8/layout/cycle3"/>
    <dgm:cxn modelId="{F43FB2A6-BCC1-497B-B3D6-3A1795F758BC}" type="presParOf" srcId="{0F93A982-D466-4A39-ABAF-5190EDC5FEE7}" destId="{D89034AC-05AC-4703-A795-C573D6452FC7}" srcOrd="3" destOrd="0" presId="urn:microsoft.com/office/officeart/2005/8/layout/cycle3"/>
    <dgm:cxn modelId="{144A979C-BC5B-4BB5-B316-1AE1EC18534C}" type="presParOf" srcId="{0F93A982-D466-4A39-ABAF-5190EDC5FEE7}" destId="{CD52D68A-EB8E-4B94-9F36-6366931BB84B}" srcOrd="4" destOrd="0" presId="urn:microsoft.com/office/officeart/2005/8/layout/cycle3"/>
    <dgm:cxn modelId="{F29B9776-E34A-4291-BE5D-E8E32DF5CA02}" type="presParOf" srcId="{0F93A982-D466-4A39-ABAF-5190EDC5FEE7}" destId="{566231CB-B60E-45F0-A440-75900BBA6CA5}"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0AF43F8-F351-4A29-A70F-D21F7B64D3D6}" type="doc">
      <dgm:prSet loTypeId="urn:microsoft.com/office/officeart/2005/8/layout/cycle3" loCatId="cycle" qsTypeId="urn:microsoft.com/office/officeart/2005/8/quickstyle/simple1" qsCatId="simple" csTypeId="urn:microsoft.com/office/officeart/2005/8/colors/accent0_2" csCatId="mainScheme" phldr="1"/>
      <dgm:spPr/>
      <dgm:t>
        <a:bodyPr/>
        <a:lstStyle/>
        <a:p>
          <a:endParaRPr lang="en-US"/>
        </a:p>
      </dgm:t>
    </dgm:pt>
    <dgm:pt modelId="{19BE623C-E47F-4C67-A044-03C61A16E424}">
      <dgm:prSet phldrT="[Text]" custT="1"/>
      <dgm:spPr>
        <a:solidFill>
          <a:schemeClr val="tx1">
            <a:lumMod val="95000"/>
          </a:schemeClr>
        </a:solidFill>
      </dgm:spPr>
      <dgm:t>
        <a:bodyPr/>
        <a:lstStyle/>
        <a:p>
          <a:r>
            <a:rPr lang="en-US" sz="2800" dirty="0" smtClean="0">
              <a:solidFill>
                <a:schemeClr val="bg1"/>
              </a:solidFill>
            </a:rPr>
            <a:t>Select Image</a:t>
          </a:r>
          <a:endParaRPr lang="en-US" sz="2800" dirty="0">
            <a:solidFill>
              <a:schemeClr val="bg1"/>
            </a:solidFill>
          </a:endParaRPr>
        </a:p>
      </dgm:t>
    </dgm:pt>
    <dgm:pt modelId="{C68F5976-B788-4777-8D06-506D5D6230BE}" type="parTrans" cxnId="{B229ED45-2A5F-4804-B6D8-4A3B36A769AF}">
      <dgm:prSet/>
      <dgm:spPr/>
      <dgm:t>
        <a:bodyPr/>
        <a:lstStyle/>
        <a:p>
          <a:endParaRPr lang="en-US"/>
        </a:p>
      </dgm:t>
    </dgm:pt>
    <dgm:pt modelId="{8CD9BE7C-48D9-41D3-94E2-66D81CA0D9B6}" type="sibTrans" cxnId="{B229ED45-2A5F-4804-B6D8-4A3B36A769AF}">
      <dgm:prSet/>
      <dgm:spPr>
        <a:solidFill>
          <a:srgbClr val="FFFF00"/>
        </a:solidFill>
      </dgm:spPr>
      <dgm:t>
        <a:bodyPr/>
        <a:lstStyle/>
        <a:p>
          <a:endParaRPr lang="en-US"/>
        </a:p>
      </dgm:t>
    </dgm:pt>
    <dgm:pt modelId="{1A2983D0-416B-4BA7-99D1-ACD48B71B505}">
      <dgm:prSet phldrT="[Text]" custT="1"/>
      <dgm:spPr>
        <a:solidFill>
          <a:schemeClr val="tx1"/>
        </a:solidFill>
      </dgm:spPr>
      <dgm:t>
        <a:bodyPr/>
        <a:lstStyle/>
        <a:p>
          <a:r>
            <a:rPr lang="en-US" sz="2800" dirty="0" smtClean="0">
              <a:solidFill>
                <a:schemeClr val="bg1"/>
              </a:solidFill>
            </a:rPr>
            <a:t>Publish Apps</a:t>
          </a:r>
          <a:endParaRPr lang="en-US" sz="2800" dirty="0">
            <a:solidFill>
              <a:schemeClr val="bg1"/>
            </a:solidFill>
          </a:endParaRPr>
        </a:p>
      </dgm:t>
    </dgm:pt>
    <dgm:pt modelId="{3044315F-6B84-4E4F-847D-B51715DAD0FC}" type="parTrans" cxnId="{C6F392A0-54D0-4AD8-9E0A-E121BD05F0DF}">
      <dgm:prSet/>
      <dgm:spPr/>
      <dgm:t>
        <a:bodyPr/>
        <a:lstStyle/>
        <a:p>
          <a:endParaRPr lang="en-US"/>
        </a:p>
      </dgm:t>
    </dgm:pt>
    <dgm:pt modelId="{5F16CA79-3165-4939-891F-2771A7379DC4}" type="sibTrans" cxnId="{C6F392A0-54D0-4AD8-9E0A-E121BD05F0DF}">
      <dgm:prSet/>
      <dgm:spPr/>
      <dgm:t>
        <a:bodyPr/>
        <a:lstStyle/>
        <a:p>
          <a:endParaRPr lang="en-US"/>
        </a:p>
      </dgm:t>
    </dgm:pt>
    <dgm:pt modelId="{F81FC17A-D73B-4959-A06E-062E00424254}">
      <dgm:prSet phldrT="[Text]" custT="1"/>
      <dgm:spPr>
        <a:solidFill>
          <a:schemeClr val="tx1"/>
        </a:solidFill>
      </dgm:spPr>
      <dgm:t>
        <a:bodyPr/>
        <a:lstStyle/>
        <a:p>
          <a:r>
            <a:rPr lang="en-US" sz="2800" dirty="0" smtClean="0">
              <a:solidFill>
                <a:schemeClr val="bg1"/>
              </a:solidFill>
            </a:rPr>
            <a:t>Assign Users</a:t>
          </a:r>
          <a:endParaRPr lang="en-US" sz="2800" dirty="0">
            <a:solidFill>
              <a:schemeClr val="bg1"/>
            </a:solidFill>
          </a:endParaRPr>
        </a:p>
      </dgm:t>
    </dgm:pt>
    <dgm:pt modelId="{FD365231-AA26-48C0-9272-AF2135F11B33}" type="parTrans" cxnId="{B5017D63-783B-466B-B107-1C844B9F0DB1}">
      <dgm:prSet/>
      <dgm:spPr/>
      <dgm:t>
        <a:bodyPr/>
        <a:lstStyle/>
        <a:p>
          <a:endParaRPr lang="en-US"/>
        </a:p>
      </dgm:t>
    </dgm:pt>
    <dgm:pt modelId="{9DD81E56-CDA1-444D-9561-676E7BFE4B13}" type="sibTrans" cxnId="{B5017D63-783B-466B-B107-1C844B9F0DB1}">
      <dgm:prSet/>
      <dgm:spPr/>
      <dgm:t>
        <a:bodyPr/>
        <a:lstStyle/>
        <a:p>
          <a:endParaRPr lang="en-US"/>
        </a:p>
      </dgm:t>
    </dgm:pt>
    <dgm:pt modelId="{4FC2DE4D-3958-45F2-BA7D-23EC70C06055}">
      <dgm:prSet phldrT="[Text]" custT="1"/>
      <dgm:spPr>
        <a:solidFill>
          <a:schemeClr val="tx1"/>
        </a:solidFill>
      </dgm:spPr>
      <dgm:t>
        <a:bodyPr/>
        <a:lstStyle/>
        <a:p>
          <a:endParaRPr lang="en-US" sz="2000" dirty="0">
            <a:solidFill>
              <a:schemeClr val="bg1"/>
            </a:solidFill>
          </a:endParaRPr>
        </a:p>
      </dgm:t>
    </dgm:pt>
    <dgm:pt modelId="{300F0C60-6FB2-4A9E-8B0A-D36AE579675D}" type="parTrans" cxnId="{D329BF06-03AF-40B1-A6A2-6A48EF3C9D70}">
      <dgm:prSet/>
      <dgm:spPr/>
      <dgm:t>
        <a:bodyPr/>
        <a:lstStyle/>
        <a:p>
          <a:endParaRPr lang="en-US"/>
        </a:p>
      </dgm:t>
    </dgm:pt>
    <dgm:pt modelId="{60E7523A-6060-4EDF-A8BE-794F1EB4BA65}" type="sibTrans" cxnId="{D329BF06-03AF-40B1-A6A2-6A48EF3C9D70}">
      <dgm:prSet/>
      <dgm:spPr/>
      <dgm:t>
        <a:bodyPr/>
        <a:lstStyle/>
        <a:p>
          <a:endParaRPr lang="en-US"/>
        </a:p>
      </dgm:t>
    </dgm:pt>
    <dgm:pt modelId="{E0954226-CA99-4798-BD99-30E3D755C2B8}">
      <dgm:prSet phldrT="[Text]" custT="1"/>
      <dgm:spPr>
        <a:solidFill>
          <a:schemeClr val="tx1"/>
        </a:solidFill>
      </dgm:spPr>
      <dgm:t>
        <a:bodyPr/>
        <a:lstStyle/>
        <a:p>
          <a:r>
            <a:rPr lang="en-US" sz="2800" dirty="0" smtClean="0">
              <a:solidFill>
                <a:schemeClr val="bg1"/>
              </a:solidFill>
            </a:rPr>
            <a:t>Update &amp; upload image</a:t>
          </a:r>
          <a:endParaRPr lang="en-US" sz="2800" dirty="0">
            <a:solidFill>
              <a:schemeClr val="bg1"/>
            </a:solidFill>
          </a:endParaRPr>
        </a:p>
      </dgm:t>
    </dgm:pt>
    <dgm:pt modelId="{10F3C42E-D216-42F4-996F-ABDE911812DB}" type="parTrans" cxnId="{1C3BC875-5799-45A1-86C2-7596766CC382}">
      <dgm:prSet/>
      <dgm:spPr/>
      <dgm:t>
        <a:bodyPr/>
        <a:lstStyle/>
        <a:p>
          <a:endParaRPr lang="en-US"/>
        </a:p>
      </dgm:t>
    </dgm:pt>
    <dgm:pt modelId="{EEB5FE20-60C9-477B-AD1B-FC2D520A478E}" type="sibTrans" cxnId="{1C3BC875-5799-45A1-86C2-7596766CC382}">
      <dgm:prSet/>
      <dgm:spPr/>
      <dgm:t>
        <a:bodyPr/>
        <a:lstStyle/>
        <a:p>
          <a:endParaRPr lang="en-US"/>
        </a:p>
      </dgm:t>
    </dgm:pt>
    <dgm:pt modelId="{8DC7C145-919D-472A-8355-075B7C8BB492}" type="pres">
      <dgm:prSet presAssocID="{50AF43F8-F351-4A29-A70F-D21F7B64D3D6}" presName="Name0" presStyleCnt="0">
        <dgm:presLayoutVars>
          <dgm:dir/>
          <dgm:resizeHandles val="exact"/>
        </dgm:presLayoutVars>
      </dgm:prSet>
      <dgm:spPr/>
      <dgm:t>
        <a:bodyPr/>
        <a:lstStyle/>
        <a:p>
          <a:endParaRPr lang="en-US"/>
        </a:p>
      </dgm:t>
    </dgm:pt>
    <dgm:pt modelId="{0F93A982-D466-4A39-ABAF-5190EDC5FEE7}" type="pres">
      <dgm:prSet presAssocID="{50AF43F8-F351-4A29-A70F-D21F7B64D3D6}" presName="cycle" presStyleCnt="0"/>
      <dgm:spPr/>
    </dgm:pt>
    <dgm:pt modelId="{167F5769-49B6-4623-937C-2A0D349D53B4}" type="pres">
      <dgm:prSet presAssocID="{19BE623C-E47F-4C67-A044-03C61A16E424}" presName="nodeFirstNode" presStyleLbl="node1" presStyleIdx="0" presStyleCnt="5">
        <dgm:presLayoutVars>
          <dgm:bulletEnabled val="1"/>
        </dgm:presLayoutVars>
      </dgm:prSet>
      <dgm:spPr/>
      <dgm:t>
        <a:bodyPr/>
        <a:lstStyle/>
        <a:p>
          <a:endParaRPr lang="en-US"/>
        </a:p>
      </dgm:t>
    </dgm:pt>
    <dgm:pt modelId="{7319ABF3-5FBD-46E2-AA47-52F52F0487F9}" type="pres">
      <dgm:prSet presAssocID="{8CD9BE7C-48D9-41D3-94E2-66D81CA0D9B6}" presName="sibTransFirstNode" presStyleLbl="bgShp" presStyleIdx="0" presStyleCnt="1"/>
      <dgm:spPr/>
      <dgm:t>
        <a:bodyPr/>
        <a:lstStyle/>
        <a:p>
          <a:endParaRPr lang="en-US"/>
        </a:p>
      </dgm:t>
    </dgm:pt>
    <dgm:pt modelId="{72170988-0691-4BE7-8EFC-E8D71EFCFBD5}" type="pres">
      <dgm:prSet presAssocID="{1A2983D0-416B-4BA7-99D1-ACD48B71B505}" presName="nodeFollowingNodes" presStyleLbl="node1" presStyleIdx="1" presStyleCnt="5">
        <dgm:presLayoutVars>
          <dgm:bulletEnabled val="1"/>
        </dgm:presLayoutVars>
      </dgm:prSet>
      <dgm:spPr/>
      <dgm:t>
        <a:bodyPr/>
        <a:lstStyle/>
        <a:p>
          <a:endParaRPr lang="en-US"/>
        </a:p>
      </dgm:t>
    </dgm:pt>
    <dgm:pt modelId="{D89034AC-05AC-4703-A795-C573D6452FC7}" type="pres">
      <dgm:prSet presAssocID="{F81FC17A-D73B-4959-A06E-062E00424254}" presName="nodeFollowingNodes" presStyleLbl="node1" presStyleIdx="2" presStyleCnt="5" custRadScaleRad="101951" custRadScaleInc="-25910">
        <dgm:presLayoutVars>
          <dgm:bulletEnabled val="1"/>
        </dgm:presLayoutVars>
      </dgm:prSet>
      <dgm:spPr/>
      <dgm:t>
        <a:bodyPr/>
        <a:lstStyle/>
        <a:p>
          <a:endParaRPr lang="en-US"/>
        </a:p>
      </dgm:t>
    </dgm:pt>
    <dgm:pt modelId="{CD52D68A-EB8E-4B94-9F36-6366931BB84B}" type="pres">
      <dgm:prSet presAssocID="{4FC2DE4D-3958-45F2-BA7D-23EC70C06055}" presName="nodeFollowingNodes" presStyleLbl="node1" presStyleIdx="3" presStyleCnt="5" custRadScaleRad="96457" custRadScaleInc="21509">
        <dgm:presLayoutVars>
          <dgm:bulletEnabled val="1"/>
        </dgm:presLayoutVars>
      </dgm:prSet>
      <dgm:spPr/>
      <dgm:t>
        <a:bodyPr/>
        <a:lstStyle/>
        <a:p>
          <a:endParaRPr lang="en-US"/>
        </a:p>
      </dgm:t>
    </dgm:pt>
    <dgm:pt modelId="{566231CB-B60E-45F0-A440-75900BBA6CA5}" type="pres">
      <dgm:prSet presAssocID="{E0954226-CA99-4798-BD99-30E3D755C2B8}" presName="nodeFollowingNodes" presStyleLbl="node1" presStyleIdx="4" presStyleCnt="5">
        <dgm:presLayoutVars>
          <dgm:bulletEnabled val="1"/>
        </dgm:presLayoutVars>
      </dgm:prSet>
      <dgm:spPr/>
      <dgm:t>
        <a:bodyPr/>
        <a:lstStyle/>
        <a:p>
          <a:endParaRPr lang="en-US"/>
        </a:p>
      </dgm:t>
    </dgm:pt>
  </dgm:ptLst>
  <dgm:cxnLst>
    <dgm:cxn modelId="{C5B88D5C-E873-4514-B9C2-2CE92BF17447}" type="presOf" srcId="{19BE623C-E47F-4C67-A044-03C61A16E424}" destId="{167F5769-49B6-4623-937C-2A0D349D53B4}" srcOrd="0" destOrd="0" presId="urn:microsoft.com/office/officeart/2005/8/layout/cycle3"/>
    <dgm:cxn modelId="{B229ED45-2A5F-4804-B6D8-4A3B36A769AF}" srcId="{50AF43F8-F351-4A29-A70F-D21F7B64D3D6}" destId="{19BE623C-E47F-4C67-A044-03C61A16E424}" srcOrd="0" destOrd="0" parTransId="{C68F5976-B788-4777-8D06-506D5D6230BE}" sibTransId="{8CD9BE7C-48D9-41D3-94E2-66D81CA0D9B6}"/>
    <dgm:cxn modelId="{5456ED57-7FE0-487A-9221-1D9ABA5BA90B}" type="presOf" srcId="{1A2983D0-416B-4BA7-99D1-ACD48B71B505}" destId="{72170988-0691-4BE7-8EFC-E8D71EFCFBD5}" srcOrd="0" destOrd="0" presId="urn:microsoft.com/office/officeart/2005/8/layout/cycle3"/>
    <dgm:cxn modelId="{A0B6CFD3-77FD-4F09-AEAF-B7E07D7C6E9E}" type="presOf" srcId="{4FC2DE4D-3958-45F2-BA7D-23EC70C06055}" destId="{CD52D68A-EB8E-4B94-9F36-6366931BB84B}" srcOrd="0" destOrd="0" presId="urn:microsoft.com/office/officeart/2005/8/layout/cycle3"/>
    <dgm:cxn modelId="{17E94945-FE5A-4222-BA96-C68051AA90A9}" type="presOf" srcId="{F81FC17A-D73B-4959-A06E-062E00424254}" destId="{D89034AC-05AC-4703-A795-C573D6452FC7}" srcOrd="0" destOrd="0" presId="urn:microsoft.com/office/officeart/2005/8/layout/cycle3"/>
    <dgm:cxn modelId="{C6F392A0-54D0-4AD8-9E0A-E121BD05F0DF}" srcId="{50AF43F8-F351-4A29-A70F-D21F7B64D3D6}" destId="{1A2983D0-416B-4BA7-99D1-ACD48B71B505}" srcOrd="1" destOrd="0" parTransId="{3044315F-6B84-4E4F-847D-B51715DAD0FC}" sibTransId="{5F16CA79-3165-4939-891F-2771A7379DC4}"/>
    <dgm:cxn modelId="{1C3BC875-5799-45A1-86C2-7596766CC382}" srcId="{50AF43F8-F351-4A29-A70F-D21F7B64D3D6}" destId="{E0954226-CA99-4798-BD99-30E3D755C2B8}" srcOrd="4" destOrd="0" parTransId="{10F3C42E-D216-42F4-996F-ABDE911812DB}" sibTransId="{EEB5FE20-60C9-477B-AD1B-FC2D520A478E}"/>
    <dgm:cxn modelId="{43C4DC35-B139-4135-BF79-3904713E3A32}" type="presOf" srcId="{E0954226-CA99-4798-BD99-30E3D755C2B8}" destId="{566231CB-B60E-45F0-A440-75900BBA6CA5}" srcOrd="0" destOrd="0" presId="urn:microsoft.com/office/officeart/2005/8/layout/cycle3"/>
    <dgm:cxn modelId="{D329BF06-03AF-40B1-A6A2-6A48EF3C9D70}" srcId="{50AF43F8-F351-4A29-A70F-D21F7B64D3D6}" destId="{4FC2DE4D-3958-45F2-BA7D-23EC70C06055}" srcOrd="3" destOrd="0" parTransId="{300F0C60-6FB2-4A9E-8B0A-D36AE579675D}" sibTransId="{60E7523A-6060-4EDF-A8BE-794F1EB4BA65}"/>
    <dgm:cxn modelId="{E52DF3C3-8C74-46CF-86A7-5C7CF367A917}" type="presOf" srcId="{50AF43F8-F351-4A29-A70F-D21F7B64D3D6}" destId="{8DC7C145-919D-472A-8355-075B7C8BB492}" srcOrd="0" destOrd="0" presId="urn:microsoft.com/office/officeart/2005/8/layout/cycle3"/>
    <dgm:cxn modelId="{B5017D63-783B-466B-B107-1C844B9F0DB1}" srcId="{50AF43F8-F351-4A29-A70F-D21F7B64D3D6}" destId="{F81FC17A-D73B-4959-A06E-062E00424254}" srcOrd="2" destOrd="0" parTransId="{FD365231-AA26-48C0-9272-AF2135F11B33}" sibTransId="{9DD81E56-CDA1-444D-9561-676E7BFE4B13}"/>
    <dgm:cxn modelId="{09396EBF-86EC-4491-BB0D-B104745AE890}" type="presOf" srcId="{8CD9BE7C-48D9-41D3-94E2-66D81CA0D9B6}" destId="{7319ABF3-5FBD-46E2-AA47-52F52F0487F9}" srcOrd="0" destOrd="0" presId="urn:microsoft.com/office/officeart/2005/8/layout/cycle3"/>
    <dgm:cxn modelId="{1CBE5F69-DB57-4806-8CA6-511C02D6D222}" type="presParOf" srcId="{8DC7C145-919D-472A-8355-075B7C8BB492}" destId="{0F93A982-D466-4A39-ABAF-5190EDC5FEE7}" srcOrd="0" destOrd="0" presId="urn:microsoft.com/office/officeart/2005/8/layout/cycle3"/>
    <dgm:cxn modelId="{4F134E47-3257-4762-828E-A44DD4742974}" type="presParOf" srcId="{0F93A982-D466-4A39-ABAF-5190EDC5FEE7}" destId="{167F5769-49B6-4623-937C-2A0D349D53B4}" srcOrd="0" destOrd="0" presId="urn:microsoft.com/office/officeart/2005/8/layout/cycle3"/>
    <dgm:cxn modelId="{BF2A6C3E-EB13-4F7A-BAA7-3FA5ECB17C31}" type="presParOf" srcId="{0F93A982-D466-4A39-ABAF-5190EDC5FEE7}" destId="{7319ABF3-5FBD-46E2-AA47-52F52F0487F9}" srcOrd="1" destOrd="0" presId="urn:microsoft.com/office/officeart/2005/8/layout/cycle3"/>
    <dgm:cxn modelId="{CBD71432-4A50-47B8-8C56-AD745274BC55}" type="presParOf" srcId="{0F93A982-D466-4A39-ABAF-5190EDC5FEE7}" destId="{72170988-0691-4BE7-8EFC-E8D71EFCFBD5}" srcOrd="2" destOrd="0" presId="urn:microsoft.com/office/officeart/2005/8/layout/cycle3"/>
    <dgm:cxn modelId="{961B7C4E-631C-424B-B774-7824CE5EAEDB}" type="presParOf" srcId="{0F93A982-D466-4A39-ABAF-5190EDC5FEE7}" destId="{D89034AC-05AC-4703-A795-C573D6452FC7}" srcOrd="3" destOrd="0" presId="urn:microsoft.com/office/officeart/2005/8/layout/cycle3"/>
    <dgm:cxn modelId="{374B4774-08A9-4ED6-A7F9-3F179474E7C7}" type="presParOf" srcId="{0F93A982-D466-4A39-ABAF-5190EDC5FEE7}" destId="{CD52D68A-EB8E-4B94-9F36-6366931BB84B}" srcOrd="4" destOrd="0" presId="urn:microsoft.com/office/officeart/2005/8/layout/cycle3"/>
    <dgm:cxn modelId="{5B4D98C1-C8E3-4C97-A012-2CDFBE73E544}" type="presParOf" srcId="{0F93A982-D466-4A39-ABAF-5190EDC5FEE7}" destId="{566231CB-B60E-45F0-A440-75900BBA6CA5}"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5/5/2015 3:20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5/5/2015 3:20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5/5/2015 3:20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831601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2626622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3:20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2982623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1302140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727139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1037292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B8CD38-CC7F-40DA-9D14-18EF2415DC26}" type="slidenum">
              <a:rPr lang="en-US" smtClean="0"/>
              <a:t>21</a:t>
            </a:fld>
            <a:endParaRPr lang="en-US"/>
          </a:p>
        </p:txBody>
      </p:sp>
    </p:spTree>
    <p:extLst>
      <p:ext uri="{BB962C8B-B14F-4D97-AF65-F5344CB8AC3E}">
        <p14:creationId xmlns:p14="http://schemas.microsoft.com/office/powerpoint/2010/main" val="3277533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3:20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1446314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Date Placeholder 5"/>
          <p:cNvSpPr>
            <a:spLocks noGrp="1"/>
          </p:cNvSpPr>
          <p:nvPr>
            <p:ph type="dt" idx="12"/>
          </p:nvPr>
        </p:nvSpPr>
        <p:spPr/>
        <p:txBody>
          <a:bodyPr/>
          <a:lstStyle/>
          <a:p>
            <a:fld id="{0097E157-E0D5-46B4-9986-DBFE9E7E9A3F}" type="datetime1">
              <a:rPr lang="en-US" smtClean="0"/>
              <a:t>5/5/2015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264742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3:20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3786290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2646013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3:20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1329547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28</a:t>
            </a:fld>
            <a:endParaRPr lang="en-US" dirty="0"/>
          </a:p>
        </p:txBody>
      </p:sp>
    </p:spTree>
    <p:extLst>
      <p:ext uri="{BB962C8B-B14F-4D97-AF65-F5344CB8AC3E}">
        <p14:creationId xmlns:p14="http://schemas.microsoft.com/office/powerpoint/2010/main" val="10851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3:20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dirty="0"/>
          </a:p>
        </p:txBody>
      </p:sp>
    </p:spTree>
    <p:extLst>
      <p:ext uri="{BB962C8B-B14F-4D97-AF65-F5344CB8AC3E}">
        <p14:creationId xmlns:p14="http://schemas.microsoft.com/office/powerpoint/2010/main" val="1991660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33</a:t>
            </a:fld>
            <a:endParaRPr lang="en-US" dirty="0"/>
          </a:p>
        </p:txBody>
      </p:sp>
    </p:spTree>
    <p:extLst>
      <p:ext uri="{BB962C8B-B14F-4D97-AF65-F5344CB8AC3E}">
        <p14:creationId xmlns:p14="http://schemas.microsoft.com/office/powerpoint/2010/main" val="1525132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3269103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36</a:t>
            </a:fld>
            <a:endParaRPr lang="en-US" dirty="0"/>
          </a:p>
        </p:txBody>
      </p:sp>
    </p:spTree>
    <p:extLst>
      <p:ext uri="{BB962C8B-B14F-4D97-AF65-F5344CB8AC3E}">
        <p14:creationId xmlns:p14="http://schemas.microsoft.com/office/powerpoint/2010/main" val="3792615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38</a:t>
            </a:fld>
            <a:endParaRPr lang="en-US" dirty="0"/>
          </a:p>
        </p:txBody>
      </p:sp>
    </p:spTree>
    <p:extLst>
      <p:ext uri="{BB962C8B-B14F-4D97-AF65-F5344CB8AC3E}">
        <p14:creationId xmlns:p14="http://schemas.microsoft.com/office/powerpoint/2010/main" val="1289343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39</a:t>
            </a:fld>
            <a:endParaRPr lang="en-US" dirty="0"/>
          </a:p>
        </p:txBody>
      </p:sp>
    </p:spTree>
    <p:extLst>
      <p:ext uri="{BB962C8B-B14F-4D97-AF65-F5344CB8AC3E}">
        <p14:creationId xmlns:p14="http://schemas.microsoft.com/office/powerpoint/2010/main" val="2929362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B8CD38-CC7F-40DA-9D14-18EF2415DC26}" type="slidenum">
              <a:rPr lang="en-US" smtClean="0"/>
              <a:t>40</a:t>
            </a:fld>
            <a:endParaRPr lang="en-US"/>
          </a:p>
        </p:txBody>
      </p:sp>
    </p:spTree>
    <p:extLst>
      <p:ext uri="{BB962C8B-B14F-4D97-AF65-F5344CB8AC3E}">
        <p14:creationId xmlns:p14="http://schemas.microsoft.com/office/powerpoint/2010/main" val="42021209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41</a:t>
            </a:fld>
            <a:endParaRPr lang="en-US" dirty="0"/>
          </a:p>
        </p:txBody>
      </p:sp>
    </p:spTree>
    <p:extLst>
      <p:ext uri="{BB962C8B-B14F-4D97-AF65-F5344CB8AC3E}">
        <p14:creationId xmlns:p14="http://schemas.microsoft.com/office/powerpoint/2010/main" val="1039331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42</a:t>
            </a:fld>
            <a:endParaRPr lang="en-US" dirty="0"/>
          </a:p>
        </p:txBody>
      </p:sp>
    </p:spTree>
    <p:extLst>
      <p:ext uri="{BB962C8B-B14F-4D97-AF65-F5344CB8AC3E}">
        <p14:creationId xmlns:p14="http://schemas.microsoft.com/office/powerpoint/2010/main" val="25718473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3:20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17000058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43</a:t>
            </a:fld>
            <a:endParaRPr lang="en-US" dirty="0"/>
          </a:p>
        </p:txBody>
      </p:sp>
    </p:spTree>
    <p:extLst>
      <p:ext uri="{BB962C8B-B14F-4D97-AF65-F5344CB8AC3E}">
        <p14:creationId xmlns:p14="http://schemas.microsoft.com/office/powerpoint/2010/main" val="890893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44</a:t>
            </a:fld>
            <a:endParaRPr lang="en-US" dirty="0"/>
          </a:p>
        </p:txBody>
      </p:sp>
    </p:spTree>
    <p:extLst>
      <p:ext uri="{BB962C8B-B14F-4D97-AF65-F5344CB8AC3E}">
        <p14:creationId xmlns:p14="http://schemas.microsoft.com/office/powerpoint/2010/main" val="1010624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46</a:t>
            </a:fld>
            <a:endParaRPr lang="en-US" dirty="0"/>
          </a:p>
        </p:txBody>
      </p:sp>
    </p:spTree>
    <p:extLst>
      <p:ext uri="{BB962C8B-B14F-4D97-AF65-F5344CB8AC3E}">
        <p14:creationId xmlns:p14="http://schemas.microsoft.com/office/powerpoint/2010/main" val="1013935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50</a:t>
            </a:fld>
            <a:endParaRPr lang="en-US" dirty="0"/>
          </a:p>
        </p:txBody>
      </p:sp>
    </p:spTree>
    <p:extLst>
      <p:ext uri="{BB962C8B-B14F-4D97-AF65-F5344CB8AC3E}">
        <p14:creationId xmlns:p14="http://schemas.microsoft.com/office/powerpoint/2010/main" val="4288753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52</a:t>
            </a:fld>
            <a:endParaRPr lang="en-US" dirty="0"/>
          </a:p>
        </p:txBody>
      </p:sp>
    </p:spTree>
    <p:extLst>
      <p:ext uri="{BB962C8B-B14F-4D97-AF65-F5344CB8AC3E}">
        <p14:creationId xmlns:p14="http://schemas.microsoft.com/office/powerpoint/2010/main" val="28169415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53</a:t>
            </a:fld>
            <a:endParaRPr lang="en-US" dirty="0"/>
          </a:p>
        </p:txBody>
      </p:sp>
    </p:spTree>
    <p:extLst>
      <p:ext uri="{BB962C8B-B14F-4D97-AF65-F5344CB8AC3E}">
        <p14:creationId xmlns:p14="http://schemas.microsoft.com/office/powerpoint/2010/main" val="3473123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55</a:t>
            </a:fld>
            <a:endParaRPr lang="en-US" dirty="0"/>
          </a:p>
        </p:txBody>
      </p:sp>
    </p:spTree>
    <p:extLst>
      <p:ext uri="{BB962C8B-B14F-4D97-AF65-F5344CB8AC3E}">
        <p14:creationId xmlns:p14="http://schemas.microsoft.com/office/powerpoint/2010/main" val="10250571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3:20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58</a:t>
            </a:fld>
            <a:endParaRPr lang="en-US" dirty="0"/>
          </a:p>
        </p:txBody>
      </p:sp>
    </p:spTree>
    <p:extLst>
      <p:ext uri="{BB962C8B-B14F-4D97-AF65-F5344CB8AC3E}">
        <p14:creationId xmlns:p14="http://schemas.microsoft.com/office/powerpoint/2010/main" val="17625601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3:20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59</a:t>
            </a:fld>
            <a:endParaRPr lang="en-US" dirty="0"/>
          </a:p>
        </p:txBody>
      </p:sp>
    </p:spTree>
    <p:extLst>
      <p:ext uri="{BB962C8B-B14F-4D97-AF65-F5344CB8AC3E}">
        <p14:creationId xmlns:p14="http://schemas.microsoft.com/office/powerpoint/2010/main" val="981176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40B6ECD3-FA72-45AA-A85C-A0BE08A3205B}" type="datetime8">
              <a:rPr lang="en-US" smtClean="0">
                <a:solidFill>
                  <a:prstClr val="black"/>
                </a:solidFill>
              </a:rPr>
              <a:t>5/5/2015 3:20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60</a:t>
            </a:fld>
            <a:endParaRPr lang="en-US" dirty="0">
              <a:solidFill>
                <a:prstClr val="black"/>
              </a:solidFill>
            </a:endParaRPr>
          </a:p>
        </p:txBody>
      </p:sp>
      <p:sp>
        <p:nvSpPr>
          <p:cNvPr id="4" name="Header Placeholder 3"/>
          <p:cNvSpPr>
            <a:spLocks noGrp="1"/>
          </p:cNvSpPr>
          <p:nvPr>
            <p:ph type="hdr" sz="quarter" idx="15"/>
          </p:nvPr>
        </p:nvSpPr>
        <p:spPr/>
        <p:txBody>
          <a:bodyPr/>
          <a:lstStyle/>
          <a:p>
            <a:endParaRPr lang="en-US" dirty="0"/>
          </a:p>
        </p:txBody>
      </p:sp>
      <p:sp>
        <p:nvSpPr>
          <p:cNvPr id="5" name="Footer Placeholder 4"/>
          <p:cNvSpPr>
            <a:spLocks noGrp="1"/>
          </p:cNvSpPr>
          <p:nvPr>
            <p:ph type="ftr" sz="quarter" idx="16"/>
          </p:nvPr>
        </p:nvSpPr>
        <p:spPr/>
        <p:txBody>
          <a:bodyPr/>
          <a:lstStyle/>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960103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System Center Marketing</a:t>
            </a:r>
          </a:p>
        </p:txBody>
      </p:sp>
      <p:sp>
        <p:nvSpPr>
          <p:cNvPr id="5" name="Footer Placeholder 4"/>
          <p:cNvSpPr>
            <a:spLocks noGrp="1"/>
          </p:cNvSpPr>
          <p:nvPr>
            <p:ph type="ftr" sz="quarter" idx="11"/>
          </p:nvPr>
        </p:nvSpPr>
        <p:spPr/>
        <p:txBody>
          <a:bodyPr/>
          <a:lstStyle/>
          <a:p>
            <a:pPr defTabSz="100651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1006515"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A4072DC-4D4A-44A6-9718-D6EFA394B02B}" type="datetime1">
              <a:rPr lang="en-US" smtClean="0">
                <a:solidFill>
                  <a:prstClr val="black"/>
                </a:solidFill>
              </a:rPr>
              <a:pPr/>
              <a:t>5/5/2015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6599027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0097E157-E0D5-46B4-9986-DBFE9E7E9A3F}" type="datetime1">
              <a:rPr lang="en-US" smtClean="0"/>
              <a:t>5/5/2015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61</a:t>
            </a:fld>
            <a:endParaRPr lang="en-US" dirty="0"/>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5985691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64</a:t>
            </a:fld>
            <a:endParaRPr lang="en-US" dirty="0"/>
          </a:p>
        </p:txBody>
      </p:sp>
    </p:spTree>
    <p:extLst>
      <p:ext uri="{BB962C8B-B14F-4D97-AF65-F5344CB8AC3E}">
        <p14:creationId xmlns:p14="http://schemas.microsoft.com/office/powerpoint/2010/main" val="4538304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66</a:t>
            </a:fld>
            <a:endParaRPr lang="en-US" dirty="0"/>
          </a:p>
        </p:txBody>
      </p:sp>
    </p:spTree>
    <p:extLst>
      <p:ext uri="{BB962C8B-B14F-4D97-AF65-F5344CB8AC3E}">
        <p14:creationId xmlns:p14="http://schemas.microsoft.com/office/powerpoint/2010/main" val="8500836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3:20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67</a:t>
            </a:fld>
            <a:endParaRPr lang="en-US" dirty="0"/>
          </a:p>
        </p:txBody>
      </p:sp>
    </p:spTree>
    <p:extLst>
      <p:ext uri="{BB962C8B-B14F-4D97-AF65-F5344CB8AC3E}">
        <p14:creationId xmlns:p14="http://schemas.microsoft.com/office/powerpoint/2010/main" val="1444019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t>5/5/2015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68</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1961811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5/5/2015 3:20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2393453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5/5/2015 3:20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24940317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pPr/>
              <a:t>5/5/2015 3:20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74</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70013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3:20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1952409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5/5/2015 3:20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2325474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779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4" name="Footer Placeholder 3"/>
          <p:cNvSpPr>
            <a:spLocks noGrp="1"/>
          </p:cNvSpPr>
          <p:nvPr>
            <p:ph type="ftr" sz="quarter" idx="4"/>
          </p:nvPr>
        </p:nvSpPr>
        <p:spPr/>
        <p:txBody>
          <a:bodyPr/>
          <a:lstStyle/>
          <a:p>
            <a:pPr defTabSz="966294" eaLnBrk="0" hangingPunct="0">
              <a:defRPr/>
            </a:pP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417796" name="Date Placeholder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Segoe UI" charset="0"/>
                <a:ea typeface="ＭＳ Ｐゴシック" charset="0"/>
                <a:cs typeface="ＭＳ Ｐゴシック" charset="0"/>
              </a:defRPr>
            </a:lvl1pPr>
            <a:lvl2pPr marL="785372" indent="-302066">
              <a:defRPr>
                <a:solidFill>
                  <a:schemeClr val="tx1"/>
                </a:solidFill>
                <a:latin typeface="Segoe UI" charset="0"/>
                <a:ea typeface="ＭＳ Ｐゴシック" charset="0"/>
              </a:defRPr>
            </a:lvl2pPr>
            <a:lvl3pPr marL="1208265" indent="-241653">
              <a:defRPr>
                <a:solidFill>
                  <a:schemeClr val="tx1"/>
                </a:solidFill>
                <a:latin typeface="Segoe UI" charset="0"/>
                <a:ea typeface="ＭＳ Ｐゴシック" charset="0"/>
              </a:defRPr>
            </a:lvl3pPr>
            <a:lvl4pPr marL="1691571" indent="-241653">
              <a:defRPr>
                <a:solidFill>
                  <a:schemeClr val="tx1"/>
                </a:solidFill>
                <a:latin typeface="Segoe UI" charset="0"/>
                <a:ea typeface="ＭＳ Ｐゴシック" charset="0"/>
              </a:defRPr>
            </a:lvl4pPr>
            <a:lvl5pPr marL="2174878" indent="-241653">
              <a:defRPr>
                <a:solidFill>
                  <a:schemeClr val="tx1"/>
                </a:solidFill>
                <a:latin typeface="Segoe UI" charset="0"/>
                <a:ea typeface="ＭＳ Ｐゴシック" charset="0"/>
              </a:defRPr>
            </a:lvl5pPr>
            <a:lvl6pPr marL="2658184" indent="-241653" fontAlgn="base">
              <a:spcBef>
                <a:spcPct val="0"/>
              </a:spcBef>
              <a:spcAft>
                <a:spcPct val="0"/>
              </a:spcAft>
              <a:defRPr>
                <a:solidFill>
                  <a:schemeClr val="tx1"/>
                </a:solidFill>
                <a:latin typeface="Segoe UI" charset="0"/>
                <a:ea typeface="ＭＳ Ｐゴシック" charset="0"/>
              </a:defRPr>
            </a:lvl6pPr>
            <a:lvl7pPr marL="3141490" indent="-241653" fontAlgn="base">
              <a:spcBef>
                <a:spcPct val="0"/>
              </a:spcBef>
              <a:spcAft>
                <a:spcPct val="0"/>
              </a:spcAft>
              <a:defRPr>
                <a:solidFill>
                  <a:schemeClr val="tx1"/>
                </a:solidFill>
                <a:latin typeface="Segoe UI" charset="0"/>
                <a:ea typeface="ＭＳ Ｐゴシック" charset="0"/>
              </a:defRPr>
            </a:lvl7pPr>
            <a:lvl8pPr marL="3624796" indent="-241653" fontAlgn="base">
              <a:spcBef>
                <a:spcPct val="0"/>
              </a:spcBef>
              <a:spcAft>
                <a:spcPct val="0"/>
              </a:spcAft>
              <a:defRPr>
                <a:solidFill>
                  <a:schemeClr val="tx1"/>
                </a:solidFill>
                <a:latin typeface="Segoe UI" charset="0"/>
                <a:ea typeface="ＭＳ Ｐゴシック" charset="0"/>
              </a:defRPr>
            </a:lvl8pPr>
            <a:lvl9pPr marL="4108102" indent="-241653" fontAlgn="base">
              <a:spcBef>
                <a:spcPct val="0"/>
              </a:spcBef>
              <a:spcAft>
                <a:spcPct val="0"/>
              </a:spcAft>
              <a:defRPr>
                <a:solidFill>
                  <a:schemeClr val="tx1"/>
                </a:solidFill>
                <a:latin typeface="Segoe UI" charset="0"/>
                <a:ea typeface="ＭＳ Ｐゴシック" charset="0"/>
              </a:defRPr>
            </a:lvl9pPr>
          </a:lstStyle>
          <a:p>
            <a:pPr fontAlgn="base">
              <a:spcBef>
                <a:spcPct val="0"/>
              </a:spcBef>
              <a:spcAft>
                <a:spcPct val="0"/>
              </a:spcAft>
            </a:pPr>
            <a:fld id="{648CF636-6C45-D849-B1E0-8DF1D32CCFB7}" type="datetime1">
              <a:rPr lang="en-US">
                <a:solidFill>
                  <a:srgbClr val="000000"/>
                </a:solidFill>
                <a:latin typeface="Calibri" charset="0"/>
              </a:rPr>
              <a:pPr fontAlgn="base">
                <a:spcBef>
                  <a:spcPct val="0"/>
                </a:spcBef>
                <a:spcAft>
                  <a:spcPct val="0"/>
                </a:spcAft>
              </a:pPr>
              <a:t>5/5/2015</a:t>
            </a:fld>
            <a:endParaRPr lang="en-US">
              <a:solidFill>
                <a:srgbClr val="000000"/>
              </a:solidFill>
              <a:latin typeface="Calibri" charset="0"/>
            </a:endParaRPr>
          </a:p>
        </p:txBody>
      </p:sp>
      <p:sp>
        <p:nvSpPr>
          <p:cNvPr id="417797" name="Slide Number Placeholder 5"/>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Segoe UI" charset="0"/>
                <a:ea typeface="ＭＳ Ｐゴシック" charset="0"/>
                <a:cs typeface="ＭＳ Ｐゴシック" charset="0"/>
              </a:defRPr>
            </a:lvl1pPr>
            <a:lvl2pPr marL="785372" indent="-302066">
              <a:defRPr>
                <a:solidFill>
                  <a:schemeClr val="tx1"/>
                </a:solidFill>
                <a:latin typeface="Segoe UI" charset="0"/>
                <a:ea typeface="ＭＳ Ｐゴシック" charset="0"/>
              </a:defRPr>
            </a:lvl2pPr>
            <a:lvl3pPr marL="1208265" indent="-241653">
              <a:defRPr>
                <a:solidFill>
                  <a:schemeClr val="tx1"/>
                </a:solidFill>
                <a:latin typeface="Segoe UI" charset="0"/>
                <a:ea typeface="ＭＳ Ｐゴシック" charset="0"/>
              </a:defRPr>
            </a:lvl3pPr>
            <a:lvl4pPr marL="1691571" indent="-241653">
              <a:defRPr>
                <a:solidFill>
                  <a:schemeClr val="tx1"/>
                </a:solidFill>
                <a:latin typeface="Segoe UI" charset="0"/>
                <a:ea typeface="ＭＳ Ｐゴシック" charset="0"/>
              </a:defRPr>
            </a:lvl4pPr>
            <a:lvl5pPr marL="2174878" indent="-241653">
              <a:defRPr>
                <a:solidFill>
                  <a:schemeClr val="tx1"/>
                </a:solidFill>
                <a:latin typeface="Segoe UI" charset="0"/>
                <a:ea typeface="ＭＳ Ｐゴシック" charset="0"/>
              </a:defRPr>
            </a:lvl5pPr>
            <a:lvl6pPr marL="2658184" indent="-241653" fontAlgn="base">
              <a:spcBef>
                <a:spcPct val="0"/>
              </a:spcBef>
              <a:spcAft>
                <a:spcPct val="0"/>
              </a:spcAft>
              <a:defRPr>
                <a:solidFill>
                  <a:schemeClr val="tx1"/>
                </a:solidFill>
                <a:latin typeface="Segoe UI" charset="0"/>
                <a:ea typeface="ＭＳ Ｐゴシック" charset="0"/>
              </a:defRPr>
            </a:lvl6pPr>
            <a:lvl7pPr marL="3141490" indent="-241653" fontAlgn="base">
              <a:spcBef>
                <a:spcPct val="0"/>
              </a:spcBef>
              <a:spcAft>
                <a:spcPct val="0"/>
              </a:spcAft>
              <a:defRPr>
                <a:solidFill>
                  <a:schemeClr val="tx1"/>
                </a:solidFill>
                <a:latin typeface="Segoe UI" charset="0"/>
                <a:ea typeface="ＭＳ Ｐゴシック" charset="0"/>
              </a:defRPr>
            </a:lvl7pPr>
            <a:lvl8pPr marL="3624796" indent="-241653" fontAlgn="base">
              <a:spcBef>
                <a:spcPct val="0"/>
              </a:spcBef>
              <a:spcAft>
                <a:spcPct val="0"/>
              </a:spcAft>
              <a:defRPr>
                <a:solidFill>
                  <a:schemeClr val="tx1"/>
                </a:solidFill>
                <a:latin typeface="Segoe UI" charset="0"/>
                <a:ea typeface="ＭＳ Ｐゴシック" charset="0"/>
              </a:defRPr>
            </a:lvl8pPr>
            <a:lvl9pPr marL="4108102" indent="-241653" fontAlgn="base">
              <a:spcBef>
                <a:spcPct val="0"/>
              </a:spcBef>
              <a:spcAft>
                <a:spcPct val="0"/>
              </a:spcAft>
              <a:defRPr>
                <a:solidFill>
                  <a:schemeClr val="tx1"/>
                </a:solidFill>
                <a:latin typeface="Segoe UI" charset="0"/>
                <a:ea typeface="ＭＳ Ｐゴシック" charset="0"/>
              </a:defRPr>
            </a:lvl9pPr>
          </a:lstStyle>
          <a:p>
            <a:pPr fontAlgn="base">
              <a:spcBef>
                <a:spcPct val="0"/>
              </a:spcBef>
              <a:spcAft>
                <a:spcPct val="0"/>
              </a:spcAft>
            </a:pPr>
            <a:fld id="{B7BF7120-881D-7D45-B701-10E05D0498C6}" type="slidenum">
              <a:rPr lang="en-US">
                <a:solidFill>
                  <a:srgbClr val="000000"/>
                </a:solidFill>
                <a:latin typeface="Calibri" charset="0"/>
              </a:rPr>
              <a:pPr fontAlgn="base">
                <a:spcBef>
                  <a:spcPct val="0"/>
                </a:spcBef>
                <a:spcAft>
                  <a:spcPct val="0"/>
                </a:spcAft>
              </a:pPr>
              <a:t>9</a:t>
            </a:fld>
            <a:endParaRPr lang="en-US">
              <a:solidFill>
                <a:srgbClr val="000000"/>
              </a:solidFill>
              <a:latin typeface="Calibri" charset="0"/>
            </a:endParaRPr>
          </a:p>
        </p:txBody>
      </p:sp>
    </p:spTree>
    <p:extLst>
      <p:ext uri="{BB962C8B-B14F-4D97-AF65-F5344CB8AC3E}">
        <p14:creationId xmlns:p14="http://schemas.microsoft.com/office/powerpoint/2010/main" val="2394747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3466611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t>5/5/2015</a:t>
            </a:fld>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3667963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rtl="0" eaLnBrk="1" latinLnBrk="0" hangingPunct="1">
              <a:lnSpc>
                <a:spcPct val="90000"/>
              </a:lnSpc>
              <a:spcBef>
                <a:spcPct val="0"/>
              </a:spcBef>
              <a:buNone/>
            </a:pPr>
            <a:r>
              <a:rPr lang="en-US" sz="5000" b="0" kern="1200" cap="none" spc="-125" baseline="0" noProof="0" dirty="0" smtClean="0">
                <a:ln w="3175">
                  <a:noFill/>
                </a:ln>
                <a:gradFill>
                  <a:gsLst>
                    <a:gs pos="84066">
                      <a:srgbClr val="000000"/>
                    </a:gs>
                    <a:gs pos="57576">
                      <a:srgbClr val="000000"/>
                    </a:gs>
                  </a:gsLst>
                  <a:lin ang="5400000" scaled="0"/>
                </a:gradFill>
                <a:effectLst/>
                <a:latin typeface="+mj-lt"/>
                <a:ea typeface="+mn-ea"/>
                <a:cs typeface="Segoe UI" pitchFamily="34" charset="0"/>
              </a:rPr>
              <a:t>Spark the future.</a:t>
            </a:r>
            <a:endParaRPr lang="en-US" sz="5000" b="0" kern="1200" cap="none" spc="-125" baseline="0" dirty="0">
              <a:ln w="3175">
                <a:noFill/>
              </a:ln>
              <a:gradFill>
                <a:gsLst>
                  <a:gs pos="84066">
                    <a:srgbClr val="000000"/>
                  </a:gs>
                  <a:gs pos="57576">
                    <a:srgbClr val="000000"/>
                  </a:gs>
                </a:gsLst>
                <a:lin ang="5400000" scaled="0"/>
              </a:gradFill>
              <a:effectLst/>
              <a:latin typeface="+mj-lt"/>
              <a:ea typeface="+mn-ea"/>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rtl="0" eaLnBrk="1" latinLnBrk="0" hangingPunct="1">
              <a:lnSpc>
                <a:spcPct val="90000"/>
              </a:lnSpc>
              <a:spcBef>
                <a:spcPct val="0"/>
              </a:spcBef>
              <a:buNone/>
            </a:pP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May 4 – 8, 2015</a:t>
            </a:r>
            <a:b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b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Chicago, IL</a:t>
            </a:r>
            <a:endParaRPr lang="en-US" sz="2250" b="0" kern="1200" cap="none" spc="0" baseline="0" dirty="0">
              <a:ln w="3175">
                <a:noFill/>
              </a:ln>
              <a:gradFill>
                <a:gsLst>
                  <a:gs pos="84066">
                    <a:srgbClr val="000000"/>
                  </a:gs>
                  <a:gs pos="57576">
                    <a:srgbClr val="000000"/>
                  </a:gs>
                </a:gsLst>
                <a:lin ang="5400000" scaled="0"/>
              </a:gradFill>
              <a:effectLst/>
              <a:latin typeface="+mn-lt"/>
              <a:ea typeface="+mn-ea"/>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588231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43977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5008" y="6482889"/>
            <a:ext cx="2798207" cy="372394"/>
          </a:xfrm>
          <a:prstGeom prst="rect">
            <a:avLst/>
          </a:prstGeom>
        </p:spPr>
        <p:txBody>
          <a:bodyPr/>
          <a:lstStyle/>
          <a:p>
            <a:fld id="{59FA01AC-B7B3-4D25-82B6-6C230028A516}" type="datetimeFigureOut">
              <a:rPr lang="en-US" smtClean="0"/>
              <a:t>5/5/2015</a:t>
            </a:fld>
            <a:endParaRPr lang="en-US"/>
          </a:p>
        </p:txBody>
      </p:sp>
      <p:sp>
        <p:nvSpPr>
          <p:cNvPr id="3" name="Footer Placeholder 2"/>
          <p:cNvSpPr>
            <a:spLocks noGrp="1"/>
          </p:cNvSpPr>
          <p:nvPr>
            <p:ph type="ftr" sz="quarter" idx="11"/>
          </p:nvPr>
        </p:nvSpPr>
        <p:spPr>
          <a:xfrm>
            <a:off x="4119583" y="6482889"/>
            <a:ext cx="4197310" cy="372394"/>
          </a:xfrm>
          <a:prstGeom prst="rect">
            <a:avLst/>
          </a:prstGeom>
        </p:spPr>
        <p:txBody>
          <a:bodyPr/>
          <a:lstStyle/>
          <a:p>
            <a:endParaRPr lang="en-US"/>
          </a:p>
        </p:txBody>
      </p:sp>
      <p:sp>
        <p:nvSpPr>
          <p:cNvPr id="4" name="Slide Number Placeholder 3"/>
          <p:cNvSpPr>
            <a:spLocks noGrp="1"/>
          </p:cNvSpPr>
          <p:nvPr>
            <p:ph type="sldNum" sz="quarter" idx="12"/>
          </p:nvPr>
        </p:nvSpPr>
        <p:spPr>
          <a:xfrm>
            <a:off x="8783260" y="6482889"/>
            <a:ext cx="2798207" cy="372394"/>
          </a:xfrm>
          <a:prstGeom prst="rect">
            <a:avLst/>
          </a:prstGeom>
        </p:spPr>
        <p:txBody>
          <a:bodyPr/>
          <a:lstStyle/>
          <a:p>
            <a:fld id="{B4E5EC0C-DA5B-47D5-9E94-E30A7EF661A8}" type="slidenum">
              <a:rPr lang="en-US" smtClean="0"/>
              <a:t>‹#›</a:t>
            </a:fld>
            <a:endParaRPr lang="en-US"/>
          </a:p>
        </p:txBody>
      </p:sp>
    </p:spTree>
    <p:extLst>
      <p:ext uri="{BB962C8B-B14F-4D97-AF65-F5344CB8AC3E}">
        <p14:creationId xmlns:p14="http://schemas.microsoft.com/office/powerpoint/2010/main" val="1235761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29663" y="233154"/>
            <a:ext cx="11375536" cy="762786"/>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29663" y="1476622"/>
            <a:ext cx="11375536" cy="209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8782616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946255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4" name="Text Placeholder 3"/>
          <p:cNvSpPr>
            <a:spLocks noGrp="1"/>
          </p:cNvSpPr>
          <p:nvPr>
            <p:ph type="body" sz="quarter" idx="13" hasCustomPrompt="1"/>
          </p:nvPr>
        </p:nvSpPr>
        <p:spPr>
          <a:xfrm>
            <a:off x="322262" y="360323"/>
            <a:ext cx="2667000" cy="406265"/>
          </a:xfrm>
        </p:spPr>
        <p:txBody>
          <a:bodyPr/>
          <a:lstStyle>
            <a:lvl1pPr marL="0" indent="0">
              <a:buFontTx/>
              <a:buNone/>
              <a:defRPr sz="1600" baseline="0">
                <a:latin typeface="+mn-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SESSION CODE</a:t>
            </a:r>
          </a:p>
        </p:txBody>
      </p:sp>
    </p:spTree>
    <p:extLst>
      <p:ext uri="{BB962C8B-B14F-4D97-AF65-F5344CB8AC3E}">
        <p14:creationId xmlns:p14="http://schemas.microsoft.com/office/powerpoint/2010/main" val="35893350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4403049"/>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15431723"/>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62503500"/>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72169584"/>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0775429"/>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44848048"/>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75921885"/>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65199746"/>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074346134"/>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1626106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1224155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79007195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195317343"/>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343675890"/>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199527373"/>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38265417"/>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929771960"/>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26551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71511"/>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669842"/>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966217"/>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9943835"/>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205864277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623148709"/>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2717160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588"/>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
        <p:nvSpPr>
          <p:cNvPr id="9" name="Rectangle 8"/>
          <p:cNvSpPr/>
          <p:nvPr userDrawn="1"/>
        </p:nvSpPr>
        <p:spPr>
          <a:xfrm>
            <a:off x="206862" y="3032252"/>
            <a:ext cx="4420128" cy="800454"/>
          </a:xfrm>
          <a:prstGeom prst="rect">
            <a:avLst/>
          </a:prstGeom>
        </p:spPr>
        <p:txBody>
          <a:bodyPr wrap="none" anchor="ctr">
            <a:spAutoFit/>
          </a:bodyPr>
          <a:lstStyle/>
          <a:p>
            <a:pPr algn="r" defTabSz="1165610">
              <a:lnSpc>
                <a:spcPct val="90000"/>
              </a:lnSpc>
              <a:spcBef>
                <a:spcPct val="0"/>
              </a:spcBef>
            </a:pPr>
            <a:r>
              <a:rPr lang="en-US" sz="5000" spc="-125" dirty="0" smtClean="0">
                <a:ln w="3175">
                  <a:noFill/>
                </a:ln>
                <a:gradFill>
                  <a:gsLst>
                    <a:gs pos="84066">
                      <a:srgbClr val="000000"/>
                    </a:gs>
                    <a:gs pos="57576">
                      <a:srgbClr val="000000"/>
                    </a:gs>
                  </a:gsLst>
                  <a:lin ang="5400000" scaled="0"/>
                </a:gradFill>
                <a:latin typeface="Segoe UI Light"/>
                <a:cs typeface="Segoe UI" pitchFamily="34" charset="0"/>
              </a:rPr>
              <a:t>Spark the future.</a:t>
            </a:r>
            <a:endParaRPr lang="en-US" sz="5000" spc="-125" dirty="0">
              <a:ln w="3175">
                <a:noFill/>
              </a:ln>
              <a:gradFill>
                <a:gsLst>
                  <a:gs pos="84066">
                    <a:srgbClr val="000000"/>
                  </a:gs>
                  <a:gs pos="57576">
                    <a:srgbClr val="000000"/>
                  </a:gs>
                </a:gsLst>
                <a:lin ang="5400000" scaled="0"/>
              </a:gradFill>
              <a:latin typeface="Segoe UI Light"/>
              <a:cs typeface="Segoe UI" pitchFamily="34" charset="0"/>
            </a:endParaRPr>
          </a:p>
        </p:txBody>
      </p:sp>
      <p:sp>
        <p:nvSpPr>
          <p:cNvPr id="10" name="Rectangle 9"/>
          <p:cNvSpPr/>
          <p:nvPr userDrawn="1"/>
        </p:nvSpPr>
        <p:spPr>
          <a:xfrm>
            <a:off x="2397958" y="4610726"/>
            <a:ext cx="2229032" cy="729826"/>
          </a:xfrm>
          <a:prstGeom prst="rect">
            <a:avLst/>
          </a:prstGeom>
        </p:spPr>
        <p:txBody>
          <a:bodyPr wrap="none" anchor="ctr">
            <a:spAutoFit/>
          </a:bodyPr>
          <a:lstStyle/>
          <a:p>
            <a:pPr algn="r" defTabSz="1165610">
              <a:lnSpc>
                <a:spcPct val="90000"/>
              </a:lnSpc>
              <a:spcBef>
                <a:spcPct val="0"/>
              </a:spcBef>
            </a:pPr>
            <a:r>
              <a:rPr lang="en-US" sz="2250" dirty="0" smtClean="0">
                <a:ln w="3175">
                  <a:noFill/>
                </a:ln>
                <a:gradFill>
                  <a:gsLst>
                    <a:gs pos="84066">
                      <a:srgbClr val="000000"/>
                    </a:gs>
                    <a:gs pos="57576">
                      <a:srgbClr val="000000"/>
                    </a:gs>
                  </a:gsLst>
                  <a:lin ang="5400000" scaled="0"/>
                </a:gradFill>
                <a:cs typeface="Segoe UI" pitchFamily="34" charset="0"/>
              </a:rPr>
              <a:t>May 4 – 8, 2015</a:t>
            </a:r>
            <a:br>
              <a:rPr lang="en-US" sz="2250" dirty="0" smtClean="0">
                <a:ln w="3175">
                  <a:noFill/>
                </a:ln>
                <a:gradFill>
                  <a:gsLst>
                    <a:gs pos="84066">
                      <a:srgbClr val="000000"/>
                    </a:gs>
                    <a:gs pos="57576">
                      <a:srgbClr val="000000"/>
                    </a:gs>
                  </a:gsLst>
                  <a:lin ang="5400000" scaled="0"/>
                </a:gradFill>
                <a:cs typeface="Segoe UI" pitchFamily="34" charset="0"/>
              </a:rPr>
            </a:br>
            <a:r>
              <a:rPr lang="en-US" sz="2250" dirty="0" smtClean="0">
                <a:ln w="3175">
                  <a:noFill/>
                </a:ln>
                <a:gradFill>
                  <a:gsLst>
                    <a:gs pos="84066">
                      <a:srgbClr val="000000"/>
                    </a:gs>
                    <a:gs pos="57576">
                      <a:srgbClr val="000000"/>
                    </a:gs>
                  </a:gsLst>
                  <a:lin ang="5400000" scaled="0"/>
                </a:gradFill>
                <a:cs typeface="Segoe UI" pitchFamily="34" charset="0"/>
              </a:rPr>
              <a:t>Chicago, IL</a:t>
            </a:r>
            <a:endParaRPr lang="en-US" sz="2250" dirty="0">
              <a:ln w="3175">
                <a:noFill/>
              </a:ln>
              <a:gradFill>
                <a:gsLst>
                  <a:gs pos="84066">
                    <a:srgbClr val="000000"/>
                  </a:gs>
                  <a:gs pos="57576">
                    <a:srgbClr val="000000"/>
                  </a:gs>
                </a:gsLst>
                <a:lin ang="5400000" scaled="0"/>
              </a:gradFill>
              <a:cs typeface="Segoe UI" pitchFamily="34" charset="0"/>
            </a:endParaRP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02510" y="4088041"/>
            <a:ext cx="2494315" cy="384949"/>
          </a:xfrm>
          <a:prstGeom prst="rect">
            <a:avLst/>
          </a:prstGeom>
        </p:spPr>
      </p:pic>
    </p:spTree>
    <p:extLst>
      <p:ext uri="{BB962C8B-B14F-4D97-AF65-F5344CB8AC3E}">
        <p14:creationId xmlns:p14="http://schemas.microsoft.com/office/powerpoint/2010/main" val="7965351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8"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3" y="3955785"/>
            <a:ext cx="7315137" cy="1828007"/>
          </a:xfrm>
          <a:noFill/>
        </p:spPr>
        <p:txBody>
          <a:bodyPr lIns="146304" tIns="109728" rIns="146304" bIns="109728">
            <a:noAutofit/>
          </a:bodyPr>
          <a:lstStyle>
            <a:lvl1pPr marL="0" indent="0">
              <a:spcBef>
                <a:spcPts val="0"/>
              </a:spcBef>
              <a:buNone/>
              <a:defRPr sz="3199"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36741533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38" indent="0">
              <a:buNone/>
              <a:defRPr/>
            </a:lvl3pPr>
            <a:lvl4pPr marL="457075" indent="0">
              <a:buNone/>
              <a:defRPr/>
            </a:lvl4pPr>
            <a:lvl5pPr marL="68561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63204583"/>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38" indent="0">
              <a:buNone/>
              <a:defRPr/>
            </a:lvl3pPr>
            <a:lvl4pPr marL="457075" indent="0">
              <a:buNone/>
              <a:defRPr/>
            </a:lvl4pPr>
            <a:lvl5pPr marL="685613"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02301388"/>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92881"/>
          </a:xfrm>
        </p:spPr>
        <p:txBody>
          <a:bodyPr>
            <a:spAutoFit/>
          </a:bodyPr>
          <a:lstStyle>
            <a:lvl1pPr>
              <a:buClr>
                <a:schemeClr val="tx2"/>
              </a:buClr>
              <a:defRPr sz="3999">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60514789"/>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1"/>
            <a:ext cx="11887200" cy="2092881"/>
          </a:xfrm>
        </p:spPr>
        <p:txBody>
          <a:bodyPr>
            <a:spAutoFit/>
          </a:bodyPr>
          <a:lstStyle>
            <a:lvl1pPr>
              <a:defRPr sz="3999"/>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04746592"/>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389">
                      <a:schemeClr val="tx2"/>
                    </a:gs>
                    <a:gs pos="31000">
                      <a:schemeClr val="tx2"/>
                    </a:gs>
                  </a:gsLst>
                  <a:lin ang="5400000" scaled="0"/>
                </a:gradFill>
              </a:defRPr>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199">
                <a:gradFill>
                  <a:gsLst>
                    <a:gs pos="12389">
                      <a:schemeClr val="tx2"/>
                    </a:gs>
                    <a:gs pos="31000">
                      <a:schemeClr val="tx2"/>
                    </a:gs>
                  </a:gsLst>
                  <a:lin ang="5400000" scaled="0"/>
                </a:gradFill>
              </a:defRPr>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9797513"/>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199"/>
            </a:lvl1pPr>
            <a:lvl2pPr marL="0" indent="0">
              <a:buNone/>
              <a:defRPr sz="2000"/>
            </a:lvl2pPr>
            <a:lvl3pPr marL="231712" indent="0">
              <a:buNone/>
              <a:tabLst/>
              <a:defRPr sz="2000"/>
            </a:lvl3pPr>
            <a:lvl4pPr marL="460249" indent="0">
              <a:buNone/>
              <a:defRPr/>
            </a:lvl4pPr>
            <a:lvl5pPr marL="685613"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38298315"/>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2425279"/>
          </a:xfrm>
        </p:spPr>
        <p:txBody>
          <a:bodyPr wrap="square">
            <a:spAutoFit/>
          </a:bodyPr>
          <a:lstStyle>
            <a:lvl1pPr marL="287260" indent="-287260">
              <a:spcBef>
                <a:spcPts val="1224"/>
              </a:spcBef>
              <a:buClr>
                <a:schemeClr val="tx2"/>
              </a:buClr>
              <a:buFont typeface="Wingdings" panose="05000000000000000000" pitchFamily="2" charset="2"/>
              <a:buChar char="§"/>
              <a:defRPr sz="3199">
                <a:gradFill>
                  <a:gsLst>
                    <a:gs pos="19469">
                      <a:schemeClr val="tx2"/>
                    </a:gs>
                    <a:gs pos="32000">
                      <a:schemeClr val="tx2"/>
                    </a:gs>
                  </a:gsLst>
                  <a:lin ang="5400000" scaled="0"/>
                </a:gradFill>
              </a:defRPr>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260" indent="-287260">
              <a:spcBef>
                <a:spcPts val="1224"/>
              </a:spcBef>
              <a:buClr>
                <a:schemeClr val="tx2"/>
              </a:buClr>
              <a:buFont typeface="Wingdings" panose="05000000000000000000" pitchFamily="2" charset="2"/>
              <a:buChar char="§"/>
              <a:defRPr sz="3199">
                <a:gradFill>
                  <a:gsLst>
                    <a:gs pos="19469">
                      <a:schemeClr val="tx2"/>
                    </a:gs>
                    <a:gs pos="32000">
                      <a:schemeClr val="tx2"/>
                    </a:gs>
                  </a:gsLst>
                  <a:lin ang="5400000" scaled="0"/>
                </a:gradFill>
              </a:defRPr>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82913498"/>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1" y="1212849"/>
            <a:ext cx="5486399" cy="2425279"/>
          </a:xfrm>
        </p:spPr>
        <p:txBody>
          <a:bodyPr wrap="square">
            <a:spAutoFit/>
          </a:bodyPr>
          <a:lstStyle>
            <a:lvl1pPr marL="287260" indent="-287260">
              <a:spcBef>
                <a:spcPts val="1224"/>
              </a:spcBef>
              <a:buClr>
                <a:schemeClr val="tx1"/>
              </a:buClr>
              <a:buFont typeface="Wingdings" panose="05000000000000000000" pitchFamily="2" charset="2"/>
              <a:buChar char="§"/>
              <a:defRPr sz="3199"/>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260" indent="-287260">
              <a:spcBef>
                <a:spcPts val="1224"/>
              </a:spcBef>
              <a:buClr>
                <a:schemeClr val="tx1"/>
              </a:buClr>
              <a:buFont typeface="Wingdings" panose="05000000000000000000" pitchFamily="2" charset="2"/>
              <a:buChar char="§"/>
              <a:defRPr sz="3199"/>
            </a:lvl1pPr>
            <a:lvl2pPr marL="531021" indent="-233131">
              <a:buFont typeface="Wingdings" panose="05000000000000000000" pitchFamily="2" charset="2"/>
              <a:buChar char="§"/>
              <a:defRPr sz="2400"/>
            </a:lvl2pPr>
            <a:lvl3pPr marL="699394" indent="-168373">
              <a:buFont typeface="Wingdings" panose="05000000000000000000" pitchFamily="2" charset="2"/>
              <a:buChar char="§"/>
              <a:tabLst/>
              <a:defRPr sz="2000"/>
            </a:lvl3pPr>
            <a:lvl4pPr marL="880718" indent="-181324">
              <a:buFont typeface="Wingdings" panose="05000000000000000000" pitchFamily="2" charset="2"/>
              <a:buChar char="§"/>
              <a:defRPr/>
            </a:lvl4pPr>
            <a:lvl5pPr marL="1049092" indent="-168373">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95661685"/>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655450771"/>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36777"/>
            <a:ext cx="10056812" cy="1181862"/>
          </a:xfrm>
          <a:noFill/>
        </p:spPr>
        <p:txBody>
          <a:bodyPr tIns="91440" bIns="91440" anchor="t" anchorCtr="0">
            <a:spAutoFit/>
          </a:bodyPr>
          <a:lstStyle>
            <a:lvl1pPr>
              <a:defRPr sz="7197"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40" y="4881266"/>
            <a:ext cx="10058401" cy="738664"/>
          </a:xfrm>
          <a:noFill/>
        </p:spPr>
        <p:txBody>
          <a:bodyPr lIns="182880" tIns="146304" rIns="182880" bIns="146304">
            <a:sp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42310112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25664"/>
            <a:ext cx="10056812" cy="1181862"/>
          </a:xfrm>
          <a:noFill/>
        </p:spPr>
        <p:txBody>
          <a:bodyPr tIns="91440" bIns="91440" anchor="t" anchorCtr="0">
            <a:spAutoFit/>
          </a:bodyPr>
          <a:lstStyle>
            <a:lvl1pPr>
              <a:defRPr lang="en-US" sz="7197"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19"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5508" y="6678219"/>
            <a:ext cx="822951" cy="175415"/>
          </a:xfrm>
          <a:prstGeom prst="rect">
            <a:avLst/>
          </a:prstGeom>
        </p:spPr>
      </p:pic>
    </p:spTree>
    <p:extLst>
      <p:ext uri="{BB962C8B-B14F-4D97-AF65-F5344CB8AC3E}">
        <p14:creationId xmlns:p14="http://schemas.microsoft.com/office/powerpoint/2010/main" val="18692699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1" y="1091"/>
            <a:ext cx="12430199" cy="6991987"/>
          </a:xfrm>
          <a:prstGeom prst="rect">
            <a:avLst/>
          </a:prstGeom>
        </p:spPr>
      </p:pic>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19008740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883646597"/>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540208721"/>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629656387"/>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63"/>
            <a:ext cx="11887200"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638528327"/>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1" y="1241426"/>
            <a:ext cx="5486399" cy="2012859"/>
          </a:xfrm>
        </p:spPr>
        <p:txBody>
          <a:bodyPr>
            <a:spAutoFit/>
          </a:bodyPr>
          <a:lstStyle>
            <a:lvl1pPr>
              <a:defRPr sz="6598"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599"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3684746260"/>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697202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519336"/>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512280"/>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329583"/>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2" tIns="46632" rIns="46632" bIns="46632" numCol="1" spcCol="0" rtlCol="0" fromWordArt="0" anchor="ctr" anchorCtr="0" forceAA="0" compatLnSpc="1">
            <a:prstTxWarp prst="textNoShape">
              <a:avLst/>
            </a:prstTxWarp>
            <a:noAutofit/>
          </a:bodyPr>
          <a:lstStyle/>
          <a:p>
            <a:pPr algn="ctr" defTabSz="932219"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9"/>
            <a:ext cx="11887199" cy="1995931"/>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5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4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34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71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40979262"/>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3" y="1"/>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19"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3" y="6294477"/>
            <a:ext cx="4571999" cy="403187"/>
          </a:xfrm>
          <a:prstGeom prst="rect">
            <a:avLst/>
          </a:prstGeom>
          <a:noFill/>
          <a:ln w="12700">
            <a:noFill/>
            <a:miter lim="800000"/>
            <a:headEnd type="none" w="sm" len="sm"/>
            <a:tailEnd type="none" w="sm" len="sm"/>
          </a:ln>
          <a:effectLst/>
        </p:spPr>
        <p:txBody>
          <a:bodyPr vert="horz" wrap="square" lIns="182854" tIns="146283" rIns="182854" bIns="146283" numCol="1" anchor="t" anchorCtr="0" compatLnSpc="1">
            <a:prstTxWarp prst="textNoShape">
              <a:avLst/>
            </a:prstTxWarp>
            <a:spAutoFit/>
          </a:bodyPr>
          <a:lstStyle/>
          <a:p>
            <a:pPr algn="r" defTabSz="932036"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9231" y="5580860"/>
            <a:ext cx="3291840" cy="701671"/>
          </a:xfrm>
          <a:prstGeom prst="rect">
            <a:avLst/>
          </a:prstGeom>
        </p:spPr>
      </p:pic>
    </p:spTree>
    <p:extLst>
      <p:ext uri="{BB962C8B-B14F-4D97-AF65-F5344CB8AC3E}">
        <p14:creationId xmlns:p14="http://schemas.microsoft.com/office/powerpoint/2010/main" val="155669516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34" indent="-290434">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44" indent="-280912">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779" indent="-290434">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317" indent="-228538">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854" indent="-228538">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80857432"/>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15825626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theme" Target="../theme/theme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image" Target="../media/image1.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theme" Target="../theme/theme3.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1"/>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9" r:id="rId1"/>
    <p:sldLayoutId id="2147484236" r:id="rId2"/>
    <p:sldLayoutId id="2147484240" r:id="rId3"/>
    <p:sldLayoutId id="2147484272" r:id="rId4"/>
    <p:sldLayoutId id="2147484241" r:id="rId5"/>
    <p:sldLayoutId id="2147484273" r:id="rId6"/>
    <p:sldLayoutId id="2147484244" r:id="rId7"/>
    <p:sldLayoutId id="2147484274" r:id="rId8"/>
    <p:sldLayoutId id="2147484245" r:id="rId9"/>
    <p:sldLayoutId id="2147484275" r:id="rId10"/>
    <p:sldLayoutId id="2147484247" r:id="rId11"/>
    <p:sldLayoutId id="2147484249" r:id="rId12"/>
    <p:sldLayoutId id="2147484250" r:id="rId13"/>
    <p:sldLayoutId id="2147484264" r:id="rId14"/>
    <p:sldLayoutId id="2147484251" r:id="rId15"/>
    <p:sldLayoutId id="2147484270" r:id="rId16"/>
    <p:sldLayoutId id="2147484252" r:id="rId17"/>
    <p:sldLayoutId id="2147484253" r:id="rId18"/>
    <p:sldLayoutId id="2147484254" r:id="rId19"/>
    <p:sldLayoutId id="2147484271" r:id="rId20"/>
    <p:sldLayoutId id="2147484257" r:id="rId21"/>
    <p:sldLayoutId id="2147484258" r:id="rId22"/>
    <p:sldLayoutId id="2147484259" r:id="rId23"/>
    <p:sldLayoutId id="2147484260" r:id="rId24"/>
    <p:sldLayoutId id="2147484261" r:id="rId25"/>
    <p:sldLayoutId id="2147484263" r:id="rId26"/>
    <p:sldLayoutId id="2147484276" r:id="rId27"/>
    <p:sldLayoutId id="2147484279" r:id="rId28"/>
    <p:sldLayoutId id="2147484280" r:id="rId29"/>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419792903"/>
      </p:ext>
    </p:extLst>
  </p:cSld>
  <p:clrMap bg1="dk1" tx1="lt1" bg2="dk2" tx2="lt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 id="2147484293" r:id="rId12"/>
    <p:sldLayoutId id="2147484294" r:id="rId13"/>
    <p:sldLayoutId id="2147484295" r:id="rId14"/>
    <p:sldLayoutId id="2147484296" r:id="rId15"/>
    <p:sldLayoutId id="2147484297" r:id="rId16"/>
    <p:sldLayoutId id="2147484298" r:id="rId17"/>
    <p:sldLayoutId id="2147484299" r:id="rId18"/>
    <p:sldLayoutId id="2147484300" r:id="rId19"/>
    <p:sldLayoutId id="2147484301" r:id="rId20"/>
    <p:sldLayoutId id="2147484302" r:id="rId21"/>
    <p:sldLayoutId id="2147484303" r:id="rId22"/>
    <p:sldLayoutId id="2147484304" r:id="rId23"/>
    <p:sldLayoutId id="2147484305" r:id="rId24"/>
    <p:sldLayoutId id="2147484306" r:id="rId25"/>
    <p:sldLayoutId id="2147484307" r:id="rId26"/>
    <p:sldLayoutId id="2147484308" r:id="rId27"/>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6"/>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9"/>
          <a:stretch>
            <a:fillRect/>
          </a:stretch>
        </p:blipFill>
        <p:spPr>
          <a:xfrm rot="5400000">
            <a:off x="9393899" y="3050514"/>
            <a:ext cx="6995160" cy="894134"/>
          </a:xfrm>
          <a:prstGeom prst="rect">
            <a:avLst/>
          </a:prstGeom>
        </p:spPr>
      </p:pic>
    </p:spTree>
    <p:extLst>
      <p:ext uri="{BB962C8B-B14F-4D97-AF65-F5344CB8AC3E}">
        <p14:creationId xmlns:p14="http://schemas.microsoft.com/office/powerpoint/2010/main" val="5186249"/>
      </p:ext>
    </p:extLst>
  </p:cSld>
  <p:clrMap bg1="dk1" tx1="lt1" bg2="dk2" tx2="lt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 id="2147484321" r:id="rId12"/>
    <p:sldLayoutId id="2147484322" r:id="rId13"/>
    <p:sldLayoutId id="2147484323" r:id="rId14"/>
    <p:sldLayoutId id="2147484324" r:id="rId15"/>
    <p:sldLayoutId id="2147484325" r:id="rId16"/>
    <p:sldLayoutId id="2147484326" r:id="rId17"/>
    <p:sldLayoutId id="2147484327" r:id="rId18"/>
    <p:sldLayoutId id="2147484328" r:id="rId19"/>
    <p:sldLayoutId id="2147484329" r:id="rId20"/>
    <p:sldLayoutId id="2147484330" r:id="rId21"/>
    <p:sldLayoutId id="2147484331" r:id="rId22"/>
    <p:sldLayoutId id="2147484332" r:id="rId23"/>
    <p:sldLayoutId id="2147484333" r:id="rId24"/>
    <p:sldLayoutId id="2147484334" r:id="rId25"/>
    <p:sldLayoutId id="2147484335" r:id="rId26"/>
    <p:sldLayoutId id="2147484336" r:id="rId27"/>
  </p:sldLayoutIdLst>
  <p:transition>
    <p:fade/>
  </p:transition>
  <p:timing>
    <p:tnLst>
      <p:par>
        <p:cTn id="1" dur="indefinite" restart="never" nodeType="tmRoot"/>
      </p:par>
    </p:tnLst>
  </p:timing>
  <p:txStyles>
    <p:titleStyle>
      <a:lvl1pPr algn="l" defTabSz="932487" rtl="0" eaLnBrk="1" latinLnBrk="0" hangingPunct="1">
        <a:lnSpc>
          <a:spcPct val="90000"/>
        </a:lnSpc>
        <a:spcBef>
          <a:spcPct val="0"/>
        </a:spcBef>
        <a:buNone/>
        <a:defRPr lang="en-US" sz="47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07" marR="0" indent="-342807"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99" kern="1200" spc="0" baseline="0">
          <a:gradFill>
            <a:gsLst>
              <a:gs pos="1250">
                <a:schemeClr val="tx1"/>
              </a:gs>
              <a:gs pos="100000">
                <a:schemeClr val="tx1"/>
              </a:gs>
            </a:gsLst>
            <a:lin ang="5400000" scaled="0"/>
          </a:gradFill>
          <a:latin typeface="+mj-lt"/>
          <a:ea typeface="+mn-ea"/>
          <a:cs typeface="+mn-cs"/>
        </a:defRPr>
      </a:lvl1pPr>
      <a:lvl2pPr marL="584042" marR="0" indent="-241235"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799882"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420"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6957" marR="0" indent="-228538" algn="l" defTabSz="93248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342"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588"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831"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076" indent="-233123" algn="l" defTabSz="93248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487" rtl="0" eaLnBrk="1" latinLnBrk="0" hangingPunct="1">
        <a:defRPr sz="1800" kern="1200">
          <a:solidFill>
            <a:schemeClr val="tx1"/>
          </a:solidFill>
          <a:latin typeface="+mn-lt"/>
          <a:ea typeface="+mn-ea"/>
          <a:cs typeface="+mn-cs"/>
        </a:defRPr>
      </a:lvl1pPr>
      <a:lvl2pPr marL="466244" algn="l" defTabSz="932487" rtl="0" eaLnBrk="1" latinLnBrk="0" hangingPunct="1">
        <a:defRPr sz="1800" kern="1200">
          <a:solidFill>
            <a:schemeClr val="tx1"/>
          </a:solidFill>
          <a:latin typeface="+mn-lt"/>
          <a:ea typeface="+mn-ea"/>
          <a:cs typeface="+mn-cs"/>
        </a:defRPr>
      </a:lvl2pPr>
      <a:lvl3pPr marL="932487" algn="l" defTabSz="932487" rtl="0" eaLnBrk="1" latinLnBrk="0" hangingPunct="1">
        <a:defRPr sz="1800" kern="1200">
          <a:solidFill>
            <a:schemeClr val="tx1"/>
          </a:solidFill>
          <a:latin typeface="+mn-lt"/>
          <a:ea typeface="+mn-ea"/>
          <a:cs typeface="+mn-cs"/>
        </a:defRPr>
      </a:lvl3pPr>
      <a:lvl4pPr marL="1398733" algn="l" defTabSz="932487" rtl="0" eaLnBrk="1" latinLnBrk="0" hangingPunct="1">
        <a:defRPr sz="1800" kern="1200">
          <a:solidFill>
            <a:schemeClr val="tx1"/>
          </a:solidFill>
          <a:latin typeface="+mn-lt"/>
          <a:ea typeface="+mn-ea"/>
          <a:cs typeface="+mn-cs"/>
        </a:defRPr>
      </a:lvl4pPr>
      <a:lvl5pPr marL="1864976" algn="l" defTabSz="932487" rtl="0" eaLnBrk="1" latinLnBrk="0" hangingPunct="1">
        <a:defRPr sz="1800" kern="1200">
          <a:solidFill>
            <a:schemeClr val="tx1"/>
          </a:solidFill>
          <a:latin typeface="+mn-lt"/>
          <a:ea typeface="+mn-ea"/>
          <a:cs typeface="+mn-cs"/>
        </a:defRPr>
      </a:lvl5pPr>
      <a:lvl6pPr marL="2331222" algn="l" defTabSz="932487" rtl="0" eaLnBrk="1" latinLnBrk="0" hangingPunct="1">
        <a:defRPr sz="1800" kern="1200">
          <a:solidFill>
            <a:schemeClr val="tx1"/>
          </a:solidFill>
          <a:latin typeface="+mn-lt"/>
          <a:ea typeface="+mn-ea"/>
          <a:cs typeface="+mn-cs"/>
        </a:defRPr>
      </a:lvl6pPr>
      <a:lvl7pPr marL="2797464" algn="l" defTabSz="932487" rtl="0" eaLnBrk="1" latinLnBrk="0" hangingPunct="1">
        <a:defRPr sz="1800" kern="1200">
          <a:solidFill>
            <a:schemeClr val="tx1"/>
          </a:solidFill>
          <a:latin typeface="+mn-lt"/>
          <a:ea typeface="+mn-ea"/>
          <a:cs typeface="+mn-cs"/>
        </a:defRPr>
      </a:lvl7pPr>
      <a:lvl8pPr marL="3263710" algn="l" defTabSz="932487" rtl="0" eaLnBrk="1" latinLnBrk="0" hangingPunct="1">
        <a:defRPr sz="1800" kern="1200">
          <a:solidFill>
            <a:schemeClr val="tx1"/>
          </a:solidFill>
          <a:latin typeface="+mn-lt"/>
          <a:ea typeface="+mn-ea"/>
          <a:cs typeface="+mn-cs"/>
        </a:defRPr>
      </a:lvl8pPr>
      <a:lvl9pPr marL="3729954" algn="l" defTabSz="93248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hyperlink" Target="http://azure.microsoft.com/en-us/documentation/articles/remoteapp-imag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8.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www.microsoft.com/en-us/download/details.aspx?id=18704"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http://msdn.microsoft.com/en-us/library/windows/desktop/hh749939.aspx" TargetMode="External"/><Relationship Id="rId4" Type="http://schemas.openxmlformats.org/officeDocument/2006/relationships/hyperlink" Target="http://azure.microsoft.com/en-us/documentation/articles/remoteapp-appreqs/"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5.png"/><Relationship Id="rId2" Type="http://schemas.openxmlformats.org/officeDocument/2006/relationships/diagramData" Target="../diagrams/data5.xml"/><Relationship Id="rId1" Type="http://schemas.openxmlformats.org/officeDocument/2006/relationships/slideLayout" Target="../slideLayouts/slideLayout2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54.emf"/><Relationship Id="rId7" Type="http://schemas.openxmlformats.org/officeDocument/2006/relationships/image" Target="../media/image57.emf"/><Relationship Id="rId2" Type="http://schemas.openxmlformats.org/officeDocument/2006/relationships/image" Target="../media/image53.emf"/><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0.png"/><Relationship Id="rId4" Type="http://schemas.openxmlformats.org/officeDocument/2006/relationships/image" Target="../media/image55.emf"/></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63.png"/><Relationship Id="rId3" Type="http://schemas.openxmlformats.org/officeDocument/2006/relationships/customXml" Target="../../customXml/item4.xml"/><Relationship Id="rId7" Type="http://schemas.openxmlformats.org/officeDocument/2006/relationships/image" Target="../media/image53.emf"/><Relationship Id="rId12" Type="http://schemas.openxmlformats.org/officeDocument/2006/relationships/image" Target="../media/image62.png"/><Relationship Id="rId2" Type="http://schemas.openxmlformats.org/officeDocument/2006/relationships/customXml" Target="../../customXml/item5.xml"/><Relationship Id="rId1" Type="http://schemas.openxmlformats.org/officeDocument/2006/relationships/customXml" Target="../../customXml/item1.xml"/><Relationship Id="rId6" Type="http://schemas.openxmlformats.org/officeDocument/2006/relationships/image" Target="../media/image55.emf"/><Relationship Id="rId11" Type="http://schemas.openxmlformats.org/officeDocument/2006/relationships/image" Target="../media/image61.png"/><Relationship Id="rId5" Type="http://schemas.openxmlformats.org/officeDocument/2006/relationships/image" Target="../media/image54.emf"/><Relationship Id="rId10" Type="http://schemas.openxmlformats.org/officeDocument/2006/relationships/image" Target="../media/image60.png"/><Relationship Id="rId4" Type="http://schemas.openxmlformats.org/officeDocument/2006/relationships/slideLayout" Target="../slideLayouts/slideLayout4.xml"/><Relationship Id="rId9" Type="http://schemas.openxmlformats.org/officeDocument/2006/relationships/image" Target="../media/image59.png"/><Relationship Id="rId1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hyperlink" Target="http://msdn.microsoft.com/en-us/3d6c4fd1-c981-4c57-9402-59fe31b11883" TargetMode="External"/><Relationship Id="rId5" Type="http://schemas.openxmlformats.org/officeDocument/2006/relationships/image" Target="../media/image68.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5.png"/><Relationship Id="rId7" Type="http://schemas.openxmlformats.org/officeDocument/2006/relationships/diagramColors" Target="../diagrams/colors6.xml"/><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88.jp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18" Type="http://schemas.openxmlformats.org/officeDocument/2006/relationships/image" Target="../media/image104.png"/><Relationship Id="rId3" Type="http://schemas.openxmlformats.org/officeDocument/2006/relationships/image" Target="../media/image86.png"/><Relationship Id="rId21" Type="http://schemas.openxmlformats.org/officeDocument/2006/relationships/image" Target="../media/image91.png"/><Relationship Id="rId7" Type="http://schemas.openxmlformats.org/officeDocument/2006/relationships/image" Target="../media/image88.jpg"/><Relationship Id="rId12" Type="http://schemas.openxmlformats.org/officeDocument/2006/relationships/image" Target="../media/image99.png"/><Relationship Id="rId17" Type="http://schemas.openxmlformats.org/officeDocument/2006/relationships/image" Target="../media/image103.png"/><Relationship Id="rId2" Type="http://schemas.openxmlformats.org/officeDocument/2006/relationships/notesSlide" Target="../notesSlides/notesSlide27.xml"/><Relationship Id="rId16" Type="http://schemas.openxmlformats.org/officeDocument/2006/relationships/image" Target="../media/image102.jpg"/><Relationship Id="rId20" Type="http://schemas.openxmlformats.org/officeDocument/2006/relationships/image" Target="../media/image106.png"/><Relationship Id="rId1" Type="http://schemas.openxmlformats.org/officeDocument/2006/relationships/slideLayout" Target="../slideLayouts/slideLayout28.xml"/><Relationship Id="rId6" Type="http://schemas.openxmlformats.org/officeDocument/2006/relationships/image" Target="../media/image94.png"/><Relationship Id="rId11" Type="http://schemas.openxmlformats.org/officeDocument/2006/relationships/image" Target="../media/image98.png"/><Relationship Id="rId5" Type="http://schemas.openxmlformats.org/officeDocument/2006/relationships/image" Target="../media/image93.png"/><Relationship Id="rId15" Type="http://schemas.openxmlformats.org/officeDocument/2006/relationships/image" Target="../media/image101.png"/><Relationship Id="rId10" Type="http://schemas.openxmlformats.org/officeDocument/2006/relationships/image" Target="../media/image97.png"/><Relationship Id="rId19" Type="http://schemas.openxmlformats.org/officeDocument/2006/relationships/image" Target="../media/image105.png"/><Relationship Id="rId4" Type="http://schemas.openxmlformats.org/officeDocument/2006/relationships/image" Target="../media/image87.png"/><Relationship Id="rId9" Type="http://schemas.openxmlformats.org/officeDocument/2006/relationships/image" Target="../media/image96.png"/><Relationship Id="rId14" Type="http://schemas.openxmlformats.org/officeDocument/2006/relationships/image" Target="../media/image90.png"/><Relationship Id="rId22"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jpg"/><Relationship Id="rId7" Type="http://schemas.openxmlformats.org/officeDocument/2006/relationships/image" Target="../media/image111.png"/><Relationship Id="rId12"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110.png"/><Relationship Id="rId11" Type="http://schemas.openxmlformats.org/officeDocument/2006/relationships/image" Target="../media/image91.png"/><Relationship Id="rId5" Type="http://schemas.openxmlformats.org/officeDocument/2006/relationships/image" Target="../media/image109.png"/><Relationship Id="rId10" Type="http://schemas.openxmlformats.org/officeDocument/2006/relationships/image" Target="../media/image90.png"/><Relationship Id="rId4" Type="http://schemas.openxmlformats.org/officeDocument/2006/relationships/image" Target="../media/image108.jpg"/><Relationship Id="rId9"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115.png"/><Relationship Id="rId4" Type="http://schemas.openxmlformats.org/officeDocument/2006/relationships/image" Target="../media/image114.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hyperlink" Target="http://azure.microsoft.com/en-us/documentation/articles/remoteapp-redirection/" TargetMode="External"/><Relationship Id="rId5" Type="http://schemas.microsoft.com/office/2007/relationships/hdphoto" Target="../media/hdphoto1.wdp"/><Relationship Id="rId4" Type="http://schemas.openxmlformats.org/officeDocument/2006/relationships/image" Target="../media/image116.png"/></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47.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g"/><Relationship Id="rId1" Type="http://schemas.openxmlformats.org/officeDocument/2006/relationships/slideLayout" Target="../slideLayouts/slideLayout6.xml"/><Relationship Id="rId4" Type="http://schemas.openxmlformats.org/officeDocument/2006/relationships/image" Target="../media/image129.pn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3.xml"/><Relationship Id="rId1" Type="http://schemas.openxmlformats.org/officeDocument/2006/relationships/slideLayout" Target="../slideLayouts/slideLayout2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6.xml"/><Relationship Id="rId4" Type="http://schemas.openxmlformats.org/officeDocument/2006/relationships/image" Target="../media/image13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34.png"/></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139.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5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143.png"/><Relationship Id="rId3" Type="http://schemas.openxmlformats.org/officeDocument/2006/relationships/image" Target="../media/image140.png"/><Relationship Id="rId7" Type="http://schemas.openxmlformats.org/officeDocument/2006/relationships/image" Target="../media/image85.png"/><Relationship Id="rId12" Type="http://schemas.openxmlformats.org/officeDocument/2006/relationships/image" Target="../media/image142.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59.png"/><Relationship Id="rId11" Type="http://schemas.openxmlformats.org/officeDocument/2006/relationships/image" Target="../media/image141.PNG"/><Relationship Id="rId5" Type="http://schemas.openxmlformats.org/officeDocument/2006/relationships/image" Target="../media/image10.png"/><Relationship Id="rId10" Type="http://schemas.openxmlformats.org/officeDocument/2006/relationships/image" Target="../media/image92.png"/><Relationship Id="rId4" Type="http://schemas.openxmlformats.org/officeDocument/2006/relationships/image" Target="../media/image63.png"/><Relationship Id="rId9" Type="http://schemas.openxmlformats.org/officeDocument/2006/relationships/image" Target="../media/image91.png"/></Relationships>
</file>

<file path=ppt/slides/_rels/slide6.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emf"/><Relationship Id="rId3" Type="http://schemas.openxmlformats.org/officeDocument/2006/relationships/image" Target="../media/image21.emf"/><Relationship Id="rId7" Type="http://schemas.openxmlformats.org/officeDocument/2006/relationships/image" Target="../media/image25.emf"/><Relationship Id="rId12"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4.emf"/><Relationship Id="rId11" Type="http://schemas.openxmlformats.org/officeDocument/2006/relationships/image" Target="../media/image29.png"/><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22.emf"/><Relationship Id="rId9" Type="http://schemas.openxmlformats.org/officeDocument/2006/relationships/image" Target="../media/image27.emf"/></Relationships>
</file>

<file path=ppt/slides/_rels/slide60.xml.rels><?xml version="1.0" encoding="UTF-8" standalone="yes"?>
<Relationships xmlns="http://schemas.openxmlformats.org/package/2006/relationships"><Relationship Id="rId3" Type="http://schemas.openxmlformats.org/officeDocument/2006/relationships/image" Target="../media/image144.emf"/><Relationship Id="rId7" Type="http://schemas.openxmlformats.org/officeDocument/2006/relationships/image" Target="../media/image148.png"/><Relationship Id="rId2" Type="http://schemas.openxmlformats.org/officeDocument/2006/relationships/notesSlide" Target="../notesSlides/notesSlide39.xml"/><Relationship Id="rId1" Type="http://schemas.openxmlformats.org/officeDocument/2006/relationships/slideLayout" Target="../slideLayouts/slideLayout21.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6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2.png"/><Relationship Id="rId2" Type="http://schemas.openxmlformats.org/officeDocument/2006/relationships/image" Target="../media/image149.png"/><Relationship Id="rId1" Type="http://schemas.openxmlformats.org/officeDocument/2006/relationships/slideLayout" Target="../slideLayouts/slideLayout6.xml"/><Relationship Id="rId6" Type="http://schemas.openxmlformats.org/officeDocument/2006/relationships/hyperlink" Target="http://enterprisesuite.intuit.com/everythingenterprise/launchpad/new-user/" TargetMode="External"/><Relationship Id="rId5" Type="http://schemas.openxmlformats.org/officeDocument/2006/relationships/hyperlink" Target="http://enterprisesuite.intuit.com/products/enterprise-solutions/technical/#top" TargetMode="External"/><Relationship Id="rId4" Type="http://schemas.openxmlformats.org/officeDocument/2006/relationships/image" Target="../media/image151.png"/></Relationships>
</file>

<file path=ppt/slides/_rels/slide6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1.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64.xml.rels><?xml version="1.0" encoding="UTF-8" standalone="yes"?>
<Relationships xmlns="http://schemas.openxmlformats.org/package/2006/relationships"><Relationship Id="rId3" Type="http://schemas.openxmlformats.org/officeDocument/2006/relationships/hyperlink" Target="http://enterprisesuite.intuit.com/everythingenterprise/launchpad/new-user/"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152.png"/></Relationships>
</file>

<file path=ppt/slides/_rels/slide6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8.png"/><Relationship Id="rId1" Type="http://schemas.openxmlformats.org/officeDocument/2006/relationships/slideLayout" Target="../slideLayouts/slideLayout11.xml"/><Relationship Id="rId5" Type="http://schemas.openxmlformats.org/officeDocument/2006/relationships/image" Target="../media/image152.png"/><Relationship Id="rId4" Type="http://schemas.openxmlformats.org/officeDocument/2006/relationships/image" Target="../media/image156.png"/></Relationships>
</file>

<file path=ppt/slides/_rels/slide6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2.xml"/><Relationship Id="rId1" Type="http://schemas.openxmlformats.org/officeDocument/2006/relationships/slideLayout" Target="../slideLayouts/slideLayout1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67.xml.rels><?xml version="1.0" encoding="UTF-8" standalone="yes"?>
<Relationships xmlns="http://schemas.openxmlformats.org/package/2006/relationships"><Relationship Id="rId3" Type="http://schemas.openxmlformats.org/officeDocument/2006/relationships/image" Target="../media/image163.jpeg"/><Relationship Id="rId7" Type="http://schemas.openxmlformats.org/officeDocument/2006/relationships/image" Target="../media/image167.png"/><Relationship Id="rId2" Type="http://schemas.openxmlformats.org/officeDocument/2006/relationships/notesSlide" Target="../notesSlides/notesSlide43.xml"/><Relationship Id="rId1" Type="http://schemas.openxmlformats.org/officeDocument/2006/relationships/slideLayout" Target="../slideLayouts/slideLayout28.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5.xml"/><Relationship Id="rId1" Type="http://schemas.openxmlformats.org/officeDocument/2006/relationships/slideLayout" Target="../slideLayouts/slideLayout70.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7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6.xml"/><Relationship Id="rId1" Type="http://schemas.openxmlformats.org/officeDocument/2006/relationships/slideLayout" Target="../slideLayouts/slideLayout49.xml"/><Relationship Id="rId5" Type="http://schemas.openxmlformats.org/officeDocument/2006/relationships/image" Target="../media/image177.png"/><Relationship Id="rId4" Type="http://schemas.openxmlformats.org/officeDocument/2006/relationships/hyperlink" Target="http://myignite.microsoft.com/"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4.emf"/><Relationship Id="rId4" Type="http://schemas.openxmlformats.org/officeDocument/2006/relationships/image" Target="../media/image3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23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5" y="2442336"/>
            <a:ext cx="10056812" cy="1181734"/>
          </a:xfrm>
        </p:spPr>
        <p:txBody>
          <a:bodyPr/>
          <a:lstStyle/>
          <a:p>
            <a:r>
              <a:rPr lang="en-US" dirty="0" smtClean="0">
                <a:solidFill>
                  <a:schemeClr val="bg1"/>
                </a:solidFill>
              </a:rPr>
              <a:t>Cycle of Management</a:t>
            </a:r>
            <a:endParaRPr lang="en-US" dirty="0">
              <a:solidFill>
                <a:schemeClr val="bg1"/>
              </a:solidFill>
            </a:endParaRPr>
          </a:p>
        </p:txBody>
      </p:sp>
      <p:sp>
        <p:nvSpPr>
          <p:cNvPr id="5" name="Text Placeholder 4"/>
          <p:cNvSpPr>
            <a:spLocks noGrp="1"/>
          </p:cNvSpPr>
          <p:nvPr>
            <p:ph type="body" sz="quarter" idx="12"/>
          </p:nvPr>
        </p:nvSpPr>
        <p:spPr>
          <a:xfrm>
            <a:off x="274639" y="4881266"/>
            <a:ext cx="10058401" cy="1181862"/>
          </a:xfrm>
        </p:spPr>
        <p:txBody>
          <a:bodyPr/>
          <a:lstStyle/>
          <a:p>
            <a:r>
              <a:rPr lang="en-US" dirty="0" smtClean="0"/>
              <a:t>Eric Orman</a:t>
            </a:r>
          </a:p>
          <a:p>
            <a:r>
              <a:rPr lang="en-US" dirty="0" smtClean="0"/>
              <a:t>Senior Program Manager</a:t>
            </a:r>
            <a:endParaRPr lang="en-US" dirty="0"/>
          </a:p>
        </p:txBody>
      </p:sp>
    </p:spTree>
    <p:extLst>
      <p:ext uri="{BB962C8B-B14F-4D97-AF65-F5344CB8AC3E}">
        <p14:creationId xmlns:p14="http://schemas.microsoft.com/office/powerpoint/2010/main" val="7599116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98437" y="1668462"/>
            <a:ext cx="11887200" cy="3921073"/>
          </a:xfrm>
        </p:spPr>
        <p:txBody>
          <a:bodyPr/>
          <a:lstStyle/>
          <a:p>
            <a:r>
              <a:rPr lang="en-US" dirty="0" smtClean="0"/>
              <a:t> Overview of Azure RemoteApp</a:t>
            </a:r>
          </a:p>
          <a:p>
            <a:endParaRPr lang="en-US" dirty="0" smtClean="0"/>
          </a:p>
          <a:p>
            <a:r>
              <a:rPr lang="en-US" dirty="0" smtClean="0"/>
              <a:t>Cycle of management and administration</a:t>
            </a:r>
          </a:p>
          <a:p>
            <a:endParaRPr lang="en-US" dirty="0" smtClean="0"/>
          </a:p>
          <a:p>
            <a:r>
              <a:rPr lang="en-US" dirty="0" smtClean="0"/>
              <a:t>Will my app work on Azure RemoteApp? </a:t>
            </a:r>
            <a:endParaRPr lang="en-US" sz="2800" dirty="0" smtClean="0"/>
          </a:p>
          <a:p>
            <a:endParaRPr lang="en-US" sz="2800" dirty="0"/>
          </a:p>
        </p:txBody>
      </p:sp>
      <p:sp>
        <p:nvSpPr>
          <p:cNvPr id="3" name="Title 2"/>
          <p:cNvSpPr>
            <a:spLocks noGrp="1"/>
          </p:cNvSpPr>
          <p:nvPr>
            <p:ph type="title"/>
          </p:nvPr>
        </p:nvSpPr>
        <p:spPr/>
        <p:txBody>
          <a:bodyPr/>
          <a:lstStyle/>
          <a:p>
            <a:r>
              <a:rPr lang="en-US" dirty="0" smtClean="0"/>
              <a:t>Outline</a:t>
            </a:r>
            <a:endParaRPr lang="en-US" dirty="0"/>
          </a:p>
        </p:txBody>
      </p:sp>
      <p:pic>
        <p:nvPicPr>
          <p:cNvPr id="4"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22" y="1668462"/>
            <a:ext cx="818715" cy="614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59827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1519" y="131114"/>
            <a:ext cx="14934606" cy="1351952"/>
          </a:xfrm>
          <a:prstGeom prst="rect">
            <a:avLst/>
          </a:prstGeom>
        </p:spPr>
        <p:txBody>
          <a:bodyPr>
            <a:norm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72" smtClean="0">
                <a:solidFill>
                  <a:schemeClr val="tx1"/>
                </a:solidFill>
              </a:rPr>
              <a:t>Cycle of management and administration of Azure RemoteApp</a:t>
            </a:r>
            <a:endParaRPr lang="en-US" sz="3672">
              <a:solidFill>
                <a:schemeClr val="tx1"/>
              </a:solidFill>
            </a:endParaRPr>
          </a:p>
        </p:txBody>
      </p:sp>
      <p:graphicFrame>
        <p:nvGraphicFramePr>
          <p:cNvPr id="2" name="Diagram 1"/>
          <p:cNvGraphicFramePr/>
          <p:nvPr>
            <p:extLst/>
          </p:nvPr>
        </p:nvGraphicFramePr>
        <p:xfrm>
          <a:off x="1951037" y="1211262"/>
          <a:ext cx="8290983" cy="5527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3551237" y="4980962"/>
            <a:ext cx="1698222" cy="1488100"/>
          </a:xfrm>
          <a:prstGeom prst="rect">
            <a:avLst/>
          </a:prstGeom>
          <a:noFill/>
        </p:spPr>
        <p:txBody>
          <a:bodyPr wrap="none" lIns="182880" tIns="146304" rIns="182880" bIns="146304" rtlCol="0">
            <a:spAutoFit/>
          </a:bodyPr>
          <a:lstStyle/>
          <a:p>
            <a:pPr algn="ctr">
              <a:lnSpc>
                <a:spcPct val="90000"/>
              </a:lnSpc>
              <a:spcAft>
                <a:spcPts val="600"/>
              </a:spcAft>
            </a:pPr>
            <a:r>
              <a:rPr lang="en-US" sz="2500" dirty="0" smtClean="0">
                <a:solidFill>
                  <a:schemeClr val="bg1"/>
                </a:solidFill>
              </a:rPr>
              <a:t>Utilize</a:t>
            </a:r>
          </a:p>
          <a:p>
            <a:pPr algn="ctr">
              <a:lnSpc>
                <a:spcPct val="90000"/>
              </a:lnSpc>
              <a:spcAft>
                <a:spcPts val="600"/>
              </a:spcAft>
            </a:pPr>
            <a:r>
              <a:rPr lang="en-US" sz="2500" dirty="0" smtClean="0">
                <a:solidFill>
                  <a:schemeClr val="bg1"/>
                </a:solidFill>
              </a:rPr>
              <a:t>Evaluate</a:t>
            </a:r>
          </a:p>
          <a:p>
            <a:pPr algn="ctr">
              <a:lnSpc>
                <a:spcPct val="90000"/>
              </a:lnSpc>
              <a:spcAft>
                <a:spcPts val="600"/>
              </a:spcAft>
            </a:pPr>
            <a:r>
              <a:rPr lang="en-US" sz="2500" dirty="0" smtClean="0">
                <a:solidFill>
                  <a:schemeClr val="bg1"/>
                </a:solidFill>
              </a:rPr>
              <a:t>Consume</a:t>
            </a:r>
          </a:p>
        </p:txBody>
      </p:sp>
      <p:sp>
        <p:nvSpPr>
          <p:cNvPr id="8" name="Freeform 132"/>
          <p:cNvSpPr>
            <a:spLocks noChangeAspect="1" noEditPoints="1"/>
          </p:cNvSpPr>
          <p:nvPr/>
        </p:nvSpPr>
        <p:spPr bwMode="black">
          <a:xfrm>
            <a:off x="6904037" y="1002524"/>
            <a:ext cx="256179" cy="417476"/>
          </a:xfrm>
          <a:custGeom>
            <a:avLst/>
            <a:gdLst>
              <a:gd name="T0" fmla="*/ 42 w 49"/>
              <a:gd name="T1" fmla="*/ 7 h 80"/>
              <a:gd name="T2" fmla="*/ 25 w 49"/>
              <a:gd name="T3" fmla="*/ 0 h 80"/>
              <a:gd name="T4" fmla="*/ 8 w 49"/>
              <a:gd name="T5" fmla="*/ 7 h 80"/>
              <a:gd name="T6" fmla="*/ 0 w 49"/>
              <a:gd name="T7" fmla="*/ 24 h 80"/>
              <a:gd name="T8" fmla="*/ 4 w 49"/>
              <a:gd name="T9" fmla="*/ 39 h 80"/>
              <a:gd name="T10" fmla="*/ 16 w 49"/>
              <a:gd name="T11" fmla="*/ 55 h 80"/>
              <a:gd name="T12" fmla="*/ 23 w 49"/>
              <a:gd name="T13" fmla="*/ 80 h 80"/>
              <a:gd name="T14" fmla="*/ 27 w 49"/>
              <a:gd name="T15" fmla="*/ 80 h 80"/>
              <a:gd name="T16" fmla="*/ 37 w 49"/>
              <a:gd name="T17" fmla="*/ 49 h 80"/>
              <a:gd name="T18" fmla="*/ 45 w 49"/>
              <a:gd name="T19" fmla="*/ 39 h 80"/>
              <a:gd name="T20" fmla="*/ 49 w 49"/>
              <a:gd name="T21" fmla="*/ 24 h 80"/>
              <a:gd name="T22" fmla="*/ 42 w 49"/>
              <a:gd name="T23" fmla="*/ 7 h 80"/>
              <a:gd name="T24" fmla="*/ 25 w 49"/>
              <a:gd name="T25" fmla="*/ 37 h 80"/>
              <a:gd name="T26" fmla="*/ 13 w 49"/>
              <a:gd name="T27" fmla="*/ 25 h 80"/>
              <a:gd name="T28" fmla="*/ 25 w 49"/>
              <a:gd name="T29" fmla="*/ 14 h 80"/>
              <a:gd name="T30" fmla="*/ 36 w 49"/>
              <a:gd name="T31" fmla="*/ 25 h 80"/>
              <a:gd name="T32" fmla="*/ 25 w 49"/>
              <a:gd name="T33" fmla="*/ 3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0">
                <a:moveTo>
                  <a:pt x="42" y="7"/>
                </a:moveTo>
                <a:cubicBezTo>
                  <a:pt x="37" y="3"/>
                  <a:pt x="31" y="0"/>
                  <a:pt x="25" y="0"/>
                </a:cubicBezTo>
                <a:cubicBezTo>
                  <a:pt x="18" y="0"/>
                  <a:pt x="12" y="3"/>
                  <a:pt x="8" y="7"/>
                </a:cubicBezTo>
                <a:cubicBezTo>
                  <a:pt x="3" y="12"/>
                  <a:pt x="0" y="18"/>
                  <a:pt x="0" y="24"/>
                </a:cubicBezTo>
                <a:cubicBezTo>
                  <a:pt x="0" y="30"/>
                  <a:pt x="2" y="35"/>
                  <a:pt x="4" y="39"/>
                </a:cubicBezTo>
                <a:cubicBezTo>
                  <a:pt x="8" y="45"/>
                  <a:pt x="12" y="49"/>
                  <a:pt x="16" y="55"/>
                </a:cubicBezTo>
                <a:cubicBezTo>
                  <a:pt x="20" y="61"/>
                  <a:pt x="23" y="68"/>
                  <a:pt x="23" y="80"/>
                </a:cubicBezTo>
                <a:cubicBezTo>
                  <a:pt x="27" y="80"/>
                  <a:pt x="27" y="80"/>
                  <a:pt x="27" y="80"/>
                </a:cubicBezTo>
                <a:cubicBezTo>
                  <a:pt x="27" y="64"/>
                  <a:pt x="32" y="56"/>
                  <a:pt x="37" y="49"/>
                </a:cubicBezTo>
                <a:cubicBezTo>
                  <a:pt x="40" y="46"/>
                  <a:pt x="43" y="43"/>
                  <a:pt x="45" y="39"/>
                </a:cubicBezTo>
                <a:cubicBezTo>
                  <a:pt x="48" y="35"/>
                  <a:pt x="49" y="30"/>
                  <a:pt x="49" y="24"/>
                </a:cubicBezTo>
                <a:cubicBezTo>
                  <a:pt x="49" y="18"/>
                  <a:pt x="46" y="12"/>
                  <a:pt x="42" y="7"/>
                </a:cubicBezTo>
                <a:close/>
                <a:moveTo>
                  <a:pt x="25" y="37"/>
                </a:moveTo>
                <a:cubicBezTo>
                  <a:pt x="18" y="37"/>
                  <a:pt x="13" y="31"/>
                  <a:pt x="13" y="25"/>
                </a:cubicBezTo>
                <a:cubicBezTo>
                  <a:pt x="13" y="19"/>
                  <a:pt x="18" y="14"/>
                  <a:pt x="25" y="14"/>
                </a:cubicBezTo>
                <a:cubicBezTo>
                  <a:pt x="31" y="14"/>
                  <a:pt x="36" y="19"/>
                  <a:pt x="36" y="25"/>
                </a:cubicBezTo>
                <a:cubicBezTo>
                  <a:pt x="36" y="31"/>
                  <a:pt x="31" y="37"/>
                  <a:pt x="25" y="37"/>
                </a:cubicBezTo>
                <a:close/>
              </a:path>
            </a:pathLst>
          </a:custGeom>
          <a:solidFill>
            <a:srgbClr val="FF0000"/>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spTree>
    <p:extLst>
      <p:ext uri="{BB962C8B-B14F-4D97-AF65-F5344CB8AC3E}">
        <p14:creationId xmlns:p14="http://schemas.microsoft.com/office/powerpoint/2010/main" val="428419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grpId="0" nodeType="clickEffect">
                                  <p:stCondLst>
                                    <p:cond delay="0"/>
                                  </p:stCondLst>
                                  <p:childTnLst>
                                    <p:animMotion origin="layout" path="M -0.07468 -2.94598E-6 C 0.06574 -2.94598E-6 0.17973 0.16841 0.17973 0.37585 C 0.17973 0.58307 0.06574 0.75171 -0.07468 0.75171 C -0.21522 0.75171 -0.32883 0.58307 -0.32883 0.37585 C -0.32883 0.16841 -0.21522 -2.94598E-6 -0.07468 -2.94598E-6 Z " pathEditMode="relative" rAng="0" ptsTypes="AAAAA">
                                      <p:cBhvr>
                                        <p:cTn id="6" dur="10000" fill="hold"/>
                                        <p:tgtEl>
                                          <p:spTgt spid="8"/>
                                        </p:tgtEl>
                                        <p:attrNameLst>
                                          <p:attrName>ppt_x</p:attrName>
                                          <p:attrName>ppt_y</p:attrName>
                                        </p:attrNameLst>
                                      </p:cBhvr>
                                      <p:rCtr x="13" y="375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1519" y="131114"/>
            <a:ext cx="14934606" cy="1351952"/>
          </a:xfrm>
          <a:prstGeom prst="rect">
            <a:avLst/>
          </a:prstGeom>
        </p:spPr>
        <p:txBody>
          <a:bodyPr>
            <a:norm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72" smtClean="0">
                <a:solidFill>
                  <a:schemeClr val="tx1"/>
                </a:solidFill>
              </a:rPr>
              <a:t>Cycle of management and administration of Azure RemoteApp</a:t>
            </a:r>
            <a:endParaRPr lang="en-US" sz="3672">
              <a:solidFill>
                <a:schemeClr val="tx1"/>
              </a:solidFill>
            </a:endParaRPr>
          </a:p>
        </p:txBody>
      </p:sp>
      <p:graphicFrame>
        <p:nvGraphicFramePr>
          <p:cNvPr id="2" name="Diagram 1"/>
          <p:cNvGraphicFramePr/>
          <p:nvPr>
            <p:extLst/>
          </p:nvPr>
        </p:nvGraphicFramePr>
        <p:xfrm>
          <a:off x="-563563" y="1208224"/>
          <a:ext cx="8290983" cy="5527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265237" y="4980962"/>
            <a:ext cx="1698222" cy="1488100"/>
          </a:xfrm>
          <a:prstGeom prst="rect">
            <a:avLst/>
          </a:prstGeom>
          <a:noFill/>
        </p:spPr>
        <p:txBody>
          <a:bodyPr wrap="none" lIns="182880" tIns="146304" rIns="182880" bIns="146304" rtlCol="0">
            <a:spAutoFit/>
          </a:bodyPr>
          <a:lstStyle/>
          <a:p>
            <a:pPr algn="ctr">
              <a:lnSpc>
                <a:spcPct val="90000"/>
              </a:lnSpc>
              <a:spcAft>
                <a:spcPts val="600"/>
              </a:spcAft>
            </a:pPr>
            <a:r>
              <a:rPr lang="en-US" sz="2500" dirty="0" smtClean="0">
                <a:solidFill>
                  <a:schemeClr val="bg1"/>
                </a:solidFill>
              </a:rPr>
              <a:t>Utilize</a:t>
            </a:r>
          </a:p>
          <a:p>
            <a:pPr algn="ctr">
              <a:lnSpc>
                <a:spcPct val="90000"/>
              </a:lnSpc>
              <a:spcAft>
                <a:spcPts val="600"/>
              </a:spcAft>
            </a:pPr>
            <a:r>
              <a:rPr lang="en-US" sz="2500" dirty="0" smtClean="0">
                <a:solidFill>
                  <a:schemeClr val="bg1"/>
                </a:solidFill>
              </a:rPr>
              <a:t>Evaluate</a:t>
            </a:r>
          </a:p>
          <a:p>
            <a:pPr algn="ctr">
              <a:lnSpc>
                <a:spcPct val="90000"/>
              </a:lnSpc>
              <a:spcAft>
                <a:spcPts val="600"/>
              </a:spcAft>
            </a:pPr>
            <a:r>
              <a:rPr lang="en-US" sz="2500" dirty="0" smtClean="0">
                <a:solidFill>
                  <a:schemeClr val="bg1"/>
                </a:solidFill>
              </a:rPr>
              <a:t>Consume</a:t>
            </a:r>
          </a:p>
        </p:txBody>
      </p:sp>
      <p:sp>
        <p:nvSpPr>
          <p:cNvPr id="8" name="Freeform 132"/>
          <p:cNvSpPr>
            <a:spLocks noChangeAspect="1" noEditPoints="1"/>
          </p:cNvSpPr>
          <p:nvPr/>
        </p:nvSpPr>
        <p:spPr bwMode="black">
          <a:xfrm>
            <a:off x="4294502" y="929853"/>
            <a:ext cx="256179" cy="417476"/>
          </a:xfrm>
          <a:custGeom>
            <a:avLst/>
            <a:gdLst>
              <a:gd name="T0" fmla="*/ 42 w 49"/>
              <a:gd name="T1" fmla="*/ 7 h 80"/>
              <a:gd name="T2" fmla="*/ 25 w 49"/>
              <a:gd name="T3" fmla="*/ 0 h 80"/>
              <a:gd name="T4" fmla="*/ 8 w 49"/>
              <a:gd name="T5" fmla="*/ 7 h 80"/>
              <a:gd name="T6" fmla="*/ 0 w 49"/>
              <a:gd name="T7" fmla="*/ 24 h 80"/>
              <a:gd name="T8" fmla="*/ 4 w 49"/>
              <a:gd name="T9" fmla="*/ 39 h 80"/>
              <a:gd name="T10" fmla="*/ 16 w 49"/>
              <a:gd name="T11" fmla="*/ 55 h 80"/>
              <a:gd name="T12" fmla="*/ 23 w 49"/>
              <a:gd name="T13" fmla="*/ 80 h 80"/>
              <a:gd name="T14" fmla="*/ 27 w 49"/>
              <a:gd name="T15" fmla="*/ 80 h 80"/>
              <a:gd name="T16" fmla="*/ 37 w 49"/>
              <a:gd name="T17" fmla="*/ 49 h 80"/>
              <a:gd name="T18" fmla="*/ 45 w 49"/>
              <a:gd name="T19" fmla="*/ 39 h 80"/>
              <a:gd name="T20" fmla="*/ 49 w 49"/>
              <a:gd name="T21" fmla="*/ 24 h 80"/>
              <a:gd name="T22" fmla="*/ 42 w 49"/>
              <a:gd name="T23" fmla="*/ 7 h 80"/>
              <a:gd name="T24" fmla="*/ 25 w 49"/>
              <a:gd name="T25" fmla="*/ 37 h 80"/>
              <a:gd name="T26" fmla="*/ 13 w 49"/>
              <a:gd name="T27" fmla="*/ 25 h 80"/>
              <a:gd name="T28" fmla="*/ 25 w 49"/>
              <a:gd name="T29" fmla="*/ 14 h 80"/>
              <a:gd name="T30" fmla="*/ 36 w 49"/>
              <a:gd name="T31" fmla="*/ 25 h 80"/>
              <a:gd name="T32" fmla="*/ 25 w 49"/>
              <a:gd name="T33" fmla="*/ 3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0">
                <a:moveTo>
                  <a:pt x="42" y="7"/>
                </a:moveTo>
                <a:cubicBezTo>
                  <a:pt x="37" y="3"/>
                  <a:pt x="31" y="0"/>
                  <a:pt x="25" y="0"/>
                </a:cubicBezTo>
                <a:cubicBezTo>
                  <a:pt x="18" y="0"/>
                  <a:pt x="12" y="3"/>
                  <a:pt x="8" y="7"/>
                </a:cubicBezTo>
                <a:cubicBezTo>
                  <a:pt x="3" y="12"/>
                  <a:pt x="0" y="18"/>
                  <a:pt x="0" y="24"/>
                </a:cubicBezTo>
                <a:cubicBezTo>
                  <a:pt x="0" y="30"/>
                  <a:pt x="2" y="35"/>
                  <a:pt x="4" y="39"/>
                </a:cubicBezTo>
                <a:cubicBezTo>
                  <a:pt x="8" y="45"/>
                  <a:pt x="12" y="49"/>
                  <a:pt x="16" y="55"/>
                </a:cubicBezTo>
                <a:cubicBezTo>
                  <a:pt x="20" y="61"/>
                  <a:pt x="23" y="68"/>
                  <a:pt x="23" y="80"/>
                </a:cubicBezTo>
                <a:cubicBezTo>
                  <a:pt x="27" y="80"/>
                  <a:pt x="27" y="80"/>
                  <a:pt x="27" y="80"/>
                </a:cubicBezTo>
                <a:cubicBezTo>
                  <a:pt x="27" y="64"/>
                  <a:pt x="32" y="56"/>
                  <a:pt x="37" y="49"/>
                </a:cubicBezTo>
                <a:cubicBezTo>
                  <a:pt x="40" y="46"/>
                  <a:pt x="43" y="43"/>
                  <a:pt x="45" y="39"/>
                </a:cubicBezTo>
                <a:cubicBezTo>
                  <a:pt x="48" y="35"/>
                  <a:pt x="49" y="30"/>
                  <a:pt x="49" y="24"/>
                </a:cubicBezTo>
                <a:cubicBezTo>
                  <a:pt x="49" y="18"/>
                  <a:pt x="46" y="12"/>
                  <a:pt x="42" y="7"/>
                </a:cubicBezTo>
                <a:close/>
                <a:moveTo>
                  <a:pt x="25" y="37"/>
                </a:moveTo>
                <a:cubicBezTo>
                  <a:pt x="18" y="37"/>
                  <a:pt x="13" y="31"/>
                  <a:pt x="13" y="25"/>
                </a:cubicBezTo>
                <a:cubicBezTo>
                  <a:pt x="13" y="19"/>
                  <a:pt x="18" y="14"/>
                  <a:pt x="25" y="14"/>
                </a:cubicBezTo>
                <a:cubicBezTo>
                  <a:pt x="31" y="14"/>
                  <a:pt x="36" y="19"/>
                  <a:pt x="36" y="25"/>
                </a:cubicBezTo>
                <a:cubicBezTo>
                  <a:pt x="36" y="31"/>
                  <a:pt x="31" y="37"/>
                  <a:pt x="25" y="37"/>
                </a:cubicBezTo>
                <a:close/>
              </a:path>
            </a:pathLst>
          </a:custGeom>
          <a:solidFill>
            <a:schemeClr val="tx1"/>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sp>
        <p:nvSpPr>
          <p:cNvPr id="9" name="Content Placeholder 2"/>
          <p:cNvSpPr txBox="1">
            <a:spLocks/>
          </p:cNvSpPr>
          <p:nvPr/>
        </p:nvSpPr>
        <p:spPr>
          <a:xfrm>
            <a:off x="7172921" y="929853"/>
            <a:ext cx="5522316" cy="2942344"/>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smtClean="0"/>
              <a:t>Outline:</a:t>
            </a:r>
          </a:p>
          <a:p>
            <a:r>
              <a:rPr lang="en-US" sz="2800" dirty="0" smtClean="0"/>
              <a:t>Select an image</a:t>
            </a:r>
          </a:p>
          <a:p>
            <a:r>
              <a:rPr lang="en-US" sz="2800" dirty="0" smtClean="0"/>
              <a:t>Use custom apps</a:t>
            </a:r>
          </a:p>
          <a:p>
            <a:r>
              <a:rPr lang="en-US" sz="2800" dirty="0" smtClean="0"/>
              <a:t>Which apps work on ARA</a:t>
            </a:r>
          </a:p>
          <a:p>
            <a:r>
              <a:rPr lang="en-US" sz="2800" dirty="0" smtClean="0"/>
              <a:t>Best practices for Windows app</a:t>
            </a:r>
          </a:p>
          <a:p>
            <a:r>
              <a:rPr lang="en-US" sz="2800" dirty="0" smtClean="0"/>
              <a:t>Create a custom image</a:t>
            </a:r>
          </a:p>
        </p:txBody>
      </p:sp>
    </p:spTree>
    <p:extLst>
      <p:ext uri="{BB962C8B-B14F-4D97-AF65-F5344CB8AC3E}">
        <p14:creationId xmlns:p14="http://schemas.microsoft.com/office/powerpoint/2010/main" val="14580238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srcRect l="55115" t="24666" r="7265" b="32015"/>
          <a:stretch/>
        </p:blipFill>
        <p:spPr>
          <a:xfrm>
            <a:off x="396875" y="1204912"/>
            <a:ext cx="12039600" cy="4951412"/>
          </a:xfrm>
          <a:prstGeom prst="rect">
            <a:avLst/>
          </a:prstGeom>
        </p:spPr>
      </p:pic>
      <p:sp>
        <p:nvSpPr>
          <p:cNvPr id="2" name="Title 1"/>
          <p:cNvSpPr>
            <a:spLocks noGrp="1"/>
          </p:cNvSpPr>
          <p:nvPr>
            <p:ph type="title"/>
          </p:nvPr>
        </p:nvSpPr>
        <p:spPr>
          <a:xfrm>
            <a:off x="140299" y="150418"/>
            <a:ext cx="11889564" cy="917575"/>
          </a:xfrm>
        </p:spPr>
        <p:txBody>
          <a:bodyPr/>
          <a:lstStyle/>
          <a:p>
            <a:r>
              <a:rPr lang="en-US" dirty="0" smtClean="0"/>
              <a:t>Create Azure RemoteApp Cloud collection</a:t>
            </a:r>
            <a:endParaRPr lang="en-US" dirty="0"/>
          </a:p>
        </p:txBody>
      </p:sp>
      <p:sp>
        <p:nvSpPr>
          <p:cNvPr id="4" name="Rectangle 3"/>
          <p:cNvSpPr/>
          <p:nvPr/>
        </p:nvSpPr>
        <p:spPr>
          <a:xfrm>
            <a:off x="16593" y="6754010"/>
            <a:ext cx="10711266" cy="246221"/>
          </a:xfrm>
          <a:prstGeom prst="rect">
            <a:avLst/>
          </a:prstGeom>
        </p:spPr>
        <p:txBody>
          <a:bodyPr wrap="square">
            <a:spAutoFit/>
          </a:bodyPr>
          <a:lstStyle/>
          <a:p>
            <a:r>
              <a:rPr lang="en-US" sz="1000" u="sng" dirty="0">
                <a:solidFill>
                  <a:srgbClr val="00188F"/>
                </a:solidFill>
              </a:rPr>
              <a:t>http://</a:t>
            </a:r>
            <a:r>
              <a:rPr lang="en-US" sz="1000" u="sng" dirty="0" smtClean="0">
                <a:solidFill>
                  <a:srgbClr val="00188F"/>
                </a:solidFill>
              </a:rPr>
              <a:t>azure.microsoft.com/en-us/documentation/articles/remoteapp-create-custom-image</a:t>
            </a:r>
            <a:endParaRPr lang="en-US" dirty="0"/>
          </a:p>
        </p:txBody>
      </p:sp>
      <p:pic>
        <p:nvPicPr>
          <p:cNvPr id="5" name="Picture 4"/>
          <p:cNvPicPr>
            <a:picLocks noChangeAspect="1"/>
          </p:cNvPicPr>
          <p:nvPr/>
        </p:nvPicPr>
        <p:blipFill rotWithShape="1">
          <a:blip r:embed="rId4"/>
          <a:srcRect t="6869" b="16051"/>
          <a:stretch/>
        </p:blipFill>
        <p:spPr>
          <a:xfrm>
            <a:off x="387459" y="5506649"/>
            <a:ext cx="2822877" cy="649675"/>
          </a:xfrm>
          <a:prstGeom prst="rect">
            <a:avLst/>
          </a:prstGeom>
        </p:spPr>
      </p:pic>
      <p:sp>
        <p:nvSpPr>
          <p:cNvPr id="14" name="TextBox 13"/>
          <p:cNvSpPr txBox="1"/>
          <p:nvPr/>
        </p:nvSpPr>
        <p:spPr>
          <a:xfrm>
            <a:off x="140299" y="6001991"/>
            <a:ext cx="557102" cy="627864"/>
          </a:xfrm>
          <a:prstGeom prst="rect">
            <a:avLst/>
          </a:prstGeom>
          <a:solidFill>
            <a:schemeClr val="tx1"/>
          </a:solidFill>
          <a:ln w="57150">
            <a:solidFill>
              <a:srgbClr val="FF0000"/>
            </a:solidFill>
          </a:ln>
        </p:spPr>
        <p:txBody>
          <a:bodyPr wrap="square" lIns="182880" tIns="146304" rIns="182880" bIns="146304" rtlCol="0">
            <a:spAutoFit/>
          </a:bodyPr>
          <a:lstStyle/>
          <a:p>
            <a:pPr>
              <a:lnSpc>
                <a:spcPct val="90000"/>
              </a:lnSpc>
              <a:spcAft>
                <a:spcPts val="600"/>
              </a:spcAft>
            </a:pPr>
            <a:r>
              <a:rPr lang="en-US" sz="2400" dirty="0" smtClean="0">
                <a:solidFill>
                  <a:srgbClr val="FF0000"/>
                </a:solidFill>
              </a:rPr>
              <a:t>1</a:t>
            </a:r>
          </a:p>
        </p:txBody>
      </p:sp>
      <p:sp>
        <p:nvSpPr>
          <p:cNvPr id="18" name="TextBox 17"/>
          <p:cNvSpPr txBox="1"/>
          <p:nvPr/>
        </p:nvSpPr>
        <p:spPr>
          <a:xfrm>
            <a:off x="4070830" y="4510618"/>
            <a:ext cx="557102" cy="627864"/>
          </a:xfrm>
          <a:prstGeom prst="rect">
            <a:avLst/>
          </a:prstGeom>
          <a:solidFill>
            <a:schemeClr val="tx1"/>
          </a:solidFill>
          <a:ln w="57150">
            <a:solidFill>
              <a:srgbClr val="FF0000"/>
            </a:solidFill>
          </a:ln>
        </p:spPr>
        <p:txBody>
          <a:bodyPr wrap="square" lIns="182880" tIns="146304" rIns="182880" bIns="146304" rtlCol="0">
            <a:spAutoFit/>
          </a:bodyPr>
          <a:lstStyle/>
          <a:p>
            <a:pPr>
              <a:lnSpc>
                <a:spcPct val="90000"/>
              </a:lnSpc>
              <a:spcAft>
                <a:spcPts val="600"/>
              </a:spcAft>
            </a:pPr>
            <a:r>
              <a:rPr lang="en-US" sz="2400" dirty="0" smtClean="0">
                <a:solidFill>
                  <a:srgbClr val="FF0000"/>
                </a:solidFill>
              </a:rPr>
              <a:t>2</a:t>
            </a:r>
          </a:p>
        </p:txBody>
      </p:sp>
      <p:sp>
        <p:nvSpPr>
          <p:cNvPr id="19" name="TextBox 18"/>
          <p:cNvSpPr txBox="1"/>
          <p:nvPr/>
        </p:nvSpPr>
        <p:spPr>
          <a:xfrm>
            <a:off x="6424476" y="1634503"/>
            <a:ext cx="557102" cy="627864"/>
          </a:xfrm>
          <a:prstGeom prst="rect">
            <a:avLst/>
          </a:prstGeom>
          <a:solidFill>
            <a:schemeClr val="tx1"/>
          </a:solidFill>
          <a:ln w="57150">
            <a:solidFill>
              <a:srgbClr val="FF0000"/>
            </a:solidFill>
          </a:ln>
        </p:spPr>
        <p:txBody>
          <a:bodyPr wrap="square" lIns="182880" tIns="146304" rIns="182880" bIns="146304" rtlCol="0">
            <a:spAutoFit/>
          </a:bodyPr>
          <a:lstStyle/>
          <a:p>
            <a:pPr>
              <a:lnSpc>
                <a:spcPct val="90000"/>
              </a:lnSpc>
              <a:spcAft>
                <a:spcPts val="600"/>
              </a:spcAft>
            </a:pPr>
            <a:r>
              <a:rPr lang="en-US" sz="2400" dirty="0" smtClean="0">
                <a:solidFill>
                  <a:srgbClr val="FF0000"/>
                </a:solidFill>
              </a:rPr>
              <a:t>3</a:t>
            </a:r>
          </a:p>
        </p:txBody>
      </p:sp>
      <p:sp>
        <p:nvSpPr>
          <p:cNvPr id="20" name="TextBox 19"/>
          <p:cNvSpPr txBox="1"/>
          <p:nvPr/>
        </p:nvSpPr>
        <p:spPr>
          <a:xfrm>
            <a:off x="8047037" y="1802598"/>
            <a:ext cx="557102" cy="627864"/>
          </a:xfrm>
          <a:prstGeom prst="rect">
            <a:avLst/>
          </a:prstGeom>
          <a:solidFill>
            <a:schemeClr val="tx1"/>
          </a:solidFill>
          <a:ln w="57150">
            <a:solidFill>
              <a:srgbClr val="FF0000"/>
            </a:solidFill>
          </a:ln>
        </p:spPr>
        <p:txBody>
          <a:bodyPr wrap="square" lIns="182880" tIns="146304" rIns="182880" bIns="146304" rtlCol="0">
            <a:spAutoFit/>
          </a:bodyPr>
          <a:lstStyle/>
          <a:p>
            <a:pPr>
              <a:lnSpc>
                <a:spcPct val="90000"/>
              </a:lnSpc>
              <a:spcAft>
                <a:spcPts val="600"/>
              </a:spcAft>
            </a:pPr>
            <a:r>
              <a:rPr lang="en-US" sz="2400" dirty="0" smtClean="0">
                <a:solidFill>
                  <a:srgbClr val="FF0000"/>
                </a:solidFill>
              </a:rPr>
              <a:t>4</a:t>
            </a:r>
          </a:p>
        </p:txBody>
      </p:sp>
      <p:sp>
        <p:nvSpPr>
          <p:cNvPr id="21" name="TextBox 20"/>
          <p:cNvSpPr txBox="1"/>
          <p:nvPr/>
        </p:nvSpPr>
        <p:spPr>
          <a:xfrm>
            <a:off x="8199437" y="2582862"/>
            <a:ext cx="557102" cy="627864"/>
          </a:xfrm>
          <a:prstGeom prst="rect">
            <a:avLst/>
          </a:prstGeom>
          <a:solidFill>
            <a:schemeClr val="tx1"/>
          </a:solidFill>
          <a:ln w="57150">
            <a:solidFill>
              <a:srgbClr val="FF0000"/>
            </a:solidFill>
          </a:ln>
        </p:spPr>
        <p:txBody>
          <a:bodyPr wrap="square" lIns="182880" tIns="146304" rIns="182880" bIns="146304" rtlCol="0">
            <a:spAutoFit/>
          </a:bodyPr>
          <a:lstStyle/>
          <a:p>
            <a:pPr>
              <a:lnSpc>
                <a:spcPct val="90000"/>
              </a:lnSpc>
              <a:spcAft>
                <a:spcPts val="600"/>
              </a:spcAft>
            </a:pPr>
            <a:r>
              <a:rPr lang="en-US" sz="2400" dirty="0" smtClean="0">
                <a:solidFill>
                  <a:srgbClr val="FF0000"/>
                </a:solidFill>
              </a:rPr>
              <a:t>5</a:t>
            </a:r>
          </a:p>
        </p:txBody>
      </p:sp>
      <p:sp>
        <p:nvSpPr>
          <p:cNvPr id="22" name="TextBox 21"/>
          <p:cNvSpPr txBox="1"/>
          <p:nvPr/>
        </p:nvSpPr>
        <p:spPr>
          <a:xfrm>
            <a:off x="8047037" y="3351748"/>
            <a:ext cx="557102" cy="627864"/>
          </a:xfrm>
          <a:prstGeom prst="rect">
            <a:avLst/>
          </a:prstGeom>
          <a:solidFill>
            <a:schemeClr val="tx1"/>
          </a:solidFill>
          <a:ln w="57150">
            <a:solidFill>
              <a:srgbClr val="FF0000"/>
            </a:solidFill>
          </a:ln>
        </p:spPr>
        <p:txBody>
          <a:bodyPr wrap="square" lIns="182880" tIns="146304" rIns="182880" bIns="146304" rtlCol="0">
            <a:spAutoFit/>
          </a:bodyPr>
          <a:lstStyle/>
          <a:p>
            <a:pPr>
              <a:lnSpc>
                <a:spcPct val="90000"/>
              </a:lnSpc>
              <a:spcAft>
                <a:spcPts val="600"/>
              </a:spcAft>
            </a:pPr>
            <a:r>
              <a:rPr lang="en-US" sz="2400" dirty="0" smtClean="0">
                <a:solidFill>
                  <a:srgbClr val="FF0000"/>
                </a:solidFill>
              </a:rPr>
              <a:t>6</a:t>
            </a:r>
          </a:p>
        </p:txBody>
      </p:sp>
      <p:sp>
        <p:nvSpPr>
          <p:cNvPr id="23" name="TextBox 22"/>
          <p:cNvSpPr txBox="1"/>
          <p:nvPr/>
        </p:nvSpPr>
        <p:spPr>
          <a:xfrm>
            <a:off x="9875837" y="4250130"/>
            <a:ext cx="557102" cy="627864"/>
          </a:xfrm>
          <a:prstGeom prst="rect">
            <a:avLst/>
          </a:prstGeom>
          <a:solidFill>
            <a:schemeClr val="tx1"/>
          </a:solidFill>
          <a:ln w="57150">
            <a:solidFill>
              <a:srgbClr val="FF0000"/>
            </a:solidFill>
          </a:ln>
        </p:spPr>
        <p:txBody>
          <a:bodyPr wrap="square" lIns="182880" tIns="146304" rIns="182880" bIns="146304" rtlCol="0">
            <a:spAutoFit/>
          </a:bodyPr>
          <a:lstStyle/>
          <a:p>
            <a:pPr>
              <a:lnSpc>
                <a:spcPct val="90000"/>
              </a:lnSpc>
              <a:spcAft>
                <a:spcPts val="600"/>
              </a:spcAft>
            </a:pPr>
            <a:r>
              <a:rPr lang="en-US" sz="2400" dirty="0" smtClean="0">
                <a:solidFill>
                  <a:srgbClr val="FF0000"/>
                </a:solidFill>
              </a:rPr>
              <a:t>7</a:t>
            </a:r>
          </a:p>
        </p:txBody>
      </p:sp>
      <p:sp>
        <p:nvSpPr>
          <p:cNvPr id="26" name="TextBox 25"/>
          <p:cNvSpPr txBox="1"/>
          <p:nvPr/>
        </p:nvSpPr>
        <p:spPr>
          <a:xfrm>
            <a:off x="10714952" y="5886888"/>
            <a:ext cx="557102" cy="627864"/>
          </a:xfrm>
          <a:prstGeom prst="rect">
            <a:avLst/>
          </a:prstGeom>
          <a:solidFill>
            <a:schemeClr val="tx1"/>
          </a:solidFill>
          <a:ln w="57150">
            <a:solidFill>
              <a:srgbClr val="FF0000"/>
            </a:solidFill>
          </a:ln>
        </p:spPr>
        <p:txBody>
          <a:bodyPr wrap="square" lIns="182880" tIns="146304" rIns="182880" bIns="146304" rtlCol="0">
            <a:spAutoFit/>
          </a:bodyPr>
          <a:lstStyle/>
          <a:p>
            <a:pPr>
              <a:lnSpc>
                <a:spcPct val="90000"/>
              </a:lnSpc>
              <a:spcAft>
                <a:spcPts val="600"/>
              </a:spcAft>
            </a:pPr>
            <a:r>
              <a:rPr lang="en-US" sz="2400" dirty="0" smtClean="0">
                <a:solidFill>
                  <a:srgbClr val="FF0000"/>
                </a:solidFill>
              </a:rPr>
              <a:t>8</a:t>
            </a:r>
          </a:p>
        </p:txBody>
      </p:sp>
      <p:pic>
        <p:nvPicPr>
          <p:cNvPr id="7" name="Picture 6"/>
          <p:cNvPicPr>
            <a:picLocks noChangeAspect="1"/>
          </p:cNvPicPr>
          <p:nvPr/>
        </p:nvPicPr>
        <p:blipFill>
          <a:blip r:embed="rId5"/>
          <a:stretch>
            <a:fillRect/>
          </a:stretch>
        </p:blipFill>
        <p:spPr>
          <a:xfrm>
            <a:off x="11323637" y="1058862"/>
            <a:ext cx="1122254" cy="3000322"/>
          </a:xfrm>
          <a:prstGeom prst="rect">
            <a:avLst/>
          </a:prstGeom>
        </p:spPr>
      </p:pic>
      <p:pic>
        <p:nvPicPr>
          <p:cNvPr id="24" name="Picture 23"/>
          <p:cNvPicPr>
            <a:picLocks noChangeAspect="1"/>
          </p:cNvPicPr>
          <p:nvPr/>
        </p:nvPicPr>
        <p:blipFill>
          <a:blip r:embed="rId5"/>
          <a:stretch>
            <a:fillRect/>
          </a:stretch>
        </p:blipFill>
        <p:spPr>
          <a:xfrm>
            <a:off x="11363667" y="5191926"/>
            <a:ext cx="1122254" cy="3000322"/>
          </a:xfrm>
          <a:prstGeom prst="rect">
            <a:avLst/>
          </a:prstGeom>
        </p:spPr>
      </p:pic>
      <p:pic>
        <p:nvPicPr>
          <p:cNvPr id="27" name="Picture 26"/>
          <p:cNvPicPr>
            <a:picLocks noChangeAspect="1"/>
          </p:cNvPicPr>
          <p:nvPr/>
        </p:nvPicPr>
        <p:blipFill>
          <a:blip r:embed="rId5"/>
          <a:stretch>
            <a:fillRect/>
          </a:stretch>
        </p:blipFill>
        <p:spPr>
          <a:xfrm>
            <a:off x="12314237" y="3270695"/>
            <a:ext cx="1122254" cy="3000322"/>
          </a:xfrm>
          <a:prstGeom prst="rect">
            <a:avLst/>
          </a:prstGeom>
        </p:spPr>
      </p:pic>
    </p:spTree>
    <p:extLst>
      <p:ext uri="{BB962C8B-B14F-4D97-AF65-F5344CB8AC3E}">
        <p14:creationId xmlns:p14="http://schemas.microsoft.com/office/powerpoint/2010/main" val="420188507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srcRect l="55115" t="34652" r="10599" b="32015"/>
          <a:stretch/>
        </p:blipFill>
        <p:spPr>
          <a:xfrm>
            <a:off x="-3230563" y="3421062"/>
            <a:ext cx="10972800" cy="3810000"/>
          </a:xfrm>
          <a:prstGeom prst="rect">
            <a:avLst/>
          </a:prstGeom>
        </p:spPr>
      </p:pic>
      <p:sp>
        <p:nvSpPr>
          <p:cNvPr id="2" name="Title 1"/>
          <p:cNvSpPr>
            <a:spLocks noGrp="1"/>
          </p:cNvSpPr>
          <p:nvPr>
            <p:ph type="title"/>
          </p:nvPr>
        </p:nvSpPr>
        <p:spPr/>
        <p:txBody>
          <a:bodyPr/>
          <a:lstStyle/>
          <a:p>
            <a:r>
              <a:rPr lang="en-US" dirty="0" smtClean="0"/>
              <a:t>Choose the image that’s right for you</a:t>
            </a:r>
            <a:endParaRPr lang="en-US" dirty="0"/>
          </a:p>
        </p:txBody>
      </p:sp>
      <p:sp>
        <p:nvSpPr>
          <p:cNvPr id="3" name="Content Placeholder 2"/>
          <p:cNvSpPr>
            <a:spLocks noGrp="1"/>
          </p:cNvSpPr>
          <p:nvPr>
            <p:ph idx="4294967295"/>
          </p:nvPr>
        </p:nvSpPr>
        <p:spPr>
          <a:xfrm>
            <a:off x="429508" y="1313979"/>
            <a:ext cx="11579825" cy="2468368"/>
          </a:xfrm>
          <a:prstGeom prst="rect">
            <a:avLst/>
          </a:prstGeom>
        </p:spPr>
        <p:txBody>
          <a:bodyPr/>
          <a:lstStyle/>
          <a:p>
            <a:r>
              <a:rPr lang="en-US" sz="2800" dirty="0" smtClean="0">
                <a:solidFill>
                  <a:schemeClr val="tx1"/>
                </a:solidFill>
              </a:rPr>
              <a:t>You can only publish apps </a:t>
            </a:r>
            <a:r>
              <a:rPr lang="en-US" sz="2800" dirty="0">
                <a:solidFill>
                  <a:schemeClr val="tx1"/>
                </a:solidFill>
              </a:rPr>
              <a:t>that </a:t>
            </a:r>
            <a:r>
              <a:rPr lang="en-US" sz="2800" dirty="0" smtClean="0">
                <a:solidFill>
                  <a:schemeClr val="tx1"/>
                </a:solidFill>
              </a:rPr>
              <a:t>are on the selected image</a:t>
            </a:r>
            <a:endParaRPr lang="en-US" sz="2800" dirty="0">
              <a:solidFill>
                <a:schemeClr val="tx1"/>
              </a:solidFill>
            </a:endParaRPr>
          </a:p>
          <a:p>
            <a:r>
              <a:rPr lang="en-US" sz="2800" dirty="0">
                <a:solidFill>
                  <a:schemeClr val="tx1"/>
                </a:solidFill>
              </a:rPr>
              <a:t>Custom apps require </a:t>
            </a:r>
            <a:r>
              <a:rPr lang="en-US" sz="2800" dirty="0" smtClean="0">
                <a:solidFill>
                  <a:schemeClr val="tx1"/>
                </a:solidFill>
              </a:rPr>
              <a:t>a custom </a:t>
            </a:r>
            <a:r>
              <a:rPr lang="en-US" sz="2800" dirty="0">
                <a:solidFill>
                  <a:schemeClr val="tx1"/>
                </a:solidFill>
              </a:rPr>
              <a:t>image</a:t>
            </a:r>
          </a:p>
          <a:p>
            <a:r>
              <a:rPr lang="en-US" sz="2800" dirty="0" smtClean="0">
                <a:solidFill>
                  <a:schemeClr val="tx1"/>
                </a:solidFill>
              </a:rPr>
              <a:t>Differences between Microsoft Images vs custom images</a:t>
            </a:r>
          </a:p>
          <a:p>
            <a:r>
              <a:rPr lang="en-US" sz="2800" dirty="0" smtClean="0">
                <a:solidFill>
                  <a:schemeClr val="tx1"/>
                </a:solidFill>
              </a:rPr>
              <a:t>Submit feature requests for Microsoft images on Feedback site </a:t>
            </a:r>
          </a:p>
          <a:p>
            <a:endParaRPr lang="en-US" sz="2800" dirty="0">
              <a:solidFill>
                <a:schemeClr val="tx1"/>
              </a:solidFill>
            </a:endParaRPr>
          </a:p>
        </p:txBody>
      </p:sp>
      <p:sp>
        <p:nvSpPr>
          <p:cNvPr id="4" name="TextBox 3"/>
          <p:cNvSpPr txBox="1"/>
          <p:nvPr/>
        </p:nvSpPr>
        <p:spPr>
          <a:xfrm>
            <a:off x="2636837" y="7383462"/>
            <a:ext cx="4187997" cy="382308"/>
          </a:xfrm>
          <a:prstGeom prst="rect">
            <a:avLst/>
          </a:prstGeom>
          <a:noFill/>
        </p:spPr>
        <p:txBody>
          <a:bodyPr wrap="none" rtlCol="0">
            <a:spAutoFit/>
          </a:bodyPr>
          <a:lstStyle/>
          <a:p>
            <a:r>
              <a:rPr lang="en-US" sz="1836" dirty="0"/>
              <a:t>Earlier explained how </a:t>
            </a:r>
            <a:r>
              <a:rPr lang="en-US" sz="1836" dirty="0" err="1"/>
              <a:t>autoscale</a:t>
            </a:r>
            <a:r>
              <a:rPr lang="en-US" sz="1836" dirty="0"/>
              <a:t> works</a:t>
            </a:r>
          </a:p>
        </p:txBody>
      </p:sp>
      <p:sp>
        <p:nvSpPr>
          <p:cNvPr id="6" name="Rectangle 5"/>
          <p:cNvSpPr/>
          <p:nvPr/>
        </p:nvSpPr>
        <p:spPr>
          <a:xfrm>
            <a:off x="9400066" y="6668830"/>
            <a:ext cx="3036409" cy="253916"/>
          </a:xfrm>
          <a:prstGeom prst="rect">
            <a:avLst/>
          </a:prstGeom>
        </p:spPr>
        <p:txBody>
          <a:bodyPr wrap="none">
            <a:spAutoFit/>
          </a:bodyPr>
          <a:lstStyle/>
          <a:p>
            <a:r>
              <a:rPr lang="en-US" sz="1050" b="1" dirty="0">
                <a:hlinkClick r:id="rId4"/>
              </a:rPr>
              <a:t>What is in the RemoteApp template images? </a:t>
            </a:r>
            <a:endParaRPr lang="en-US" sz="1050" dirty="0"/>
          </a:p>
        </p:txBody>
      </p:sp>
      <p:graphicFrame>
        <p:nvGraphicFramePr>
          <p:cNvPr id="9" name="Table 8"/>
          <p:cNvGraphicFramePr>
            <a:graphicFrameLocks noGrp="1"/>
          </p:cNvGraphicFramePr>
          <p:nvPr>
            <p:extLst>
              <p:ext uri="{D42A27DB-BD31-4B8C-83A1-F6EECF244321}">
                <p14:modId xmlns:p14="http://schemas.microsoft.com/office/powerpoint/2010/main" val="3182775725"/>
              </p:ext>
            </p:extLst>
          </p:nvPr>
        </p:nvGraphicFramePr>
        <p:xfrm>
          <a:off x="8025255" y="3497262"/>
          <a:ext cx="4212782" cy="2311400"/>
        </p:xfrm>
        <a:graphic>
          <a:graphicData uri="http://schemas.openxmlformats.org/drawingml/2006/table">
            <a:tbl>
              <a:tblPr firstRow="1" bandRow="1">
                <a:tableStyleId>{5C22544A-7EE6-4342-B048-85BDC9FD1C3A}</a:tableStyleId>
              </a:tblPr>
              <a:tblGrid>
                <a:gridCol w="2514600"/>
                <a:gridCol w="890144"/>
                <a:gridCol w="808038"/>
              </a:tblGrid>
              <a:tr h="370840">
                <a:tc>
                  <a:txBody>
                    <a:bodyPr/>
                    <a:lstStyle/>
                    <a:p>
                      <a:r>
                        <a:rPr lang="en-US" dirty="0" smtClean="0"/>
                        <a:t>Capabilities</a:t>
                      </a:r>
                      <a:endParaRPr lang="en-US" dirty="0"/>
                    </a:p>
                  </a:txBody>
                  <a:tcPr/>
                </a:tc>
                <a:tc>
                  <a:txBody>
                    <a:bodyPr/>
                    <a:lstStyle/>
                    <a:p>
                      <a:pPr algn="ctr"/>
                      <a:r>
                        <a:rPr lang="en-US" sz="1200" dirty="0" smtClean="0"/>
                        <a:t>Microsoft</a:t>
                      </a:r>
                      <a:r>
                        <a:rPr lang="en-US" sz="1200" baseline="0" dirty="0" smtClean="0"/>
                        <a:t> images</a:t>
                      </a:r>
                      <a:endParaRPr lang="en-US" sz="1200" dirty="0"/>
                    </a:p>
                  </a:txBody>
                  <a:tcPr/>
                </a:tc>
                <a:tc>
                  <a:txBody>
                    <a:bodyPr/>
                    <a:lstStyle/>
                    <a:p>
                      <a:r>
                        <a:rPr lang="en-US" sz="1200" dirty="0" smtClean="0"/>
                        <a:t>Custom</a:t>
                      </a:r>
                      <a:endParaRPr lang="en-US" sz="1200" dirty="0"/>
                    </a:p>
                  </a:txBody>
                  <a:tcPr/>
                </a:tc>
              </a:tr>
              <a:tr h="370840">
                <a:tc>
                  <a:txBody>
                    <a:bodyPr/>
                    <a:lstStyle/>
                    <a:p>
                      <a:r>
                        <a:rPr lang="en-US" sz="1400" dirty="0" smtClean="0"/>
                        <a:t>Allowed to make changes</a:t>
                      </a:r>
                      <a:endParaRPr lang="en-US" sz="1400" dirty="0"/>
                    </a:p>
                  </a:txBody>
                  <a:tcPr/>
                </a:tc>
                <a:tc>
                  <a:txBody>
                    <a:bodyPr/>
                    <a:lstStyle/>
                    <a:p>
                      <a:pPr algn="ctr"/>
                      <a:endParaRPr lang="en-US" dirty="0"/>
                    </a:p>
                  </a:txBody>
                  <a:tcPr/>
                </a:tc>
                <a:tc>
                  <a:txBody>
                    <a:bodyPr/>
                    <a:lstStyle/>
                    <a:p>
                      <a:pPr algn="ctr"/>
                      <a:endParaRPr lang="en-US" dirty="0"/>
                    </a:p>
                  </a:txBody>
                  <a:tcPr/>
                </a:tc>
              </a:tr>
              <a:tr h="370840">
                <a:tc>
                  <a:txBody>
                    <a:bodyPr/>
                    <a:lstStyle/>
                    <a:p>
                      <a:r>
                        <a:rPr lang="en-US" sz="1400" dirty="0" smtClean="0"/>
                        <a:t>Preconfigured and optimized</a:t>
                      </a:r>
                      <a:endParaRPr lang="en-US" sz="1400" dirty="0"/>
                    </a:p>
                  </a:txBody>
                  <a:tcPr/>
                </a:tc>
                <a:tc>
                  <a:txBody>
                    <a:bodyPr/>
                    <a:lstStyle/>
                    <a:p>
                      <a:pPr algn="ctr"/>
                      <a:endParaRPr lang="en-US" dirty="0"/>
                    </a:p>
                  </a:txBody>
                  <a:tcPr/>
                </a:tc>
                <a:tc>
                  <a:txBody>
                    <a:bodyPr/>
                    <a:lstStyle/>
                    <a:p>
                      <a:pPr algn="ctr"/>
                      <a:endParaRPr lang="en-US" dirty="0"/>
                    </a:p>
                  </a:txBody>
                  <a:tcPr/>
                </a:tc>
              </a:tr>
              <a:tr h="370840">
                <a:tc>
                  <a:txBody>
                    <a:bodyPr/>
                    <a:lstStyle/>
                    <a:p>
                      <a:r>
                        <a:rPr lang="en-US" sz="1400" dirty="0" smtClean="0"/>
                        <a:t>Allows custom apps</a:t>
                      </a:r>
                      <a:endParaRPr lang="en-US" sz="1400" dirty="0"/>
                    </a:p>
                  </a:txBody>
                  <a:tcPr/>
                </a:tc>
                <a:tc>
                  <a:txBody>
                    <a:bodyPr/>
                    <a:lstStyle/>
                    <a:p>
                      <a:pPr algn="ctr"/>
                      <a:endParaRPr lang="en-US" dirty="0"/>
                    </a:p>
                  </a:txBody>
                  <a:tcPr/>
                </a:tc>
                <a:tc>
                  <a:txBody>
                    <a:bodyPr/>
                    <a:lstStyle/>
                    <a:p>
                      <a:pPr algn="ctr"/>
                      <a:endParaRPr lang="en-US" dirty="0"/>
                    </a:p>
                  </a:txBody>
                  <a:tcPr/>
                </a:tc>
              </a:tr>
              <a:tr h="370840">
                <a:tc>
                  <a:txBody>
                    <a:bodyPr/>
                    <a:lstStyle/>
                    <a:p>
                      <a:r>
                        <a:rPr lang="en-US" sz="1400" dirty="0" smtClean="0"/>
                        <a:t>Admin access</a:t>
                      </a:r>
                      <a:endParaRPr lang="en-US" sz="1400" dirty="0"/>
                    </a:p>
                  </a:txBody>
                  <a:tcPr/>
                </a:tc>
                <a:tc>
                  <a:txBody>
                    <a:bodyPr/>
                    <a:lstStyle/>
                    <a:p>
                      <a:pPr algn="l"/>
                      <a:endParaRPr lang="en-US" dirty="0">
                        <a:solidFill>
                          <a:schemeClr val="bg1"/>
                        </a:solidFill>
                      </a:endParaRPr>
                    </a:p>
                  </a:txBody>
                  <a:tcPr/>
                </a:tc>
                <a:tc>
                  <a:txBody>
                    <a:bodyPr/>
                    <a:lstStyle/>
                    <a:p>
                      <a:pPr algn="ctr"/>
                      <a:endParaRPr lang="en-US" dirty="0"/>
                    </a:p>
                  </a:txBody>
                  <a:tcPr/>
                </a:tc>
              </a:tr>
              <a:tr h="370840">
                <a:tc>
                  <a:txBody>
                    <a:bodyPr/>
                    <a:lstStyle/>
                    <a:p>
                      <a:r>
                        <a:rPr lang="en-US" sz="1400" dirty="0" smtClean="0"/>
                        <a:t>Microsoft managed</a:t>
                      </a:r>
                      <a:endParaRPr lang="en-US" sz="1400" dirty="0"/>
                    </a:p>
                  </a:txBody>
                  <a:tcPr/>
                </a:tc>
                <a:tc>
                  <a:txBody>
                    <a:bodyPr/>
                    <a:lstStyle/>
                    <a:p>
                      <a:pPr algn="ctr"/>
                      <a:endParaRPr lang="en-US" dirty="0"/>
                    </a:p>
                  </a:txBody>
                  <a:tcPr/>
                </a:tc>
                <a:tc>
                  <a:txBody>
                    <a:bodyPr/>
                    <a:lstStyle/>
                    <a:p>
                      <a:pPr algn="ctr"/>
                      <a:endParaRPr lang="en-US" dirty="0"/>
                    </a:p>
                  </a:txBody>
                  <a:tcPr/>
                </a:tc>
              </a:tr>
            </a:tbl>
          </a:graphicData>
        </a:graphic>
      </p:graphicFrame>
      <p:sp>
        <p:nvSpPr>
          <p:cNvPr id="10" name="Multiply 9"/>
          <p:cNvSpPr/>
          <p:nvPr/>
        </p:nvSpPr>
        <p:spPr>
          <a:xfrm>
            <a:off x="10820398" y="3960190"/>
            <a:ext cx="405367" cy="451472"/>
          </a:xfrm>
          <a:prstGeom prst="mathMultiply">
            <a:avLst/>
          </a:prstGeom>
          <a:solidFill>
            <a:srgbClr val="FF0000"/>
          </a:solidFill>
          <a:ln>
            <a:noFill/>
          </a:ln>
          <a:effectLst>
            <a:glow rad="63500">
              <a:schemeClr val="accent6">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1" name="Picture 2" descr="C:\Users\debrajoh.000\AppData\Local\Microsoft\Windows\Temporary Internet Files\Low\Content.IE5\6BLMZ8KX\MC90044131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55032" y="3954462"/>
            <a:ext cx="560766" cy="4206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debrajoh.000\AppData\Local\Microsoft\Windows\Temporary Internet Files\Low\Content.IE5\6BLMZ8KX\MC90044131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42698" y="4347992"/>
            <a:ext cx="560766" cy="4206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debrajoh.000\AppData\Local\Microsoft\Windows\Temporary Internet Files\Low\Content.IE5\6BLMZ8KX\MC90044131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82398" y="4707566"/>
            <a:ext cx="560766" cy="4206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debrajoh.000\AppData\Local\Microsoft\Windows\Temporary Internet Files\Low\Content.IE5\6BLMZ8KX\MC90044131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7461" y="5061685"/>
            <a:ext cx="560766" cy="42068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debrajoh.000\AppData\Local\Microsoft\Windows\Temporary Internet Files\Low\Content.IE5\6BLMZ8KX\MC90044131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5461" y="5424362"/>
            <a:ext cx="560766" cy="420684"/>
          </a:xfrm>
          <a:prstGeom prst="rect">
            <a:avLst/>
          </a:prstGeom>
          <a:noFill/>
          <a:extLst>
            <a:ext uri="{909E8E84-426E-40DD-AFC4-6F175D3DCCD1}">
              <a14:hiddenFill xmlns:a14="http://schemas.microsoft.com/office/drawing/2010/main">
                <a:solidFill>
                  <a:srgbClr val="FFFFFF"/>
                </a:solidFill>
              </a14:hiddenFill>
            </a:ext>
          </a:extLst>
        </p:spPr>
      </p:pic>
      <p:sp>
        <p:nvSpPr>
          <p:cNvPr id="17" name="Multiply 16"/>
          <p:cNvSpPr/>
          <p:nvPr/>
        </p:nvSpPr>
        <p:spPr>
          <a:xfrm>
            <a:off x="11632731" y="4319825"/>
            <a:ext cx="405367" cy="451472"/>
          </a:xfrm>
          <a:prstGeom prst="mathMultiply">
            <a:avLst/>
          </a:prstGeom>
          <a:solidFill>
            <a:srgbClr val="FF0000"/>
          </a:solidFill>
          <a:ln>
            <a:noFill/>
          </a:ln>
          <a:effectLst>
            <a:glow rad="63500">
              <a:schemeClr val="accent6">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8" name="Multiply 17"/>
          <p:cNvSpPr/>
          <p:nvPr/>
        </p:nvSpPr>
        <p:spPr>
          <a:xfrm>
            <a:off x="11655160" y="5402262"/>
            <a:ext cx="405367" cy="451472"/>
          </a:xfrm>
          <a:prstGeom prst="mathMultiply">
            <a:avLst/>
          </a:prstGeom>
          <a:solidFill>
            <a:srgbClr val="FF0000"/>
          </a:solidFill>
          <a:ln>
            <a:noFill/>
          </a:ln>
          <a:effectLst>
            <a:glow rad="63500">
              <a:schemeClr val="accent6">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9" name="Multiply 18"/>
          <p:cNvSpPr/>
          <p:nvPr/>
        </p:nvSpPr>
        <p:spPr>
          <a:xfrm>
            <a:off x="10839388" y="4702046"/>
            <a:ext cx="405367" cy="451472"/>
          </a:xfrm>
          <a:prstGeom prst="mathMultiply">
            <a:avLst/>
          </a:prstGeom>
          <a:solidFill>
            <a:srgbClr val="FF0000"/>
          </a:solidFill>
          <a:ln>
            <a:noFill/>
          </a:ln>
          <a:effectLst>
            <a:glow rad="63500">
              <a:schemeClr val="accent6">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31" name="Right Arrow 30"/>
          <p:cNvSpPr/>
          <p:nvPr/>
        </p:nvSpPr>
        <p:spPr bwMode="auto">
          <a:xfrm>
            <a:off x="1913687" y="5034637"/>
            <a:ext cx="1828800" cy="1143000"/>
          </a:xfrm>
          <a:prstGeom prst="rightArrow">
            <a:avLst/>
          </a:prstGeom>
          <a:solidFill>
            <a:srgbClr val="FFFF0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2" name="Right Arrow 31"/>
          <p:cNvSpPr/>
          <p:nvPr/>
        </p:nvSpPr>
        <p:spPr bwMode="auto">
          <a:xfrm>
            <a:off x="1874837" y="6088062"/>
            <a:ext cx="1828800" cy="1143000"/>
          </a:xfrm>
          <a:prstGeom prst="rightArrow">
            <a:avLst/>
          </a:prstGeom>
          <a:solidFill>
            <a:srgbClr val="00B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0" name="TextBox 29"/>
          <p:cNvSpPr txBox="1"/>
          <p:nvPr/>
        </p:nvSpPr>
        <p:spPr>
          <a:xfrm>
            <a:off x="2255837" y="6324599"/>
            <a:ext cx="1470980" cy="627864"/>
          </a:xfrm>
          <a:prstGeom prst="rect">
            <a:avLst/>
          </a:prstGeom>
          <a:noFill/>
        </p:spPr>
        <p:txBody>
          <a:bodyPr wrap="none" lIns="182880" tIns="146304" rIns="182880" bIns="146304" rtlCol="0">
            <a:spAutoFit/>
          </a:bodyPr>
          <a:lstStyle/>
          <a:p>
            <a:pPr>
              <a:lnSpc>
                <a:spcPct val="90000"/>
              </a:lnSpc>
              <a:spcAft>
                <a:spcPts val="600"/>
              </a:spcAft>
            </a:pPr>
            <a:r>
              <a:rPr lang="en-US" sz="2400" b="1" dirty="0" smtClean="0">
                <a:gradFill>
                  <a:gsLst>
                    <a:gs pos="2917">
                      <a:schemeClr val="tx1"/>
                    </a:gs>
                    <a:gs pos="30000">
                      <a:schemeClr val="tx1"/>
                    </a:gs>
                  </a:gsLst>
                  <a:lin ang="5400000" scaled="0"/>
                </a:gradFill>
              </a:rPr>
              <a:t>Custom</a:t>
            </a:r>
          </a:p>
        </p:txBody>
      </p:sp>
      <p:sp>
        <p:nvSpPr>
          <p:cNvPr id="29" name="TextBox 28"/>
          <p:cNvSpPr txBox="1"/>
          <p:nvPr/>
        </p:nvSpPr>
        <p:spPr>
          <a:xfrm>
            <a:off x="1798637" y="5292205"/>
            <a:ext cx="1959511" cy="627864"/>
          </a:xfrm>
          <a:prstGeom prst="rect">
            <a:avLst/>
          </a:prstGeom>
          <a:noFill/>
        </p:spPr>
        <p:txBody>
          <a:bodyPr wrap="none" lIns="182880" tIns="146304" rIns="182880" bIns="146304" rtlCol="0">
            <a:spAutoFit/>
          </a:bodyPr>
          <a:lstStyle/>
          <a:p>
            <a:pPr>
              <a:lnSpc>
                <a:spcPct val="90000"/>
              </a:lnSpc>
              <a:spcAft>
                <a:spcPts val="600"/>
              </a:spcAft>
            </a:pPr>
            <a:r>
              <a:rPr lang="en-US" sz="2400" b="1" dirty="0" smtClean="0">
                <a:solidFill>
                  <a:schemeClr val="bg1"/>
                </a:solidFill>
              </a:rPr>
              <a:t>MS Images</a:t>
            </a:r>
          </a:p>
        </p:txBody>
      </p:sp>
      <p:sp>
        <p:nvSpPr>
          <p:cNvPr id="25" name="Multiply 24"/>
          <p:cNvSpPr/>
          <p:nvPr/>
        </p:nvSpPr>
        <p:spPr>
          <a:xfrm>
            <a:off x="10844655" y="5069671"/>
            <a:ext cx="405367" cy="451472"/>
          </a:xfrm>
          <a:prstGeom prst="mathMultiply">
            <a:avLst/>
          </a:prstGeom>
          <a:solidFill>
            <a:srgbClr val="FF0000"/>
          </a:solidFill>
          <a:ln>
            <a:noFill/>
          </a:ln>
          <a:effectLst>
            <a:glow rad="63500">
              <a:schemeClr val="accent6">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ounded Rectangle 6"/>
          <p:cNvSpPr/>
          <p:nvPr/>
        </p:nvSpPr>
        <p:spPr bwMode="auto">
          <a:xfrm>
            <a:off x="3766766" y="5193060"/>
            <a:ext cx="4053170" cy="755978"/>
          </a:xfrm>
          <a:prstGeom prst="roundRect">
            <a:avLst/>
          </a:prstGeom>
          <a:noFill/>
          <a:ln w="57150">
            <a:solidFill>
              <a:srgbClr val="FFFF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8" name="Picture 7"/>
          <p:cNvPicPr>
            <a:picLocks noChangeAspect="1"/>
          </p:cNvPicPr>
          <p:nvPr/>
        </p:nvPicPr>
        <p:blipFill rotWithShape="1">
          <a:blip r:embed="rId6"/>
          <a:srcRect r="23340"/>
          <a:stretch/>
        </p:blipFill>
        <p:spPr>
          <a:xfrm>
            <a:off x="3799232" y="6011862"/>
            <a:ext cx="3943005" cy="2133600"/>
          </a:xfrm>
          <a:prstGeom prst="rect">
            <a:avLst/>
          </a:prstGeom>
        </p:spPr>
      </p:pic>
      <p:sp>
        <p:nvSpPr>
          <p:cNvPr id="27" name="Rounded Rectangle 26"/>
          <p:cNvSpPr/>
          <p:nvPr/>
        </p:nvSpPr>
        <p:spPr bwMode="auto">
          <a:xfrm>
            <a:off x="3728801" y="6011862"/>
            <a:ext cx="4053170" cy="1314797"/>
          </a:xfrm>
          <a:prstGeom prst="roundRect">
            <a:avLst/>
          </a:prstGeom>
          <a:noFill/>
          <a:ln w="57150">
            <a:solidFill>
              <a:srgbClr val="00B05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Tree>
    <p:extLst>
      <p:ext uri="{BB962C8B-B14F-4D97-AF65-F5344CB8AC3E}">
        <p14:creationId xmlns:p14="http://schemas.microsoft.com/office/powerpoint/2010/main" val="267895218"/>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55115" t="24666" r="7265" b="32015"/>
          <a:stretch/>
        </p:blipFill>
        <p:spPr>
          <a:xfrm>
            <a:off x="2807434" y="3432116"/>
            <a:ext cx="9422607" cy="3875146"/>
          </a:xfrm>
          <a:prstGeom prst="rect">
            <a:avLst/>
          </a:prstGeom>
        </p:spPr>
      </p:pic>
      <p:sp>
        <p:nvSpPr>
          <p:cNvPr id="5" name="Title 2"/>
          <p:cNvSpPr txBox="1">
            <a:spLocks/>
          </p:cNvSpPr>
          <p:nvPr/>
        </p:nvSpPr>
        <p:spPr>
          <a:xfrm>
            <a:off x="146448" y="258591"/>
            <a:ext cx="11885832" cy="9143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800" dirty="0" smtClean="0"/>
              <a:t>Using Office in Azure RemoteApp</a:t>
            </a:r>
            <a:endParaRPr lang="en-US" sz="4800" dirty="0"/>
          </a:p>
        </p:txBody>
      </p:sp>
      <p:sp>
        <p:nvSpPr>
          <p:cNvPr id="6" name="Rectangle 5"/>
          <p:cNvSpPr/>
          <p:nvPr/>
        </p:nvSpPr>
        <p:spPr>
          <a:xfrm>
            <a:off x="3624998" y="-3710805"/>
            <a:ext cx="11898952" cy="382308"/>
          </a:xfrm>
          <a:prstGeom prst="rect">
            <a:avLst/>
          </a:prstGeom>
        </p:spPr>
        <p:txBody>
          <a:bodyPr wrap="square">
            <a:spAutoFit/>
          </a:bodyPr>
          <a:lstStyle/>
          <a:p>
            <a:pPr algn="ctr"/>
            <a:r>
              <a:rPr lang="en-US" sz="1836" u="sng" dirty="0">
                <a:solidFill>
                  <a:schemeClr val="bg1"/>
                </a:solidFill>
              </a:rPr>
              <a:t>http://blogs.msdn.com/b/rds/archive/2014/12/02/azure-remoteapp-now-supporting-office-365-proplus.aspx</a:t>
            </a:r>
          </a:p>
        </p:txBody>
      </p:sp>
      <p:pic>
        <p:nvPicPr>
          <p:cNvPr id="8" name="Picture 7"/>
          <p:cNvPicPr>
            <a:picLocks noChangeAspect="1"/>
          </p:cNvPicPr>
          <p:nvPr/>
        </p:nvPicPr>
        <p:blipFill>
          <a:blip r:embed="rId3"/>
          <a:stretch>
            <a:fillRect/>
          </a:stretch>
        </p:blipFill>
        <p:spPr>
          <a:xfrm>
            <a:off x="8801925" y="-3144517"/>
            <a:ext cx="578364" cy="569005"/>
          </a:xfrm>
          <a:prstGeom prst="rect">
            <a:avLst/>
          </a:prstGeom>
        </p:spPr>
      </p:pic>
      <p:pic>
        <p:nvPicPr>
          <p:cNvPr id="9" name="Picture 8"/>
          <p:cNvPicPr>
            <a:picLocks noChangeAspect="1"/>
          </p:cNvPicPr>
          <p:nvPr/>
        </p:nvPicPr>
        <p:blipFill>
          <a:blip r:embed="rId4"/>
          <a:stretch>
            <a:fillRect/>
          </a:stretch>
        </p:blipFill>
        <p:spPr>
          <a:xfrm>
            <a:off x="9380289" y="-3254234"/>
            <a:ext cx="6112372" cy="2875726"/>
          </a:xfrm>
          <a:prstGeom prst="rect">
            <a:avLst/>
          </a:prstGeom>
        </p:spPr>
      </p:pic>
      <p:sp>
        <p:nvSpPr>
          <p:cNvPr id="10" name="TextBox 9"/>
          <p:cNvSpPr txBox="1"/>
          <p:nvPr/>
        </p:nvSpPr>
        <p:spPr>
          <a:xfrm>
            <a:off x="146448" y="1366146"/>
            <a:ext cx="11462593" cy="1975284"/>
          </a:xfrm>
          <a:prstGeom prst="rect">
            <a:avLst/>
          </a:prstGeom>
          <a:noFill/>
          <a:ln w="38100">
            <a:noFill/>
          </a:ln>
        </p:spPr>
        <p:txBody>
          <a:bodyPr wrap="square" rtlCol="0">
            <a:spAutoFit/>
          </a:bodyPr>
          <a:lstStyle/>
          <a:p>
            <a:r>
              <a:rPr lang="en-US" sz="2800" dirty="0"/>
              <a:t>Only way to use Office in RemoteApp is to have an </a:t>
            </a:r>
            <a:r>
              <a:rPr lang="en-US" sz="2800" dirty="0" smtClean="0"/>
              <a:t>“O365 </a:t>
            </a:r>
            <a:r>
              <a:rPr lang="en-US" sz="2800" dirty="0" err="1" smtClean="0"/>
              <a:t>ProPlus</a:t>
            </a:r>
            <a:r>
              <a:rPr lang="en-US" sz="2800" dirty="0" smtClean="0"/>
              <a:t>” plan which supports </a:t>
            </a:r>
            <a:r>
              <a:rPr lang="en-US" sz="2800" dirty="0"/>
              <a:t>Shared Computer Activation (SCA</a:t>
            </a:r>
            <a:r>
              <a:rPr lang="en-US" sz="2800" dirty="0" smtClean="0"/>
              <a:t>)</a:t>
            </a:r>
          </a:p>
          <a:p>
            <a:endParaRPr lang="en-US" sz="2800" dirty="0"/>
          </a:p>
          <a:p>
            <a:r>
              <a:rPr lang="en-US" sz="2000" dirty="0"/>
              <a:t>Note:  All E3 or E4 O365 subscription </a:t>
            </a:r>
            <a:r>
              <a:rPr lang="en-US" sz="2000" dirty="0" smtClean="0"/>
              <a:t>include “</a:t>
            </a:r>
            <a:r>
              <a:rPr lang="en-US" sz="2000" b="1" dirty="0"/>
              <a:t>Office 365 </a:t>
            </a:r>
            <a:r>
              <a:rPr lang="en-US" sz="2000" b="1" dirty="0" err="1"/>
              <a:t>ProPlus</a:t>
            </a:r>
            <a:r>
              <a:rPr lang="en-US" sz="2000" dirty="0"/>
              <a:t>” </a:t>
            </a:r>
          </a:p>
          <a:p>
            <a:endParaRPr lang="en-US" sz="1836" dirty="0"/>
          </a:p>
        </p:txBody>
      </p:sp>
      <p:sp>
        <p:nvSpPr>
          <p:cNvPr id="14" name="Oval 13"/>
          <p:cNvSpPr/>
          <p:nvPr/>
        </p:nvSpPr>
        <p:spPr>
          <a:xfrm>
            <a:off x="7773458" y="5554663"/>
            <a:ext cx="4663017" cy="87362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ight Arrow 14"/>
          <p:cNvSpPr/>
          <p:nvPr/>
        </p:nvSpPr>
        <p:spPr>
          <a:xfrm rot="5400000">
            <a:off x="10465633" y="4334728"/>
            <a:ext cx="3108644" cy="2223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 name="Rectangle 1"/>
          <p:cNvSpPr/>
          <p:nvPr/>
        </p:nvSpPr>
        <p:spPr>
          <a:xfrm>
            <a:off x="22033" y="6540811"/>
            <a:ext cx="4031221" cy="414353"/>
          </a:xfrm>
          <a:prstGeom prst="rect">
            <a:avLst/>
          </a:prstGeom>
        </p:spPr>
        <p:txBody>
          <a:bodyPr wrap="square">
            <a:spAutoFit/>
          </a:bodyPr>
          <a:lstStyle/>
          <a:p>
            <a:r>
              <a:rPr lang="en-US" sz="1020" u="sng" dirty="0">
                <a:solidFill>
                  <a:srgbClr val="0070C0"/>
                </a:solidFill>
              </a:rPr>
              <a:t>http://technet.microsoft.com/en-us/library/office-365-plan-options.aspx</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14164" b="21835"/>
          <a:stretch/>
        </p:blipFill>
        <p:spPr>
          <a:xfrm>
            <a:off x="9844882" y="167378"/>
            <a:ext cx="2425192" cy="1005578"/>
          </a:xfrm>
          <a:prstGeom prst="rect">
            <a:avLst/>
          </a:prstGeom>
        </p:spPr>
      </p:pic>
    </p:spTree>
    <p:extLst>
      <p:ext uri="{BB962C8B-B14F-4D97-AF65-F5344CB8AC3E}">
        <p14:creationId xmlns:p14="http://schemas.microsoft.com/office/powerpoint/2010/main" val="41723466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5" y="2442336"/>
            <a:ext cx="10056812" cy="2178802"/>
          </a:xfrm>
        </p:spPr>
        <p:txBody>
          <a:bodyPr/>
          <a:lstStyle/>
          <a:p>
            <a:r>
              <a:rPr lang="en-US" dirty="0" smtClean="0"/>
              <a:t>Create custom image from Azure VM</a:t>
            </a:r>
            <a:endParaRPr lang="en-US" dirty="0"/>
          </a:p>
        </p:txBody>
      </p:sp>
      <p:sp>
        <p:nvSpPr>
          <p:cNvPr id="4" name="Title 1"/>
          <p:cNvSpPr txBox="1">
            <a:spLocks/>
          </p:cNvSpPr>
          <p:nvPr/>
        </p:nvSpPr>
        <p:spPr>
          <a:xfrm>
            <a:off x="26987" y="1287462"/>
            <a:ext cx="10056812" cy="1181862"/>
          </a:xfrm>
          <a:prstGeom prst="rect">
            <a:avLst/>
          </a:prstGeom>
          <a:noFill/>
        </p:spPr>
        <p:txBody>
          <a:bodyPr vert="horz" wrap="square" lIns="146304" tIns="91440" rIns="146304" bIns="91440" rtlCol="0" anchor="t" anchorCtr="0">
            <a:spAutoFit/>
          </a:bodyPr>
          <a:lstStyle>
            <a:lvl1pPr algn="l" defTabSz="932667" rtl="0" eaLnBrk="1" latinLnBrk="0" hangingPunct="1">
              <a:lnSpc>
                <a:spcPct val="90000"/>
              </a:lnSpc>
              <a:spcBef>
                <a:spcPct val="0"/>
              </a:spcBef>
              <a:buNone/>
              <a:defRPr lang="en-US" sz="7199" b="0" kern="1200" cap="none" spc="-100" baseline="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solidFill>
                  <a:schemeClr val="bg1"/>
                </a:solidFill>
              </a:rPr>
              <a:t>DEMO</a:t>
            </a:r>
            <a:endParaRPr lang="en-US" dirty="0">
              <a:solidFill>
                <a:schemeClr val="bg1"/>
              </a:solidFill>
            </a:endParaRPr>
          </a:p>
        </p:txBody>
      </p:sp>
      <p:sp>
        <p:nvSpPr>
          <p:cNvPr id="5" name="Text Placeholder 4"/>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1594377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 compatibility &amp; testing</a:t>
            </a:r>
          </a:p>
        </p:txBody>
      </p:sp>
      <p:sp>
        <p:nvSpPr>
          <p:cNvPr id="3" name="Content Placeholder 2"/>
          <p:cNvSpPr>
            <a:spLocks noGrp="1"/>
          </p:cNvSpPr>
          <p:nvPr>
            <p:ph idx="4294967295"/>
          </p:nvPr>
        </p:nvSpPr>
        <p:spPr>
          <a:xfrm>
            <a:off x="504421" y="1363662"/>
            <a:ext cx="11430000" cy="5515356"/>
          </a:xfrm>
          <a:prstGeom prst="rect">
            <a:avLst/>
          </a:prstGeom>
        </p:spPr>
        <p:txBody>
          <a:bodyPr/>
          <a:lstStyle/>
          <a:p>
            <a:pPr marL="485775" lvl="1" indent="-457200"/>
            <a:r>
              <a:rPr lang="en-US" sz="2800" dirty="0" smtClean="0"/>
              <a:t>Differences </a:t>
            </a:r>
            <a:r>
              <a:rPr lang="en-US" sz="2800" dirty="0"/>
              <a:t>between Windows Server and Windows Client.</a:t>
            </a:r>
          </a:p>
          <a:p>
            <a:pPr marL="587375" lvl="2" indent="-342900">
              <a:buFont typeface="Wingdings" panose="05000000000000000000" pitchFamily="2" charset="2"/>
              <a:buChar char="ü"/>
            </a:pPr>
            <a:r>
              <a:rPr lang="en-US" sz="1800" dirty="0" smtClean="0"/>
              <a:t>~85% compatibility</a:t>
            </a:r>
          </a:p>
          <a:p>
            <a:pPr marL="587375" lvl="2" indent="-342900">
              <a:buFont typeface="Wingdings" panose="05000000000000000000" pitchFamily="2" charset="2"/>
              <a:buChar char="ü"/>
            </a:pPr>
            <a:r>
              <a:rPr lang="en-US" sz="1800" dirty="0" smtClean="0"/>
              <a:t>Typically apps that support fast user switching and no SKU check are compatible</a:t>
            </a:r>
          </a:p>
          <a:p>
            <a:pPr marL="587375" lvl="2" indent="-342900">
              <a:buFont typeface="Wingdings" panose="05000000000000000000" pitchFamily="2" charset="2"/>
              <a:buChar char="ü"/>
            </a:pPr>
            <a:r>
              <a:rPr lang="en-US" sz="1800" dirty="0" smtClean="0"/>
              <a:t>Follow standard Windows application best practices</a:t>
            </a:r>
          </a:p>
          <a:p>
            <a:pPr marL="485775" lvl="1" indent="-457200"/>
            <a:r>
              <a:rPr lang="en-US" sz="2800" dirty="0" smtClean="0"/>
              <a:t>Multi-user awareness</a:t>
            </a:r>
            <a:endParaRPr lang="en-US" sz="2800" dirty="0"/>
          </a:p>
          <a:p>
            <a:pPr marL="485775" lvl="1" indent="-457200"/>
            <a:r>
              <a:rPr lang="en-US" sz="2800" dirty="0"/>
              <a:t>Resource utilization </a:t>
            </a:r>
          </a:p>
          <a:p>
            <a:pPr marL="485775" lvl="1" indent="-457200"/>
            <a:r>
              <a:rPr lang="en-US" sz="2800" dirty="0" smtClean="0"/>
              <a:t>Be aware of </a:t>
            </a:r>
            <a:r>
              <a:rPr lang="en-US" sz="2800" dirty="0"/>
              <a:t>any </a:t>
            </a:r>
            <a:r>
              <a:rPr lang="en-US" sz="2800" dirty="0" err="1"/>
              <a:t>remoting</a:t>
            </a:r>
            <a:r>
              <a:rPr lang="en-US" sz="2800" dirty="0"/>
              <a:t> nuances</a:t>
            </a:r>
          </a:p>
          <a:p>
            <a:pPr marL="485775" lvl="1" indent="-457200"/>
            <a:r>
              <a:rPr lang="en-US" sz="2800" dirty="0" smtClean="0"/>
              <a:t>Note: Windows Store apps not supported</a:t>
            </a:r>
            <a:endParaRPr lang="en-US" sz="1800" dirty="0" smtClean="0"/>
          </a:p>
          <a:p>
            <a:pPr marL="485775" lvl="1" indent="-457200"/>
            <a:endParaRPr lang="en-US" sz="2800" dirty="0" smtClean="0"/>
          </a:p>
          <a:p>
            <a:pPr marL="28575" lvl="1" indent="0">
              <a:buNone/>
            </a:pPr>
            <a:r>
              <a:rPr lang="en-US" sz="2800" dirty="0" smtClean="0"/>
              <a:t>Testing </a:t>
            </a:r>
            <a:r>
              <a:rPr lang="en-US" sz="2800" dirty="0"/>
              <a:t>apps to determine </a:t>
            </a:r>
            <a:r>
              <a:rPr lang="en-US" sz="2800" dirty="0" smtClean="0"/>
              <a:t>compatibility</a:t>
            </a:r>
          </a:p>
          <a:p>
            <a:pPr marL="758825" lvl="2" indent="-514350">
              <a:buFont typeface="+mj-lt"/>
              <a:buAutoNum type="arabicPeriod"/>
            </a:pPr>
            <a:r>
              <a:rPr lang="en-US" sz="2000" dirty="0" smtClean="0"/>
              <a:t>Install on Windows Server 2012 R2</a:t>
            </a:r>
          </a:p>
          <a:p>
            <a:pPr marL="758825" lvl="2" indent="-514350">
              <a:buFont typeface="+mj-lt"/>
              <a:buAutoNum type="arabicPeriod"/>
            </a:pPr>
            <a:r>
              <a:rPr lang="en-US" sz="2000" dirty="0" smtClean="0"/>
              <a:t>Check multi-session compatibility</a:t>
            </a:r>
          </a:p>
          <a:p>
            <a:pPr marL="758825" lvl="2" indent="-514350">
              <a:buFont typeface="+mj-lt"/>
              <a:buAutoNum type="arabicPeriod"/>
            </a:pPr>
            <a:r>
              <a:rPr lang="en-US" sz="2000" dirty="0" smtClean="0"/>
              <a:t>Validate app behavior</a:t>
            </a:r>
            <a:endParaRPr lang="en-US" sz="2000" dirty="0"/>
          </a:p>
          <a:p>
            <a:pPr marL="371475" lvl="1" indent="-342900">
              <a:buFont typeface="Arial" panose="020B0604020202020204" pitchFamily="34" charset="0"/>
              <a:buChar char="•"/>
            </a:pPr>
            <a:endParaRPr lang="en-US" sz="1000" dirty="0"/>
          </a:p>
        </p:txBody>
      </p:sp>
      <p:sp>
        <p:nvSpPr>
          <p:cNvPr id="6" name="Isosceles Triangle 5"/>
          <p:cNvSpPr/>
          <p:nvPr/>
        </p:nvSpPr>
        <p:spPr bwMode="auto">
          <a:xfrm>
            <a:off x="5608637" y="1897062"/>
            <a:ext cx="13487400" cy="5097463"/>
          </a:xfrm>
          <a:prstGeom prst="triangle">
            <a:avLst>
              <a:gd name="adj" fmla="val 50389"/>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 name="Rectangle 7"/>
          <p:cNvSpPr/>
          <p:nvPr/>
        </p:nvSpPr>
        <p:spPr>
          <a:xfrm>
            <a:off x="9541304" y="4489130"/>
            <a:ext cx="2895171" cy="2954655"/>
          </a:xfrm>
          <a:prstGeom prst="rect">
            <a:avLst/>
          </a:prstGeom>
        </p:spPr>
        <p:txBody>
          <a:bodyPr wrap="square">
            <a:spAutoFit/>
          </a:bodyPr>
          <a:lstStyle/>
          <a:p>
            <a:r>
              <a:rPr lang="en-US" sz="1400" b="1" dirty="0">
                <a:hlinkClick r:id="rId3"/>
              </a:rPr>
              <a:t>Application Compatibility Best Practices for Remote Desktop </a:t>
            </a:r>
            <a:r>
              <a:rPr lang="en-US" sz="1400" b="1" dirty="0" smtClean="0">
                <a:hlinkClick r:id="rId3"/>
              </a:rPr>
              <a:t>Services</a:t>
            </a:r>
            <a:endParaRPr lang="en-US" sz="1400" b="1" dirty="0" smtClean="0"/>
          </a:p>
          <a:p>
            <a:endParaRPr lang="en-US" sz="1400" b="1" dirty="0"/>
          </a:p>
          <a:p>
            <a:r>
              <a:rPr lang="en-US" sz="1400" dirty="0">
                <a:hlinkClick r:id="rId4"/>
              </a:rPr>
              <a:t>http://azure.microsoft.com/en-us/documentation/articles/remoteapp-appreqs</a:t>
            </a:r>
            <a:r>
              <a:rPr lang="en-US" sz="1400" dirty="0" smtClean="0">
                <a:hlinkClick r:id="rId4"/>
              </a:rPr>
              <a:t>/</a:t>
            </a:r>
            <a:endParaRPr lang="en-US" sz="1400" dirty="0" smtClean="0"/>
          </a:p>
          <a:p>
            <a:endParaRPr lang="en-US" sz="1400" u="sng" dirty="0" smtClean="0">
              <a:hlinkClick r:id=""/>
            </a:endParaRPr>
          </a:p>
          <a:p>
            <a:r>
              <a:rPr lang="en-US" sz="1400" u="sng" dirty="0" smtClean="0">
                <a:hlinkClick r:id=""/>
              </a:rPr>
              <a:t>http</a:t>
            </a:r>
            <a:r>
              <a:rPr lang="en-US" sz="1400" u="sng" dirty="0">
                <a:hlinkClick r:id="rId5"/>
              </a:rPr>
              <a:t>://msdn.microsoft.com/en-us/library/windows/desktop/hh749939.aspx</a:t>
            </a:r>
            <a:endParaRPr lang="en-US" sz="1400" dirty="0"/>
          </a:p>
          <a:p>
            <a:endParaRPr lang="en-US" sz="1400" dirty="0" smtClean="0"/>
          </a:p>
          <a:p>
            <a:endParaRPr lang="en-US" dirty="0"/>
          </a:p>
        </p:txBody>
      </p:sp>
      <p:sp>
        <p:nvSpPr>
          <p:cNvPr id="10" name="TextBox 9"/>
          <p:cNvSpPr txBox="1"/>
          <p:nvPr/>
        </p:nvSpPr>
        <p:spPr>
          <a:xfrm rot="19317069">
            <a:off x="7326325" y="4606205"/>
            <a:ext cx="3249864"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Additional references</a:t>
            </a:r>
          </a:p>
        </p:txBody>
      </p:sp>
    </p:spTree>
    <p:extLst>
      <p:ext uri="{BB962C8B-B14F-4D97-AF65-F5344CB8AC3E}">
        <p14:creationId xmlns:p14="http://schemas.microsoft.com/office/powerpoint/2010/main" val="283231864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Template image creation tips</a:t>
            </a:r>
            <a:endParaRPr lang="en-US" dirty="0"/>
          </a:p>
        </p:txBody>
      </p:sp>
      <p:sp>
        <p:nvSpPr>
          <p:cNvPr id="3" name="Text Placeholder 2"/>
          <p:cNvSpPr>
            <a:spLocks noGrp="1"/>
          </p:cNvSpPr>
          <p:nvPr>
            <p:ph type="body" sz="quarter" idx="4294967295"/>
          </p:nvPr>
        </p:nvSpPr>
        <p:spPr>
          <a:xfrm>
            <a:off x="274639" y="1212849"/>
            <a:ext cx="11889564" cy="6223242"/>
          </a:xfrm>
          <a:prstGeom prst="rect">
            <a:avLst/>
          </a:prstGeom>
        </p:spPr>
        <p:txBody>
          <a:bodyPr/>
          <a:lstStyle/>
          <a:p>
            <a:pPr>
              <a:buFont typeface="Wingdings" panose="05000000000000000000" pitchFamily="2" charset="2"/>
              <a:buChar char="ü"/>
            </a:pPr>
            <a:r>
              <a:rPr lang="en-US" sz="3200" dirty="0" smtClean="0"/>
              <a:t>Ensure start menu shortcuts exist for ease of publishing later</a:t>
            </a:r>
          </a:p>
          <a:p>
            <a:pPr>
              <a:buFont typeface="Wingdings" panose="05000000000000000000" pitchFamily="2" charset="2"/>
              <a:buChar char="ü"/>
            </a:pPr>
            <a:r>
              <a:rPr lang="en-US" sz="3200" dirty="0" smtClean="0"/>
              <a:t>Add a local administrator to custom image local administrators group to allow permission elevation for investigations</a:t>
            </a:r>
          </a:p>
          <a:p>
            <a:pPr>
              <a:buFont typeface="Wingdings" panose="05000000000000000000" pitchFamily="2" charset="2"/>
              <a:buChar char="ü"/>
            </a:pPr>
            <a:r>
              <a:rPr lang="en-US" sz="3200" dirty="0" smtClean="0"/>
              <a:t>Keep images up to date regularly</a:t>
            </a:r>
          </a:p>
          <a:p>
            <a:pPr>
              <a:buFont typeface="Wingdings" panose="05000000000000000000" pitchFamily="2" charset="2"/>
              <a:buChar char="ü"/>
            </a:pPr>
            <a:r>
              <a:rPr lang="en-US" sz="3200" dirty="0" smtClean="0"/>
              <a:t>Scheduled tasks do persist after </a:t>
            </a:r>
            <a:r>
              <a:rPr lang="en-US" sz="3200" dirty="0" err="1" smtClean="0"/>
              <a:t>sysprep</a:t>
            </a:r>
            <a:endParaRPr lang="en-US" sz="3200" dirty="0" smtClean="0"/>
          </a:p>
          <a:p>
            <a:pPr>
              <a:buFont typeface="Wingdings" panose="05000000000000000000" pitchFamily="2" charset="2"/>
              <a:buChar char="ü"/>
            </a:pPr>
            <a:r>
              <a:rPr lang="en-US" sz="3200" dirty="0"/>
              <a:t>Disable automatic software updates for published </a:t>
            </a:r>
            <a:r>
              <a:rPr lang="en-US" sz="3200" dirty="0" smtClean="0"/>
              <a:t>applications</a:t>
            </a:r>
          </a:p>
          <a:p>
            <a:pPr>
              <a:buFont typeface="Wingdings" panose="05000000000000000000" pitchFamily="2" charset="2"/>
              <a:buChar char="ü"/>
            </a:pPr>
            <a:r>
              <a:rPr lang="en-US" sz="3200" dirty="0" smtClean="0"/>
              <a:t>Install </a:t>
            </a:r>
            <a:r>
              <a:rPr lang="en-US" sz="3200" dirty="0"/>
              <a:t>the RDSH role before installing applications to ensure that any issues with application compatibility are discovered before the image is uploaded to RemoteApp</a:t>
            </a:r>
            <a:endParaRPr lang="en-US" sz="3200" dirty="0" smtClean="0"/>
          </a:p>
          <a:p>
            <a:pPr>
              <a:buFont typeface="Wingdings" panose="05000000000000000000" pitchFamily="2" charset="2"/>
              <a:buChar char="ü"/>
            </a:pPr>
            <a:r>
              <a:rPr lang="en-US" sz="3200" dirty="0" smtClean="0"/>
              <a:t>Create and test to validate before import/upload</a:t>
            </a:r>
            <a:endParaRPr lang="en-US" sz="2000" dirty="0" smtClean="0"/>
          </a:p>
          <a:p>
            <a:endParaRPr lang="en-US" sz="2000" dirty="0" smtClean="0"/>
          </a:p>
          <a:p>
            <a:endParaRPr lang="en-US" sz="2000" dirty="0" smtClean="0"/>
          </a:p>
          <a:p>
            <a:endParaRPr lang="en-US" sz="2000" dirty="0"/>
          </a:p>
        </p:txBody>
      </p:sp>
      <p:sp>
        <p:nvSpPr>
          <p:cNvPr id="4" name="Rectangle 3"/>
          <p:cNvSpPr/>
          <p:nvPr/>
        </p:nvSpPr>
        <p:spPr>
          <a:xfrm>
            <a:off x="2771" y="6532860"/>
            <a:ext cx="10711266" cy="246221"/>
          </a:xfrm>
          <a:prstGeom prst="rect">
            <a:avLst/>
          </a:prstGeom>
        </p:spPr>
        <p:txBody>
          <a:bodyPr wrap="square">
            <a:spAutoFit/>
          </a:bodyPr>
          <a:lstStyle/>
          <a:p>
            <a:r>
              <a:rPr lang="en-US" sz="1000" u="sng" dirty="0">
                <a:solidFill>
                  <a:srgbClr val="00188F"/>
                </a:solidFill>
              </a:rPr>
              <a:t>http://</a:t>
            </a:r>
            <a:r>
              <a:rPr lang="en-US" sz="1000" u="sng" dirty="0" smtClean="0">
                <a:solidFill>
                  <a:srgbClr val="00188F"/>
                </a:solidFill>
              </a:rPr>
              <a:t>azure.microsoft.com/en-us/documentation/articles/remoteapp-create-custom-image</a:t>
            </a:r>
            <a:endParaRPr lang="en-US" dirty="0"/>
          </a:p>
        </p:txBody>
      </p:sp>
    </p:spTree>
    <p:extLst>
      <p:ext uri="{BB962C8B-B14F-4D97-AF65-F5344CB8AC3E}">
        <p14:creationId xmlns:p14="http://schemas.microsoft.com/office/powerpoint/2010/main" val="259519148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1" y="2125677"/>
            <a:ext cx="11125135" cy="1828786"/>
          </a:xfrm>
        </p:spPr>
        <p:txBody>
          <a:bodyPr/>
          <a:lstStyle/>
          <a:p>
            <a:r>
              <a:rPr lang="en-US" dirty="0"/>
              <a:t>Fundamentals of Azure RemoteApp management and administration</a:t>
            </a:r>
          </a:p>
        </p:txBody>
      </p:sp>
      <p:sp>
        <p:nvSpPr>
          <p:cNvPr id="5" name="Text Placeholder 4"/>
          <p:cNvSpPr>
            <a:spLocks noGrp="1"/>
          </p:cNvSpPr>
          <p:nvPr>
            <p:ph type="body" sz="quarter" idx="12"/>
          </p:nvPr>
        </p:nvSpPr>
        <p:spPr>
          <a:xfrm>
            <a:off x="274702" y="3955785"/>
            <a:ext cx="8686735" cy="1828007"/>
          </a:xfrm>
        </p:spPr>
        <p:txBody>
          <a:bodyPr/>
          <a:lstStyle/>
          <a:p>
            <a:r>
              <a:rPr lang="en-US" dirty="0">
                <a:solidFill>
                  <a:schemeClr val="tx1"/>
                </a:solidFill>
              </a:rPr>
              <a:t>Eric </a:t>
            </a:r>
            <a:r>
              <a:rPr lang="en-US" dirty="0" err="1">
                <a:solidFill>
                  <a:schemeClr val="tx1"/>
                </a:solidFill>
              </a:rPr>
              <a:t>Orman</a:t>
            </a:r>
            <a:r>
              <a:rPr lang="en-US" dirty="0">
                <a:solidFill>
                  <a:schemeClr val="tx1"/>
                </a:solidFill>
              </a:rPr>
              <a:t> - Senior Program Manager</a:t>
            </a:r>
          </a:p>
          <a:p>
            <a:r>
              <a:rPr lang="en-US" dirty="0">
                <a:solidFill>
                  <a:schemeClr val="tx1"/>
                </a:solidFill>
              </a:rPr>
              <a:t>Thomas Willingham – Technical Product Manager</a:t>
            </a:r>
          </a:p>
          <a:p>
            <a:endParaRPr lang="en-US" dirty="0">
              <a:solidFill>
                <a:schemeClr val="tx1"/>
              </a:solidFill>
            </a:endParaRPr>
          </a:p>
        </p:txBody>
      </p:sp>
      <p:sp>
        <p:nvSpPr>
          <p:cNvPr id="6" name="Text Placeholder 5"/>
          <p:cNvSpPr>
            <a:spLocks noGrp="1"/>
          </p:cNvSpPr>
          <p:nvPr>
            <p:ph type="body" sz="quarter" idx="13"/>
          </p:nvPr>
        </p:nvSpPr>
        <p:spPr/>
        <p:txBody>
          <a:bodyPr/>
          <a:lstStyle/>
          <a:p>
            <a:r>
              <a:rPr lang="en-US" dirty="0" smtClean="0"/>
              <a:t>BRK3868</a:t>
            </a:r>
            <a:endParaRPr lang="en-US" dirty="0"/>
          </a:p>
        </p:txBody>
      </p:sp>
    </p:spTree>
    <p:extLst>
      <p:ext uri="{BB962C8B-B14F-4D97-AF65-F5344CB8AC3E}">
        <p14:creationId xmlns:p14="http://schemas.microsoft.com/office/powerpoint/2010/main" val="722823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299" y="150418"/>
            <a:ext cx="11889564" cy="917575"/>
          </a:xfrm>
        </p:spPr>
        <p:txBody>
          <a:bodyPr/>
          <a:lstStyle/>
          <a:p>
            <a:r>
              <a:rPr lang="en-US" dirty="0" smtClean="0"/>
              <a:t>Create Azure RemoteApp collection</a:t>
            </a:r>
            <a:endParaRPr lang="en-US" dirty="0"/>
          </a:p>
        </p:txBody>
      </p:sp>
      <p:sp>
        <p:nvSpPr>
          <p:cNvPr id="3" name="Text Placeholder 2"/>
          <p:cNvSpPr>
            <a:spLocks noGrp="1"/>
          </p:cNvSpPr>
          <p:nvPr>
            <p:ph type="body" sz="quarter" idx="4294967295"/>
          </p:nvPr>
        </p:nvSpPr>
        <p:spPr>
          <a:xfrm>
            <a:off x="274639" y="1212849"/>
            <a:ext cx="11889564" cy="2099036"/>
          </a:xfrm>
          <a:prstGeom prst="rect">
            <a:avLst/>
          </a:prstGeom>
        </p:spPr>
        <p:txBody>
          <a:bodyPr/>
          <a:lstStyle/>
          <a:p>
            <a:r>
              <a:rPr lang="en-US" sz="1600" dirty="0" smtClean="0"/>
              <a:t>SHOW PICTURE</a:t>
            </a:r>
            <a:endParaRPr lang="en-US" sz="1600" dirty="0"/>
          </a:p>
          <a:p>
            <a:r>
              <a:rPr lang="en-US" sz="2000" dirty="0" smtClean="0"/>
              <a:t> </a:t>
            </a:r>
            <a:endParaRPr lang="en-US" sz="2000" dirty="0"/>
          </a:p>
          <a:p>
            <a:endParaRPr lang="en-US" sz="2000" dirty="0" smtClean="0"/>
          </a:p>
          <a:p>
            <a:endParaRPr lang="en-US" sz="2000" dirty="0" smtClean="0"/>
          </a:p>
          <a:p>
            <a:endParaRPr lang="en-US" sz="2000" dirty="0" smtClean="0"/>
          </a:p>
          <a:p>
            <a:endParaRPr lang="en-US" sz="2000" dirty="0"/>
          </a:p>
        </p:txBody>
      </p:sp>
      <p:sp>
        <p:nvSpPr>
          <p:cNvPr id="4" name="Rectangle 3"/>
          <p:cNvSpPr/>
          <p:nvPr/>
        </p:nvSpPr>
        <p:spPr>
          <a:xfrm>
            <a:off x="2771" y="6532860"/>
            <a:ext cx="10711266" cy="246221"/>
          </a:xfrm>
          <a:prstGeom prst="rect">
            <a:avLst/>
          </a:prstGeom>
        </p:spPr>
        <p:txBody>
          <a:bodyPr wrap="square">
            <a:spAutoFit/>
          </a:bodyPr>
          <a:lstStyle/>
          <a:p>
            <a:r>
              <a:rPr lang="en-US" sz="1000" u="sng" dirty="0">
                <a:solidFill>
                  <a:srgbClr val="00188F"/>
                </a:solidFill>
              </a:rPr>
              <a:t>http://</a:t>
            </a:r>
            <a:r>
              <a:rPr lang="en-US" sz="1000" u="sng" dirty="0" smtClean="0">
                <a:solidFill>
                  <a:srgbClr val="00188F"/>
                </a:solidFill>
              </a:rPr>
              <a:t>azure.microsoft.com/en-us/documentation/articles/remoteapp-create-custom-image</a:t>
            </a:r>
            <a:endParaRPr lang="en-US" dirty="0"/>
          </a:p>
        </p:txBody>
      </p:sp>
      <p:pic>
        <p:nvPicPr>
          <p:cNvPr id="8" name="Picture 7"/>
          <p:cNvPicPr>
            <a:picLocks noChangeAspect="1"/>
          </p:cNvPicPr>
          <p:nvPr/>
        </p:nvPicPr>
        <p:blipFill>
          <a:blip r:embed="rId3"/>
          <a:stretch>
            <a:fillRect/>
          </a:stretch>
        </p:blipFill>
        <p:spPr>
          <a:xfrm>
            <a:off x="4486728" y="3907591"/>
            <a:ext cx="9963150" cy="2409825"/>
          </a:xfrm>
          <a:prstGeom prst="rect">
            <a:avLst/>
          </a:prstGeom>
        </p:spPr>
      </p:pic>
      <p:sp>
        <p:nvSpPr>
          <p:cNvPr id="11" name="TextBox 10"/>
          <p:cNvSpPr txBox="1"/>
          <p:nvPr/>
        </p:nvSpPr>
        <p:spPr>
          <a:xfrm>
            <a:off x="1259513" y="3936198"/>
            <a:ext cx="4015330" cy="627864"/>
          </a:xfrm>
          <a:prstGeom prst="rect">
            <a:avLst/>
          </a:prstGeom>
          <a:solidFill>
            <a:schemeClr val="tx1"/>
          </a:solidFill>
          <a:ln w="57150">
            <a:solidFill>
              <a:srgbClr val="FF0000"/>
            </a:solidFill>
          </a:ln>
        </p:spPr>
        <p:txBody>
          <a:bodyPr wrap="none" lIns="182880" tIns="146304" rIns="182880" bIns="146304" rtlCol="0">
            <a:spAutoFit/>
          </a:bodyPr>
          <a:lstStyle/>
          <a:p>
            <a:pPr>
              <a:lnSpc>
                <a:spcPct val="90000"/>
              </a:lnSpc>
              <a:spcAft>
                <a:spcPts val="600"/>
              </a:spcAft>
            </a:pPr>
            <a:r>
              <a:rPr lang="en-US" sz="2400" dirty="0" smtClean="0">
                <a:solidFill>
                  <a:srgbClr val="FF0000"/>
                </a:solidFill>
              </a:rPr>
              <a:t>2. Collection is provisioned</a:t>
            </a:r>
          </a:p>
        </p:txBody>
      </p:sp>
      <p:sp>
        <p:nvSpPr>
          <p:cNvPr id="14" name="TextBox 13"/>
          <p:cNvSpPr txBox="1"/>
          <p:nvPr/>
        </p:nvSpPr>
        <p:spPr>
          <a:xfrm>
            <a:off x="311997" y="1246712"/>
            <a:ext cx="2959721" cy="627864"/>
          </a:xfrm>
          <a:prstGeom prst="rect">
            <a:avLst/>
          </a:prstGeom>
          <a:solidFill>
            <a:schemeClr val="tx1"/>
          </a:solidFill>
          <a:ln w="57150">
            <a:solidFill>
              <a:srgbClr val="FF0000"/>
            </a:solidFill>
          </a:ln>
        </p:spPr>
        <p:txBody>
          <a:bodyPr wrap="none" lIns="182880" tIns="146304" rIns="182880" bIns="146304" rtlCol="0">
            <a:spAutoFit/>
          </a:bodyPr>
          <a:lstStyle/>
          <a:p>
            <a:pPr>
              <a:lnSpc>
                <a:spcPct val="90000"/>
              </a:lnSpc>
              <a:spcAft>
                <a:spcPts val="600"/>
              </a:spcAft>
            </a:pPr>
            <a:r>
              <a:rPr lang="en-US" sz="2400" dirty="0">
                <a:solidFill>
                  <a:srgbClr val="FF0000"/>
                </a:solidFill>
              </a:rPr>
              <a:t>1</a:t>
            </a:r>
            <a:r>
              <a:rPr lang="en-US" sz="2400" dirty="0" smtClean="0">
                <a:solidFill>
                  <a:srgbClr val="FF0000"/>
                </a:solidFill>
              </a:rPr>
              <a:t>. Create collection</a:t>
            </a:r>
          </a:p>
        </p:txBody>
      </p:sp>
      <p:pic>
        <p:nvPicPr>
          <p:cNvPr id="16" name="Picture 15"/>
          <p:cNvPicPr>
            <a:picLocks noChangeAspect="1"/>
          </p:cNvPicPr>
          <p:nvPr/>
        </p:nvPicPr>
        <p:blipFill rotWithShape="1">
          <a:blip r:embed="rId4"/>
          <a:srcRect l="95213" t="32660" r="3458" b="60309"/>
          <a:stretch/>
        </p:blipFill>
        <p:spPr>
          <a:xfrm>
            <a:off x="8047830" y="5060276"/>
            <a:ext cx="1905000" cy="287553"/>
          </a:xfrm>
          <a:prstGeom prst="rect">
            <a:avLst/>
          </a:prstGeom>
        </p:spPr>
      </p:pic>
      <p:sp>
        <p:nvSpPr>
          <p:cNvPr id="17" name="TextBox 16"/>
          <p:cNvSpPr txBox="1"/>
          <p:nvPr/>
        </p:nvSpPr>
        <p:spPr>
          <a:xfrm>
            <a:off x="8016745" y="5067807"/>
            <a:ext cx="2044149" cy="246221"/>
          </a:xfrm>
          <a:prstGeom prst="rect">
            <a:avLst/>
          </a:prstGeom>
          <a:noFill/>
        </p:spPr>
        <p:txBody>
          <a:bodyPr wrap="none" rtlCol="0">
            <a:spAutoFit/>
          </a:bodyPr>
          <a:lstStyle/>
          <a:p>
            <a:r>
              <a:rPr lang="en-US" sz="1000" dirty="0">
                <a:solidFill>
                  <a:schemeClr val="tx1">
                    <a:lumMod val="50000"/>
                  </a:schemeClr>
                </a:solidFill>
              </a:rPr>
              <a:t>1234-567-890-1112131-4151617</a:t>
            </a:r>
          </a:p>
        </p:txBody>
      </p:sp>
      <p:sp>
        <p:nvSpPr>
          <p:cNvPr id="10" name="Rounded Rectangle 9"/>
          <p:cNvSpPr/>
          <p:nvPr/>
        </p:nvSpPr>
        <p:spPr bwMode="auto">
          <a:xfrm>
            <a:off x="7437437" y="5325450"/>
            <a:ext cx="1601383" cy="695027"/>
          </a:xfrm>
          <a:prstGeom prst="round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5" name="Picture 4"/>
          <p:cNvPicPr>
            <a:picLocks noChangeAspect="1"/>
          </p:cNvPicPr>
          <p:nvPr/>
        </p:nvPicPr>
        <p:blipFill rotWithShape="1">
          <a:blip r:embed="rId5"/>
          <a:srcRect t="12093"/>
          <a:stretch/>
        </p:blipFill>
        <p:spPr>
          <a:xfrm>
            <a:off x="3322240" y="887068"/>
            <a:ext cx="5670573" cy="2881042"/>
          </a:xfrm>
          <a:prstGeom prst="rect">
            <a:avLst/>
          </a:prstGeom>
        </p:spPr>
      </p:pic>
      <p:pic>
        <p:nvPicPr>
          <p:cNvPr id="6" name="Picture 5"/>
          <p:cNvPicPr>
            <a:picLocks noChangeAspect="1"/>
          </p:cNvPicPr>
          <p:nvPr/>
        </p:nvPicPr>
        <p:blipFill>
          <a:blip r:embed="rId6"/>
          <a:stretch>
            <a:fillRect/>
          </a:stretch>
        </p:blipFill>
        <p:spPr>
          <a:xfrm>
            <a:off x="3319808" y="3354564"/>
            <a:ext cx="438150" cy="457200"/>
          </a:xfrm>
          <a:prstGeom prst="rect">
            <a:avLst/>
          </a:prstGeom>
        </p:spPr>
      </p:pic>
      <p:pic>
        <p:nvPicPr>
          <p:cNvPr id="18" name="Picture 2" descr="C:\Users\debrajoh.000\AppData\Local\Microsoft\Windows\Temporary Internet Files\Low\Content.IE5\6BLMZ8KX\MC90044131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31" y="796501"/>
            <a:ext cx="1043338" cy="78270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bwMode="auto">
          <a:xfrm>
            <a:off x="7894637" y="4654843"/>
            <a:ext cx="2514194" cy="315536"/>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15" name="Picture 14"/>
          <p:cNvPicPr>
            <a:picLocks noChangeAspect="1"/>
          </p:cNvPicPr>
          <p:nvPr/>
        </p:nvPicPr>
        <p:blipFill>
          <a:blip r:embed="rId8"/>
          <a:stretch>
            <a:fillRect/>
          </a:stretch>
        </p:blipFill>
        <p:spPr>
          <a:xfrm>
            <a:off x="7894637" y="4870287"/>
            <a:ext cx="952500" cy="114300"/>
          </a:xfrm>
          <a:prstGeom prst="rect">
            <a:avLst/>
          </a:prstGeom>
        </p:spPr>
      </p:pic>
    </p:spTree>
    <p:extLst>
      <p:ext uri="{BB962C8B-B14F-4D97-AF65-F5344CB8AC3E}">
        <p14:creationId xmlns:p14="http://schemas.microsoft.com/office/powerpoint/2010/main" val="28429647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0"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Provisioning Azure RemoteApp collections</a:t>
            </a:r>
            <a:endParaRPr lang="en-US" dirty="0"/>
          </a:p>
        </p:txBody>
      </p:sp>
      <p:sp>
        <p:nvSpPr>
          <p:cNvPr id="3" name="Content Placeholder 2"/>
          <p:cNvSpPr>
            <a:spLocks noGrp="1"/>
          </p:cNvSpPr>
          <p:nvPr>
            <p:ph idx="4294967295"/>
          </p:nvPr>
        </p:nvSpPr>
        <p:spPr>
          <a:xfrm>
            <a:off x="313593" y="1290066"/>
            <a:ext cx="12403315" cy="6337119"/>
          </a:xfrm>
          <a:prstGeom prst="rect">
            <a:avLst/>
          </a:prstGeom>
        </p:spPr>
        <p:txBody>
          <a:bodyPr/>
          <a:lstStyle/>
          <a:p>
            <a:r>
              <a:rPr lang="en-US" sz="3600" dirty="0" smtClean="0"/>
              <a:t>What happens during collection creation? </a:t>
            </a:r>
          </a:p>
          <a:p>
            <a:r>
              <a:rPr lang="en-US" sz="3600" dirty="0" smtClean="0"/>
              <a:t>Copies of your imaged called “instances” are created</a:t>
            </a:r>
          </a:p>
          <a:p>
            <a:endParaRPr lang="en-US" dirty="0"/>
          </a:p>
          <a:p>
            <a:endParaRPr lang="en-US" dirty="0" smtClean="0"/>
          </a:p>
          <a:p>
            <a:endParaRPr lang="en-US" sz="1800" dirty="0" smtClean="0"/>
          </a:p>
          <a:p>
            <a:r>
              <a:rPr lang="en-US" sz="3600" dirty="0" smtClean="0"/>
              <a:t>Service dynamically scales (Elastic runtime) </a:t>
            </a:r>
          </a:p>
          <a:p>
            <a:pPr marL="0" indent="0">
              <a:buNone/>
            </a:pPr>
            <a:r>
              <a:rPr lang="en-US" sz="3600" dirty="0" smtClean="0"/>
              <a:t>Important:</a:t>
            </a:r>
          </a:p>
          <a:p>
            <a:r>
              <a:rPr lang="en-US" sz="3200" dirty="0" smtClean="0"/>
              <a:t>Instances are OS hosts for the apps</a:t>
            </a:r>
          </a:p>
          <a:p>
            <a:r>
              <a:rPr lang="en-US" sz="3200" dirty="0" smtClean="0"/>
              <a:t>Never store data on instances</a:t>
            </a:r>
          </a:p>
          <a:p>
            <a:r>
              <a:rPr lang="en-US" sz="3200" dirty="0" smtClean="0"/>
              <a:t>Remember only charged for active sessions</a:t>
            </a:r>
          </a:p>
          <a:p>
            <a:pPr marL="0" indent="0">
              <a:buNone/>
            </a:pPr>
            <a:r>
              <a:rPr lang="en-US" sz="3200" dirty="0" smtClean="0"/>
              <a:t> </a:t>
            </a:r>
            <a:endParaRPr lang="en-US" sz="3200" dirty="0"/>
          </a:p>
        </p:txBody>
      </p:sp>
      <p:sp>
        <p:nvSpPr>
          <p:cNvPr id="30" name="TextBox 29"/>
          <p:cNvSpPr txBox="1"/>
          <p:nvPr/>
        </p:nvSpPr>
        <p:spPr>
          <a:xfrm>
            <a:off x="956759" y="2447435"/>
            <a:ext cx="1301447"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Master</a:t>
            </a:r>
          </a:p>
        </p:txBody>
      </p:sp>
      <p:sp>
        <p:nvSpPr>
          <p:cNvPr id="31" name="TextBox 30"/>
          <p:cNvSpPr txBox="1"/>
          <p:nvPr/>
        </p:nvSpPr>
        <p:spPr>
          <a:xfrm>
            <a:off x="2350145" y="2474641"/>
            <a:ext cx="4299895"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Cloned instances (endpoints)</a:t>
            </a:r>
          </a:p>
        </p:txBody>
      </p:sp>
      <p:pic>
        <p:nvPicPr>
          <p:cNvPr id="90" name="Picture 89"/>
          <p:cNvPicPr>
            <a:picLocks noChangeAspect="1"/>
          </p:cNvPicPr>
          <p:nvPr/>
        </p:nvPicPr>
        <p:blipFill>
          <a:blip r:embed="rId3"/>
          <a:stretch>
            <a:fillRect/>
          </a:stretch>
        </p:blipFill>
        <p:spPr>
          <a:xfrm>
            <a:off x="2517800" y="3652490"/>
            <a:ext cx="134677" cy="369000"/>
          </a:xfrm>
          <a:prstGeom prst="rect">
            <a:avLst/>
          </a:prstGeom>
        </p:spPr>
      </p:pic>
      <p:sp>
        <p:nvSpPr>
          <p:cNvPr id="121" name="TextBox 120"/>
          <p:cNvSpPr txBox="1"/>
          <p:nvPr/>
        </p:nvSpPr>
        <p:spPr>
          <a:xfrm>
            <a:off x="10391144" y="7521100"/>
            <a:ext cx="4329455" cy="2308324"/>
          </a:xfrm>
          <a:prstGeom prst="rect">
            <a:avLst/>
          </a:prstGeom>
          <a:noFill/>
        </p:spPr>
        <p:txBody>
          <a:bodyPr wrap="none" lIns="182880" tIns="146304" rIns="182880" bIns="146304" rtlCol="0">
            <a:spAutoFit/>
          </a:bodyPr>
          <a:lstStyle/>
          <a:p>
            <a:pPr>
              <a:lnSpc>
                <a:spcPct val="90000"/>
              </a:lnSpc>
              <a:spcAft>
                <a:spcPts val="600"/>
              </a:spcAft>
            </a:pPr>
            <a:r>
              <a:rPr lang="en-US" sz="1600" dirty="0" smtClean="0">
                <a:gradFill>
                  <a:gsLst>
                    <a:gs pos="2917">
                      <a:schemeClr val="tx1"/>
                    </a:gs>
                    <a:gs pos="30000">
                      <a:schemeClr val="tx1"/>
                    </a:gs>
                  </a:gsLst>
                  <a:lin ang="5400000" scaled="0"/>
                </a:gradFill>
              </a:rPr>
              <a:t>Key points:</a:t>
            </a:r>
          </a:p>
          <a:p>
            <a:pPr marL="342900" indent="-342900">
              <a:lnSpc>
                <a:spcPct val="90000"/>
              </a:lnSpc>
              <a:spcAft>
                <a:spcPts val="600"/>
              </a:spcAft>
              <a:buFont typeface="+mj-lt"/>
              <a:buAutoNum type="arabicPeriod"/>
            </a:pPr>
            <a:r>
              <a:rPr lang="en-US" sz="1600" dirty="0" smtClean="0">
                <a:gradFill>
                  <a:gsLst>
                    <a:gs pos="2917">
                      <a:schemeClr val="tx1"/>
                    </a:gs>
                    <a:gs pos="30000">
                      <a:schemeClr val="tx1"/>
                    </a:gs>
                  </a:gsLst>
                  <a:lin ang="5400000" scaled="0"/>
                </a:gradFill>
              </a:rPr>
              <a:t>Never store persistent data on instances</a:t>
            </a:r>
          </a:p>
          <a:p>
            <a:pPr marL="342900" indent="-342900">
              <a:lnSpc>
                <a:spcPct val="90000"/>
              </a:lnSpc>
              <a:spcAft>
                <a:spcPts val="600"/>
              </a:spcAft>
              <a:buFont typeface="+mj-lt"/>
              <a:buAutoNum type="arabicPeriod"/>
            </a:pPr>
            <a:r>
              <a:rPr lang="en-US" sz="1600" dirty="0" smtClean="0">
                <a:gradFill>
                  <a:gsLst>
                    <a:gs pos="2917">
                      <a:schemeClr val="tx1"/>
                    </a:gs>
                    <a:gs pos="30000">
                      <a:schemeClr val="tx1"/>
                    </a:gs>
                  </a:gsLst>
                  <a:lin ang="5400000" scaled="0"/>
                </a:gradFill>
              </a:rPr>
              <a:t>Never worry about COGS</a:t>
            </a:r>
          </a:p>
          <a:p>
            <a:pPr marL="342900" indent="-342900">
              <a:lnSpc>
                <a:spcPct val="90000"/>
              </a:lnSpc>
              <a:spcAft>
                <a:spcPts val="600"/>
              </a:spcAft>
              <a:buFont typeface="+mj-lt"/>
              <a:buAutoNum type="arabicPeriod"/>
            </a:pPr>
            <a:r>
              <a:rPr lang="en-US" sz="1600" dirty="0" smtClean="0">
                <a:gradFill>
                  <a:gsLst>
                    <a:gs pos="2917">
                      <a:schemeClr val="tx1"/>
                    </a:gs>
                    <a:gs pos="30000">
                      <a:schemeClr val="tx1"/>
                    </a:gs>
                  </a:gsLst>
                  <a:lin ang="5400000" scaled="0"/>
                </a:gradFill>
              </a:rPr>
              <a:t>Scales to meet capacity</a:t>
            </a:r>
          </a:p>
          <a:p>
            <a:pPr marL="342900" indent="-342900">
              <a:lnSpc>
                <a:spcPct val="90000"/>
              </a:lnSpc>
              <a:spcAft>
                <a:spcPts val="600"/>
              </a:spcAft>
              <a:buFont typeface="+mj-lt"/>
              <a:buAutoNum type="arabicPeriod"/>
            </a:pPr>
            <a:r>
              <a:rPr lang="en-US" sz="1600" dirty="0" smtClean="0">
                <a:gradFill>
                  <a:gsLst>
                    <a:gs pos="2917">
                      <a:schemeClr val="tx1"/>
                    </a:gs>
                    <a:gs pos="30000">
                      <a:schemeClr val="tx1"/>
                    </a:gs>
                  </a:gsLst>
                  <a:lin ang="5400000" scaled="0"/>
                </a:gradFill>
              </a:rPr>
              <a:t>Instances are dumb hosts</a:t>
            </a:r>
          </a:p>
          <a:p>
            <a:pPr marL="342900" indent="-342900">
              <a:lnSpc>
                <a:spcPct val="90000"/>
              </a:lnSpc>
              <a:spcAft>
                <a:spcPts val="600"/>
              </a:spcAft>
              <a:buFont typeface="+mj-lt"/>
              <a:buAutoNum type="arabicPeriod"/>
            </a:pPr>
            <a:r>
              <a:rPr lang="en-US" sz="1600" dirty="0" smtClean="0">
                <a:gradFill>
                  <a:gsLst>
                    <a:gs pos="2917">
                      <a:schemeClr val="tx1"/>
                    </a:gs>
                    <a:gs pos="30000">
                      <a:schemeClr val="tx1"/>
                    </a:gs>
                  </a:gsLst>
                  <a:lin ang="5400000" scaled="0"/>
                </a:gradFill>
              </a:rPr>
              <a:t>Any changes require updating image</a:t>
            </a:r>
          </a:p>
          <a:p>
            <a:pPr>
              <a:lnSpc>
                <a:spcPct val="90000"/>
              </a:lnSpc>
              <a:spcAft>
                <a:spcPts val="600"/>
              </a:spcAft>
            </a:pPr>
            <a:endParaRPr lang="en-US" sz="1600" dirty="0" err="1" smtClean="0">
              <a:gradFill>
                <a:gsLst>
                  <a:gs pos="2917">
                    <a:schemeClr val="tx1"/>
                  </a:gs>
                  <a:gs pos="30000">
                    <a:schemeClr val="tx1"/>
                  </a:gs>
                </a:gsLst>
                <a:lin ang="5400000" scaled="0"/>
              </a:gradFill>
            </a:endParaRPr>
          </a:p>
        </p:txBody>
      </p:sp>
      <p:pic>
        <p:nvPicPr>
          <p:cNvPr id="4" name="Picture 3"/>
          <p:cNvPicPr>
            <a:picLocks noChangeAspect="1"/>
          </p:cNvPicPr>
          <p:nvPr/>
        </p:nvPicPr>
        <p:blipFill>
          <a:blip r:embed="rId4"/>
          <a:stretch>
            <a:fillRect/>
          </a:stretch>
        </p:blipFill>
        <p:spPr>
          <a:xfrm>
            <a:off x="1319592" y="2909849"/>
            <a:ext cx="704850" cy="800100"/>
          </a:xfrm>
          <a:prstGeom prst="rect">
            <a:avLst/>
          </a:prstGeom>
        </p:spPr>
      </p:pic>
      <p:pic>
        <p:nvPicPr>
          <p:cNvPr id="5" name="Picture 4"/>
          <p:cNvPicPr>
            <a:picLocks noChangeAspect="1"/>
          </p:cNvPicPr>
          <p:nvPr/>
        </p:nvPicPr>
        <p:blipFill>
          <a:blip r:embed="rId5"/>
          <a:stretch>
            <a:fillRect/>
          </a:stretch>
        </p:blipFill>
        <p:spPr>
          <a:xfrm>
            <a:off x="2456532" y="2893579"/>
            <a:ext cx="676275" cy="790575"/>
          </a:xfrm>
          <a:prstGeom prst="rect">
            <a:avLst/>
          </a:prstGeom>
        </p:spPr>
      </p:pic>
      <p:pic>
        <p:nvPicPr>
          <p:cNvPr id="123" name="Picture 122"/>
          <p:cNvPicPr>
            <a:picLocks noChangeAspect="1"/>
          </p:cNvPicPr>
          <p:nvPr/>
        </p:nvPicPr>
        <p:blipFill>
          <a:blip r:embed="rId5"/>
          <a:stretch>
            <a:fillRect/>
          </a:stretch>
        </p:blipFill>
        <p:spPr>
          <a:xfrm>
            <a:off x="3192435" y="2902886"/>
            <a:ext cx="676275" cy="790575"/>
          </a:xfrm>
          <a:prstGeom prst="rect">
            <a:avLst/>
          </a:prstGeom>
        </p:spPr>
      </p:pic>
      <p:pic>
        <p:nvPicPr>
          <p:cNvPr id="124" name="Picture 123"/>
          <p:cNvPicPr>
            <a:picLocks noChangeAspect="1"/>
          </p:cNvPicPr>
          <p:nvPr/>
        </p:nvPicPr>
        <p:blipFill>
          <a:blip r:embed="rId5"/>
          <a:stretch>
            <a:fillRect/>
          </a:stretch>
        </p:blipFill>
        <p:spPr>
          <a:xfrm>
            <a:off x="3979707" y="2914611"/>
            <a:ext cx="676275" cy="790575"/>
          </a:xfrm>
          <a:prstGeom prst="rect">
            <a:avLst/>
          </a:prstGeom>
        </p:spPr>
      </p:pic>
      <p:sp>
        <p:nvSpPr>
          <p:cNvPr id="13" name="TextBox 12"/>
          <p:cNvSpPr txBox="1"/>
          <p:nvPr/>
        </p:nvSpPr>
        <p:spPr>
          <a:xfrm>
            <a:off x="2520713" y="2869705"/>
            <a:ext cx="536044"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chemeClr val="bg1"/>
                </a:solidFill>
              </a:rPr>
              <a:t>1</a:t>
            </a:r>
          </a:p>
        </p:txBody>
      </p:sp>
      <p:sp>
        <p:nvSpPr>
          <p:cNvPr id="137" name="TextBox 136"/>
          <p:cNvSpPr txBox="1"/>
          <p:nvPr/>
        </p:nvSpPr>
        <p:spPr>
          <a:xfrm>
            <a:off x="3273759" y="2878767"/>
            <a:ext cx="536044"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chemeClr val="bg1"/>
                </a:solidFill>
              </a:rPr>
              <a:t>2</a:t>
            </a:r>
          </a:p>
        </p:txBody>
      </p:sp>
      <p:sp>
        <p:nvSpPr>
          <p:cNvPr id="138" name="TextBox 137"/>
          <p:cNvSpPr txBox="1"/>
          <p:nvPr/>
        </p:nvSpPr>
        <p:spPr>
          <a:xfrm>
            <a:off x="4052600" y="2914611"/>
            <a:ext cx="536044"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chemeClr val="bg1"/>
                </a:solidFill>
              </a:rPr>
              <a:t>3</a:t>
            </a:r>
          </a:p>
        </p:txBody>
      </p:sp>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6643" y="2445748"/>
            <a:ext cx="2908219" cy="1817637"/>
          </a:xfrm>
          <a:prstGeom prst="rect">
            <a:avLst/>
          </a:prstGeom>
        </p:spPr>
      </p:pic>
      <p:pic>
        <p:nvPicPr>
          <p:cNvPr id="131" name="Picture 130"/>
          <p:cNvPicPr>
            <a:picLocks noChangeAspect="1"/>
          </p:cNvPicPr>
          <p:nvPr/>
        </p:nvPicPr>
        <p:blipFill>
          <a:blip r:embed="rId3"/>
          <a:stretch>
            <a:fillRect/>
          </a:stretch>
        </p:blipFill>
        <p:spPr>
          <a:xfrm>
            <a:off x="2670200" y="3652490"/>
            <a:ext cx="134677" cy="369000"/>
          </a:xfrm>
          <a:prstGeom prst="rect">
            <a:avLst/>
          </a:prstGeom>
        </p:spPr>
      </p:pic>
      <p:pic>
        <p:nvPicPr>
          <p:cNvPr id="132" name="Picture 131"/>
          <p:cNvPicPr>
            <a:picLocks noChangeAspect="1"/>
          </p:cNvPicPr>
          <p:nvPr/>
        </p:nvPicPr>
        <p:blipFill>
          <a:blip r:embed="rId3"/>
          <a:stretch>
            <a:fillRect/>
          </a:stretch>
        </p:blipFill>
        <p:spPr>
          <a:xfrm>
            <a:off x="2823821" y="3652490"/>
            <a:ext cx="134677" cy="369000"/>
          </a:xfrm>
          <a:prstGeom prst="rect">
            <a:avLst/>
          </a:prstGeom>
        </p:spPr>
      </p:pic>
      <p:pic>
        <p:nvPicPr>
          <p:cNvPr id="133" name="Picture 132"/>
          <p:cNvPicPr>
            <a:picLocks noChangeAspect="1"/>
          </p:cNvPicPr>
          <p:nvPr/>
        </p:nvPicPr>
        <p:blipFill>
          <a:blip r:embed="rId3"/>
          <a:stretch>
            <a:fillRect/>
          </a:stretch>
        </p:blipFill>
        <p:spPr>
          <a:xfrm>
            <a:off x="2975544" y="3652490"/>
            <a:ext cx="134677" cy="369000"/>
          </a:xfrm>
          <a:prstGeom prst="rect">
            <a:avLst/>
          </a:prstGeom>
        </p:spPr>
      </p:pic>
      <p:pic>
        <p:nvPicPr>
          <p:cNvPr id="134" name="Picture 133"/>
          <p:cNvPicPr>
            <a:picLocks noChangeAspect="1"/>
          </p:cNvPicPr>
          <p:nvPr/>
        </p:nvPicPr>
        <p:blipFill>
          <a:blip r:embed="rId3"/>
          <a:stretch>
            <a:fillRect/>
          </a:stretch>
        </p:blipFill>
        <p:spPr>
          <a:xfrm>
            <a:off x="3228612" y="3663910"/>
            <a:ext cx="134677" cy="369000"/>
          </a:xfrm>
          <a:prstGeom prst="rect">
            <a:avLst/>
          </a:prstGeom>
        </p:spPr>
      </p:pic>
      <p:pic>
        <p:nvPicPr>
          <p:cNvPr id="135" name="Picture 134"/>
          <p:cNvPicPr>
            <a:picLocks noChangeAspect="1"/>
          </p:cNvPicPr>
          <p:nvPr/>
        </p:nvPicPr>
        <p:blipFill>
          <a:blip r:embed="rId3"/>
          <a:stretch>
            <a:fillRect/>
          </a:stretch>
        </p:blipFill>
        <p:spPr>
          <a:xfrm>
            <a:off x="3353956" y="3663910"/>
            <a:ext cx="134677" cy="369000"/>
          </a:xfrm>
          <a:prstGeom prst="rect">
            <a:avLst/>
          </a:prstGeom>
        </p:spPr>
      </p:pic>
      <p:pic>
        <p:nvPicPr>
          <p:cNvPr id="136" name="Picture 135"/>
          <p:cNvPicPr>
            <a:picLocks noChangeAspect="1"/>
          </p:cNvPicPr>
          <p:nvPr/>
        </p:nvPicPr>
        <p:blipFill>
          <a:blip r:embed="rId3"/>
          <a:stretch>
            <a:fillRect/>
          </a:stretch>
        </p:blipFill>
        <p:spPr>
          <a:xfrm>
            <a:off x="3483078" y="3666029"/>
            <a:ext cx="134677" cy="369000"/>
          </a:xfrm>
          <a:prstGeom prst="rect">
            <a:avLst/>
          </a:prstGeom>
        </p:spPr>
      </p:pic>
      <p:pic>
        <p:nvPicPr>
          <p:cNvPr id="141" name="Picture 140"/>
          <p:cNvPicPr>
            <a:picLocks noChangeAspect="1"/>
          </p:cNvPicPr>
          <p:nvPr/>
        </p:nvPicPr>
        <p:blipFill>
          <a:blip r:embed="rId3"/>
          <a:stretch>
            <a:fillRect/>
          </a:stretch>
        </p:blipFill>
        <p:spPr>
          <a:xfrm>
            <a:off x="3608555" y="3652490"/>
            <a:ext cx="134677" cy="369000"/>
          </a:xfrm>
          <a:prstGeom prst="rect">
            <a:avLst/>
          </a:prstGeom>
        </p:spPr>
      </p:pic>
      <p:pic>
        <p:nvPicPr>
          <p:cNvPr id="144" name="Picture 143"/>
          <p:cNvPicPr>
            <a:picLocks noChangeAspect="1"/>
          </p:cNvPicPr>
          <p:nvPr/>
        </p:nvPicPr>
        <p:blipFill>
          <a:blip r:embed="rId3"/>
          <a:stretch>
            <a:fillRect/>
          </a:stretch>
        </p:blipFill>
        <p:spPr>
          <a:xfrm>
            <a:off x="4066318" y="3690025"/>
            <a:ext cx="134677" cy="369000"/>
          </a:xfrm>
          <a:prstGeom prst="rect">
            <a:avLst/>
          </a:prstGeom>
        </p:spPr>
      </p:pic>
      <p:pic>
        <p:nvPicPr>
          <p:cNvPr id="145" name="Picture 144"/>
          <p:cNvPicPr>
            <a:picLocks noChangeAspect="1"/>
          </p:cNvPicPr>
          <p:nvPr/>
        </p:nvPicPr>
        <p:blipFill>
          <a:blip r:embed="rId3"/>
          <a:stretch>
            <a:fillRect/>
          </a:stretch>
        </p:blipFill>
        <p:spPr>
          <a:xfrm>
            <a:off x="4191662" y="3690025"/>
            <a:ext cx="134677" cy="369000"/>
          </a:xfrm>
          <a:prstGeom prst="rect">
            <a:avLst/>
          </a:prstGeom>
        </p:spPr>
      </p:pic>
      <p:pic>
        <p:nvPicPr>
          <p:cNvPr id="146" name="Picture 145"/>
          <p:cNvPicPr>
            <a:picLocks noChangeAspect="1"/>
          </p:cNvPicPr>
          <p:nvPr/>
        </p:nvPicPr>
        <p:blipFill>
          <a:blip r:embed="rId3"/>
          <a:stretch>
            <a:fillRect/>
          </a:stretch>
        </p:blipFill>
        <p:spPr>
          <a:xfrm>
            <a:off x="4320784" y="3692144"/>
            <a:ext cx="134677" cy="369000"/>
          </a:xfrm>
          <a:prstGeom prst="rect">
            <a:avLst/>
          </a:prstGeom>
        </p:spPr>
      </p:pic>
      <p:pic>
        <p:nvPicPr>
          <p:cNvPr id="147" name="Picture 146"/>
          <p:cNvPicPr>
            <a:picLocks noChangeAspect="1"/>
          </p:cNvPicPr>
          <p:nvPr/>
        </p:nvPicPr>
        <p:blipFill>
          <a:blip r:embed="rId3"/>
          <a:stretch>
            <a:fillRect/>
          </a:stretch>
        </p:blipFill>
        <p:spPr>
          <a:xfrm>
            <a:off x="4446261" y="3678605"/>
            <a:ext cx="134677" cy="369000"/>
          </a:xfrm>
          <a:prstGeom prst="rect">
            <a:avLst/>
          </a:prstGeom>
        </p:spPr>
      </p:pic>
      <p:grpSp>
        <p:nvGrpSpPr>
          <p:cNvPr id="6" name="Group 5"/>
          <p:cNvGrpSpPr/>
          <p:nvPr/>
        </p:nvGrpSpPr>
        <p:grpSpPr>
          <a:xfrm>
            <a:off x="4717060" y="2923274"/>
            <a:ext cx="676275" cy="801319"/>
            <a:chOff x="4717060" y="2923274"/>
            <a:chExt cx="676275" cy="801319"/>
          </a:xfrm>
        </p:grpSpPr>
        <p:pic>
          <p:nvPicPr>
            <p:cNvPr id="160" name="Picture 159"/>
            <p:cNvPicPr>
              <a:picLocks noChangeAspect="1"/>
            </p:cNvPicPr>
            <p:nvPr/>
          </p:nvPicPr>
          <p:blipFill>
            <a:blip r:embed="rId5"/>
            <a:stretch>
              <a:fillRect/>
            </a:stretch>
          </p:blipFill>
          <p:spPr>
            <a:xfrm>
              <a:off x="4717060" y="2934018"/>
              <a:ext cx="676275" cy="790575"/>
            </a:xfrm>
            <a:prstGeom prst="rect">
              <a:avLst/>
            </a:prstGeom>
          </p:spPr>
        </p:pic>
        <p:sp>
          <p:nvSpPr>
            <p:cNvPr id="161" name="TextBox 160"/>
            <p:cNvSpPr txBox="1"/>
            <p:nvPr/>
          </p:nvSpPr>
          <p:spPr>
            <a:xfrm>
              <a:off x="4797392" y="2923274"/>
              <a:ext cx="536044"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chemeClr val="bg1"/>
                  </a:solidFill>
                </a:rPr>
                <a:t>4</a:t>
              </a:r>
            </a:p>
          </p:txBody>
        </p:sp>
      </p:grpSp>
      <p:pic>
        <p:nvPicPr>
          <p:cNvPr id="125" name="Picture 124"/>
          <p:cNvPicPr>
            <a:picLocks noChangeAspect="1"/>
          </p:cNvPicPr>
          <p:nvPr/>
        </p:nvPicPr>
        <p:blipFill>
          <a:blip r:embed="rId3"/>
          <a:stretch>
            <a:fillRect/>
          </a:stretch>
        </p:blipFill>
        <p:spPr>
          <a:xfrm>
            <a:off x="4789217" y="3661082"/>
            <a:ext cx="134677" cy="369000"/>
          </a:xfrm>
          <a:prstGeom prst="rect">
            <a:avLst/>
          </a:prstGeom>
        </p:spPr>
      </p:pic>
      <p:pic>
        <p:nvPicPr>
          <p:cNvPr id="126" name="Picture 125"/>
          <p:cNvPicPr>
            <a:picLocks noChangeAspect="1"/>
          </p:cNvPicPr>
          <p:nvPr/>
        </p:nvPicPr>
        <p:blipFill>
          <a:blip r:embed="rId3"/>
          <a:stretch>
            <a:fillRect/>
          </a:stretch>
        </p:blipFill>
        <p:spPr>
          <a:xfrm>
            <a:off x="4914561" y="3661082"/>
            <a:ext cx="134677" cy="369000"/>
          </a:xfrm>
          <a:prstGeom prst="rect">
            <a:avLst/>
          </a:prstGeom>
        </p:spPr>
      </p:pic>
      <p:pic>
        <p:nvPicPr>
          <p:cNvPr id="127" name="Picture 126"/>
          <p:cNvPicPr>
            <a:picLocks noChangeAspect="1"/>
          </p:cNvPicPr>
          <p:nvPr/>
        </p:nvPicPr>
        <p:blipFill>
          <a:blip r:embed="rId3"/>
          <a:stretch>
            <a:fillRect/>
          </a:stretch>
        </p:blipFill>
        <p:spPr>
          <a:xfrm>
            <a:off x="5043683" y="3663201"/>
            <a:ext cx="134677" cy="369000"/>
          </a:xfrm>
          <a:prstGeom prst="rect">
            <a:avLst/>
          </a:prstGeom>
        </p:spPr>
      </p:pic>
      <p:pic>
        <p:nvPicPr>
          <p:cNvPr id="128" name="Picture 127"/>
          <p:cNvPicPr>
            <a:picLocks noChangeAspect="1"/>
          </p:cNvPicPr>
          <p:nvPr/>
        </p:nvPicPr>
        <p:blipFill>
          <a:blip r:embed="rId3"/>
          <a:stretch>
            <a:fillRect/>
          </a:stretch>
        </p:blipFill>
        <p:spPr>
          <a:xfrm>
            <a:off x="5169160" y="3649662"/>
            <a:ext cx="134677" cy="369000"/>
          </a:xfrm>
          <a:prstGeom prst="rect">
            <a:avLst/>
          </a:prstGeom>
        </p:spPr>
      </p:pic>
      <p:grpSp>
        <p:nvGrpSpPr>
          <p:cNvPr id="129" name="Group 128"/>
          <p:cNvGrpSpPr/>
          <p:nvPr/>
        </p:nvGrpSpPr>
        <p:grpSpPr>
          <a:xfrm>
            <a:off x="5413024" y="2923274"/>
            <a:ext cx="676275" cy="801319"/>
            <a:chOff x="4717060" y="2923274"/>
            <a:chExt cx="676275" cy="801319"/>
          </a:xfrm>
        </p:grpSpPr>
        <p:pic>
          <p:nvPicPr>
            <p:cNvPr id="130" name="Picture 129"/>
            <p:cNvPicPr>
              <a:picLocks noChangeAspect="1"/>
            </p:cNvPicPr>
            <p:nvPr/>
          </p:nvPicPr>
          <p:blipFill>
            <a:blip r:embed="rId5"/>
            <a:stretch>
              <a:fillRect/>
            </a:stretch>
          </p:blipFill>
          <p:spPr>
            <a:xfrm>
              <a:off x="4717060" y="2934018"/>
              <a:ext cx="676275" cy="790575"/>
            </a:xfrm>
            <a:prstGeom prst="rect">
              <a:avLst/>
            </a:prstGeom>
          </p:spPr>
        </p:pic>
        <p:sp>
          <p:nvSpPr>
            <p:cNvPr id="139" name="TextBox 138"/>
            <p:cNvSpPr txBox="1"/>
            <p:nvPr/>
          </p:nvSpPr>
          <p:spPr>
            <a:xfrm>
              <a:off x="4797392" y="2923274"/>
              <a:ext cx="536044" cy="627864"/>
            </a:xfrm>
            <a:prstGeom prst="rect">
              <a:avLst/>
            </a:prstGeom>
            <a:noFill/>
          </p:spPr>
          <p:txBody>
            <a:bodyPr wrap="none" lIns="182880" tIns="146304" rIns="182880" bIns="146304" rtlCol="0">
              <a:spAutoFit/>
            </a:bodyPr>
            <a:lstStyle/>
            <a:p>
              <a:pPr>
                <a:lnSpc>
                  <a:spcPct val="90000"/>
                </a:lnSpc>
                <a:spcAft>
                  <a:spcPts val="600"/>
                </a:spcAft>
              </a:pPr>
              <a:r>
                <a:rPr lang="en-US" sz="2400" dirty="0">
                  <a:solidFill>
                    <a:schemeClr val="bg1"/>
                  </a:solidFill>
                </a:rPr>
                <a:t>5</a:t>
              </a:r>
              <a:endParaRPr lang="en-US" sz="2400" dirty="0" smtClean="0">
                <a:solidFill>
                  <a:schemeClr val="bg1"/>
                </a:solidFill>
              </a:endParaRPr>
            </a:p>
          </p:txBody>
        </p:sp>
      </p:grpSp>
      <p:pic>
        <p:nvPicPr>
          <p:cNvPr id="140" name="Picture 139"/>
          <p:cNvPicPr>
            <a:picLocks noChangeAspect="1"/>
          </p:cNvPicPr>
          <p:nvPr/>
        </p:nvPicPr>
        <p:blipFill>
          <a:blip r:embed="rId3"/>
          <a:stretch>
            <a:fillRect/>
          </a:stretch>
        </p:blipFill>
        <p:spPr>
          <a:xfrm>
            <a:off x="5492644" y="3689335"/>
            <a:ext cx="134677" cy="369000"/>
          </a:xfrm>
          <a:prstGeom prst="rect">
            <a:avLst/>
          </a:prstGeom>
        </p:spPr>
      </p:pic>
      <p:pic>
        <p:nvPicPr>
          <p:cNvPr id="142" name="Picture 141"/>
          <p:cNvPicPr>
            <a:picLocks noChangeAspect="1"/>
          </p:cNvPicPr>
          <p:nvPr/>
        </p:nvPicPr>
        <p:blipFill>
          <a:blip r:embed="rId3"/>
          <a:stretch>
            <a:fillRect/>
          </a:stretch>
        </p:blipFill>
        <p:spPr>
          <a:xfrm>
            <a:off x="5617988" y="3689335"/>
            <a:ext cx="134677" cy="369000"/>
          </a:xfrm>
          <a:prstGeom prst="rect">
            <a:avLst/>
          </a:prstGeom>
        </p:spPr>
      </p:pic>
      <p:pic>
        <p:nvPicPr>
          <p:cNvPr id="143" name="Picture 142"/>
          <p:cNvPicPr>
            <a:picLocks noChangeAspect="1"/>
          </p:cNvPicPr>
          <p:nvPr/>
        </p:nvPicPr>
        <p:blipFill>
          <a:blip r:embed="rId3"/>
          <a:stretch>
            <a:fillRect/>
          </a:stretch>
        </p:blipFill>
        <p:spPr>
          <a:xfrm>
            <a:off x="5747110" y="3691454"/>
            <a:ext cx="134677" cy="369000"/>
          </a:xfrm>
          <a:prstGeom prst="rect">
            <a:avLst/>
          </a:prstGeom>
        </p:spPr>
      </p:pic>
      <p:pic>
        <p:nvPicPr>
          <p:cNvPr id="148" name="Picture 147"/>
          <p:cNvPicPr>
            <a:picLocks noChangeAspect="1"/>
          </p:cNvPicPr>
          <p:nvPr/>
        </p:nvPicPr>
        <p:blipFill>
          <a:blip r:embed="rId3"/>
          <a:stretch>
            <a:fillRect/>
          </a:stretch>
        </p:blipFill>
        <p:spPr>
          <a:xfrm>
            <a:off x="5872587" y="3677915"/>
            <a:ext cx="134677" cy="369000"/>
          </a:xfrm>
          <a:prstGeom prst="rect">
            <a:avLst/>
          </a:prstGeom>
        </p:spPr>
      </p:pic>
      <p:grpSp>
        <p:nvGrpSpPr>
          <p:cNvPr id="149" name="Group 148"/>
          <p:cNvGrpSpPr/>
          <p:nvPr/>
        </p:nvGrpSpPr>
        <p:grpSpPr>
          <a:xfrm>
            <a:off x="6117930" y="2937875"/>
            <a:ext cx="676275" cy="801319"/>
            <a:chOff x="4717060" y="2923274"/>
            <a:chExt cx="676275" cy="801319"/>
          </a:xfrm>
        </p:grpSpPr>
        <p:pic>
          <p:nvPicPr>
            <p:cNvPr id="150" name="Picture 149"/>
            <p:cNvPicPr>
              <a:picLocks noChangeAspect="1"/>
            </p:cNvPicPr>
            <p:nvPr/>
          </p:nvPicPr>
          <p:blipFill>
            <a:blip r:embed="rId5"/>
            <a:stretch>
              <a:fillRect/>
            </a:stretch>
          </p:blipFill>
          <p:spPr>
            <a:xfrm>
              <a:off x="4717060" y="2934018"/>
              <a:ext cx="676275" cy="790575"/>
            </a:xfrm>
            <a:prstGeom prst="rect">
              <a:avLst/>
            </a:prstGeom>
          </p:spPr>
        </p:pic>
        <p:sp>
          <p:nvSpPr>
            <p:cNvPr id="151" name="TextBox 150"/>
            <p:cNvSpPr txBox="1"/>
            <p:nvPr/>
          </p:nvSpPr>
          <p:spPr>
            <a:xfrm>
              <a:off x="4797392" y="2923274"/>
              <a:ext cx="536044"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chemeClr val="bg1"/>
                  </a:solidFill>
                </a:rPr>
                <a:t>6</a:t>
              </a:r>
            </a:p>
          </p:txBody>
        </p:sp>
      </p:grpSp>
      <p:pic>
        <p:nvPicPr>
          <p:cNvPr id="152" name="Picture 151"/>
          <p:cNvPicPr>
            <a:picLocks noChangeAspect="1"/>
          </p:cNvPicPr>
          <p:nvPr/>
        </p:nvPicPr>
        <p:blipFill>
          <a:blip r:embed="rId3"/>
          <a:stretch>
            <a:fillRect/>
          </a:stretch>
        </p:blipFill>
        <p:spPr>
          <a:xfrm>
            <a:off x="6197357" y="3709249"/>
            <a:ext cx="134677" cy="369000"/>
          </a:xfrm>
          <a:prstGeom prst="rect">
            <a:avLst/>
          </a:prstGeom>
        </p:spPr>
      </p:pic>
      <p:pic>
        <p:nvPicPr>
          <p:cNvPr id="153" name="Picture 152"/>
          <p:cNvPicPr>
            <a:picLocks noChangeAspect="1"/>
          </p:cNvPicPr>
          <p:nvPr/>
        </p:nvPicPr>
        <p:blipFill>
          <a:blip r:embed="rId3"/>
          <a:stretch>
            <a:fillRect/>
          </a:stretch>
        </p:blipFill>
        <p:spPr>
          <a:xfrm>
            <a:off x="6322701" y="3709249"/>
            <a:ext cx="134677" cy="369000"/>
          </a:xfrm>
          <a:prstGeom prst="rect">
            <a:avLst/>
          </a:prstGeom>
        </p:spPr>
      </p:pic>
      <p:pic>
        <p:nvPicPr>
          <p:cNvPr id="154" name="Picture 153"/>
          <p:cNvPicPr>
            <a:picLocks noChangeAspect="1"/>
          </p:cNvPicPr>
          <p:nvPr/>
        </p:nvPicPr>
        <p:blipFill>
          <a:blip r:embed="rId3"/>
          <a:stretch>
            <a:fillRect/>
          </a:stretch>
        </p:blipFill>
        <p:spPr>
          <a:xfrm>
            <a:off x="6451823" y="3711368"/>
            <a:ext cx="134677" cy="369000"/>
          </a:xfrm>
          <a:prstGeom prst="rect">
            <a:avLst/>
          </a:prstGeom>
        </p:spPr>
      </p:pic>
      <p:pic>
        <p:nvPicPr>
          <p:cNvPr id="155" name="Picture 154"/>
          <p:cNvPicPr>
            <a:picLocks noChangeAspect="1"/>
          </p:cNvPicPr>
          <p:nvPr/>
        </p:nvPicPr>
        <p:blipFill>
          <a:blip r:embed="rId3"/>
          <a:stretch>
            <a:fillRect/>
          </a:stretch>
        </p:blipFill>
        <p:spPr>
          <a:xfrm>
            <a:off x="6577300" y="3697829"/>
            <a:ext cx="134677" cy="369000"/>
          </a:xfrm>
          <a:prstGeom prst="rect">
            <a:avLst/>
          </a:prstGeom>
        </p:spPr>
      </p:pic>
      <p:grpSp>
        <p:nvGrpSpPr>
          <p:cNvPr id="156" name="Group 155"/>
          <p:cNvGrpSpPr/>
          <p:nvPr/>
        </p:nvGrpSpPr>
        <p:grpSpPr>
          <a:xfrm>
            <a:off x="6813824" y="2948619"/>
            <a:ext cx="676275" cy="801319"/>
            <a:chOff x="4717060" y="2923274"/>
            <a:chExt cx="676275" cy="801319"/>
          </a:xfrm>
        </p:grpSpPr>
        <p:pic>
          <p:nvPicPr>
            <p:cNvPr id="157" name="Picture 156"/>
            <p:cNvPicPr>
              <a:picLocks noChangeAspect="1"/>
            </p:cNvPicPr>
            <p:nvPr/>
          </p:nvPicPr>
          <p:blipFill>
            <a:blip r:embed="rId5"/>
            <a:stretch>
              <a:fillRect/>
            </a:stretch>
          </p:blipFill>
          <p:spPr>
            <a:xfrm>
              <a:off x="4717060" y="2934018"/>
              <a:ext cx="676275" cy="790575"/>
            </a:xfrm>
            <a:prstGeom prst="rect">
              <a:avLst/>
            </a:prstGeom>
          </p:spPr>
        </p:pic>
        <p:sp>
          <p:nvSpPr>
            <p:cNvPr id="158" name="TextBox 157"/>
            <p:cNvSpPr txBox="1"/>
            <p:nvPr/>
          </p:nvSpPr>
          <p:spPr>
            <a:xfrm>
              <a:off x="4797392" y="2923274"/>
              <a:ext cx="536044"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chemeClr val="bg1"/>
                  </a:solidFill>
                </a:rPr>
                <a:t>7</a:t>
              </a:r>
            </a:p>
          </p:txBody>
        </p:sp>
      </p:grpSp>
      <p:pic>
        <p:nvPicPr>
          <p:cNvPr id="159" name="Picture 158"/>
          <p:cNvPicPr>
            <a:picLocks noChangeAspect="1"/>
          </p:cNvPicPr>
          <p:nvPr/>
        </p:nvPicPr>
        <p:blipFill>
          <a:blip r:embed="rId3"/>
          <a:stretch>
            <a:fillRect/>
          </a:stretch>
        </p:blipFill>
        <p:spPr>
          <a:xfrm>
            <a:off x="6882853" y="3717613"/>
            <a:ext cx="134677" cy="369000"/>
          </a:xfrm>
          <a:prstGeom prst="rect">
            <a:avLst/>
          </a:prstGeom>
        </p:spPr>
      </p:pic>
      <p:pic>
        <p:nvPicPr>
          <p:cNvPr id="162" name="Picture 161"/>
          <p:cNvPicPr>
            <a:picLocks noChangeAspect="1"/>
          </p:cNvPicPr>
          <p:nvPr/>
        </p:nvPicPr>
        <p:blipFill>
          <a:blip r:embed="rId3"/>
          <a:stretch>
            <a:fillRect/>
          </a:stretch>
        </p:blipFill>
        <p:spPr>
          <a:xfrm>
            <a:off x="7008197" y="3717613"/>
            <a:ext cx="134677" cy="369000"/>
          </a:xfrm>
          <a:prstGeom prst="rect">
            <a:avLst/>
          </a:prstGeom>
        </p:spPr>
      </p:pic>
      <p:pic>
        <p:nvPicPr>
          <p:cNvPr id="163" name="Picture 162"/>
          <p:cNvPicPr>
            <a:picLocks noChangeAspect="1"/>
          </p:cNvPicPr>
          <p:nvPr/>
        </p:nvPicPr>
        <p:blipFill>
          <a:blip r:embed="rId3"/>
          <a:stretch>
            <a:fillRect/>
          </a:stretch>
        </p:blipFill>
        <p:spPr>
          <a:xfrm>
            <a:off x="7137319" y="3719732"/>
            <a:ext cx="134677" cy="369000"/>
          </a:xfrm>
          <a:prstGeom prst="rect">
            <a:avLst/>
          </a:prstGeom>
        </p:spPr>
      </p:pic>
      <p:pic>
        <p:nvPicPr>
          <p:cNvPr id="164" name="Picture 163"/>
          <p:cNvPicPr>
            <a:picLocks noChangeAspect="1"/>
          </p:cNvPicPr>
          <p:nvPr/>
        </p:nvPicPr>
        <p:blipFill>
          <a:blip r:embed="rId3"/>
          <a:stretch>
            <a:fillRect/>
          </a:stretch>
        </p:blipFill>
        <p:spPr>
          <a:xfrm>
            <a:off x="7262796" y="3706193"/>
            <a:ext cx="134677" cy="369000"/>
          </a:xfrm>
          <a:prstGeom prst="rect">
            <a:avLst/>
          </a:prstGeom>
        </p:spPr>
      </p:pic>
      <p:grpSp>
        <p:nvGrpSpPr>
          <p:cNvPr id="165" name="Group 164"/>
          <p:cNvGrpSpPr/>
          <p:nvPr/>
        </p:nvGrpSpPr>
        <p:grpSpPr>
          <a:xfrm>
            <a:off x="7519403" y="2959363"/>
            <a:ext cx="676275" cy="801319"/>
            <a:chOff x="4717060" y="2923274"/>
            <a:chExt cx="676275" cy="801319"/>
          </a:xfrm>
        </p:grpSpPr>
        <p:pic>
          <p:nvPicPr>
            <p:cNvPr id="166" name="Picture 165"/>
            <p:cNvPicPr>
              <a:picLocks noChangeAspect="1"/>
            </p:cNvPicPr>
            <p:nvPr/>
          </p:nvPicPr>
          <p:blipFill>
            <a:blip r:embed="rId5"/>
            <a:stretch>
              <a:fillRect/>
            </a:stretch>
          </p:blipFill>
          <p:spPr>
            <a:xfrm>
              <a:off x="4717060" y="2934018"/>
              <a:ext cx="676275" cy="790575"/>
            </a:xfrm>
            <a:prstGeom prst="rect">
              <a:avLst/>
            </a:prstGeom>
          </p:spPr>
        </p:pic>
        <p:sp>
          <p:nvSpPr>
            <p:cNvPr id="167" name="TextBox 166"/>
            <p:cNvSpPr txBox="1"/>
            <p:nvPr/>
          </p:nvSpPr>
          <p:spPr>
            <a:xfrm>
              <a:off x="4797392" y="2923274"/>
              <a:ext cx="536044"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chemeClr val="bg1"/>
                  </a:solidFill>
                </a:rPr>
                <a:t>8</a:t>
              </a:r>
            </a:p>
          </p:txBody>
        </p:sp>
      </p:grpSp>
    </p:spTree>
    <p:extLst>
      <p:ext uri="{BB962C8B-B14F-4D97-AF65-F5344CB8AC3E}">
        <p14:creationId xmlns:p14="http://schemas.microsoft.com/office/powerpoint/2010/main" val="212099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 calcmode="lin" valueType="num">
                                      <p:cBhvr additive="base">
                                        <p:cTn id="17" dur="500" fill="hold"/>
                                        <p:tgtEl>
                                          <p:spTgt spid="90"/>
                                        </p:tgtEl>
                                        <p:attrNameLst>
                                          <p:attrName>ppt_x</p:attrName>
                                        </p:attrNameLst>
                                      </p:cBhvr>
                                      <p:tavLst>
                                        <p:tav tm="0">
                                          <p:val>
                                            <p:strVal val="#ppt_x"/>
                                          </p:val>
                                        </p:tav>
                                        <p:tav tm="100000">
                                          <p:val>
                                            <p:strVal val="#ppt_x"/>
                                          </p:val>
                                        </p:tav>
                                      </p:tavLst>
                                    </p:anim>
                                    <p:anim calcmode="lin" valueType="num">
                                      <p:cBhvr additive="base">
                                        <p:cTn id="18" dur="500" fill="hold"/>
                                        <p:tgtEl>
                                          <p:spTgt spid="90"/>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31"/>
                                        </p:tgtEl>
                                        <p:attrNameLst>
                                          <p:attrName>style.visibility</p:attrName>
                                        </p:attrNameLst>
                                      </p:cBhvr>
                                      <p:to>
                                        <p:strVal val="visible"/>
                                      </p:to>
                                    </p:set>
                                    <p:anim calcmode="lin" valueType="num">
                                      <p:cBhvr additive="base">
                                        <p:cTn id="22" dur="500" fill="hold"/>
                                        <p:tgtEl>
                                          <p:spTgt spid="131"/>
                                        </p:tgtEl>
                                        <p:attrNameLst>
                                          <p:attrName>ppt_x</p:attrName>
                                        </p:attrNameLst>
                                      </p:cBhvr>
                                      <p:tavLst>
                                        <p:tav tm="0">
                                          <p:val>
                                            <p:strVal val="#ppt_x"/>
                                          </p:val>
                                        </p:tav>
                                        <p:tav tm="100000">
                                          <p:val>
                                            <p:strVal val="#ppt_x"/>
                                          </p:val>
                                        </p:tav>
                                      </p:tavLst>
                                    </p:anim>
                                    <p:anim calcmode="lin" valueType="num">
                                      <p:cBhvr additive="base">
                                        <p:cTn id="23" dur="500" fill="hold"/>
                                        <p:tgtEl>
                                          <p:spTgt spid="131"/>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132"/>
                                        </p:tgtEl>
                                        <p:attrNameLst>
                                          <p:attrName>style.visibility</p:attrName>
                                        </p:attrNameLst>
                                      </p:cBhvr>
                                      <p:to>
                                        <p:strVal val="visible"/>
                                      </p:to>
                                    </p:set>
                                    <p:anim calcmode="lin" valueType="num">
                                      <p:cBhvr additive="base">
                                        <p:cTn id="27" dur="500" fill="hold"/>
                                        <p:tgtEl>
                                          <p:spTgt spid="132"/>
                                        </p:tgtEl>
                                        <p:attrNameLst>
                                          <p:attrName>ppt_x</p:attrName>
                                        </p:attrNameLst>
                                      </p:cBhvr>
                                      <p:tavLst>
                                        <p:tav tm="0">
                                          <p:val>
                                            <p:strVal val="#ppt_x"/>
                                          </p:val>
                                        </p:tav>
                                        <p:tav tm="100000">
                                          <p:val>
                                            <p:strVal val="#ppt_x"/>
                                          </p:val>
                                        </p:tav>
                                      </p:tavLst>
                                    </p:anim>
                                    <p:anim calcmode="lin" valueType="num">
                                      <p:cBhvr additive="base">
                                        <p:cTn id="28" dur="500" fill="hold"/>
                                        <p:tgtEl>
                                          <p:spTgt spid="132"/>
                                        </p:tgtEl>
                                        <p:attrNameLst>
                                          <p:attrName>ppt_y</p:attrName>
                                        </p:attrNameLst>
                                      </p:cBhvr>
                                      <p:tavLst>
                                        <p:tav tm="0">
                                          <p:val>
                                            <p:strVal val="1+#ppt_h/2"/>
                                          </p:val>
                                        </p:tav>
                                        <p:tav tm="100000">
                                          <p:val>
                                            <p:strVal val="#ppt_y"/>
                                          </p:val>
                                        </p:tav>
                                      </p:tavLst>
                                    </p:anim>
                                  </p:childTnLst>
                                </p:cTn>
                              </p:par>
                            </p:childTnLst>
                          </p:cTn>
                        </p:par>
                        <p:par>
                          <p:cTn id="29" fill="hold">
                            <p:stCondLst>
                              <p:cond delay="1500"/>
                            </p:stCondLst>
                            <p:childTnLst>
                              <p:par>
                                <p:cTn id="30" presetID="2" presetClass="entr" presetSubtype="4" fill="hold" nodeType="afterEffect">
                                  <p:stCondLst>
                                    <p:cond delay="0"/>
                                  </p:stCondLst>
                                  <p:childTnLst>
                                    <p:set>
                                      <p:cBhvr>
                                        <p:cTn id="31" dur="1" fill="hold">
                                          <p:stCondLst>
                                            <p:cond delay="0"/>
                                          </p:stCondLst>
                                        </p:cTn>
                                        <p:tgtEl>
                                          <p:spTgt spid="133"/>
                                        </p:tgtEl>
                                        <p:attrNameLst>
                                          <p:attrName>style.visibility</p:attrName>
                                        </p:attrNameLst>
                                      </p:cBhvr>
                                      <p:to>
                                        <p:strVal val="visible"/>
                                      </p:to>
                                    </p:set>
                                    <p:anim calcmode="lin" valueType="num">
                                      <p:cBhvr additive="base">
                                        <p:cTn id="32" dur="500" fill="hold"/>
                                        <p:tgtEl>
                                          <p:spTgt spid="133"/>
                                        </p:tgtEl>
                                        <p:attrNameLst>
                                          <p:attrName>ppt_x</p:attrName>
                                        </p:attrNameLst>
                                      </p:cBhvr>
                                      <p:tavLst>
                                        <p:tav tm="0">
                                          <p:val>
                                            <p:strVal val="#ppt_x"/>
                                          </p:val>
                                        </p:tav>
                                        <p:tav tm="100000">
                                          <p:val>
                                            <p:strVal val="#ppt_x"/>
                                          </p:val>
                                        </p:tav>
                                      </p:tavLst>
                                    </p:anim>
                                    <p:anim calcmode="lin" valueType="num">
                                      <p:cBhvr additive="base">
                                        <p:cTn id="33" dur="500" fill="hold"/>
                                        <p:tgtEl>
                                          <p:spTgt spid="133"/>
                                        </p:tgtEl>
                                        <p:attrNameLst>
                                          <p:attrName>ppt_y</p:attrName>
                                        </p:attrNameLst>
                                      </p:cBhvr>
                                      <p:tavLst>
                                        <p:tav tm="0">
                                          <p:val>
                                            <p:strVal val="1+#ppt_h/2"/>
                                          </p:val>
                                        </p:tav>
                                        <p:tav tm="100000">
                                          <p:val>
                                            <p:strVal val="#ppt_y"/>
                                          </p:val>
                                        </p:tav>
                                      </p:tavLst>
                                    </p:anim>
                                  </p:childTnLst>
                                </p:cTn>
                              </p:par>
                            </p:childTnLst>
                          </p:cTn>
                        </p:par>
                        <p:par>
                          <p:cTn id="34" fill="hold">
                            <p:stCondLst>
                              <p:cond delay="2000"/>
                            </p:stCondLst>
                            <p:childTnLst>
                              <p:par>
                                <p:cTn id="35" presetID="2" presetClass="entr" presetSubtype="4" fill="hold" nodeType="afterEffect">
                                  <p:stCondLst>
                                    <p:cond delay="0"/>
                                  </p:stCondLst>
                                  <p:childTnLst>
                                    <p:set>
                                      <p:cBhvr>
                                        <p:cTn id="36" dur="1" fill="hold">
                                          <p:stCondLst>
                                            <p:cond delay="0"/>
                                          </p:stCondLst>
                                        </p:cTn>
                                        <p:tgtEl>
                                          <p:spTgt spid="134"/>
                                        </p:tgtEl>
                                        <p:attrNameLst>
                                          <p:attrName>style.visibility</p:attrName>
                                        </p:attrNameLst>
                                      </p:cBhvr>
                                      <p:to>
                                        <p:strVal val="visible"/>
                                      </p:to>
                                    </p:set>
                                    <p:anim calcmode="lin" valueType="num">
                                      <p:cBhvr additive="base">
                                        <p:cTn id="37" dur="500" fill="hold"/>
                                        <p:tgtEl>
                                          <p:spTgt spid="134"/>
                                        </p:tgtEl>
                                        <p:attrNameLst>
                                          <p:attrName>ppt_x</p:attrName>
                                        </p:attrNameLst>
                                      </p:cBhvr>
                                      <p:tavLst>
                                        <p:tav tm="0">
                                          <p:val>
                                            <p:strVal val="#ppt_x"/>
                                          </p:val>
                                        </p:tav>
                                        <p:tav tm="100000">
                                          <p:val>
                                            <p:strVal val="#ppt_x"/>
                                          </p:val>
                                        </p:tav>
                                      </p:tavLst>
                                    </p:anim>
                                    <p:anim calcmode="lin" valueType="num">
                                      <p:cBhvr additive="base">
                                        <p:cTn id="38" dur="500" fill="hold"/>
                                        <p:tgtEl>
                                          <p:spTgt spid="134"/>
                                        </p:tgtEl>
                                        <p:attrNameLst>
                                          <p:attrName>ppt_y</p:attrName>
                                        </p:attrNameLst>
                                      </p:cBhvr>
                                      <p:tavLst>
                                        <p:tav tm="0">
                                          <p:val>
                                            <p:strVal val="1+#ppt_h/2"/>
                                          </p:val>
                                        </p:tav>
                                        <p:tav tm="100000">
                                          <p:val>
                                            <p:strVal val="#ppt_y"/>
                                          </p:val>
                                        </p:tav>
                                      </p:tavLst>
                                    </p:anim>
                                  </p:childTnLst>
                                </p:cTn>
                              </p:par>
                            </p:childTnLst>
                          </p:cTn>
                        </p:par>
                        <p:par>
                          <p:cTn id="39" fill="hold">
                            <p:stCondLst>
                              <p:cond delay="2500"/>
                            </p:stCondLst>
                            <p:childTnLst>
                              <p:par>
                                <p:cTn id="40" presetID="2" presetClass="entr" presetSubtype="4" fill="hold" nodeType="afterEffect">
                                  <p:stCondLst>
                                    <p:cond delay="0"/>
                                  </p:stCondLst>
                                  <p:childTnLst>
                                    <p:set>
                                      <p:cBhvr>
                                        <p:cTn id="41" dur="1" fill="hold">
                                          <p:stCondLst>
                                            <p:cond delay="0"/>
                                          </p:stCondLst>
                                        </p:cTn>
                                        <p:tgtEl>
                                          <p:spTgt spid="135"/>
                                        </p:tgtEl>
                                        <p:attrNameLst>
                                          <p:attrName>style.visibility</p:attrName>
                                        </p:attrNameLst>
                                      </p:cBhvr>
                                      <p:to>
                                        <p:strVal val="visible"/>
                                      </p:to>
                                    </p:set>
                                    <p:anim calcmode="lin" valueType="num">
                                      <p:cBhvr additive="base">
                                        <p:cTn id="42" dur="500" fill="hold"/>
                                        <p:tgtEl>
                                          <p:spTgt spid="135"/>
                                        </p:tgtEl>
                                        <p:attrNameLst>
                                          <p:attrName>ppt_x</p:attrName>
                                        </p:attrNameLst>
                                      </p:cBhvr>
                                      <p:tavLst>
                                        <p:tav tm="0">
                                          <p:val>
                                            <p:strVal val="#ppt_x"/>
                                          </p:val>
                                        </p:tav>
                                        <p:tav tm="100000">
                                          <p:val>
                                            <p:strVal val="#ppt_x"/>
                                          </p:val>
                                        </p:tav>
                                      </p:tavLst>
                                    </p:anim>
                                    <p:anim calcmode="lin" valueType="num">
                                      <p:cBhvr additive="base">
                                        <p:cTn id="43" dur="500" fill="hold"/>
                                        <p:tgtEl>
                                          <p:spTgt spid="135"/>
                                        </p:tgtEl>
                                        <p:attrNameLst>
                                          <p:attrName>ppt_y</p:attrName>
                                        </p:attrNameLst>
                                      </p:cBhvr>
                                      <p:tavLst>
                                        <p:tav tm="0">
                                          <p:val>
                                            <p:strVal val="1+#ppt_h/2"/>
                                          </p:val>
                                        </p:tav>
                                        <p:tav tm="100000">
                                          <p:val>
                                            <p:strVal val="#ppt_y"/>
                                          </p:val>
                                        </p:tav>
                                      </p:tavLst>
                                    </p:anim>
                                  </p:childTnLst>
                                </p:cTn>
                              </p:par>
                            </p:childTnLst>
                          </p:cTn>
                        </p:par>
                        <p:par>
                          <p:cTn id="44" fill="hold">
                            <p:stCondLst>
                              <p:cond delay="3000"/>
                            </p:stCondLst>
                            <p:childTnLst>
                              <p:par>
                                <p:cTn id="45" presetID="2" presetClass="entr" presetSubtype="4" fill="hold" nodeType="afterEffect">
                                  <p:stCondLst>
                                    <p:cond delay="0"/>
                                  </p:stCondLst>
                                  <p:childTnLst>
                                    <p:set>
                                      <p:cBhvr>
                                        <p:cTn id="46" dur="1" fill="hold">
                                          <p:stCondLst>
                                            <p:cond delay="0"/>
                                          </p:stCondLst>
                                        </p:cTn>
                                        <p:tgtEl>
                                          <p:spTgt spid="136"/>
                                        </p:tgtEl>
                                        <p:attrNameLst>
                                          <p:attrName>style.visibility</p:attrName>
                                        </p:attrNameLst>
                                      </p:cBhvr>
                                      <p:to>
                                        <p:strVal val="visible"/>
                                      </p:to>
                                    </p:set>
                                    <p:anim calcmode="lin" valueType="num">
                                      <p:cBhvr additive="base">
                                        <p:cTn id="47" dur="500" fill="hold"/>
                                        <p:tgtEl>
                                          <p:spTgt spid="136"/>
                                        </p:tgtEl>
                                        <p:attrNameLst>
                                          <p:attrName>ppt_x</p:attrName>
                                        </p:attrNameLst>
                                      </p:cBhvr>
                                      <p:tavLst>
                                        <p:tav tm="0">
                                          <p:val>
                                            <p:strVal val="#ppt_x"/>
                                          </p:val>
                                        </p:tav>
                                        <p:tav tm="100000">
                                          <p:val>
                                            <p:strVal val="#ppt_x"/>
                                          </p:val>
                                        </p:tav>
                                      </p:tavLst>
                                    </p:anim>
                                    <p:anim calcmode="lin" valueType="num">
                                      <p:cBhvr additive="base">
                                        <p:cTn id="48" dur="500" fill="hold"/>
                                        <p:tgtEl>
                                          <p:spTgt spid="136"/>
                                        </p:tgtEl>
                                        <p:attrNameLst>
                                          <p:attrName>ppt_y</p:attrName>
                                        </p:attrNameLst>
                                      </p:cBhvr>
                                      <p:tavLst>
                                        <p:tav tm="0">
                                          <p:val>
                                            <p:strVal val="1+#ppt_h/2"/>
                                          </p:val>
                                        </p:tav>
                                        <p:tav tm="100000">
                                          <p:val>
                                            <p:strVal val="#ppt_y"/>
                                          </p:val>
                                        </p:tav>
                                      </p:tavLst>
                                    </p:anim>
                                  </p:childTnLst>
                                </p:cTn>
                              </p:par>
                            </p:childTnLst>
                          </p:cTn>
                        </p:par>
                        <p:par>
                          <p:cTn id="49" fill="hold">
                            <p:stCondLst>
                              <p:cond delay="3500"/>
                            </p:stCondLst>
                            <p:childTnLst>
                              <p:par>
                                <p:cTn id="50" presetID="2" presetClass="entr" presetSubtype="4" fill="hold" nodeType="afterEffect">
                                  <p:stCondLst>
                                    <p:cond delay="0"/>
                                  </p:stCondLst>
                                  <p:childTnLst>
                                    <p:set>
                                      <p:cBhvr>
                                        <p:cTn id="51" dur="1" fill="hold">
                                          <p:stCondLst>
                                            <p:cond delay="0"/>
                                          </p:stCondLst>
                                        </p:cTn>
                                        <p:tgtEl>
                                          <p:spTgt spid="141"/>
                                        </p:tgtEl>
                                        <p:attrNameLst>
                                          <p:attrName>style.visibility</p:attrName>
                                        </p:attrNameLst>
                                      </p:cBhvr>
                                      <p:to>
                                        <p:strVal val="visible"/>
                                      </p:to>
                                    </p:set>
                                    <p:anim calcmode="lin" valueType="num">
                                      <p:cBhvr additive="base">
                                        <p:cTn id="52" dur="500" fill="hold"/>
                                        <p:tgtEl>
                                          <p:spTgt spid="141"/>
                                        </p:tgtEl>
                                        <p:attrNameLst>
                                          <p:attrName>ppt_x</p:attrName>
                                        </p:attrNameLst>
                                      </p:cBhvr>
                                      <p:tavLst>
                                        <p:tav tm="0">
                                          <p:val>
                                            <p:strVal val="#ppt_x"/>
                                          </p:val>
                                        </p:tav>
                                        <p:tav tm="100000">
                                          <p:val>
                                            <p:strVal val="#ppt_x"/>
                                          </p:val>
                                        </p:tav>
                                      </p:tavLst>
                                    </p:anim>
                                    <p:anim calcmode="lin" valueType="num">
                                      <p:cBhvr additive="base">
                                        <p:cTn id="53" dur="500" fill="hold"/>
                                        <p:tgtEl>
                                          <p:spTgt spid="141"/>
                                        </p:tgtEl>
                                        <p:attrNameLst>
                                          <p:attrName>ppt_y</p:attrName>
                                        </p:attrNameLst>
                                      </p:cBhvr>
                                      <p:tavLst>
                                        <p:tav tm="0">
                                          <p:val>
                                            <p:strVal val="1+#ppt_h/2"/>
                                          </p:val>
                                        </p:tav>
                                        <p:tav tm="100000">
                                          <p:val>
                                            <p:strVal val="#ppt_y"/>
                                          </p:val>
                                        </p:tav>
                                      </p:tavLst>
                                    </p:anim>
                                  </p:childTnLst>
                                </p:cTn>
                              </p:par>
                            </p:childTnLst>
                          </p:cTn>
                        </p:par>
                        <p:par>
                          <p:cTn id="54" fill="hold">
                            <p:stCondLst>
                              <p:cond delay="4000"/>
                            </p:stCondLst>
                            <p:childTnLst>
                              <p:par>
                                <p:cTn id="55" presetID="14" presetClass="entr" presetSubtype="10" fill="hold"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randombar(horizontal)">
                                      <p:cBhvr>
                                        <p:cTn id="57" dur="500"/>
                                        <p:tgtEl>
                                          <p:spTgt spid="6"/>
                                        </p:tgtEl>
                                      </p:cBhvr>
                                    </p:animEffect>
                                  </p:childTnLst>
                                </p:cTn>
                              </p:par>
                            </p:childTnLst>
                          </p:cTn>
                        </p:par>
                        <p:par>
                          <p:cTn id="58" fill="hold">
                            <p:stCondLst>
                              <p:cond delay="4500"/>
                            </p:stCondLst>
                            <p:childTnLst>
                              <p:par>
                                <p:cTn id="59" presetID="2" presetClass="entr" presetSubtype="4" fill="hold" nodeType="afterEffect">
                                  <p:stCondLst>
                                    <p:cond delay="0"/>
                                  </p:stCondLst>
                                  <p:childTnLst>
                                    <p:set>
                                      <p:cBhvr>
                                        <p:cTn id="60" dur="1" fill="hold">
                                          <p:stCondLst>
                                            <p:cond delay="0"/>
                                          </p:stCondLst>
                                        </p:cTn>
                                        <p:tgtEl>
                                          <p:spTgt spid="144"/>
                                        </p:tgtEl>
                                        <p:attrNameLst>
                                          <p:attrName>style.visibility</p:attrName>
                                        </p:attrNameLst>
                                      </p:cBhvr>
                                      <p:to>
                                        <p:strVal val="visible"/>
                                      </p:to>
                                    </p:set>
                                    <p:anim calcmode="lin" valueType="num">
                                      <p:cBhvr additive="base">
                                        <p:cTn id="61" dur="500" fill="hold"/>
                                        <p:tgtEl>
                                          <p:spTgt spid="144"/>
                                        </p:tgtEl>
                                        <p:attrNameLst>
                                          <p:attrName>ppt_x</p:attrName>
                                        </p:attrNameLst>
                                      </p:cBhvr>
                                      <p:tavLst>
                                        <p:tav tm="0">
                                          <p:val>
                                            <p:strVal val="#ppt_x"/>
                                          </p:val>
                                        </p:tav>
                                        <p:tav tm="100000">
                                          <p:val>
                                            <p:strVal val="#ppt_x"/>
                                          </p:val>
                                        </p:tav>
                                      </p:tavLst>
                                    </p:anim>
                                    <p:anim calcmode="lin" valueType="num">
                                      <p:cBhvr additive="base">
                                        <p:cTn id="62" dur="500" fill="hold"/>
                                        <p:tgtEl>
                                          <p:spTgt spid="144"/>
                                        </p:tgtEl>
                                        <p:attrNameLst>
                                          <p:attrName>ppt_y</p:attrName>
                                        </p:attrNameLst>
                                      </p:cBhvr>
                                      <p:tavLst>
                                        <p:tav tm="0">
                                          <p:val>
                                            <p:strVal val="1+#ppt_h/2"/>
                                          </p:val>
                                        </p:tav>
                                        <p:tav tm="100000">
                                          <p:val>
                                            <p:strVal val="#ppt_y"/>
                                          </p:val>
                                        </p:tav>
                                      </p:tavLst>
                                    </p:anim>
                                  </p:childTnLst>
                                </p:cTn>
                              </p:par>
                            </p:childTnLst>
                          </p:cTn>
                        </p:par>
                        <p:par>
                          <p:cTn id="63" fill="hold">
                            <p:stCondLst>
                              <p:cond delay="5000"/>
                            </p:stCondLst>
                            <p:childTnLst>
                              <p:par>
                                <p:cTn id="64" presetID="2" presetClass="entr" presetSubtype="4" fill="hold" nodeType="afterEffect">
                                  <p:stCondLst>
                                    <p:cond delay="0"/>
                                  </p:stCondLst>
                                  <p:childTnLst>
                                    <p:set>
                                      <p:cBhvr>
                                        <p:cTn id="65" dur="1" fill="hold">
                                          <p:stCondLst>
                                            <p:cond delay="0"/>
                                          </p:stCondLst>
                                        </p:cTn>
                                        <p:tgtEl>
                                          <p:spTgt spid="145"/>
                                        </p:tgtEl>
                                        <p:attrNameLst>
                                          <p:attrName>style.visibility</p:attrName>
                                        </p:attrNameLst>
                                      </p:cBhvr>
                                      <p:to>
                                        <p:strVal val="visible"/>
                                      </p:to>
                                    </p:set>
                                    <p:anim calcmode="lin" valueType="num">
                                      <p:cBhvr additive="base">
                                        <p:cTn id="66" dur="500" fill="hold"/>
                                        <p:tgtEl>
                                          <p:spTgt spid="145"/>
                                        </p:tgtEl>
                                        <p:attrNameLst>
                                          <p:attrName>ppt_x</p:attrName>
                                        </p:attrNameLst>
                                      </p:cBhvr>
                                      <p:tavLst>
                                        <p:tav tm="0">
                                          <p:val>
                                            <p:strVal val="#ppt_x"/>
                                          </p:val>
                                        </p:tav>
                                        <p:tav tm="100000">
                                          <p:val>
                                            <p:strVal val="#ppt_x"/>
                                          </p:val>
                                        </p:tav>
                                      </p:tavLst>
                                    </p:anim>
                                    <p:anim calcmode="lin" valueType="num">
                                      <p:cBhvr additive="base">
                                        <p:cTn id="67" dur="500" fill="hold"/>
                                        <p:tgtEl>
                                          <p:spTgt spid="145"/>
                                        </p:tgtEl>
                                        <p:attrNameLst>
                                          <p:attrName>ppt_y</p:attrName>
                                        </p:attrNameLst>
                                      </p:cBhvr>
                                      <p:tavLst>
                                        <p:tav tm="0">
                                          <p:val>
                                            <p:strVal val="1+#ppt_h/2"/>
                                          </p:val>
                                        </p:tav>
                                        <p:tav tm="100000">
                                          <p:val>
                                            <p:strVal val="#ppt_y"/>
                                          </p:val>
                                        </p:tav>
                                      </p:tavLst>
                                    </p:anim>
                                  </p:childTnLst>
                                </p:cTn>
                              </p:par>
                            </p:childTnLst>
                          </p:cTn>
                        </p:par>
                        <p:par>
                          <p:cTn id="68" fill="hold">
                            <p:stCondLst>
                              <p:cond delay="5500"/>
                            </p:stCondLst>
                            <p:childTnLst>
                              <p:par>
                                <p:cTn id="69" presetID="2" presetClass="entr" presetSubtype="4" fill="hold" nodeType="afterEffect">
                                  <p:stCondLst>
                                    <p:cond delay="0"/>
                                  </p:stCondLst>
                                  <p:childTnLst>
                                    <p:set>
                                      <p:cBhvr>
                                        <p:cTn id="70" dur="1" fill="hold">
                                          <p:stCondLst>
                                            <p:cond delay="0"/>
                                          </p:stCondLst>
                                        </p:cTn>
                                        <p:tgtEl>
                                          <p:spTgt spid="146"/>
                                        </p:tgtEl>
                                        <p:attrNameLst>
                                          <p:attrName>style.visibility</p:attrName>
                                        </p:attrNameLst>
                                      </p:cBhvr>
                                      <p:to>
                                        <p:strVal val="visible"/>
                                      </p:to>
                                    </p:set>
                                    <p:anim calcmode="lin" valueType="num">
                                      <p:cBhvr additive="base">
                                        <p:cTn id="71" dur="500" fill="hold"/>
                                        <p:tgtEl>
                                          <p:spTgt spid="146"/>
                                        </p:tgtEl>
                                        <p:attrNameLst>
                                          <p:attrName>ppt_x</p:attrName>
                                        </p:attrNameLst>
                                      </p:cBhvr>
                                      <p:tavLst>
                                        <p:tav tm="0">
                                          <p:val>
                                            <p:strVal val="#ppt_x"/>
                                          </p:val>
                                        </p:tav>
                                        <p:tav tm="100000">
                                          <p:val>
                                            <p:strVal val="#ppt_x"/>
                                          </p:val>
                                        </p:tav>
                                      </p:tavLst>
                                    </p:anim>
                                    <p:anim calcmode="lin" valueType="num">
                                      <p:cBhvr additive="base">
                                        <p:cTn id="72" dur="500" fill="hold"/>
                                        <p:tgtEl>
                                          <p:spTgt spid="146"/>
                                        </p:tgtEl>
                                        <p:attrNameLst>
                                          <p:attrName>ppt_y</p:attrName>
                                        </p:attrNameLst>
                                      </p:cBhvr>
                                      <p:tavLst>
                                        <p:tav tm="0">
                                          <p:val>
                                            <p:strVal val="1+#ppt_h/2"/>
                                          </p:val>
                                        </p:tav>
                                        <p:tav tm="100000">
                                          <p:val>
                                            <p:strVal val="#ppt_y"/>
                                          </p:val>
                                        </p:tav>
                                      </p:tavLst>
                                    </p:anim>
                                  </p:childTnLst>
                                </p:cTn>
                              </p:par>
                            </p:childTnLst>
                          </p:cTn>
                        </p:par>
                        <p:par>
                          <p:cTn id="73" fill="hold">
                            <p:stCondLst>
                              <p:cond delay="6000"/>
                            </p:stCondLst>
                            <p:childTnLst>
                              <p:par>
                                <p:cTn id="74" presetID="2" presetClass="entr" presetSubtype="4" fill="hold" nodeType="afterEffect">
                                  <p:stCondLst>
                                    <p:cond delay="0"/>
                                  </p:stCondLst>
                                  <p:childTnLst>
                                    <p:set>
                                      <p:cBhvr>
                                        <p:cTn id="75" dur="1" fill="hold">
                                          <p:stCondLst>
                                            <p:cond delay="0"/>
                                          </p:stCondLst>
                                        </p:cTn>
                                        <p:tgtEl>
                                          <p:spTgt spid="147"/>
                                        </p:tgtEl>
                                        <p:attrNameLst>
                                          <p:attrName>style.visibility</p:attrName>
                                        </p:attrNameLst>
                                      </p:cBhvr>
                                      <p:to>
                                        <p:strVal val="visible"/>
                                      </p:to>
                                    </p:set>
                                    <p:anim calcmode="lin" valueType="num">
                                      <p:cBhvr additive="base">
                                        <p:cTn id="76" dur="500" fill="hold"/>
                                        <p:tgtEl>
                                          <p:spTgt spid="147"/>
                                        </p:tgtEl>
                                        <p:attrNameLst>
                                          <p:attrName>ppt_x</p:attrName>
                                        </p:attrNameLst>
                                      </p:cBhvr>
                                      <p:tavLst>
                                        <p:tav tm="0">
                                          <p:val>
                                            <p:strVal val="#ppt_x"/>
                                          </p:val>
                                        </p:tav>
                                        <p:tav tm="100000">
                                          <p:val>
                                            <p:strVal val="#ppt_x"/>
                                          </p:val>
                                        </p:tav>
                                      </p:tavLst>
                                    </p:anim>
                                    <p:anim calcmode="lin" valueType="num">
                                      <p:cBhvr additive="base">
                                        <p:cTn id="77" dur="500" fill="hold"/>
                                        <p:tgtEl>
                                          <p:spTgt spid="147"/>
                                        </p:tgtEl>
                                        <p:attrNameLst>
                                          <p:attrName>ppt_y</p:attrName>
                                        </p:attrNameLst>
                                      </p:cBhvr>
                                      <p:tavLst>
                                        <p:tav tm="0">
                                          <p:val>
                                            <p:strVal val="1+#ppt_h/2"/>
                                          </p:val>
                                        </p:tav>
                                        <p:tav tm="100000">
                                          <p:val>
                                            <p:strVal val="#ppt_y"/>
                                          </p:val>
                                        </p:tav>
                                      </p:tavLst>
                                    </p:anim>
                                  </p:childTnLst>
                                </p:cTn>
                              </p:par>
                            </p:childTnLst>
                          </p:cTn>
                        </p:par>
                        <p:par>
                          <p:cTn id="78" fill="hold">
                            <p:stCondLst>
                              <p:cond delay="6500"/>
                            </p:stCondLst>
                            <p:childTnLst>
                              <p:par>
                                <p:cTn id="79" presetID="14" presetClass="entr" presetSubtype="10" fill="hold" nodeType="afterEffect">
                                  <p:stCondLst>
                                    <p:cond delay="0"/>
                                  </p:stCondLst>
                                  <p:childTnLst>
                                    <p:set>
                                      <p:cBhvr>
                                        <p:cTn id="80" dur="1" fill="hold">
                                          <p:stCondLst>
                                            <p:cond delay="0"/>
                                          </p:stCondLst>
                                        </p:cTn>
                                        <p:tgtEl>
                                          <p:spTgt spid="129"/>
                                        </p:tgtEl>
                                        <p:attrNameLst>
                                          <p:attrName>style.visibility</p:attrName>
                                        </p:attrNameLst>
                                      </p:cBhvr>
                                      <p:to>
                                        <p:strVal val="visible"/>
                                      </p:to>
                                    </p:set>
                                    <p:animEffect transition="in" filter="randombar(horizontal)">
                                      <p:cBhvr>
                                        <p:cTn id="81" dur="500"/>
                                        <p:tgtEl>
                                          <p:spTgt spid="129"/>
                                        </p:tgtEl>
                                      </p:cBhvr>
                                    </p:animEffect>
                                  </p:childTnLst>
                                </p:cTn>
                              </p:par>
                            </p:childTnLst>
                          </p:cTn>
                        </p:par>
                        <p:par>
                          <p:cTn id="82" fill="hold">
                            <p:stCondLst>
                              <p:cond delay="7000"/>
                            </p:stCondLst>
                            <p:childTnLst>
                              <p:par>
                                <p:cTn id="83" presetID="2" presetClass="entr" presetSubtype="4" fill="hold" nodeType="afterEffect">
                                  <p:stCondLst>
                                    <p:cond delay="0"/>
                                  </p:stCondLst>
                                  <p:childTnLst>
                                    <p:set>
                                      <p:cBhvr>
                                        <p:cTn id="84" dur="1" fill="hold">
                                          <p:stCondLst>
                                            <p:cond delay="0"/>
                                          </p:stCondLst>
                                        </p:cTn>
                                        <p:tgtEl>
                                          <p:spTgt spid="125"/>
                                        </p:tgtEl>
                                        <p:attrNameLst>
                                          <p:attrName>style.visibility</p:attrName>
                                        </p:attrNameLst>
                                      </p:cBhvr>
                                      <p:to>
                                        <p:strVal val="visible"/>
                                      </p:to>
                                    </p:set>
                                    <p:anim calcmode="lin" valueType="num">
                                      <p:cBhvr additive="base">
                                        <p:cTn id="85" dur="500" fill="hold"/>
                                        <p:tgtEl>
                                          <p:spTgt spid="125"/>
                                        </p:tgtEl>
                                        <p:attrNameLst>
                                          <p:attrName>ppt_x</p:attrName>
                                        </p:attrNameLst>
                                      </p:cBhvr>
                                      <p:tavLst>
                                        <p:tav tm="0">
                                          <p:val>
                                            <p:strVal val="#ppt_x"/>
                                          </p:val>
                                        </p:tav>
                                        <p:tav tm="100000">
                                          <p:val>
                                            <p:strVal val="#ppt_x"/>
                                          </p:val>
                                        </p:tav>
                                      </p:tavLst>
                                    </p:anim>
                                    <p:anim calcmode="lin" valueType="num">
                                      <p:cBhvr additive="base">
                                        <p:cTn id="86" dur="500" fill="hold"/>
                                        <p:tgtEl>
                                          <p:spTgt spid="125"/>
                                        </p:tgtEl>
                                        <p:attrNameLst>
                                          <p:attrName>ppt_y</p:attrName>
                                        </p:attrNameLst>
                                      </p:cBhvr>
                                      <p:tavLst>
                                        <p:tav tm="0">
                                          <p:val>
                                            <p:strVal val="1+#ppt_h/2"/>
                                          </p:val>
                                        </p:tav>
                                        <p:tav tm="100000">
                                          <p:val>
                                            <p:strVal val="#ppt_y"/>
                                          </p:val>
                                        </p:tav>
                                      </p:tavLst>
                                    </p:anim>
                                  </p:childTnLst>
                                </p:cTn>
                              </p:par>
                            </p:childTnLst>
                          </p:cTn>
                        </p:par>
                        <p:par>
                          <p:cTn id="87" fill="hold">
                            <p:stCondLst>
                              <p:cond delay="7500"/>
                            </p:stCondLst>
                            <p:childTnLst>
                              <p:par>
                                <p:cTn id="88" presetID="2" presetClass="entr" presetSubtype="4" fill="hold" nodeType="afterEffect">
                                  <p:stCondLst>
                                    <p:cond delay="0"/>
                                  </p:stCondLst>
                                  <p:childTnLst>
                                    <p:set>
                                      <p:cBhvr>
                                        <p:cTn id="89" dur="1" fill="hold">
                                          <p:stCondLst>
                                            <p:cond delay="0"/>
                                          </p:stCondLst>
                                        </p:cTn>
                                        <p:tgtEl>
                                          <p:spTgt spid="126"/>
                                        </p:tgtEl>
                                        <p:attrNameLst>
                                          <p:attrName>style.visibility</p:attrName>
                                        </p:attrNameLst>
                                      </p:cBhvr>
                                      <p:to>
                                        <p:strVal val="visible"/>
                                      </p:to>
                                    </p:set>
                                    <p:anim calcmode="lin" valueType="num">
                                      <p:cBhvr additive="base">
                                        <p:cTn id="90" dur="500" fill="hold"/>
                                        <p:tgtEl>
                                          <p:spTgt spid="126"/>
                                        </p:tgtEl>
                                        <p:attrNameLst>
                                          <p:attrName>ppt_x</p:attrName>
                                        </p:attrNameLst>
                                      </p:cBhvr>
                                      <p:tavLst>
                                        <p:tav tm="0">
                                          <p:val>
                                            <p:strVal val="#ppt_x"/>
                                          </p:val>
                                        </p:tav>
                                        <p:tav tm="100000">
                                          <p:val>
                                            <p:strVal val="#ppt_x"/>
                                          </p:val>
                                        </p:tav>
                                      </p:tavLst>
                                    </p:anim>
                                    <p:anim calcmode="lin" valueType="num">
                                      <p:cBhvr additive="base">
                                        <p:cTn id="91" dur="500" fill="hold"/>
                                        <p:tgtEl>
                                          <p:spTgt spid="126"/>
                                        </p:tgtEl>
                                        <p:attrNameLst>
                                          <p:attrName>ppt_y</p:attrName>
                                        </p:attrNameLst>
                                      </p:cBhvr>
                                      <p:tavLst>
                                        <p:tav tm="0">
                                          <p:val>
                                            <p:strVal val="1+#ppt_h/2"/>
                                          </p:val>
                                        </p:tav>
                                        <p:tav tm="100000">
                                          <p:val>
                                            <p:strVal val="#ppt_y"/>
                                          </p:val>
                                        </p:tav>
                                      </p:tavLst>
                                    </p:anim>
                                  </p:childTnLst>
                                </p:cTn>
                              </p:par>
                            </p:childTnLst>
                          </p:cTn>
                        </p:par>
                        <p:par>
                          <p:cTn id="92" fill="hold">
                            <p:stCondLst>
                              <p:cond delay="8000"/>
                            </p:stCondLst>
                            <p:childTnLst>
                              <p:par>
                                <p:cTn id="93" presetID="2" presetClass="entr" presetSubtype="4" fill="hold" nodeType="afterEffect">
                                  <p:stCondLst>
                                    <p:cond delay="0"/>
                                  </p:stCondLst>
                                  <p:childTnLst>
                                    <p:set>
                                      <p:cBhvr>
                                        <p:cTn id="94" dur="1" fill="hold">
                                          <p:stCondLst>
                                            <p:cond delay="0"/>
                                          </p:stCondLst>
                                        </p:cTn>
                                        <p:tgtEl>
                                          <p:spTgt spid="127"/>
                                        </p:tgtEl>
                                        <p:attrNameLst>
                                          <p:attrName>style.visibility</p:attrName>
                                        </p:attrNameLst>
                                      </p:cBhvr>
                                      <p:to>
                                        <p:strVal val="visible"/>
                                      </p:to>
                                    </p:set>
                                    <p:anim calcmode="lin" valueType="num">
                                      <p:cBhvr additive="base">
                                        <p:cTn id="95" dur="500" fill="hold"/>
                                        <p:tgtEl>
                                          <p:spTgt spid="127"/>
                                        </p:tgtEl>
                                        <p:attrNameLst>
                                          <p:attrName>ppt_x</p:attrName>
                                        </p:attrNameLst>
                                      </p:cBhvr>
                                      <p:tavLst>
                                        <p:tav tm="0">
                                          <p:val>
                                            <p:strVal val="#ppt_x"/>
                                          </p:val>
                                        </p:tav>
                                        <p:tav tm="100000">
                                          <p:val>
                                            <p:strVal val="#ppt_x"/>
                                          </p:val>
                                        </p:tav>
                                      </p:tavLst>
                                    </p:anim>
                                    <p:anim calcmode="lin" valueType="num">
                                      <p:cBhvr additive="base">
                                        <p:cTn id="96" dur="500" fill="hold"/>
                                        <p:tgtEl>
                                          <p:spTgt spid="127"/>
                                        </p:tgtEl>
                                        <p:attrNameLst>
                                          <p:attrName>ppt_y</p:attrName>
                                        </p:attrNameLst>
                                      </p:cBhvr>
                                      <p:tavLst>
                                        <p:tav tm="0">
                                          <p:val>
                                            <p:strVal val="1+#ppt_h/2"/>
                                          </p:val>
                                        </p:tav>
                                        <p:tav tm="100000">
                                          <p:val>
                                            <p:strVal val="#ppt_y"/>
                                          </p:val>
                                        </p:tav>
                                      </p:tavLst>
                                    </p:anim>
                                  </p:childTnLst>
                                </p:cTn>
                              </p:par>
                            </p:childTnLst>
                          </p:cTn>
                        </p:par>
                        <p:par>
                          <p:cTn id="97" fill="hold">
                            <p:stCondLst>
                              <p:cond delay="8500"/>
                            </p:stCondLst>
                            <p:childTnLst>
                              <p:par>
                                <p:cTn id="98" presetID="2" presetClass="entr" presetSubtype="4" fill="hold" nodeType="afterEffect">
                                  <p:stCondLst>
                                    <p:cond delay="0"/>
                                  </p:stCondLst>
                                  <p:childTnLst>
                                    <p:set>
                                      <p:cBhvr>
                                        <p:cTn id="99" dur="1" fill="hold">
                                          <p:stCondLst>
                                            <p:cond delay="0"/>
                                          </p:stCondLst>
                                        </p:cTn>
                                        <p:tgtEl>
                                          <p:spTgt spid="128"/>
                                        </p:tgtEl>
                                        <p:attrNameLst>
                                          <p:attrName>style.visibility</p:attrName>
                                        </p:attrNameLst>
                                      </p:cBhvr>
                                      <p:to>
                                        <p:strVal val="visible"/>
                                      </p:to>
                                    </p:set>
                                    <p:anim calcmode="lin" valueType="num">
                                      <p:cBhvr additive="base">
                                        <p:cTn id="100" dur="500" fill="hold"/>
                                        <p:tgtEl>
                                          <p:spTgt spid="128"/>
                                        </p:tgtEl>
                                        <p:attrNameLst>
                                          <p:attrName>ppt_x</p:attrName>
                                        </p:attrNameLst>
                                      </p:cBhvr>
                                      <p:tavLst>
                                        <p:tav tm="0">
                                          <p:val>
                                            <p:strVal val="#ppt_x"/>
                                          </p:val>
                                        </p:tav>
                                        <p:tav tm="100000">
                                          <p:val>
                                            <p:strVal val="#ppt_x"/>
                                          </p:val>
                                        </p:tav>
                                      </p:tavLst>
                                    </p:anim>
                                    <p:anim calcmode="lin" valueType="num">
                                      <p:cBhvr additive="base">
                                        <p:cTn id="101" dur="500" fill="hold"/>
                                        <p:tgtEl>
                                          <p:spTgt spid="128"/>
                                        </p:tgtEl>
                                        <p:attrNameLst>
                                          <p:attrName>ppt_y</p:attrName>
                                        </p:attrNameLst>
                                      </p:cBhvr>
                                      <p:tavLst>
                                        <p:tav tm="0">
                                          <p:val>
                                            <p:strVal val="1+#ppt_h/2"/>
                                          </p:val>
                                        </p:tav>
                                        <p:tav tm="100000">
                                          <p:val>
                                            <p:strVal val="#ppt_y"/>
                                          </p:val>
                                        </p:tav>
                                      </p:tavLst>
                                    </p:anim>
                                  </p:childTnLst>
                                </p:cTn>
                              </p:par>
                            </p:childTnLst>
                          </p:cTn>
                        </p:par>
                        <p:par>
                          <p:cTn id="102" fill="hold">
                            <p:stCondLst>
                              <p:cond delay="9000"/>
                            </p:stCondLst>
                            <p:childTnLst>
                              <p:par>
                                <p:cTn id="103" presetID="14" presetClass="entr" presetSubtype="10" fill="hold" nodeType="afterEffect">
                                  <p:stCondLst>
                                    <p:cond delay="0"/>
                                  </p:stCondLst>
                                  <p:childTnLst>
                                    <p:set>
                                      <p:cBhvr>
                                        <p:cTn id="104" dur="1" fill="hold">
                                          <p:stCondLst>
                                            <p:cond delay="0"/>
                                          </p:stCondLst>
                                        </p:cTn>
                                        <p:tgtEl>
                                          <p:spTgt spid="149"/>
                                        </p:tgtEl>
                                        <p:attrNameLst>
                                          <p:attrName>style.visibility</p:attrName>
                                        </p:attrNameLst>
                                      </p:cBhvr>
                                      <p:to>
                                        <p:strVal val="visible"/>
                                      </p:to>
                                    </p:set>
                                    <p:animEffect transition="in" filter="randombar(horizontal)">
                                      <p:cBhvr>
                                        <p:cTn id="105" dur="500"/>
                                        <p:tgtEl>
                                          <p:spTgt spid="149"/>
                                        </p:tgtEl>
                                      </p:cBhvr>
                                    </p:animEffect>
                                  </p:childTnLst>
                                </p:cTn>
                              </p:par>
                            </p:childTnLst>
                          </p:cTn>
                        </p:par>
                        <p:par>
                          <p:cTn id="106" fill="hold">
                            <p:stCondLst>
                              <p:cond delay="9500"/>
                            </p:stCondLst>
                            <p:childTnLst>
                              <p:par>
                                <p:cTn id="107" presetID="2" presetClass="entr" presetSubtype="4" fill="hold" nodeType="afterEffect">
                                  <p:stCondLst>
                                    <p:cond delay="0"/>
                                  </p:stCondLst>
                                  <p:childTnLst>
                                    <p:set>
                                      <p:cBhvr>
                                        <p:cTn id="108" dur="1" fill="hold">
                                          <p:stCondLst>
                                            <p:cond delay="0"/>
                                          </p:stCondLst>
                                        </p:cTn>
                                        <p:tgtEl>
                                          <p:spTgt spid="140"/>
                                        </p:tgtEl>
                                        <p:attrNameLst>
                                          <p:attrName>style.visibility</p:attrName>
                                        </p:attrNameLst>
                                      </p:cBhvr>
                                      <p:to>
                                        <p:strVal val="visible"/>
                                      </p:to>
                                    </p:set>
                                    <p:anim calcmode="lin" valueType="num">
                                      <p:cBhvr additive="base">
                                        <p:cTn id="109" dur="500" fill="hold"/>
                                        <p:tgtEl>
                                          <p:spTgt spid="140"/>
                                        </p:tgtEl>
                                        <p:attrNameLst>
                                          <p:attrName>ppt_x</p:attrName>
                                        </p:attrNameLst>
                                      </p:cBhvr>
                                      <p:tavLst>
                                        <p:tav tm="0">
                                          <p:val>
                                            <p:strVal val="#ppt_x"/>
                                          </p:val>
                                        </p:tav>
                                        <p:tav tm="100000">
                                          <p:val>
                                            <p:strVal val="#ppt_x"/>
                                          </p:val>
                                        </p:tav>
                                      </p:tavLst>
                                    </p:anim>
                                    <p:anim calcmode="lin" valueType="num">
                                      <p:cBhvr additive="base">
                                        <p:cTn id="110" dur="500" fill="hold"/>
                                        <p:tgtEl>
                                          <p:spTgt spid="140"/>
                                        </p:tgtEl>
                                        <p:attrNameLst>
                                          <p:attrName>ppt_y</p:attrName>
                                        </p:attrNameLst>
                                      </p:cBhvr>
                                      <p:tavLst>
                                        <p:tav tm="0">
                                          <p:val>
                                            <p:strVal val="1+#ppt_h/2"/>
                                          </p:val>
                                        </p:tav>
                                        <p:tav tm="100000">
                                          <p:val>
                                            <p:strVal val="#ppt_y"/>
                                          </p:val>
                                        </p:tav>
                                      </p:tavLst>
                                    </p:anim>
                                  </p:childTnLst>
                                </p:cTn>
                              </p:par>
                            </p:childTnLst>
                          </p:cTn>
                        </p:par>
                        <p:par>
                          <p:cTn id="111" fill="hold">
                            <p:stCondLst>
                              <p:cond delay="10000"/>
                            </p:stCondLst>
                            <p:childTnLst>
                              <p:par>
                                <p:cTn id="112" presetID="2" presetClass="entr" presetSubtype="4" fill="hold" nodeType="afterEffect">
                                  <p:stCondLst>
                                    <p:cond delay="0"/>
                                  </p:stCondLst>
                                  <p:childTnLst>
                                    <p:set>
                                      <p:cBhvr>
                                        <p:cTn id="113" dur="1" fill="hold">
                                          <p:stCondLst>
                                            <p:cond delay="0"/>
                                          </p:stCondLst>
                                        </p:cTn>
                                        <p:tgtEl>
                                          <p:spTgt spid="142"/>
                                        </p:tgtEl>
                                        <p:attrNameLst>
                                          <p:attrName>style.visibility</p:attrName>
                                        </p:attrNameLst>
                                      </p:cBhvr>
                                      <p:to>
                                        <p:strVal val="visible"/>
                                      </p:to>
                                    </p:set>
                                    <p:anim calcmode="lin" valueType="num">
                                      <p:cBhvr additive="base">
                                        <p:cTn id="114" dur="500" fill="hold"/>
                                        <p:tgtEl>
                                          <p:spTgt spid="142"/>
                                        </p:tgtEl>
                                        <p:attrNameLst>
                                          <p:attrName>ppt_x</p:attrName>
                                        </p:attrNameLst>
                                      </p:cBhvr>
                                      <p:tavLst>
                                        <p:tav tm="0">
                                          <p:val>
                                            <p:strVal val="#ppt_x"/>
                                          </p:val>
                                        </p:tav>
                                        <p:tav tm="100000">
                                          <p:val>
                                            <p:strVal val="#ppt_x"/>
                                          </p:val>
                                        </p:tav>
                                      </p:tavLst>
                                    </p:anim>
                                    <p:anim calcmode="lin" valueType="num">
                                      <p:cBhvr additive="base">
                                        <p:cTn id="115" dur="500" fill="hold"/>
                                        <p:tgtEl>
                                          <p:spTgt spid="142"/>
                                        </p:tgtEl>
                                        <p:attrNameLst>
                                          <p:attrName>ppt_y</p:attrName>
                                        </p:attrNameLst>
                                      </p:cBhvr>
                                      <p:tavLst>
                                        <p:tav tm="0">
                                          <p:val>
                                            <p:strVal val="1+#ppt_h/2"/>
                                          </p:val>
                                        </p:tav>
                                        <p:tav tm="100000">
                                          <p:val>
                                            <p:strVal val="#ppt_y"/>
                                          </p:val>
                                        </p:tav>
                                      </p:tavLst>
                                    </p:anim>
                                  </p:childTnLst>
                                </p:cTn>
                              </p:par>
                            </p:childTnLst>
                          </p:cTn>
                        </p:par>
                        <p:par>
                          <p:cTn id="116" fill="hold">
                            <p:stCondLst>
                              <p:cond delay="10500"/>
                            </p:stCondLst>
                            <p:childTnLst>
                              <p:par>
                                <p:cTn id="117" presetID="2" presetClass="entr" presetSubtype="4" fill="hold" nodeType="afterEffect">
                                  <p:stCondLst>
                                    <p:cond delay="0"/>
                                  </p:stCondLst>
                                  <p:childTnLst>
                                    <p:set>
                                      <p:cBhvr>
                                        <p:cTn id="118" dur="1" fill="hold">
                                          <p:stCondLst>
                                            <p:cond delay="0"/>
                                          </p:stCondLst>
                                        </p:cTn>
                                        <p:tgtEl>
                                          <p:spTgt spid="143"/>
                                        </p:tgtEl>
                                        <p:attrNameLst>
                                          <p:attrName>style.visibility</p:attrName>
                                        </p:attrNameLst>
                                      </p:cBhvr>
                                      <p:to>
                                        <p:strVal val="visible"/>
                                      </p:to>
                                    </p:set>
                                    <p:anim calcmode="lin" valueType="num">
                                      <p:cBhvr additive="base">
                                        <p:cTn id="119" dur="500" fill="hold"/>
                                        <p:tgtEl>
                                          <p:spTgt spid="143"/>
                                        </p:tgtEl>
                                        <p:attrNameLst>
                                          <p:attrName>ppt_x</p:attrName>
                                        </p:attrNameLst>
                                      </p:cBhvr>
                                      <p:tavLst>
                                        <p:tav tm="0">
                                          <p:val>
                                            <p:strVal val="#ppt_x"/>
                                          </p:val>
                                        </p:tav>
                                        <p:tav tm="100000">
                                          <p:val>
                                            <p:strVal val="#ppt_x"/>
                                          </p:val>
                                        </p:tav>
                                      </p:tavLst>
                                    </p:anim>
                                    <p:anim calcmode="lin" valueType="num">
                                      <p:cBhvr additive="base">
                                        <p:cTn id="120" dur="500" fill="hold"/>
                                        <p:tgtEl>
                                          <p:spTgt spid="143"/>
                                        </p:tgtEl>
                                        <p:attrNameLst>
                                          <p:attrName>ppt_y</p:attrName>
                                        </p:attrNameLst>
                                      </p:cBhvr>
                                      <p:tavLst>
                                        <p:tav tm="0">
                                          <p:val>
                                            <p:strVal val="1+#ppt_h/2"/>
                                          </p:val>
                                        </p:tav>
                                        <p:tav tm="100000">
                                          <p:val>
                                            <p:strVal val="#ppt_y"/>
                                          </p:val>
                                        </p:tav>
                                      </p:tavLst>
                                    </p:anim>
                                  </p:childTnLst>
                                </p:cTn>
                              </p:par>
                            </p:childTnLst>
                          </p:cTn>
                        </p:par>
                        <p:par>
                          <p:cTn id="121" fill="hold">
                            <p:stCondLst>
                              <p:cond delay="11000"/>
                            </p:stCondLst>
                            <p:childTnLst>
                              <p:par>
                                <p:cTn id="122" presetID="2" presetClass="entr" presetSubtype="4" fill="hold" nodeType="afterEffect">
                                  <p:stCondLst>
                                    <p:cond delay="0"/>
                                  </p:stCondLst>
                                  <p:childTnLst>
                                    <p:set>
                                      <p:cBhvr>
                                        <p:cTn id="123" dur="1" fill="hold">
                                          <p:stCondLst>
                                            <p:cond delay="0"/>
                                          </p:stCondLst>
                                        </p:cTn>
                                        <p:tgtEl>
                                          <p:spTgt spid="148"/>
                                        </p:tgtEl>
                                        <p:attrNameLst>
                                          <p:attrName>style.visibility</p:attrName>
                                        </p:attrNameLst>
                                      </p:cBhvr>
                                      <p:to>
                                        <p:strVal val="visible"/>
                                      </p:to>
                                    </p:set>
                                    <p:anim calcmode="lin" valueType="num">
                                      <p:cBhvr additive="base">
                                        <p:cTn id="124" dur="500" fill="hold"/>
                                        <p:tgtEl>
                                          <p:spTgt spid="148"/>
                                        </p:tgtEl>
                                        <p:attrNameLst>
                                          <p:attrName>ppt_x</p:attrName>
                                        </p:attrNameLst>
                                      </p:cBhvr>
                                      <p:tavLst>
                                        <p:tav tm="0">
                                          <p:val>
                                            <p:strVal val="#ppt_x"/>
                                          </p:val>
                                        </p:tav>
                                        <p:tav tm="100000">
                                          <p:val>
                                            <p:strVal val="#ppt_x"/>
                                          </p:val>
                                        </p:tav>
                                      </p:tavLst>
                                    </p:anim>
                                    <p:anim calcmode="lin" valueType="num">
                                      <p:cBhvr additive="base">
                                        <p:cTn id="125" dur="500" fill="hold"/>
                                        <p:tgtEl>
                                          <p:spTgt spid="148"/>
                                        </p:tgtEl>
                                        <p:attrNameLst>
                                          <p:attrName>ppt_y</p:attrName>
                                        </p:attrNameLst>
                                      </p:cBhvr>
                                      <p:tavLst>
                                        <p:tav tm="0">
                                          <p:val>
                                            <p:strVal val="1+#ppt_h/2"/>
                                          </p:val>
                                        </p:tav>
                                        <p:tav tm="100000">
                                          <p:val>
                                            <p:strVal val="#ppt_y"/>
                                          </p:val>
                                        </p:tav>
                                      </p:tavLst>
                                    </p:anim>
                                  </p:childTnLst>
                                </p:cTn>
                              </p:par>
                            </p:childTnLst>
                          </p:cTn>
                        </p:par>
                        <p:par>
                          <p:cTn id="126" fill="hold">
                            <p:stCondLst>
                              <p:cond delay="11500"/>
                            </p:stCondLst>
                            <p:childTnLst>
                              <p:par>
                                <p:cTn id="127" presetID="14" presetClass="entr" presetSubtype="10" fill="hold" nodeType="afterEffect">
                                  <p:stCondLst>
                                    <p:cond delay="0"/>
                                  </p:stCondLst>
                                  <p:childTnLst>
                                    <p:set>
                                      <p:cBhvr>
                                        <p:cTn id="128" dur="1" fill="hold">
                                          <p:stCondLst>
                                            <p:cond delay="0"/>
                                          </p:stCondLst>
                                        </p:cTn>
                                        <p:tgtEl>
                                          <p:spTgt spid="156"/>
                                        </p:tgtEl>
                                        <p:attrNameLst>
                                          <p:attrName>style.visibility</p:attrName>
                                        </p:attrNameLst>
                                      </p:cBhvr>
                                      <p:to>
                                        <p:strVal val="visible"/>
                                      </p:to>
                                    </p:set>
                                    <p:animEffect transition="in" filter="randombar(horizontal)">
                                      <p:cBhvr>
                                        <p:cTn id="129" dur="500"/>
                                        <p:tgtEl>
                                          <p:spTgt spid="156"/>
                                        </p:tgtEl>
                                      </p:cBhvr>
                                    </p:animEffect>
                                  </p:childTnLst>
                                </p:cTn>
                              </p:par>
                            </p:childTnLst>
                          </p:cTn>
                        </p:par>
                        <p:par>
                          <p:cTn id="130" fill="hold">
                            <p:stCondLst>
                              <p:cond delay="12000"/>
                            </p:stCondLst>
                            <p:childTnLst>
                              <p:par>
                                <p:cTn id="131" presetID="2" presetClass="entr" presetSubtype="4" fill="hold" nodeType="afterEffect">
                                  <p:stCondLst>
                                    <p:cond delay="0"/>
                                  </p:stCondLst>
                                  <p:childTnLst>
                                    <p:set>
                                      <p:cBhvr>
                                        <p:cTn id="132" dur="1" fill="hold">
                                          <p:stCondLst>
                                            <p:cond delay="0"/>
                                          </p:stCondLst>
                                        </p:cTn>
                                        <p:tgtEl>
                                          <p:spTgt spid="152"/>
                                        </p:tgtEl>
                                        <p:attrNameLst>
                                          <p:attrName>style.visibility</p:attrName>
                                        </p:attrNameLst>
                                      </p:cBhvr>
                                      <p:to>
                                        <p:strVal val="visible"/>
                                      </p:to>
                                    </p:set>
                                    <p:anim calcmode="lin" valueType="num">
                                      <p:cBhvr additive="base">
                                        <p:cTn id="133" dur="500" fill="hold"/>
                                        <p:tgtEl>
                                          <p:spTgt spid="152"/>
                                        </p:tgtEl>
                                        <p:attrNameLst>
                                          <p:attrName>ppt_x</p:attrName>
                                        </p:attrNameLst>
                                      </p:cBhvr>
                                      <p:tavLst>
                                        <p:tav tm="0">
                                          <p:val>
                                            <p:strVal val="#ppt_x"/>
                                          </p:val>
                                        </p:tav>
                                        <p:tav tm="100000">
                                          <p:val>
                                            <p:strVal val="#ppt_x"/>
                                          </p:val>
                                        </p:tav>
                                      </p:tavLst>
                                    </p:anim>
                                    <p:anim calcmode="lin" valueType="num">
                                      <p:cBhvr additive="base">
                                        <p:cTn id="134" dur="500" fill="hold"/>
                                        <p:tgtEl>
                                          <p:spTgt spid="152"/>
                                        </p:tgtEl>
                                        <p:attrNameLst>
                                          <p:attrName>ppt_y</p:attrName>
                                        </p:attrNameLst>
                                      </p:cBhvr>
                                      <p:tavLst>
                                        <p:tav tm="0">
                                          <p:val>
                                            <p:strVal val="1+#ppt_h/2"/>
                                          </p:val>
                                        </p:tav>
                                        <p:tav tm="100000">
                                          <p:val>
                                            <p:strVal val="#ppt_y"/>
                                          </p:val>
                                        </p:tav>
                                      </p:tavLst>
                                    </p:anim>
                                  </p:childTnLst>
                                </p:cTn>
                              </p:par>
                            </p:childTnLst>
                          </p:cTn>
                        </p:par>
                        <p:par>
                          <p:cTn id="135" fill="hold">
                            <p:stCondLst>
                              <p:cond delay="12500"/>
                            </p:stCondLst>
                            <p:childTnLst>
                              <p:par>
                                <p:cTn id="136" presetID="2" presetClass="entr" presetSubtype="4" fill="hold" nodeType="afterEffect">
                                  <p:stCondLst>
                                    <p:cond delay="0"/>
                                  </p:stCondLst>
                                  <p:childTnLst>
                                    <p:set>
                                      <p:cBhvr>
                                        <p:cTn id="137" dur="1" fill="hold">
                                          <p:stCondLst>
                                            <p:cond delay="0"/>
                                          </p:stCondLst>
                                        </p:cTn>
                                        <p:tgtEl>
                                          <p:spTgt spid="153"/>
                                        </p:tgtEl>
                                        <p:attrNameLst>
                                          <p:attrName>style.visibility</p:attrName>
                                        </p:attrNameLst>
                                      </p:cBhvr>
                                      <p:to>
                                        <p:strVal val="visible"/>
                                      </p:to>
                                    </p:set>
                                    <p:anim calcmode="lin" valueType="num">
                                      <p:cBhvr additive="base">
                                        <p:cTn id="138" dur="500" fill="hold"/>
                                        <p:tgtEl>
                                          <p:spTgt spid="153"/>
                                        </p:tgtEl>
                                        <p:attrNameLst>
                                          <p:attrName>ppt_x</p:attrName>
                                        </p:attrNameLst>
                                      </p:cBhvr>
                                      <p:tavLst>
                                        <p:tav tm="0">
                                          <p:val>
                                            <p:strVal val="#ppt_x"/>
                                          </p:val>
                                        </p:tav>
                                        <p:tav tm="100000">
                                          <p:val>
                                            <p:strVal val="#ppt_x"/>
                                          </p:val>
                                        </p:tav>
                                      </p:tavLst>
                                    </p:anim>
                                    <p:anim calcmode="lin" valueType="num">
                                      <p:cBhvr additive="base">
                                        <p:cTn id="139" dur="500" fill="hold"/>
                                        <p:tgtEl>
                                          <p:spTgt spid="153"/>
                                        </p:tgtEl>
                                        <p:attrNameLst>
                                          <p:attrName>ppt_y</p:attrName>
                                        </p:attrNameLst>
                                      </p:cBhvr>
                                      <p:tavLst>
                                        <p:tav tm="0">
                                          <p:val>
                                            <p:strVal val="1+#ppt_h/2"/>
                                          </p:val>
                                        </p:tav>
                                        <p:tav tm="100000">
                                          <p:val>
                                            <p:strVal val="#ppt_y"/>
                                          </p:val>
                                        </p:tav>
                                      </p:tavLst>
                                    </p:anim>
                                  </p:childTnLst>
                                </p:cTn>
                              </p:par>
                            </p:childTnLst>
                          </p:cTn>
                        </p:par>
                        <p:par>
                          <p:cTn id="140" fill="hold">
                            <p:stCondLst>
                              <p:cond delay="13000"/>
                            </p:stCondLst>
                            <p:childTnLst>
                              <p:par>
                                <p:cTn id="141" presetID="2" presetClass="entr" presetSubtype="4" fill="hold" nodeType="afterEffect">
                                  <p:stCondLst>
                                    <p:cond delay="0"/>
                                  </p:stCondLst>
                                  <p:childTnLst>
                                    <p:set>
                                      <p:cBhvr>
                                        <p:cTn id="142" dur="1" fill="hold">
                                          <p:stCondLst>
                                            <p:cond delay="0"/>
                                          </p:stCondLst>
                                        </p:cTn>
                                        <p:tgtEl>
                                          <p:spTgt spid="154"/>
                                        </p:tgtEl>
                                        <p:attrNameLst>
                                          <p:attrName>style.visibility</p:attrName>
                                        </p:attrNameLst>
                                      </p:cBhvr>
                                      <p:to>
                                        <p:strVal val="visible"/>
                                      </p:to>
                                    </p:set>
                                    <p:anim calcmode="lin" valueType="num">
                                      <p:cBhvr additive="base">
                                        <p:cTn id="143" dur="500" fill="hold"/>
                                        <p:tgtEl>
                                          <p:spTgt spid="154"/>
                                        </p:tgtEl>
                                        <p:attrNameLst>
                                          <p:attrName>ppt_x</p:attrName>
                                        </p:attrNameLst>
                                      </p:cBhvr>
                                      <p:tavLst>
                                        <p:tav tm="0">
                                          <p:val>
                                            <p:strVal val="#ppt_x"/>
                                          </p:val>
                                        </p:tav>
                                        <p:tav tm="100000">
                                          <p:val>
                                            <p:strVal val="#ppt_x"/>
                                          </p:val>
                                        </p:tav>
                                      </p:tavLst>
                                    </p:anim>
                                    <p:anim calcmode="lin" valueType="num">
                                      <p:cBhvr additive="base">
                                        <p:cTn id="144" dur="500" fill="hold"/>
                                        <p:tgtEl>
                                          <p:spTgt spid="154"/>
                                        </p:tgtEl>
                                        <p:attrNameLst>
                                          <p:attrName>ppt_y</p:attrName>
                                        </p:attrNameLst>
                                      </p:cBhvr>
                                      <p:tavLst>
                                        <p:tav tm="0">
                                          <p:val>
                                            <p:strVal val="1+#ppt_h/2"/>
                                          </p:val>
                                        </p:tav>
                                        <p:tav tm="100000">
                                          <p:val>
                                            <p:strVal val="#ppt_y"/>
                                          </p:val>
                                        </p:tav>
                                      </p:tavLst>
                                    </p:anim>
                                  </p:childTnLst>
                                </p:cTn>
                              </p:par>
                            </p:childTnLst>
                          </p:cTn>
                        </p:par>
                        <p:par>
                          <p:cTn id="145" fill="hold">
                            <p:stCondLst>
                              <p:cond delay="13500"/>
                            </p:stCondLst>
                            <p:childTnLst>
                              <p:par>
                                <p:cTn id="146" presetID="2" presetClass="entr" presetSubtype="4" fill="hold" nodeType="afterEffect">
                                  <p:stCondLst>
                                    <p:cond delay="0"/>
                                  </p:stCondLst>
                                  <p:childTnLst>
                                    <p:set>
                                      <p:cBhvr>
                                        <p:cTn id="147" dur="1" fill="hold">
                                          <p:stCondLst>
                                            <p:cond delay="0"/>
                                          </p:stCondLst>
                                        </p:cTn>
                                        <p:tgtEl>
                                          <p:spTgt spid="155"/>
                                        </p:tgtEl>
                                        <p:attrNameLst>
                                          <p:attrName>style.visibility</p:attrName>
                                        </p:attrNameLst>
                                      </p:cBhvr>
                                      <p:to>
                                        <p:strVal val="visible"/>
                                      </p:to>
                                    </p:set>
                                    <p:anim calcmode="lin" valueType="num">
                                      <p:cBhvr additive="base">
                                        <p:cTn id="148" dur="500" fill="hold"/>
                                        <p:tgtEl>
                                          <p:spTgt spid="155"/>
                                        </p:tgtEl>
                                        <p:attrNameLst>
                                          <p:attrName>ppt_x</p:attrName>
                                        </p:attrNameLst>
                                      </p:cBhvr>
                                      <p:tavLst>
                                        <p:tav tm="0">
                                          <p:val>
                                            <p:strVal val="#ppt_x"/>
                                          </p:val>
                                        </p:tav>
                                        <p:tav tm="100000">
                                          <p:val>
                                            <p:strVal val="#ppt_x"/>
                                          </p:val>
                                        </p:tav>
                                      </p:tavLst>
                                    </p:anim>
                                    <p:anim calcmode="lin" valueType="num">
                                      <p:cBhvr additive="base">
                                        <p:cTn id="149" dur="500" fill="hold"/>
                                        <p:tgtEl>
                                          <p:spTgt spid="155"/>
                                        </p:tgtEl>
                                        <p:attrNameLst>
                                          <p:attrName>ppt_y</p:attrName>
                                        </p:attrNameLst>
                                      </p:cBhvr>
                                      <p:tavLst>
                                        <p:tav tm="0">
                                          <p:val>
                                            <p:strVal val="1+#ppt_h/2"/>
                                          </p:val>
                                        </p:tav>
                                        <p:tav tm="100000">
                                          <p:val>
                                            <p:strVal val="#ppt_y"/>
                                          </p:val>
                                        </p:tav>
                                      </p:tavLst>
                                    </p:anim>
                                  </p:childTnLst>
                                </p:cTn>
                              </p:par>
                            </p:childTnLst>
                          </p:cTn>
                        </p:par>
                        <p:par>
                          <p:cTn id="150" fill="hold">
                            <p:stCondLst>
                              <p:cond delay="14000"/>
                            </p:stCondLst>
                            <p:childTnLst>
                              <p:par>
                                <p:cTn id="151" presetID="14" presetClass="entr" presetSubtype="10" fill="hold" nodeType="afterEffect">
                                  <p:stCondLst>
                                    <p:cond delay="0"/>
                                  </p:stCondLst>
                                  <p:childTnLst>
                                    <p:set>
                                      <p:cBhvr>
                                        <p:cTn id="152" dur="1" fill="hold">
                                          <p:stCondLst>
                                            <p:cond delay="0"/>
                                          </p:stCondLst>
                                        </p:cTn>
                                        <p:tgtEl>
                                          <p:spTgt spid="165"/>
                                        </p:tgtEl>
                                        <p:attrNameLst>
                                          <p:attrName>style.visibility</p:attrName>
                                        </p:attrNameLst>
                                      </p:cBhvr>
                                      <p:to>
                                        <p:strVal val="visible"/>
                                      </p:to>
                                    </p:set>
                                    <p:animEffect transition="in" filter="randombar(horizontal)">
                                      <p:cBhvr>
                                        <p:cTn id="153" dur="500"/>
                                        <p:tgtEl>
                                          <p:spTgt spid="165"/>
                                        </p:tgtEl>
                                      </p:cBhvr>
                                    </p:animEffect>
                                  </p:childTnLst>
                                </p:cTn>
                              </p:par>
                            </p:childTnLst>
                          </p:cTn>
                        </p:par>
                        <p:par>
                          <p:cTn id="154" fill="hold">
                            <p:stCondLst>
                              <p:cond delay="14500"/>
                            </p:stCondLst>
                            <p:childTnLst>
                              <p:par>
                                <p:cTn id="155" presetID="2" presetClass="entr" presetSubtype="4" fill="hold" nodeType="afterEffect">
                                  <p:stCondLst>
                                    <p:cond delay="0"/>
                                  </p:stCondLst>
                                  <p:childTnLst>
                                    <p:set>
                                      <p:cBhvr>
                                        <p:cTn id="156" dur="1" fill="hold">
                                          <p:stCondLst>
                                            <p:cond delay="0"/>
                                          </p:stCondLst>
                                        </p:cTn>
                                        <p:tgtEl>
                                          <p:spTgt spid="159"/>
                                        </p:tgtEl>
                                        <p:attrNameLst>
                                          <p:attrName>style.visibility</p:attrName>
                                        </p:attrNameLst>
                                      </p:cBhvr>
                                      <p:to>
                                        <p:strVal val="visible"/>
                                      </p:to>
                                    </p:set>
                                    <p:anim calcmode="lin" valueType="num">
                                      <p:cBhvr additive="base">
                                        <p:cTn id="157" dur="500" fill="hold"/>
                                        <p:tgtEl>
                                          <p:spTgt spid="159"/>
                                        </p:tgtEl>
                                        <p:attrNameLst>
                                          <p:attrName>ppt_x</p:attrName>
                                        </p:attrNameLst>
                                      </p:cBhvr>
                                      <p:tavLst>
                                        <p:tav tm="0">
                                          <p:val>
                                            <p:strVal val="#ppt_x"/>
                                          </p:val>
                                        </p:tav>
                                        <p:tav tm="100000">
                                          <p:val>
                                            <p:strVal val="#ppt_x"/>
                                          </p:val>
                                        </p:tav>
                                      </p:tavLst>
                                    </p:anim>
                                    <p:anim calcmode="lin" valueType="num">
                                      <p:cBhvr additive="base">
                                        <p:cTn id="158" dur="500" fill="hold"/>
                                        <p:tgtEl>
                                          <p:spTgt spid="159"/>
                                        </p:tgtEl>
                                        <p:attrNameLst>
                                          <p:attrName>ppt_y</p:attrName>
                                        </p:attrNameLst>
                                      </p:cBhvr>
                                      <p:tavLst>
                                        <p:tav tm="0">
                                          <p:val>
                                            <p:strVal val="1+#ppt_h/2"/>
                                          </p:val>
                                        </p:tav>
                                        <p:tav tm="100000">
                                          <p:val>
                                            <p:strVal val="#ppt_y"/>
                                          </p:val>
                                        </p:tav>
                                      </p:tavLst>
                                    </p:anim>
                                  </p:childTnLst>
                                </p:cTn>
                              </p:par>
                            </p:childTnLst>
                          </p:cTn>
                        </p:par>
                        <p:par>
                          <p:cTn id="159" fill="hold">
                            <p:stCondLst>
                              <p:cond delay="15000"/>
                            </p:stCondLst>
                            <p:childTnLst>
                              <p:par>
                                <p:cTn id="160" presetID="2" presetClass="entr" presetSubtype="4" fill="hold" nodeType="afterEffect">
                                  <p:stCondLst>
                                    <p:cond delay="0"/>
                                  </p:stCondLst>
                                  <p:childTnLst>
                                    <p:set>
                                      <p:cBhvr>
                                        <p:cTn id="161" dur="1" fill="hold">
                                          <p:stCondLst>
                                            <p:cond delay="0"/>
                                          </p:stCondLst>
                                        </p:cTn>
                                        <p:tgtEl>
                                          <p:spTgt spid="162"/>
                                        </p:tgtEl>
                                        <p:attrNameLst>
                                          <p:attrName>style.visibility</p:attrName>
                                        </p:attrNameLst>
                                      </p:cBhvr>
                                      <p:to>
                                        <p:strVal val="visible"/>
                                      </p:to>
                                    </p:set>
                                    <p:anim calcmode="lin" valueType="num">
                                      <p:cBhvr additive="base">
                                        <p:cTn id="162" dur="500" fill="hold"/>
                                        <p:tgtEl>
                                          <p:spTgt spid="162"/>
                                        </p:tgtEl>
                                        <p:attrNameLst>
                                          <p:attrName>ppt_x</p:attrName>
                                        </p:attrNameLst>
                                      </p:cBhvr>
                                      <p:tavLst>
                                        <p:tav tm="0">
                                          <p:val>
                                            <p:strVal val="#ppt_x"/>
                                          </p:val>
                                        </p:tav>
                                        <p:tav tm="100000">
                                          <p:val>
                                            <p:strVal val="#ppt_x"/>
                                          </p:val>
                                        </p:tav>
                                      </p:tavLst>
                                    </p:anim>
                                    <p:anim calcmode="lin" valueType="num">
                                      <p:cBhvr additive="base">
                                        <p:cTn id="163" dur="500" fill="hold"/>
                                        <p:tgtEl>
                                          <p:spTgt spid="162"/>
                                        </p:tgtEl>
                                        <p:attrNameLst>
                                          <p:attrName>ppt_y</p:attrName>
                                        </p:attrNameLst>
                                      </p:cBhvr>
                                      <p:tavLst>
                                        <p:tav tm="0">
                                          <p:val>
                                            <p:strVal val="1+#ppt_h/2"/>
                                          </p:val>
                                        </p:tav>
                                        <p:tav tm="100000">
                                          <p:val>
                                            <p:strVal val="#ppt_y"/>
                                          </p:val>
                                        </p:tav>
                                      </p:tavLst>
                                    </p:anim>
                                  </p:childTnLst>
                                </p:cTn>
                              </p:par>
                            </p:childTnLst>
                          </p:cTn>
                        </p:par>
                        <p:par>
                          <p:cTn id="164" fill="hold">
                            <p:stCondLst>
                              <p:cond delay="15500"/>
                            </p:stCondLst>
                            <p:childTnLst>
                              <p:par>
                                <p:cTn id="165" presetID="2" presetClass="entr" presetSubtype="4" fill="hold" nodeType="afterEffect">
                                  <p:stCondLst>
                                    <p:cond delay="0"/>
                                  </p:stCondLst>
                                  <p:childTnLst>
                                    <p:set>
                                      <p:cBhvr>
                                        <p:cTn id="166" dur="1" fill="hold">
                                          <p:stCondLst>
                                            <p:cond delay="0"/>
                                          </p:stCondLst>
                                        </p:cTn>
                                        <p:tgtEl>
                                          <p:spTgt spid="163"/>
                                        </p:tgtEl>
                                        <p:attrNameLst>
                                          <p:attrName>style.visibility</p:attrName>
                                        </p:attrNameLst>
                                      </p:cBhvr>
                                      <p:to>
                                        <p:strVal val="visible"/>
                                      </p:to>
                                    </p:set>
                                    <p:anim calcmode="lin" valueType="num">
                                      <p:cBhvr additive="base">
                                        <p:cTn id="167" dur="500" fill="hold"/>
                                        <p:tgtEl>
                                          <p:spTgt spid="163"/>
                                        </p:tgtEl>
                                        <p:attrNameLst>
                                          <p:attrName>ppt_x</p:attrName>
                                        </p:attrNameLst>
                                      </p:cBhvr>
                                      <p:tavLst>
                                        <p:tav tm="0">
                                          <p:val>
                                            <p:strVal val="#ppt_x"/>
                                          </p:val>
                                        </p:tav>
                                        <p:tav tm="100000">
                                          <p:val>
                                            <p:strVal val="#ppt_x"/>
                                          </p:val>
                                        </p:tav>
                                      </p:tavLst>
                                    </p:anim>
                                    <p:anim calcmode="lin" valueType="num">
                                      <p:cBhvr additive="base">
                                        <p:cTn id="168" dur="500" fill="hold"/>
                                        <p:tgtEl>
                                          <p:spTgt spid="163"/>
                                        </p:tgtEl>
                                        <p:attrNameLst>
                                          <p:attrName>ppt_y</p:attrName>
                                        </p:attrNameLst>
                                      </p:cBhvr>
                                      <p:tavLst>
                                        <p:tav tm="0">
                                          <p:val>
                                            <p:strVal val="1+#ppt_h/2"/>
                                          </p:val>
                                        </p:tav>
                                        <p:tav tm="100000">
                                          <p:val>
                                            <p:strVal val="#ppt_y"/>
                                          </p:val>
                                        </p:tav>
                                      </p:tavLst>
                                    </p:anim>
                                  </p:childTnLst>
                                </p:cTn>
                              </p:par>
                            </p:childTnLst>
                          </p:cTn>
                        </p:par>
                        <p:par>
                          <p:cTn id="169" fill="hold">
                            <p:stCondLst>
                              <p:cond delay="16000"/>
                            </p:stCondLst>
                            <p:childTnLst>
                              <p:par>
                                <p:cTn id="170" presetID="2" presetClass="entr" presetSubtype="4" fill="hold" nodeType="afterEffect">
                                  <p:stCondLst>
                                    <p:cond delay="0"/>
                                  </p:stCondLst>
                                  <p:childTnLst>
                                    <p:set>
                                      <p:cBhvr>
                                        <p:cTn id="171" dur="1" fill="hold">
                                          <p:stCondLst>
                                            <p:cond delay="0"/>
                                          </p:stCondLst>
                                        </p:cTn>
                                        <p:tgtEl>
                                          <p:spTgt spid="164"/>
                                        </p:tgtEl>
                                        <p:attrNameLst>
                                          <p:attrName>style.visibility</p:attrName>
                                        </p:attrNameLst>
                                      </p:cBhvr>
                                      <p:to>
                                        <p:strVal val="visible"/>
                                      </p:to>
                                    </p:set>
                                    <p:anim calcmode="lin" valueType="num">
                                      <p:cBhvr additive="base">
                                        <p:cTn id="172" dur="500" fill="hold"/>
                                        <p:tgtEl>
                                          <p:spTgt spid="164"/>
                                        </p:tgtEl>
                                        <p:attrNameLst>
                                          <p:attrName>ppt_x</p:attrName>
                                        </p:attrNameLst>
                                      </p:cBhvr>
                                      <p:tavLst>
                                        <p:tav tm="0">
                                          <p:val>
                                            <p:strVal val="#ppt_x"/>
                                          </p:val>
                                        </p:tav>
                                        <p:tav tm="100000">
                                          <p:val>
                                            <p:strVal val="#ppt_x"/>
                                          </p:val>
                                        </p:tav>
                                      </p:tavLst>
                                    </p:anim>
                                    <p:anim calcmode="lin" valueType="num">
                                      <p:cBhvr additive="base">
                                        <p:cTn id="173" dur="500" fill="hold"/>
                                        <p:tgtEl>
                                          <p:spTgt spid="164"/>
                                        </p:tgtEl>
                                        <p:attrNameLst>
                                          <p:attrName>ppt_y</p:attrName>
                                        </p:attrNameLst>
                                      </p:cBhvr>
                                      <p:tavLst>
                                        <p:tav tm="0">
                                          <p:val>
                                            <p:strVal val="1+#ppt_h/2"/>
                                          </p:val>
                                        </p:tav>
                                        <p:tav tm="100000">
                                          <p:val>
                                            <p:strVal val="#ppt_y"/>
                                          </p:val>
                                        </p:tav>
                                      </p:tavLst>
                                    </p:anim>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nodeType="clickEffect">
                                  <p:stCondLst>
                                    <p:cond delay="0"/>
                                  </p:stCondLst>
                                  <p:childTnLst>
                                    <p:set>
                                      <p:cBhvr>
                                        <p:cTn id="177" dur="1" fill="hold">
                                          <p:stCondLst>
                                            <p:cond delay="0"/>
                                          </p:stCondLst>
                                        </p:cTn>
                                        <p:tgtEl>
                                          <p:spTgt spid="3">
                                            <p:txEl>
                                              <p:pRg st="6" end="6"/>
                                            </p:txEl>
                                          </p:spTgt>
                                        </p:tgtEl>
                                        <p:attrNameLst>
                                          <p:attrName>style.visibility</p:attrName>
                                        </p:attrNameLst>
                                      </p:cBhvr>
                                      <p:to>
                                        <p:strVal val="visible"/>
                                      </p:to>
                                    </p:set>
                                    <p:animEffect transition="in" filter="fade">
                                      <p:cBhvr>
                                        <p:cTn id="178" dur="500"/>
                                        <p:tgtEl>
                                          <p:spTgt spid="3">
                                            <p:txEl>
                                              <p:pRg st="6" end="6"/>
                                            </p:txEl>
                                          </p:spTgt>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ntr" presetSubtype="0" fill="hold" nodeType="clickEffect">
                                  <p:stCondLst>
                                    <p:cond delay="0"/>
                                  </p:stCondLst>
                                  <p:childTnLst>
                                    <p:set>
                                      <p:cBhvr>
                                        <p:cTn id="182" dur="1" fill="hold">
                                          <p:stCondLst>
                                            <p:cond delay="0"/>
                                          </p:stCondLst>
                                        </p:cTn>
                                        <p:tgtEl>
                                          <p:spTgt spid="3">
                                            <p:txEl>
                                              <p:pRg st="7" end="7"/>
                                            </p:txEl>
                                          </p:spTgt>
                                        </p:tgtEl>
                                        <p:attrNameLst>
                                          <p:attrName>style.visibility</p:attrName>
                                        </p:attrNameLst>
                                      </p:cBhvr>
                                      <p:to>
                                        <p:strVal val="visible"/>
                                      </p:to>
                                    </p:set>
                                    <p:animEffect transition="in" filter="fade">
                                      <p:cBhvr>
                                        <p:cTn id="183" dur="500"/>
                                        <p:tgtEl>
                                          <p:spTgt spid="3">
                                            <p:txEl>
                                              <p:pRg st="7" end="7"/>
                                            </p:txEl>
                                          </p:spTgt>
                                        </p:tgtEl>
                                      </p:cBhvr>
                                    </p:animEffect>
                                  </p:childTnLst>
                                </p:cTn>
                              </p:par>
                              <p:par>
                                <p:cTn id="184" presetID="10" presetClass="entr" presetSubtype="0" fill="hold" nodeType="withEffect">
                                  <p:stCondLst>
                                    <p:cond delay="0"/>
                                  </p:stCondLst>
                                  <p:childTnLst>
                                    <p:set>
                                      <p:cBhvr>
                                        <p:cTn id="185" dur="1" fill="hold">
                                          <p:stCondLst>
                                            <p:cond delay="0"/>
                                          </p:stCondLst>
                                        </p:cTn>
                                        <p:tgtEl>
                                          <p:spTgt spid="3">
                                            <p:txEl>
                                              <p:pRg st="8" end="8"/>
                                            </p:txEl>
                                          </p:spTgt>
                                        </p:tgtEl>
                                        <p:attrNameLst>
                                          <p:attrName>style.visibility</p:attrName>
                                        </p:attrNameLst>
                                      </p:cBhvr>
                                      <p:to>
                                        <p:strVal val="visible"/>
                                      </p:to>
                                    </p:set>
                                    <p:animEffect transition="in" filter="fade">
                                      <p:cBhvr>
                                        <p:cTn id="186" dur="500"/>
                                        <p:tgtEl>
                                          <p:spTgt spid="3">
                                            <p:txEl>
                                              <p:pRg st="8" end="8"/>
                                            </p:txEl>
                                          </p:spTgt>
                                        </p:tgtEl>
                                      </p:cBhvr>
                                    </p:animEffect>
                                  </p:childTnLst>
                                </p:cTn>
                              </p:par>
                              <p:par>
                                <p:cTn id="187" presetID="10" presetClass="entr" presetSubtype="0" fill="hold" nodeType="withEffect">
                                  <p:stCondLst>
                                    <p:cond delay="0"/>
                                  </p:stCondLst>
                                  <p:childTnLst>
                                    <p:set>
                                      <p:cBhvr>
                                        <p:cTn id="188" dur="1" fill="hold">
                                          <p:stCondLst>
                                            <p:cond delay="0"/>
                                          </p:stCondLst>
                                        </p:cTn>
                                        <p:tgtEl>
                                          <p:spTgt spid="3">
                                            <p:txEl>
                                              <p:pRg st="9" end="9"/>
                                            </p:txEl>
                                          </p:spTgt>
                                        </p:tgtEl>
                                        <p:attrNameLst>
                                          <p:attrName>style.visibility</p:attrName>
                                        </p:attrNameLst>
                                      </p:cBhvr>
                                      <p:to>
                                        <p:strVal val="visible"/>
                                      </p:to>
                                    </p:set>
                                    <p:animEffect transition="in" filter="fade">
                                      <p:cBhvr>
                                        <p:cTn id="18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1519" y="131114"/>
            <a:ext cx="14934606" cy="1351952"/>
          </a:xfrm>
          <a:prstGeom prst="rect">
            <a:avLst/>
          </a:prstGeom>
        </p:spPr>
        <p:txBody>
          <a:bodyPr>
            <a:norm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72" smtClean="0">
                <a:solidFill>
                  <a:schemeClr val="tx1"/>
                </a:solidFill>
              </a:rPr>
              <a:t>Cycle of management and administration of Azure RemoteApp</a:t>
            </a:r>
            <a:endParaRPr lang="en-US" sz="3672">
              <a:solidFill>
                <a:schemeClr val="tx1"/>
              </a:solidFill>
            </a:endParaRPr>
          </a:p>
        </p:txBody>
      </p:sp>
      <p:graphicFrame>
        <p:nvGraphicFramePr>
          <p:cNvPr id="2" name="Diagram 1"/>
          <p:cNvGraphicFramePr/>
          <p:nvPr>
            <p:extLst/>
          </p:nvPr>
        </p:nvGraphicFramePr>
        <p:xfrm>
          <a:off x="-563563" y="1208224"/>
          <a:ext cx="8290983" cy="5527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265237" y="4980962"/>
            <a:ext cx="1698222" cy="1488100"/>
          </a:xfrm>
          <a:prstGeom prst="rect">
            <a:avLst/>
          </a:prstGeom>
          <a:noFill/>
        </p:spPr>
        <p:txBody>
          <a:bodyPr wrap="none" lIns="182880" tIns="146304" rIns="182880" bIns="146304" rtlCol="0">
            <a:spAutoFit/>
          </a:bodyPr>
          <a:lstStyle/>
          <a:p>
            <a:pPr algn="ctr">
              <a:lnSpc>
                <a:spcPct val="90000"/>
              </a:lnSpc>
              <a:spcAft>
                <a:spcPts val="600"/>
              </a:spcAft>
            </a:pPr>
            <a:r>
              <a:rPr lang="en-US" sz="2500" dirty="0" smtClean="0">
                <a:solidFill>
                  <a:schemeClr val="bg1"/>
                </a:solidFill>
              </a:rPr>
              <a:t>Utilize</a:t>
            </a:r>
          </a:p>
          <a:p>
            <a:pPr algn="ctr">
              <a:lnSpc>
                <a:spcPct val="90000"/>
              </a:lnSpc>
              <a:spcAft>
                <a:spcPts val="600"/>
              </a:spcAft>
            </a:pPr>
            <a:r>
              <a:rPr lang="en-US" sz="2500" dirty="0" smtClean="0">
                <a:solidFill>
                  <a:schemeClr val="bg1"/>
                </a:solidFill>
              </a:rPr>
              <a:t>Evaluate</a:t>
            </a:r>
          </a:p>
          <a:p>
            <a:pPr algn="ctr">
              <a:lnSpc>
                <a:spcPct val="90000"/>
              </a:lnSpc>
              <a:spcAft>
                <a:spcPts val="600"/>
              </a:spcAft>
            </a:pPr>
            <a:r>
              <a:rPr lang="en-US" sz="2500" dirty="0" smtClean="0">
                <a:solidFill>
                  <a:schemeClr val="bg1"/>
                </a:solidFill>
              </a:rPr>
              <a:t>Consume</a:t>
            </a:r>
          </a:p>
        </p:txBody>
      </p:sp>
      <p:sp>
        <p:nvSpPr>
          <p:cNvPr id="8" name="Freeform 132"/>
          <p:cNvSpPr>
            <a:spLocks noChangeAspect="1" noEditPoints="1"/>
          </p:cNvSpPr>
          <p:nvPr/>
        </p:nvSpPr>
        <p:spPr bwMode="black">
          <a:xfrm>
            <a:off x="6370637" y="2572462"/>
            <a:ext cx="256179" cy="417476"/>
          </a:xfrm>
          <a:custGeom>
            <a:avLst/>
            <a:gdLst>
              <a:gd name="T0" fmla="*/ 42 w 49"/>
              <a:gd name="T1" fmla="*/ 7 h 80"/>
              <a:gd name="T2" fmla="*/ 25 w 49"/>
              <a:gd name="T3" fmla="*/ 0 h 80"/>
              <a:gd name="T4" fmla="*/ 8 w 49"/>
              <a:gd name="T5" fmla="*/ 7 h 80"/>
              <a:gd name="T6" fmla="*/ 0 w 49"/>
              <a:gd name="T7" fmla="*/ 24 h 80"/>
              <a:gd name="T8" fmla="*/ 4 w 49"/>
              <a:gd name="T9" fmla="*/ 39 h 80"/>
              <a:gd name="T10" fmla="*/ 16 w 49"/>
              <a:gd name="T11" fmla="*/ 55 h 80"/>
              <a:gd name="T12" fmla="*/ 23 w 49"/>
              <a:gd name="T13" fmla="*/ 80 h 80"/>
              <a:gd name="T14" fmla="*/ 27 w 49"/>
              <a:gd name="T15" fmla="*/ 80 h 80"/>
              <a:gd name="T16" fmla="*/ 37 w 49"/>
              <a:gd name="T17" fmla="*/ 49 h 80"/>
              <a:gd name="T18" fmla="*/ 45 w 49"/>
              <a:gd name="T19" fmla="*/ 39 h 80"/>
              <a:gd name="T20" fmla="*/ 49 w 49"/>
              <a:gd name="T21" fmla="*/ 24 h 80"/>
              <a:gd name="T22" fmla="*/ 42 w 49"/>
              <a:gd name="T23" fmla="*/ 7 h 80"/>
              <a:gd name="T24" fmla="*/ 25 w 49"/>
              <a:gd name="T25" fmla="*/ 37 h 80"/>
              <a:gd name="T26" fmla="*/ 13 w 49"/>
              <a:gd name="T27" fmla="*/ 25 h 80"/>
              <a:gd name="T28" fmla="*/ 25 w 49"/>
              <a:gd name="T29" fmla="*/ 14 h 80"/>
              <a:gd name="T30" fmla="*/ 36 w 49"/>
              <a:gd name="T31" fmla="*/ 25 h 80"/>
              <a:gd name="T32" fmla="*/ 25 w 49"/>
              <a:gd name="T33" fmla="*/ 3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0">
                <a:moveTo>
                  <a:pt x="42" y="7"/>
                </a:moveTo>
                <a:cubicBezTo>
                  <a:pt x="37" y="3"/>
                  <a:pt x="31" y="0"/>
                  <a:pt x="25" y="0"/>
                </a:cubicBezTo>
                <a:cubicBezTo>
                  <a:pt x="18" y="0"/>
                  <a:pt x="12" y="3"/>
                  <a:pt x="8" y="7"/>
                </a:cubicBezTo>
                <a:cubicBezTo>
                  <a:pt x="3" y="12"/>
                  <a:pt x="0" y="18"/>
                  <a:pt x="0" y="24"/>
                </a:cubicBezTo>
                <a:cubicBezTo>
                  <a:pt x="0" y="30"/>
                  <a:pt x="2" y="35"/>
                  <a:pt x="4" y="39"/>
                </a:cubicBezTo>
                <a:cubicBezTo>
                  <a:pt x="8" y="45"/>
                  <a:pt x="12" y="49"/>
                  <a:pt x="16" y="55"/>
                </a:cubicBezTo>
                <a:cubicBezTo>
                  <a:pt x="20" y="61"/>
                  <a:pt x="23" y="68"/>
                  <a:pt x="23" y="80"/>
                </a:cubicBezTo>
                <a:cubicBezTo>
                  <a:pt x="27" y="80"/>
                  <a:pt x="27" y="80"/>
                  <a:pt x="27" y="80"/>
                </a:cubicBezTo>
                <a:cubicBezTo>
                  <a:pt x="27" y="64"/>
                  <a:pt x="32" y="56"/>
                  <a:pt x="37" y="49"/>
                </a:cubicBezTo>
                <a:cubicBezTo>
                  <a:pt x="40" y="46"/>
                  <a:pt x="43" y="43"/>
                  <a:pt x="45" y="39"/>
                </a:cubicBezTo>
                <a:cubicBezTo>
                  <a:pt x="48" y="35"/>
                  <a:pt x="49" y="30"/>
                  <a:pt x="49" y="24"/>
                </a:cubicBezTo>
                <a:cubicBezTo>
                  <a:pt x="49" y="18"/>
                  <a:pt x="46" y="12"/>
                  <a:pt x="42" y="7"/>
                </a:cubicBezTo>
                <a:close/>
                <a:moveTo>
                  <a:pt x="25" y="37"/>
                </a:moveTo>
                <a:cubicBezTo>
                  <a:pt x="18" y="37"/>
                  <a:pt x="13" y="31"/>
                  <a:pt x="13" y="25"/>
                </a:cubicBezTo>
                <a:cubicBezTo>
                  <a:pt x="13" y="19"/>
                  <a:pt x="18" y="14"/>
                  <a:pt x="25" y="14"/>
                </a:cubicBezTo>
                <a:cubicBezTo>
                  <a:pt x="31" y="14"/>
                  <a:pt x="36" y="19"/>
                  <a:pt x="36" y="25"/>
                </a:cubicBezTo>
                <a:cubicBezTo>
                  <a:pt x="36" y="31"/>
                  <a:pt x="31" y="37"/>
                  <a:pt x="25" y="37"/>
                </a:cubicBezTo>
                <a:close/>
              </a:path>
            </a:pathLst>
          </a:custGeom>
          <a:solidFill>
            <a:schemeClr val="tx1"/>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sp>
        <p:nvSpPr>
          <p:cNvPr id="9" name="Content Placeholder 2"/>
          <p:cNvSpPr txBox="1">
            <a:spLocks/>
          </p:cNvSpPr>
          <p:nvPr/>
        </p:nvSpPr>
        <p:spPr>
          <a:xfrm>
            <a:off x="7107343" y="1057963"/>
            <a:ext cx="5164031" cy="1520416"/>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smtClean="0"/>
              <a:t>Outline:</a:t>
            </a:r>
          </a:p>
          <a:p>
            <a:r>
              <a:rPr lang="en-US" sz="2800" dirty="0" smtClean="0"/>
              <a:t>Publish via Start menu &amp; path</a:t>
            </a:r>
          </a:p>
          <a:p>
            <a:r>
              <a:rPr lang="en-US" sz="2800" dirty="0" smtClean="0"/>
              <a:t>Demo</a:t>
            </a:r>
          </a:p>
        </p:txBody>
      </p:sp>
      <p:pic>
        <p:nvPicPr>
          <p:cNvPr id="10" name="Picture 2" descr="C:\Users\debrajoh.000\AppData\Local\Microsoft\Windows\Temporary Internet Files\Low\Content.IE5\6BLMZ8KX\MC900441310[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2124" y="1208224"/>
            <a:ext cx="560766" cy="420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8739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Demo</a:t>
            </a:r>
            <a:endParaRPr lang="en-US" dirty="0"/>
          </a:p>
        </p:txBody>
      </p:sp>
      <p:sp>
        <p:nvSpPr>
          <p:cNvPr id="2" name="Text Placeholder 1"/>
          <p:cNvSpPr>
            <a:spLocks noGrp="1"/>
          </p:cNvSpPr>
          <p:nvPr>
            <p:ph type="body" sz="quarter" idx="12"/>
          </p:nvPr>
        </p:nvSpPr>
        <p:spPr>
          <a:xfrm>
            <a:off x="274639" y="4881266"/>
            <a:ext cx="10058401" cy="1625060"/>
          </a:xfrm>
        </p:spPr>
        <p:txBody>
          <a:bodyPr/>
          <a:lstStyle/>
          <a:p>
            <a:r>
              <a:rPr lang="en-US" dirty="0" smtClean="0"/>
              <a:t>How to publish Applications</a:t>
            </a:r>
          </a:p>
          <a:p>
            <a:endParaRPr lang="en-US" dirty="0" smtClean="0"/>
          </a:p>
          <a:p>
            <a:endParaRPr lang="en-US" dirty="0"/>
          </a:p>
        </p:txBody>
      </p:sp>
    </p:spTree>
    <p:extLst>
      <p:ext uri="{BB962C8B-B14F-4D97-AF65-F5344CB8AC3E}">
        <p14:creationId xmlns:p14="http://schemas.microsoft.com/office/powerpoint/2010/main" val="40835581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467777" y="1047666"/>
            <a:ext cx="6076413" cy="544596"/>
          </a:xfrm>
          <a:prstGeom prst="roundRect">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itle 1"/>
          <p:cNvSpPr>
            <a:spLocks noGrp="1"/>
          </p:cNvSpPr>
          <p:nvPr>
            <p:ph type="title"/>
          </p:nvPr>
        </p:nvSpPr>
        <p:spPr>
          <a:xfrm>
            <a:off x="31252" y="48975"/>
            <a:ext cx="11889564" cy="917575"/>
          </a:xfrm>
        </p:spPr>
        <p:txBody>
          <a:bodyPr/>
          <a:lstStyle/>
          <a:p>
            <a:r>
              <a:rPr lang="en-US" dirty="0" smtClean="0"/>
              <a:t>App-V in Azure RemoteApp </a:t>
            </a:r>
            <a:endParaRPr lang="en-US" dirty="0"/>
          </a:p>
        </p:txBody>
      </p:sp>
      <p:sp>
        <p:nvSpPr>
          <p:cNvPr id="3" name="Text Placeholder 2"/>
          <p:cNvSpPr>
            <a:spLocks noGrp="1"/>
          </p:cNvSpPr>
          <p:nvPr>
            <p:ph type="body" sz="quarter" idx="10"/>
          </p:nvPr>
        </p:nvSpPr>
        <p:spPr>
          <a:xfrm>
            <a:off x="366426" y="1017504"/>
            <a:ext cx="11887200" cy="1772793"/>
          </a:xfrm>
        </p:spPr>
        <p:txBody>
          <a:bodyPr/>
          <a:lstStyle/>
          <a:p>
            <a:r>
              <a:rPr lang="en-US" sz="3200" b="1" dirty="0" smtClean="0">
                <a:solidFill>
                  <a:schemeClr val="bg1"/>
                </a:solidFill>
              </a:rPr>
              <a:t>“</a:t>
            </a:r>
            <a:r>
              <a:rPr lang="en-US" sz="3200" b="1" i="1" dirty="0" smtClean="0">
                <a:solidFill>
                  <a:schemeClr val="bg1"/>
                </a:solidFill>
              </a:rPr>
              <a:t>Is App-V supported?” </a:t>
            </a:r>
            <a:r>
              <a:rPr lang="en-US" sz="3200" b="1" dirty="0" smtClean="0">
                <a:solidFill>
                  <a:schemeClr val="bg1"/>
                </a:solidFill>
              </a:rPr>
              <a:t>= YES!</a:t>
            </a:r>
          </a:p>
          <a:p>
            <a:pPr marL="457200" indent="-457200">
              <a:buFont typeface="Wingdings" panose="05000000000000000000" pitchFamily="2" charset="2"/>
              <a:buChar char="§"/>
            </a:pPr>
            <a:r>
              <a:rPr lang="en-US" sz="2400" dirty="0" smtClean="0"/>
              <a:t>App-V is only supported on Hybrid deployments of Azure RemoteApp since App-V licensing requires domain joined.</a:t>
            </a:r>
          </a:p>
          <a:p>
            <a:pPr marL="457200" indent="-457200">
              <a:buFont typeface="Wingdings" panose="05000000000000000000" pitchFamily="2" charset="2"/>
              <a:buChar char="§"/>
            </a:pPr>
            <a:r>
              <a:rPr lang="en-US" sz="2400" dirty="0" smtClean="0"/>
              <a:t>Types of  App-V deployment configuration</a:t>
            </a:r>
          </a:p>
        </p:txBody>
      </p:sp>
      <p:graphicFrame>
        <p:nvGraphicFramePr>
          <p:cNvPr id="13" name="Table 12"/>
          <p:cNvGraphicFramePr>
            <a:graphicFrameLocks noGrp="1"/>
          </p:cNvGraphicFramePr>
          <p:nvPr>
            <p:extLst>
              <p:ext uri="{D42A27DB-BD31-4B8C-83A1-F6EECF244321}">
                <p14:modId xmlns:p14="http://schemas.microsoft.com/office/powerpoint/2010/main" val="1542885283"/>
              </p:ext>
            </p:extLst>
          </p:nvPr>
        </p:nvGraphicFramePr>
        <p:xfrm>
          <a:off x="366426" y="2746896"/>
          <a:ext cx="11887199" cy="3889806"/>
        </p:xfrm>
        <a:graphic>
          <a:graphicData uri="http://schemas.openxmlformats.org/drawingml/2006/table">
            <a:tbl>
              <a:tblPr firstRow="1" bandRow="1">
                <a:tableStyleId>{5C22544A-7EE6-4342-B048-85BDC9FD1C3A}</a:tableStyleId>
              </a:tblPr>
              <a:tblGrid>
                <a:gridCol w="1356011"/>
                <a:gridCol w="1828800"/>
                <a:gridCol w="4032417"/>
                <a:gridCol w="234783"/>
                <a:gridCol w="4435188"/>
              </a:tblGrid>
              <a:tr h="431326">
                <a:tc gridSpan="2">
                  <a:txBody>
                    <a:bodyPr/>
                    <a:lstStyle/>
                    <a:p>
                      <a:r>
                        <a:rPr lang="en-US" sz="2000" dirty="0" smtClean="0"/>
                        <a:t>Configuration</a:t>
                      </a:r>
                      <a:r>
                        <a:rPr lang="en-US" sz="2000" baseline="0" dirty="0" smtClean="0"/>
                        <a:t> options</a:t>
                      </a:r>
                      <a:endParaRPr lang="en-US" sz="2000" dirty="0"/>
                    </a:p>
                  </a:txBody>
                  <a:tcPr/>
                </a:tc>
                <a:tc hMerge="1">
                  <a:txBody>
                    <a:bodyPr/>
                    <a:lstStyle/>
                    <a:p>
                      <a:endParaRPr lang="en-US" dirty="0"/>
                    </a:p>
                  </a:txBody>
                  <a:tcPr/>
                </a:tc>
                <a:tc gridSpan="2">
                  <a:txBody>
                    <a:bodyPr/>
                    <a:lstStyle/>
                    <a:p>
                      <a:r>
                        <a:rPr lang="en-US" sz="2000" dirty="0" smtClean="0"/>
                        <a:t>Positive</a:t>
                      </a:r>
                      <a:endParaRPr lang="en-US" sz="2000" dirty="0"/>
                    </a:p>
                  </a:txBody>
                  <a:tcPr/>
                </a:tc>
                <a:tc hMerge="1">
                  <a:txBody>
                    <a:bodyPr/>
                    <a:lstStyle/>
                    <a:p>
                      <a:endParaRPr lang="en-US" sz="2000" dirty="0"/>
                    </a:p>
                  </a:txBody>
                  <a:tcPr/>
                </a:tc>
                <a:tc>
                  <a:txBody>
                    <a:bodyPr/>
                    <a:lstStyle/>
                    <a:p>
                      <a:r>
                        <a:rPr lang="en-US" sz="2000" dirty="0" smtClean="0"/>
                        <a:t>Negative</a:t>
                      </a:r>
                      <a:endParaRPr lang="en-US" sz="2000" dirty="0"/>
                    </a:p>
                  </a:txBody>
                  <a:tcPr/>
                </a:tc>
              </a:tr>
              <a:tr h="431326">
                <a:tc rowSpan="2">
                  <a:txBody>
                    <a:bodyPr/>
                    <a:lstStyle/>
                    <a:p>
                      <a:r>
                        <a:rPr lang="en-US" sz="2000" dirty="0" smtClean="0"/>
                        <a:t>Delivery method</a:t>
                      </a:r>
                      <a:endParaRPr lang="en-US" sz="2000" dirty="0"/>
                    </a:p>
                  </a:txBody>
                  <a:tcPr anchor="ctr">
                    <a:solidFill>
                      <a:schemeClr val="tx2">
                        <a:lumMod val="75000"/>
                      </a:schemeClr>
                    </a:solidFill>
                  </a:tcPr>
                </a:tc>
                <a:tc>
                  <a:txBody>
                    <a:bodyPr/>
                    <a:lstStyle/>
                    <a:p>
                      <a:r>
                        <a:rPr lang="en-US" sz="1400" dirty="0" smtClean="0"/>
                        <a:t>Streaming</a:t>
                      </a:r>
                    </a:p>
                    <a:p>
                      <a:r>
                        <a:rPr lang="en-US" sz="1400" dirty="0" smtClean="0"/>
                        <a:t>(on demand)</a:t>
                      </a:r>
                      <a:endParaRPr lang="en-US" sz="1400" dirty="0"/>
                    </a:p>
                  </a:txBody>
                  <a:tcPr anchor="ctr"/>
                </a:tc>
                <a:tc gridSpan="2">
                  <a:txBody>
                    <a:bodyPr/>
                    <a:lstStyle/>
                    <a:p>
                      <a:r>
                        <a:rPr lang="en-US" sz="1400" dirty="0" smtClean="0"/>
                        <a:t>App is always the latest and fresh</a:t>
                      </a:r>
                      <a:endParaRPr lang="en-US" sz="1400" dirty="0"/>
                    </a:p>
                  </a:txBody>
                  <a:tcPr anchor="ctr"/>
                </a:tc>
                <a:tc hMerge="1">
                  <a:txBody>
                    <a:bodyPr/>
                    <a:lstStyle/>
                    <a:p>
                      <a:endParaRPr lang="en-US" sz="1600" dirty="0"/>
                    </a:p>
                  </a:txBody>
                  <a:tcPr anchor="ctr"/>
                </a:tc>
                <a:tc>
                  <a:txBody>
                    <a:bodyPr/>
                    <a:lstStyle/>
                    <a:p>
                      <a:r>
                        <a:rPr lang="en-US" sz="1400" dirty="0" smtClean="0"/>
                        <a:t>First time latency</a:t>
                      </a:r>
                      <a:endParaRPr lang="en-US" sz="1400" dirty="0"/>
                    </a:p>
                  </a:txBody>
                  <a:tcPr anchor="ctr"/>
                </a:tc>
              </a:tr>
              <a:tr h="443279">
                <a:tc vMerge="1">
                  <a:txBody>
                    <a:bodyPr/>
                    <a:lstStyle/>
                    <a:p>
                      <a:endParaRPr lang="en-US" dirty="0"/>
                    </a:p>
                  </a:txBody>
                  <a:tcPr/>
                </a:tc>
                <a:tc>
                  <a:txBody>
                    <a:bodyPr/>
                    <a:lstStyle/>
                    <a:p>
                      <a:r>
                        <a:rPr lang="en-US" sz="1400" dirty="0" smtClean="0"/>
                        <a:t>Mounted</a:t>
                      </a:r>
                      <a:r>
                        <a:rPr lang="en-US" sz="1400" baseline="0" dirty="0" smtClean="0"/>
                        <a:t> </a:t>
                      </a:r>
                      <a:endParaRPr lang="en-US" sz="1400" dirty="0"/>
                    </a:p>
                  </a:txBody>
                  <a:tcPr anchor="ctr"/>
                </a:tc>
                <a:tc gridSpan="2">
                  <a:txBody>
                    <a:bodyPr/>
                    <a:lstStyle/>
                    <a:p>
                      <a:r>
                        <a:rPr lang="en-US" sz="1400" dirty="0" smtClean="0"/>
                        <a:t>Fastest, app</a:t>
                      </a:r>
                      <a:r>
                        <a:rPr lang="en-US" sz="1400" baseline="0" dirty="0" smtClean="0"/>
                        <a:t> is already present on the VM</a:t>
                      </a:r>
                      <a:endParaRPr lang="en-US" sz="1400" dirty="0"/>
                    </a:p>
                  </a:txBody>
                  <a:tcPr anchor="ctr"/>
                </a:tc>
                <a:tc hMerge="1">
                  <a:txBody>
                    <a:bodyPr/>
                    <a:lstStyle/>
                    <a:p>
                      <a:endParaRPr lang="en-US" sz="1600" strike="dblStrike" baseline="0" dirty="0"/>
                    </a:p>
                  </a:txBody>
                  <a:tcPr anchor="ctr"/>
                </a:tc>
                <a:tc>
                  <a:txBody>
                    <a:bodyPr/>
                    <a:lstStyle/>
                    <a:p>
                      <a:r>
                        <a:rPr lang="en-US" sz="1400" dirty="0" smtClean="0"/>
                        <a:t>Bloat – takes up image space</a:t>
                      </a:r>
                      <a:r>
                        <a:rPr lang="en-US" sz="1400" baseline="0" dirty="0" smtClean="0"/>
                        <a:t> (127gb limit)</a:t>
                      </a:r>
                      <a:endParaRPr lang="en-US" sz="1400" strike="dblStrike" baseline="0" dirty="0"/>
                    </a:p>
                  </a:txBody>
                  <a:tcPr anchor="ctr"/>
                </a:tc>
              </a:tr>
              <a:tr h="602675">
                <a:tc rowSpan="2">
                  <a:txBody>
                    <a:bodyPr/>
                    <a:lstStyle/>
                    <a:p>
                      <a:pPr marL="0" marR="0" indent="0" algn="l" defTabSz="932667" rtl="0" eaLnBrk="1" fontAlgn="auto" latinLnBrk="0" hangingPunct="1">
                        <a:lnSpc>
                          <a:spcPct val="100000"/>
                        </a:lnSpc>
                        <a:spcBef>
                          <a:spcPts val="0"/>
                        </a:spcBef>
                        <a:spcAft>
                          <a:spcPts val="0"/>
                        </a:spcAft>
                        <a:buClrTx/>
                        <a:buSzTx/>
                        <a:buFontTx/>
                        <a:buNone/>
                        <a:tabLst/>
                        <a:defRPr/>
                      </a:pPr>
                      <a:r>
                        <a:rPr lang="en-US" sz="2000" dirty="0" smtClean="0"/>
                        <a:t>App</a:t>
                      </a:r>
                      <a:r>
                        <a:rPr lang="en-US" sz="2000" baseline="0" dirty="0" smtClean="0"/>
                        <a:t> location storage</a:t>
                      </a:r>
                      <a:endParaRPr lang="en-US" sz="2000" dirty="0" smtClean="0"/>
                    </a:p>
                  </a:txBody>
                  <a:tcPr anchor="ctr">
                    <a:solidFill>
                      <a:schemeClr val="tx2">
                        <a:lumMod val="75000"/>
                      </a:schemeClr>
                    </a:solidFill>
                  </a:tcPr>
                </a:tc>
                <a:tc>
                  <a:txBody>
                    <a:bodyPr/>
                    <a:lstStyle/>
                    <a:p>
                      <a:pPr marL="0" marR="0" indent="0" algn="l" defTabSz="932667" rtl="0" eaLnBrk="1" fontAlgn="auto" latinLnBrk="0" hangingPunct="1">
                        <a:lnSpc>
                          <a:spcPct val="100000"/>
                        </a:lnSpc>
                        <a:spcBef>
                          <a:spcPts val="0"/>
                        </a:spcBef>
                        <a:spcAft>
                          <a:spcPts val="0"/>
                        </a:spcAft>
                        <a:buClrTx/>
                        <a:buSzTx/>
                        <a:buFontTx/>
                        <a:buNone/>
                        <a:tabLst/>
                        <a:defRPr/>
                      </a:pPr>
                      <a:r>
                        <a:rPr lang="en-US" sz="1400" dirty="0" smtClean="0"/>
                        <a:t>Shared Content</a:t>
                      </a:r>
                    </a:p>
                  </a:txBody>
                  <a:tcPr anchor="ctr"/>
                </a:tc>
                <a:tc gridSpan="2">
                  <a:txBody>
                    <a:bodyPr/>
                    <a:lstStyle/>
                    <a:p>
                      <a:r>
                        <a:rPr lang="en-US" sz="1400" dirty="0" smtClean="0"/>
                        <a:t>App</a:t>
                      </a:r>
                      <a:r>
                        <a:rPr lang="en-US" sz="1400" baseline="0" dirty="0" smtClean="0"/>
                        <a:t> runs in memory of Azure RemoteApp instance</a:t>
                      </a:r>
                      <a:endParaRPr lang="en-US" sz="1400" dirty="0"/>
                    </a:p>
                  </a:txBody>
                  <a:tcPr anchor="ctr"/>
                </a:tc>
                <a:tc hMerge="1">
                  <a:txBody>
                    <a:bodyPr/>
                    <a:lstStyle/>
                    <a:p>
                      <a:endParaRPr lang="en-US" sz="1600" dirty="0"/>
                    </a:p>
                  </a:txBody>
                  <a:tcPr anchor="ctr"/>
                </a:tc>
                <a:tc>
                  <a:txBody>
                    <a:bodyPr/>
                    <a:lstStyle/>
                    <a:p>
                      <a:r>
                        <a:rPr lang="en-US" sz="1400" dirty="0" smtClean="0"/>
                        <a:t>Eats</a:t>
                      </a:r>
                      <a:r>
                        <a:rPr lang="en-US" sz="1400" baseline="0" dirty="0" smtClean="0"/>
                        <a:t> </a:t>
                      </a:r>
                      <a:r>
                        <a:rPr lang="en-US" sz="1400" dirty="0" smtClean="0"/>
                        <a:t>memory and good</a:t>
                      </a:r>
                      <a:r>
                        <a:rPr lang="en-US" sz="1400" baseline="0" dirty="0" smtClean="0"/>
                        <a:t> connection to streaming (file) server where the app resides</a:t>
                      </a:r>
                      <a:endParaRPr lang="en-US" sz="1400" dirty="0"/>
                    </a:p>
                  </a:txBody>
                  <a:tcPr anchor="ctr"/>
                </a:tc>
              </a:tr>
              <a:tr h="602675">
                <a:tc vMerge="1">
                  <a:txBody>
                    <a:bodyPr/>
                    <a:lstStyle/>
                    <a:p>
                      <a:endParaRPr lang="en-US" dirty="0"/>
                    </a:p>
                  </a:txBody>
                  <a:tcPr/>
                </a:tc>
                <a:tc>
                  <a:txBody>
                    <a:bodyPr/>
                    <a:lstStyle/>
                    <a:p>
                      <a:r>
                        <a:rPr lang="en-US" sz="1400" dirty="0" smtClean="0"/>
                        <a:t>Disk (Cached)</a:t>
                      </a:r>
                      <a:endParaRPr lang="en-US" sz="1400" dirty="0"/>
                    </a:p>
                  </a:txBody>
                  <a:tcPr anchor="ctr"/>
                </a:tc>
                <a:tc gridSpan="2">
                  <a:txBody>
                    <a:bodyPr/>
                    <a:lstStyle/>
                    <a:p>
                      <a:pPr marL="285750" marR="0" indent="-285750" algn="l" defTabSz="9326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smtClean="0">
                          <a:solidFill>
                            <a:schemeClr val="dk1"/>
                          </a:solidFill>
                          <a:effectLst/>
                          <a:latin typeface="+mn-lt"/>
                          <a:ea typeface="+mn-ea"/>
                          <a:cs typeface="+mn-cs"/>
                        </a:rPr>
                        <a:t>Fast execution</a:t>
                      </a:r>
                    </a:p>
                    <a:p>
                      <a:pPr marL="285750" marR="0" indent="-285750" algn="l" defTabSz="9326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1200" dirty="0" smtClean="0">
                          <a:solidFill>
                            <a:schemeClr val="dk1"/>
                          </a:solidFill>
                          <a:effectLst/>
                          <a:latin typeface="+mn-lt"/>
                          <a:ea typeface="+mn-ea"/>
                          <a:cs typeface="+mn-cs"/>
                        </a:rPr>
                        <a:t>App not dependent on availability of Content Source </a:t>
                      </a:r>
                    </a:p>
                  </a:txBody>
                  <a:tcPr anchor="ctr"/>
                </a:tc>
                <a:tc hMerge="1">
                  <a:txBody>
                    <a:bodyPr/>
                    <a:lstStyle/>
                    <a:p>
                      <a:endParaRPr lang="en-US" sz="1600" strike="dblStrike" baseline="0" dirty="0">
                        <a:solidFill>
                          <a:schemeClr val="bg1"/>
                        </a:solidFill>
                      </a:endParaRPr>
                    </a:p>
                  </a:txBody>
                  <a:tcPr anchor="ctr"/>
                </a:tc>
                <a:tc>
                  <a:txBody>
                    <a:bodyPr/>
                    <a:lstStyle/>
                    <a:p>
                      <a:r>
                        <a:rPr lang="en-US" sz="1400" dirty="0" smtClean="0">
                          <a:solidFill>
                            <a:schemeClr val="bg1"/>
                          </a:solidFill>
                        </a:rPr>
                        <a:t>Bloat – takes up image space</a:t>
                      </a:r>
                      <a:r>
                        <a:rPr lang="en-US" sz="1400" baseline="0" dirty="0" smtClean="0">
                          <a:solidFill>
                            <a:schemeClr val="bg1"/>
                          </a:solidFill>
                        </a:rPr>
                        <a:t> (127gb limit)</a:t>
                      </a:r>
                      <a:endParaRPr lang="en-US" sz="1400" strike="dblStrike" baseline="0" dirty="0">
                        <a:solidFill>
                          <a:schemeClr val="bg1"/>
                        </a:solidFill>
                      </a:endParaRPr>
                    </a:p>
                  </a:txBody>
                  <a:tcPr anchor="ctr"/>
                </a:tc>
              </a:tr>
              <a:tr h="431326">
                <a:tc rowSpan="2">
                  <a:txBody>
                    <a:bodyPr/>
                    <a:lstStyle/>
                    <a:p>
                      <a:r>
                        <a:rPr lang="en-US" sz="2000" dirty="0" smtClean="0"/>
                        <a:t>Targeting</a:t>
                      </a:r>
                      <a:endParaRPr lang="en-US" sz="2000" dirty="0"/>
                    </a:p>
                  </a:txBody>
                  <a:tcPr anchor="ctr">
                    <a:solidFill>
                      <a:schemeClr val="tx2">
                        <a:lumMod val="75000"/>
                      </a:schemeClr>
                    </a:solidFill>
                  </a:tcPr>
                </a:tc>
                <a:tc>
                  <a:txBody>
                    <a:bodyPr/>
                    <a:lstStyle/>
                    <a:p>
                      <a:r>
                        <a:rPr lang="en-US" sz="1400" dirty="0" smtClean="0"/>
                        <a:t>User</a:t>
                      </a:r>
                      <a:endParaRPr lang="en-US" sz="1400" dirty="0"/>
                    </a:p>
                  </a:txBody>
                  <a:tcPr anchor="ctr"/>
                </a:tc>
                <a:tc gridSpan="3">
                  <a:txBody>
                    <a:bodyPr/>
                    <a:lstStyle/>
                    <a:p>
                      <a:pPr marL="0" marR="0" indent="0" algn="ctr" defTabSz="932667" rtl="0" eaLnBrk="1" fontAlgn="auto" latinLnBrk="0" hangingPunct="1">
                        <a:lnSpc>
                          <a:spcPct val="100000"/>
                        </a:lnSpc>
                        <a:spcBef>
                          <a:spcPts val="0"/>
                        </a:spcBef>
                        <a:spcAft>
                          <a:spcPts val="0"/>
                        </a:spcAft>
                        <a:buClrTx/>
                        <a:buSzTx/>
                        <a:buFontTx/>
                        <a:buNone/>
                        <a:tabLst/>
                        <a:defRPr/>
                      </a:pPr>
                      <a:r>
                        <a:rPr lang="en-US" sz="1400" dirty="0" smtClean="0"/>
                        <a:t>Requires</a:t>
                      </a:r>
                      <a:r>
                        <a:rPr lang="en-US" sz="1400" baseline="0" dirty="0" smtClean="0"/>
                        <a:t> full standalone App-V infrastructure</a:t>
                      </a:r>
                      <a:endParaRPr lang="en-US" sz="1400" dirty="0" smtClean="0"/>
                    </a:p>
                  </a:txBody>
                  <a:tcPr anchor="ctr"/>
                </a:tc>
                <a:tc hMerge="1">
                  <a:txBody>
                    <a:bodyPr/>
                    <a:lstStyle/>
                    <a:p>
                      <a:pPr marL="0" marR="0" indent="0" algn="l" defTabSz="932667" rtl="0" eaLnBrk="1" fontAlgn="auto" latinLnBrk="0" hangingPunct="1">
                        <a:lnSpc>
                          <a:spcPct val="100000"/>
                        </a:lnSpc>
                        <a:spcBef>
                          <a:spcPts val="0"/>
                        </a:spcBef>
                        <a:spcAft>
                          <a:spcPts val="0"/>
                        </a:spcAft>
                        <a:buClrTx/>
                        <a:buSzTx/>
                        <a:buFontTx/>
                        <a:buNone/>
                        <a:tabLst/>
                        <a:defRPr/>
                      </a:pPr>
                      <a:endParaRPr lang="en-US" sz="1400" dirty="0" smtClean="0"/>
                    </a:p>
                  </a:txBody>
                  <a:tcPr/>
                </a:tc>
                <a:tc hMerge="1">
                  <a:txBody>
                    <a:bodyPr/>
                    <a:lstStyle/>
                    <a:p>
                      <a:endParaRPr lang="en-US"/>
                    </a:p>
                  </a:txBody>
                  <a:tcPr/>
                </a:tc>
              </a:tr>
              <a:tr h="688119">
                <a:tc vMerge="1">
                  <a:txBody>
                    <a:bodyPr/>
                    <a:lstStyle/>
                    <a:p>
                      <a:endParaRPr lang="en-US" dirty="0"/>
                    </a:p>
                  </a:txBody>
                  <a:tcPr/>
                </a:tc>
                <a:tc>
                  <a:txBody>
                    <a:bodyPr/>
                    <a:lstStyle/>
                    <a:p>
                      <a:r>
                        <a:rPr lang="en-US" sz="1400" dirty="0" smtClean="0"/>
                        <a:t>Global</a:t>
                      </a:r>
                      <a:r>
                        <a:rPr lang="en-US" sz="1400" baseline="0" dirty="0" smtClean="0"/>
                        <a:t> (machine)</a:t>
                      </a:r>
                      <a:endParaRPr lang="en-US" sz="1400" dirty="0"/>
                    </a:p>
                  </a:txBody>
                  <a:tcPr anchor="ctr"/>
                </a:tc>
                <a:tc>
                  <a:txBody>
                    <a:bodyPr/>
                    <a:lstStyle/>
                    <a:p>
                      <a:r>
                        <a:rPr lang="en-US" sz="1400" dirty="0" smtClean="0"/>
                        <a:t>Pre-publish or target using Publishing server</a:t>
                      </a:r>
                      <a:endParaRPr lang="en-US" sz="1400" dirty="0"/>
                    </a:p>
                  </a:txBody>
                  <a:tcPr anchor="ctr"/>
                </a:tc>
                <a:tc gridSpan="2">
                  <a:txBody>
                    <a:bodyPr/>
                    <a:lstStyle/>
                    <a:p>
                      <a:pPr marL="285750" indent="-285750">
                        <a:buFont typeface="Wingdings" panose="05000000000000000000" pitchFamily="2" charset="2"/>
                        <a:buChar char="§"/>
                      </a:pPr>
                      <a:r>
                        <a:rPr lang="en-US" sz="1400" dirty="0" smtClean="0"/>
                        <a:t>Need</a:t>
                      </a:r>
                      <a:r>
                        <a:rPr lang="en-US" sz="1400" baseline="0" dirty="0" smtClean="0"/>
                        <a:t> to update your Azure image if you want to update the app.  (huge)</a:t>
                      </a:r>
                    </a:p>
                    <a:p>
                      <a:pPr marL="285750" indent="-285750">
                        <a:buFont typeface="Wingdings" panose="05000000000000000000" pitchFamily="2" charset="2"/>
                        <a:buChar char="§"/>
                      </a:pPr>
                      <a:r>
                        <a:rPr lang="en-US" sz="1400" baseline="0" dirty="0" smtClean="0"/>
                        <a:t>Takes up space on image</a:t>
                      </a:r>
                      <a:endParaRPr lang="en-US" sz="1400" dirty="0"/>
                    </a:p>
                  </a:txBody>
                  <a:tcPr anchor="ctr"/>
                </a:tc>
                <a:tc hMerge="1">
                  <a:txBody>
                    <a:bodyPr/>
                    <a:lstStyle/>
                    <a:p>
                      <a:endParaRPr lang="en-US"/>
                    </a:p>
                  </a:txBody>
                  <a:tcPr/>
                </a:tc>
              </a:tr>
            </a:tbl>
          </a:graphicData>
        </a:graphic>
      </p:graphicFrame>
      <p:pic>
        <p:nvPicPr>
          <p:cNvPr id="10" name="Picture 9"/>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8344428" y="73123"/>
            <a:ext cx="3962399" cy="1056640"/>
          </a:xfrm>
          <a:prstGeom prst="rect">
            <a:avLst/>
          </a:prstGeom>
        </p:spPr>
      </p:pic>
    </p:spTree>
    <p:extLst>
      <p:ext uri="{BB962C8B-B14F-4D97-AF65-F5344CB8AC3E}">
        <p14:creationId xmlns:p14="http://schemas.microsoft.com/office/powerpoint/2010/main" val="1383862156"/>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1519" y="131114"/>
            <a:ext cx="14934606" cy="1351952"/>
          </a:xfrm>
          <a:prstGeom prst="rect">
            <a:avLst/>
          </a:prstGeom>
        </p:spPr>
        <p:txBody>
          <a:bodyPr>
            <a:norm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72" smtClean="0">
                <a:solidFill>
                  <a:schemeClr val="tx1"/>
                </a:solidFill>
              </a:rPr>
              <a:t>Cycle of management and administration of Azure RemoteApp</a:t>
            </a:r>
            <a:endParaRPr lang="en-US" sz="3672">
              <a:solidFill>
                <a:schemeClr val="tx1"/>
              </a:solidFill>
            </a:endParaRPr>
          </a:p>
        </p:txBody>
      </p:sp>
      <p:graphicFrame>
        <p:nvGraphicFramePr>
          <p:cNvPr id="2" name="Diagram 1"/>
          <p:cNvGraphicFramePr/>
          <p:nvPr>
            <p:extLst/>
          </p:nvPr>
        </p:nvGraphicFramePr>
        <p:xfrm>
          <a:off x="-563563" y="1208224"/>
          <a:ext cx="8290983" cy="5527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265237" y="4980962"/>
            <a:ext cx="1698222" cy="1488100"/>
          </a:xfrm>
          <a:prstGeom prst="rect">
            <a:avLst/>
          </a:prstGeom>
          <a:noFill/>
        </p:spPr>
        <p:txBody>
          <a:bodyPr wrap="none" lIns="182880" tIns="146304" rIns="182880" bIns="146304" rtlCol="0">
            <a:spAutoFit/>
          </a:bodyPr>
          <a:lstStyle/>
          <a:p>
            <a:pPr algn="ctr">
              <a:lnSpc>
                <a:spcPct val="90000"/>
              </a:lnSpc>
              <a:spcAft>
                <a:spcPts val="600"/>
              </a:spcAft>
            </a:pPr>
            <a:r>
              <a:rPr lang="en-US" sz="2500" dirty="0" smtClean="0">
                <a:solidFill>
                  <a:schemeClr val="bg1"/>
                </a:solidFill>
              </a:rPr>
              <a:t>Utilize</a:t>
            </a:r>
          </a:p>
          <a:p>
            <a:pPr algn="ctr">
              <a:lnSpc>
                <a:spcPct val="90000"/>
              </a:lnSpc>
              <a:spcAft>
                <a:spcPts val="600"/>
              </a:spcAft>
            </a:pPr>
            <a:r>
              <a:rPr lang="en-US" sz="2500" dirty="0" smtClean="0">
                <a:solidFill>
                  <a:schemeClr val="bg1"/>
                </a:solidFill>
              </a:rPr>
              <a:t>Evaluate</a:t>
            </a:r>
          </a:p>
          <a:p>
            <a:pPr algn="ctr">
              <a:lnSpc>
                <a:spcPct val="90000"/>
              </a:lnSpc>
              <a:spcAft>
                <a:spcPts val="600"/>
              </a:spcAft>
            </a:pPr>
            <a:r>
              <a:rPr lang="en-US" sz="2500" dirty="0" smtClean="0">
                <a:solidFill>
                  <a:schemeClr val="bg1"/>
                </a:solidFill>
              </a:rPr>
              <a:t>Consume</a:t>
            </a:r>
          </a:p>
        </p:txBody>
      </p:sp>
      <p:sp>
        <p:nvSpPr>
          <p:cNvPr id="8" name="Freeform 132"/>
          <p:cNvSpPr>
            <a:spLocks noChangeAspect="1" noEditPoints="1"/>
          </p:cNvSpPr>
          <p:nvPr/>
        </p:nvSpPr>
        <p:spPr bwMode="black">
          <a:xfrm>
            <a:off x="6218237" y="4776986"/>
            <a:ext cx="256179" cy="417476"/>
          </a:xfrm>
          <a:custGeom>
            <a:avLst/>
            <a:gdLst>
              <a:gd name="T0" fmla="*/ 42 w 49"/>
              <a:gd name="T1" fmla="*/ 7 h 80"/>
              <a:gd name="T2" fmla="*/ 25 w 49"/>
              <a:gd name="T3" fmla="*/ 0 h 80"/>
              <a:gd name="T4" fmla="*/ 8 w 49"/>
              <a:gd name="T5" fmla="*/ 7 h 80"/>
              <a:gd name="T6" fmla="*/ 0 w 49"/>
              <a:gd name="T7" fmla="*/ 24 h 80"/>
              <a:gd name="T8" fmla="*/ 4 w 49"/>
              <a:gd name="T9" fmla="*/ 39 h 80"/>
              <a:gd name="T10" fmla="*/ 16 w 49"/>
              <a:gd name="T11" fmla="*/ 55 h 80"/>
              <a:gd name="T12" fmla="*/ 23 w 49"/>
              <a:gd name="T13" fmla="*/ 80 h 80"/>
              <a:gd name="T14" fmla="*/ 27 w 49"/>
              <a:gd name="T15" fmla="*/ 80 h 80"/>
              <a:gd name="T16" fmla="*/ 37 w 49"/>
              <a:gd name="T17" fmla="*/ 49 h 80"/>
              <a:gd name="T18" fmla="*/ 45 w 49"/>
              <a:gd name="T19" fmla="*/ 39 h 80"/>
              <a:gd name="T20" fmla="*/ 49 w 49"/>
              <a:gd name="T21" fmla="*/ 24 h 80"/>
              <a:gd name="T22" fmla="*/ 42 w 49"/>
              <a:gd name="T23" fmla="*/ 7 h 80"/>
              <a:gd name="T24" fmla="*/ 25 w 49"/>
              <a:gd name="T25" fmla="*/ 37 h 80"/>
              <a:gd name="T26" fmla="*/ 13 w 49"/>
              <a:gd name="T27" fmla="*/ 25 h 80"/>
              <a:gd name="T28" fmla="*/ 25 w 49"/>
              <a:gd name="T29" fmla="*/ 14 h 80"/>
              <a:gd name="T30" fmla="*/ 36 w 49"/>
              <a:gd name="T31" fmla="*/ 25 h 80"/>
              <a:gd name="T32" fmla="*/ 25 w 49"/>
              <a:gd name="T33" fmla="*/ 3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0">
                <a:moveTo>
                  <a:pt x="42" y="7"/>
                </a:moveTo>
                <a:cubicBezTo>
                  <a:pt x="37" y="3"/>
                  <a:pt x="31" y="0"/>
                  <a:pt x="25" y="0"/>
                </a:cubicBezTo>
                <a:cubicBezTo>
                  <a:pt x="18" y="0"/>
                  <a:pt x="12" y="3"/>
                  <a:pt x="8" y="7"/>
                </a:cubicBezTo>
                <a:cubicBezTo>
                  <a:pt x="3" y="12"/>
                  <a:pt x="0" y="18"/>
                  <a:pt x="0" y="24"/>
                </a:cubicBezTo>
                <a:cubicBezTo>
                  <a:pt x="0" y="30"/>
                  <a:pt x="2" y="35"/>
                  <a:pt x="4" y="39"/>
                </a:cubicBezTo>
                <a:cubicBezTo>
                  <a:pt x="8" y="45"/>
                  <a:pt x="12" y="49"/>
                  <a:pt x="16" y="55"/>
                </a:cubicBezTo>
                <a:cubicBezTo>
                  <a:pt x="20" y="61"/>
                  <a:pt x="23" y="68"/>
                  <a:pt x="23" y="80"/>
                </a:cubicBezTo>
                <a:cubicBezTo>
                  <a:pt x="27" y="80"/>
                  <a:pt x="27" y="80"/>
                  <a:pt x="27" y="80"/>
                </a:cubicBezTo>
                <a:cubicBezTo>
                  <a:pt x="27" y="64"/>
                  <a:pt x="32" y="56"/>
                  <a:pt x="37" y="49"/>
                </a:cubicBezTo>
                <a:cubicBezTo>
                  <a:pt x="40" y="46"/>
                  <a:pt x="43" y="43"/>
                  <a:pt x="45" y="39"/>
                </a:cubicBezTo>
                <a:cubicBezTo>
                  <a:pt x="48" y="35"/>
                  <a:pt x="49" y="30"/>
                  <a:pt x="49" y="24"/>
                </a:cubicBezTo>
                <a:cubicBezTo>
                  <a:pt x="49" y="18"/>
                  <a:pt x="46" y="12"/>
                  <a:pt x="42" y="7"/>
                </a:cubicBezTo>
                <a:close/>
                <a:moveTo>
                  <a:pt x="25" y="37"/>
                </a:moveTo>
                <a:cubicBezTo>
                  <a:pt x="18" y="37"/>
                  <a:pt x="13" y="31"/>
                  <a:pt x="13" y="25"/>
                </a:cubicBezTo>
                <a:cubicBezTo>
                  <a:pt x="13" y="19"/>
                  <a:pt x="18" y="14"/>
                  <a:pt x="25" y="14"/>
                </a:cubicBezTo>
                <a:cubicBezTo>
                  <a:pt x="31" y="14"/>
                  <a:pt x="36" y="19"/>
                  <a:pt x="36" y="25"/>
                </a:cubicBezTo>
                <a:cubicBezTo>
                  <a:pt x="36" y="31"/>
                  <a:pt x="31" y="37"/>
                  <a:pt x="25" y="37"/>
                </a:cubicBezTo>
                <a:close/>
              </a:path>
            </a:pathLst>
          </a:custGeom>
          <a:solidFill>
            <a:schemeClr val="tx1"/>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sp>
        <p:nvSpPr>
          <p:cNvPr id="9" name="Content Placeholder 2"/>
          <p:cNvSpPr txBox="1">
            <a:spLocks/>
          </p:cNvSpPr>
          <p:nvPr/>
        </p:nvSpPr>
        <p:spPr>
          <a:xfrm>
            <a:off x="6827837" y="4985724"/>
            <a:ext cx="5164031" cy="1597360"/>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smtClean="0"/>
              <a:t>Outline:</a:t>
            </a:r>
          </a:p>
          <a:p>
            <a:pPr>
              <a:spcAft>
                <a:spcPts val="600"/>
              </a:spcAft>
              <a:buFont typeface="Arial" panose="020B0604020202020204" pitchFamily="34" charset="0"/>
              <a:buChar char="•"/>
            </a:pPr>
            <a:r>
              <a:rPr lang="en-US" sz="2800" dirty="0">
                <a:gradFill>
                  <a:gsLst>
                    <a:gs pos="2917">
                      <a:schemeClr val="tx1"/>
                    </a:gs>
                    <a:gs pos="30000">
                      <a:schemeClr val="tx1"/>
                    </a:gs>
                  </a:gsLst>
                  <a:lin ang="5400000" scaled="0"/>
                </a:gradFill>
              </a:rPr>
              <a:t>Authentication methods</a:t>
            </a:r>
          </a:p>
          <a:p>
            <a:pPr>
              <a:spcAft>
                <a:spcPts val="600"/>
              </a:spcAft>
              <a:buFont typeface="Arial" panose="020B0604020202020204" pitchFamily="34" charset="0"/>
              <a:buChar char="•"/>
            </a:pPr>
            <a:r>
              <a:rPr lang="en-US" sz="2800" dirty="0" smtClean="0">
                <a:gradFill>
                  <a:gsLst>
                    <a:gs pos="2917">
                      <a:schemeClr val="tx1"/>
                    </a:gs>
                    <a:gs pos="30000">
                      <a:schemeClr val="tx1"/>
                    </a:gs>
                  </a:gsLst>
                  <a:lin ang="5400000" scaled="0"/>
                </a:gradFill>
              </a:rPr>
              <a:t>Hybrid deep dive</a:t>
            </a:r>
            <a:endParaRPr lang="en-US" sz="2800" dirty="0">
              <a:gradFill>
                <a:gsLst>
                  <a:gs pos="2917">
                    <a:schemeClr val="tx1"/>
                  </a:gs>
                  <a:gs pos="30000">
                    <a:schemeClr val="tx1"/>
                  </a:gs>
                </a:gsLst>
                <a:lin ang="5400000" scaled="0"/>
              </a:gradFill>
            </a:endParaRPr>
          </a:p>
        </p:txBody>
      </p:sp>
      <p:pic>
        <p:nvPicPr>
          <p:cNvPr id="10" name="Picture 2" descr="C:\Users\debrajoh.000\AppData\Local\Microsoft\Windows\Temporary Internet Files\Low\Content.IE5\6BLMZ8KX\MC90044131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37037" y="1208224"/>
            <a:ext cx="560766" cy="4206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debrajoh.000\AppData\Local\Microsoft\Windows\Temporary Internet Files\Low\Content.IE5\6BLMZ8KX\MC90044131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47454" y="2811330"/>
            <a:ext cx="560766" cy="420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4238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132638" y="6545263"/>
            <a:ext cx="5338448" cy="609599"/>
          </a:xfrm>
          <a:prstGeom prst="rect">
            <a:avLst/>
          </a:prstGeom>
          <a:solidFill>
            <a:srgbClr val="7030A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itle 1"/>
          <p:cNvSpPr>
            <a:spLocks noGrp="1"/>
          </p:cNvSpPr>
          <p:nvPr>
            <p:ph type="title"/>
          </p:nvPr>
        </p:nvSpPr>
        <p:spPr/>
        <p:txBody>
          <a:bodyPr/>
          <a:lstStyle/>
          <a:p>
            <a:r>
              <a:rPr lang="en-US" dirty="0" smtClean="0">
                <a:solidFill>
                  <a:schemeClr val="tx1"/>
                </a:solidFill>
              </a:rPr>
              <a:t>Supported authentication methods</a:t>
            </a:r>
            <a:endParaRPr lang="en-US" dirty="0">
              <a:solidFill>
                <a:schemeClr val="tx1"/>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2799805251"/>
              </p:ext>
            </p:extLst>
          </p:nvPr>
        </p:nvGraphicFramePr>
        <p:xfrm>
          <a:off x="191183" y="1274326"/>
          <a:ext cx="11353800" cy="5110639"/>
        </p:xfrm>
        <a:graphic>
          <a:graphicData uri="http://schemas.openxmlformats.org/drawingml/2006/table">
            <a:tbl>
              <a:tblPr firstRow="1" bandRow="1">
                <a:tableStyleId>{5C22544A-7EE6-4342-B048-85BDC9FD1C3A}</a:tableStyleId>
              </a:tblPr>
              <a:tblGrid>
                <a:gridCol w="7246254"/>
                <a:gridCol w="1828800"/>
                <a:gridCol w="2278746"/>
              </a:tblGrid>
              <a:tr h="310039">
                <a:tc rowSpan="2">
                  <a:txBody>
                    <a:bodyPr/>
                    <a:lstStyle/>
                    <a:p>
                      <a:r>
                        <a:rPr lang="en-US" dirty="0" smtClean="0"/>
                        <a:t>User Accounts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400" dirty="0" smtClean="0"/>
                        <a:t>Azure Remote Deployment</a:t>
                      </a:r>
                      <a:r>
                        <a:rPr lang="en-US" sz="1400" baseline="0" dirty="0" smtClean="0"/>
                        <a:t> methods</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tc>
              </a:tr>
              <a:tr h="381000">
                <a:tc vMerge="1">
                  <a:txBody>
                    <a:bodyPr/>
                    <a:lstStyle/>
                    <a:p>
                      <a:endParaRPr lang="en-US" dirty="0"/>
                    </a:p>
                  </a:txBody>
                  <a:tcPr/>
                </a:tc>
                <a:tc>
                  <a:txBody>
                    <a:bodyPr/>
                    <a:lstStyle/>
                    <a:p>
                      <a:pPr algn="ctr"/>
                      <a:r>
                        <a:rPr lang="en-US" b="1" dirty="0" smtClean="0">
                          <a:solidFill>
                            <a:schemeClr val="tx1"/>
                          </a:solidFill>
                        </a:rPr>
                        <a:t>Cloud</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b="1" dirty="0" smtClean="0">
                          <a:solidFill>
                            <a:schemeClr val="tx1"/>
                          </a:solidFill>
                        </a:rPr>
                        <a:t>Hybrid</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453165">
                <a:tc>
                  <a:txBody>
                    <a:bodyPr/>
                    <a:lstStyle/>
                    <a:p>
                      <a:r>
                        <a:rPr lang="en-US" sz="2800" dirty="0" smtClean="0"/>
                        <a:t>Microsoft Account</a:t>
                      </a:r>
                      <a:endParaRPr lang="en-US" sz="2800" dirty="0"/>
                    </a:p>
                  </a:txBody>
                  <a:tcPr>
                    <a:lnT w="12700" cap="flat" cmpd="sng" algn="ctr">
                      <a:solidFill>
                        <a:schemeClr val="tx1"/>
                      </a:solidFill>
                      <a:prstDash val="solid"/>
                      <a:round/>
                      <a:headEnd type="none" w="med" len="med"/>
                      <a:tailEnd type="none" w="med" len="med"/>
                    </a:lnT>
                  </a:tcPr>
                </a:tc>
                <a:tc>
                  <a:txBody>
                    <a:bodyPr/>
                    <a:lstStyle/>
                    <a:p>
                      <a:endParaRPr lang="en-US" sz="2800" dirty="0"/>
                    </a:p>
                  </a:txBody>
                  <a:tcPr>
                    <a:lnT w="12700" cap="flat" cmpd="sng" algn="ctr">
                      <a:solidFill>
                        <a:schemeClr val="tx1"/>
                      </a:solidFill>
                      <a:prstDash val="solid"/>
                      <a:round/>
                      <a:headEnd type="none" w="med" len="med"/>
                      <a:tailEnd type="none" w="med" len="med"/>
                    </a:lnT>
                  </a:tcPr>
                </a:tc>
                <a:tc>
                  <a:txBody>
                    <a:bodyPr/>
                    <a:lstStyle/>
                    <a:p>
                      <a:endParaRPr lang="en-US" sz="2800" dirty="0"/>
                    </a:p>
                  </a:txBody>
                  <a:tcPr>
                    <a:lnT w="12700" cap="flat" cmpd="sng" algn="ctr">
                      <a:solidFill>
                        <a:schemeClr val="tx1"/>
                      </a:solidFill>
                      <a:prstDash val="solid"/>
                      <a:round/>
                      <a:headEnd type="none" w="med" len="med"/>
                      <a:tailEnd type="none" w="med" len="med"/>
                    </a:lnT>
                  </a:tcPr>
                </a:tc>
              </a:tr>
              <a:tr h="453165">
                <a:tc gridSpan="3">
                  <a:txBody>
                    <a:bodyPr/>
                    <a:lstStyle/>
                    <a:p>
                      <a:r>
                        <a:rPr lang="en-US" sz="2800" dirty="0" smtClean="0"/>
                        <a:t>Azure Active Directory (AAD)</a:t>
                      </a:r>
                      <a:endParaRPr lang="en-US" sz="2800" dirty="0"/>
                    </a:p>
                  </a:txBody>
                  <a:tcPr/>
                </a:tc>
                <a:tc hMerge="1">
                  <a:txBody>
                    <a:bodyPr/>
                    <a:lstStyle/>
                    <a:p>
                      <a:endParaRPr lang="en-US"/>
                    </a:p>
                  </a:txBody>
                  <a:tcPr/>
                </a:tc>
                <a:tc hMerge="1">
                  <a:txBody>
                    <a:bodyPr/>
                    <a:lstStyle/>
                    <a:p>
                      <a:endParaRPr lang="en-US"/>
                    </a:p>
                  </a:txBody>
                  <a:tcPr/>
                </a:tc>
              </a:tr>
              <a:tr h="453165">
                <a:tc>
                  <a:txBody>
                    <a:bodyPr/>
                    <a:lstStyle/>
                    <a:p>
                      <a:pPr algn="r"/>
                      <a:r>
                        <a:rPr lang="en-US" sz="2800" dirty="0" smtClean="0"/>
                        <a:t>AAD</a:t>
                      </a:r>
                      <a:r>
                        <a:rPr lang="en-US" sz="2800" baseline="0" dirty="0" smtClean="0"/>
                        <a:t> </a:t>
                      </a:r>
                      <a:r>
                        <a:rPr lang="en-US" sz="2800" dirty="0" smtClean="0"/>
                        <a:t>cloud only </a:t>
                      </a:r>
                      <a:endParaRPr lang="en-US" sz="2800" dirty="0"/>
                    </a:p>
                  </a:txBody>
                  <a:tcPr/>
                </a:tc>
                <a:tc>
                  <a:txBody>
                    <a:bodyPr/>
                    <a:lstStyle/>
                    <a:p>
                      <a:endParaRPr lang="en-US" sz="2800" dirty="0"/>
                    </a:p>
                  </a:txBody>
                  <a:tcPr/>
                </a:tc>
                <a:tc>
                  <a:txBody>
                    <a:bodyPr/>
                    <a:lstStyle/>
                    <a:p>
                      <a:endParaRPr lang="en-US" sz="2800" dirty="0"/>
                    </a:p>
                  </a:txBody>
                  <a:tcPr/>
                </a:tc>
              </a:tr>
              <a:tr h="397140">
                <a:tc>
                  <a:txBody>
                    <a:bodyPr/>
                    <a:lstStyle/>
                    <a:p>
                      <a:pPr marL="0" marR="0" indent="0" algn="r" defTabSz="932742" rtl="0" eaLnBrk="1" fontAlgn="auto" latinLnBrk="0" hangingPunct="1">
                        <a:lnSpc>
                          <a:spcPct val="100000"/>
                        </a:lnSpc>
                        <a:spcBef>
                          <a:spcPts val="0"/>
                        </a:spcBef>
                        <a:spcAft>
                          <a:spcPts val="0"/>
                        </a:spcAft>
                        <a:buClrTx/>
                        <a:buSzTx/>
                        <a:buFontTx/>
                        <a:buNone/>
                        <a:tabLst/>
                        <a:defRPr/>
                      </a:pPr>
                      <a:r>
                        <a:rPr lang="en-US" sz="2800" dirty="0" smtClean="0"/>
                        <a:t>AD Connect</a:t>
                      </a:r>
                      <a:r>
                        <a:rPr lang="en-US" sz="2800" baseline="0" dirty="0" smtClean="0"/>
                        <a:t> with password sync</a:t>
                      </a:r>
                      <a:endParaRPr lang="en-US" sz="2800" dirty="0" smtClean="0"/>
                    </a:p>
                  </a:txBody>
                  <a:tcPr/>
                </a:tc>
                <a:tc>
                  <a:txBody>
                    <a:bodyPr/>
                    <a:lstStyle/>
                    <a:p>
                      <a:endParaRPr lang="en-US" sz="2800" dirty="0"/>
                    </a:p>
                  </a:txBody>
                  <a:tcPr/>
                </a:tc>
                <a:tc>
                  <a:txBody>
                    <a:bodyPr/>
                    <a:lstStyle/>
                    <a:p>
                      <a:endParaRPr lang="en-US" sz="2800" dirty="0"/>
                    </a:p>
                  </a:txBody>
                  <a:tcPr/>
                </a:tc>
              </a:tr>
              <a:tr h="397140">
                <a:tc>
                  <a:txBody>
                    <a:bodyPr/>
                    <a:lstStyle/>
                    <a:p>
                      <a:pPr marL="0" marR="0" indent="0" algn="r" defTabSz="932742" rtl="0" eaLnBrk="1" fontAlgn="auto" latinLnBrk="0" hangingPunct="1">
                        <a:lnSpc>
                          <a:spcPct val="100000"/>
                        </a:lnSpc>
                        <a:spcBef>
                          <a:spcPts val="0"/>
                        </a:spcBef>
                        <a:spcAft>
                          <a:spcPts val="0"/>
                        </a:spcAft>
                        <a:buClrTx/>
                        <a:buSzTx/>
                        <a:buFontTx/>
                        <a:buNone/>
                        <a:tabLst/>
                        <a:defRPr/>
                      </a:pPr>
                      <a:r>
                        <a:rPr lang="en-US" sz="2800" dirty="0" smtClean="0"/>
                        <a:t>AD Connect</a:t>
                      </a:r>
                      <a:r>
                        <a:rPr lang="en-US" sz="2800" baseline="0" dirty="0" smtClean="0"/>
                        <a:t> without password sync</a:t>
                      </a:r>
                      <a:endParaRPr lang="en-US" sz="2800" dirty="0" smtClean="0"/>
                    </a:p>
                  </a:txBody>
                  <a:tcPr/>
                </a:tc>
                <a:tc>
                  <a:txBody>
                    <a:bodyPr/>
                    <a:lstStyle/>
                    <a:p>
                      <a:endParaRPr lang="en-US" sz="2800" dirty="0"/>
                    </a:p>
                  </a:txBody>
                  <a:tcPr/>
                </a:tc>
                <a:tc>
                  <a:txBody>
                    <a:bodyPr/>
                    <a:lstStyle/>
                    <a:p>
                      <a:endParaRPr lang="en-US" sz="2800" dirty="0"/>
                    </a:p>
                  </a:txBody>
                  <a:tcPr/>
                </a:tc>
              </a:tr>
              <a:tr h="397140">
                <a:tc>
                  <a:txBody>
                    <a:bodyPr/>
                    <a:lstStyle/>
                    <a:p>
                      <a:pPr algn="r"/>
                      <a:r>
                        <a:rPr lang="en-US" sz="2800" dirty="0" smtClean="0"/>
                        <a:t>AD Connect with ADFS</a:t>
                      </a:r>
                      <a:endParaRPr lang="en-US" sz="2800" dirty="0"/>
                    </a:p>
                  </a:txBody>
                  <a:tcPr/>
                </a:tc>
                <a:tc>
                  <a:txBody>
                    <a:bodyPr/>
                    <a:lstStyle/>
                    <a:p>
                      <a:endParaRPr lang="en-US" sz="2800" dirty="0"/>
                    </a:p>
                  </a:txBody>
                  <a:tcPr/>
                </a:tc>
                <a:tc>
                  <a:txBody>
                    <a:bodyPr/>
                    <a:lstStyle/>
                    <a:p>
                      <a:endParaRPr lang="en-US" sz="2800" dirty="0"/>
                    </a:p>
                  </a:txBody>
                  <a:tcPr/>
                </a:tc>
              </a:tr>
              <a:tr h="453165">
                <a:tc>
                  <a:txBody>
                    <a:bodyPr/>
                    <a:lstStyle/>
                    <a:p>
                      <a:pPr algn="r"/>
                      <a:r>
                        <a:rPr lang="en-US" sz="2800" dirty="0" smtClean="0"/>
                        <a:t>3</a:t>
                      </a:r>
                      <a:r>
                        <a:rPr lang="en-US" sz="2800" baseline="30000" dirty="0" smtClean="0"/>
                        <a:t>rd</a:t>
                      </a:r>
                      <a:r>
                        <a:rPr lang="en-US" sz="2800" baseline="0" dirty="0" smtClean="0"/>
                        <a:t> Party Azure supported identity providers  </a:t>
                      </a:r>
                      <a:r>
                        <a:rPr lang="en-US" sz="1800" baseline="0" dirty="0" smtClean="0"/>
                        <a:t>(example Ping)</a:t>
                      </a:r>
                      <a:endParaRPr lang="en-US" sz="1800" dirty="0"/>
                    </a:p>
                  </a:txBody>
                  <a:tcPr/>
                </a:tc>
                <a:tc>
                  <a:txBody>
                    <a:bodyPr/>
                    <a:lstStyle/>
                    <a:p>
                      <a:endParaRPr lang="en-US" sz="2800" dirty="0"/>
                    </a:p>
                  </a:txBody>
                  <a:tcPr/>
                </a:tc>
                <a:tc>
                  <a:txBody>
                    <a:bodyPr/>
                    <a:lstStyle/>
                    <a:p>
                      <a:endParaRPr lang="en-US" sz="2800" dirty="0"/>
                    </a:p>
                  </a:txBody>
                  <a:tcPr/>
                </a:tc>
              </a:tr>
              <a:tr h="453165">
                <a:tc>
                  <a:txBody>
                    <a:bodyPr/>
                    <a:lstStyle/>
                    <a:p>
                      <a:r>
                        <a:rPr lang="en-US" sz="2800" dirty="0" smtClean="0"/>
                        <a:t>Multi-factor Authentication</a:t>
                      </a:r>
                      <a:endParaRPr lang="en-US" sz="2800" dirty="0"/>
                    </a:p>
                  </a:txBody>
                  <a:tcPr/>
                </a:tc>
                <a:tc>
                  <a:txBody>
                    <a:bodyPr/>
                    <a:lstStyle/>
                    <a:p>
                      <a:endParaRPr lang="en-US" sz="2800" dirty="0"/>
                    </a:p>
                  </a:txBody>
                  <a:tcPr/>
                </a:tc>
                <a:tc>
                  <a:txBody>
                    <a:bodyPr/>
                    <a:lstStyle/>
                    <a:p>
                      <a:endParaRPr lang="en-US" sz="2800" dirty="0"/>
                    </a:p>
                  </a:txBody>
                  <a:tcPr/>
                </a:tc>
              </a:tr>
            </a:tbl>
          </a:graphicData>
        </a:graphic>
      </p:graphicFrame>
      <p:sp>
        <p:nvSpPr>
          <p:cNvPr id="13" name="Multiply 12"/>
          <p:cNvSpPr/>
          <p:nvPr/>
        </p:nvSpPr>
        <p:spPr>
          <a:xfrm>
            <a:off x="12771437" y="1832241"/>
            <a:ext cx="589139" cy="561628"/>
          </a:xfrm>
          <a:prstGeom prst="mathMultiply">
            <a:avLst/>
          </a:prstGeom>
          <a:solidFill>
            <a:srgbClr val="FF0000"/>
          </a:solidFill>
          <a:ln>
            <a:noFill/>
          </a:ln>
          <a:effectLst>
            <a:glow rad="63500">
              <a:schemeClr val="accent6">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8"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9124" y="1916761"/>
            <a:ext cx="690042" cy="517666"/>
          </a:xfrm>
          <a:prstGeom prst="rect">
            <a:avLst/>
          </a:prstGeom>
          <a:noFill/>
          <a:extLst>
            <a:ext uri="{909E8E84-426E-40DD-AFC4-6F175D3DCCD1}">
              <a14:hiddenFill xmlns:a14="http://schemas.microsoft.com/office/drawing/2010/main">
                <a:solidFill>
                  <a:srgbClr val="FFFFFF"/>
                </a:solidFill>
              </a14:hiddenFill>
            </a:ext>
          </a:extLst>
        </p:spPr>
      </p:pic>
      <p:sp>
        <p:nvSpPr>
          <p:cNvPr id="27" name="Multiply 26"/>
          <p:cNvSpPr/>
          <p:nvPr/>
        </p:nvSpPr>
        <p:spPr>
          <a:xfrm>
            <a:off x="12771437" y="2869192"/>
            <a:ext cx="589139" cy="561628"/>
          </a:xfrm>
          <a:prstGeom prst="mathMultiply">
            <a:avLst/>
          </a:prstGeom>
          <a:solidFill>
            <a:srgbClr val="FF0000"/>
          </a:solidFill>
          <a:ln>
            <a:noFill/>
          </a:ln>
          <a:effectLst>
            <a:glow rad="63500">
              <a:schemeClr val="accent6">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34"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9124" y="2953712"/>
            <a:ext cx="690042" cy="517666"/>
          </a:xfrm>
          <a:prstGeom prst="rect">
            <a:avLst/>
          </a:prstGeom>
          <a:noFill/>
          <a:extLst>
            <a:ext uri="{909E8E84-426E-40DD-AFC4-6F175D3DCCD1}">
              <a14:hiddenFill xmlns:a14="http://schemas.microsoft.com/office/drawing/2010/main">
                <a:solidFill>
                  <a:srgbClr val="FFFFFF"/>
                </a:solidFill>
              </a14:hiddenFill>
            </a:ext>
          </a:extLst>
        </p:spPr>
      </p:pic>
      <p:sp>
        <p:nvSpPr>
          <p:cNvPr id="37" name="Multiply 36"/>
          <p:cNvSpPr/>
          <p:nvPr/>
        </p:nvSpPr>
        <p:spPr>
          <a:xfrm>
            <a:off x="12476867" y="4034615"/>
            <a:ext cx="589139" cy="561628"/>
          </a:xfrm>
          <a:prstGeom prst="mathMultiply">
            <a:avLst/>
          </a:prstGeom>
          <a:solidFill>
            <a:srgbClr val="FF0000"/>
          </a:solidFill>
          <a:ln>
            <a:noFill/>
          </a:ln>
          <a:effectLst>
            <a:glow rad="63500">
              <a:schemeClr val="accent6">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38"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9124" y="3464158"/>
            <a:ext cx="690042" cy="51766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2504" y="3948746"/>
            <a:ext cx="690042" cy="51766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2504" y="4510374"/>
            <a:ext cx="690042" cy="517666"/>
          </a:xfrm>
          <a:prstGeom prst="rect">
            <a:avLst/>
          </a:prstGeom>
          <a:noFill/>
          <a:extLst>
            <a:ext uri="{909E8E84-426E-40DD-AFC4-6F175D3DCCD1}">
              <a14:hiddenFill xmlns:a14="http://schemas.microsoft.com/office/drawing/2010/main">
                <a:solidFill>
                  <a:srgbClr val="FFFFFF"/>
                </a:solidFill>
              </a14:hiddenFill>
            </a:ext>
          </a:extLst>
        </p:spPr>
      </p:pic>
      <p:sp>
        <p:nvSpPr>
          <p:cNvPr id="43" name="Multiply 42"/>
          <p:cNvSpPr/>
          <p:nvPr/>
        </p:nvSpPr>
        <p:spPr>
          <a:xfrm>
            <a:off x="12781446" y="5071566"/>
            <a:ext cx="589139" cy="561628"/>
          </a:xfrm>
          <a:prstGeom prst="mathMultiply">
            <a:avLst/>
          </a:prstGeom>
          <a:solidFill>
            <a:srgbClr val="FF0000"/>
          </a:solidFill>
          <a:ln>
            <a:noFill/>
          </a:ln>
          <a:effectLst>
            <a:glow rad="63500">
              <a:schemeClr val="accent6">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44"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2504" y="5198682"/>
            <a:ext cx="690042" cy="51766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2504" y="5817042"/>
            <a:ext cx="690042" cy="51766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2788" y="4516667"/>
            <a:ext cx="690042" cy="51766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2788" y="3516949"/>
            <a:ext cx="690042" cy="51766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66619" y="5819477"/>
            <a:ext cx="690042" cy="5176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80237" y="6452549"/>
            <a:ext cx="5613524"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   O365       accounts are AAD accounts</a:t>
            </a:r>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14135" t="30891" r="19192" b="38841"/>
          <a:stretch/>
        </p:blipFill>
        <p:spPr>
          <a:xfrm>
            <a:off x="7365686" y="6581776"/>
            <a:ext cx="1295400" cy="380999"/>
          </a:xfrm>
          <a:prstGeom prst="rect">
            <a:avLst/>
          </a:prstGeom>
        </p:spPr>
      </p:pic>
      <p:pic>
        <p:nvPicPr>
          <p:cNvPr id="21"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2788" y="5166972"/>
            <a:ext cx="690042" cy="517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51857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11"/>
          <p:cNvSpPr/>
          <p:nvPr/>
        </p:nvSpPr>
        <p:spPr bwMode="auto">
          <a:xfrm>
            <a:off x="7552120" y="594733"/>
            <a:ext cx="4684861" cy="3381158"/>
          </a:xfrm>
          <a:prstGeom prst="cloud">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itle 1"/>
          <p:cNvSpPr>
            <a:spLocks noGrp="1"/>
          </p:cNvSpPr>
          <p:nvPr>
            <p:ph type="title"/>
          </p:nvPr>
        </p:nvSpPr>
        <p:spPr>
          <a:xfrm>
            <a:off x="177943" y="295275"/>
            <a:ext cx="12258532" cy="917575"/>
          </a:xfrm>
        </p:spPr>
        <p:txBody>
          <a:bodyPr/>
          <a:lstStyle/>
          <a:p>
            <a:r>
              <a:rPr lang="en-US" sz="4400" dirty="0" smtClean="0"/>
              <a:t>Hybrid architecture</a:t>
            </a:r>
            <a:endParaRPr lang="en-US" sz="4400" dirty="0"/>
          </a:p>
        </p:txBody>
      </p:sp>
      <p:pic>
        <p:nvPicPr>
          <p:cNvPr id="11" name="Picture 10"/>
          <p:cNvPicPr>
            <a:picLocks noChangeAspect="1"/>
          </p:cNvPicPr>
          <p:nvPr/>
        </p:nvPicPr>
        <p:blipFill>
          <a:blip r:embed="rId2">
            <a:grayscl/>
          </a:blip>
          <a:stretch>
            <a:fillRect/>
          </a:stretch>
        </p:blipFill>
        <p:spPr>
          <a:xfrm>
            <a:off x="1404428" y="3351339"/>
            <a:ext cx="439915" cy="959332"/>
          </a:xfrm>
          <a:prstGeom prst="rect">
            <a:avLst/>
          </a:prstGeom>
        </p:spPr>
      </p:pic>
      <p:sp>
        <p:nvSpPr>
          <p:cNvPr id="14" name="TextBox 13"/>
          <p:cNvSpPr txBox="1"/>
          <p:nvPr/>
        </p:nvSpPr>
        <p:spPr>
          <a:xfrm>
            <a:off x="9770287" y="855958"/>
            <a:ext cx="1970476"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Azure VNET</a:t>
            </a:r>
          </a:p>
        </p:txBody>
      </p:sp>
      <p:sp>
        <p:nvSpPr>
          <p:cNvPr id="15" name="TextBox 14"/>
          <p:cNvSpPr txBox="1"/>
          <p:nvPr/>
        </p:nvSpPr>
        <p:spPr>
          <a:xfrm>
            <a:off x="651919" y="4213805"/>
            <a:ext cx="1723036" cy="1037207"/>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gradFill>
                  <a:gsLst>
                    <a:gs pos="2917">
                      <a:schemeClr val="tx1"/>
                    </a:gs>
                    <a:gs pos="30000">
                      <a:schemeClr val="tx1"/>
                    </a:gs>
                  </a:gsLst>
                  <a:lin ang="5400000" scaled="0"/>
                </a:gradFill>
              </a:rPr>
              <a:t>Domain</a:t>
            </a:r>
          </a:p>
          <a:p>
            <a:pPr algn="ctr">
              <a:lnSpc>
                <a:spcPct val="90000"/>
              </a:lnSpc>
              <a:spcAft>
                <a:spcPts val="600"/>
              </a:spcAft>
            </a:pPr>
            <a:r>
              <a:rPr lang="en-US" sz="2400" dirty="0" smtClean="0">
                <a:gradFill>
                  <a:gsLst>
                    <a:gs pos="2917">
                      <a:schemeClr val="tx1"/>
                    </a:gs>
                    <a:gs pos="30000">
                      <a:schemeClr val="tx1"/>
                    </a:gs>
                  </a:gsLst>
                  <a:lin ang="5400000" scaled="0"/>
                </a:gradFill>
              </a:rPr>
              <a:t>Controller</a:t>
            </a:r>
          </a:p>
        </p:txBody>
      </p:sp>
      <p:grpSp>
        <p:nvGrpSpPr>
          <p:cNvPr id="16" name="Group 15"/>
          <p:cNvGrpSpPr/>
          <p:nvPr/>
        </p:nvGrpSpPr>
        <p:grpSpPr>
          <a:xfrm>
            <a:off x="177943" y="1212169"/>
            <a:ext cx="2161068" cy="5777008"/>
            <a:chOff x="10043054" y="1377552"/>
            <a:chExt cx="2161374" cy="5000136"/>
          </a:xfrm>
        </p:grpSpPr>
        <p:pic>
          <p:nvPicPr>
            <p:cNvPr id="17" name="Picture 16"/>
            <p:cNvPicPr>
              <a:picLocks noChangeAspect="1"/>
            </p:cNvPicPr>
            <p:nvPr/>
          </p:nvPicPr>
          <p:blipFill>
            <a:blip r:embed="rId3"/>
            <a:stretch>
              <a:fillRect/>
            </a:stretch>
          </p:blipFill>
          <p:spPr>
            <a:xfrm>
              <a:off x="10043054" y="1864230"/>
              <a:ext cx="2161374" cy="4513458"/>
            </a:xfrm>
            <a:prstGeom prst="rect">
              <a:avLst/>
            </a:prstGeom>
          </p:spPr>
        </p:pic>
        <p:sp>
          <p:nvSpPr>
            <p:cNvPr id="18" name="Isosceles Triangle 17"/>
            <p:cNvSpPr/>
            <p:nvPr/>
          </p:nvSpPr>
          <p:spPr bwMode="auto">
            <a:xfrm>
              <a:off x="10339661" y="1377552"/>
              <a:ext cx="781985" cy="498401"/>
            </a:xfrm>
            <a:prstGeom prst="triangle">
              <a:avLst>
                <a:gd name="adj" fmla="val 53026"/>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p:cNvSpPr/>
            <p:nvPr/>
          </p:nvSpPr>
          <p:spPr bwMode="auto">
            <a:xfrm>
              <a:off x="10829363" y="1593568"/>
              <a:ext cx="281268" cy="294116"/>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p:cNvSpPr/>
            <p:nvPr/>
          </p:nvSpPr>
          <p:spPr bwMode="auto">
            <a:xfrm>
              <a:off x="11728105" y="1394463"/>
              <a:ext cx="233556" cy="493222"/>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10043054" y="1377553"/>
              <a:ext cx="701976" cy="486678"/>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Rectangle 21"/>
            <p:cNvSpPr/>
            <p:nvPr/>
          </p:nvSpPr>
          <p:spPr bwMode="auto">
            <a:xfrm>
              <a:off x="11503008" y="1571035"/>
              <a:ext cx="149943" cy="316649"/>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pic>
        <p:nvPicPr>
          <p:cNvPr id="23" name="Picture 22"/>
          <p:cNvPicPr>
            <a:picLocks noChangeAspect="1"/>
          </p:cNvPicPr>
          <p:nvPr/>
        </p:nvPicPr>
        <p:blipFill>
          <a:blip r:embed="rId4"/>
          <a:stretch>
            <a:fillRect/>
          </a:stretch>
        </p:blipFill>
        <p:spPr>
          <a:xfrm>
            <a:off x="213225" y="3926094"/>
            <a:ext cx="1868903" cy="1237162"/>
          </a:xfrm>
          <a:prstGeom prst="rect">
            <a:avLst/>
          </a:prstGeom>
        </p:spPr>
      </p:pic>
      <p:sp>
        <p:nvSpPr>
          <p:cNvPr id="13" name="Left-Right Arrow 12"/>
          <p:cNvSpPr/>
          <p:nvPr/>
        </p:nvSpPr>
        <p:spPr bwMode="auto">
          <a:xfrm>
            <a:off x="1787611" y="2420567"/>
            <a:ext cx="6693829" cy="838200"/>
          </a:xfrm>
          <a:prstGeom prst="leftRight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a:gradFill>
                  <a:gsLst>
                    <a:gs pos="16814">
                      <a:srgbClr val="FFFFFF"/>
                    </a:gs>
                    <a:gs pos="46000">
                      <a:srgbClr val="FFFFFF"/>
                    </a:gs>
                  </a:gsLst>
                  <a:lin ang="5400000" scaled="0"/>
                </a:gradFill>
              </a:rPr>
              <a:t>Express Route / VPN</a:t>
            </a:r>
          </a:p>
        </p:txBody>
      </p:sp>
      <p:pic>
        <p:nvPicPr>
          <p:cNvPr id="25" name="Picture 24"/>
          <p:cNvPicPr>
            <a:picLocks noChangeAspect="1"/>
          </p:cNvPicPr>
          <p:nvPr/>
        </p:nvPicPr>
        <p:blipFill>
          <a:blip r:embed="rId2">
            <a:grayscl/>
          </a:blip>
          <a:stretch>
            <a:fillRect/>
          </a:stretch>
        </p:blipFill>
        <p:spPr>
          <a:xfrm>
            <a:off x="1539601" y="4219070"/>
            <a:ext cx="439915" cy="959332"/>
          </a:xfrm>
          <a:prstGeom prst="rect">
            <a:avLst/>
          </a:prstGeom>
        </p:spPr>
      </p:pic>
      <p:sp>
        <p:nvSpPr>
          <p:cNvPr id="26" name="TextBox 25"/>
          <p:cNvSpPr txBox="1"/>
          <p:nvPr/>
        </p:nvSpPr>
        <p:spPr>
          <a:xfrm>
            <a:off x="1485747" y="4242229"/>
            <a:ext cx="1794794" cy="960263"/>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Domain Controller</a:t>
            </a:r>
          </a:p>
        </p:txBody>
      </p:sp>
      <p:pic>
        <p:nvPicPr>
          <p:cNvPr id="29" name="Picture 28"/>
          <p:cNvPicPr>
            <a:picLocks noChangeAspect="1"/>
          </p:cNvPicPr>
          <p:nvPr/>
        </p:nvPicPr>
        <p:blipFill>
          <a:blip r:embed="rId5"/>
          <a:stretch>
            <a:fillRect/>
          </a:stretch>
        </p:blipFill>
        <p:spPr>
          <a:xfrm>
            <a:off x="9094012" y="2290074"/>
            <a:ext cx="676275" cy="790575"/>
          </a:xfrm>
          <a:prstGeom prst="rect">
            <a:avLst/>
          </a:prstGeom>
        </p:spPr>
      </p:pic>
      <p:pic>
        <p:nvPicPr>
          <p:cNvPr id="31" name="Picture 30"/>
          <p:cNvPicPr>
            <a:picLocks noChangeAspect="1"/>
          </p:cNvPicPr>
          <p:nvPr/>
        </p:nvPicPr>
        <p:blipFill>
          <a:blip r:embed="rId5"/>
          <a:stretch>
            <a:fillRect/>
          </a:stretch>
        </p:blipFill>
        <p:spPr>
          <a:xfrm>
            <a:off x="9432149" y="2063331"/>
            <a:ext cx="676275" cy="790575"/>
          </a:xfrm>
          <a:prstGeom prst="rect">
            <a:avLst/>
          </a:prstGeom>
        </p:spPr>
      </p:pic>
      <p:pic>
        <p:nvPicPr>
          <p:cNvPr id="32" name="Picture 31"/>
          <p:cNvPicPr>
            <a:picLocks noChangeAspect="1"/>
          </p:cNvPicPr>
          <p:nvPr/>
        </p:nvPicPr>
        <p:blipFill>
          <a:blip r:embed="rId5"/>
          <a:stretch>
            <a:fillRect/>
          </a:stretch>
        </p:blipFill>
        <p:spPr>
          <a:xfrm>
            <a:off x="10108424" y="2084841"/>
            <a:ext cx="676275" cy="790575"/>
          </a:xfrm>
          <a:prstGeom prst="rect">
            <a:avLst/>
          </a:prstGeom>
        </p:spPr>
      </p:pic>
      <p:sp>
        <p:nvSpPr>
          <p:cNvPr id="34" name="TextBox 33"/>
          <p:cNvSpPr txBox="1"/>
          <p:nvPr/>
        </p:nvSpPr>
        <p:spPr>
          <a:xfrm>
            <a:off x="227349" y="1721755"/>
            <a:ext cx="2058064"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On Premises</a:t>
            </a:r>
          </a:p>
        </p:txBody>
      </p:sp>
      <p:pic>
        <p:nvPicPr>
          <p:cNvPr id="36" name="Picture 35"/>
          <p:cNvPicPr>
            <a:picLocks noChangeAspect="1"/>
          </p:cNvPicPr>
          <p:nvPr/>
        </p:nvPicPr>
        <p:blipFill rotWithShape="1">
          <a:blip r:embed="rId6"/>
          <a:srcRect l="21769" t="50346"/>
          <a:stretch/>
        </p:blipFill>
        <p:spPr>
          <a:xfrm>
            <a:off x="8372769" y="4940748"/>
            <a:ext cx="4053065" cy="2531278"/>
          </a:xfrm>
          <a:prstGeom prst="rect">
            <a:avLst/>
          </a:prstGeom>
        </p:spPr>
      </p:pic>
      <p:pic>
        <p:nvPicPr>
          <p:cNvPr id="38" name="Picture 37"/>
          <p:cNvPicPr>
            <a:picLocks noChangeAspect="1"/>
          </p:cNvPicPr>
          <p:nvPr/>
        </p:nvPicPr>
        <p:blipFill>
          <a:blip r:embed="rId5"/>
          <a:stretch>
            <a:fillRect/>
          </a:stretch>
        </p:blipFill>
        <p:spPr>
          <a:xfrm>
            <a:off x="10295409" y="1857006"/>
            <a:ext cx="676275" cy="790575"/>
          </a:xfrm>
          <a:prstGeom prst="rect">
            <a:avLst/>
          </a:prstGeom>
        </p:spPr>
      </p:pic>
      <p:pic>
        <p:nvPicPr>
          <p:cNvPr id="39" name="Picture 38"/>
          <p:cNvPicPr>
            <a:picLocks noChangeAspect="1"/>
          </p:cNvPicPr>
          <p:nvPr/>
        </p:nvPicPr>
        <p:blipFill>
          <a:blip r:embed="rId5"/>
          <a:stretch>
            <a:fillRect/>
          </a:stretch>
        </p:blipFill>
        <p:spPr>
          <a:xfrm>
            <a:off x="9894550" y="2310891"/>
            <a:ext cx="676275" cy="790575"/>
          </a:xfrm>
          <a:prstGeom prst="rect">
            <a:avLst/>
          </a:prstGeom>
        </p:spPr>
      </p:pic>
      <p:pic>
        <p:nvPicPr>
          <p:cNvPr id="30" name="Picture 29"/>
          <p:cNvPicPr>
            <a:picLocks noChangeAspect="1"/>
          </p:cNvPicPr>
          <p:nvPr/>
        </p:nvPicPr>
        <p:blipFill>
          <a:blip r:embed="rId5"/>
          <a:stretch>
            <a:fillRect/>
          </a:stretch>
        </p:blipFill>
        <p:spPr>
          <a:xfrm>
            <a:off x="9783783" y="1827616"/>
            <a:ext cx="676275" cy="790575"/>
          </a:xfrm>
          <a:prstGeom prst="rect">
            <a:avLst/>
          </a:prstGeom>
        </p:spPr>
      </p:pic>
      <p:pic>
        <p:nvPicPr>
          <p:cNvPr id="8" name="Picture 7"/>
          <p:cNvPicPr>
            <a:picLocks noChangeAspect="1"/>
          </p:cNvPicPr>
          <p:nvPr/>
        </p:nvPicPr>
        <p:blipFill>
          <a:blip r:embed="rId5"/>
          <a:stretch>
            <a:fillRect/>
          </a:stretch>
        </p:blipFill>
        <p:spPr>
          <a:xfrm>
            <a:off x="10509923" y="2255298"/>
            <a:ext cx="676275" cy="790575"/>
          </a:xfrm>
          <a:prstGeom prst="rect">
            <a:avLst/>
          </a:prstGeom>
        </p:spPr>
      </p:pic>
      <p:pic>
        <p:nvPicPr>
          <p:cNvPr id="28" name="Picture 27"/>
          <p:cNvPicPr>
            <a:picLocks noChangeAspect="1"/>
          </p:cNvPicPr>
          <p:nvPr/>
        </p:nvPicPr>
        <p:blipFill>
          <a:blip r:embed="rId5"/>
          <a:stretch>
            <a:fillRect/>
          </a:stretch>
        </p:blipFill>
        <p:spPr>
          <a:xfrm>
            <a:off x="10784699" y="1832062"/>
            <a:ext cx="676275" cy="790575"/>
          </a:xfrm>
          <a:prstGeom prst="rect">
            <a:avLst/>
          </a:prstGeom>
        </p:spPr>
      </p:pic>
      <p:sp>
        <p:nvSpPr>
          <p:cNvPr id="35" name="TextBox 34"/>
          <p:cNvSpPr txBox="1"/>
          <p:nvPr/>
        </p:nvSpPr>
        <p:spPr>
          <a:xfrm>
            <a:off x="9674600" y="2055583"/>
            <a:ext cx="1369222" cy="1031051"/>
          </a:xfrm>
          <a:prstGeom prst="rect">
            <a:avLst/>
          </a:prstGeom>
          <a:noFill/>
        </p:spPr>
        <p:txBody>
          <a:bodyPr wrap="none" lIns="182880" tIns="146304" rIns="182880" bIns="146304" rtlCol="0">
            <a:spAutoFit/>
          </a:bodyPr>
          <a:lstStyle/>
          <a:p>
            <a:pPr algn="ctr">
              <a:lnSpc>
                <a:spcPct val="90000"/>
              </a:lnSpc>
              <a:spcAft>
                <a:spcPts val="600"/>
              </a:spcAft>
            </a:pPr>
            <a:r>
              <a:rPr lang="en-US" sz="1400" b="1" dirty="0" smtClean="0">
                <a:solidFill>
                  <a:schemeClr val="bg1"/>
                </a:solidFill>
              </a:rPr>
              <a:t>Azure </a:t>
            </a:r>
          </a:p>
          <a:p>
            <a:pPr algn="ctr">
              <a:lnSpc>
                <a:spcPct val="90000"/>
              </a:lnSpc>
              <a:spcAft>
                <a:spcPts val="600"/>
              </a:spcAft>
            </a:pPr>
            <a:r>
              <a:rPr lang="en-US" sz="1400" b="1" dirty="0" smtClean="0">
                <a:solidFill>
                  <a:schemeClr val="bg1"/>
                </a:solidFill>
              </a:rPr>
              <a:t>RemoteApp</a:t>
            </a:r>
          </a:p>
          <a:p>
            <a:pPr algn="ctr">
              <a:lnSpc>
                <a:spcPct val="90000"/>
              </a:lnSpc>
              <a:spcAft>
                <a:spcPts val="600"/>
              </a:spcAft>
            </a:pPr>
            <a:r>
              <a:rPr lang="en-US" sz="1400" b="1" dirty="0" smtClean="0">
                <a:solidFill>
                  <a:schemeClr val="bg1"/>
                </a:solidFill>
              </a:rPr>
              <a:t>Instances</a:t>
            </a:r>
          </a:p>
        </p:txBody>
      </p:sp>
      <p:sp>
        <p:nvSpPr>
          <p:cNvPr id="37" name="Chord 36"/>
          <p:cNvSpPr/>
          <p:nvPr/>
        </p:nvSpPr>
        <p:spPr bwMode="auto">
          <a:xfrm>
            <a:off x="-19348" y="6309699"/>
            <a:ext cx="3314076" cy="1963290"/>
          </a:xfrm>
          <a:prstGeom prst="chord">
            <a:avLst>
              <a:gd name="adj1" fmla="val 11808699"/>
              <a:gd name="adj2" fmla="val 20617051"/>
            </a:avLst>
          </a:prstGeom>
          <a:solidFill>
            <a:srgbClr val="59AE0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896091" fontAlgn="base">
              <a:lnSpc>
                <a:spcPct val="90000"/>
              </a:lnSpc>
              <a:spcBef>
                <a:spcPct val="0"/>
              </a:spcBef>
              <a:spcAft>
                <a:spcPct val="0"/>
              </a:spcAft>
            </a:pPr>
            <a:endParaRPr lang="en-US" sz="1961" spc="-49" dirty="0">
              <a:gradFill>
                <a:gsLst>
                  <a:gs pos="1250">
                    <a:srgbClr val="EFEFEF"/>
                  </a:gs>
                  <a:gs pos="10417">
                    <a:srgbClr val="EFEFEF"/>
                  </a:gs>
                </a:gsLst>
                <a:lin ang="5400000" scaled="0"/>
              </a:gradFill>
            </a:endParaRPr>
          </a:p>
        </p:txBody>
      </p:sp>
      <p:pic>
        <p:nvPicPr>
          <p:cNvPr id="79" name="Picture 78"/>
          <p:cNvPicPr>
            <a:picLocks noChangeAspect="1"/>
          </p:cNvPicPr>
          <p:nvPr/>
        </p:nvPicPr>
        <p:blipFill>
          <a:blip r:embed="rId7"/>
          <a:stretch>
            <a:fillRect/>
          </a:stretch>
        </p:blipFill>
        <p:spPr>
          <a:xfrm>
            <a:off x="1834022" y="5921634"/>
            <a:ext cx="436806" cy="569507"/>
          </a:xfrm>
          <a:prstGeom prst="rect">
            <a:avLst/>
          </a:prstGeom>
        </p:spPr>
      </p:pic>
      <p:pic>
        <p:nvPicPr>
          <p:cNvPr id="80" name="Picture 79"/>
          <p:cNvPicPr>
            <a:picLocks noChangeAspect="1"/>
          </p:cNvPicPr>
          <p:nvPr/>
        </p:nvPicPr>
        <p:blipFill>
          <a:blip r:embed="rId8"/>
          <a:stretch>
            <a:fillRect/>
          </a:stretch>
        </p:blipFill>
        <p:spPr>
          <a:xfrm>
            <a:off x="377446" y="5510700"/>
            <a:ext cx="1054811" cy="1180190"/>
          </a:xfrm>
          <a:prstGeom prst="rect">
            <a:avLst/>
          </a:prstGeom>
        </p:spPr>
      </p:pic>
    </p:spTree>
    <p:extLst>
      <p:ext uri="{BB962C8B-B14F-4D97-AF65-F5344CB8AC3E}">
        <p14:creationId xmlns:p14="http://schemas.microsoft.com/office/powerpoint/2010/main" val="19325303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500"/>
                            </p:stCondLst>
                            <p:childTnLst>
                              <p:par>
                                <p:cTn id="23" presetID="2" presetClass="entr" presetSubtype="4" fill="hold" nodeType="afterEffect">
                                  <p:stCondLst>
                                    <p:cond delay="50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1000" fill="hold"/>
                                        <p:tgtEl>
                                          <p:spTgt spid="29"/>
                                        </p:tgtEl>
                                        <p:attrNameLst>
                                          <p:attrName>ppt_x</p:attrName>
                                        </p:attrNameLst>
                                      </p:cBhvr>
                                      <p:tavLst>
                                        <p:tav tm="0">
                                          <p:val>
                                            <p:strVal val="#ppt_x"/>
                                          </p:val>
                                        </p:tav>
                                        <p:tav tm="100000">
                                          <p:val>
                                            <p:strVal val="#ppt_x"/>
                                          </p:val>
                                        </p:tav>
                                      </p:tavLst>
                                    </p:anim>
                                    <p:anim calcmode="lin" valueType="num">
                                      <p:cBhvr additive="base">
                                        <p:cTn id="26" dur="1000" fill="hold"/>
                                        <p:tgtEl>
                                          <p:spTgt spid="29"/>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nodeType="afterEffect">
                                  <p:stCondLst>
                                    <p:cond delay="50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1000" fill="hold"/>
                                        <p:tgtEl>
                                          <p:spTgt spid="31"/>
                                        </p:tgtEl>
                                        <p:attrNameLst>
                                          <p:attrName>ppt_x</p:attrName>
                                        </p:attrNameLst>
                                      </p:cBhvr>
                                      <p:tavLst>
                                        <p:tav tm="0">
                                          <p:val>
                                            <p:strVal val="#ppt_x"/>
                                          </p:val>
                                        </p:tav>
                                        <p:tav tm="100000">
                                          <p:val>
                                            <p:strVal val="#ppt_x"/>
                                          </p:val>
                                        </p:tav>
                                      </p:tavLst>
                                    </p:anim>
                                    <p:anim calcmode="lin" valueType="num">
                                      <p:cBhvr additive="base">
                                        <p:cTn id="31" dur="1000" fill="hold"/>
                                        <p:tgtEl>
                                          <p:spTgt spid="31"/>
                                        </p:tgtEl>
                                        <p:attrNameLst>
                                          <p:attrName>ppt_y</p:attrName>
                                        </p:attrNameLst>
                                      </p:cBhvr>
                                      <p:tavLst>
                                        <p:tav tm="0">
                                          <p:val>
                                            <p:strVal val="1+#ppt_h/2"/>
                                          </p:val>
                                        </p:tav>
                                        <p:tav tm="100000">
                                          <p:val>
                                            <p:strVal val="#ppt_y"/>
                                          </p:val>
                                        </p:tav>
                                      </p:tavLst>
                                    </p:anim>
                                  </p:childTnLst>
                                </p:cTn>
                              </p:par>
                            </p:childTnLst>
                          </p:cTn>
                        </p:par>
                        <p:par>
                          <p:cTn id="32" fill="hold">
                            <p:stCondLst>
                              <p:cond delay="3500"/>
                            </p:stCondLst>
                            <p:childTnLst>
                              <p:par>
                                <p:cTn id="33" presetID="2" presetClass="entr" presetSubtype="4" fill="hold" nodeType="afterEffect">
                                  <p:stCondLst>
                                    <p:cond delay="50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1000" fill="hold"/>
                                        <p:tgtEl>
                                          <p:spTgt spid="30"/>
                                        </p:tgtEl>
                                        <p:attrNameLst>
                                          <p:attrName>ppt_x</p:attrName>
                                        </p:attrNameLst>
                                      </p:cBhvr>
                                      <p:tavLst>
                                        <p:tav tm="0">
                                          <p:val>
                                            <p:strVal val="#ppt_x"/>
                                          </p:val>
                                        </p:tav>
                                        <p:tav tm="100000">
                                          <p:val>
                                            <p:strVal val="#ppt_x"/>
                                          </p:val>
                                        </p:tav>
                                      </p:tavLst>
                                    </p:anim>
                                    <p:anim calcmode="lin" valueType="num">
                                      <p:cBhvr additive="base">
                                        <p:cTn id="36" dur="1000" fill="hold"/>
                                        <p:tgtEl>
                                          <p:spTgt spid="30"/>
                                        </p:tgtEl>
                                        <p:attrNameLst>
                                          <p:attrName>ppt_y</p:attrName>
                                        </p:attrNameLst>
                                      </p:cBhvr>
                                      <p:tavLst>
                                        <p:tav tm="0">
                                          <p:val>
                                            <p:strVal val="1+#ppt_h/2"/>
                                          </p:val>
                                        </p:tav>
                                        <p:tav tm="100000">
                                          <p:val>
                                            <p:strVal val="#ppt_y"/>
                                          </p:val>
                                        </p:tav>
                                      </p:tavLst>
                                    </p:anim>
                                  </p:childTnLst>
                                </p:cTn>
                              </p:par>
                            </p:childTnLst>
                          </p:cTn>
                        </p:par>
                        <p:par>
                          <p:cTn id="37" fill="hold">
                            <p:stCondLst>
                              <p:cond delay="5000"/>
                            </p:stCondLst>
                            <p:childTnLst>
                              <p:par>
                                <p:cTn id="38" presetID="2" presetClass="entr" presetSubtype="4" fill="hold" nodeType="afterEffect">
                                  <p:stCondLst>
                                    <p:cond delay="50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1000" fill="hold"/>
                                        <p:tgtEl>
                                          <p:spTgt spid="32"/>
                                        </p:tgtEl>
                                        <p:attrNameLst>
                                          <p:attrName>ppt_x</p:attrName>
                                        </p:attrNameLst>
                                      </p:cBhvr>
                                      <p:tavLst>
                                        <p:tav tm="0">
                                          <p:val>
                                            <p:strVal val="#ppt_x"/>
                                          </p:val>
                                        </p:tav>
                                        <p:tav tm="100000">
                                          <p:val>
                                            <p:strVal val="#ppt_x"/>
                                          </p:val>
                                        </p:tav>
                                      </p:tavLst>
                                    </p:anim>
                                    <p:anim calcmode="lin" valueType="num">
                                      <p:cBhvr additive="base">
                                        <p:cTn id="41" dur="1000" fill="hold"/>
                                        <p:tgtEl>
                                          <p:spTgt spid="32"/>
                                        </p:tgtEl>
                                        <p:attrNameLst>
                                          <p:attrName>ppt_y</p:attrName>
                                        </p:attrNameLst>
                                      </p:cBhvr>
                                      <p:tavLst>
                                        <p:tav tm="0">
                                          <p:val>
                                            <p:strVal val="1+#ppt_h/2"/>
                                          </p:val>
                                        </p:tav>
                                        <p:tav tm="100000">
                                          <p:val>
                                            <p:strVal val="#ppt_y"/>
                                          </p:val>
                                        </p:tav>
                                      </p:tavLst>
                                    </p:anim>
                                  </p:childTnLst>
                                </p:cTn>
                              </p:par>
                            </p:childTnLst>
                          </p:cTn>
                        </p:par>
                        <p:par>
                          <p:cTn id="42" fill="hold">
                            <p:stCondLst>
                              <p:cond delay="6500"/>
                            </p:stCondLst>
                            <p:childTnLst>
                              <p:par>
                                <p:cTn id="43" presetID="2" presetClass="entr" presetSubtype="4" fill="hold" nodeType="afterEffect">
                                  <p:stCondLst>
                                    <p:cond delay="50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1000" fill="hold"/>
                                        <p:tgtEl>
                                          <p:spTgt spid="39"/>
                                        </p:tgtEl>
                                        <p:attrNameLst>
                                          <p:attrName>ppt_x</p:attrName>
                                        </p:attrNameLst>
                                      </p:cBhvr>
                                      <p:tavLst>
                                        <p:tav tm="0">
                                          <p:val>
                                            <p:strVal val="#ppt_x"/>
                                          </p:val>
                                        </p:tav>
                                        <p:tav tm="100000">
                                          <p:val>
                                            <p:strVal val="#ppt_x"/>
                                          </p:val>
                                        </p:tav>
                                      </p:tavLst>
                                    </p:anim>
                                    <p:anim calcmode="lin" valueType="num">
                                      <p:cBhvr additive="base">
                                        <p:cTn id="46" dur="1000" fill="hold"/>
                                        <p:tgtEl>
                                          <p:spTgt spid="39"/>
                                        </p:tgtEl>
                                        <p:attrNameLst>
                                          <p:attrName>ppt_y</p:attrName>
                                        </p:attrNameLst>
                                      </p:cBhvr>
                                      <p:tavLst>
                                        <p:tav tm="0">
                                          <p:val>
                                            <p:strVal val="1+#ppt_h/2"/>
                                          </p:val>
                                        </p:tav>
                                        <p:tav tm="100000">
                                          <p:val>
                                            <p:strVal val="#ppt_y"/>
                                          </p:val>
                                        </p:tav>
                                      </p:tavLst>
                                    </p:anim>
                                  </p:childTnLst>
                                </p:cTn>
                              </p:par>
                            </p:childTnLst>
                          </p:cTn>
                        </p:par>
                        <p:par>
                          <p:cTn id="47" fill="hold">
                            <p:stCondLst>
                              <p:cond delay="8000"/>
                            </p:stCondLst>
                            <p:childTnLst>
                              <p:par>
                                <p:cTn id="48" presetID="2" presetClass="entr" presetSubtype="4" fill="hold" nodeType="afterEffect">
                                  <p:stCondLst>
                                    <p:cond delay="500"/>
                                  </p:stCondLst>
                                  <p:childTnLst>
                                    <p:set>
                                      <p:cBhvr>
                                        <p:cTn id="49" dur="1" fill="hold">
                                          <p:stCondLst>
                                            <p:cond delay="0"/>
                                          </p:stCondLst>
                                        </p:cTn>
                                        <p:tgtEl>
                                          <p:spTgt spid="38"/>
                                        </p:tgtEl>
                                        <p:attrNameLst>
                                          <p:attrName>style.visibility</p:attrName>
                                        </p:attrNameLst>
                                      </p:cBhvr>
                                      <p:to>
                                        <p:strVal val="visible"/>
                                      </p:to>
                                    </p:set>
                                    <p:anim calcmode="lin" valueType="num">
                                      <p:cBhvr additive="base">
                                        <p:cTn id="50" dur="1000" fill="hold"/>
                                        <p:tgtEl>
                                          <p:spTgt spid="38"/>
                                        </p:tgtEl>
                                        <p:attrNameLst>
                                          <p:attrName>ppt_x</p:attrName>
                                        </p:attrNameLst>
                                      </p:cBhvr>
                                      <p:tavLst>
                                        <p:tav tm="0">
                                          <p:val>
                                            <p:strVal val="#ppt_x"/>
                                          </p:val>
                                        </p:tav>
                                        <p:tav tm="100000">
                                          <p:val>
                                            <p:strVal val="#ppt_x"/>
                                          </p:val>
                                        </p:tav>
                                      </p:tavLst>
                                    </p:anim>
                                    <p:anim calcmode="lin" valueType="num">
                                      <p:cBhvr additive="base">
                                        <p:cTn id="51" dur="1000" fill="hold"/>
                                        <p:tgtEl>
                                          <p:spTgt spid="38"/>
                                        </p:tgtEl>
                                        <p:attrNameLst>
                                          <p:attrName>ppt_y</p:attrName>
                                        </p:attrNameLst>
                                      </p:cBhvr>
                                      <p:tavLst>
                                        <p:tav tm="0">
                                          <p:val>
                                            <p:strVal val="1+#ppt_h/2"/>
                                          </p:val>
                                        </p:tav>
                                        <p:tav tm="100000">
                                          <p:val>
                                            <p:strVal val="#ppt_y"/>
                                          </p:val>
                                        </p:tav>
                                      </p:tavLst>
                                    </p:anim>
                                  </p:childTnLst>
                                </p:cTn>
                              </p:par>
                            </p:childTnLst>
                          </p:cTn>
                        </p:par>
                        <p:par>
                          <p:cTn id="52" fill="hold">
                            <p:stCondLst>
                              <p:cond delay="9500"/>
                            </p:stCondLst>
                            <p:childTnLst>
                              <p:par>
                                <p:cTn id="53" presetID="2" presetClass="entr" presetSubtype="4" fill="hold" nodeType="afterEffect">
                                  <p:stCondLst>
                                    <p:cond delay="50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1000" fill="hold"/>
                                        <p:tgtEl>
                                          <p:spTgt spid="8"/>
                                        </p:tgtEl>
                                        <p:attrNameLst>
                                          <p:attrName>ppt_x</p:attrName>
                                        </p:attrNameLst>
                                      </p:cBhvr>
                                      <p:tavLst>
                                        <p:tav tm="0">
                                          <p:val>
                                            <p:strVal val="#ppt_x"/>
                                          </p:val>
                                        </p:tav>
                                        <p:tav tm="100000">
                                          <p:val>
                                            <p:strVal val="#ppt_x"/>
                                          </p:val>
                                        </p:tav>
                                      </p:tavLst>
                                    </p:anim>
                                    <p:anim calcmode="lin" valueType="num">
                                      <p:cBhvr additive="base">
                                        <p:cTn id="56" dur="1000" fill="hold"/>
                                        <p:tgtEl>
                                          <p:spTgt spid="8"/>
                                        </p:tgtEl>
                                        <p:attrNameLst>
                                          <p:attrName>ppt_y</p:attrName>
                                        </p:attrNameLst>
                                      </p:cBhvr>
                                      <p:tavLst>
                                        <p:tav tm="0">
                                          <p:val>
                                            <p:strVal val="1+#ppt_h/2"/>
                                          </p:val>
                                        </p:tav>
                                        <p:tav tm="100000">
                                          <p:val>
                                            <p:strVal val="#ppt_y"/>
                                          </p:val>
                                        </p:tav>
                                      </p:tavLst>
                                    </p:anim>
                                  </p:childTnLst>
                                </p:cTn>
                              </p:par>
                            </p:childTnLst>
                          </p:cTn>
                        </p:par>
                        <p:par>
                          <p:cTn id="57" fill="hold">
                            <p:stCondLst>
                              <p:cond delay="11000"/>
                            </p:stCondLst>
                            <p:childTnLst>
                              <p:par>
                                <p:cTn id="58" presetID="2" presetClass="entr" presetSubtype="4" fill="hold" nodeType="afterEffect">
                                  <p:stCondLst>
                                    <p:cond delay="50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1000" fill="hold"/>
                                        <p:tgtEl>
                                          <p:spTgt spid="28"/>
                                        </p:tgtEl>
                                        <p:attrNameLst>
                                          <p:attrName>ppt_x</p:attrName>
                                        </p:attrNameLst>
                                      </p:cBhvr>
                                      <p:tavLst>
                                        <p:tav tm="0">
                                          <p:val>
                                            <p:strVal val="#ppt_x"/>
                                          </p:val>
                                        </p:tav>
                                        <p:tav tm="100000">
                                          <p:val>
                                            <p:strVal val="#ppt_x"/>
                                          </p:val>
                                        </p:tav>
                                      </p:tavLst>
                                    </p:anim>
                                    <p:anim calcmode="lin" valueType="num">
                                      <p:cBhvr additive="base">
                                        <p:cTn id="61"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3" grpId="0" animBg="1"/>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666036" y="4950007"/>
            <a:ext cx="4635587" cy="2357255"/>
          </a:xfrm>
          <a:prstGeom prst="rect">
            <a:avLst/>
          </a:prstGeom>
          <a:solidFill>
            <a:srgbClr val="7030A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 name="Rectangle 8"/>
          <p:cNvSpPr/>
          <p:nvPr/>
        </p:nvSpPr>
        <p:spPr bwMode="auto">
          <a:xfrm>
            <a:off x="-182563" y="1212850"/>
            <a:ext cx="7239000" cy="989012"/>
          </a:xfrm>
          <a:prstGeom prst="rect">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itle 1"/>
          <p:cNvSpPr>
            <a:spLocks noGrp="1"/>
          </p:cNvSpPr>
          <p:nvPr>
            <p:ph type="title"/>
          </p:nvPr>
        </p:nvSpPr>
        <p:spPr/>
        <p:txBody>
          <a:bodyPr/>
          <a:lstStyle/>
          <a:p>
            <a:r>
              <a:rPr lang="en-US" dirty="0" smtClean="0"/>
              <a:t>Common hybrid misconfigurations</a:t>
            </a:r>
            <a:endParaRPr lang="en-US" dirty="0"/>
          </a:p>
        </p:txBody>
      </p:sp>
      <p:sp>
        <p:nvSpPr>
          <p:cNvPr id="3" name="Content Placeholder 2"/>
          <p:cNvSpPr>
            <a:spLocks noGrp="1"/>
          </p:cNvSpPr>
          <p:nvPr>
            <p:ph idx="4294967295"/>
          </p:nvPr>
        </p:nvSpPr>
        <p:spPr>
          <a:xfrm>
            <a:off x="282576" y="1287462"/>
            <a:ext cx="7043323" cy="5518103"/>
          </a:xfrm>
          <a:prstGeom prst="rect">
            <a:avLst/>
          </a:prstGeom>
        </p:spPr>
        <p:txBody>
          <a:bodyPr>
            <a:normAutofit fontScale="92500" lnSpcReduction="10000"/>
          </a:bodyPr>
          <a:lstStyle/>
          <a:p>
            <a:pPr marL="0" indent="0">
              <a:buNone/>
            </a:pPr>
            <a:r>
              <a:rPr lang="en-US" sz="2800" b="1" dirty="0" smtClean="0"/>
              <a:t>Collection creation failures are most often caused by VNET not being configured properly.   </a:t>
            </a:r>
          </a:p>
          <a:p>
            <a:pPr marL="0" indent="0">
              <a:buNone/>
            </a:pPr>
            <a:endParaRPr lang="en-US" sz="2300" dirty="0" smtClean="0"/>
          </a:p>
          <a:p>
            <a:pPr marL="0" indent="0">
              <a:buNone/>
            </a:pPr>
            <a:r>
              <a:rPr lang="en-US" sz="3000" b="1" dirty="0" smtClean="0"/>
              <a:t>Ensure the following</a:t>
            </a:r>
          </a:p>
          <a:p>
            <a:pPr marL="285750" indent="-285750">
              <a:buFont typeface="Wingdings" panose="05000000000000000000" pitchFamily="2" charset="2"/>
              <a:buChar char="ü"/>
            </a:pPr>
            <a:r>
              <a:rPr lang="en-US" sz="2300" dirty="0" smtClean="0"/>
              <a:t>The </a:t>
            </a:r>
            <a:r>
              <a:rPr lang="en-US" sz="2300" dirty="0"/>
              <a:t>minimum subnet size requirement is 30 IP addresses (/27</a:t>
            </a:r>
            <a:r>
              <a:rPr lang="en-US" sz="2300" dirty="0" smtClean="0"/>
              <a:t>)</a:t>
            </a:r>
            <a:endParaRPr lang="en-US" sz="2300" dirty="0"/>
          </a:p>
          <a:p>
            <a:pPr marL="285750" indent="-285750">
              <a:buFont typeface="Wingdings" panose="05000000000000000000" pitchFamily="2" charset="2"/>
              <a:buChar char="ü"/>
            </a:pPr>
            <a:r>
              <a:rPr lang="en-US" sz="2300" dirty="0"/>
              <a:t>Recommend sizing is 100 IP address reserved for maximum capacity</a:t>
            </a:r>
          </a:p>
          <a:p>
            <a:pPr marL="285750" indent="-285750">
              <a:buFont typeface="Wingdings" panose="05000000000000000000" pitchFamily="2" charset="2"/>
              <a:buChar char="ü"/>
            </a:pPr>
            <a:r>
              <a:rPr lang="en-US" sz="2300" dirty="0"/>
              <a:t>Ensure DNS can properly resolve </a:t>
            </a:r>
            <a:r>
              <a:rPr lang="en-US" sz="2300" dirty="0" smtClean="0"/>
              <a:t>domain controller </a:t>
            </a:r>
            <a:r>
              <a:rPr lang="en-US" sz="2300" dirty="0"/>
              <a:t>to allow Azure RemoteApp instances to domain join</a:t>
            </a:r>
          </a:p>
          <a:p>
            <a:pPr marL="285750" indent="-285750">
              <a:buFont typeface="Wingdings" panose="05000000000000000000" pitchFamily="2" charset="2"/>
              <a:buChar char="ü"/>
            </a:pPr>
            <a:r>
              <a:rPr lang="en-US" sz="2300" dirty="0" smtClean="0"/>
              <a:t>Forced </a:t>
            </a:r>
            <a:r>
              <a:rPr lang="en-US" sz="2300" dirty="0"/>
              <a:t>tunneling is </a:t>
            </a:r>
            <a:r>
              <a:rPr lang="en-US" sz="2300" dirty="0" smtClean="0"/>
              <a:t>not supported</a:t>
            </a:r>
          </a:p>
          <a:p>
            <a:pPr marL="285750" indent="-285750">
              <a:buFont typeface="Wingdings" panose="05000000000000000000" pitchFamily="2" charset="2"/>
              <a:buChar char="ü"/>
            </a:pPr>
            <a:r>
              <a:rPr lang="en-US" sz="2300" dirty="0" smtClean="0"/>
              <a:t>VNET requires Internet access to allow Azure RemoteApp instances to communicate outbound</a:t>
            </a:r>
            <a:endParaRPr lang="en-US" sz="2300" dirty="0"/>
          </a:p>
          <a:p>
            <a:endParaRPr lang="en-US" sz="2300" dirty="0" smtClean="0"/>
          </a:p>
          <a:p>
            <a:pPr marL="0" indent="0">
              <a:buNone/>
            </a:pPr>
            <a:r>
              <a:rPr lang="en-US" sz="2800" b="1" dirty="0" smtClean="0"/>
              <a:t>Other</a:t>
            </a:r>
            <a:endParaRPr lang="en-US" sz="2800" b="1" dirty="0"/>
          </a:p>
          <a:p>
            <a:r>
              <a:rPr lang="en-US" sz="2300" dirty="0" smtClean="0"/>
              <a:t>Custom image validation checks were bypassed</a:t>
            </a:r>
          </a:p>
          <a:p>
            <a:endParaRPr lang="en-US" dirty="0"/>
          </a:p>
          <a:p>
            <a:pPr lvl="1"/>
            <a:endParaRPr lang="en-US" dirty="0" smtClean="0"/>
          </a:p>
        </p:txBody>
      </p:sp>
      <p:pic>
        <p:nvPicPr>
          <p:cNvPr id="8"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7962" y="1668462"/>
            <a:ext cx="498366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796722" y="4950007"/>
            <a:ext cx="4639753" cy="2034403"/>
          </a:xfrm>
          <a:prstGeom prst="rect">
            <a:avLst/>
          </a:prstGeom>
          <a:noFill/>
        </p:spPr>
        <p:txBody>
          <a:bodyPr wrap="square" lIns="182880" tIns="146304" rIns="182880" bIns="146304" rtlCol="0">
            <a:spAutoFit/>
          </a:bodyPr>
          <a:lstStyle/>
          <a:p>
            <a:pPr algn="ctr">
              <a:lnSpc>
                <a:spcPct val="90000"/>
              </a:lnSpc>
              <a:spcAft>
                <a:spcPts val="600"/>
              </a:spcAft>
            </a:pPr>
            <a:r>
              <a:rPr lang="en-US" sz="2400" u="sng" dirty="0" smtClean="0">
                <a:gradFill>
                  <a:gsLst>
                    <a:gs pos="2917">
                      <a:schemeClr val="tx1"/>
                    </a:gs>
                    <a:gs pos="30000">
                      <a:schemeClr val="tx1"/>
                    </a:gs>
                  </a:gsLst>
                  <a:lin ang="5400000" scaled="0"/>
                </a:gradFill>
              </a:rPr>
              <a:t>Troubleshooting</a:t>
            </a:r>
          </a:p>
          <a:p>
            <a:pPr>
              <a:lnSpc>
                <a:spcPct val="90000"/>
              </a:lnSpc>
              <a:spcAft>
                <a:spcPts val="600"/>
              </a:spcAft>
            </a:pPr>
            <a:r>
              <a:rPr lang="en-US" sz="2400" dirty="0" smtClean="0">
                <a:gradFill>
                  <a:gsLst>
                    <a:gs pos="2917">
                      <a:schemeClr val="tx1"/>
                    </a:gs>
                    <a:gs pos="30000">
                      <a:schemeClr val="tx1"/>
                    </a:gs>
                  </a:gsLst>
                  <a:lin ang="5400000" scaled="0"/>
                </a:gradFill>
              </a:rPr>
              <a:t>Create an Azure VM in the same VNET and attempt to domain join, if that works then collection creation should also</a:t>
            </a:r>
          </a:p>
        </p:txBody>
      </p:sp>
    </p:spTree>
    <p:extLst>
      <p:ext uri="{BB962C8B-B14F-4D97-AF65-F5344CB8AC3E}">
        <p14:creationId xmlns:p14="http://schemas.microsoft.com/office/powerpoint/2010/main" val="152034586"/>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11"/>
          <p:cNvSpPr/>
          <p:nvPr/>
        </p:nvSpPr>
        <p:spPr bwMode="auto">
          <a:xfrm>
            <a:off x="7956848" y="344704"/>
            <a:ext cx="4684861" cy="3381158"/>
          </a:xfrm>
          <a:prstGeom prst="cloud">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itle 1"/>
          <p:cNvSpPr>
            <a:spLocks noGrp="1"/>
          </p:cNvSpPr>
          <p:nvPr>
            <p:ph type="title"/>
          </p:nvPr>
        </p:nvSpPr>
        <p:spPr>
          <a:xfrm>
            <a:off x="-5735" y="23246"/>
            <a:ext cx="12258532" cy="917575"/>
          </a:xfrm>
        </p:spPr>
        <p:txBody>
          <a:bodyPr/>
          <a:lstStyle/>
          <a:p>
            <a:r>
              <a:rPr lang="en-US" sz="4400" dirty="0" smtClean="0"/>
              <a:t>Hybrid app launch storyboard</a:t>
            </a:r>
            <a:endParaRPr lang="en-US" sz="4400" dirty="0"/>
          </a:p>
        </p:txBody>
      </p:sp>
      <p:sp>
        <p:nvSpPr>
          <p:cNvPr id="14" name="TextBox 13"/>
          <p:cNvSpPr txBox="1"/>
          <p:nvPr/>
        </p:nvSpPr>
        <p:spPr>
          <a:xfrm>
            <a:off x="10175015" y="605929"/>
            <a:ext cx="1970476"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Azure VNET</a:t>
            </a:r>
          </a:p>
        </p:txBody>
      </p:sp>
      <p:grpSp>
        <p:nvGrpSpPr>
          <p:cNvPr id="16" name="Group 15"/>
          <p:cNvGrpSpPr/>
          <p:nvPr/>
        </p:nvGrpSpPr>
        <p:grpSpPr>
          <a:xfrm>
            <a:off x="177943" y="955516"/>
            <a:ext cx="2161068" cy="2770346"/>
            <a:chOff x="10043054" y="1377552"/>
            <a:chExt cx="2161374" cy="5000136"/>
          </a:xfrm>
        </p:grpSpPr>
        <p:pic>
          <p:nvPicPr>
            <p:cNvPr id="17" name="Picture 16"/>
            <p:cNvPicPr>
              <a:picLocks noChangeAspect="1"/>
            </p:cNvPicPr>
            <p:nvPr/>
          </p:nvPicPr>
          <p:blipFill>
            <a:blip r:embed="rId5"/>
            <a:stretch>
              <a:fillRect/>
            </a:stretch>
          </p:blipFill>
          <p:spPr>
            <a:xfrm>
              <a:off x="10043054" y="1864230"/>
              <a:ext cx="2161374" cy="4513458"/>
            </a:xfrm>
            <a:prstGeom prst="rect">
              <a:avLst/>
            </a:prstGeom>
          </p:spPr>
        </p:pic>
        <p:sp>
          <p:nvSpPr>
            <p:cNvPr id="18" name="Isosceles Triangle 17"/>
            <p:cNvSpPr/>
            <p:nvPr/>
          </p:nvSpPr>
          <p:spPr bwMode="auto">
            <a:xfrm>
              <a:off x="10339661" y="1377552"/>
              <a:ext cx="781985" cy="498401"/>
            </a:xfrm>
            <a:prstGeom prst="triangle">
              <a:avLst>
                <a:gd name="adj" fmla="val 53026"/>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p:cNvSpPr/>
            <p:nvPr/>
          </p:nvSpPr>
          <p:spPr bwMode="auto">
            <a:xfrm>
              <a:off x="10829363" y="1593568"/>
              <a:ext cx="281268" cy="294116"/>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p:cNvSpPr/>
            <p:nvPr/>
          </p:nvSpPr>
          <p:spPr bwMode="auto">
            <a:xfrm>
              <a:off x="11728105" y="1394463"/>
              <a:ext cx="233556" cy="493222"/>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p:cNvSpPr/>
            <p:nvPr/>
          </p:nvSpPr>
          <p:spPr bwMode="auto">
            <a:xfrm>
              <a:off x="10043054" y="1377553"/>
              <a:ext cx="701976" cy="486678"/>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Rectangle 21"/>
            <p:cNvSpPr/>
            <p:nvPr/>
          </p:nvSpPr>
          <p:spPr bwMode="auto">
            <a:xfrm>
              <a:off x="11503008" y="1571035"/>
              <a:ext cx="149943" cy="316649"/>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pic>
        <p:nvPicPr>
          <p:cNvPr id="23" name="Picture 22"/>
          <p:cNvPicPr>
            <a:picLocks noChangeAspect="1"/>
          </p:cNvPicPr>
          <p:nvPr/>
        </p:nvPicPr>
        <p:blipFill>
          <a:blip r:embed="rId6"/>
          <a:stretch>
            <a:fillRect/>
          </a:stretch>
        </p:blipFill>
        <p:spPr>
          <a:xfrm>
            <a:off x="271645" y="2128131"/>
            <a:ext cx="1868903" cy="1237162"/>
          </a:xfrm>
          <a:prstGeom prst="rect">
            <a:avLst/>
          </a:prstGeom>
        </p:spPr>
      </p:pic>
      <p:sp>
        <p:nvSpPr>
          <p:cNvPr id="13" name="Left-Right Arrow 12"/>
          <p:cNvSpPr/>
          <p:nvPr/>
        </p:nvSpPr>
        <p:spPr bwMode="auto">
          <a:xfrm>
            <a:off x="1844343" y="2712436"/>
            <a:ext cx="6911295" cy="838200"/>
          </a:xfrm>
          <a:prstGeom prst="leftRight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Express Route / VPN</a:t>
            </a:r>
            <a:endParaRPr lang="en-US" sz="2000" dirty="0">
              <a:gradFill>
                <a:gsLst>
                  <a:gs pos="16814">
                    <a:srgbClr val="FFFFFF"/>
                  </a:gs>
                  <a:gs pos="46000">
                    <a:srgbClr val="FFFFFF"/>
                  </a:gs>
                </a:gsLst>
                <a:lin ang="5400000" scaled="0"/>
              </a:gradFill>
            </a:endParaRPr>
          </a:p>
        </p:txBody>
      </p:sp>
      <p:pic>
        <p:nvPicPr>
          <p:cNvPr id="25" name="Picture 24"/>
          <p:cNvPicPr>
            <a:picLocks noChangeAspect="1"/>
          </p:cNvPicPr>
          <p:nvPr/>
        </p:nvPicPr>
        <p:blipFill>
          <a:blip r:embed="rId7">
            <a:grayscl/>
          </a:blip>
          <a:stretch>
            <a:fillRect/>
          </a:stretch>
        </p:blipFill>
        <p:spPr>
          <a:xfrm>
            <a:off x="1554765" y="2047685"/>
            <a:ext cx="439915" cy="959332"/>
          </a:xfrm>
          <a:prstGeom prst="rect">
            <a:avLst/>
          </a:prstGeom>
        </p:spPr>
      </p:pic>
      <p:sp>
        <p:nvSpPr>
          <p:cNvPr id="26" name="TextBox 25"/>
          <p:cNvSpPr txBox="1"/>
          <p:nvPr/>
        </p:nvSpPr>
        <p:spPr>
          <a:xfrm>
            <a:off x="1477558" y="2100715"/>
            <a:ext cx="1794794" cy="960263"/>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Domain Controller</a:t>
            </a:r>
          </a:p>
        </p:txBody>
      </p:sp>
      <p:pic>
        <p:nvPicPr>
          <p:cNvPr id="29" name="Picture 28"/>
          <p:cNvPicPr>
            <a:picLocks noChangeAspect="1"/>
          </p:cNvPicPr>
          <p:nvPr/>
        </p:nvPicPr>
        <p:blipFill>
          <a:blip r:embed="rId8"/>
          <a:stretch>
            <a:fillRect/>
          </a:stretch>
        </p:blipFill>
        <p:spPr>
          <a:xfrm>
            <a:off x="9498740" y="2040045"/>
            <a:ext cx="676275" cy="790575"/>
          </a:xfrm>
          <a:prstGeom prst="rect">
            <a:avLst/>
          </a:prstGeom>
        </p:spPr>
      </p:pic>
      <p:pic>
        <p:nvPicPr>
          <p:cNvPr id="31" name="Picture 30"/>
          <p:cNvPicPr>
            <a:picLocks noChangeAspect="1"/>
          </p:cNvPicPr>
          <p:nvPr/>
        </p:nvPicPr>
        <p:blipFill>
          <a:blip r:embed="rId8"/>
          <a:stretch>
            <a:fillRect/>
          </a:stretch>
        </p:blipFill>
        <p:spPr>
          <a:xfrm>
            <a:off x="9836877" y="1813302"/>
            <a:ext cx="676275" cy="790575"/>
          </a:xfrm>
          <a:prstGeom prst="rect">
            <a:avLst/>
          </a:prstGeom>
        </p:spPr>
      </p:pic>
      <p:pic>
        <p:nvPicPr>
          <p:cNvPr id="32" name="Picture 31"/>
          <p:cNvPicPr>
            <a:picLocks noChangeAspect="1"/>
          </p:cNvPicPr>
          <p:nvPr/>
        </p:nvPicPr>
        <p:blipFill>
          <a:blip r:embed="rId8"/>
          <a:stretch>
            <a:fillRect/>
          </a:stretch>
        </p:blipFill>
        <p:spPr>
          <a:xfrm>
            <a:off x="10513152" y="1834812"/>
            <a:ext cx="676275" cy="790575"/>
          </a:xfrm>
          <a:prstGeom prst="rect">
            <a:avLst/>
          </a:prstGeom>
        </p:spPr>
      </p:pic>
      <p:sp>
        <p:nvSpPr>
          <p:cNvPr id="34" name="TextBox 33"/>
          <p:cNvSpPr txBox="1"/>
          <p:nvPr/>
        </p:nvSpPr>
        <p:spPr>
          <a:xfrm>
            <a:off x="227349" y="1465102"/>
            <a:ext cx="2058064"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On Premises</a:t>
            </a:r>
          </a:p>
        </p:txBody>
      </p:sp>
      <p:pic>
        <p:nvPicPr>
          <p:cNvPr id="38" name="Picture 37"/>
          <p:cNvPicPr>
            <a:picLocks noChangeAspect="1"/>
          </p:cNvPicPr>
          <p:nvPr/>
        </p:nvPicPr>
        <p:blipFill>
          <a:blip r:embed="rId8"/>
          <a:stretch>
            <a:fillRect/>
          </a:stretch>
        </p:blipFill>
        <p:spPr>
          <a:xfrm>
            <a:off x="10700137" y="1606977"/>
            <a:ext cx="676275" cy="790575"/>
          </a:xfrm>
          <a:prstGeom prst="rect">
            <a:avLst/>
          </a:prstGeom>
        </p:spPr>
      </p:pic>
      <p:pic>
        <p:nvPicPr>
          <p:cNvPr id="39" name="Picture 38"/>
          <p:cNvPicPr>
            <a:picLocks noChangeAspect="1"/>
          </p:cNvPicPr>
          <p:nvPr/>
        </p:nvPicPr>
        <p:blipFill>
          <a:blip r:embed="rId8"/>
          <a:stretch>
            <a:fillRect/>
          </a:stretch>
        </p:blipFill>
        <p:spPr>
          <a:xfrm>
            <a:off x="10299278" y="2060862"/>
            <a:ext cx="676275" cy="790575"/>
          </a:xfrm>
          <a:prstGeom prst="rect">
            <a:avLst/>
          </a:prstGeom>
        </p:spPr>
      </p:pic>
      <p:pic>
        <p:nvPicPr>
          <p:cNvPr id="30" name="Picture 29"/>
          <p:cNvPicPr>
            <a:picLocks noChangeAspect="1"/>
          </p:cNvPicPr>
          <p:nvPr/>
        </p:nvPicPr>
        <p:blipFill>
          <a:blip r:embed="rId8"/>
          <a:stretch>
            <a:fillRect/>
          </a:stretch>
        </p:blipFill>
        <p:spPr>
          <a:xfrm>
            <a:off x="10188511" y="1577587"/>
            <a:ext cx="676275" cy="790575"/>
          </a:xfrm>
          <a:prstGeom prst="rect">
            <a:avLst/>
          </a:prstGeom>
        </p:spPr>
      </p:pic>
      <p:pic>
        <p:nvPicPr>
          <p:cNvPr id="8" name="Picture 7"/>
          <p:cNvPicPr>
            <a:picLocks noChangeAspect="1"/>
          </p:cNvPicPr>
          <p:nvPr/>
        </p:nvPicPr>
        <p:blipFill>
          <a:blip r:embed="rId8"/>
          <a:stretch>
            <a:fillRect/>
          </a:stretch>
        </p:blipFill>
        <p:spPr>
          <a:xfrm>
            <a:off x="10914651" y="2005269"/>
            <a:ext cx="676275" cy="790575"/>
          </a:xfrm>
          <a:prstGeom prst="rect">
            <a:avLst/>
          </a:prstGeom>
        </p:spPr>
      </p:pic>
      <p:pic>
        <p:nvPicPr>
          <p:cNvPr id="28" name="Picture 27"/>
          <p:cNvPicPr>
            <a:picLocks noChangeAspect="1"/>
          </p:cNvPicPr>
          <p:nvPr/>
        </p:nvPicPr>
        <p:blipFill>
          <a:blip r:embed="rId8"/>
          <a:stretch>
            <a:fillRect/>
          </a:stretch>
        </p:blipFill>
        <p:spPr>
          <a:xfrm>
            <a:off x="11189427" y="1582033"/>
            <a:ext cx="676275" cy="790575"/>
          </a:xfrm>
          <a:prstGeom prst="rect">
            <a:avLst/>
          </a:prstGeom>
        </p:spPr>
      </p:pic>
      <p:sp>
        <p:nvSpPr>
          <p:cNvPr id="35" name="TextBox 34"/>
          <p:cNvSpPr txBox="1"/>
          <p:nvPr/>
        </p:nvSpPr>
        <p:spPr>
          <a:xfrm>
            <a:off x="10079328" y="1805554"/>
            <a:ext cx="1369222" cy="1031051"/>
          </a:xfrm>
          <a:prstGeom prst="rect">
            <a:avLst/>
          </a:prstGeom>
          <a:noFill/>
        </p:spPr>
        <p:txBody>
          <a:bodyPr wrap="none" lIns="182880" tIns="146304" rIns="182880" bIns="146304" rtlCol="0">
            <a:spAutoFit/>
          </a:bodyPr>
          <a:lstStyle/>
          <a:p>
            <a:pPr algn="ctr">
              <a:lnSpc>
                <a:spcPct val="90000"/>
              </a:lnSpc>
              <a:spcAft>
                <a:spcPts val="600"/>
              </a:spcAft>
            </a:pPr>
            <a:r>
              <a:rPr lang="en-US" sz="1400" b="1" dirty="0" smtClean="0">
                <a:solidFill>
                  <a:schemeClr val="bg1"/>
                </a:solidFill>
              </a:rPr>
              <a:t>Azure </a:t>
            </a:r>
          </a:p>
          <a:p>
            <a:pPr algn="ctr">
              <a:lnSpc>
                <a:spcPct val="90000"/>
              </a:lnSpc>
              <a:spcAft>
                <a:spcPts val="600"/>
              </a:spcAft>
            </a:pPr>
            <a:r>
              <a:rPr lang="en-US" sz="1400" b="1" dirty="0" smtClean="0">
                <a:solidFill>
                  <a:schemeClr val="bg1"/>
                </a:solidFill>
              </a:rPr>
              <a:t>RemoteApp</a:t>
            </a:r>
          </a:p>
          <a:p>
            <a:pPr algn="ctr">
              <a:lnSpc>
                <a:spcPct val="90000"/>
              </a:lnSpc>
              <a:spcAft>
                <a:spcPts val="600"/>
              </a:spcAft>
            </a:pPr>
            <a:r>
              <a:rPr lang="en-US" sz="1400" b="1" dirty="0" smtClean="0">
                <a:solidFill>
                  <a:schemeClr val="bg1"/>
                </a:solidFill>
              </a:rPr>
              <a:t>Instances</a:t>
            </a:r>
          </a:p>
        </p:txBody>
      </p:sp>
      <p:grpSp>
        <p:nvGrpSpPr>
          <p:cNvPr id="40" name="Group 39"/>
          <p:cNvGrpSpPr/>
          <p:nvPr/>
        </p:nvGrpSpPr>
        <p:grpSpPr>
          <a:xfrm>
            <a:off x="4041593" y="4761478"/>
            <a:ext cx="4714045" cy="2039605"/>
            <a:chOff x="384136" y="3362657"/>
            <a:chExt cx="6496958" cy="2689121"/>
          </a:xfrm>
        </p:grpSpPr>
        <p:pic>
          <p:nvPicPr>
            <p:cNvPr id="41" name="Picture 40"/>
            <p:cNvPicPr>
              <a:picLocks noChangeAspect="1"/>
            </p:cNvPicPr>
            <p:nvPr/>
          </p:nvPicPr>
          <p:blipFill rotWithShape="1">
            <a:blip r:embed="rId9">
              <a:extLst>
                <a:ext uri="{28A0092B-C50C-407E-A947-70E740481C1C}">
                  <a14:useLocalDpi xmlns:a14="http://schemas.microsoft.com/office/drawing/2010/main" val="0"/>
                </a:ext>
              </a:extLst>
            </a:blip>
            <a:srcRect b="48068"/>
            <a:stretch/>
          </p:blipFill>
          <p:spPr>
            <a:xfrm>
              <a:off x="384137" y="3362657"/>
              <a:ext cx="6496957" cy="2468673"/>
            </a:xfrm>
            <a:prstGeom prst="rect">
              <a:avLst/>
            </a:prstGeom>
          </p:spPr>
        </p:pic>
        <p:pic>
          <p:nvPicPr>
            <p:cNvPr id="42" name="Picture 41"/>
            <p:cNvPicPr>
              <a:picLocks noChangeAspect="1"/>
            </p:cNvPicPr>
            <p:nvPr/>
          </p:nvPicPr>
          <p:blipFill rotWithShape="1">
            <a:blip r:embed="rId9">
              <a:extLst>
                <a:ext uri="{28A0092B-C50C-407E-A947-70E740481C1C}">
                  <a14:useLocalDpi xmlns:a14="http://schemas.microsoft.com/office/drawing/2010/main" val="0"/>
                </a:ext>
              </a:extLst>
            </a:blip>
            <a:srcRect t="90271"/>
            <a:stretch/>
          </p:blipFill>
          <p:spPr>
            <a:xfrm>
              <a:off x="384136" y="5589319"/>
              <a:ext cx="6496957" cy="462459"/>
            </a:xfrm>
            <a:prstGeom prst="rect">
              <a:avLst/>
            </a:prstGeom>
          </p:spPr>
        </p:pic>
      </p:grpSp>
      <p:sp>
        <p:nvSpPr>
          <p:cNvPr id="43" name="Freeform 42"/>
          <p:cNvSpPr/>
          <p:nvPr>
            <p:custDataLst>
              <p:custData r:id="rId1"/>
            </p:custDataLst>
          </p:nvPr>
        </p:nvSpPr>
        <p:spPr>
          <a:xfrm rot="20359169">
            <a:off x="6021983" y="6316293"/>
            <a:ext cx="570453" cy="745161"/>
          </a:xfrm>
          <a:custGeom>
            <a:avLst/>
            <a:gdLst>
              <a:gd name="connsiteX0" fmla="*/ 0 w 592890"/>
              <a:gd name="connsiteY0" fmla="*/ 806746 h 997971"/>
              <a:gd name="connsiteX1" fmla="*/ 296445 w 592890"/>
              <a:gd name="connsiteY1" fmla="*/ 0 h 997971"/>
              <a:gd name="connsiteX2" fmla="*/ 592890 w 592890"/>
              <a:gd name="connsiteY2" fmla="*/ 806746 h 997971"/>
              <a:gd name="connsiteX3" fmla="*/ 386188 w 592890"/>
              <a:gd name="connsiteY3" fmla="*/ 806746 h 997971"/>
              <a:gd name="connsiteX4" fmla="*/ 386188 w 592890"/>
              <a:gd name="connsiteY4" fmla="*/ 997971 h 997971"/>
              <a:gd name="connsiteX5" fmla="*/ 206702 w 592890"/>
              <a:gd name="connsiteY5" fmla="*/ 997971 h 997971"/>
              <a:gd name="connsiteX6" fmla="*/ 206702 w 592890"/>
              <a:gd name="connsiteY6" fmla="*/ 806746 h 997971"/>
              <a:gd name="connsiteX7" fmla="*/ 0 w 592890"/>
              <a:gd name="connsiteY7" fmla="*/ 806746 h 997971"/>
              <a:gd name="connsiteX0" fmla="*/ 0 w 592890"/>
              <a:gd name="connsiteY0" fmla="*/ 806746 h 997971"/>
              <a:gd name="connsiteX1" fmla="*/ 296445 w 592890"/>
              <a:gd name="connsiteY1" fmla="*/ 0 h 997971"/>
              <a:gd name="connsiteX2" fmla="*/ 592890 w 592890"/>
              <a:gd name="connsiteY2" fmla="*/ 806746 h 997971"/>
              <a:gd name="connsiteX3" fmla="*/ 386188 w 592890"/>
              <a:gd name="connsiteY3" fmla="*/ 766438 h 997971"/>
              <a:gd name="connsiteX4" fmla="*/ 386188 w 592890"/>
              <a:gd name="connsiteY4" fmla="*/ 997971 h 997971"/>
              <a:gd name="connsiteX5" fmla="*/ 206702 w 592890"/>
              <a:gd name="connsiteY5" fmla="*/ 997971 h 997971"/>
              <a:gd name="connsiteX6" fmla="*/ 206702 w 592890"/>
              <a:gd name="connsiteY6" fmla="*/ 806746 h 997971"/>
              <a:gd name="connsiteX7" fmla="*/ 0 w 592890"/>
              <a:gd name="connsiteY7" fmla="*/ 806746 h 997971"/>
              <a:gd name="connsiteX0" fmla="*/ 0 w 592890"/>
              <a:gd name="connsiteY0" fmla="*/ 806746 h 997971"/>
              <a:gd name="connsiteX1" fmla="*/ 296445 w 592890"/>
              <a:gd name="connsiteY1" fmla="*/ 0 h 997971"/>
              <a:gd name="connsiteX2" fmla="*/ 592890 w 592890"/>
              <a:gd name="connsiteY2" fmla="*/ 806746 h 997971"/>
              <a:gd name="connsiteX3" fmla="*/ 386188 w 592890"/>
              <a:gd name="connsiteY3" fmla="*/ 766438 h 997971"/>
              <a:gd name="connsiteX4" fmla="*/ 386188 w 592890"/>
              <a:gd name="connsiteY4" fmla="*/ 997971 h 997971"/>
              <a:gd name="connsiteX5" fmla="*/ 206702 w 592890"/>
              <a:gd name="connsiteY5" fmla="*/ 997971 h 997971"/>
              <a:gd name="connsiteX6" fmla="*/ 206702 w 592890"/>
              <a:gd name="connsiteY6" fmla="*/ 764057 h 997971"/>
              <a:gd name="connsiteX7" fmla="*/ 0 w 592890"/>
              <a:gd name="connsiteY7" fmla="*/ 806746 h 997971"/>
              <a:gd name="connsiteX0" fmla="*/ 0 w 592890"/>
              <a:gd name="connsiteY0" fmla="*/ 806746 h 997971"/>
              <a:gd name="connsiteX1" fmla="*/ 296445 w 592890"/>
              <a:gd name="connsiteY1" fmla="*/ 0 h 997971"/>
              <a:gd name="connsiteX2" fmla="*/ 592890 w 592890"/>
              <a:gd name="connsiteY2" fmla="*/ 806746 h 997971"/>
              <a:gd name="connsiteX3" fmla="*/ 386188 w 592890"/>
              <a:gd name="connsiteY3" fmla="*/ 766438 h 997971"/>
              <a:gd name="connsiteX4" fmla="*/ 386188 w 592890"/>
              <a:gd name="connsiteY4" fmla="*/ 997971 h 997971"/>
              <a:gd name="connsiteX5" fmla="*/ 206702 w 592890"/>
              <a:gd name="connsiteY5" fmla="*/ 997971 h 997971"/>
              <a:gd name="connsiteX6" fmla="*/ 206702 w 592890"/>
              <a:gd name="connsiteY6" fmla="*/ 735333 h 997971"/>
              <a:gd name="connsiteX7" fmla="*/ 0 w 592890"/>
              <a:gd name="connsiteY7" fmla="*/ 806746 h 997971"/>
              <a:gd name="connsiteX0" fmla="*/ 0 w 592890"/>
              <a:gd name="connsiteY0" fmla="*/ 806746 h 997971"/>
              <a:gd name="connsiteX1" fmla="*/ 296445 w 592890"/>
              <a:gd name="connsiteY1" fmla="*/ 0 h 997971"/>
              <a:gd name="connsiteX2" fmla="*/ 592890 w 592890"/>
              <a:gd name="connsiteY2" fmla="*/ 806746 h 997971"/>
              <a:gd name="connsiteX3" fmla="*/ 386188 w 592890"/>
              <a:gd name="connsiteY3" fmla="*/ 730570 h 997971"/>
              <a:gd name="connsiteX4" fmla="*/ 386188 w 592890"/>
              <a:gd name="connsiteY4" fmla="*/ 997971 h 997971"/>
              <a:gd name="connsiteX5" fmla="*/ 206702 w 592890"/>
              <a:gd name="connsiteY5" fmla="*/ 997971 h 997971"/>
              <a:gd name="connsiteX6" fmla="*/ 206702 w 592890"/>
              <a:gd name="connsiteY6" fmla="*/ 735333 h 997971"/>
              <a:gd name="connsiteX7" fmla="*/ 0 w 592890"/>
              <a:gd name="connsiteY7" fmla="*/ 806746 h 99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890" h="997971">
                <a:moveTo>
                  <a:pt x="0" y="806746"/>
                </a:moveTo>
                <a:lnTo>
                  <a:pt x="296445" y="0"/>
                </a:lnTo>
                <a:lnTo>
                  <a:pt x="592890" y="806746"/>
                </a:lnTo>
                <a:lnTo>
                  <a:pt x="386188" y="730570"/>
                </a:lnTo>
                <a:lnTo>
                  <a:pt x="386188" y="997971"/>
                </a:lnTo>
                <a:lnTo>
                  <a:pt x="206702" y="997971"/>
                </a:lnTo>
                <a:lnTo>
                  <a:pt x="206702" y="735333"/>
                </a:lnTo>
                <a:lnTo>
                  <a:pt x="0" y="806746"/>
                </a:lnTo>
                <a:close/>
              </a:path>
            </a:pathLst>
          </a:custGeom>
          <a:solidFill>
            <a:srgbClr val="FFFFFF"/>
          </a:solidFill>
          <a:ln w="3175">
            <a:solidFill>
              <a:srgbClr val="000000">
                <a:lumMod val="85000"/>
                <a:lumOff val="15000"/>
              </a:srgbClr>
            </a:solidFill>
          </a:ln>
          <a:effectLst>
            <a:glow rad="139700">
              <a:srgbClr val="F79646">
                <a:satMod val="175000"/>
                <a:alpha val="40000"/>
              </a:srgbClr>
            </a:glow>
            <a:outerShdw blurRad="25400" dist="25400" dir="2040000" algn="tl" rotWithShape="0">
              <a:prstClr val="black">
                <a:alpha val="20000"/>
              </a:prstClr>
            </a:outerShdw>
          </a:effectLst>
        </p:spPr>
        <p:style>
          <a:lnRef idx="2">
            <a:srgbClr val="4F81BD">
              <a:shade val="50000"/>
            </a:srgbClr>
          </a:lnRef>
          <a:fillRef idx="1">
            <a:srgbClr val="4F81BD"/>
          </a:fillRef>
          <a:effectRef idx="0">
            <a:srgbClr val="4F81BD"/>
          </a:effectRef>
          <a:fontRef idx="minor">
            <a:srgbClr val="000000"/>
          </a:fontRef>
        </p:style>
        <p:txBody>
          <a:bodyPr lIns="97531" tIns="48766" rIns="97531" bIns="48766" rtlCol="0" anchor="ctr"/>
          <a:lstStyle/>
          <a:p>
            <a:pPr algn="ctr"/>
            <a:endParaRPr lang="en-US" dirty="0"/>
          </a:p>
        </p:txBody>
      </p:sp>
      <p:pic>
        <p:nvPicPr>
          <p:cNvPr id="44" name="Picture 43"/>
          <p:cNvPicPr>
            <a:picLocks noChangeAspect="1"/>
          </p:cNvPicPr>
          <p:nvPr/>
        </p:nvPicPr>
        <p:blipFill>
          <a:blip r:embed="rId10"/>
          <a:stretch>
            <a:fillRect/>
          </a:stretch>
        </p:blipFill>
        <p:spPr>
          <a:xfrm>
            <a:off x="6123531" y="4448277"/>
            <a:ext cx="2557618" cy="1539419"/>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78409" y="-99364"/>
            <a:ext cx="1630718" cy="1630718"/>
          </a:xfrm>
          <a:prstGeom prst="rect">
            <a:avLst/>
          </a:prstGeom>
        </p:spPr>
      </p:pic>
      <p:sp>
        <p:nvSpPr>
          <p:cNvPr id="7" name="Right Arrow 6"/>
          <p:cNvSpPr/>
          <p:nvPr/>
        </p:nvSpPr>
        <p:spPr bwMode="auto">
          <a:xfrm rot="20911649">
            <a:off x="1939992" y="1152111"/>
            <a:ext cx="5051741" cy="702830"/>
          </a:xfrm>
          <a:prstGeom prst="rightArrow">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AD connect</a:t>
            </a:r>
            <a:endParaRPr lang="en-US" sz="2000" dirty="0">
              <a:gradFill>
                <a:gsLst>
                  <a:gs pos="16814">
                    <a:srgbClr val="FFFFFF"/>
                  </a:gs>
                  <a:gs pos="46000">
                    <a:srgbClr val="FFFFFF"/>
                  </a:gs>
                </a:gsLst>
                <a:lin ang="5400000" scaled="0"/>
              </a:gradFill>
            </a:endParaRPr>
          </a:p>
        </p:txBody>
      </p:sp>
      <p:pic>
        <p:nvPicPr>
          <p:cNvPr id="9" name="Picture 8"/>
          <p:cNvPicPr>
            <a:picLocks noChangeAspect="1"/>
          </p:cNvPicPr>
          <p:nvPr/>
        </p:nvPicPr>
        <p:blipFill>
          <a:blip r:embed="rId12"/>
          <a:stretch>
            <a:fillRect/>
          </a:stretch>
        </p:blipFill>
        <p:spPr>
          <a:xfrm>
            <a:off x="573717" y="4475572"/>
            <a:ext cx="3038940" cy="3728628"/>
          </a:xfrm>
          <a:prstGeom prst="rect">
            <a:avLst/>
          </a:prstGeom>
        </p:spPr>
      </p:pic>
      <p:sp>
        <p:nvSpPr>
          <p:cNvPr id="46" name="TextBox 45"/>
          <p:cNvSpPr txBox="1"/>
          <p:nvPr/>
        </p:nvSpPr>
        <p:spPr>
          <a:xfrm>
            <a:off x="7402340" y="-179631"/>
            <a:ext cx="3392595"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Azure Active Directory</a:t>
            </a:r>
          </a:p>
        </p:txBody>
      </p:sp>
      <p:sp>
        <p:nvSpPr>
          <p:cNvPr id="47" name="TextBox 46"/>
          <p:cNvSpPr txBox="1"/>
          <p:nvPr/>
        </p:nvSpPr>
        <p:spPr>
          <a:xfrm>
            <a:off x="-100785" y="3985078"/>
            <a:ext cx="6746274" cy="627864"/>
          </a:xfrm>
          <a:prstGeom prst="rect">
            <a:avLst/>
          </a:prstGeom>
          <a:noFill/>
        </p:spPr>
        <p:txBody>
          <a:bodyPr wrap="square" lIns="182880" tIns="146304" rIns="182880" bIns="146304" rtlCol="0">
            <a:spAutoFit/>
          </a:bodyPr>
          <a:lstStyle/>
          <a:p>
            <a:pPr marL="457200" indent="-457200">
              <a:lnSpc>
                <a:spcPct val="90000"/>
              </a:lnSpc>
              <a:spcAft>
                <a:spcPts val="600"/>
              </a:spcAft>
              <a:buAutoNum type="arabicPeriod"/>
            </a:pPr>
            <a:r>
              <a:rPr lang="en-US" sz="2400" dirty="0" smtClean="0">
                <a:gradFill>
                  <a:gsLst>
                    <a:gs pos="2917">
                      <a:schemeClr val="tx1"/>
                    </a:gs>
                    <a:gs pos="30000">
                      <a:schemeClr val="tx1"/>
                    </a:gs>
                  </a:gsLst>
                  <a:lin ang="5400000" scaled="0"/>
                </a:gradFill>
              </a:rPr>
              <a:t>Sign in to Client (AAD)</a:t>
            </a:r>
          </a:p>
        </p:txBody>
      </p:sp>
      <p:sp>
        <p:nvSpPr>
          <p:cNvPr id="48" name="TextBox 47"/>
          <p:cNvSpPr txBox="1"/>
          <p:nvPr/>
        </p:nvSpPr>
        <p:spPr>
          <a:xfrm>
            <a:off x="4821702" y="3912761"/>
            <a:ext cx="2302553"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2. Launch App</a:t>
            </a:r>
          </a:p>
        </p:txBody>
      </p:sp>
      <p:sp>
        <p:nvSpPr>
          <p:cNvPr id="49" name="TextBox 48"/>
          <p:cNvSpPr txBox="1"/>
          <p:nvPr/>
        </p:nvSpPr>
        <p:spPr>
          <a:xfrm>
            <a:off x="8868257" y="3760069"/>
            <a:ext cx="3663760" cy="1037207"/>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3. Perform domain login</a:t>
            </a:r>
          </a:p>
          <a:p>
            <a:pPr>
              <a:lnSpc>
                <a:spcPct val="90000"/>
              </a:lnSpc>
              <a:spcAft>
                <a:spcPts val="600"/>
              </a:spcAft>
            </a:pPr>
            <a:r>
              <a:rPr lang="en-US" sz="2400" dirty="0" smtClean="0">
                <a:gradFill>
                  <a:gsLst>
                    <a:gs pos="2917">
                      <a:schemeClr val="tx1"/>
                    </a:gs>
                    <a:gs pos="30000">
                      <a:schemeClr val="tx1"/>
                    </a:gs>
                  </a:gsLst>
                  <a:lin ang="5400000" scaled="0"/>
                </a:gradFill>
              </a:rPr>
              <a:t>(AD Login)</a:t>
            </a:r>
          </a:p>
        </p:txBody>
      </p:sp>
      <p:pic>
        <p:nvPicPr>
          <p:cNvPr id="37" name="Picture 3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8528" y="5353534"/>
            <a:ext cx="1796939" cy="1796939"/>
          </a:xfrm>
          <a:prstGeom prst="rect">
            <a:avLst/>
          </a:prstGeom>
        </p:spPr>
      </p:pic>
      <p:grpSp>
        <p:nvGrpSpPr>
          <p:cNvPr id="54" name="Group 53"/>
          <p:cNvGrpSpPr/>
          <p:nvPr/>
        </p:nvGrpSpPr>
        <p:grpSpPr>
          <a:xfrm>
            <a:off x="9359123" y="4611350"/>
            <a:ext cx="2807926" cy="2187496"/>
            <a:chOff x="9359123" y="4611350"/>
            <a:chExt cx="2807926" cy="2187496"/>
          </a:xfrm>
        </p:grpSpPr>
        <p:pic>
          <p:nvPicPr>
            <p:cNvPr id="50" name="Picture 49"/>
            <p:cNvPicPr>
              <a:picLocks noChangeAspect="1"/>
            </p:cNvPicPr>
            <p:nvPr/>
          </p:nvPicPr>
          <p:blipFill>
            <a:blip r:embed="rId14"/>
            <a:stretch>
              <a:fillRect/>
            </a:stretch>
          </p:blipFill>
          <p:spPr>
            <a:xfrm>
              <a:off x="9359123" y="4611350"/>
              <a:ext cx="2807926" cy="2187496"/>
            </a:xfrm>
            <a:prstGeom prst="rect">
              <a:avLst/>
            </a:prstGeom>
          </p:spPr>
        </p:pic>
        <p:sp>
          <p:nvSpPr>
            <p:cNvPr id="51" name="Rectangle 50"/>
            <p:cNvSpPr/>
            <p:nvPr/>
          </p:nvSpPr>
          <p:spPr bwMode="auto">
            <a:xfrm>
              <a:off x="9461077" y="5114306"/>
              <a:ext cx="2548359" cy="211755"/>
            </a:xfrm>
            <a:prstGeom prst="rect">
              <a:avLst/>
            </a:prstGeom>
            <a:solidFill>
              <a:srgbClr val="FFFFFF"/>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grpSp>
      <p:sp>
        <p:nvSpPr>
          <p:cNvPr id="52" name="Freeform 51"/>
          <p:cNvSpPr/>
          <p:nvPr>
            <p:custDataLst>
              <p:custData r:id="rId2"/>
            </p:custDataLst>
          </p:nvPr>
        </p:nvSpPr>
        <p:spPr>
          <a:xfrm rot="20359169">
            <a:off x="10377225" y="5843897"/>
            <a:ext cx="570453" cy="745161"/>
          </a:xfrm>
          <a:custGeom>
            <a:avLst/>
            <a:gdLst>
              <a:gd name="connsiteX0" fmla="*/ 0 w 592890"/>
              <a:gd name="connsiteY0" fmla="*/ 806746 h 997971"/>
              <a:gd name="connsiteX1" fmla="*/ 296445 w 592890"/>
              <a:gd name="connsiteY1" fmla="*/ 0 h 997971"/>
              <a:gd name="connsiteX2" fmla="*/ 592890 w 592890"/>
              <a:gd name="connsiteY2" fmla="*/ 806746 h 997971"/>
              <a:gd name="connsiteX3" fmla="*/ 386188 w 592890"/>
              <a:gd name="connsiteY3" fmla="*/ 806746 h 997971"/>
              <a:gd name="connsiteX4" fmla="*/ 386188 w 592890"/>
              <a:gd name="connsiteY4" fmla="*/ 997971 h 997971"/>
              <a:gd name="connsiteX5" fmla="*/ 206702 w 592890"/>
              <a:gd name="connsiteY5" fmla="*/ 997971 h 997971"/>
              <a:gd name="connsiteX6" fmla="*/ 206702 w 592890"/>
              <a:gd name="connsiteY6" fmla="*/ 806746 h 997971"/>
              <a:gd name="connsiteX7" fmla="*/ 0 w 592890"/>
              <a:gd name="connsiteY7" fmla="*/ 806746 h 997971"/>
              <a:gd name="connsiteX0" fmla="*/ 0 w 592890"/>
              <a:gd name="connsiteY0" fmla="*/ 806746 h 997971"/>
              <a:gd name="connsiteX1" fmla="*/ 296445 w 592890"/>
              <a:gd name="connsiteY1" fmla="*/ 0 h 997971"/>
              <a:gd name="connsiteX2" fmla="*/ 592890 w 592890"/>
              <a:gd name="connsiteY2" fmla="*/ 806746 h 997971"/>
              <a:gd name="connsiteX3" fmla="*/ 386188 w 592890"/>
              <a:gd name="connsiteY3" fmla="*/ 766438 h 997971"/>
              <a:gd name="connsiteX4" fmla="*/ 386188 w 592890"/>
              <a:gd name="connsiteY4" fmla="*/ 997971 h 997971"/>
              <a:gd name="connsiteX5" fmla="*/ 206702 w 592890"/>
              <a:gd name="connsiteY5" fmla="*/ 997971 h 997971"/>
              <a:gd name="connsiteX6" fmla="*/ 206702 w 592890"/>
              <a:gd name="connsiteY6" fmla="*/ 806746 h 997971"/>
              <a:gd name="connsiteX7" fmla="*/ 0 w 592890"/>
              <a:gd name="connsiteY7" fmla="*/ 806746 h 997971"/>
              <a:gd name="connsiteX0" fmla="*/ 0 w 592890"/>
              <a:gd name="connsiteY0" fmla="*/ 806746 h 997971"/>
              <a:gd name="connsiteX1" fmla="*/ 296445 w 592890"/>
              <a:gd name="connsiteY1" fmla="*/ 0 h 997971"/>
              <a:gd name="connsiteX2" fmla="*/ 592890 w 592890"/>
              <a:gd name="connsiteY2" fmla="*/ 806746 h 997971"/>
              <a:gd name="connsiteX3" fmla="*/ 386188 w 592890"/>
              <a:gd name="connsiteY3" fmla="*/ 766438 h 997971"/>
              <a:gd name="connsiteX4" fmla="*/ 386188 w 592890"/>
              <a:gd name="connsiteY4" fmla="*/ 997971 h 997971"/>
              <a:gd name="connsiteX5" fmla="*/ 206702 w 592890"/>
              <a:gd name="connsiteY5" fmla="*/ 997971 h 997971"/>
              <a:gd name="connsiteX6" fmla="*/ 206702 w 592890"/>
              <a:gd name="connsiteY6" fmla="*/ 764057 h 997971"/>
              <a:gd name="connsiteX7" fmla="*/ 0 w 592890"/>
              <a:gd name="connsiteY7" fmla="*/ 806746 h 997971"/>
              <a:gd name="connsiteX0" fmla="*/ 0 w 592890"/>
              <a:gd name="connsiteY0" fmla="*/ 806746 h 997971"/>
              <a:gd name="connsiteX1" fmla="*/ 296445 w 592890"/>
              <a:gd name="connsiteY1" fmla="*/ 0 h 997971"/>
              <a:gd name="connsiteX2" fmla="*/ 592890 w 592890"/>
              <a:gd name="connsiteY2" fmla="*/ 806746 h 997971"/>
              <a:gd name="connsiteX3" fmla="*/ 386188 w 592890"/>
              <a:gd name="connsiteY3" fmla="*/ 766438 h 997971"/>
              <a:gd name="connsiteX4" fmla="*/ 386188 w 592890"/>
              <a:gd name="connsiteY4" fmla="*/ 997971 h 997971"/>
              <a:gd name="connsiteX5" fmla="*/ 206702 w 592890"/>
              <a:gd name="connsiteY5" fmla="*/ 997971 h 997971"/>
              <a:gd name="connsiteX6" fmla="*/ 206702 w 592890"/>
              <a:gd name="connsiteY6" fmla="*/ 735333 h 997971"/>
              <a:gd name="connsiteX7" fmla="*/ 0 w 592890"/>
              <a:gd name="connsiteY7" fmla="*/ 806746 h 997971"/>
              <a:gd name="connsiteX0" fmla="*/ 0 w 592890"/>
              <a:gd name="connsiteY0" fmla="*/ 806746 h 997971"/>
              <a:gd name="connsiteX1" fmla="*/ 296445 w 592890"/>
              <a:gd name="connsiteY1" fmla="*/ 0 h 997971"/>
              <a:gd name="connsiteX2" fmla="*/ 592890 w 592890"/>
              <a:gd name="connsiteY2" fmla="*/ 806746 h 997971"/>
              <a:gd name="connsiteX3" fmla="*/ 386188 w 592890"/>
              <a:gd name="connsiteY3" fmla="*/ 730570 h 997971"/>
              <a:gd name="connsiteX4" fmla="*/ 386188 w 592890"/>
              <a:gd name="connsiteY4" fmla="*/ 997971 h 997971"/>
              <a:gd name="connsiteX5" fmla="*/ 206702 w 592890"/>
              <a:gd name="connsiteY5" fmla="*/ 997971 h 997971"/>
              <a:gd name="connsiteX6" fmla="*/ 206702 w 592890"/>
              <a:gd name="connsiteY6" fmla="*/ 735333 h 997971"/>
              <a:gd name="connsiteX7" fmla="*/ 0 w 592890"/>
              <a:gd name="connsiteY7" fmla="*/ 806746 h 99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890" h="997971">
                <a:moveTo>
                  <a:pt x="0" y="806746"/>
                </a:moveTo>
                <a:lnTo>
                  <a:pt x="296445" y="0"/>
                </a:lnTo>
                <a:lnTo>
                  <a:pt x="592890" y="806746"/>
                </a:lnTo>
                <a:lnTo>
                  <a:pt x="386188" y="730570"/>
                </a:lnTo>
                <a:lnTo>
                  <a:pt x="386188" y="997971"/>
                </a:lnTo>
                <a:lnTo>
                  <a:pt x="206702" y="997971"/>
                </a:lnTo>
                <a:lnTo>
                  <a:pt x="206702" y="735333"/>
                </a:lnTo>
                <a:lnTo>
                  <a:pt x="0" y="806746"/>
                </a:lnTo>
                <a:close/>
              </a:path>
            </a:pathLst>
          </a:custGeom>
          <a:solidFill>
            <a:srgbClr val="FFFFFF"/>
          </a:solidFill>
          <a:ln w="3175">
            <a:solidFill>
              <a:srgbClr val="000000">
                <a:lumMod val="85000"/>
                <a:lumOff val="15000"/>
              </a:srgbClr>
            </a:solidFill>
          </a:ln>
          <a:effectLst>
            <a:glow rad="139700">
              <a:srgbClr val="F79646">
                <a:satMod val="175000"/>
                <a:alpha val="40000"/>
              </a:srgbClr>
            </a:glow>
            <a:outerShdw blurRad="25400" dist="25400" dir="2040000" algn="tl" rotWithShape="0">
              <a:prstClr val="black">
                <a:alpha val="20000"/>
              </a:prstClr>
            </a:outerShdw>
          </a:effectLst>
        </p:spPr>
        <p:style>
          <a:lnRef idx="2">
            <a:srgbClr val="4F81BD">
              <a:shade val="50000"/>
            </a:srgbClr>
          </a:lnRef>
          <a:fillRef idx="1">
            <a:srgbClr val="4F81BD"/>
          </a:fillRef>
          <a:effectRef idx="0">
            <a:srgbClr val="4F81BD"/>
          </a:effectRef>
          <a:fontRef idx="minor">
            <a:srgbClr val="000000"/>
          </a:fontRef>
        </p:style>
        <p:txBody>
          <a:bodyPr lIns="97531" tIns="48766" rIns="97531" bIns="48766" rtlCol="0" anchor="ctr"/>
          <a:lstStyle/>
          <a:p>
            <a:pPr algn="ctr"/>
            <a:endParaRPr lang="en-US" dirty="0"/>
          </a:p>
        </p:txBody>
      </p:sp>
      <p:sp>
        <p:nvSpPr>
          <p:cNvPr id="53" name="Freeform 52"/>
          <p:cNvSpPr/>
          <p:nvPr>
            <p:custDataLst>
              <p:custData r:id="rId3"/>
            </p:custDataLst>
          </p:nvPr>
        </p:nvSpPr>
        <p:spPr>
          <a:xfrm rot="20359169">
            <a:off x="1751103" y="5797214"/>
            <a:ext cx="570453" cy="745161"/>
          </a:xfrm>
          <a:custGeom>
            <a:avLst/>
            <a:gdLst>
              <a:gd name="connsiteX0" fmla="*/ 0 w 592890"/>
              <a:gd name="connsiteY0" fmla="*/ 806746 h 997971"/>
              <a:gd name="connsiteX1" fmla="*/ 296445 w 592890"/>
              <a:gd name="connsiteY1" fmla="*/ 0 h 997971"/>
              <a:gd name="connsiteX2" fmla="*/ 592890 w 592890"/>
              <a:gd name="connsiteY2" fmla="*/ 806746 h 997971"/>
              <a:gd name="connsiteX3" fmla="*/ 386188 w 592890"/>
              <a:gd name="connsiteY3" fmla="*/ 806746 h 997971"/>
              <a:gd name="connsiteX4" fmla="*/ 386188 w 592890"/>
              <a:gd name="connsiteY4" fmla="*/ 997971 h 997971"/>
              <a:gd name="connsiteX5" fmla="*/ 206702 w 592890"/>
              <a:gd name="connsiteY5" fmla="*/ 997971 h 997971"/>
              <a:gd name="connsiteX6" fmla="*/ 206702 w 592890"/>
              <a:gd name="connsiteY6" fmla="*/ 806746 h 997971"/>
              <a:gd name="connsiteX7" fmla="*/ 0 w 592890"/>
              <a:gd name="connsiteY7" fmla="*/ 806746 h 997971"/>
              <a:gd name="connsiteX0" fmla="*/ 0 w 592890"/>
              <a:gd name="connsiteY0" fmla="*/ 806746 h 997971"/>
              <a:gd name="connsiteX1" fmla="*/ 296445 w 592890"/>
              <a:gd name="connsiteY1" fmla="*/ 0 h 997971"/>
              <a:gd name="connsiteX2" fmla="*/ 592890 w 592890"/>
              <a:gd name="connsiteY2" fmla="*/ 806746 h 997971"/>
              <a:gd name="connsiteX3" fmla="*/ 386188 w 592890"/>
              <a:gd name="connsiteY3" fmla="*/ 766438 h 997971"/>
              <a:gd name="connsiteX4" fmla="*/ 386188 w 592890"/>
              <a:gd name="connsiteY4" fmla="*/ 997971 h 997971"/>
              <a:gd name="connsiteX5" fmla="*/ 206702 w 592890"/>
              <a:gd name="connsiteY5" fmla="*/ 997971 h 997971"/>
              <a:gd name="connsiteX6" fmla="*/ 206702 w 592890"/>
              <a:gd name="connsiteY6" fmla="*/ 806746 h 997971"/>
              <a:gd name="connsiteX7" fmla="*/ 0 w 592890"/>
              <a:gd name="connsiteY7" fmla="*/ 806746 h 997971"/>
              <a:gd name="connsiteX0" fmla="*/ 0 w 592890"/>
              <a:gd name="connsiteY0" fmla="*/ 806746 h 997971"/>
              <a:gd name="connsiteX1" fmla="*/ 296445 w 592890"/>
              <a:gd name="connsiteY1" fmla="*/ 0 h 997971"/>
              <a:gd name="connsiteX2" fmla="*/ 592890 w 592890"/>
              <a:gd name="connsiteY2" fmla="*/ 806746 h 997971"/>
              <a:gd name="connsiteX3" fmla="*/ 386188 w 592890"/>
              <a:gd name="connsiteY3" fmla="*/ 766438 h 997971"/>
              <a:gd name="connsiteX4" fmla="*/ 386188 w 592890"/>
              <a:gd name="connsiteY4" fmla="*/ 997971 h 997971"/>
              <a:gd name="connsiteX5" fmla="*/ 206702 w 592890"/>
              <a:gd name="connsiteY5" fmla="*/ 997971 h 997971"/>
              <a:gd name="connsiteX6" fmla="*/ 206702 w 592890"/>
              <a:gd name="connsiteY6" fmla="*/ 764057 h 997971"/>
              <a:gd name="connsiteX7" fmla="*/ 0 w 592890"/>
              <a:gd name="connsiteY7" fmla="*/ 806746 h 997971"/>
              <a:gd name="connsiteX0" fmla="*/ 0 w 592890"/>
              <a:gd name="connsiteY0" fmla="*/ 806746 h 997971"/>
              <a:gd name="connsiteX1" fmla="*/ 296445 w 592890"/>
              <a:gd name="connsiteY1" fmla="*/ 0 h 997971"/>
              <a:gd name="connsiteX2" fmla="*/ 592890 w 592890"/>
              <a:gd name="connsiteY2" fmla="*/ 806746 h 997971"/>
              <a:gd name="connsiteX3" fmla="*/ 386188 w 592890"/>
              <a:gd name="connsiteY3" fmla="*/ 766438 h 997971"/>
              <a:gd name="connsiteX4" fmla="*/ 386188 w 592890"/>
              <a:gd name="connsiteY4" fmla="*/ 997971 h 997971"/>
              <a:gd name="connsiteX5" fmla="*/ 206702 w 592890"/>
              <a:gd name="connsiteY5" fmla="*/ 997971 h 997971"/>
              <a:gd name="connsiteX6" fmla="*/ 206702 w 592890"/>
              <a:gd name="connsiteY6" fmla="*/ 735333 h 997971"/>
              <a:gd name="connsiteX7" fmla="*/ 0 w 592890"/>
              <a:gd name="connsiteY7" fmla="*/ 806746 h 997971"/>
              <a:gd name="connsiteX0" fmla="*/ 0 w 592890"/>
              <a:gd name="connsiteY0" fmla="*/ 806746 h 997971"/>
              <a:gd name="connsiteX1" fmla="*/ 296445 w 592890"/>
              <a:gd name="connsiteY1" fmla="*/ 0 h 997971"/>
              <a:gd name="connsiteX2" fmla="*/ 592890 w 592890"/>
              <a:gd name="connsiteY2" fmla="*/ 806746 h 997971"/>
              <a:gd name="connsiteX3" fmla="*/ 386188 w 592890"/>
              <a:gd name="connsiteY3" fmla="*/ 730570 h 997971"/>
              <a:gd name="connsiteX4" fmla="*/ 386188 w 592890"/>
              <a:gd name="connsiteY4" fmla="*/ 997971 h 997971"/>
              <a:gd name="connsiteX5" fmla="*/ 206702 w 592890"/>
              <a:gd name="connsiteY5" fmla="*/ 997971 h 997971"/>
              <a:gd name="connsiteX6" fmla="*/ 206702 w 592890"/>
              <a:gd name="connsiteY6" fmla="*/ 735333 h 997971"/>
              <a:gd name="connsiteX7" fmla="*/ 0 w 592890"/>
              <a:gd name="connsiteY7" fmla="*/ 806746 h 99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890" h="997971">
                <a:moveTo>
                  <a:pt x="0" y="806746"/>
                </a:moveTo>
                <a:lnTo>
                  <a:pt x="296445" y="0"/>
                </a:lnTo>
                <a:lnTo>
                  <a:pt x="592890" y="806746"/>
                </a:lnTo>
                <a:lnTo>
                  <a:pt x="386188" y="730570"/>
                </a:lnTo>
                <a:lnTo>
                  <a:pt x="386188" y="997971"/>
                </a:lnTo>
                <a:lnTo>
                  <a:pt x="206702" y="997971"/>
                </a:lnTo>
                <a:lnTo>
                  <a:pt x="206702" y="735333"/>
                </a:lnTo>
                <a:lnTo>
                  <a:pt x="0" y="806746"/>
                </a:lnTo>
                <a:close/>
              </a:path>
            </a:pathLst>
          </a:custGeom>
          <a:solidFill>
            <a:srgbClr val="FFFFFF"/>
          </a:solidFill>
          <a:ln w="3175">
            <a:solidFill>
              <a:srgbClr val="000000">
                <a:lumMod val="85000"/>
                <a:lumOff val="15000"/>
              </a:srgbClr>
            </a:solidFill>
          </a:ln>
          <a:effectLst>
            <a:glow rad="139700">
              <a:srgbClr val="F79646">
                <a:satMod val="175000"/>
                <a:alpha val="40000"/>
              </a:srgbClr>
            </a:glow>
            <a:outerShdw blurRad="25400" dist="25400" dir="2040000" algn="tl" rotWithShape="0">
              <a:prstClr val="black">
                <a:alpha val="20000"/>
              </a:prstClr>
            </a:outerShdw>
          </a:effectLst>
        </p:spPr>
        <p:style>
          <a:lnRef idx="2">
            <a:srgbClr val="4F81BD">
              <a:shade val="50000"/>
            </a:srgbClr>
          </a:lnRef>
          <a:fillRef idx="1">
            <a:srgbClr val="4F81BD"/>
          </a:fillRef>
          <a:effectRef idx="0">
            <a:srgbClr val="4F81BD"/>
          </a:effectRef>
          <a:fontRef idx="minor">
            <a:srgbClr val="000000"/>
          </a:fontRef>
        </p:style>
        <p:txBody>
          <a:bodyPr lIns="97531" tIns="48766" rIns="97531" bIns="48766" rtlCol="0" anchor="ctr"/>
          <a:lstStyle/>
          <a:p>
            <a:pPr algn="ctr"/>
            <a:endParaRPr lang="en-US" dirty="0"/>
          </a:p>
        </p:txBody>
      </p:sp>
      <p:pic>
        <p:nvPicPr>
          <p:cNvPr id="45" name="Picture 44"/>
          <p:cNvPicPr>
            <a:picLocks noChangeAspect="1"/>
          </p:cNvPicPr>
          <p:nvPr/>
        </p:nvPicPr>
        <p:blipFill>
          <a:blip r:embed="rId6"/>
          <a:stretch>
            <a:fillRect/>
          </a:stretch>
        </p:blipFill>
        <p:spPr>
          <a:xfrm>
            <a:off x="10481227" y="4226693"/>
            <a:ext cx="627415" cy="415331"/>
          </a:xfrm>
          <a:prstGeom prst="rect">
            <a:avLst/>
          </a:prstGeom>
        </p:spPr>
      </p:pic>
      <p:pic>
        <p:nvPicPr>
          <p:cNvPr id="55" name="Picture 5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98327" y="4142924"/>
            <a:ext cx="472898" cy="472898"/>
          </a:xfrm>
          <a:prstGeom prst="rect">
            <a:avLst/>
          </a:prstGeom>
        </p:spPr>
      </p:pic>
    </p:spTree>
    <p:extLst>
      <p:ext uri="{BB962C8B-B14F-4D97-AF65-F5344CB8AC3E}">
        <p14:creationId xmlns:p14="http://schemas.microsoft.com/office/powerpoint/2010/main" val="144430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par>
                                <p:cTn id="24" presetID="10"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childTnLst>
                          </p:cTn>
                        </p:par>
                        <p:par>
                          <p:cTn id="27" fill="hold">
                            <p:stCondLst>
                              <p:cond delay="500"/>
                            </p:stCondLst>
                            <p:childTnLst>
                              <p:par>
                                <p:cTn id="28" presetID="2" presetClass="entr" presetSubtype="4" fill="hold" grpId="0" nodeType="afterEffect">
                                  <p:stCondLst>
                                    <p:cond delay="100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500" fill="hold"/>
                                        <p:tgtEl>
                                          <p:spTgt spid="53"/>
                                        </p:tgtEl>
                                        <p:attrNameLst>
                                          <p:attrName>ppt_x</p:attrName>
                                        </p:attrNameLst>
                                      </p:cBhvr>
                                      <p:tavLst>
                                        <p:tav tm="0">
                                          <p:val>
                                            <p:strVal val="#ppt_x"/>
                                          </p:val>
                                        </p:tav>
                                        <p:tav tm="100000">
                                          <p:val>
                                            <p:strVal val="#ppt_x"/>
                                          </p:val>
                                        </p:tav>
                                      </p:tavLst>
                                    </p:anim>
                                    <p:anim calcmode="lin" valueType="num">
                                      <p:cBhvr additive="base">
                                        <p:cTn id="31" dur="500" fill="hold"/>
                                        <p:tgtEl>
                                          <p:spTgt spid="53"/>
                                        </p:tgtEl>
                                        <p:attrNameLst>
                                          <p:attrName>ppt_y</p:attrName>
                                        </p:attrNameLst>
                                      </p:cBhvr>
                                      <p:tavLst>
                                        <p:tav tm="0">
                                          <p:val>
                                            <p:strVal val="1+#ppt_h/2"/>
                                          </p:val>
                                        </p:tav>
                                        <p:tav tm="100000">
                                          <p:val>
                                            <p:strVal val="#ppt_y"/>
                                          </p:val>
                                        </p:tav>
                                      </p:tavLst>
                                    </p:anim>
                                  </p:childTnLst>
                                </p:cTn>
                              </p:par>
                              <p:par>
                                <p:cTn id="32" presetID="10" presetClass="entr" presetSubtype="0" fill="hold" nodeType="withEffect">
                                  <p:stCondLst>
                                    <p:cond delay="100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childTnLst>
                          </p:cTn>
                        </p:par>
                        <p:par>
                          <p:cTn id="43" fill="hold">
                            <p:stCondLst>
                              <p:cond delay="500"/>
                            </p:stCondLst>
                            <p:childTnLst>
                              <p:par>
                                <p:cTn id="44" presetID="2" presetClass="entr" presetSubtype="4" fill="hold" grpId="0" nodeType="afterEffect">
                                  <p:stCondLst>
                                    <p:cond delay="1500"/>
                                  </p:stCondLst>
                                  <p:childTnLst>
                                    <p:set>
                                      <p:cBhvr>
                                        <p:cTn id="45" dur="1" fill="hold">
                                          <p:stCondLst>
                                            <p:cond delay="0"/>
                                          </p:stCondLst>
                                        </p:cTn>
                                        <p:tgtEl>
                                          <p:spTgt spid="43"/>
                                        </p:tgtEl>
                                        <p:attrNameLst>
                                          <p:attrName>style.visibility</p:attrName>
                                        </p:attrNameLst>
                                      </p:cBhvr>
                                      <p:to>
                                        <p:strVal val="visible"/>
                                      </p:to>
                                    </p:set>
                                    <p:anim calcmode="lin" valueType="num">
                                      <p:cBhvr additive="base">
                                        <p:cTn id="46" dur="500" fill="hold"/>
                                        <p:tgtEl>
                                          <p:spTgt spid="43"/>
                                        </p:tgtEl>
                                        <p:attrNameLst>
                                          <p:attrName>ppt_x</p:attrName>
                                        </p:attrNameLst>
                                      </p:cBhvr>
                                      <p:tavLst>
                                        <p:tav tm="0">
                                          <p:val>
                                            <p:strVal val="#ppt_x"/>
                                          </p:val>
                                        </p:tav>
                                        <p:tav tm="100000">
                                          <p:val>
                                            <p:strVal val="#ppt_x"/>
                                          </p:val>
                                        </p:tav>
                                      </p:tavLst>
                                    </p:anim>
                                    <p:anim calcmode="lin" valueType="num">
                                      <p:cBhvr additive="base">
                                        <p:cTn id="47" dur="500" fill="hold"/>
                                        <p:tgtEl>
                                          <p:spTgt spid="43"/>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10" presetClass="entr" presetSubtype="0" fill="hold" nodeType="afterEffect">
                                  <p:stCondLst>
                                    <p:cond delay="50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500"/>
                                        <p:tgtEl>
                                          <p:spTgt spid="4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500"/>
                                        <p:tgtEl>
                                          <p:spTgt spid="49"/>
                                        </p:tgtEl>
                                      </p:cBhvr>
                                    </p:animEffect>
                                  </p:childTnLst>
                                </p:cTn>
                              </p:par>
                              <p:par>
                                <p:cTn id="57" presetID="10" presetClass="entr" presetSubtype="0"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500"/>
                                        <p:tgtEl>
                                          <p:spTgt spid="54"/>
                                        </p:tgtEl>
                                      </p:cBhvr>
                                    </p:animEffect>
                                  </p:childTnLst>
                                </p:cTn>
                              </p:par>
                            </p:childTnLst>
                          </p:cTn>
                        </p:par>
                        <p:par>
                          <p:cTn id="60" fill="hold">
                            <p:stCondLst>
                              <p:cond delay="500"/>
                            </p:stCondLst>
                            <p:childTnLst>
                              <p:par>
                                <p:cTn id="61" presetID="2" presetClass="entr" presetSubtype="4" fill="hold" grpId="0" nodeType="afterEffect">
                                  <p:stCondLst>
                                    <p:cond delay="1000"/>
                                  </p:stCondLst>
                                  <p:childTnLst>
                                    <p:set>
                                      <p:cBhvr>
                                        <p:cTn id="62" dur="1" fill="hold">
                                          <p:stCondLst>
                                            <p:cond delay="0"/>
                                          </p:stCondLst>
                                        </p:cTn>
                                        <p:tgtEl>
                                          <p:spTgt spid="52"/>
                                        </p:tgtEl>
                                        <p:attrNameLst>
                                          <p:attrName>style.visibility</p:attrName>
                                        </p:attrNameLst>
                                      </p:cBhvr>
                                      <p:to>
                                        <p:strVal val="visible"/>
                                      </p:to>
                                    </p:set>
                                    <p:anim calcmode="lin" valueType="num">
                                      <p:cBhvr additive="base">
                                        <p:cTn id="63" dur="500" fill="hold"/>
                                        <p:tgtEl>
                                          <p:spTgt spid="52"/>
                                        </p:tgtEl>
                                        <p:attrNameLst>
                                          <p:attrName>ppt_x</p:attrName>
                                        </p:attrNameLst>
                                      </p:cBhvr>
                                      <p:tavLst>
                                        <p:tav tm="0">
                                          <p:val>
                                            <p:strVal val="#ppt_x"/>
                                          </p:val>
                                        </p:tav>
                                        <p:tav tm="100000">
                                          <p:val>
                                            <p:strVal val="#ppt_x"/>
                                          </p:val>
                                        </p:tav>
                                      </p:tavLst>
                                    </p:anim>
                                    <p:anim calcmode="lin" valueType="num">
                                      <p:cBhvr additive="base">
                                        <p:cTn id="64" dur="500" fill="hold"/>
                                        <p:tgtEl>
                                          <p:spTgt spid="52"/>
                                        </p:tgtEl>
                                        <p:attrNameLst>
                                          <p:attrName>ppt_y</p:attrName>
                                        </p:attrNameLst>
                                      </p:cBhvr>
                                      <p:tavLst>
                                        <p:tav tm="0">
                                          <p:val>
                                            <p:strVal val="1+#ppt_h/2"/>
                                          </p:val>
                                        </p:tav>
                                        <p:tav tm="100000">
                                          <p:val>
                                            <p:strVal val="#ppt_y"/>
                                          </p:val>
                                        </p:tav>
                                      </p:tavLst>
                                    </p:anim>
                                  </p:childTnLst>
                                </p:cTn>
                              </p:par>
                              <p:par>
                                <p:cTn id="65" presetID="10" presetClass="entr" presetSubtype="0" fill="hold" nodeType="withEffect">
                                  <p:stCondLst>
                                    <p:cond delay="100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7" grpId="0" animBg="1"/>
      <p:bldP spid="46" grpId="0"/>
      <p:bldP spid="47" grpId="0"/>
      <p:bldP spid="48" grpId="0"/>
      <p:bldP spid="49" grpId="0"/>
      <p:bldP spid="52" grpId="0" animBg="1"/>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637" y="1973262"/>
            <a:ext cx="11704637" cy="1828786"/>
          </a:xfrm>
        </p:spPr>
        <p:txBody>
          <a:bodyPr/>
          <a:lstStyle/>
          <a:p>
            <a:r>
              <a:rPr lang="en-US" dirty="0"/>
              <a:t>Fundamentals of Azure RemoteApp management and administration</a:t>
            </a:r>
          </a:p>
        </p:txBody>
      </p:sp>
      <p:sp>
        <p:nvSpPr>
          <p:cNvPr id="5" name="Text Placeholder 4"/>
          <p:cNvSpPr>
            <a:spLocks noGrp="1"/>
          </p:cNvSpPr>
          <p:nvPr>
            <p:ph type="body" sz="quarter" idx="12"/>
          </p:nvPr>
        </p:nvSpPr>
        <p:spPr>
          <a:xfrm>
            <a:off x="457199" y="5492612"/>
            <a:ext cx="9513887" cy="1890058"/>
          </a:xfrm>
        </p:spPr>
        <p:txBody>
          <a:bodyPr/>
          <a:lstStyle/>
          <a:p>
            <a:r>
              <a:rPr lang="en-US" sz="2800" dirty="0">
                <a:solidFill>
                  <a:schemeClr val="tx1"/>
                </a:solidFill>
              </a:rPr>
              <a:t>Eric </a:t>
            </a:r>
            <a:r>
              <a:rPr lang="en-US" sz="2800" dirty="0" smtClean="0">
                <a:solidFill>
                  <a:schemeClr val="tx1"/>
                </a:solidFill>
              </a:rPr>
              <a:t>Orman - Senior </a:t>
            </a:r>
            <a:r>
              <a:rPr lang="en-US" sz="2800" dirty="0">
                <a:solidFill>
                  <a:schemeClr val="tx1"/>
                </a:solidFill>
              </a:rPr>
              <a:t>Program </a:t>
            </a:r>
            <a:r>
              <a:rPr lang="en-US" sz="2800" dirty="0" smtClean="0">
                <a:solidFill>
                  <a:schemeClr val="tx1"/>
                </a:solidFill>
              </a:rPr>
              <a:t>Manager</a:t>
            </a:r>
          </a:p>
          <a:p>
            <a:r>
              <a:rPr lang="en-US" sz="2800" dirty="0">
                <a:solidFill>
                  <a:schemeClr val="tx1"/>
                </a:solidFill>
              </a:rPr>
              <a:t>Thomas </a:t>
            </a:r>
            <a:r>
              <a:rPr lang="en-US" sz="2800" dirty="0" smtClean="0">
                <a:solidFill>
                  <a:schemeClr val="tx1"/>
                </a:solidFill>
              </a:rPr>
              <a:t>Willingham - </a:t>
            </a:r>
            <a:r>
              <a:rPr lang="en-US" sz="2800" dirty="0">
                <a:solidFill>
                  <a:schemeClr val="tx1"/>
                </a:solidFill>
              </a:rPr>
              <a:t>Technical Product Manager</a:t>
            </a:r>
          </a:p>
          <a:p>
            <a:endParaRPr lang="en-US" sz="2800" dirty="0">
              <a:solidFill>
                <a:schemeClr val="tx1"/>
              </a:solidFill>
            </a:endParaRPr>
          </a:p>
        </p:txBody>
      </p:sp>
      <p:pic>
        <p:nvPicPr>
          <p:cNvPr id="6" name="Picture 5"/>
          <p:cNvPicPr>
            <a:picLocks noChangeAspect="1"/>
          </p:cNvPicPr>
          <p:nvPr/>
        </p:nvPicPr>
        <p:blipFill rotWithShape="1">
          <a:blip r:embed="rId3"/>
          <a:srcRect r="3741" b="4620"/>
          <a:stretch/>
        </p:blipFill>
        <p:spPr>
          <a:xfrm>
            <a:off x="8961437" y="3550538"/>
            <a:ext cx="3463925" cy="3410141"/>
          </a:xfrm>
          <a:prstGeom prst="rect">
            <a:avLst/>
          </a:prstGeom>
        </p:spPr>
      </p:pic>
      <p:sp>
        <p:nvSpPr>
          <p:cNvPr id="2" name="Right Arrow 1"/>
          <p:cNvSpPr/>
          <p:nvPr/>
        </p:nvSpPr>
        <p:spPr bwMode="auto">
          <a:xfrm>
            <a:off x="-563563" y="3626336"/>
            <a:ext cx="9505950" cy="2286000"/>
          </a:xfrm>
          <a:prstGeom prst="rightArrow">
            <a:avLst/>
          </a:prstGeom>
          <a:solidFill>
            <a:srgbClr val="FFFF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 name="TextBox 2"/>
          <p:cNvSpPr txBox="1"/>
          <p:nvPr/>
        </p:nvSpPr>
        <p:spPr>
          <a:xfrm>
            <a:off x="1542860" y="4046061"/>
            <a:ext cx="6874254" cy="1446550"/>
          </a:xfrm>
          <a:prstGeom prst="rect">
            <a:avLst/>
          </a:prstGeom>
          <a:noFill/>
        </p:spPr>
        <p:txBody>
          <a:bodyPr wrap="none" lIns="182880" tIns="146304" rIns="182880" bIns="146304" rtlCol="0">
            <a:spAutoFit/>
          </a:bodyPr>
          <a:lstStyle/>
          <a:p>
            <a:pPr marL="457200" indent="-457200">
              <a:lnSpc>
                <a:spcPct val="90000"/>
              </a:lnSpc>
              <a:spcAft>
                <a:spcPts val="600"/>
              </a:spcAft>
              <a:buAutoNum type="arabicPeriod"/>
            </a:pPr>
            <a:r>
              <a:rPr lang="en-US" sz="2400" smtClean="0">
                <a:gradFill>
                  <a:gsLst>
                    <a:gs pos="2917">
                      <a:schemeClr val="tx1"/>
                    </a:gs>
                    <a:gs pos="30000">
                      <a:schemeClr val="tx1"/>
                    </a:gs>
                  </a:gsLst>
                  <a:lin ang="5400000" scaled="0"/>
                </a:gradFill>
              </a:rPr>
              <a:t>Scan and download RD Client</a:t>
            </a:r>
          </a:p>
          <a:p>
            <a:pPr marL="457200" indent="-457200">
              <a:lnSpc>
                <a:spcPct val="90000"/>
              </a:lnSpc>
              <a:spcAft>
                <a:spcPts val="600"/>
              </a:spcAft>
              <a:buAutoNum type="arabicPeriod"/>
            </a:pPr>
            <a:r>
              <a:rPr lang="en-US" sz="2400" smtClean="0">
                <a:gradFill>
                  <a:gsLst>
                    <a:gs pos="2917">
                      <a:schemeClr val="tx1"/>
                    </a:gs>
                    <a:gs pos="30000">
                      <a:schemeClr val="tx1"/>
                    </a:gs>
                  </a:gsLst>
                  <a:lin ang="5400000" scaled="0"/>
                </a:gradFill>
              </a:rPr>
              <a:t>Sign in using Microsoft Account or OrgID</a:t>
            </a:r>
          </a:p>
          <a:p>
            <a:pPr marL="457200" indent="-457200">
              <a:lnSpc>
                <a:spcPct val="90000"/>
              </a:lnSpc>
              <a:spcAft>
                <a:spcPts val="600"/>
              </a:spcAft>
              <a:buAutoNum type="arabicPeriod"/>
            </a:pPr>
            <a:r>
              <a:rPr lang="en-US" sz="2400" smtClean="0">
                <a:gradFill>
                  <a:gsLst>
                    <a:gs pos="2917">
                      <a:schemeClr val="tx1"/>
                    </a:gs>
                    <a:gs pos="30000">
                      <a:schemeClr val="tx1"/>
                    </a:gs>
                  </a:gsLst>
                  <a:lin ang="5400000" scaled="0"/>
                </a:gradFill>
              </a:rPr>
              <a:t>10 minute access to Demo deployment apps</a:t>
            </a:r>
            <a:endParaRPr lang="en-US" sz="2400" dirty="0" err="1" smtClean="0">
              <a:gradFill>
                <a:gsLst>
                  <a:gs pos="2917">
                    <a:schemeClr val="tx1"/>
                  </a:gs>
                  <a:gs pos="30000">
                    <a:schemeClr val="tx1"/>
                  </a:gs>
                </a:gsLst>
                <a:lin ang="5400000" scaled="0"/>
              </a:gradFill>
            </a:endParaRPr>
          </a:p>
        </p:txBody>
      </p:sp>
      <p:pic>
        <p:nvPicPr>
          <p:cNvPr id="2050" name="Picture 2" descr="https://d1ixia9pz3u5o9.cloudfront.net/wp-content/uploads/Schedule-a-free-online-demo-of-SL8Z.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763" y="3802048"/>
            <a:ext cx="1988483" cy="1878012"/>
          </a:xfrm>
          <a:prstGeom prst="rect">
            <a:avLst/>
          </a:prstGeom>
          <a:noFill/>
          <a:extLst>
            <a:ext uri="{909E8E84-426E-40DD-AFC4-6F175D3DCCD1}">
              <a14:hiddenFill xmlns:a14="http://schemas.microsoft.com/office/drawing/2010/main">
                <a:solidFill>
                  <a:srgbClr val="FFFFFF"/>
                </a:solidFill>
              </a14:hiddenFill>
            </a:ext>
          </a:extLst>
        </p:spPr>
      </p:pic>
      <p:sp>
        <p:nvSpPr>
          <p:cNvPr id="7" name="Trapezoid 6"/>
          <p:cNvSpPr/>
          <p:nvPr/>
        </p:nvSpPr>
        <p:spPr bwMode="auto">
          <a:xfrm rot="10800000">
            <a:off x="1265236" y="0"/>
            <a:ext cx="10085577" cy="754062"/>
          </a:xfrm>
          <a:prstGeom prst="trapezoid">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 name="Rectangle 7"/>
          <p:cNvSpPr/>
          <p:nvPr/>
        </p:nvSpPr>
        <p:spPr>
          <a:xfrm>
            <a:off x="1800669" y="57645"/>
            <a:ext cx="8489440" cy="584775"/>
          </a:xfrm>
          <a:prstGeom prst="rect">
            <a:avLst/>
          </a:prstGeom>
        </p:spPr>
        <p:txBody>
          <a:bodyPr wrap="none">
            <a:spAutoFit/>
          </a:bodyPr>
          <a:lstStyle/>
          <a:p>
            <a:r>
              <a:rPr lang="en-US" sz="3200" b="1" dirty="0" smtClean="0">
                <a:solidFill>
                  <a:schemeClr val="bg1"/>
                </a:solidFill>
              </a:rPr>
              <a:t>http://www.remoteapp.windowsazure.com</a:t>
            </a:r>
            <a:endParaRPr lang="en-US" sz="3200" b="1" dirty="0">
              <a:solidFill>
                <a:schemeClr val="bg1"/>
              </a:solidFill>
            </a:endParaRPr>
          </a:p>
        </p:txBody>
      </p:sp>
    </p:spTree>
    <p:extLst>
      <p:ext uri="{BB962C8B-B14F-4D97-AF65-F5344CB8AC3E}">
        <p14:creationId xmlns:p14="http://schemas.microsoft.com/office/powerpoint/2010/main" val="342433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Differences between Cloud and Hybrid</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821250005"/>
              </p:ext>
            </p:extLst>
          </p:nvPr>
        </p:nvGraphicFramePr>
        <p:xfrm>
          <a:off x="274639" y="1820864"/>
          <a:ext cx="11734798" cy="4439621"/>
        </p:xfrm>
        <a:graphic>
          <a:graphicData uri="http://schemas.openxmlformats.org/drawingml/2006/table">
            <a:tbl>
              <a:tblPr firstRow="1" bandRow="1">
                <a:tableStyleId>{5C22544A-7EE6-4342-B048-85BDC9FD1C3A}</a:tableStyleId>
              </a:tblPr>
              <a:tblGrid>
                <a:gridCol w="6934198"/>
                <a:gridCol w="2590800"/>
                <a:gridCol w="2209800"/>
              </a:tblGrid>
              <a:tr h="579720">
                <a:tc>
                  <a:txBody>
                    <a:bodyPr/>
                    <a:lstStyle/>
                    <a:p>
                      <a:endParaRPr lang="en-US" sz="2800" dirty="0"/>
                    </a:p>
                  </a:txBody>
                  <a:tcPr/>
                </a:tc>
                <a:tc>
                  <a:txBody>
                    <a:bodyPr/>
                    <a:lstStyle/>
                    <a:p>
                      <a:pPr algn="ctr"/>
                      <a:r>
                        <a:rPr lang="en-US" sz="2800" dirty="0" smtClean="0"/>
                        <a:t>Cloud</a:t>
                      </a:r>
                      <a:endParaRPr lang="en-US" sz="2800" dirty="0"/>
                    </a:p>
                  </a:txBody>
                  <a:tcPr/>
                </a:tc>
                <a:tc>
                  <a:txBody>
                    <a:bodyPr/>
                    <a:lstStyle/>
                    <a:p>
                      <a:pPr algn="ctr"/>
                      <a:r>
                        <a:rPr lang="en-US" sz="2800" dirty="0" smtClean="0"/>
                        <a:t>Hybrid</a:t>
                      </a:r>
                      <a:endParaRPr lang="en-US" sz="2800" dirty="0"/>
                    </a:p>
                  </a:txBody>
                  <a:tcPr/>
                </a:tc>
              </a:tr>
              <a:tr h="1113464">
                <a:tc>
                  <a:txBody>
                    <a:bodyPr/>
                    <a:lstStyle/>
                    <a:p>
                      <a:r>
                        <a:rPr lang="en-US" sz="2800" dirty="0" smtClean="0"/>
                        <a:t>Deploy to existing VNET</a:t>
                      </a:r>
                      <a:endParaRPr lang="en-US" sz="2800" dirty="0"/>
                    </a:p>
                  </a:txBody>
                  <a:tcPr/>
                </a:tc>
                <a:tc>
                  <a:txBody>
                    <a:bodyPr/>
                    <a:lstStyle/>
                    <a:p>
                      <a:pPr algn="ctr"/>
                      <a:r>
                        <a:rPr lang="en-US" sz="2800" dirty="0" smtClean="0"/>
                        <a:t>Yes</a:t>
                      </a:r>
                    </a:p>
                    <a:p>
                      <a:pPr algn="ctr"/>
                      <a:r>
                        <a:rPr lang="en-US" sz="2800" dirty="0" smtClean="0"/>
                        <a:t>(Coming soon)</a:t>
                      </a:r>
                      <a:endParaRPr lang="en-US" sz="2800" dirty="0"/>
                    </a:p>
                  </a:txBody>
                  <a:tcPr/>
                </a:tc>
                <a:tc>
                  <a:txBody>
                    <a:bodyPr/>
                    <a:lstStyle/>
                    <a:p>
                      <a:pPr algn="ctr"/>
                      <a:r>
                        <a:rPr lang="en-US" sz="2800" dirty="0" smtClean="0"/>
                        <a:t>Yes</a:t>
                      </a:r>
                      <a:endParaRPr lang="en-US" sz="2800" dirty="0"/>
                    </a:p>
                  </a:txBody>
                  <a:tcPr/>
                </a:tc>
              </a:tr>
              <a:tr h="745214">
                <a:tc>
                  <a:txBody>
                    <a:bodyPr/>
                    <a:lstStyle/>
                    <a:p>
                      <a:r>
                        <a:rPr lang="en-US" sz="2800" dirty="0" smtClean="0"/>
                        <a:t>Requires</a:t>
                      </a:r>
                      <a:r>
                        <a:rPr lang="en-US" sz="2800" baseline="0" dirty="0" smtClean="0"/>
                        <a:t> AD-connected (DirSync) accounts</a:t>
                      </a:r>
                      <a:endParaRPr lang="en-US" sz="2800" dirty="0"/>
                    </a:p>
                  </a:txBody>
                  <a:tcPr/>
                </a:tc>
                <a:tc>
                  <a:txBody>
                    <a:bodyPr/>
                    <a:lstStyle/>
                    <a:p>
                      <a:pPr algn="ctr"/>
                      <a:r>
                        <a:rPr lang="en-US" sz="2800" dirty="0" smtClean="0"/>
                        <a:t>No</a:t>
                      </a:r>
                      <a:endParaRPr lang="en-US" sz="2800" dirty="0"/>
                    </a:p>
                  </a:txBody>
                  <a:tcPr/>
                </a:tc>
                <a:tc>
                  <a:txBody>
                    <a:bodyPr/>
                    <a:lstStyle/>
                    <a:p>
                      <a:pPr algn="ctr"/>
                      <a:r>
                        <a:rPr lang="en-US" sz="2800" dirty="0" smtClean="0"/>
                        <a:t>Yes</a:t>
                      </a:r>
                      <a:endParaRPr lang="en-US" sz="2800" dirty="0"/>
                    </a:p>
                  </a:txBody>
                  <a:tcPr/>
                </a:tc>
              </a:tr>
              <a:tr h="714722">
                <a:tc>
                  <a:txBody>
                    <a:bodyPr/>
                    <a:lstStyle/>
                    <a:p>
                      <a:pPr marL="0" marR="0" indent="0" algn="l" defTabSz="932667" rtl="0" eaLnBrk="1" fontAlgn="auto" latinLnBrk="0" hangingPunct="1">
                        <a:lnSpc>
                          <a:spcPct val="100000"/>
                        </a:lnSpc>
                        <a:spcBef>
                          <a:spcPts val="0"/>
                        </a:spcBef>
                        <a:spcAft>
                          <a:spcPts val="0"/>
                        </a:spcAft>
                        <a:buClrTx/>
                        <a:buSzTx/>
                        <a:buFontTx/>
                        <a:buNone/>
                        <a:tabLst/>
                        <a:defRPr/>
                      </a:pPr>
                      <a:r>
                        <a:rPr lang="en-US" sz="2800" dirty="0" smtClean="0"/>
                        <a:t>Requires</a:t>
                      </a:r>
                      <a:r>
                        <a:rPr lang="en-US" sz="2800" baseline="0" dirty="0" smtClean="0"/>
                        <a:t> domain join</a:t>
                      </a:r>
                      <a:endParaRPr lang="en-US" sz="2800" dirty="0" smtClean="0"/>
                    </a:p>
                  </a:txBody>
                  <a:tcPr/>
                </a:tc>
                <a:tc>
                  <a:txBody>
                    <a:bodyPr/>
                    <a:lstStyle/>
                    <a:p>
                      <a:pPr algn="ctr"/>
                      <a:r>
                        <a:rPr lang="en-US" sz="2800" dirty="0" smtClean="0"/>
                        <a:t>No</a:t>
                      </a:r>
                      <a:endParaRPr lang="en-US" sz="2800" dirty="0"/>
                    </a:p>
                  </a:txBody>
                  <a:tcPr/>
                </a:tc>
                <a:tc>
                  <a:txBody>
                    <a:bodyPr/>
                    <a:lstStyle/>
                    <a:p>
                      <a:pPr algn="ctr"/>
                      <a:r>
                        <a:rPr lang="en-US" sz="2800" dirty="0" smtClean="0"/>
                        <a:t>Yes</a:t>
                      </a:r>
                      <a:endParaRPr lang="en-US" sz="2800" dirty="0"/>
                    </a:p>
                  </a:txBody>
                  <a:tcPr/>
                </a:tc>
              </a:tr>
              <a:tr h="1286501">
                <a:tc>
                  <a:txBody>
                    <a:bodyPr/>
                    <a:lstStyle/>
                    <a:p>
                      <a:r>
                        <a:rPr lang="en-US" sz="2800" dirty="0" smtClean="0"/>
                        <a:t>Requires domain controller to be accessible from</a:t>
                      </a:r>
                      <a:r>
                        <a:rPr lang="en-US" sz="2800" baseline="0" dirty="0" smtClean="0"/>
                        <a:t> t</a:t>
                      </a:r>
                      <a:r>
                        <a:rPr lang="en-US" sz="2800" dirty="0" smtClean="0"/>
                        <a:t>he VNET</a:t>
                      </a:r>
                      <a:endParaRPr lang="en-US" sz="2800" dirty="0"/>
                    </a:p>
                  </a:txBody>
                  <a:tcPr/>
                </a:tc>
                <a:tc>
                  <a:txBody>
                    <a:bodyPr/>
                    <a:lstStyle/>
                    <a:p>
                      <a:pPr algn="ctr"/>
                      <a:r>
                        <a:rPr lang="en-US" sz="2800" dirty="0" smtClean="0"/>
                        <a:t>No</a:t>
                      </a:r>
                      <a:endParaRPr lang="en-US" sz="2800" dirty="0"/>
                    </a:p>
                  </a:txBody>
                  <a:tcPr/>
                </a:tc>
                <a:tc>
                  <a:txBody>
                    <a:bodyPr/>
                    <a:lstStyle/>
                    <a:p>
                      <a:pPr algn="ctr"/>
                      <a:r>
                        <a:rPr lang="en-US" sz="2800" dirty="0" smtClean="0"/>
                        <a:t>Yes</a:t>
                      </a:r>
                      <a:endParaRPr lang="en-US" sz="2800" dirty="0"/>
                    </a:p>
                  </a:txBody>
                  <a:tcPr/>
                </a:tc>
              </a:tr>
            </a:tbl>
          </a:graphicData>
        </a:graphic>
      </p:graphicFrame>
      <p:pic>
        <p:nvPicPr>
          <p:cNvPr id="8" name="Picture 2" descr="C:\Users\debrajoh.000\AppData\Local\Microsoft\Windows\Temporary Internet Files\Low\Content.IE5\6BLMZ8KX\MC90044131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40777" y="3656117"/>
            <a:ext cx="690042" cy="517666"/>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bwMode="auto">
          <a:xfrm>
            <a:off x="10256837" y="3557834"/>
            <a:ext cx="1219200" cy="2503586"/>
          </a:xfrm>
          <a:prstGeom prst="round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10" name="Picture 2" descr="C:\Users\debrajoh.000\AppData\Local\Microsoft\Windows\Temporary Internet Files\Low\Content.IE5\6BLMZ8KX\MC90044131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40777" y="4606549"/>
            <a:ext cx="690042" cy="5176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debrajoh.000\AppData\Local\Microsoft\Windows\Temporary Internet Files\Low\Content.IE5\6BLMZ8KX\MC90044131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40777" y="5337454"/>
            <a:ext cx="690042" cy="517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54823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72" dirty="0" smtClean="0"/>
              <a:t>Assigning </a:t>
            </a:r>
            <a:r>
              <a:rPr lang="en-US" sz="3672" dirty="0"/>
              <a:t>users from a different AAD directory</a:t>
            </a:r>
          </a:p>
        </p:txBody>
      </p:sp>
      <p:sp>
        <p:nvSpPr>
          <p:cNvPr id="3" name="Content Placeholder 2"/>
          <p:cNvSpPr>
            <a:spLocks noGrp="1"/>
          </p:cNvSpPr>
          <p:nvPr>
            <p:ph idx="4294967295"/>
          </p:nvPr>
        </p:nvSpPr>
        <p:spPr>
          <a:xfrm>
            <a:off x="414264" y="1231579"/>
            <a:ext cx="11166442" cy="5762946"/>
          </a:xfrm>
          <a:prstGeom prst="rect">
            <a:avLst/>
          </a:prstGeom>
        </p:spPr>
        <p:txBody>
          <a:bodyPr>
            <a:normAutofit/>
          </a:bodyPr>
          <a:lstStyle/>
          <a:p>
            <a:pPr marL="347467" lvl="2" indent="-342900">
              <a:spcBef>
                <a:spcPts val="1020"/>
              </a:spcBef>
              <a:buFont typeface="Wingdings" panose="05000000000000000000" pitchFamily="2" charset="2"/>
              <a:buChar char="ü"/>
            </a:pPr>
            <a:r>
              <a:rPr lang="en-US" sz="2400" dirty="0"/>
              <a:t>You can only use one (1) AAD directory with Azure RemoteApp at a time; the one that’s linked to the Azure </a:t>
            </a:r>
            <a:r>
              <a:rPr lang="en-US" sz="2400" dirty="0" smtClean="0"/>
              <a:t>subscription</a:t>
            </a:r>
          </a:p>
          <a:p>
            <a:pPr marL="233149" lvl="2">
              <a:spcBef>
                <a:spcPts val="1020"/>
              </a:spcBef>
            </a:pPr>
            <a:endParaRPr lang="en-US" dirty="0" smtClean="0"/>
          </a:p>
          <a:p>
            <a:pPr marL="233149" lvl="2">
              <a:spcBef>
                <a:spcPts val="1020"/>
              </a:spcBef>
            </a:pPr>
            <a:endParaRPr lang="en-US" dirty="0" smtClean="0"/>
          </a:p>
          <a:p>
            <a:pPr marL="233149" lvl="2">
              <a:spcBef>
                <a:spcPts val="1020"/>
              </a:spcBef>
            </a:pPr>
            <a:endParaRPr lang="en-US" dirty="0"/>
          </a:p>
          <a:p>
            <a:pPr marL="233149" lvl="2">
              <a:spcBef>
                <a:spcPts val="1020"/>
              </a:spcBef>
            </a:pPr>
            <a:endParaRPr lang="en-US" dirty="0"/>
          </a:p>
          <a:p>
            <a:pPr marL="233149" lvl="2">
              <a:spcBef>
                <a:spcPts val="1020"/>
              </a:spcBef>
            </a:pPr>
            <a:endParaRPr lang="en-US" dirty="0" smtClean="0"/>
          </a:p>
          <a:p>
            <a:pPr marL="233149" lvl="2">
              <a:spcBef>
                <a:spcPts val="1020"/>
              </a:spcBef>
            </a:pPr>
            <a:endParaRPr lang="en-US" dirty="0" smtClean="0"/>
          </a:p>
          <a:p>
            <a:pPr marL="233149" lvl="2">
              <a:spcBef>
                <a:spcPts val="1020"/>
              </a:spcBef>
            </a:pPr>
            <a:endParaRPr lang="en-US" dirty="0" smtClean="0"/>
          </a:p>
          <a:p>
            <a:pPr marL="233149" lvl="2">
              <a:spcBef>
                <a:spcPts val="1020"/>
              </a:spcBef>
            </a:pPr>
            <a:r>
              <a:rPr lang="en-US" dirty="0" smtClean="0"/>
              <a:t>Some non-obvious factoids:</a:t>
            </a:r>
          </a:p>
          <a:p>
            <a:pPr marL="699447" lvl="3">
              <a:spcBef>
                <a:spcPts val="1020"/>
              </a:spcBef>
            </a:pPr>
            <a:r>
              <a:rPr lang="en-US" dirty="0" smtClean="0"/>
              <a:t>In the Azure Management Portal, in the “Active Directory” tab you see all of the AAD directories that the currently logged in user is a member of. These AAD directories don’t necessarily have anything to do with the Azure Subscription.</a:t>
            </a:r>
          </a:p>
          <a:p>
            <a:pPr marL="699447" lvl="3">
              <a:spcBef>
                <a:spcPts val="1020"/>
              </a:spcBef>
            </a:pPr>
            <a:r>
              <a:rPr lang="en-US" dirty="0" smtClean="0"/>
              <a:t>If you have Office 365 you already have an AAD directory set up.</a:t>
            </a:r>
          </a:p>
          <a:p>
            <a:endParaRPr lang="en-US" dirty="0"/>
          </a:p>
        </p:txBody>
      </p:sp>
      <p:pic>
        <p:nvPicPr>
          <p:cNvPr id="4" name="Picture 3"/>
          <p:cNvPicPr>
            <a:picLocks noChangeAspect="1"/>
          </p:cNvPicPr>
          <p:nvPr/>
        </p:nvPicPr>
        <p:blipFill>
          <a:blip r:embed="rId2"/>
          <a:stretch>
            <a:fillRect/>
          </a:stretch>
        </p:blipFill>
        <p:spPr>
          <a:xfrm>
            <a:off x="414264" y="2130127"/>
            <a:ext cx="11706115" cy="2603518"/>
          </a:xfrm>
          <a:prstGeom prst="rect">
            <a:avLst/>
          </a:prstGeom>
        </p:spPr>
      </p:pic>
      <p:pic>
        <p:nvPicPr>
          <p:cNvPr id="6" name="Picture 5"/>
          <p:cNvPicPr>
            <a:picLocks noChangeAspect="1"/>
          </p:cNvPicPr>
          <p:nvPr/>
        </p:nvPicPr>
        <p:blipFill>
          <a:blip r:embed="rId3"/>
          <a:stretch>
            <a:fillRect/>
          </a:stretch>
        </p:blipFill>
        <p:spPr>
          <a:xfrm>
            <a:off x="9342437" y="3005386"/>
            <a:ext cx="504825" cy="285750"/>
          </a:xfrm>
          <a:prstGeom prst="rect">
            <a:avLst/>
          </a:prstGeom>
        </p:spPr>
      </p:pic>
      <p:pic>
        <p:nvPicPr>
          <p:cNvPr id="8" name="Picture 7"/>
          <p:cNvPicPr>
            <a:picLocks noChangeAspect="1"/>
          </p:cNvPicPr>
          <p:nvPr/>
        </p:nvPicPr>
        <p:blipFill>
          <a:blip r:embed="rId4"/>
          <a:stretch>
            <a:fillRect/>
          </a:stretch>
        </p:blipFill>
        <p:spPr>
          <a:xfrm>
            <a:off x="5075236" y="3947742"/>
            <a:ext cx="6505469" cy="239785"/>
          </a:xfrm>
          <a:prstGeom prst="rect">
            <a:avLst/>
          </a:prstGeom>
        </p:spPr>
      </p:pic>
      <p:sp>
        <p:nvSpPr>
          <p:cNvPr id="5" name="Rounded Rectangle 4"/>
          <p:cNvSpPr/>
          <p:nvPr/>
        </p:nvSpPr>
        <p:spPr>
          <a:xfrm>
            <a:off x="9539615" y="3412796"/>
            <a:ext cx="2233340" cy="8917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TextBox 9"/>
          <p:cNvSpPr txBox="1"/>
          <p:nvPr/>
        </p:nvSpPr>
        <p:spPr>
          <a:xfrm>
            <a:off x="5006129" y="3806527"/>
            <a:ext cx="7270260" cy="447815"/>
          </a:xfrm>
          <a:prstGeom prst="rect">
            <a:avLst/>
          </a:prstGeom>
          <a:noFill/>
        </p:spPr>
        <p:txBody>
          <a:bodyPr wrap="none" lIns="182880" tIns="146304" rIns="182880" bIns="146304" rtlCol="0">
            <a:spAutoFit/>
          </a:bodyPr>
          <a:lstStyle/>
          <a:p>
            <a:pPr>
              <a:lnSpc>
                <a:spcPct val="90000"/>
              </a:lnSpc>
              <a:spcAft>
                <a:spcPts val="600"/>
              </a:spcAft>
            </a:pPr>
            <a:r>
              <a:rPr lang="en-US" sz="1100" dirty="0" smtClean="0">
                <a:gradFill>
                  <a:gsLst>
                    <a:gs pos="2917">
                      <a:schemeClr val="tx1"/>
                    </a:gs>
                    <a:gs pos="30000">
                      <a:schemeClr val="tx1"/>
                    </a:gs>
                  </a:gsLst>
                  <a:lin ang="5400000" scaled="0"/>
                </a:gradFill>
              </a:rPr>
              <a:t>8349-7y5fwctf-u8w-394y7cndf-jdkfdfdf               eric@contoso.com          Default Directory (contoso.com          </a:t>
            </a:r>
          </a:p>
        </p:txBody>
      </p:sp>
      <p:pic>
        <p:nvPicPr>
          <p:cNvPr id="11" name="Picture 10"/>
          <p:cNvPicPr>
            <a:picLocks noChangeAspect="1"/>
          </p:cNvPicPr>
          <p:nvPr/>
        </p:nvPicPr>
        <p:blipFill>
          <a:blip r:embed="rId5"/>
          <a:stretch>
            <a:fillRect/>
          </a:stretch>
        </p:blipFill>
        <p:spPr>
          <a:xfrm>
            <a:off x="10256837" y="2130127"/>
            <a:ext cx="1219199" cy="190500"/>
          </a:xfrm>
          <a:prstGeom prst="rect">
            <a:avLst/>
          </a:prstGeom>
        </p:spPr>
      </p:pic>
      <p:sp>
        <p:nvSpPr>
          <p:cNvPr id="12" name="TextBox 11"/>
          <p:cNvSpPr txBox="1"/>
          <p:nvPr/>
        </p:nvSpPr>
        <p:spPr>
          <a:xfrm>
            <a:off x="10104437" y="2049462"/>
            <a:ext cx="1628074" cy="461665"/>
          </a:xfrm>
          <a:prstGeom prst="rect">
            <a:avLst/>
          </a:prstGeom>
          <a:noFill/>
        </p:spPr>
        <p:txBody>
          <a:bodyPr wrap="none" lIns="182880" tIns="146304" rIns="182880" bIns="146304" rtlCol="0">
            <a:spAutoFit/>
          </a:bodyPr>
          <a:lstStyle/>
          <a:p>
            <a:pPr>
              <a:lnSpc>
                <a:spcPct val="90000"/>
              </a:lnSpc>
              <a:spcAft>
                <a:spcPts val="600"/>
              </a:spcAft>
            </a:pPr>
            <a:r>
              <a:rPr lang="en-US" sz="1200" dirty="0" smtClean="0">
                <a:gradFill>
                  <a:gsLst>
                    <a:gs pos="2917">
                      <a:schemeClr val="tx1"/>
                    </a:gs>
                    <a:gs pos="30000">
                      <a:schemeClr val="tx1"/>
                    </a:gs>
                  </a:gsLst>
                  <a:lin ang="5400000" scaled="0"/>
                </a:gradFill>
              </a:rPr>
              <a:t>eric@contoso.com</a:t>
            </a:r>
          </a:p>
        </p:txBody>
      </p:sp>
      <p:sp>
        <p:nvSpPr>
          <p:cNvPr id="13" name="Rectangle 12"/>
          <p:cNvSpPr/>
          <p:nvPr/>
        </p:nvSpPr>
        <p:spPr>
          <a:xfrm>
            <a:off x="6127570" y="6628110"/>
            <a:ext cx="8724158" cy="307777"/>
          </a:xfrm>
          <a:prstGeom prst="rect">
            <a:avLst/>
          </a:prstGeom>
        </p:spPr>
        <p:txBody>
          <a:bodyPr wrap="square">
            <a:spAutoFit/>
          </a:bodyPr>
          <a:lstStyle/>
          <a:p>
            <a:pPr marL="233149" lvl="2">
              <a:spcBef>
                <a:spcPts val="1020"/>
              </a:spcBef>
            </a:pPr>
            <a:r>
              <a:rPr lang="en-US" sz="1400" dirty="0">
                <a:solidFill>
                  <a:srgbClr val="0070C0"/>
                </a:solidFill>
                <a:hlinkClick r:id="rId6"/>
              </a:rPr>
              <a:t>http://msdn.microsoft.com/en-us/3d6c4fd1-c981-4c57-9402-59fe31b11883</a:t>
            </a:r>
            <a:endParaRPr lang="en-US" sz="1400" dirty="0">
              <a:solidFill>
                <a:srgbClr val="0070C0"/>
              </a:solidFill>
            </a:endParaRPr>
          </a:p>
        </p:txBody>
      </p:sp>
    </p:spTree>
    <p:extLst>
      <p:ext uri="{BB962C8B-B14F-4D97-AF65-F5344CB8AC3E}">
        <p14:creationId xmlns:p14="http://schemas.microsoft.com/office/powerpoint/2010/main" val="1842477805"/>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1037" y="153473"/>
            <a:ext cx="11889564" cy="917575"/>
          </a:xfrm>
        </p:spPr>
        <p:txBody>
          <a:bodyPr/>
          <a:lstStyle/>
          <a:p>
            <a:r>
              <a:rPr lang="en-US" sz="4400" dirty="0" smtClean="0"/>
              <a:t>Understanding Office 365 identities in ARA</a:t>
            </a:r>
            <a:endParaRPr lang="en-US" sz="4400" dirty="0"/>
          </a:p>
        </p:txBody>
      </p:sp>
      <p:sp>
        <p:nvSpPr>
          <p:cNvPr id="3" name="Text Placeholder 2"/>
          <p:cNvSpPr>
            <a:spLocks noGrp="1"/>
          </p:cNvSpPr>
          <p:nvPr>
            <p:ph type="body" sz="quarter" idx="10"/>
          </p:nvPr>
        </p:nvSpPr>
        <p:spPr>
          <a:xfrm>
            <a:off x="1951037" y="1329530"/>
            <a:ext cx="9677400" cy="3077766"/>
          </a:xfrm>
        </p:spPr>
        <p:txBody>
          <a:bodyPr/>
          <a:lstStyle/>
          <a:p>
            <a:pPr marL="571500" indent="-571500">
              <a:buFont typeface="Wingdings" panose="05000000000000000000" pitchFamily="2" charset="2"/>
              <a:buChar char="ü"/>
            </a:pPr>
            <a:r>
              <a:rPr lang="en-US" dirty="0" smtClean="0">
                <a:solidFill>
                  <a:schemeClr val="tx1"/>
                </a:solidFill>
              </a:rPr>
              <a:t>Office 365 user identity are Azure Active Directory users</a:t>
            </a:r>
          </a:p>
          <a:p>
            <a:pPr marL="571500" indent="-571500">
              <a:buFont typeface="Wingdings" panose="05000000000000000000" pitchFamily="2" charset="2"/>
              <a:buChar char="ü"/>
            </a:pPr>
            <a:r>
              <a:rPr lang="en-US" dirty="0" smtClean="0">
                <a:solidFill>
                  <a:schemeClr val="tx1"/>
                </a:solidFill>
              </a:rPr>
              <a:t>Delegate access </a:t>
            </a:r>
            <a:r>
              <a:rPr lang="en-US" b="1" u="sng" dirty="0" smtClean="0">
                <a:solidFill>
                  <a:schemeClr val="tx1"/>
                </a:solidFill>
              </a:rPr>
              <a:t>or</a:t>
            </a:r>
            <a:r>
              <a:rPr lang="en-US" dirty="0" smtClean="0">
                <a:solidFill>
                  <a:schemeClr val="tx1"/>
                </a:solidFill>
              </a:rPr>
              <a:t> convert the Office 365 Azure subscription to full Azure subscription. </a:t>
            </a:r>
            <a:endParaRPr lang="en-US" dirty="0">
              <a:solidFill>
                <a:schemeClr val="tx1"/>
              </a:solidFill>
            </a:endParaRPr>
          </a:p>
        </p:txBody>
      </p:sp>
      <p:pic>
        <p:nvPicPr>
          <p:cNvPr id="4" name="Picture 3"/>
          <p:cNvPicPr>
            <a:picLocks noChangeAspect="1"/>
          </p:cNvPicPr>
          <p:nvPr/>
        </p:nvPicPr>
        <p:blipFill rotWithShape="1">
          <a:blip r:embed="rId3"/>
          <a:srcRect r="63307"/>
          <a:stretch/>
        </p:blipFill>
        <p:spPr>
          <a:xfrm>
            <a:off x="0" y="-171"/>
            <a:ext cx="1722437" cy="6992847"/>
          </a:xfrm>
          <a:prstGeom prst="rect">
            <a:avLst/>
          </a:prstGeom>
        </p:spPr>
      </p:pic>
      <p:sp>
        <p:nvSpPr>
          <p:cNvPr id="5" name="Rounded Rectangle 4"/>
          <p:cNvSpPr/>
          <p:nvPr/>
        </p:nvSpPr>
        <p:spPr bwMode="auto">
          <a:xfrm>
            <a:off x="251618" y="6392862"/>
            <a:ext cx="1219200" cy="223003"/>
          </a:xfrm>
          <a:prstGeom prst="round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7" name="Picture 6"/>
          <p:cNvPicPr>
            <a:picLocks noChangeAspect="1"/>
          </p:cNvPicPr>
          <p:nvPr/>
        </p:nvPicPr>
        <p:blipFill>
          <a:blip r:embed="rId4"/>
          <a:stretch>
            <a:fillRect/>
          </a:stretch>
        </p:blipFill>
        <p:spPr>
          <a:xfrm>
            <a:off x="3398837" y="5019823"/>
            <a:ext cx="6324600" cy="1569054"/>
          </a:xfrm>
          <a:prstGeom prst="rect">
            <a:avLst/>
          </a:prstGeom>
        </p:spPr>
      </p:pic>
      <p:sp>
        <p:nvSpPr>
          <p:cNvPr id="8" name="Right Arrow 7"/>
          <p:cNvSpPr/>
          <p:nvPr/>
        </p:nvSpPr>
        <p:spPr bwMode="auto">
          <a:xfrm rot="20918075">
            <a:off x="1514721" y="6028715"/>
            <a:ext cx="1648506" cy="609600"/>
          </a:xfrm>
          <a:prstGeom prst="rightArrow">
            <a:avLst/>
          </a:prstGeom>
          <a:solidFill>
            <a:srgbClr val="FF0000"/>
          </a:solidFill>
          <a:ln>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6" name="Picture 5"/>
          <p:cNvPicPr>
            <a:picLocks noChangeAspect="1"/>
          </p:cNvPicPr>
          <p:nvPr/>
        </p:nvPicPr>
        <p:blipFill>
          <a:blip r:embed="rId5"/>
          <a:stretch>
            <a:fillRect/>
          </a:stretch>
        </p:blipFill>
        <p:spPr>
          <a:xfrm>
            <a:off x="4914327" y="6011862"/>
            <a:ext cx="694310" cy="152400"/>
          </a:xfrm>
          <a:prstGeom prst="rect">
            <a:avLst/>
          </a:prstGeom>
        </p:spPr>
      </p:pic>
      <p:pic>
        <p:nvPicPr>
          <p:cNvPr id="9" name="Picture 8"/>
          <p:cNvPicPr>
            <a:picLocks noChangeAspect="1"/>
          </p:cNvPicPr>
          <p:nvPr/>
        </p:nvPicPr>
        <p:blipFill>
          <a:blip r:embed="rId6"/>
          <a:stretch>
            <a:fillRect/>
          </a:stretch>
        </p:blipFill>
        <p:spPr>
          <a:xfrm>
            <a:off x="8428037" y="5097462"/>
            <a:ext cx="990600" cy="76200"/>
          </a:xfrm>
          <a:prstGeom prst="rect">
            <a:avLst/>
          </a:prstGeom>
        </p:spPr>
      </p:pic>
      <p:sp>
        <p:nvSpPr>
          <p:cNvPr id="10" name="TextBox 9"/>
          <p:cNvSpPr txBox="1"/>
          <p:nvPr/>
        </p:nvSpPr>
        <p:spPr>
          <a:xfrm>
            <a:off x="8275637" y="4911654"/>
            <a:ext cx="1315104" cy="420115"/>
          </a:xfrm>
          <a:prstGeom prst="rect">
            <a:avLst/>
          </a:prstGeom>
          <a:noFill/>
        </p:spPr>
        <p:txBody>
          <a:bodyPr wrap="none" lIns="182880" tIns="146304" rIns="182880" bIns="146304" rtlCol="0">
            <a:spAutoFit/>
          </a:bodyPr>
          <a:lstStyle/>
          <a:p>
            <a:pPr>
              <a:lnSpc>
                <a:spcPct val="90000"/>
              </a:lnSpc>
              <a:spcAft>
                <a:spcPts val="600"/>
              </a:spcAft>
            </a:pPr>
            <a:r>
              <a:rPr lang="en-US" sz="900" dirty="0" smtClean="0">
                <a:gradFill>
                  <a:gsLst>
                    <a:gs pos="2917">
                      <a:schemeClr val="tx1"/>
                    </a:gs>
                    <a:gs pos="30000">
                      <a:schemeClr val="tx1"/>
                    </a:gs>
                  </a:gsLst>
                  <a:lin ang="5400000" scaled="0"/>
                </a:gradFill>
              </a:rPr>
              <a:t>eric@contoso.com</a:t>
            </a:r>
          </a:p>
        </p:txBody>
      </p:sp>
      <p:sp>
        <p:nvSpPr>
          <p:cNvPr id="11" name="TextBox 10"/>
          <p:cNvSpPr txBox="1"/>
          <p:nvPr/>
        </p:nvSpPr>
        <p:spPr>
          <a:xfrm>
            <a:off x="4770437" y="5894802"/>
            <a:ext cx="1076257" cy="420115"/>
          </a:xfrm>
          <a:prstGeom prst="rect">
            <a:avLst/>
          </a:prstGeom>
          <a:noFill/>
        </p:spPr>
        <p:txBody>
          <a:bodyPr wrap="none" lIns="182880" tIns="146304" rIns="182880" bIns="146304" rtlCol="0">
            <a:spAutoFit/>
          </a:bodyPr>
          <a:lstStyle/>
          <a:p>
            <a:pPr>
              <a:lnSpc>
                <a:spcPct val="90000"/>
              </a:lnSpc>
              <a:spcAft>
                <a:spcPts val="600"/>
              </a:spcAft>
            </a:pPr>
            <a:r>
              <a:rPr lang="en-US" sz="900" dirty="0" smtClean="0">
                <a:gradFill>
                  <a:gsLst>
                    <a:gs pos="2917">
                      <a:schemeClr val="tx1"/>
                    </a:gs>
                    <a:gs pos="30000">
                      <a:schemeClr val="tx1"/>
                    </a:gs>
                  </a:gsLst>
                  <a:lin ang="5400000" scaled="0"/>
                </a:gradFill>
              </a:rPr>
              <a:t>Contoso Corp</a:t>
            </a:r>
          </a:p>
        </p:txBody>
      </p:sp>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10703" t="27255" r="17031" b="38797"/>
          <a:stretch/>
        </p:blipFill>
        <p:spPr>
          <a:xfrm>
            <a:off x="5456237" y="168123"/>
            <a:ext cx="2378583" cy="723917"/>
          </a:xfrm>
          <a:prstGeom prst="rect">
            <a:avLst/>
          </a:prstGeom>
        </p:spPr>
      </p:pic>
    </p:spTree>
    <p:extLst>
      <p:ext uri="{BB962C8B-B14F-4D97-AF65-F5344CB8AC3E}">
        <p14:creationId xmlns:p14="http://schemas.microsoft.com/office/powerpoint/2010/main" val="2181776359"/>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275637" y="6240462"/>
            <a:ext cx="4038600" cy="914400"/>
          </a:xfrm>
          <a:prstGeom prst="rect">
            <a:avLst/>
          </a:prstGeom>
          <a:solidFill>
            <a:srgbClr val="7030A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itle 1"/>
          <p:cNvSpPr>
            <a:spLocks noGrp="1"/>
          </p:cNvSpPr>
          <p:nvPr>
            <p:ph type="title"/>
          </p:nvPr>
        </p:nvSpPr>
        <p:spPr/>
        <p:txBody>
          <a:bodyPr/>
          <a:lstStyle/>
          <a:p>
            <a:r>
              <a:rPr lang="en-US" dirty="0" smtClean="0"/>
              <a:t>Common misconfiguration for hybrid</a:t>
            </a:r>
            <a:endParaRPr lang="en-US" dirty="0"/>
          </a:p>
        </p:txBody>
      </p:sp>
      <p:sp>
        <p:nvSpPr>
          <p:cNvPr id="3" name="Content Placeholder 2"/>
          <p:cNvSpPr>
            <a:spLocks noGrp="1"/>
          </p:cNvSpPr>
          <p:nvPr>
            <p:ph idx="4294967295"/>
          </p:nvPr>
        </p:nvSpPr>
        <p:spPr>
          <a:xfrm>
            <a:off x="255135" y="1345300"/>
            <a:ext cx="12059102" cy="4437962"/>
          </a:xfrm>
          <a:prstGeom prst="rect">
            <a:avLst/>
          </a:prstGeom>
        </p:spPr>
        <p:txBody>
          <a:bodyPr>
            <a:normAutofit/>
          </a:bodyPr>
          <a:lstStyle/>
          <a:p>
            <a:r>
              <a:rPr lang="en-US" dirty="0" smtClean="0"/>
              <a:t>UPN mismatch – </a:t>
            </a:r>
            <a:r>
              <a:rPr lang="en-US" sz="2800" dirty="0" smtClean="0"/>
              <a:t>will cause login failures</a:t>
            </a:r>
            <a:endParaRPr lang="en-US" dirty="0" smtClean="0"/>
          </a:p>
          <a:p>
            <a:pPr lvl="1"/>
            <a:r>
              <a:rPr lang="en-US" dirty="0" smtClean="0"/>
              <a:t>UPN of user in Azure Active Directory doesn’t match UPN in the on-premises    Active Directory </a:t>
            </a:r>
          </a:p>
          <a:p>
            <a:pPr marL="571500" lvl="2" indent="0">
              <a:buNone/>
            </a:pPr>
            <a:r>
              <a:rPr lang="en-US" sz="1800" dirty="0" smtClean="0"/>
              <a:t>Example: Can’t have </a:t>
            </a:r>
            <a:r>
              <a:rPr lang="en-US" sz="1800" b="1" dirty="0" smtClean="0"/>
              <a:t>user1@mydomain.com</a:t>
            </a:r>
            <a:r>
              <a:rPr lang="en-US" sz="1800" dirty="0" smtClean="0"/>
              <a:t> in AD be synced to AAD as </a:t>
            </a:r>
            <a:r>
              <a:rPr lang="en-US" sz="1800" b="1" dirty="0" smtClean="0"/>
              <a:t>user1@mydomain.onmicrosoft.com</a:t>
            </a:r>
          </a:p>
        </p:txBody>
      </p:sp>
      <p:pic>
        <p:nvPicPr>
          <p:cNvPr id="1026" name="Picture 2"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35" y="3452512"/>
            <a:ext cx="4896302" cy="336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descr="image003"/>
          <p:cNvPicPr>
            <a:picLocks noChangeAspect="1" noChangeArrowheads="1"/>
          </p:cNvPicPr>
          <p:nvPr/>
        </p:nvPicPr>
        <p:blipFill rotWithShape="1">
          <a:blip r:embed="rId4">
            <a:extLst>
              <a:ext uri="{28A0092B-C50C-407E-A947-70E740481C1C}">
                <a14:useLocalDpi xmlns:a14="http://schemas.microsoft.com/office/drawing/2010/main" val="0"/>
              </a:ext>
            </a:extLst>
          </a:blip>
          <a:srcRect r="14725"/>
          <a:stretch/>
        </p:blipFill>
        <p:spPr bwMode="auto">
          <a:xfrm>
            <a:off x="5456238" y="3468786"/>
            <a:ext cx="7391400" cy="2465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70799" y="5086047"/>
            <a:ext cx="1813638" cy="392415"/>
          </a:xfrm>
          <a:prstGeom prst="rect">
            <a:avLst/>
          </a:prstGeom>
          <a:noFill/>
        </p:spPr>
        <p:txBody>
          <a:bodyPr wrap="none" lIns="182880" tIns="146304" rIns="182880" bIns="146304" rtlCol="0">
            <a:spAutoFit/>
          </a:bodyPr>
          <a:lstStyle/>
          <a:p>
            <a:pPr>
              <a:lnSpc>
                <a:spcPct val="90000"/>
              </a:lnSpc>
              <a:spcAft>
                <a:spcPts val="600"/>
              </a:spcAft>
            </a:pPr>
            <a:r>
              <a:rPr lang="en-US" sz="700" b="1" dirty="0" smtClean="0">
                <a:solidFill>
                  <a:schemeClr val="bg1"/>
                </a:solidFill>
              </a:rPr>
              <a:t>remoteappdemo.onmicrosoft.com</a:t>
            </a:r>
          </a:p>
        </p:txBody>
      </p:sp>
      <p:cxnSp>
        <p:nvCxnSpPr>
          <p:cNvPr id="9" name="Straight Arrow Connector 8"/>
          <p:cNvCxnSpPr/>
          <p:nvPr/>
        </p:nvCxnSpPr>
        <p:spPr>
          <a:xfrm flipH="1" flipV="1">
            <a:off x="2296214" y="5300023"/>
            <a:ext cx="7046223" cy="442125"/>
          </a:xfrm>
          <a:prstGeom prst="straightConnector1">
            <a:avLst/>
          </a:prstGeom>
          <a:ln w="571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bwMode="auto">
          <a:xfrm>
            <a:off x="9342437" y="5402262"/>
            <a:ext cx="1714500" cy="381000"/>
          </a:xfrm>
          <a:prstGeom prst="round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 name="TextBox 3"/>
          <p:cNvSpPr txBox="1"/>
          <p:nvPr/>
        </p:nvSpPr>
        <p:spPr>
          <a:xfrm>
            <a:off x="8515063" y="6366661"/>
            <a:ext cx="364914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Domain.local UPN’s also</a:t>
            </a:r>
          </a:p>
        </p:txBody>
      </p:sp>
      <p:pic>
        <p:nvPicPr>
          <p:cNvPr id="7" name="Picture 6"/>
          <p:cNvPicPr>
            <a:picLocks noChangeAspect="1"/>
          </p:cNvPicPr>
          <p:nvPr/>
        </p:nvPicPr>
        <p:blipFill>
          <a:blip r:embed="rId5"/>
          <a:stretch>
            <a:fillRect/>
          </a:stretch>
        </p:blipFill>
        <p:spPr>
          <a:xfrm>
            <a:off x="6007826" y="4973960"/>
            <a:ext cx="909135" cy="326063"/>
          </a:xfrm>
          <a:prstGeom prst="rect">
            <a:avLst/>
          </a:prstGeom>
        </p:spPr>
      </p:pic>
      <p:pic>
        <p:nvPicPr>
          <p:cNvPr id="12" name="Picture 11"/>
          <p:cNvPicPr>
            <a:picLocks noChangeAspect="1"/>
          </p:cNvPicPr>
          <p:nvPr/>
        </p:nvPicPr>
        <p:blipFill>
          <a:blip r:embed="rId5"/>
          <a:stretch>
            <a:fillRect/>
          </a:stretch>
        </p:blipFill>
        <p:spPr>
          <a:xfrm>
            <a:off x="5913437" y="4631456"/>
            <a:ext cx="909135" cy="85006"/>
          </a:xfrm>
          <a:prstGeom prst="rect">
            <a:avLst/>
          </a:prstGeom>
        </p:spPr>
      </p:pic>
    </p:spTree>
    <p:extLst>
      <p:ext uri="{BB962C8B-B14F-4D97-AF65-F5344CB8AC3E}">
        <p14:creationId xmlns:p14="http://schemas.microsoft.com/office/powerpoint/2010/main" val="89180763"/>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1" y="316510"/>
            <a:ext cx="9832976" cy="1351952"/>
          </a:xfrm>
        </p:spPr>
        <p:txBody>
          <a:bodyPr/>
          <a:lstStyle/>
          <a:p>
            <a:r>
              <a:rPr lang="en-US" dirty="0" smtClean="0"/>
              <a:t>Multi factor authentication</a:t>
            </a:r>
            <a:endParaRPr lang="en-US" dirty="0"/>
          </a:p>
        </p:txBody>
      </p:sp>
      <p:sp>
        <p:nvSpPr>
          <p:cNvPr id="3" name="Content Placeholder 2"/>
          <p:cNvSpPr>
            <a:spLocks noGrp="1"/>
          </p:cNvSpPr>
          <p:nvPr>
            <p:ph idx="4294967295"/>
          </p:nvPr>
        </p:nvSpPr>
        <p:spPr>
          <a:xfrm>
            <a:off x="347661" y="1363662"/>
            <a:ext cx="5535613" cy="5746188"/>
          </a:xfrm>
          <a:prstGeom prst="rect">
            <a:avLst/>
          </a:prstGeom>
        </p:spPr>
        <p:txBody>
          <a:bodyPr/>
          <a:lstStyle/>
          <a:p>
            <a:r>
              <a:rPr lang="en-US" sz="3200" dirty="0" smtClean="0"/>
              <a:t>Azure RemoteApp integrates seamlessly with Azure Multi-Factor </a:t>
            </a:r>
            <a:r>
              <a:rPr lang="en-US" sz="3200" dirty="0"/>
              <a:t>A</a:t>
            </a:r>
            <a:r>
              <a:rPr lang="en-US" sz="3200" dirty="0" smtClean="0"/>
              <a:t>uthorization services</a:t>
            </a:r>
          </a:p>
          <a:p>
            <a:endParaRPr lang="en-US" sz="1600" dirty="0" smtClean="0"/>
          </a:p>
          <a:p>
            <a:r>
              <a:rPr lang="en-US" sz="3200" dirty="0" smtClean="0"/>
              <a:t>Follow standard Azure guidance to enable </a:t>
            </a:r>
          </a:p>
          <a:p>
            <a:endParaRPr lang="en-US" sz="1600" dirty="0" smtClean="0"/>
          </a:p>
          <a:p>
            <a:r>
              <a:rPr lang="en-US" sz="3200" dirty="0" smtClean="0"/>
              <a:t>Can enforce MFA per user</a:t>
            </a:r>
          </a:p>
          <a:p>
            <a:pPr lvl="1"/>
            <a:r>
              <a:rPr lang="en-US" dirty="0" err="1" smtClean="0"/>
              <a:t>PhoneFactor</a:t>
            </a:r>
            <a:r>
              <a:rPr lang="en-US" dirty="0" smtClean="0"/>
              <a:t> by default</a:t>
            </a:r>
          </a:p>
          <a:p>
            <a:pPr lvl="1"/>
            <a:r>
              <a:rPr lang="en-US" dirty="0" smtClean="0"/>
              <a:t>Or rely on ADFS federation if enabled</a:t>
            </a:r>
          </a:p>
          <a:p>
            <a:endParaRPr lang="en-US" sz="3200" dirty="0" smtClean="0"/>
          </a:p>
        </p:txBody>
      </p:sp>
      <p:pic>
        <p:nvPicPr>
          <p:cNvPr id="5" name="Picture 4"/>
          <p:cNvPicPr>
            <a:picLocks noChangeAspect="1"/>
          </p:cNvPicPr>
          <p:nvPr/>
        </p:nvPicPr>
        <p:blipFill>
          <a:blip r:embed="rId3"/>
          <a:stretch>
            <a:fillRect/>
          </a:stretch>
        </p:blipFill>
        <p:spPr>
          <a:xfrm>
            <a:off x="5883274" y="1897062"/>
            <a:ext cx="6377800" cy="3796784"/>
          </a:xfrm>
          <a:prstGeom prst="rect">
            <a:avLst/>
          </a:prstGeom>
        </p:spPr>
      </p:pic>
      <p:pic>
        <p:nvPicPr>
          <p:cNvPr id="1026" name="Picture 2" descr="http://cdn.marketplaceimages.windowsphone.com/v8/images/d0c5d766-44cf-47d9-884f-cd32d8488ab3?imageType=ws_icon_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66130" y="144462"/>
            <a:ext cx="962024" cy="9620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049" y="6560621"/>
            <a:ext cx="10161588" cy="369332"/>
          </a:xfrm>
          <a:prstGeom prst="rect">
            <a:avLst/>
          </a:prstGeom>
        </p:spPr>
        <p:txBody>
          <a:bodyPr wrap="square">
            <a:spAutoFit/>
          </a:bodyPr>
          <a:lstStyle/>
          <a:p>
            <a:r>
              <a:rPr lang="en-US" dirty="0"/>
              <a:t>https://msdn.microsoft.com/en-us/library/azure/dn249466.aspx</a:t>
            </a:r>
          </a:p>
        </p:txBody>
      </p:sp>
    </p:spTree>
    <p:extLst>
      <p:ext uri="{BB962C8B-B14F-4D97-AF65-F5344CB8AC3E}">
        <p14:creationId xmlns:p14="http://schemas.microsoft.com/office/powerpoint/2010/main" val="3966040718"/>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‘Conditional Access’ with RemoteApp</a:t>
            </a:r>
            <a:endParaRPr lang="en-US" dirty="0"/>
          </a:p>
        </p:txBody>
      </p:sp>
      <p:sp>
        <p:nvSpPr>
          <p:cNvPr id="3" name="Text Placeholder 2"/>
          <p:cNvSpPr>
            <a:spLocks noGrp="1"/>
          </p:cNvSpPr>
          <p:nvPr>
            <p:ph type="body" sz="quarter" idx="10"/>
          </p:nvPr>
        </p:nvSpPr>
        <p:spPr>
          <a:xfrm>
            <a:off x="274637" y="1135062"/>
            <a:ext cx="11373923" cy="6369627"/>
          </a:xfrm>
        </p:spPr>
        <p:txBody>
          <a:bodyPr/>
          <a:lstStyle/>
          <a:p>
            <a:r>
              <a:rPr lang="en-US" dirty="0" smtClean="0"/>
              <a:t>Since RemoteApp relies on AAD, all the AAD Premium conditional access policies are available today!</a:t>
            </a:r>
          </a:p>
          <a:p>
            <a:pPr lvl="1"/>
            <a:r>
              <a:rPr lang="en-US" sz="2448" dirty="0"/>
              <a:t>Require Multi-Factor Authentication always</a:t>
            </a:r>
          </a:p>
          <a:p>
            <a:pPr lvl="1"/>
            <a:r>
              <a:rPr lang="en-US" sz="2448" dirty="0"/>
              <a:t>Require Multi-Factor Authentication for access from extranet</a:t>
            </a:r>
          </a:p>
          <a:p>
            <a:pPr lvl="1"/>
            <a:r>
              <a:rPr lang="en-US" sz="2448" dirty="0"/>
              <a:t>Block access from extranet</a:t>
            </a:r>
          </a:p>
          <a:p>
            <a:r>
              <a:rPr lang="en-US" dirty="0" smtClean="0"/>
              <a:t>How (all via Azure Portal)</a:t>
            </a:r>
          </a:p>
          <a:p>
            <a:pPr lvl="1"/>
            <a:r>
              <a:rPr lang="en-US" sz="2448" dirty="0"/>
              <a:t>In “RemoteApp” tab, create a collection </a:t>
            </a:r>
          </a:p>
          <a:p>
            <a:pPr marL="352789" lvl="1" indent="0">
              <a:buNone/>
            </a:pPr>
            <a:r>
              <a:rPr lang="en-US" sz="2448" dirty="0"/>
              <a:t>	and assign at least 1 AAD user access</a:t>
            </a:r>
          </a:p>
          <a:p>
            <a:pPr lvl="1"/>
            <a:r>
              <a:rPr lang="en-US" sz="2448" dirty="0"/>
              <a:t>In “Active Directory” tab, select </a:t>
            </a:r>
          </a:p>
          <a:p>
            <a:pPr marL="352789" lvl="1" indent="0">
              <a:buNone/>
            </a:pPr>
            <a:r>
              <a:rPr lang="en-US" sz="2448" dirty="0"/>
              <a:t>	AAD tenant </a:t>
            </a:r>
            <a:r>
              <a:rPr lang="en-US" sz="2448" dirty="0">
                <a:sym typeface="Wingdings" panose="05000000000000000000" pitchFamily="2" charset="2"/>
              </a:rPr>
              <a:t> Applications  </a:t>
            </a:r>
          </a:p>
          <a:p>
            <a:pPr marL="352789" lvl="1" indent="0">
              <a:buNone/>
            </a:pPr>
            <a:r>
              <a:rPr lang="en-US" sz="2448" dirty="0">
                <a:sym typeface="Wingdings" panose="05000000000000000000" pitchFamily="2" charset="2"/>
              </a:rPr>
              <a:t>	Microsoft Azure RemoteApp  Configure</a:t>
            </a:r>
          </a:p>
          <a:p>
            <a:pPr lvl="1"/>
            <a:endParaRPr lang="en-US" dirty="0"/>
          </a:p>
        </p:txBody>
      </p:sp>
      <p:pic>
        <p:nvPicPr>
          <p:cNvPr id="5" name="Picture 4"/>
          <p:cNvPicPr>
            <a:picLocks noChangeAspect="1"/>
          </p:cNvPicPr>
          <p:nvPr/>
        </p:nvPicPr>
        <p:blipFill>
          <a:blip r:embed="rId2"/>
          <a:stretch>
            <a:fillRect/>
          </a:stretch>
        </p:blipFill>
        <p:spPr>
          <a:xfrm>
            <a:off x="7285037" y="3802062"/>
            <a:ext cx="5007001" cy="28204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373591"/>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61" y="316510"/>
            <a:ext cx="12088814" cy="1351952"/>
          </a:xfrm>
        </p:spPr>
        <p:txBody>
          <a:bodyPr/>
          <a:lstStyle/>
          <a:p>
            <a:r>
              <a:rPr lang="en-US" dirty="0" smtClean="0">
                <a:solidFill>
                  <a:schemeClr val="tx1"/>
                </a:solidFill>
              </a:rPr>
              <a:t>Azure Application Usage with RemoteApp</a:t>
            </a:r>
            <a:endParaRPr lang="en-US" dirty="0">
              <a:solidFill>
                <a:schemeClr val="tx1"/>
              </a:solidFill>
            </a:endParaRPr>
          </a:p>
        </p:txBody>
      </p:sp>
      <p:pic>
        <p:nvPicPr>
          <p:cNvPr id="6" name="Content Placeholder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576803" y="1762920"/>
            <a:ext cx="879546" cy="628650"/>
          </a:xfrm>
          <a:prstGeom prst="rect">
            <a:avLst/>
          </a:prstGeom>
        </p:spPr>
      </p:pic>
      <p:sp>
        <p:nvSpPr>
          <p:cNvPr id="8" name="Rectangle 7"/>
          <p:cNvSpPr/>
          <p:nvPr/>
        </p:nvSpPr>
        <p:spPr bwMode="auto">
          <a:xfrm>
            <a:off x="709144" y="3286919"/>
            <a:ext cx="2895600" cy="28956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AAD </a:t>
            </a:r>
            <a:r>
              <a:rPr lang="en-US" sz="2000" dirty="0" err="1" smtClean="0">
                <a:gradFill>
                  <a:gsLst>
                    <a:gs pos="16814">
                      <a:srgbClr val="FFFFFF"/>
                    </a:gs>
                    <a:gs pos="46000">
                      <a:srgbClr val="FFFFFF"/>
                    </a:gs>
                  </a:gsLst>
                  <a:lin ang="5400000" scaled="0"/>
                </a:gradFill>
              </a:rPr>
              <a:t>auth</a:t>
            </a:r>
            <a:r>
              <a:rPr lang="en-US" sz="2000" dirty="0" smtClean="0">
                <a:gradFill>
                  <a:gsLst>
                    <a:gs pos="16814">
                      <a:srgbClr val="FFFFFF"/>
                    </a:gs>
                    <a:gs pos="46000">
                      <a:srgbClr val="FFFFFF"/>
                    </a:gs>
                  </a:gsLst>
                  <a:lin ang="5400000" scaled="0"/>
                </a:gradFill>
              </a:rPr>
              <a:t> logging</a:t>
            </a:r>
            <a:endParaRPr lang="en-US" sz="2000" dirty="0">
              <a:gradFill>
                <a:gsLst>
                  <a:gs pos="16814">
                    <a:srgbClr val="FFFFFF"/>
                  </a:gs>
                  <a:gs pos="46000">
                    <a:srgbClr val="FFFFFF"/>
                  </a:gs>
                </a:gsLst>
                <a:lin ang="5400000" scaled="0"/>
              </a:gradFill>
            </a:endParaRPr>
          </a:p>
        </p:txBody>
      </p:sp>
      <p:sp>
        <p:nvSpPr>
          <p:cNvPr id="10" name="Rectangle 9"/>
          <p:cNvSpPr/>
          <p:nvPr/>
        </p:nvSpPr>
        <p:spPr bwMode="auto">
          <a:xfrm>
            <a:off x="4336581" y="3286919"/>
            <a:ext cx="2895600" cy="28956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Block access on unmanaged device</a:t>
            </a:r>
            <a:endParaRPr lang="en-US" sz="2000" dirty="0">
              <a:gradFill>
                <a:gsLst>
                  <a:gs pos="16814">
                    <a:srgbClr val="FFFFFF"/>
                  </a:gs>
                  <a:gs pos="46000">
                    <a:srgbClr val="FFFFFF"/>
                  </a:gs>
                </a:gsLst>
                <a:lin ang="5400000" scaled="0"/>
              </a:gradFill>
            </a:endParaRPr>
          </a:p>
        </p:txBody>
      </p:sp>
      <p:sp>
        <p:nvSpPr>
          <p:cNvPr id="11" name="Rectangle 10"/>
          <p:cNvSpPr/>
          <p:nvPr/>
        </p:nvSpPr>
        <p:spPr bwMode="auto">
          <a:xfrm>
            <a:off x="7964018" y="2860674"/>
            <a:ext cx="2895600" cy="289560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Restrict access by location</a:t>
            </a:r>
            <a:endParaRPr lang="en-US" sz="2000" dirty="0">
              <a:gradFill>
                <a:gsLst>
                  <a:gs pos="16814">
                    <a:srgbClr val="FFFFFF"/>
                  </a:gs>
                  <a:gs pos="46000">
                    <a:srgbClr val="FFFFFF"/>
                  </a:gs>
                </a:gsLst>
                <a:lin ang="5400000" scaled="0"/>
              </a:gradFill>
            </a:endParaRPr>
          </a:p>
        </p:txBody>
      </p:sp>
      <p:pic>
        <p:nvPicPr>
          <p:cNvPr id="5" name="Picture 4"/>
          <p:cNvPicPr>
            <a:picLocks noChangeAspect="1"/>
          </p:cNvPicPr>
          <p:nvPr/>
        </p:nvPicPr>
        <p:blipFill>
          <a:blip r:embed="rId4"/>
          <a:stretch>
            <a:fillRect/>
          </a:stretch>
        </p:blipFill>
        <p:spPr>
          <a:xfrm>
            <a:off x="-30163" y="1525587"/>
            <a:ext cx="9153525" cy="5019675"/>
          </a:xfrm>
          <a:prstGeom prst="rect">
            <a:avLst/>
          </a:prstGeom>
        </p:spPr>
      </p:pic>
      <p:pic>
        <p:nvPicPr>
          <p:cNvPr id="9" name="Picture 8"/>
          <p:cNvPicPr>
            <a:picLocks noChangeAspect="1"/>
          </p:cNvPicPr>
          <p:nvPr/>
        </p:nvPicPr>
        <p:blipFill>
          <a:blip r:embed="rId5"/>
          <a:stretch>
            <a:fillRect/>
          </a:stretch>
        </p:blipFill>
        <p:spPr>
          <a:xfrm>
            <a:off x="8266485" y="2649537"/>
            <a:ext cx="6724650" cy="4048125"/>
          </a:xfrm>
          <a:prstGeom prst="rect">
            <a:avLst/>
          </a:prstGeom>
        </p:spPr>
      </p:pic>
      <p:pic>
        <p:nvPicPr>
          <p:cNvPr id="3075" name="Picture 3" descr="image0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6803" y="5326062"/>
            <a:ext cx="6999834" cy="232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bwMode="auto">
          <a:xfrm>
            <a:off x="4417410" y="4064561"/>
            <a:ext cx="2125066" cy="318295"/>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6" name="TextBox 15"/>
          <p:cNvSpPr txBox="1"/>
          <p:nvPr/>
        </p:nvSpPr>
        <p:spPr>
          <a:xfrm>
            <a:off x="4273459" y="4011142"/>
            <a:ext cx="2233625" cy="433965"/>
          </a:xfrm>
          <a:prstGeom prst="rect">
            <a:avLst/>
          </a:prstGeom>
          <a:noFill/>
        </p:spPr>
        <p:txBody>
          <a:bodyPr wrap="none" lIns="182880" tIns="146304" rIns="182880" bIns="146304" rtlCol="0">
            <a:spAutoFit/>
          </a:bodyPr>
          <a:lstStyle/>
          <a:p>
            <a:pPr>
              <a:lnSpc>
                <a:spcPct val="90000"/>
              </a:lnSpc>
              <a:spcAft>
                <a:spcPts val="600"/>
              </a:spcAft>
            </a:pPr>
            <a:r>
              <a:rPr lang="en-US" sz="1000" dirty="0" smtClean="0">
                <a:solidFill>
                  <a:schemeClr val="bg1"/>
                </a:solidFill>
              </a:rPr>
              <a:t>2                                               13</a:t>
            </a:r>
          </a:p>
        </p:txBody>
      </p:sp>
      <p:cxnSp>
        <p:nvCxnSpPr>
          <p:cNvPr id="18" name="Straight Arrow Connector 17"/>
          <p:cNvCxnSpPr/>
          <p:nvPr/>
        </p:nvCxnSpPr>
        <p:spPr>
          <a:xfrm>
            <a:off x="4210833" y="4223708"/>
            <a:ext cx="1053316" cy="1931823"/>
          </a:xfrm>
          <a:prstGeom prst="straightConnector1">
            <a:avLst/>
          </a:prstGeom>
          <a:ln w="571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855199" y="2432524"/>
            <a:ext cx="1492845" cy="627864"/>
          </a:xfrm>
          <a:prstGeom prst="rect">
            <a:avLst/>
          </a:prstGeom>
          <a:solidFill>
            <a:schemeClr val="tx1"/>
          </a:solidFill>
          <a:ln>
            <a:solidFill>
              <a:srgbClr val="FF0000"/>
            </a:solidFill>
          </a:ln>
        </p:spPr>
        <p:txBody>
          <a:bodyPr wrap="none" lIns="182880" tIns="146304" rIns="182880" bIns="146304" rtlCol="0">
            <a:spAutoFit/>
          </a:bodyPr>
          <a:lstStyle/>
          <a:p>
            <a:pPr>
              <a:lnSpc>
                <a:spcPct val="90000"/>
              </a:lnSpc>
              <a:spcAft>
                <a:spcPts val="600"/>
              </a:spcAft>
            </a:pPr>
            <a:r>
              <a:rPr lang="en-US" sz="2400" dirty="0" smtClean="0">
                <a:solidFill>
                  <a:srgbClr val="FF0000"/>
                </a:solidFill>
              </a:rPr>
              <a:t>Per User</a:t>
            </a:r>
          </a:p>
        </p:txBody>
      </p:sp>
      <p:sp>
        <p:nvSpPr>
          <p:cNvPr id="23" name="TextBox 22"/>
          <p:cNvSpPr txBox="1"/>
          <p:nvPr/>
        </p:nvSpPr>
        <p:spPr>
          <a:xfrm>
            <a:off x="62871" y="1211262"/>
            <a:ext cx="2395015" cy="627864"/>
          </a:xfrm>
          <a:prstGeom prst="rect">
            <a:avLst/>
          </a:prstGeom>
          <a:solidFill>
            <a:schemeClr val="tx1"/>
          </a:solidFill>
          <a:ln>
            <a:solidFill>
              <a:srgbClr val="FF0000"/>
            </a:solidFill>
          </a:ln>
        </p:spPr>
        <p:txBody>
          <a:bodyPr wrap="none" lIns="182880" tIns="146304" rIns="182880" bIns="146304" rtlCol="0">
            <a:spAutoFit/>
          </a:bodyPr>
          <a:lstStyle/>
          <a:p>
            <a:pPr>
              <a:lnSpc>
                <a:spcPct val="90000"/>
              </a:lnSpc>
              <a:spcAft>
                <a:spcPts val="600"/>
              </a:spcAft>
            </a:pPr>
            <a:r>
              <a:rPr lang="en-US" sz="2400" dirty="0" smtClean="0">
                <a:solidFill>
                  <a:srgbClr val="FF0000"/>
                </a:solidFill>
              </a:rPr>
              <a:t>By App Service</a:t>
            </a:r>
          </a:p>
        </p:txBody>
      </p:sp>
      <p:pic>
        <p:nvPicPr>
          <p:cNvPr id="3" name="Picture 2"/>
          <p:cNvPicPr>
            <a:picLocks noChangeAspect="1"/>
          </p:cNvPicPr>
          <p:nvPr/>
        </p:nvPicPr>
        <p:blipFill rotWithShape="1">
          <a:blip r:embed="rId7"/>
          <a:srcRect t="10699"/>
          <a:stretch/>
        </p:blipFill>
        <p:spPr>
          <a:xfrm>
            <a:off x="7437437" y="1592262"/>
            <a:ext cx="1295400" cy="152400"/>
          </a:xfrm>
          <a:prstGeom prst="rect">
            <a:avLst/>
          </a:prstGeom>
        </p:spPr>
      </p:pic>
    </p:spTree>
    <p:extLst>
      <p:ext uri="{BB962C8B-B14F-4D97-AF65-F5344CB8AC3E}">
        <p14:creationId xmlns:p14="http://schemas.microsoft.com/office/powerpoint/2010/main" val="2915093570"/>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295274"/>
            <a:ext cx="12039598" cy="917575"/>
          </a:xfrm>
        </p:spPr>
        <p:txBody>
          <a:bodyPr/>
          <a:lstStyle/>
          <a:p>
            <a:r>
              <a:rPr lang="en-US" sz="2800" dirty="0" smtClean="0"/>
              <a:t>Who moved my cheese?</a:t>
            </a:r>
            <a:r>
              <a:rPr lang="en-US" sz="2800" dirty="0"/>
              <a:t/>
            </a:r>
            <a:br>
              <a:rPr lang="en-US" sz="2800" dirty="0"/>
            </a:br>
            <a:endParaRPr lang="en-US" sz="2800" dirty="0"/>
          </a:p>
        </p:txBody>
      </p:sp>
      <p:sp>
        <p:nvSpPr>
          <p:cNvPr id="3" name="Text Placeholder 2"/>
          <p:cNvSpPr>
            <a:spLocks noGrp="1"/>
          </p:cNvSpPr>
          <p:nvPr>
            <p:ph type="body" sz="quarter" idx="4294967295"/>
          </p:nvPr>
        </p:nvSpPr>
        <p:spPr>
          <a:xfrm>
            <a:off x="274639" y="1675073"/>
            <a:ext cx="4038598" cy="2523768"/>
          </a:xfrm>
          <a:prstGeom prst="rect">
            <a:avLst/>
          </a:prstGeom>
        </p:spPr>
        <p:txBody>
          <a:bodyPr/>
          <a:lstStyle/>
          <a:p>
            <a:r>
              <a:rPr lang="en-US" sz="2000" dirty="0" smtClean="0">
                <a:solidFill>
                  <a:schemeClr val="tx1"/>
                </a:solidFill>
              </a:rPr>
              <a:t>Operation </a:t>
            </a:r>
            <a:r>
              <a:rPr lang="en-US" sz="2000" dirty="0">
                <a:solidFill>
                  <a:schemeClr val="tx1"/>
                </a:solidFill>
              </a:rPr>
              <a:t>Logs is a Windows Azure Management portal feature which allows you to view historical logs of all Create/Update/Delete (CUD) operations performed on your Azure services in last 90 days</a:t>
            </a:r>
          </a:p>
          <a:p>
            <a:endParaRPr lang="en-US" dirty="0"/>
          </a:p>
        </p:txBody>
      </p:sp>
      <p:pic>
        <p:nvPicPr>
          <p:cNvPr id="4" name="Picture 3"/>
          <p:cNvPicPr>
            <a:picLocks noChangeAspect="1"/>
          </p:cNvPicPr>
          <p:nvPr/>
        </p:nvPicPr>
        <p:blipFill>
          <a:blip r:embed="rId2"/>
          <a:stretch>
            <a:fillRect/>
          </a:stretch>
        </p:blipFill>
        <p:spPr>
          <a:xfrm>
            <a:off x="4873997" y="1691434"/>
            <a:ext cx="7388239" cy="5014815"/>
          </a:xfrm>
          <a:prstGeom prst="rect">
            <a:avLst/>
          </a:prstGeom>
        </p:spPr>
      </p:pic>
      <p:sp>
        <p:nvSpPr>
          <p:cNvPr id="5" name="Oval 4"/>
          <p:cNvSpPr/>
          <p:nvPr/>
        </p:nvSpPr>
        <p:spPr>
          <a:xfrm>
            <a:off x="7019345" y="2419426"/>
            <a:ext cx="931750" cy="4245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6" name="Oval 5"/>
          <p:cNvSpPr/>
          <p:nvPr/>
        </p:nvSpPr>
        <p:spPr>
          <a:xfrm>
            <a:off x="4718615" y="4329263"/>
            <a:ext cx="1856658" cy="4245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7" name="Right Arrow 6"/>
          <p:cNvSpPr/>
          <p:nvPr/>
        </p:nvSpPr>
        <p:spPr>
          <a:xfrm rot="18340170">
            <a:off x="5526629" y="3382990"/>
            <a:ext cx="1915162" cy="26198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8" name="Picture 7"/>
          <p:cNvPicPr>
            <a:picLocks noChangeAspect="1"/>
          </p:cNvPicPr>
          <p:nvPr/>
        </p:nvPicPr>
        <p:blipFill rotWithShape="1">
          <a:blip r:embed="rId3"/>
          <a:srcRect l="71600" r="21546" b="92518"/>
          <a:stretch/>
        </p:blipFill>
        <p:spPr>
          <a:xfrm>
            <a:off x="11007158" y="1745130"/>
            <a:ext cx="915988" cy="189497"/>
          </a:xfrm>
          <a:prstGeom prst="rect">
            <a:avLst/>
          </a:prstGeom>
        </p:spPr>
      </p:pic>
      <p:sp>
        <p:nvSpPr>
          <p:cNvPr id="9" name="TextBox 8"/>
          <p:cNvSpPr txBox="1"/>
          <p:nvPr/>
        </p:nvSpPr>
        <p:spPr>
          <a:xfrm>
            <a:off x="10925394" y="1709237"/>
            <a:ext cx="1172561" cy="238240"/>
          </a:xfrm>
          <a:prstGeom prst="rect">
            <a:avLst/>
          </a:prstGeom>
          <a:noFill/>
        </p:spPr>
        <p:txBody>
          <a:bodyPr wrap="none" rtlCol="0">
            <a:spAutoFit/>
          </a:bodyPr>
          <a:lstStyle/>
          <a:p>
            <a:r>
              <a:rPr lang="en-US" sz="918" dirty="0">
                <a:solidFill>
                  <a:schemeClr val="bg1"/>
                </a:solidFill>
              </a:rPr>
              <a:t>Eric@contoso.com</a:t>
            </a:r>
          </a:p>
        </p:txBody>
      </p:sp>
      <p:sp>
        <p:nvSpPr>
          <p:cNvPr id="10" name="Rectangle 9"/>
          <p:cNvSpPr/>
          <p:nvPr/>
        </p:nvSpPr>
        <p:spPr>
          <a:xfrm>
            <a:off x="100013" y="6063934"/>
            <a:ext cx="4387849" cy="923330"/>
          </a:xfrm>
          <a:prstGeom prst="rect">
            <a:avLst/>
          </a:prstGeom>
        </p:spPr>
        <p:txBody>
          <a:bodyPr wrap="square">
            <a:spAutoFit/>
          </a:bodyPr>
          <a:lstStyle/>
          <a:p>
            <a:r>
              <a:rPr lang="en-US" dirty="0">
                <a:solidFill>
                  <a:schemeClr val="tx1">
                    <a:lumMod val="85000"/>
                  </a:schemeClr>
                </a:solidFill>
              </a:rPr>
              <a:t>Question:  Can we access Operations Logs programmatically such as using .NET?  No not at this time.</a:t>
            </a:r>
          </a:p>
        </p:txBody>
      </p:sp>
      <p:sp>
        <p:nvSpPr>
          <p:cNvPr id="11" name="Rectangle 10"/>
          <p:cNvSpPr/>
          <p:nvPr/>
        </p:nvSpPr>
        <p:spPr>
          <a:xfrm>
            <a:off x="358623" y="849050"/>
            <a:ext cx="11739332" cy="369332"/>
          </a:xfrm>
          <a:prstGeom prst="rect">
            <a:avLst/>
          </a:prstGeom>
        </p:spPr>
        <p:txBody>
          <a:bodyPr wrap="square">
            <a:spAutoFit/>
          </a:bodyPr>
          <a:lstStyle/>
          <a:p>
            <a:r>
              <a:rPr lang="en-US" dirty="0"/>
              <a:t>Auditing changes to your Azure RemoteApp </a:t>
            </a:r>
            <a:r>
              <a:rPr lang="en-US" dirty="0" smtClean="0"/>
              <a:t>collection  using Azure </a:t>
            </a:r>
            <a:r>
              <a:rPr lang="en-US" dirty="0"/>
              <a:t>Operations Logs</a:t>
            </a:r>
          </a:p>
        </p:txBody>
      </p:sp>
    </p:spTree>
    <p:extLst>
      <p:ext uri="{BB962C8B-B14F-4D97-AF65-F5344CB8AC3E}">
        <p14:creationId xmlns:p14="http://schemas.microsoft.com/office/powerpoint/2010/main" val="4239907589"/>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32"/>
          <p:cNvSpPr>
            <a:spLocks noChangeAspect="1" noEditPoints="1"/>
          </p:cNvSpPr>
          <p:nvPr/>
        </p:nvSpPr>
        <p:spPr bwMode="black">
          <a:xfrm>
            <a:off x="15385456" y="4739634"/>
            <a:ext cx="256179" cy="417476"/>
          </a:xfrm>
          <a:custGeom>
            <a:avLst/>
            <a:gdLst>
              <a:gd name="T0" fmla="*/ 42 w 49"/>
              <a:gd name="T1" fmla="*/ 7 h 80"/>
              <a:gd name="T2" fmla="*/ 25 w 49"/>
              <a:gd name="T3" fmla="*/ 0 h 80"/>
              <a:gd name="T4" fmla="*/ 8 w 49"/>
              <a:gd name="T5" fmla="*/ 7 h 80"/>
              <a:gd name="T6" fmla="*/ 0 w 49"/>
              <a:gd name="T7" fmla="*/ 24 h 80"/>
              <a:gd name="T8" fmla="*/ 4 w 49"/>
              <a:gd name="T9" fmla="*/ 39 h 80"/>
              <a:gd name="T10" fmla="*/ 16 w 49"/>
              <a:gd name="T11" fmla="*/ 55 h 80"/>
              <a:gd name="T12" fmla="*/ 23 w 49"/>
              <a:gd name="T13" fmla="*/ 80 h 80"/>
              <a:gd name="T14" fmla="*/ 27 w 49"/>
              <a:gd name="T15" fmla="*/ 80 h 80"/>
              <a:gd name="T16" fmla="*/ 37 w 49"/>
              <a:gd name="T17" fmla="*/ 49 h 80"/>
              <a:gd name="T18" fmla="*/ 45 w 49"/>
              <a:gd name="T19" fmla="*/ 39 h 80"/>
              <a:gd name="T20" fmla="*/ 49 w 49"/>
              <a:gd name="T21" fmla="*/ 24 h 80"/>
              <a:gd name="T22" fmla="*/ 42 w 49"/>
              <a:gd name="T23" fmla="*/ 7 h 80"/>
              <a:gd name="T24" fmla="*/ 25 w 49"/>
              <a:gd name="T25" fmla="*/ 37 h 80"/>
              <a:gd name="T26" fmla="*/ 13 w 49"/>
              <a:gd name="T27" fmla="*/ 25 h 80"/>
              <a:gd name="T28" fmla="*/ 25 w 49"/>
              <a:gd name="T29" fmla="*/ 14 h 80"/>
              <a:gd name="T30" fmla="*/ 36 w 49"/>
              <a:gd name="T31" fmla="*/ 25 h 80"/>
              <a:gd name="T32" fmla="*/ 25 w 49"/>
              <a:gd name="T33" fmla="*/ 3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0">
                <a:moveTo>
                  <a:pt x="42" y="7"/>
                </a:moveTo>
                <a:cubicBezTo>
                  <a:pt x="37" y="3"/>
                  <a:pt x="31" y="0"/>
                  <a:pt x="25" y="0"/>
                </a:cubicBezTo>
                <a:cubicBezTo>
                  <a:pt x="18" y="0"/>
                  <a:pt x="12" y="3"/>
                  <a:pt x="8" y="7"/>
                </a:cubicBezTo>
                <a:cubicBezTo>
                  <a:pt x="3" y="12"/>
                  <a:pt x="0" y="18"/>
                  <a:pt x="0" y="24"/>
                </a:cubicBezTo>
                <a:cubicBezTo>
                  <a:pt x="0" y="30"/>
                  <a:pt x="2" y="35"/>
                  <a:pt x="4" y="39"/>
                </a:cubicBezTo>
                <a:cubicBezTo>
                  <a:pt x="8" y="45"/>
                  <a:pt x="12" y="49"/>
                  <a:pt x="16" y="55"/>
                </a:cubicBezTo>
                <a:cubicBezTo>
                  <a:pt x="20" y="61"/>
                  <a:pt x="23" y="68"/>
                  <a:pt x="23" y="80"/>
                </a:cubicBezTo>
                <a:cubicBezTo>
                  <a:pt x="27" y="80"/>
                  <a:pt x="27" y="80"/>
                  <a:pt x="27" y="80"/>
                </a:cubicBezTo>
                <a:cubicBezTo>
                  <a:pt x="27" y="64"/>
                  <a:pt x="32" y="56"/>
                  <a:pt x="37" y="49"/>
                </a:cubicBezTo>
                <a:cubicBezTo>
                  <a:pt x="40" y="46"/>
                  <a:pt x="43" y="43"/>
                  <a:pt x="45" y="39"/>
                </a:cubicBezTo>
                <a:cubicBezTo>
                  <a:pt x="48" y="35"/>
                  <a:pt x="49" y="30"/>
                  <a:pt x="49" y="24"/>
                </a:cubicBezTo>
                <a:cubicBezTo>
                  <a:pt x="49" y="18"/>
                  <a:pt x="46" y="12"/>
                  <a:pt x="42" y="7"/>
                </a:cubicBezTo>
                <a:close/>
                <a:moveTo>
                  <a:pt x="25" y="37"/>
                </a:moveTo>
                <a:cubicBezTo>
                  <a:pt x="18" y="37"/>
                  <a:pt x="13" y="31"/>
                  <a:pt x="13" y="25"/>
                </a:cubicBezTo>
                <a:cubicBezTo>
                  <a:pt x="13" y="19"/>
                  <a:pt x="18" y="14"/>
                  <a:pt x="25" y="14"/>
                </a:cubicBezTo>
                <a:cubicBezTo>
                  <a:pt x="31" y="14"/>
                  <a:pt x="36" y="19"/>
                  <a:pt x="36" y="25"/>
                </a:cubicBezTo>
                <a:cubicBezTo>
                  <a:pt x="36" y="31"/>
                  <a:pt x="31" y="37"/>
                  <a:pt x="25" y="37"/>
                </a:cubicBezTo>
                <a:close/>
              </a:path>
            </a:pathLst>
          </a:custGeom>
          <a:solidFill>
            <a:schemeClr val="tx1"/>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pic>
        <p:nvPicPr>
          <p:cNvPr id="5"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98016" y="1158234"/>
            <a:ext cx="560766" cy="4206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07816" y="2807647"/>
            <a:ext cx="560766" cy="4206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27433" y="5044434"/>
            <a:ext cx="560766" cy="42068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216866" y="2918617"/>
            <a:ext cx="5164031" cy="3801041"/>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smtClean="0"/>
              <a:t>Outline:</a:t>
            </a:r>
          </a:p>
          <a:p>
            <a:pPr>
              <a:spcAft>
                <a:spcPts val="600"/>
              </a:spcAft>
              <a:buFont typeface="Arial" panose="020B0604020202020204" pitchFamily="34" charset="0"/>
              <a:buChar char="•"/>
            </a:pPr>
            <a:r>
              <a:rPr lang="en-US" sz="2800" dirty="0" smtClean="0">
                <a:gradFill>
                  <a:gsLst>
                    <a:gs pos="2917">
                      <a:schemeClr val="tx1"/>
                    </a:gs>
                    <a:gs pos="30000">
                      <a:schemeClr val="tx1"/>
                    </a:gs>
                  </a:gsLst>
                  <a:lin ang="5400000" scaled="0"/>
                </a:gradFill>
              </a:rPr>
              <a:t>Supported Clients</a:t>
            </a:r>
          </a:p>
          <a:p>
            <a:pPr>
              <a:spcAft>
                <a:spcPts val="600"/>
              </a:spcAft>
              <a:buFont typeface="Arial" panose="020B0604020202020204" pitchFamily="34" charset="0"/>
              <a:buChar char="•"/>
            </a:pPr>
            <a:r>
              <a:rPr lang="en-US" sz="2800" dirty="0" smtClean="0">
                <a:gradFill>
                  <a:gsLst>
                    <a:gs pos="2917">
                      <a:schemeClr val="tx1"/>
                    </a:gs>
                    <a:gs pos="30000">
                      <a:schemeClr val="tx1"/>
                    </a:gs>
                  </a:gsLst>
                  <a:lin ang="5400000" scaled="0"/>
                </a:gradFill>
              </a:rPr>
              <a:t>Data storage &amp; file sharing</a:t>
            </a:r>
          </a:p>
          <a:p>
            <a:pPr>
              <a:spcAft>
                <a:spcPts val="600"/>
              </a:spcAft>
              <a:buFont typeface="Arial" panose="020B0604020202020204" pitchFamily="34" charset="0"/>
              <a:buChar char="•"/>
            </a:pPr>
            <a:r>
              <a:rPr lang="en-US" sz="2800" dirty="0" smtClean="0">
                <a:gradFill>
                  <a:gsLst>
                    <a:gs pos="2917">
                      <a:schemeClr val="tx1"/>
                    </a:gs>
                    <a:gs pos="30000">
                      <a:schemeClr val="tx1"/>
                    </a:gs>
                  </a:gsLst>
                  <a:lin ang="5400000" scaled="0"/>
                </a:gradFill>
              </a:rPr>
              <a:t>Session states</a:t>
            </a:r>
          </a:p>
          <a:p>
            <a:pPr>
              <a:spcAft>
                <a:spcPts val="600"/>
              </a:spcAft>
              <a:buFont typeface="Arial" panose="020B0604020202020204" pitchFamily="34" charset="0"/>
              <a:buChar char="•"/>
            </a:pPr>
            <a:r>
              <a:rPr lang="en-US" sz="2800" dirty="0" smtClean="0">
                <a:gradFill>
                  <a:gsLst>
                    <a:gs pos="2917">
                      <a:schemeClr val="tx1"/>
                    </a:gs>
                    <a:gs pos="30000">
                      <a:schemeClr val="tx1"/>
                    </a:gs>
                  </a:gsLst>
                  <a:lin ang="5400000" scaled="0"/>
                </a:gradFill>
              </a:rPr>
              <a:t>Client best practices</a:t>
            </a:r>
          </a:p>
          <a:p>
            <a:pPr>
              <a:spcAft>
                <a:spcPts val="600"/>
              </a:spcAft>
              <a:buFont typeface="Arial" panose="020B0604020202020204" pitchFamily="34" charset="0"/>
              <a:buChar char="•"/>
            </a:pPr>
            <a:r>
              <a:rPr lang="en-US" sz="2800" dirty="0" smtClean="0">
                <a:gradFill>
                  <a:gsLst>
                    <a:gs pos="2917">
                      <a:schemeClr val="tx1"/>
                    </a:gs>
                    <a:gs pos="30000">
                      <a:schemeClr val="tx1"/>
                    </a:gs>
                  </a:gsLst>
                  <a:lin ang="5400000" scaled="0"/>
                </a:gradFill>
              </a:rPr>
              <a:t>Redirection</a:t>
            </a:r>
          </a:p>
          <a:p>
            <a:pPr>
              <a:spcAft>
                <a:spcPts val="600"/>
              </a:spcAft>
              <a:buFont typeface="Arial" panose="020B0604020202020204" pitchFamily="34" charset="0"/>
              <a:buChar char="•"/>
            </a:pPr>
            <a:r>
              <a:rPr lang="en-US" sz="2800" dirty="0" smtClean="0">
                <a:gradFill>
                  <a:gsLst>
                    <a:gs pos="2917">
                      <a:schemeClr val="tx1"/>
                    </a:gs>
                    <a:gs pos="30000">
                      <a:schemeClr val="tx1"/>
                    </a:gs>
                  </a:gsLst>
                  <a:lin ang="5400000" scaled="0"/>
                </a:gradFill>
              </a:rPr>
              <a:t>User Profile Disk (UPD)</a:t>
            </a:r>
            <a:endParaRPr lang="en-US" sz="2800" dirty="0">
              <a:gradFill>
                <a:gsLst>
                  <a:gs pos="2917">
                    <a:schemeClr val="tx1"/>
                  </a:gs>
                  <a:gs pos="30000">
                    <a:schemeClr val="tx1"/>
                  </a:gs>
                </a:gsLst>
                <a:lin ang="5400000" scaled="0"/>
              </a:gradFill>
            </a:endParaRPr>
          </a:p>
        </p:txBody>
      </p:sp>
      <p:sp>
        <p:nvSpPr>
          <p:cNvPr id="9" name="Title 1"/>
          <p:cNvSpPr txBox="1">
            <a:spLocks/>
          </p:cNvSpPr>
          <p:nvPr/>
        </p:nvSpPr>
        <p:spPr>
          <a:xfrm>
            <a:off x="21519" y="131114"/>
            <a:ext cx="14934606" cy="1351952"/>
          </a:xfrm>
          <a:prstGeom prst="rect">
            <a:avLst/>
          </a:prstGeom>
        </p:spPr>
        <p:txBody>
          <a:bodyPr>
            <a:norm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72" dirty="0" smtClean="0">
                <a:solidFill>
                  <a:schemeClr val="tx1"/>
                </a:solidFill>
              </a:rPr>
              <a:t>Cycle of management and administration of Azure RemoteApp</a:t>
            </a:r>
            <a:endParaRPr lang="en-US" sz="3672" dirty="0">
              <a:solidFill>
                <a:schemeClr val="tx1"/>
              </a:solidFill>
            </a:endParaRPr>
          </a:p>
        </p:txBody>
      </p:sp>
      <p:graphicFrame>
        <p:nvGraphicFramePr>
          <p:cNvPr id="10" name="Diagram 9"/>
          <p:cNvGraphicFramePr/>
          <p:nvPr>
            <p:extLst>
              <p:ext uri="{D42A27DB-BD31-4B8C-83A1-F6EECF244321}">
                <p14:modId xmlns:p14="http://schemas.microsoft.com/office/powerpoint/2010/main" val="1750990794"/>
              </p:ext>
            </p:extLst>
          </p:nvPr>
        </p:nvGraphicFramePr>
        <p:xfrm>
          <a:off x="4423207" y="1192336"/>
          <a:ext cx="8290983" cy="55273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00472" y="1219118"/>
            <a:ext cx="560766" cy="4206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0272" y="2868531"/>
            <a:ext cx="560766" cy="4206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29889" y="5105318"/>
            <a:ext cx="560766" cy="4206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82071" y="4948372"/>
            <a:ext cx="1704634" cy="1446550"/>
          </a:xfrm>
          <a:prstGeom prst="rect">
            <a:avLst/>
          </a:prstGeom>
          <a:noFill/>
        </p:spPr>
        <p:txBody>
          <a:bodyPr wrap="none" lIns="182880" tIns="146304" rIns="182880" bIns="146304" rtlCol="0">
            <a:spAutoFit/>
          </a:bodyPr>
          <a:lstStyle/>
          <a:p>
            <a:pPr algn="ctr">
              <a:lnSpc>
                <a:spcPct val="90000"/>
              </a:lnSpc>
              <a:spcAft>
                <a:spcPts val="600"/>
              </a:spcAft>
            </a:pPr>
            <a:r>
              <a:rPr lang="en-US" sz="2400" b="1" dirty="0" smtClean="0">
                <a:gradFill>
                  <a:gsLst>
                    <a:gs pos="2917">
                      <a:schemeClr val="tx1"/>
                    </a:gs>
                    <a:gs pos="30000">
                      <a:schemeClr val="tx1"/>
                    </a:gs>
                  </a:gsLst>
                  <a:lin ang="5400000" scaled="0"/>
                </a:gradFill>
              </a:rPr>
              <a:t>Utilize</a:t>
            </a:r>
          </a:p>
          <a:p>
            <a:pPr algn="ctr">
              <a:lnSpc>
                <a:spcPct val="90000"/>
              </a:lnSpc>
              <a:spcAft>
                <a:spcPts val="600"/>
              </a:spcAft>
            </a:pPr>
            <a:r>
              <a:rPr lang="en-US" sz="2400" b="1" dirty="0" smtClean="0">
                <a:gradFill>
                  <a:gsLst>
                    <a:gs pos="2917">
                      <a:schemeClr val="tx1"/>
                    </a:gs>
                    <a:gs pos="30000">
                      <a:schemeClr val="tx1"/>
                    </a:gs>
                  </a:gsLst>
                  <a:lin ang="5400000" scaled="0"/>
                </a:gradFill>
              </a:rPr>
              <a:t>Evaluate</a:t>
            </a:r>
          </a:p>
          <a:p>
            <a:pPr algn="ctr">
              <a:lnSpc>
                <a:spcPct val="90000"/>
              </a:lnSpc>
              <a:spcAft>
                <a:spcPts val="600"/>
              </a:spcAft>
            </a:pPr>
            <a:r>
              <a:rPr lang="en-US" sz="2400" b="1" dirty="0" smtClean="0">
                <a:gradFill>
                  <a:gsLst>
                    <a:gs pos="2917">
                      <a:schemeClr val="tx1"/>
                    </a:gs>
                    <a:gs pos="30000">
                      <a:schemeClr val="tx1"/>
                    </a:gs>
                  </a:gsLst>
                  <a:lin ang="5400000" scaled="0"/>
                </a:gradFill>
              </a:rPr>
              <a:t>Consume</a:t>
            </a:r>
          </a:p>
        </p:txBody>
      </p:sp>
      <p:sp>
        <p:nvSpPr>
          <p:cNvPr id="14" name="Freeform 132"/>
          <p:cNvSpPr>
            <a:spLocks noChangeAspect="1" noEditPoints="1"/>
          </p:cNvSpPr>
          <p:nvPr/>
        </p:nvSpPr>
        <p:spPr bwMode="black">
          <a:xfrm>
            <a:off x="7493072" y="4722792"/>
            <a:ext cx="256179" cy="417476"/>
          </a:xfrm>
          <a:custGeom>
            <a:avLst/>
            <a:gdLst>
              <a:gd name="T0" fmla="*/ 42 w 49"/>
              <a:gd name="T1" fmla="*/ 7 h 80"/>
              <a:gd name="T2" fmla="*/ 25 w 49"/>
              <a:gd name="T3" fmla="*/ 0 h 80"/>
              <a:gd name="T4" fmla="*/ 8 w 49"/>
              <a:gd name="T5" fmla="*/ 7 h 80"/>
              <a:gd name="T6" fmla="*/ 0 w 49"/>
              <a:gd name="T7" fmla="*/ 24 h 80"/>
              <a:gd name="T8" fmla="*/ 4 w 49"/>
              <a:gd name="T9" fmla="*/ 39 h 80"/>
              <a:gd name="T10" fmla="*/ 16 w 49"/>
              <a:gd name="T11" fmla="*/ 55 h 80"/>
              <a:gd name="T12" fmla="*/ 23 w 49"/>
              <a:gd name="T13" fmla="*/ 80 h 80"/>
              <a:gd name="T14" fmla="*/ 27 w 49"/>
              <a:gd name="T15" fmla="*/ 80 h 80"/>
              <a:gd name="T16" fmla="*/ 37 w 49"/>
              <a:gd name="T17" fmla="*/ 49 h 80"/>
              <a:gd name="T18" fmla="*/ 45 w 49"/>
              <a:gd name="T19" fmla="*/ 39 h 80"/>
              <a:gd name="T20" fmla="*/ 49 w 49"/>
              <a:gd name="T21" fmla="*/ 24 h 80"/>
              <a:gd name="T22" fmla="*/ 42 w 49"/>
              <a:gd name="T23" fmla="*/ 7 h 80"/>
              <a:gd name="T24" fmla="*/ 25 w 49"/>
              <a:gd name="T25" fmla="*/ 37 h 80"/>
              <a:gd name="T26" fmla="*/ 13 w 49"/>
              <a:gd name="T27" fmla="*/ 25 h 80"/>
              <a:gd name="T28" fmla="*/ 25 w 49"/>
              <a:gd name="T29" fmla="*/ 14 h 80"/>
              <a:gd name="T30" fmla="*/ 36 w 49"/>
              <a:gd name="T31" fmla="*/ 25 h 80"/>
              <a:gd name="T32" fmla="*/ 25 w 49"/>
              <a:gd name="T33" fmla="*/ 3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0">
                <a:moveTo>
                  <a:pt x="42" y="7"/>
                </a:moveTo>
                <a:cubicBezTo>
                  <a:pt x="37" y="3"/>
                  <a:pt x="31" y="0"/>
                  <a:pt x="25" y="0"/>
                </a:cubicBezTo>
                <a:cubicBezTo>
                  <a:pt x="18" y="0"/>
                  <a:pt x="12" y="3"/>
                  <a:pt x="8" y="7"/>
                </a:cubicBezTo>
                <a:cubicBezTo>
                  <a:pt x="3" y="12"/>
                  <a:pt x="0" y="18"/>
                  <a:pt x="0" y="24"/>
                </a:cubicBezTo>
                <a:cubicBezTo>
                  <a:pt x="0" y="30"/>
                  <a:pt x="2" y="35"/>
                  <a:pt x="4" y="39"/>
                </a:cubicBezTo>
                <a:cubicBezTo>
                  <a:pt x="8" y="45"/>
                  <a:pt x="12" y="49"/>
                  <a:pt x="16" y="55"/>
                </a:cubicBezTo>
                <a:cubicBezTo>
                  <a:pt x="20" y="61"/>
                  <a:pt x="23" y="68"/>
                  <a:pt x="23" y="80"/>
                </a:cubicBezTo>
                <a:cubicBezTo>
                  <a:pt x="27" y="80"/>
                  <a:pt x="27" y="80"/>
                  <a:pt x="27" y="80"/>
                </a:cubicBezTo>
                <a:cubicBezTo>
                  <a:pt x="27" y="64"/>
                  <a:pt x="32" y="56"/>
                  <a:pt x="37" y="49"/>
                </a:cubicBezTo>
                <a:cubicBezTo>
                  <a:pt x="40" y="46"/>
                  <a:pt x="43" y="43"/>
                  <a:pt x="45" y="39"/>
                </a:cubicBezTo>
                <a:cubicBezTo>
                  <a:pt x="48" y="35"/>
                  <a:pt x="49" y="30"/>
                  <a:pt x="49" y="24"/>
                </a:cubicBezTo>
                <a:cubicBezTo>
                  <a:pt x="49" y="18"/>
                  <a:pt x="46" y="12"/>
                  <a:pt x="42" y="7"/>
                </a:cubicBezTo>
                <a:close/>
                <a:moveTo>
                  <a:pt x="25" y="37"/>
                </a:moveTo>
                <a:cubicBezTo>
                  <a:pt x="18" y="37"/>
                  <a:pt x="13" y="31"/>
                  <a:pt x="13" y="25"/>
                </a:cubicBezTo>
                <a:cubicBezTo>
                  <a:pt x="13" y="19"/>
                  <a:pt x="18" y="14"/>
                  <a:pt x="25" y="14"/>
                </a:cubicBezTo>
                <a:cubicBezTo>
                  <a:pt x="31" y="14"/>
                  <a:pt x="36" y="19"/>
                  <a:pt x="36" y="25"/>
                </a:cubicBezTo>
                <a:cubicBezTo>
                  <a:pt x="36" y="31"/>
                  <a:pt x="31" y="37"/>
                  <a:pt x="25" y="37"/>
                </a:cubicBezTo>
                <a:close/>
              </a:path>
            </a:pathLst>
          </a:custGeom>
          <a:solidFill>
            <a:schemeClr val="tx1"/>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spTree>
    <p:extLst>
      <p:ext uri="{BB962C8B-B14F-4D97-AF65-F5344CB8AC3E}">
        <p14:creationId xmlns:p14="http://schemas.microsoft.com/office/powerpoint/2010/main" val="3111412104"/>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Devices and Clients</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5240" y="2773053"/>
            <a:ext cx="1636346" cy="163634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3973" y="2585166"/>
            <a:ext cx="1941871" cy="194187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5760" y="2786503"/>
            <a:ext cx="1539199" cy="1539199"/>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b="23150"/>
          <a:stretch/>
        </p:blipFill>
        <p:spPr>
          <a:xfrm>
            <a:off x="8988731" y="2974761"/>
            <a:ext cx="3196109" cy="1142247"/>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0550" y="1208757"/>
            <a:ext cx="2438400" cy="2438400"/>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08769" y="2935966"/>
            <a:ext cx="1134312" cy="1327145"/>
          </a:xfrm>
          <a:prstGeom prst="rect">
            <a:avLst/>
          </a:prstGeom>
        </p:spPr>
      </p:pic>
      <p:pic>
        <p:nvPicPr>
          <p:cNvPr id="15" name="Picture 2" descr="http://img2.wikia.nocookie.net/__cb20140530025912/asphalt/images/c/cc/Apple_logo_black.svg.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18" y="2838658"/>
            <a:ext cx="1033865" cy="12783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upload.wikimedia.org/wikipedia/commons/4/44/Windowsphone_logo.png"/>
          <p:cNvPicPr>
            <a:picLocks noChangeAspect="1" noChangeArrowheads="1"/>
          </p:cNvPicPr>
          <p:nvPr/>
        </p:nvPicPr>
        <p:blipFill rotWithShape="1">
          <a:blip r:embed="rId10">
            <a:extLst>
              <a:ext uri="{28A0092B-C50C-407E-A947-70E740481C1C}">
                <a14:useLocalDpi xmlns:a14="http://schemas.microsoft.com/office/drawing/2010/main" val="0"/>
              </a:ext>
            </a:extLst>
          </a:blip>
          <a:srcRect r="83416"/>
          <a:stretch/>
        </p:blipFill>
        <p:spPr bwMode="auto">
          <a:xfrm>
            <a:off x="4133138" y="2816558"/>
            <a:ext cx="1633607" cy="144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911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0.wp.com/www.madten.com/wp-content/uploads/2014/12/iStock_000035888230_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3738"/>
            <a:ext cx="12468472" cy="8305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46911" y="-2103925"/>
            <a:ext cx="11889564" cy="917575"/>
          </a:xfrm>
        </p:spPr>
        <p:txBody>
          <a:bodyPr/>
          <a:lstStyle/>
          <a:p>
            <a:endParaRPr lang="en-US" dirty="0"/>
          </a:p>
        </p:txBody>
      </p:sp>
      <p:sp>
        <p:nvSpPr>
          <p:cNvPr id="3" name="Text Placeholder 2"/>
          <p:cNvSpPr>
            <a:spLocks noGrp="1"/>
          </p:cNvSpPr>
          <p:nvPr>
            <p:ph type="body" sz="quarter" idx="4294967295"/>
          </p:nvPr>
        </p:nvSpPr>
        <p:spPr>
          <a:xfrm>
            <a:off x="274039" y="2006873"/>
            <a:ext cx="11889564" cy="1292662"/>
          </a:xfrm>
          <a:prstGeom prst="rect">
            <a:avLst/>
          </a:prstGeom>
        </p:spPr>
        <p:txBody>
          <a:bodyPr/>
          <a:lstStyle/>
          <a:p>
            <a:pPr marL="0" indent="0">
              <a:buNone/>
            </a:pPr>
            <a:r>
              <a:rPr lang="en-US" dirty="0" smtClean="0">
                <a:solidFill>
                  <a:srgbClr val="FF0000"/>
                </a:solidFill>
              </a:rPr>
              <a:t>“</a:t>
            </a:r>
            <a:r>
              <a:rPr lang="en-US" i="1" dirty="0" smtClean="0">
                <a:solidFill>
                  <a:srgbClr val="FF0000"/>
                </a:solidFill>
              </a:rPr>
              <a:t>Enable users </a:t>
            </a:r>
            <a:r>
              <a:rPr lang="en-US" i="1" dirty="0">
                <a:solidFill>
                  <a:srgbClr val="FF0000"/>
                </a:solidFill>
              </a:rPr>
              <a:t>to be productive on the devices they love, while protecting the company. </a:t>
            </a:r>
            <a:r>
              <a:rPr lang="en-US" dirty="0" smtClean="0">
                <a:solidFill>
                  <a:srgbClr val="FF0000"/>
                </a:solidFill>
              </a:rPr>
              <a:t>” </a:t>
            </a:r>
            <a:r>
              <a:rPr lang="en-US" sz="2800" dirty="0" smtClean="0">
                <a:solidFill>
                  <a:srgbClr val="FF0000"/>
                </a:solidFill>
              </a:rPr>
              <a:t>Brad Anderson</a:t>
            </a:r>
            <a:endParaRPr lang="en-US" sz="2800" dirty="0">
              <a:solidFill>
                <a:srgbClr val="FF0000"/>
              </a:solidFill>
            </a:endParaRPr>
          </a:p>
        </p:txBody>
      </p:sp>
      <p:sp>
        <p:nvSpPr>
          <p:cNvPr id="5" name="Text Placeholder 2"/>
          <p:cNvSpPr>
            <a:spLocks noGrp="1"/>
          </p:cNvSpPr>
          <p:nvPr>
            <p:ph type="body" sz="quarter" idx="4294967295"/>
          </p:nvPr>
        </p:nvSpPr>
        <p:spPr>
          <a:xfrm>
            <a:off x="137019" y="82669"/>
            <a:ext cx="12163603" cy="1661993"/>
          </a:xfrm>
          <a:prstGeom prst="rect">
            <a:avLst/>
          </a:prstGeom>
        </p:spPr>
        <p:txBody>
          <a:bodyPr/>
          <a:lstStyle/>
          <a:p>
            <a:pPr marL="0" indent="0">
              <a:buNone/>
            </a:pPr>
            <a:r>
              <a:rPr lang="en-US" sz="4800" b="1" dirty="0">
                <a:solidFill>
                  <a:schemeClr val="bg1"/>
                </a:solidFill>
              </a:rPr>
              <a:t>Azure RemoteApp is your </a:t>
            </a:r>
            <a:endParaRPr lang="en-US" sz="4800" b="1" dirty="0" smtClean="0">
              <a:solidFill>
                <a:schemeClr val="bg1"/>
              </a:solidFill>
            </a:endParaRPr>
          </a:p>
          <a:p>
            <a:pPr marL="0" indent="0">
              <a:buNone/>
            </a:pPr>
            <a:r>
              <a:rPr lang="en-US" sz="4800" b="1" dirty="0" smtClean="0">
                <a:solidFill>
                  <a:schemeClr val="bg1"/>
                </a:solidFill>
              </a:rPr>
              <a:t>Windows </a:t>
            </a:r>
            <a:r>
              <a:rPr lang="en-US" sz="4800" b="1" dirty="0">
                <a:solidFill>
                  <a:schemeClr val="bg1"/>
                </a:solidFill>
              </a:rPr>
              <a:t>application anywhere on any device</a:t>
            </a:r>
            <a:endParaRPr lang="en-US" sz="3600" b="1"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35" y="4425038"/>
            <a:ext cx="3345242" cy="188464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9083" y="4387828"/>
            <a:ext cx="3452803" cy="206031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4785" y="5881194"/>
            <a:ext cx="2244806" cy="1098242"/>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t="26353" b="21882"/>
          <a:stretch/>
        </p:blipFill>
        <p:spPr>
          <a:xfrm>
            <a:off x="502950" y="6141235"/>
            <a:ext cx="2857500" cy="838201"/>
          </a:xfrm>
          <a:prstGeom prst="rect">
            <a:avLst/>
          </a:prstGeom>
          <a:ln w="38100">
            <a:solidFill>
              <a:srgbClr val="00B050"/>
            </a:solidFill>
          </a:ln>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6437" y="4425038"/>
            <a:ext cx="2966441" cy="1977627"/>
          </a:xfrm>
          <a:prstGeom prst="rect">
            <a:avLst/>
          </a:prstGeom>
        </p:spPr>
      </p:pic>
      <p:pic>
        <p:nvPicPr>
          <p:cNvPr id="14" name="Picture 13"/>
          <p:cNvPicPr>
            <a:picLocks noChangeAspect="1"/>
          </p:cNvPicPr>
          <p:nvPr/>
        </p:nvPicPr>
        <p:blipFill>
          <a:blip r:embed="rId9"/>
          <a:stretch>
            <a:fillRect/>
          </a:stretch>
        </p:blipFill>
        <p:spPr>
          <a:xfrm>
            <a:off x="7983840" y="5898693"/>
            <a:ext cx="1938456" cy="1098898"/>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15350" y="4598499"/>
            <a:ext cx="2421942" cy="1731970"/>
          </a:xfrm>
          <a:prstGeom prst="rect">
            <a:avLst/>
          </a:prstGeom>
        </p:spPr>
      </p:pic>
      <p:sp>
        <p:nvSpPr>
          <p:cNvPr id="4" name="Rounded Rectangle 3"/>
          <p:cNvSpPr/>
          <p:nvPr/>
        </p:nvSpPr>
        <p:spPr bwMode="auto">
          <a:xfrm>
            <a:off x="11425178" y="5956166"/>
            <a:ext cx="990600" cy="1046296"/>
          </a:xfrm>
          <a:prstGeom prst="roundRect">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6" name="TextBox 15"/>
          <p:cNvSpPr txBox="1"/>
          <p:nvPr/>
        </p:nvSpPr>
        <p:spPr>
          <a:xfrm>
            <a:off x="11442115" y="5956166"/>
            <a:ext cx="973663" cy="1037207"/>
          </a:xfrm>
          <a:prstGeom prst="rect">
            <a:avLst/>
          </a:prstGeom>
          <a:noFill/>
        </p:spPr>
        <p:txBody>
          <a:bodyPr wrap="none" lIns="182880" tIns="146304" rIns="182880" bIns="146304" rtlCol="0">
            <a:spAutoFit/>
          </a:bodyPr>
          <a:lstStyle/>
          <a:p>
            <a:pPr algn="ctr">
              <a:lnSpc>
                <a:spcPct val="90000"/>
              </a:lnSpc>
              <a:spcAft>
                <a:spcPts val="600"/>
              </a:spcAft>
            </a:pPr>
            <a:r>
              <a:rPr lang="en-US" sz="2400" dirty="0" smtClean="0">
                <a:solidFill>
                  <a:schemeClr val="bg1"/>
                </a:solidFill>
              </a:rPr>
              <a:t>LOB</a:t>
            </a:r>
          </a:p>
          <a:p>
            <a:pPr algn="ctr">
              <a:lnSpc>
                <a:spcPct val="90000"/>
              </a:lnSpc>
              <a:spcAft>
                <a:spcPts val="600"/>
              </a:spcAft>
            </a:pPr>
            <a:r>
              <a:rPr lang="en-US" sz="2400" dirty="0" smtClean="0">
                <a:solidFill>
                  <a:schemeClr val="bg1"/>
                </a:solidFill>
              </a:rPr>
              <a:t> app</a:t>
            </a:r>
          </a:p>
        </p:txBody>
      </p:sp>
    </p:spTree>
    <p:extLst>
      <p:ext uri="{BB962C8B-B14F-4D97-AF65-F5344CB8AC3E}">
        <p14:creationId xmlns:p14="http://schemas.microsoft.com/office/powerpoint/2010/main" val="3794605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50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50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50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par>
                          <p:cTn id="36" fill="hold">
                            <p:stCondLst>
                              <p:cond delay="3000"/>
                            </p:stCondLst>
                            <p:childTnLst>
                              <p:par>
                                <p:cTn id="37" presetID="2" presetClass="entr" presetSubtype="4"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50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50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9265" y="19388"/>
            <a:ext cx="999724" cy="99972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8627" y="50028"/>
            <a:ext cx="896908" cy="896908"/>
          </a:xfrm>
          <a:prstGeom prst="rect">
            <a:avLst/>
          </a:prstGeom>
        </p:spPr>
      </p:pic>
      <p:grpSp>
        <p:nvGrpSpPr>
          <p:cNvPr id="2" name="Group 1"/>
          <p:cNvGrpSpPr/>
          <p:nvPr/>
        </p:nvGrpSpPr>
        <p:grpSpPr>
          <a:xfrm>
            <a:off x="1101488" y="74963"/>
            <a:ext cx="3637669" cy="2203099"/>
            <a:chOff x="988532" y="132583"/>
            <a:chExt cx="4654126" cy="3224084"/>
          </a:xfrm>
        </p:grpSpPr>
        <p:pic>
          <p:nvPicPr>
            <p:cNvPr id="28" name="Picture 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8532" y="132583"/>
              <a:ext cx="4475625" cy="2516281"/>
            </a:xfrm>
            <a:prstGeom prst="rect">
              <a:avLst/>
            </a:prstGeom>
          </p:spPr>
        </p:pic>
        <p:pic>
          <p:nvPicPr>
            <p:cNvPr id="29" name="Picture 2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67033" y="840385"/>
              <a:ext cx="4475625" cy="2516282"/>
            </a:xfrm>
            <a:prstGeom prst="rect">
              <a:avLst/>
            </a:prstGeom>
          </p:spPr>
        </p:pic>
        <p:sp>
          <p:nvSpPr>
            <p:cNvPr id="32" name="Oval 31"/>
            <p:cNvSpPr/>
            <p:nvPr/>
          </p:nvSpPr>
          <p:spPr>
            <a:xfrm>
              <a:off x="5109618" y="236205"/>
              <a:ext cx="533040" cy="516168"/>
            </a:xfrm>
            <a:prstGeom prst="ellipse">
              <a:avLst/>
            </a:prstGeom>
            <a:solidFill>
              <a:srgbClr val="5B9BD5">
                <a:alpha val="3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33" name="Oval 32"/>
            <p:cNvSpPr/>
            <p:nvPr/>
          </p:nvSpPr>
          <p:spPr>
            <a:xfrm>
              <a:off x="1167032" y="1913326"/>
              <a:ext cx="1611743" cy="516168"/>
            </a:xfrm>
            <a:prstGeom prst="ellipse">
              <a:avLst/>
            </a:prstGeom>
            <a:solidFill>
              <a:srgbClr val="5B9BD5">
                <a:alpha val="3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b="23150"/>
          <a:stretch/>
        </p:blipFill>
        <p:spPr>
          <a:xfrm>
            <a:off x="10596544" y="997134"/>
            <a:ext cx="1713077" cy="612231"/>
          </a:xfrm>
          <a:prstGeom prst="rect">
            <a:avLst/>
          </a:prstGeom>
        </p:spPr>
      </p:pic>
      <p:grpSp>
        <p:nvGrpSpPr>
          <p:cNvPr id="10" name="Group 9"/>
          <p:cNvGrpSpPr/>
          <p:nvPr/>
        </p:nvGrpSpPr>
        <p:grpSpPr>
          <a:xfrm>
            <a:off x="6391753" y="205519"/>
            <a:ext cx="5992264" cy="3845283"/>
            <a:chOff x="13814655" y="0"/>
            <a:chExt cx="8954792" cy="6130640"/>
          </a:xfrm>
        </p:grpSpPr>
        <p:pic>
          <p:nvPicPr>
            <p:cNvPr id="15" name="Picture 14"/>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3814655" y="0"/>
              <a:ext cx="3952535" cy="2736370"/>
            </a:xfrm>
            <a:prstGeom prst="rect">
              <a:avLst/>
            </a:prstGeom>
          </p:spPr>
        </p:pic>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394713" y="1392654"/>
              <a:ext cx="3510081" cy="3658132"/>
            </a:xfrm>
            <a:prstGeom prst="rect">
              <a:avLst/>
            </a:prstGeom>
          </p:spPr>
        </p:pic>
        <p:pic>
          <p:nvPicPr>
            <p:cNvPr id="17" name="Picture 1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212402" y="2942882"/>
              <a:ext cx="4557045" cy="3187758"/>
            </a:xfrm>
            <a:prstGeom prst="rect">
              <a:avLst/>
            </a:prstGeom>
          </p:spPr>
        </p:pic>
        <p:sp>
          <p:nvSpPr>
            <p:cNvPr id="18" name="Oval 17"/>
            <p:cNvSpPr/>
            <p:nvPr/>
          </p:nvSpPr>
          <p:spPr>
            <a:xfrm>
              <a:off x="15459972" y="1343823"/>
              <a:ext cx="533040" cy="516168"/>
            </a:xfrm>
            <a:prstGeom prst="ellipse">
              <a:avLst/>
            </a:prstGeom>
            <a:solidFill>
              <a:srgbClr val="5B9BD5">
                <a:alpha val="3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41" name="Oval 40"/>
            <p:cNvSpPr/>
            <p:nvPr/>
          </p:nvSpPr>
          <p:spPr>
            <a:xfrm>
              <a:off x="17301362" y="2369669"/>
              <a:ext cx="533040" cy="516168"/>
            </a:xfrm>
            <a:prstGeom prst="ellipse">
              <a:avLst/>
            </a:prstGeom>
            <a:solidFill>
              <a:srgbClr val="5B9BD5">
                <a:alpha val="3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grpSp>
        <p:nvGrpSpPr>
          <p:cNvPr id="7" name="Group 6"/>
          <p:cNvGrpSpPr/>
          <p:nvPr/>
        </p:nvGrpSpPr>
        <p:grpSpPr>
          <a:xfrm>
            <a:off x="1120974" y="3167159"/>
            <a:ext cx="3344843" cy="3204072"/>
            <a:chOff x="183678" y="4693071"/>
            <a:chExt cx="6846660" cy="5657492"/>
          </a:xfrm>
        </p:grpSpPr>
        <p:pic>
          <p:nvPicPr>
            <p:cNvPr id="12" name="Picture 11"/>
            <p:cNvPicPr>
              <a:picLocks noChangeAspect="1"/>
            </p:cNvPicPr>
            <p:nvPr/>
          </p:nvPicPr>
          <p:blipFill rotWithShape="1">
            <a:blip r:embed="rId11"/>
            <a:srcRect l="27380" r="31150"/>
            <a:stretch/>
          </p:blipFill>
          <p:spPr>
            <a:xfrm>
              <a:off x="5748917" y="5124106"/>
              <a:ext cx="1256424" cy="1357093"/>
            </a:xfrm>
            <a:prstGeom prst="rect">
              <a:avLst/>
            </a:prstGeom>
          </p:spPr>
        </p:pic>
        <p:pic>
          <p:nvPicPr>
            <p:cNvPr id="34" name="Picture 3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39821" y="4693071"/>
              <a:ext cx="6790517" cy="4244078"/>
            </a:xfrm>
            <a:prstGeom prst="rect">
              <a:avLst/>
            </a:prstGeom>
          </p:spPr>
        </p:pic>
        <p:pic>
          <p:nvPicPr>
            <p:cNvPr id="35" name="Picture 3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856457" y="6181975"/>
              <a:ext cx="2501150" cy="4168588"/>
            </a:xfrm>
            <a:prstGeom prst="rect">
              <a:avLst/>
            </a:prstGeom>
          </p:spPr>
        </p:pic>
        <p:sp>
          <p:nvSpPr>
            <p:cNvPr id="36" name="Oval 35"/>
            <p:cNvSpPr/>
            <p:nvPr/>
          </p:nvSpPr>
          <p:spPr>
            <a:xfrm>
              <a:off x="3573992" y="6269122"/>
              <a:ext cx="533039" cy="516169"/>
            </a:xfrm>
            <a:prstGeom prst="ellipse">
              <a:avLst/>
            </a:prstGeom>
            <a:solidFill>
              <a:srgbClr val="5B9BD5">
                <a:alpha val="3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44" name="Oval 43"/>
            <p:cNvSpPr/>
            <p:nvPr/>
          </p:nvSpPr>
          <p:spPr>
            <a:xfrm>
              <a:off x="183678" y="5665802"/>
              <a:ext cx="533039" cy="516169"/>
            </a:xfrm>
            <a:prstGeom prst="ellipse">
              <a:avLst/>
            </a:prstGeom>
            <a:solidFill>
              <a:srgbClr val="5B9BD5">
                <a:alpha val="3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03" y="2978622"/>
            <a:ext cx="1134312" cy="1327145"/>
          </a:xfrm>
          <a:prstGeom prst="rect">
            <a:avLst/>
          </a:prstGeom>
        </p:spPr>
      </p:pic>
      <p:pic>
        <p:nvPicPr>
          <p:cNvPr id="11" name="Picture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29416" y="5319187"/>
            <a:ext cx="3662616" cy="2746962"/>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49758" y="1496372"/>
            <a:ext cx="2125241" cy="1275145"/>
          </a:xfrm>
          <a:prstGeom prst="rect">
            <a:avLst/>
          </a:prstGeom>
        </p:spPr>
      </p:pic>
      <p:grpSp>
        <p:nvGrpSpPr>
          <p:cNvPr id="6" name="Group 5"/>
          <p:cNvGrpSpPr/>
          <p:nvPr/>
        </p:nvGrpSpPr>
        <p:grpSpPr>
          <a:xfrm>
            <a:off x="6753036" y="4713231"/>
            <a:ext cx="5217910" cy="2001157"/>
            <a:chOff x="9285302" y="6006458"/>
            <a:chExt cx="9225648" cy="4133040"/>
          </a:xfrm>
        </p:grpSpPr>
        <p:pic>
          <p:nvPicPr>
            <p:cNvPr id="21" name="Picture 20"/>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285302" y="6006459"/>
              <a:ext cx="2451447" cy="4083973"/>
            </a:xfrm>
            <a:prstGeom prst="rect">
              <a:avLst/>
            </a:prstGeom>
          </p:spPr>
        </p:pic>
        <p:pic>
          <p:nvPicPr>
            <p:cNvPr id="22" name="Picture 21"/>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1154198" y="6006458"/>
              <a:ext cx="2459166" cy="4083973"/>
            </a:xfrm>
            <a:prstGeom prst="rect">
              <a:avLst/>
            </a:prstGeom>
          </p:spPr>
        </p:pic>
        <p:pic>
          <p:nvPicPr>
            <p:cNvPr id="23" name="Picture 22"/>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3621740" y="6010668"/>
              <a:ext cx="2459166" cy="4083973"/>
            </a:xfrm>
            <a:prstGeom prst="rect">
              <a:avLst/>
            </a:prstGeom>
          </p:spPr>
        </p:pic>
        <p:pic>
          <p:nvPicPr>
            <p:cNvPr id="24" name="Picture 23"/>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6051784" y="6006459"/>
              <a:ext cx="2459166" cy="4083973"/>
            </a:xfrm>
            <a:prstGeom prst="rect">
              <a:avLst/>
            </a:prstGeom>
          </p:spPr>
        </p:pic>
        <p:sp>
          <p:nvSpPr>
            <p:cNvPr id="25" name="Oval 24"/>
            <p:cNvSpPr/>
            <p:nvPr/>
          </p:nvSpPr>
          <p:spPr>
            <a:xfrm>
              <a:off x="10244505" y="9623330"/>
              <a:ext cx="533040" cy="516168"/>
            </a:xfrm>
            <a:prstGeom prst="ellipse">
              <a:avLst/>
            </a:prstGeom>
            <a:solidFill>
              <a:srgbClr val="5B9BD5">
                <a:alpha val="3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6" name="Oval 25"/>
            <p:cNvSpPr/>
            <p:nvPr/>
          </p:nvSpPr>
          <p:spPr>
            <a:xfrm>
              <a:off x="11758299" y="7532276"/>
              <a:ext cx="533040" cy="516168"/>
            </a:xfrm>
            <a:prstGeom prst="ellipse">
              <a:avLst/>
            </a:prstGeom>
            <a:solidFill>
              <a:srgbClr val="5B9BD5">
                <a:alpha val="3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43" name="Oval 42"/>
            <p:cNvSpPr/>
            <p:nvPr/>
          </p:nvSpPr>
          <p:spPr>
            <a:xfrm>
              <a:off x="13962477" y="7215952"/>
              <a:ext cx="533040" cy="516168"/>
            </a:xfrm>
            <a:prstGeom prst="ellipse">
              <a:avLst/>
            </a:prstGeom>
            <a:solidFill>
              <a:srgbClr val="5B9BD5">
                <a:alpha val="3411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pic>
        <p:nvPicPr>
          <p:cNvPr id="2050" name="Picture 2" descr="http://img2.wikia.nocookie.net/__cb20140530025912/asphalt/images/c/cc/Apple_logo_black.svg.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27829" y="358189"/>
            <a:ext cx="689942" cy="85309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upload.wikimedia.org/wikipedia/commons/4/44/Windowsphone_logo.png"/>
          <p:cNvPicPr>
            <a:picLocks noChangeAspect="1" noChangeArrowheads="1"/>
          </p:cNvPicPr>
          <p:nvPr/>
        </p:nvPicPr>
        <p:blipFill rotWithShape="1">
          <a:blip r:embed="rId22">
            <a:extLst>
              <a:ext uri="{28A0092B-C50C-407E-A947-70E740481C1C}">
                <a14:useLocalDpi xmlns:a14="http://schemas.microsoft.com/office/drawing/2010/main" val="0"/>
              </a:ext>
            </a:extLst>
          </a:blip>
          <a:srcRect r="83416"/>
          <a:stretch/>
        </p:blipFill>
        <p:spPr bwMode="auto">
          <a:xfrm>
            <a:off x="6582398" y="3795734"/>
            <a:ext cx="1101874" cy="97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10618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Embedded and Thin Clients</a:t>
            </a:r>
            <a:endParaRPr lang="en-US" dirty="0"/>
          </a:p>
        </p:txBody>
      </p:sp>
      <p:sp>
        <p:nvSpPr>
          <p:cNvPr id="3" name="Content Placeholder 2"/>
          <p:cNvSpPr>
            <a:spLocks noGrp="1"/>
          </p:cNvSpPr>
          <p:nvPr>
            <p:ph idx="4294967295"/>
          </p:nvPr>
        </p:nvSpPr>
        <p:spPr>
          <a:xfrm>
            <a:off x="855767" y="1861968"/>
            <a:ext cx="11308435" cy="3717941"/>
          </a:xfrm>
          <a:prstGeom prst="rect">
            <a:avLst/>
          </a:prstGeom>
        </p:spPr>
        <p:txBody>
          <a:bodyPr/>
          <a:lstStyle/>
          <a:p>
            <a:r>
              <a:rPr lang="en-US" dirty="0" smtClean="0"/>
              <a:t>Supported Windows Embedded versions</a:t>
            </a:r>
          </a:p>
          <a:p>
            <a:pPr lvl="1">
              <a:buFont typeface="Wingdings" panose="05000000000000000000" pitchFamily="2" charset="2"/>
              <a:buChar char="ü"/>
            </a:pPr>
            <a:r>
              <a:rPr lang="en-US" dirty="0"/>
              <a:t>Windows Embedded Standard 7 with Service Pack 1</a:t>
            </a:r>
          </a:p>
          <a:p>
            <a:pPr lvl="1">
              <a:buFont typeface="Wingdings" panose="05000000000000000000" pitchFamily="2" charset="2"/>
              <a:buChar char="ü"/>
            </a:pPr>
            <a:r>
              <a:rPr lang="en-US" dirty="0"/>
              <a:t>Windows Embedded POSReady7 </a:t>
            </a:r>
          </a:p>
          <a:p>
            <a:pPr lvl="1">
              <a:buFont typeface="Wingdings" panose="05000000000000000000" pitchFamily="2" charset="2"/>
              <a:buChar char="ü"/>
            </a:pPr>
            <a:r>
              <a:rPr lang="en-US" dirty="0"/>
              <a:t>Windows Embedded Thin PC </a:t>
            </a:r>
          </a:p>
          <a:p>
            <a:pPr lvl="1">
              <a:buFont typeface="Wingdings" panose="05000000000000000000" pitchFamily="2" charset="2"/>
              <a:buChar char="ü"/>
            </a:pPr>
            <a:r>
              <a:rPr lang="en-US" dirty="0"/>
              <a:t>Windows Embedded 8.1 Industry</a:t>
            </a:r>
          </a:p>
          <a:p>
            <a:endParaRPr lang="en-US" dirty="0" smtClean="0"/>
          </a:p>
          <a:p>
            <a:r>
              <a:rPr lang="en-US" dirty="0" smtClean="0"/>
              <a:t>No support for 3</a:t>
            </a:r>
            <a:r>
              <a:rPr lang="en-US" baseline="30000" dirty="0" smtClean="0"/>
              <a:t>rd</a:t>
            </a:r>
            <a:r>
              <a:rPr lang="en-US" dirty="0" smtClean="0"/>
              <a:t> party RDP implementations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3150"/>
          <a:stretch/>
        </p:blipFill>
        <p:spPr>
          <a:xfrm>
            <a:off x="8933015" y="289794"/>
            <a:ext cx="3196109" cy="1142247"/>
          </a:xfrm>
          <a:prstGeom prst="rect">
            <a:avLst/>
          </a:prstGeom>
        </p:spPr>
      </p:pic>
    </p:spTree>
    <p:extLst>
      <p:ext uri="{BB962C8B-B14F-4D97-AF65-F5344CB8AC3E}">
        <p14:creationId xmlns:p14="http://schemas.microsoft.com/office/powerpoint/2010/main" val="386865966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482" y="4254229"/>
            <a:ext cx="3641113" cy="2594293"/>
          </a:xfrm>
          <a:prstGeom prst="rect">
            <a:avLst/>
          </a:prstGeom>
        </p:spPr>
      </p:pic>
      <p:sp>
        <p:nvSpPr>
          <p:cNvPr id="2" name="Title 1"/>
          <p:cNvSpPr>
            <a:spLocks noGrp="1"/>
          </p:cNvSpPr>
          <p:nvPr>
            <p:ph type="title"/>
          </p:nvPr>
        </p:nvSpPr>
        <p:spPr/>
        <p:txBody>
          <a:bodyPr/>
          <a:lstStyle/>
          <a:p>
            <a:r>
              <a:rPr lang="en-US" dirty="0" smtClean="0"/>
              <a:t>Client best practices</a:t>
            </a:r>
            <a:endParaRPr lang="en-US" dirty="0"/>
          </a:p>
        </p:txBody>
      </p:sp>
      <p:sp>
        <p:nvSpPr>
          <p:cNvPr id="3" name="Content Placeholder 2"/>
          <p:cNvSpPr>
            <a:spLocks noGrp="1"/>
          </p:cNvSpPr>
          <p:nvPr>
            <p:ph idx="4294967295"/>
          </p:nvPr>
        </p:nvSpPr>
        <p:spPr>
          <a:xfrm>
            <a:off x="244579" y="1263107"/>
            <a:ext cx="11365162" cy="2726900"/>
          </a:xfrm>
          <a:prstGeom prst="rect">
            <a:avLst/>
          </a:prstGeom>
        </p:spPr>
        <p:txBody>
          <a:bodyPr/>
          <a:lstStyle/>
          <a:p>
            <a:r>
              <a:rPr lang="en-US" sz="3200" dirty="0"/>
              <a:t>Always close apps to avoid potential data </a:t>
            </a:r>
            <a:r>
              <a:rPr lang="en-US" sz="3200" dirty="0" smtClean="0"/>
              <a:t>loss</a:t>
            </a:r>
          </a:p>
          <a:p>
            <a:endParaRPr lang="en-US" sz="3200" dirty="0" smtClean="0"/>
          </a:p>
          <a:p>
            <a:endParaRPr lang="en-US" sz="2000" dirty="0" smtClean="0"/>
          </a:p>
          <a:p>
            <a:r>
              <a:rPr lang="en-US" sz="3200" dirty="0" smtClean="0"/>
              <a:t>Enable </a:t>
            </a:r>
            <a:r>
              <a:rPr lang="en-US" sz="3200" dirty="0"/>
              <a:t>auto app </a:t>
            </a:r>
            <a:r>
              <a:rPr lang="en-US" sz="3200" dirty="0" smtClean="0"/>
              <a:t>update to ensure clients are the latest version</a:t>
            </a:r>
            <a:endParaRPr lang="en-US" sz="3200" dirty="0"/>
          </a:p>
          <a:p>
            <a:endParaRPr lang="en-US" dirty="0" smtClean="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984" y="3859185"/>
            <a:ext cx="2474854" cy="2705153"/>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56943" r="5717"/>
          <a:stretch/>
        </p:blipFill>
        <p:spPr>
          <a:xfrm>
            <a:off x="2682282" y="4106862"/>
            <a:ext cx="1778665" cy="297370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5968" y="3573462"/>
            <a:ext cx="1890869" cy="3356293"/>
          </a:xfrm>
          <a:prstGeom prst="rect">
            <a:avLst/>
          </a:prstGeom>
        </p:spPr>
      </p:pic>
      <p:sp>
        <p:nvSpPr>
          <p:cNvPr id="9" name="Rounded Rectangle 8"/>
          <p:cNvSpPr/>
          <p:nvPr/>
        </p:nvSpPr>
        <p:spPr bwMode="auto">
          <a:xfrm>
            <a:off x="0" y="5021262"/>
            <a:ext cx="10028237" cy="457200"/>
          </a:xfrm>
          <a:prstGeom prst="round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11" name="Picture 10"/>
          <p:cNvPicPr>
            <a:picLocks noChangeAspect="1"/>
          </p:cNvPicPr>
          <p:nvPr/>
        </p:nvPicPr>
        <p:blipFill>
          <a:blip r:embed="rId7"/>
          <a:stretch>
            <a:fillRect/>
          </a:stretch>
        </p:blipFill>
        <p:spPr>
          <a:xfrm>
            <a:off x="8618537" y="-2047876"/>
            <a:ext cx="3838575" cy="1333500"/>
          </a:xfrm>
          <a:prstGeom prst="rect">
            <a:avLst/>
          </a:prstGeom>
        </p:spPr>
      </p:pic>
      <p:pic>
        <p:nvPicPr>
          <p:cNvPr id="12" name="Picture 11"/>
          <p:cNvPicPr>
            <a:picLocks noChangeAspect="1"/>
          </p:cNvPicPr>
          <p:nvPr/>
        </p:nvPicPr>
        <p:blipFill rotWithShape="1">
          <a:blip r:embed="rId8"/>
          <a:srcRect l="47764" t="6666" r="48665" b="48683"/>
          <a:stretch/>
        </p:blipFill>
        <p:spPr>
          <a:xfrm>
            <a:off x="11609741" y="-617538"/>
            <a:ext cx="799545" cy="3569969"/>
          </a:xfrm>
          <a:prstGeom prst="rect">
            <a:avLst/>
          </a:prstGeom>
        </p:spPr>
      </p:pic>
      <p:pic>
        <p:nvPicPr>
          <p:cNvPr id="13" name="Picture 12"/>
          <p:cNvPicPr>
            <a:picLocks noChangeAspect="1"/>
          </p:cNvPicPr>
          <p:nvPr/>
        </p:nvPicPr>
        <p:blipFill rotWithShape="1">
          <a:blip r:embed="rId8"/>
          <a:srcRect l="66543" t="6666" r="27858" b="87137"/>
          <a:stretch/>
        </p:blipFill>
        <p:spPr>
          <a:xfrm>
            <a:off x="8732448" y="1863208"/>
            <a:ext cx="1791881" cy="708223"/>
          </a:xfrm>
          <a:prstGeom prst="rect">
            <a:avLst/>
          </a:prstGeom>
        </p:spPr>
      </p:pic>
      <p:sp>
        <p:nvSpPr>
          <p:cNvPr id="4" name="Left-Right Arrow 3"/>
          <p:cNvSpPr/>
          <p:nvPr/>
        </p:nvSpPr>
        <p:spPr bwMode="auto">
          <a:xfrm>
            <a:off x="10355620" y="1809431"/>
            <a:ext cx="1326435" cy="376949"/>
          </a:xfrm>
          <a:prstGeom prst="leftRightArrow">
            <a:avLst/>
          </a:prstGeom>
          <a:solidFill>
            <a:srgbClr val="92D05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84854" y="3893699"/>
            <a:ext cx="502368" cy="502368"/>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1945" y="3666760"/>
            <a:ext cx="328931" cy="384849"/>
          </a:xfrm>
          <a:prstGeom prst="rect">
            <a:avLst/>
          </a:prstGeom>
        </p:spPr>
      </p:pic>
      <p:pic>
        <p:nvPicPr>
          <p:cNvPr id="16" name="Picture 2" descr="http://img2.wikia.nocookie.net/__cb20140530025912/asphalt/images/c/cc/Apple_logo_black.svg.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13837" y="3305335"/>
            <a:ext cx="328353" cy="4060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upload.wikimedia.org/wikipedia/commons/4/44/Windowsphone_logo.png"/>
          <p:cNvPicPr>
            <a:picLocks noChangeAspect="1" noChangeArrowheads="1"/>
          </p:cNvPicPr>
          <p:nvPr/>
        </p:nvPicPr>
        <p:blipFill rotWithShape="1">
          <a:blip r:embed="rId12">
            <a:extLst>
              <a:ext uri="{28A0092B-C50C-407E-A947-70E740481C1C}">
                <a14:useLocalDpi xmlns:a14="http://schemas.microsoft.com/office/drawing/2010/main" val="0"/>
              </a:ext>
            </a:extLst>
          </a:blip>
          <a:srcRect r="83416"/>
          <a:stretch/>
        </p:blipFill>
        <p:spPr bwMode="auto">
          <a:xfrm>
            <a:off x="3219430" y="3667646"/>
            <a:ext cx="662434" cy="586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1344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Understanding client session states</a:t>
            </a:r>
            <a:endParaRPr lang="en-US" dirty="0">
              <a:solidFill>
                <a:srgbClr val="FFFFFF"/>
              </a:solidFill>
            </a:endParaRPr>
          </a:p>
        </p:txBody>
      </p:sp>
      <p:sp>
        <p:nvSpPr>
          <p:cNvPr id="3" name="Content Placeholder 2"/>
          <p:cNvSpPr>
            <a:spLocks noGrp="1"/>
          </p:cNvSpPr>
          <p:nvPr>
            <p:ph idx="4294967295"/>
          </p:nvPr>
        </p:nvSpPr>
        <p:spPr>
          <a:xfrm>
            <a:off x="427037" y="1212849"/>
            <a:ext cx="6583768" cy="7161961"/>
          </a:xfrm>
          <a:prstGeom prst="rect">
            <a:avLst/>
          </a:prstGeom>
        </p:spPr>
        <p:txBody>
          <a:bodyPr/>
          <a:lstStyle/>
          <a:p>
            <a:r>
              <a:rPr lang="en-US" sz="3200" dirty="0" smtClean="0">
                <a:solidFill>
                  <a:schemeClr val="tx1"/>
                </a:solidFill>
              </a:rPr>
              <a:t>Only charge for active sessions</a:t>
            </a:r>
          </a:p>
          <a:p>
            <a:endParaRPr lang="en-US" sz="1800" dirty="0" smtClean="0">
              <a:solidFill>
                <a:schemeClr val="tx1"/>
              </a:solidFill>
            </a:endParaRPr>
          </a:p>
          <a:p>
            <a:r>
              <a:rPr lang="en-US" sz="3200" dirty="0" smtClean="0">
                <a:solidFill>
                  <a:schemeClr val="tx1"/>
                </a:solidFill>
              </a:rPr>
              <a:t>Three non-active states</a:t>
            </a:r>
          </a:p>
          <a:p>
            <a:pPr marL="742950" indent="-742950">
              <a:buFont typeface="+mj-lt"/>
              <a:buAutoNum type="arabicPeriod"/>
            </a:pPr>
            <a:r>
              <a:rPr lang="en-US" sz="3200" dirty="0">
                <a:solidFill>
                  <a:schemeClr val="tx1"/>
                </a:solidFill>
              </a:rPr>
              <a:t>Idle </a:t>
            </a:r>
            <a:r>
              <a:rPr lang="en-US" sz="3200" dirty="0" smtClean="0">
                <a:solidFill>
                  <a:schemeClr val="tx1"/>
                </a:solidFill>
              </a:rPr>
              <a:t>input logoff</a:t>
            </a:r>
            <a:endParaRPr lang="en-US" sz="3200" dirty="0">
              <a:solidFill>
                <a:schemeClr val="tx1"/>
              </a:solidFill>
            </a:endParaRPr>
          </a:p>
          <a:p>
            <a:pPr marL="241300" lvl="1" indent="0">
              <a:buNone/>
            </a:pPr>
            <a:r>
              <a:rPr lang="en-US" sz="1600" dirty="0">
                <a:solidFill>
                  <a:schemeClr val="tx1"/>
                </a:solidFill>
                <a:latin typeface="+mj-lt"/>
              </a:rPr>
              <a:t>	Disconnected after 4 hour of no input</a:t>
            </a:r>
          </a:p>
          <a:p>
            <a:pPr marL="742950" indent="-742950">
              <a:buFont typeface="+mj-lt"/>
              <a:buAutoNum type="arabicPeriod"/>
            </a:pPr>
            <a:endParaRPr lang="en-US" sz="3200" dirty="0" smtClean="0">
              <a:solidFill>
                <a:schemeClr val="tx1"/>
              </a:solidFill>
            </a:endParaRPr>
          </a:p>
          <a:p>
            <a:pPr marL="742950" indent="-742950">
              <a:buFont typeface="+mj-lt"/>
              <a:buAutoNum type="arabicPeriod"/>
            </a:pPr>
            <a:r>
              <a:rPr lang="en-US" sz="3200" dirty="0">
                <a:solidFill>
                  <a:schemeClr val="tx1"/>
                </a:solidFill>
              </a:rPr>
              <a:t>Disconnected logoff</a:t>
            </a:r>
          </a:p>
          <a:p>
            <a:pPr marL="241300" lvl="1" indent="0">
              <a:buNone/>
            </a:pPr>
            <a:r>
              <a:rPr lang="en-US" sz="1600" dirty="0">
                <a:solidFill>
                  <a:schemeClr val="tx1"/>
                </a:solidFill>
                <a:latin typeface="+mj-lt"/>
              </a:rPr>
              <a:t>	Local session logged off after </a:t>
            </a:r>
            <a:r>
              <a:rPr lang="en-US" sz="1600" dirty="0" smtClean="0">
                <a:solidFill>
                  <a:schemeClr val="tx1"/>
                </a:solidFill>
                <a:latin typeface="+mj-lt"/>
              </a:rPr>
              <a:t>4 hours </a:t>
            </a:r>
            <a:r>
              <a:rPr lang="en-US" sz="1600" dirty="0">
                <a:solidFill>
                  <a:schemeClr val="tx1"/>
                </a:solidFill>
                <a:latin typeface="+mj-lt"/>
              </a:rPr>
              <a:t>of inactivity</a:t>
            </a:r>
          </a:p>
          <a:p>
            <a:pPr marL="742950" indent="-742950">
              <a:buFont typeface="+mj-lt"/>
              <a:buAutoNum type="arabicPeriod"/>
            </a:pPr>
            <a:endParaRPr lang="en-US" sz="3200" dirty="0" smtClean="0">
              <a:solidFill>
                <a:schemeClr val="tx1"/>
              </a:solidFill>
            </a:endParaRPr>
          </a:p>
          <a:p>
            <a:pPr marL="742950" indent="-742950">
              <a:buFont typeface="+mj-lt"/>
              <a:buAutoNum type="arabicPeriod"/>
            </a:pPr>
            <a:r>
              <a:rPr lang="en-US" sz="3200" dirty="0" smtClean="0">
                <a:solidFill>
                  <a:schemeClr val="tx1"/>
                </a:solidFill>
              </a:rPr>
              <a:t>Logged-off</a:t>
            </a:r>
          </a:p>
          <a:p>
            <a:pPr marL="241300" lvl="1" indent="0">
              <a:buNone/>
            </a:pPr>
            <a:r>
              <a:rPr lang="en-US" sz="1600" dirty="0">
                <a:solidFill>
                  <a:schemeClr val="tx1"/>
                </a:solidFill>
                <a:latin typeface="+mj-lt"/>
              </a:rPr>
              <a:t>	</a:t>
            </a:r>
            <a:r>
              <a:rPr lang="en-US" sz="1600" dirty="0" smtClean="0">
                <a:solidFill>
                  <a:schemeClr val="tx1"/>
                </a:solidFill>
                <a:latin typeface="+mj-lt"/>
              </a:rPr>
              <a:t>No local session</a:t>
            </a:r>
          </a:p>
          <a:p>
            <a:pPr marL="742950" indent="-742950">
              <a:buFont typeface="+mj-lt"/>
              <a:buAutoNum type="arabicPeriod"/>
            </a:pPr>
            <a:endParaRPr lang="en-US" sz="3200" b="1" dirty="0" smtClean="0">
              <a:solidFill>
                <a:schemeClr val="tx1"/>
              </a:solidFill>
            </a:endParaRPr>
          </a:p>
          <a:p>
            <a:pPr marL="742950" indent="-742950">
              <a:buFont typeface="+mj-lt"/>
              <a:buAutoNum type="arabicPeriod"/>
            </a:pPr>
            <a:endParaRPr lang="en-US" sz="3200" dirty="0" smtClean="0"/>
          </a:p>
          <a:p>
            <a:endParaRPr lang="en-US" sz="3200" dirty="0" smtClean="0">
              <a:solidFill>
                <a:schemeClr val="tx1"/>
              </a:solidFill>
            </a:endParaRPr>
          </a:p>
          <a:p>
            <a:endParaRPr lang="en-US" sz="3200" dirty="0" smtClean="0">
              <a:solidFill>
                <a:schemeClr val="tx1"/>
              </a:solidFill>
            </a:endParaRPr>
          </a:p>
        </p:txBody>
      </p:sp>
      <p:pic>
        <p:nvPicPr>
          <p:cNvPr id="5" name="Picture 4"/>
          <p:cNvPicPr>
            <a:picLocks noChangeAspect="1"/>
          </p:cNvPicPr>
          <p:nvPr/>
        </p:nvPicPr>
        <p:blipFill>
          <a:blip r:embed="rId3"/>
          <a:stretch>
            <a:fillRect/>
          </a:stretch>
        </p:blipFill>
        <p:spPr>
          <a:xfrm>
            <a:off x="7566222" y="5090865"/>
            <a:ext cx="4561270" cy="1178553"/>
          </a:xfrm>
          <a:prstGeom prst="rect">
            <a:avLst/>
          </a:prstGeom>
        </p:spPr>
      </p:pic>
      <p:pic>
        <p:nvPicPr>
          <p:cNvPr id="19" name="Picture 18"/>
          <p:cNvPicPr>
            <a:picLocks noChangeAspect="1"/>
          </p:cNvPicPr>
          <p:nvPr/>
        </p:nvPicPr>
        <p:blipFill>
          <a:blip r:embed="rId4"/>
          <a:stretch>
            <a:fillRect/>
          </a:stretch>
        </p:blipFill>
        <p:spPr>
          <a:xfrm>
            <a:off x="7521574" y="3333650"/>
            <a:ext cx="4650566" cy="1148388"/>
          </a:xfrm>
          <a:prstGeom prst="rect">
            <a:avLst/>
          </a:prstGeom>
        </p:spPr>
      </p:pic>
      <p:pic>
        <p:nvPicPr>
          <p:cNvPr id="4" name="Picture 3"/>
          <p:cNvPicPr>
            <a:picLocks noChangeAspect="1"/>
          </p:cNvPicPr>
          <p:nvPr/>
        </p:nvPicPr>
        <p:blipFill>
          <a:blip r:embed="rId5"/>
          <a:stretch>
            <a:fillRect/>
          </a:stretch>
        </p:blipFill>
        <p:spPr>
          <a:xfrm>
            <a:off x="7786276" y="1304467"/>
            <a:ext cx="4323555" cy="1690688"/>
          </a:xfrm>
          <a:prstGeom prst="rect">
            <a:avLst/>
          </a:prstGeom>
        </p:spPr>
      </p:pic>
      <p:sp>
        <p:nvSpPr>
          <p:cNvPr id="6" name="Rectangle 5"/>
          <p:cNvSpPr/>
          <p:nvPr/>
        </p:nvSpPr>
        <p:spPr bwMode="auto">
          <a:xfrm>
            <a:off x="8147431" y="2187871"/>
            <a:ext cx="457200" cy="685800"/>
          </a:xfrm>
          <a:prstGeom prst="rect">
            <a:avLst/>
          </a:prstGeom>
          <a:solidFill>
            <a:schemeClr val="tx1">
              <a:lumMod val="85000"/>
            </a:scheme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Rounded Rectangle 6"/>
          <p:cNvSpPr/>
          <p:nvPr/>
        </p:nvSpPr>
        <p:spPr bwMode="auto">
          <a:xfrm>
            <a:off x="9793263" y="2707360"/>
            <a:ext cx="792568" cy="421475"/>
          </a:xfrm>
          <a:prstGeom prst="round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cxnSp>
        <p:nvCxnSpPr>
          <p:cNvPr id="10" name="Straight Arrow Connector 9"/>
          <p:cNvCxnSpPr/>
          <p:nvPr/>
        </p:nvCxnSpPr>
        <p:spPr>
          <a:xfrm flipV="1">
            <a:off x="4999037" y="2187871"/>
            <a:ext cx="2522537" cy="973595"/>
          </a:xfrm>
          <a:prstGeom prst="straightConnector1">
            <a:avLst/>
          </a:prstGeom>
          <a:ln w="762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999037" y="3161466"/>
            <a:ext cx="2372930" cy="564396"/>
          </a:xfrm>
          <a:prstGeom prst="straightConnector1">
            <a:avLst/>
          </a:prstGeom>
          <a:ln w="762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288276" y="4699457"/>
            <a:ext cx="1083691" cy="855205"/>
          </a:xfrm>
          <a:prstGeom prst="straightConnector1">
            <a:avLst/>
          </a:prstGeom>
          <a:ln w="762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057372"/>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625" y="54711"/>
            <a:ext cx="10724938" cy="1351952"/>
          </a:xfrm>
        </p:spPr>
        <p:txBody>
          <a:bodyPr/>
          <a:lstStyle/>
          <a:p>
            <a:r>
              <a:rPr lang="en-US" dirty="0" smtClean="0"/>
              <a:t>Redirection</a:t>
            </a:r>
            <a:endParaRPr lang="en-US" dirty="0"/>
          </a:p>
        </p:txBody>
      </p:sp>
      <p:graphicFrame>
        <p:nvGraphicFramePr>
          <p:cNvPr id="5" name="Table 4"/>
          <p:cNvGraphicFramePr>
            <a:graphicFrameLocks noGrp="1"/>
          </p:cNvGraphicFramePr>
          <p:nvPr>
            <p:extLst/>
          </p:nvPr>
        </p:nvGraphicFramePr>
        <p:xfrm>
          <a:off x="4395088" y="1332521"/>
          <a:ext cx="7461949" cy="4293292"/>
        </p:xfrm>
        <a:graphic>
          <a:graphicData uri="http://schemas.openxmlformats.org/drawingml/2006/table">
            <a:tbl>
              <a:tblPr firstRow="1" bandRow="1">
                <a:tableStyleId>{5C22544A-7EE6-4342-B048-85BDC9FD1C3A}</a:tableStyleId>
              </a:tblPr>
              <a:tblGrid>
                <a:gridCol w="1972122"/>
                <a:gridCol w="957145"/>
                <a:gridCol w="1357580"/>
                <a:gridCol w="763375"/>
                <a:gridCol w="844442"/>
                <a:gridCol w="928631"/>
                <a:gridCol w="638654"/>
              </a:tblGrid>
              <a:tr h="279767">
                <a:tc rowSpan="2">
                  <a:txBody>
                    <a:bodyPr/>
                    <a:lstStyle/>
                    <a:p>
                      <a:endParaRPr lang="en-US" sz="1200" dirty="0"/>
                    </a:p>
                  </a:txBody>
                  <a:tcPr marL="93247" marR="93247" marT="46623" marB="46623"/>
                </a:tc>
                <a:tc rowSpan="2">
                  <a:txBody>
                    <a:bodyPr/>
                    <a:lstStyle/>
                    <a:p>
                      <a:pPr algn="ctr"/>
                      <a:r>
                        <a:rPr lang="en-US" sz="1200" dirty="0" smtClean="0"/>
                        <a:t>Default setting in ARA</a:t>
                      </a:r>
                      <a:endParaRPr lang="en-US" sz="1200" dirty="0"/>
                    </a:p>
                  </a:txBody>
                  <a:tcPr marL="93247" marR="93247" marT="46623" marB="46623" anchor="ctr"/>
                </a:tc>
                <a:tc gridSpan="5">
                  <a:txBody>
                    <a:bodyPr/>
                    <a:lstStyle/>
                    <a:p>
                      <a:pPr algn="ctr"/>
                      <a:r>
                        <a:rPr lang="en-US" sz="1200" dirty="0" smtClean="0"/>
                        <a:t>Local</a:t>
                      </a:r>
                      <a:r>
                        <a:rPr lang="en-US" sz="1200" baseline="0" dirty="0" smtClean="0"/>
                        <a:t> device to RemoteApp session</a:t>
                      </a:r>
                      <a:endParaRPr lang="en-US" sz="1200" dirty="0"/>
                    </a:p>
                  </a:txBody>
                  <a:tcPr marL="93247" marR="93247" marT="46623" marB="46623"/>
                </a:tc>
                <a:tc hMerge="1">
                  <a:txBody>
                    <a:bodyPr/>
                    <a:lstStyle/>
                    <a:p>
                      <a:pPr algn="ctr"/>
                      <a:endParaRPr lang="en-US" sz="1200" dirty="0"/>
                    </a:p>
                  </a:txBody>
                  <a:tcPr marL="91427" marR="91427" marT="45713" marB="45713"/>
                </a:tc>
                <a:tc hMerge="1">
                  <a:txBody>
                    <a:bodyPr/>
                    <a:lstStyle/>
                    <a:p>
                      <a:pPr algn="ctr"/>
                      <a:endParaRPr lang="en-US" sz="1200" dirty="0"/>
                    </a:p>
                  </a:txBody>
                  <a:tcPr marL="91427" marR="91427" marT="45713" marB="45713"/>
                </a:tc>
                <a:tc hMerge="1">
                  <a:txBody>
                    <a:bodyPr/>
                    <a:lstStyle/>
                    <a:p>
                      <a:pPr algn="ctr"/>
                      <a:endParaRPr lang="en-US" sz="1200" dirty="0"/>
                    </a:p>
                  </a:txBody>
                  <a:tcPr marL="91427" marR="91427" marT="45713" marB="45713"/>
                </a:tc>
                <a:tc hMerge="1">
                  <a:txBody>
                    <a:bodyPr/>
                    <a:lstStyle/>
                    <a:p>
                      <a:pPr algn="ctr"/>
                      <a:endParaRPr lang="en-US" sz="1200" dirty="0"/>
                    </a:p>
                  </a:txBody>
                  <a:tcPr marL="91427" marR="91427" marT="45713" marB="45713"/>
                </a:tc>
              </a:tr>
              <a:tr h="652808">
                <a:tc vMerge="1">
                  <a:txBody>
                    <a:bodyPr/>
                    <a:lstStyle/>
                    <a:p>
                      <a:endParaRPr lang="en-US" sz="1200" dirty="0"/>
                    </a:p>
                  </a:txBody>
                  <a:tcPr marL="91427" marR="91427" marT="45713" marB="45713"/>
                </a:tc>
                <a:tc vMerge="1">
                  <a:txBody>
                    <a:bodyPr/>
                    <a:lstStyle/>
                    <a:p>
                      <a:pPr algn="ctr"/>
                      <a:endParaRPr lang="en-US" sz="1200" dirty="0"/>
                    </a:p>
                  </a:txBody>
                  <a:tcPr marL="91427" marR="91427" marT="45713" marB="45713"/>
                </a:tc>
                <a:tc>
                  <a:txBody>
                    <a:bodyPr/>
                    <a:lstStyle/>
                    <a:p>
                      <a:pPr algn="ctr"/>
                      <a:r>
                        <a:rPr lang="en-US" sz="1200" dirty="0" smtClean="0"/>
                        <a:t>Windows </a:t>
                      </a:r>
                      <a:r>
                        <a:rPr lang="en-US" sz="1200" dirty="0" err="1" smtClean="0"/>
                        <a:t>ClickOnce</a:t>
                      </a:r>
                      <a:endParaRPr lang="en-US" sz="1200" dirty="0"/>
                    </a:p>
                  </a:txBody>
                  <a:tcPr marL="93247" marR="93247" marT="46623" marB="46623"/>
                </a:tc>
                <a:tc>
                  <a:txBody>
                    <a:bodyPr/>
                    <a:lstStyle/>
                    <a:p>
                      <a:pPr algn="ctr"/>
                      <a:r>
                        <a:rPr lang="en-US" sz="1200" dirty="0" smtClean="0"/>
                        <a:t>iOS</a:t>
                      </a:r>
                      <a:endParaRPr lang="en-US" sz="1200" dirty="0"/>
                    </a:p>
                  </a:txBody>
                  <a:tcPr marL="93247" marR="93247" marT="46623" marB="46623"/>
                </a:tc>
                <a:tc>
                  <a:txBody>
                    <a:bodyPr/>
                    <a:lstStyle/>
                    <a:p>
                      <a:pPr algn="ctr"/>
                      <a:r>
                        <a:rPr lang="en-US" sz="1200" dirty="0" smtClean="0"/>
                        <a:t>Android</a:t>
                      </a:r>
                      <a:endParaRPr lang="en-US" sz="1200" dirty="0"/>
                    </a:p>
                  </a:txBody>
                  <a:tcPr marL="93247" marR="93247" marT="46623" marB="46623"/>
                </a:tc>
                <a:tc>
                  <a:txBody>
                    <a:bodyPr/>
                    <a:lstStyle/>
                    <a:p>
                      <a:pPr algn="ctr"/>
                      <a:r>
                        <a:rPr lang="en-US" sz="1200" dirty="0" smtClean="0"/>
                        <a:t>Windows Mobile</a:t>
                      </a:r>
                      <a:endParaRPr lang="en-US" sz="1200" dirty="0"/>
                    </a:p>
                  </a:txBody>
                  <a:tcPr marL="93247" marR="93247" marT="46623" marB="46623"/>
                </a:tc>
                <a:tc>
                  <a:txBody>
                    <a:bodyPr/>
                    <a:lstStyle/>
                    <a:p>
                      <a:pPr algn="ctr"/>
                      <a:r>
                        <a:rPr lang="en-US" sz="1200" dirty="0" smtClean="0"/>
                        <a:t>Mac</a:t>
                      </a:r>
                      <a:endParaRPr lang="en-US" sz="1200" dirty="0"/>
                    </a:p>
                  </a:txBody>
                  <a:tcPr marL="93247" marR="93247" marT="46623" marB="46623"/>
                </a:tc>
              </a:tr>
              <a:tr h="373413">
                <a:tc>
                  <a:txBody>
                    <a:bodyPr/>
                    <a:lstStyle/>
                    <a:p>
                      <a:r>
                        <a:rPr lang="en-US" sz="1200" dirty="0" smtClean="0"/>
                        <a:t>Clipboard (copy/paste)</a:t>
                      </a:r>
                      <a:endParaRPr lang="en-US" sz="1200" dirty="0"/>
                    </a:p>
                  </a:txBody>
                  <a:tcPr marL="93247" marR="93247" marT="46623" marB="46623"/>
                </a:tc>
                <a:tc>
                  <a:txBody>
                    <a:bodyPr/>
                    <a:lstStyle/>
                    <a:p>
                      <a:endParaRPr lang="en-US" sz="1200" dirty="0"/>
                    </a:p>
                  </a:txBody>
                  <a:tcPr marL="93247" marR="93247" marT="46623" marB="46623"/>
                </a:tc>
                <a:tc>
                  <a:txBody>
                    <a:bodyPr/>
                    <a:lstStyle/>
                    <a:p>
                      <a:endParaRPr lang="en-US" sz="1200" dirty="0"/>
                    </a:p>
                  </a:txBody>
                  <a:tcPr marL="93247" marR="93247" marT="46623" marB="46623"/>
                </a:tc>
                <a:tc>
                  <a:txBody>
                    <a:bodyPr/>
                    <a:lstStyle/>
                    <a:p>
                      <a:endParaRPr lang="en-US" sz="1200"/>
                    </a:p>
                  </a:txBody>
                  <a:tcPr marL="93247" marR="93247" marT="46623" marB="46623"/>
                </a:tc>
                <a:tc>
                  <a:txBody>
                    <a:bodyPr/>
                    <a:lstStyle/>
                    <a:p>
                      <a:endParaRPr lang="en-US" sz="1200" dirty="0"/>
                    </a:p>
                  </a:txBody>
                  <a:tcPr marL="93247" marR="93247" marT="46623" marB="46623"/>
                </a:tc>
                <a:tc>
                  <a:txBody>
                    <a:bodyPr/>
                    <a:lstStyle/>
                    <a:p>
                      <a:endParaRPr lang="en-US" sz="1200" dirty="0"/>
                    </a:p>
                  </a:txBody>
                  <a:tcPr marL="93247" marR="93247" marT="46623" marB="46623"/>
                </a:tc>
                <a:tc>
                  <a:txBody>
                    <a:bodyPr/>
                    <a:lstStyle/>
                    <a:p>
                      <a:r>
                        <a:rPr lang="en-US" sz="1200" dirty="0" smtClean="0"/>
                        <a:t>*</a:t>
                      </a:r>
                      <a:endParaRPr lang="en-US" sz="1200" dirty="0"/>
                    </a:p>
                  </a:txBody>
                  <a:tcPr marL="93247" marR="93247" marT="46623" marB="46623"/>
                </a:tc>
              </a:tr>
              <a:tr h="373413">
                <a:tc>
                  <a:txBody>
                    <a:bodyPr/>
                    <a:lstStyle/>
                    <a:p>
                      <a:r>
                        <a:rPr lang="en-US" sz="1200" dirty="0" smtClean="0"/>
                        <a:t>Audio</a:t>
                      </a:r>
                      <a:endParaRPr lang="en-US" sz="1200" dirty="0"/>
                    </a:p>
                  </a:txBody>
                  <a:tcPr marL="93247" marR="93247" marT="46623" marB="46623"/>
                </a:tc>
                <a:tc>
                  <a:txBody>
                    <a:bodyPr/>
                    <a:lstStyle/>
                    <a:p>
                      <a:endParaRPr lang="en-US" sz="1200" dirty="0"/>
                    </a:p>
                  </a:txBody>
                  <a:tcPr marL="93247" marR="93247" marT="46623" marB="46623"/>
                </a:tc>
                <a:tc>
                  <a:txBody>
                    <a:bodyPr/>
                    <a:lstStyle/>
                    <a:p>
                      <a:endParaRPr lang="en-US" sz="1200" dirty="0"/>
                    </a:p>
                  </a:txBody>
                  <a:tcPr marL="93247" marR="93247" marT="46623" marB="46623"/>
                </a:tc>
                <a:tc>
                  <a:txBody>
                    <a:bodyPr/>
                    <a:lstStyle/>
                    <a:p>
                      <a:endParaRPr lang="en-US" sz="1200" dirty="0"/>
                    </a:p>
                  </a:txBody>
                  <a:tcPr marL="93247" marR="93247" marT="46623" marB="46623"/>
                </a:tc>
                <a:tc>
                  <a:txBody>
                    <a:bodyPr/>
                    <a:lstStyle/>
                    <a:p>
                      <a:endParaRPr lang="en-US" sz="1200" dirty="0"/>
                    </a:p>
                  </a:txBody>
                  <a:tcPr marL="93247" marR="93247" marT="46623" marB="46623"/>
                </a:tc>
                <a:tc>
                  <a:txBody>
                    <a:bodyPr/>
                    <a:lstStyle/>
                    <a:p>
                      <a:endParaRPr lang="en-US" sz="1200" dirty="0"/>
                    </a:p>
                  </a:txBody>
                  <a:tcPr marL="93247" marR="93247" marT="46623" marB="46623"/>
                </a:tc>
                <a:tc>
                  <a:txBody>
                    <a:bodyPr/>
                    <a:lstStyle/>
                    <a:p>
                      <a:r>
                        <a:rPr lang="en-US" sz="1200" dirty="0" smtClean="0"/>
                        <a:t>*</a:t>
                      </a:r>
                      <a:endParaRPr lang="en-US" sz="1200" dirty="0"/>
                    </a:p>
                  </a:txBody>
                  <a:tcPr marL="93247" marR="93247" marT="46623" marB="46623"/>
                </a:tc>
              </a:tr>
              <a:tr h="373413">
                <a:tc>
                  <a:txBody>
                    <a:bodyPr/>
                    <a:lstStyle/>
                    <a:p>
                      <a:r>
                        <a:rPr lang="en-US" sz="1200" dirty="0" smtClean="0"/>
                        <a:t>Drive</a:t>
                      </a:r>
                      <a:r>
                        <a:rPr lang="en-US" sz="1200" baseline="0" dirty="0" smtClean="0"/>
                        <a:t> redirection</a:t>
                      </a:r>
                      <a:endParaRPr lang="en-US" sz="1200" dirty="0"/>
                    </a:p>
                  </a:txBody>
                  <a:tcPr marL="93247" marR="93247" marT="46623" marB="46623"/>
                </a:tc>
                <a:tc>
                  <a:txBody>
                    <a:bodyPr/>
                    <a:lstStyle/>
                    <a:p>
                      <a:endParaRPr lang="en-US" sz="1200"/>
                    </a:p>
                  </a:txBody>
                  <a:tcPr marL="93247" marR="93247" marT="46623" marB="46623"/>
                </a:tc>
                <a:tc>
                  <a:txBody>
                    <a:bodyPr/>
                    <a:lstStyle/>
                    <a:p>
                      <a:endParaRPr lang="en-US" sz="1200" dirty="0"/>
                    </a:p>
                  </a:txBody>
                  <a:tcPr marL="93247" marR="93247" marT="46623" marB="46623"/>
                </a:tc>
                <a:tc>
                  <a:txBody>
                    <a:bodyPr/>
                    <a:lstStyle/>
                    <a:p>
                      <a:pPr algn="ctr"/>
                      <a:endParaRPr lang="en-US" sz="1400" dirty="0"/>
                    </a:p>
                  </a:txBody>
                  <a:tcPr marL="93247" marR="93247" marT="46623" marB="46623" anchor="ctr"/>
                </a:tc>
                <a:tc>
                  <a:txBody>
                    <a:bodyPr/>
                    <a:lstStyle/>
                    <a:p>
                      <a:pPr algn="ctr"/>
                      <a:endParaRPr lang="en-US" sz="1400" dirty="0"/>
                    </a:p>
                  </a:txBody>
                  <a:tcPr marL="93247" marR="93247" marT="46623" marB="46623" anchor="ctr"/>
                </a:tc>
                <a:tc>
                  <a:txBody>
                    <a:bodyPr/>
                    <a:lstStyle/>
                    <a:p>
                      <a:endParaRPr lang="en-US" sz="1200" dirty="0"/>
                    </a:p>
                  </a:txBody>
                  <a:tcPr marL="93247" marR="93247" marT="46623" marB="46623"/>
                </a:tc>
                <a:tc>
                  <a:txBody>
                    <a:bodyPr/>
                    <a:lstStyle/>
                    <a:p>
                      <a:endParaRPr lang="en-US" sz="1200" dirty="0"/>
                    </a:p>
                  </a:txBody>
                  <a:tcPr marL="93247" marR="93247" marT="46623" marB="46623"/>
                </a:tc>
              </a:tr>
              <a:tr h="373413">
                <a:tc>
                  <a:txBody>
                    <a:bodyPr/>
                    <a:lstStyle/>
                    <a:p>
                      <a:r>
                        <a:rPr lang="en-US" sz="1200" dirty="0" smtClean="0"/>
                        <a:t>USB</a:t>
                      </a:r>
                      <a:endParaRPr lang="en-US" sz="1200" dirty="0"/>
                    </a:p>
                  </a:txBody>
                  <a:tcPr marL="93247" marR="93247" marT="46623" marB="46623"/>
                </a:tc>
                <a:tc>
                  <a:txBody>
                    <a:bodyPr/>
                    <a:lstStyle/>
                    <a:p>
                      <a:endParaRPr lang="en-US" sz="1200"/>
                    </a:p>
                  </a:txBody>
                  <a:tcPr marL="93247" marR="93247" marT="46623" marB="46623"/>
                </a:tc>
                <a:tc>
                  <a:txBody>
                    <a:bodyPr/>
                    <a:lstStyle/>
                    <a:p>
                      <a:endParaRPr lang="en-US" sz="1200"/>
                    </a:p>
                  </a:txBody>
                  <a:tcPr marL="93247" marR="93247" marT="46623" marB="46623"/>
                </a:tc>
                <a:tc>
                  <a:txBody>
                    <a:bodyPr/>
                    <a:lstStyle/>
                    <a:p>
                      <a:pPr algn="ctr"/>
                      <a:endParaRPr lang="en-US" sz="1400" dirty="0"/>
                    </a:p>
                  </a:txBody>
                  <a:tcPr marL="93247" marR="93247" marT="46623" marB="46623" anchor="ctr"/>
                </a:tc>
                <a:tc>
                  <a:txBody>
                    <a:bodyPr/>
                    <a:lstStyle/>
                    <a:p>
                      <a:pPr algn="ctr"/>
                      <a:endParaRPr lang="en-US" sz="1400" dirty="0"/>
                    </a:p>
                  </a:txBody>
                  <a:tcPr marL="93247" marR="93247" marT="46623" marB="46623" anchor="ct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endParaRPr lang="en-US" sz="1200" dirty="0" smtClean="0"/>
                    </a:p>
                  </a:txBody>
                  <a:tcPr marL="93247" marR="93247" marT="46623" marB="46623"/>
                </a:tc>
                <a:tc>
                  <a:txBody>
                    <a:bodyPr/>
                    <a:lstStyle/>
                    <a:p>
                      <a:endParaRPr lang="en-US" sz="1200" dirty="0"/>
                    </a:p>
                  </a:txBody>
                  <a:tcPr marL="93247" marR="93247" marT="46623" marB="46623"/>
                </a:tc>
              </a:tr>
              <a:tr h="373413">
                <a:tc>
                  <a:txBody>
                    <a:bodyPr/>
                    <a:lstStyle/>
                    <a:p>
                      <a:r>
                        <a:rPr lang="en-US" sz="1200" dirty="0" smtClean="0"/>
                        <a:t>Printer</a:t>
                      </a:r>
                      <a:endParaRPr lang="en-US" sz="1200" dirty="0"/>
                    </a:p>
                  </a:txBody>
                  <a:tcPr marL="93247" marR="93247" marT="46623" marB="46623"/>
                </a:tc>
                <a:tc>
                  <a:txBody>
                    <a:bodyPr/>
                    <a:lstStyle/>
                    <a:p>
                      <a:endParaRPr lang="en-US" sz="1200"/>
                    </a:p>
                  </a:txBody>
                  <a:tcPr marL="93247" marR="93247" marT="46623" marB="46623"/>
                </a:tc>
                <a:tc>
                  <a:txBody>
                    <a:bodyPr/>
                    <a:lstStyle/>
                    <a:p>
                      <a:pPr algn="ctr"/>
                      <a:endParaRPr lang="en-US" sz="1200"/>
                    </a:p>
                  </a:txBody>
                  <a:tcPr marL="93247" marR="93247" marT="46623" marB="46623" anchor="ctr"/>
                </a:tc>
                <a:tc>
                  <a:txBody>
                    <a:bodyPr/>
                    <a:lstStyle/>
                    <a:p>
                      <a:pPr algn="ctr"/>
                      <a:endParaRPr lang="en-US" sz="1400" dirty="0"/>
                    </a:p>
                  </a:txBody>
                  <a:tcPr marL="93247" marR="93247" marT="46623" marB="46623" anchor="ctr"/>
                </a:tc>
                <a:tc>
                  <a:txBody>
                    <a:bodyPr/>
                    <a:lstStyle/>
                    <a:p>
                      <a:pPr algn="ctr"/>
                      <a:endParaRPr lang="en-US" sz="1400" dirty="0"/>
                    </a:p>
                  </a:txBody>
                  <a:tcPr marL="93247" marR="93247" marT="46623" marB="46623" anchor="ct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endParaRPr lang="en-US" sz="1200" dirty="0" smtClean="0"/>
                    </a:p>
                  </a:txBody>
                  <a:tcPr marL="93247" marR="93247" marT="46623" marB="46623" anchor="ctr"/>
                </a:tc>
                <a:tc>
                  <a:txBody>
                    <a:bodyPr/>
                    <a:lstStyle/>
                    <a:p>
                      <a:pPr algn="ctr"/>
                      <a:endParaRPr lang="en-US" sz="1400" dirty="0"/>
                    </a:p>
                  </a:txBody>
                  <a:tcPr marL="93247" marR="93247" marT="46623" marB="46623" anchor="ctr"/>
                </a:tc>
              </a:tr>
              <a:tr h="373413">
                <a:tc>
                  <a:txBody>
                    <a:bodyPr/>
                    <a:lstStyle/>
                    <a:p>
                      <a:r>
                        <a:rPr lang="en-US" sz="1200" dirty="0" smtClean="0"/>
                        <a:t>Serial Ports</a:t>
                      </a:r>
                      <a:endParaRPr lang="en-US" sz="1200" dirty="0"/>
                    </a:p>
                  </a:txBody>
                  <a:tcPr marL="93247" marR="93247" marT="46623" marB="46623"/>
                </a:tc>
                <a:tc>
                  <a:txBody>
                    <a:bodyPr/>
                    <a:lstStyle/>
                    <a:p>
                      <a:endParaRPr lang="en-US" sz="1200" dirty="0"/>
                    </a:p>
                  </a:txBody>
                  <a:tcPr marL="93247" marR="93247" marT="46623" marB="46623"/>
                </a:tc>
                <a:tc>
                  <a:txBody>
                    <a:bodyPr/>
                    <a:lstStyle/>
                    <a:p>
                      <a:pPr algn="ctr"/>
                      <a:endParaRPr lang="en-US" sz="1200" dirty="0"/>
                    </a:p>
                  </a:txBody>
                  <a:tcPr marL="93247" marR="93247" marT="46623" marB="46623" anchor="ctr"/>
                </a:tc>
                <a:tc>
                  <a:txBody>
                    <a:bodyPr/>
                    <a:lstStyle/>
                    <a:p>
                      <a:pPr algn="ctr"/>
                      <a:endParaRPr lang="en-US" sz="1400" dirty="0"/>
                    </a:p>
                  </a:txBody>
                  <a:tcPr marL="93247" marR="93247" marT="46623" marB="46623" anchor="ctr"/>
                </a:tc>
                <a:tc>
                  <a:txBody>
                    <a:bodyPr/>
                    <a:lstStyle/>
                    <a:p>
                      <a:pPr algn="ctr"/>
                      <a:endParaRPr lang="en-US" sz="1400" dirty="0"/>
                    </a:p>
                  </a:txBody>
                  <a:tcPr marL="93247" marR="93247" marT="46623" marB="46623" anchor="ct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endParaRPr lang="en-US" sz="1200" dirty="0" smtClean="0"/>
                    </a:p>
                  </a:txBody>
                  <a:tcPr marL="93247" marR="93247" marT="46623" marB="46623" anchor="ct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endParaRPr lang="en-US" sz="1400" dirty="0" smtClean="0"/>
                    </a:p>
                  </a:txBody>
                  <a:tcPr marL="93247" marR="93247" marT="46623" marB="46623" anchor="ctr"/>
                </a:tc>
              </a:tr>
              <a:tr h="373413">
                <a:tc>
                  <a:txBody>
                    <a:bodyPr/>
                    <a:lstStyle/>
                    <a:p>
                      <a:r>
                        <a:rPr lang="en-US" sz="1200" dirty="0" smtClean="0"/>
                        <a:t>Com ports</a:t>
                      </a:r>
                      <a:endParaRPr lang="en-US" sz="1200" dirty="0"/>
                    </a:p>
                  </a:txBody>
                  <a:tcPr marL="93247" marR="93247" marT="46623" marB="46623"/>
                </a:tc>
                <a:tc>
                  <a:txBody>
                    <a:bodyPr/>
                    <a:lstStyle/>
                    <a:p>
                      <a:endParaRPr lang="en-US" sz="1200" dirty="0"/>
                    </a:p>
                  </a:txBody>
                  <a:tcPr marL="93247" marR="93247" marT="46623" marB="46623"/>
                </a:tc>
                <a:tc>
                  <a:txBody>
                    <a:bodyPr/>
                    <a:lstStyle/>
                    <a:p>
                      <a:pPr algn="ctr"/>
                      <a:endParaRPr lang="en-US" sz="1200" dirty="0"/>
                    </a:p>
                  </a:txBody>
                  <a:tcPr marL="93247" marR="93247" marT="46623" marB="46623" anchor="ctr"/>
                </a:tc>
                <a:tc>
                  <a:txBody>
                    <a:bodyPr/>
                    <a:lstStyle/>
                    <a:p>
                      <a:pPr algn="ctr"/>
                      <a:endParaRPr lang="en-US" sz="1400" dirty="0"/>
                    </a:p>
                  </a:txBody>
                  <a:tcPr marL="93247" marR="93247" marT="46623" marB="46623" anchor="ctr"/>
                </a:tc>
                <a:tc>
                  <a:txBody>
                    <a:bodyPr/>
                    <a:lstStyle/>
                    <a:p>
                      <a:pPr algn="ctr"/>
                      <a:endParaRPr lang="en-US" sz="1400" dirty="0"/>
                    </a:p>
                  </a:txBody>
                  <a:tcPr marL="93247" marR="93247" marT="46623" marB="46623" anchor="ct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endParaRPr lang="en-US" sz="1200" dirty="0" smtClean="0"/>
                    </a:p>
                  </a:txBody>
                  <a:tcPr marL="93247" marR="93247" marT="46623" marB="46623" anchor="ct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endParaRPr lang="en-US" sz="1400" dirty="0" smtClean="0"/>
                    </a:p>
                  </a:txBody>
                  <a:tcPr marL="93247" marR="93247" marT="46623" marB="46623" anchor="ctr"/>
                </a:tc>
              </a:tr>
              <a:tr h="373413">
                <a:tc>
                  <a:txBody>
                    <a:bodyPr/>
                    <a:lstStyle/>
                    <a:p>
                      <a:r>
                        <a:rPr lang="en-US" sz="1200" dirty="0" smtClean="0"/>
                        <a:t>Plug</a:t>
                      </a:r>
                      <a:r>
                        <a:rPr lang="en-US" sz="1200" baseline="0" dirty="0" smtClean="0"/>
                        <a:t> and Play</a:t>
                      </a:r>
                      <a:endParaRPr lang="en-US" sz="1200" dirty="0"/>
                    </a:p>
                  </a:txBody>
                  <a:tcPr marL="93247" marR="93247" marT="46623" marB="46623"/>
                </a:tc>
                <a:tc>
                  <a:txBody>
                    <a:bodyPr/>
                    <a:lstStyle/>
                    <a:p>
                      <a:endParaRPr lang="en-US" sz="1200" dirty="0"/>
                    </a:p>
                  </a:txBody>
                  <a:tcPr marL="93247" marR="93247" marT="46623" marB="46623"/>
                </a:tc>
                <a:tc>
                  <a:txBody>
                    <a:bodyPr/>
                    <a:lstStyle/>
                    <a:p>
                      <a:endParaRPr lang="en-US" sz="1200" dirty="0"/>
                    </a:p>
                  </a:txBody>
                  <a:tcPr marL="93247" marR="93247" marT="46623" marB="46623"/>
                </a:tc>
                <a:tc>
                  <a:txBody>
                    <a:bodyPr/>
                    <a:lstStyle/>
                    <a:p>
                      <a:pPr algn="ctr"/>
                      <a:endParaRPr lang="en-US" sz="1400" dirty="0"/>
                    </a:p>
                  </a:txBody>
                  <a:tcPr marL="93247" marR="93247" marT="46623" marB="46623" anchor="ctr"/>
                </a:tc>
                <a:tc>
                  <a:txBody>
                    <a:bodyPr/>
                    <a:lstStyle/>
                    <a:p>
                      <a:pPr algn="ctr"/>
                      <a:endParaRPr lang="en-US" sz="1400" dirty="0"/>
                    </a:p>
                  </a:txBody>
                  <a:tcPr marL="93247" marR="93247" marT="46623" marB="46623" anchor="ct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endParaRPr lang="en-US" sz="1200" dirty="0" smtClean="0"/>
                    </a:p>
                  </a:txBody>
                  <a:tcPr marL="93247" marR="93247" marT="46623" marB="46623"/>
                </a:tc>
                <a:tc>
                  <a:txBody>
                    <a:bodyPr/>
                    <a:lstStyle/>
                    <a:p>
                      <a:endParaRPr lang="en-US" sz="1200" dirty="0"/>
                    </a:p>
                  </a:txBody>
                  <a:tcPr marL="93247" marR="93247" marT="46623" marB="46623"/>
                </a:tc>
              </a:tr>
              <a:tr h="373413">
                <a:tc>
                  <a:txBody>
                    <a:bodyPr/>
                    <a:lstStyle/>
                    <a:p>
                      <a:r>
                        <a:rPr lang="en-US" sz="1200" dirty="0" smtClean="0"/>
                        <a:t>Smart Cards</a:t>
                      </a:r>
                      <a:endParaRPr lang="en-US" sz="1200" dirty="0"/>
                    </a:p>
                  </a:txBody>
                  <a:tcPr marL="93247" marR="93247" marT="46623" marB="46623"/>
                </a:tc>
                <a:tc>
                  <a:txBody>
                    <a:bodyPr/>
                    <a:lstStyle/>
                    <a:p>
                      <a:endParaRPr lang="en-US" sz="1200" dirty="0"/>
                    </a:p>
                  </a:txBody>
                  <a:tcPr marL="93247" marR="93247" marT="46623" marB="46623"/>
                </a:tc>
                <a:tc>
                  <a:txBody>
                    <a:bodyPr/>
                    <a:lstStyle/>
                    <a:p>
                      <a:endParaRPr lang="en-US" sz="1200" dirty="0"/>
                    </a:p>
                  </a:txBody>
                  <a:tcPr marL="93247" marR="93247" marT="46623" marB="46623"/>
                </a:tc>
                <a:tc>
                  <a:txBody>
                    <a:bodyPr/>
                    <a:lstStyle/>
                    <a:p>
                      <a:endParaRPr lang="en-US" sz="1200" dirty="0"/>
                    </a:p>
                  </a:txBody>
                  <a:tcPr marL="93247" marR="93247" marT="46623" marB="46623"/>
                </a:tc>
                <a:tc>
                  <a:txBody>
                    <a:bodyPr/>
                    <a:lstStyle/>
                    <a:p>
                      <a:endParaRPr lang="en-US" sz="1200" dirty="0"/>
                    </a:p>
                  </a:txBody>
                  <a:tcPr marL="93247" marR="93247" marT="46623" marB="46623"/>
                </a:tc>
                <a:tc>
                  <a:txBody>
                    <a:bodyPr/>
                    <a:lstStyle/>
                    <a:p>
                      <a:endParaRPr lang="en-US" sz="1200" dirty="0"/>
                    </a:p>
                  </a:txBody>
                  <a:tcPr marL="93247" marR="93247" marT="46623" marB="46623"/>
                </a:tc>
                <a:tc>
                  <a:txBody>
                    <a:bodyPr/>
                    <a:lstStyle/>
                    <a:p>
                      <a:endParaRPr lang="en-US" sz="1200" dirty="0"/>
                    </a:p>
                  </a:txBody>
                  <a:tcPr marL="93247" marR="93247" marT="46623" marB="46623"/>
                </a:tc>
              </a:tr>
            </a:tbl>
          </a:graphicData>
        </a:graphic>
      </p:graphicFrame>
      <p:sp>
        <p:nvSpPr>
          <p:cNvPr id="11" name="TextBox 10"/>
          <p:cNvSpPr txBox="1"/>
          <p:nvPr/>
        </p:nvSpPr>
        <p:spPr>
          <a:xfrm>
            <a:off x="148828" y="5830982"/>
            <a:ext cx="6176819" cy="1247649"/>
          </a:xfrm>
          <a:prstGeom prst="rect">
            <a:avLst/>
          </a:prstGeom>
          <a:noFill/>
        </p:spPr>
        <p:txBody>
          <a:bodyPr wrap="none" rtlCol="0">
            <a:spAutoFit/>
          </a:bodyPr>
          <a:lstStyle/>
          <a:p>
            <a:r>
              <a:rPr lang="en-US" sz="2000" b="1" dirty="0"/>
              <a:t>How to change these:</a:t>
            </a:r>
          </a:p>
          <a:p>
            <a:pPr marL="349656" indent="-349656">
              <a:buFont typeface="+mj-lt"/>
              <a:buAutoNum type="arabicPeriod"/>
            </a:pPr>
            <a:r>
              <a:rPr lang="en-US" sz="1836" dirty="0"/>
              <a:t>No </a:t>
            </a:r>
            <a:r>
              <a:rPr lang="en-US" sz="1836" dirty="0" smtClean="0"/>
              <a:t>UI Azure Management Portal, </a:t>
            </a:r>
            <a:r>
              <a:rPr lang="en-US" sz="1836" dirty="0"/>
              <a:t>it is </a:t>
            </a:r>
            <a:r>
              <a:rPr lang="en-US" sz="1836" dirty="0" smtClean="0"/>
              <a:t>in backlog  </a:t>
            </a:r>
            <a:endParaRPr lang="en-US" sz="1836" dirty="0"/>
          </a:p>
          <a:p>
            <a:pPr marL="349656" indent="-349656">
              <a:buFont typeface="+mj-lt"/>
              <a:buAutoNum type="arabicPeriod"/>
            </a:pPr>
            <a:r>
              <a:rPr lang="en-US" sz="1836" dirty="0" smtClean="0"/>
              <a:t>Using Azure RemoteApp PowerShell modules and SDK</a:t>
            </a:r>
          </a:p>
          <a:p>
            <a:pPr marL="349656" indent="-349656">
              <a:buFont typeface="+mj-lt"/>
              <a:buAutoNum type="arabicPeriod"/>
            </a:pPr>
            <a:endParaRPr lang="en-US" sz="1836" dirty="0">
              <a:solidFill>
                <a:srgbClr val="FF0000"/>
              </a:solidFill>
            </a:endParaRPr>
          </a:p>
        </p:txBody>
      </p:sp>
      <p:pic>
        <p:nvPicPr>
          <p:cNvPr id="15"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8712" y="2303249"/>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8711" y="2685145"/>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debrajoh.000\AppData\Local\Microsoft\Windows\Temporary Internet Files\Low\Content.IE5\6BLMZ8KX\MC900441310[1].PNG"/>
          <p:cNvPicPr>
            <a:picLocks noChangeAspect="1" noChangeArrowheads="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56000"/>
                    </a14:imgEffect>
                  </a14:imgLayer>
                </a14:imgProps>
              </a:ext>
              <a:ext uri="{28A0092B-C50C-407E-A947-70E740481C1C}">
                <a14:useLocalDpi xmlns:a14="http://schemas.microsoft.com/office/drawing/2010/main" val="0"/>
              </a:ext>
            </a:extLst>
          </a:blip>
          <a:srcRect/>
          <a:stretch>
            <a:fillRect/>
          </a:stretch>
        </p:blipFill>
        <p:spPr bwMode="auto">
          <a:xfrm>
            <a:off x="6571417" y="3069222"/>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8080" y="3820207"/>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8079" y="4185231"/>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4954" y="4546110"/>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4953" y="4890194"/>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3917" y="5314240"/>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6157" y="2285018"/>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6156" y="2666913"/>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1750" y="3431183"/>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525" y="3801975"/>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5524" y="4166999"/>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399" y="4527879"/>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398" y="4871962"/>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1362" y="5296009"/>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6156" y="3034820"/>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7773" y="2295628"/>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7772" y="2677523"/>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67164" y="2312181"/>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67163" y="2694076"/>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8284" y="2295628"/>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8283" y="2677523"/>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27476" y="2295628"/>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27475" y="2677523"/>
            <a:ext cx="422053" cy="3166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8828" y="1265593"/>
            <a:ext cx="3924207" cy="2776145"/>
          </a:xfrm>
          <a:prstGeom prst="rect">
            <a:avLst/>
          </a:prstGeom>
          <a:noFill/>
        </p:spPr>
        <p:txBody>
          <a:bodyPr wrap="square" lIns="182880" tIns="146304" rIns="182880" bIns="146304" rtlCol="0">
            <a:spAutoFit/>
          </a:bodyPr>
          <a:lstStyle/>
          <a:p>
            <a:pPr marL="342900" indent="-342900">
              <a:lnSpc>
                <a:spcPct val="90000"/>
              </a:lnSpc>
              <a:spcAft>
                <a:spcPts val="600"/>
              </a:spcAft>
              <a:buFont typeface="Wingdings" panose="05000000000000000000" pitchFamily="2" charset="2"/>
              <a:buChar char="ü"/>
            </a:pPr>
            <a:r>
              <a:rPr lang="en-US" sz="2400" dirty="0">
                <a:gradFill>
                  <a:gsLst>
                    <a:gs pos="2917">
                      <a:schemeClr val="tx1"/>
                    </a:gs>
                    <a:gs pos="30000">
                      <a:schemeClr val="tx1"/>
                    </a:gs>
                  </a:gsLst>
                  <a:lin ang="5400000" scaled="0"/>
                </a:gradFill>
              </a:rPr>
              <a:t>Redirection = providing local device capabilities in the remote </a:t>
            </a:r>
            <a:r>
              <a:rPr lang="en-US" sz="2400" dirty="0" smtClean="0">
                <a:gradFill>
                  <a:gsLst>
                    <a:gs pos="2917">
                      <a:schemeClr val="tx1"/>
                    </a:gs>
                    <a:gs pos="30000">
                      <a:schemeClr val="tx1"/>
                    </a:gs>
                  </a:gsLst>
                  <a:lin ang="5400000" scaled="0"/>
                </a:gradFill>
              </a:rPr>
              <a:t>session</a:t>
            </a:r>
          </a:p>
          <a:p>
            <a:pPr>
              <a:lnSpc>
                <a:spcPct val="90000"/>
              </a:lnSpc>
              <a:spcAft>
                <a:spcPts val="600"/>
              </a:spcAft>
            </a:pPr>
            <a:endParaRPr lang="en-US" sz="2400" dirty="0" smtClean="0">
              <a:gradFill>
                <a:gsLst>
                  <a:gs pos="2917">
                    <a:schemeClr val="tx1"/>
                  </a:gs>
                  <a:gs pos="30000">
                    <a:schemeClr val="tx1"/>
                  </a:gs>
                </a:gsLst>
                <a:lin ang="5400000" scaled="0"/>
              </a:gradFill>
            </a:endParaRPr>
          </a:p>
          <a:p>
            <a:pPr marL="342900" indent="-342900">
              <a:lnSpc>
                <a:spcPct val="90000"/>
              </a:lnSpc>
              <a:spcAft>
                <a:spcPts val="600"/>
              </a:spcAft>
              <a:buFont typeface="Wingdings" panose="05000000000000000000" pitchFamily="2" charset="2"/>
              <a:buChar char="ü"/>
            </a:pPr>
            <a:r>
              <a:rPr lang="en-US" sz="2400" dirty="0">
                <a:gradFill>
                  <a:gsLst>
                    <a:gs pos="2917">
                      <a:schemeClr val="tx1"/>
                    </a:gs>
                    <a:gs pos="30000">
                      <a:schemeClr val="tx1"/>
                    </a:gs>
                  </a:gsLst>
                  <a:lin ang="5400000" scaled="0"/>
                </a:gradFill>
              </a:rPr>
              <a:t>Redirection capabilities in RemoteApp are the same as a local </a:t>
            </a:r>
            <a:r>
              <a:rPr lang="en-US" sz="2400" dirty="0" smtClean="0">
                <a:gradFill>
                  <a:gsLst>
                    <a:gs pos="2917">
                      <a:schemeClr val="tx1"/>
                    </a:gs>
                    <a:gs pos="30000">
                      <a:schemeClr val="tx1"/>
                    </a:gs>
                  </a:gsLst>
                  <a:lin ang="5400000" scaled="0"/>
                </a:gradFill>
              </a:rPr>
              <a:t>PC</a:t>
            </a:r>
          </a:p>
        </p:txBody>
      </p:sp>
      <p:pic>
        <p:nvPicPr>
          <p:cNvPr id="41" name="Picture 2" descr="C:\Users\debrajoh.000\AppData\Local\Microsoft\Windows\Temporary Internet Files\Low\Content.IE5\6BLMZ8KX\MC900441310[1].PNG"/>
          <p:cNvPicPr>
            <a:picLocks noChangeAspect="1" noChangeArrowheads="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1500"/>
                    </a14:imgEffect>
                    <a14:imgEffect>
                      <a14:saturation sat="56000"/>
                    </a14:imgEffect>
                  </a14:imgLayer>
                </a14:imgProps>
              </a:ext>
              <a:ext uri="{28A0092B-C50C-407E-A947-70E740481C1C}">
                <a14:useLocalDpi xmlns:a14="http://schemas.microsoft.com/office/drawing/2010/main" val="0"/>
              </a:ext>
            </a:extLst>
          </a:blip>
          <a:srcRect/>
          <a:stretch>
            <a:fillRect/>
          </a:stretch>
        </p:blipFill>
        <p:spPr bwMode="auto">
          <a:xfrm>
            <a:off x="6558712" y="3409266"/>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7773" y="3071903"/>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09146" y="3801975"/>
            <a:ext cx="422053" cy="3166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2834" y="3071903"/>
            <a:ext cx="422053" cy="31662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bwMode="auto">
          <a:xfrm>
            <a:off x="6495851" y="3040364"/>
            <a:ext cx="533400" cy="707441"/>
          </a:xfrm>
          <a:prstGeom prst="roundRect">
            <a:avLst/>
          </a:prstGeom>
          <a:noFill/>
          <a:ln w="3810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6" name="Rectangle 5"/>
          <p:cNvSpPr/>
          <p:nvPr/>
        </p:nvSpPr>
        <p:spPr>
          <a:xfrm>
            <a:off x="6821674" y="6554964"/>
            <a:ext cx="6216650" cy="400110"/>
          </a:xfrm>
          <a:prstGeom prst="rect">
            <a:avLst/>
          </a:prstGeom>
        </p:spPr>
        <p:txBody>
          <a:bodyPr>
            <a:spAutoFit/>
          </a:bodyPr>
          <a:lstStyle/>
          <a:p>
            <a:r>
              <a:rPr lang="en-US" sz="1000" u="sng" dirty="0">
                <a:solidFill>
                  <a:srgbClr val="0070C0"/>
                </a:solidFill>
                <a:hlinkClick r:id="rId6"/>
              </a:rPr>
              <a:t>http://azure.microsoft.com/en-us/documentation/articles/remoteapp-redirection</a:t>
            </a:r>
            <a:r>
              <a:rPr lang="en-US" sz="1000" u="sng" dirty="0" smtClean="0">
                <a:solidFill>
                  <a:srgbClr val="0070C0"/>
                </a:solidFill>
                <a:hlinkClick r:id="rId6"/>
              </a:rPr>
              <a:t>/</a:t>
            </a:r>
            <a:endParaRPr lang="en-US" sz="1000" u="sng" dirty="0" smtClean="0">
              <a:solidFill>
                <a:srgbClr val="0070C0"/>
              </a:solidFill>
            </a:endParaRPr>
          </a:p>
          <a:p>
            <a:r>
              <a:rPr lang="en-US" sz="1000" u="sng" dirty="0">
                <a:solidFill>
                  <a:srgbClr val="0070C0"/>
                </a:solidFill>
              </a:rPr>
              <a:t>http://azure.microsoft.com/en-us/documentation/articles/remoteapp-tutorial-arawithpowershell/</a:t>
            </a:r>
          </a:p>
        </p:txBody>
      </p:sp>
    </p:spTree>
    <p:extLst>
      <p:ext uri="{BB962C8B-B14F-4D97-AF65-F5344CB8AC3E}">
        <p14:creationId xmlns:p14="http://schemas.microsoft.com/office/powerpoint/2010/main" val="865515324"/>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dirty="0" smtClean="0">
                <a:solidFill>
                  <a:schemeClr val="tx1"/>
                </a:solidFill>
              </a:rPr>
              <a:t>Redirected drives</a:t>
            </a:r>
            <a:r>
              <a:rPr lang="en-US" b="1" dirty="0">
                <a:solidFill>
                  <a:schemeClr val="tx1"/>
                </a:solidFill>
              </a:rPr>
              <a:t/>
            </a:r>
            <a:br>
              <a:rPr lang="en-US" b="1" dirty="0">
                <a:solidFill>
                  <a:schemeClr val="tx1"/>
                </a:solidFill>
              </a:rPr>
            </a:br>
            <a:endParaRPr lang="en-US" b="1" dirty="0">
              <a:solidFill>
                <a:schemeClr val="tx1"/>
              </a:solidFill>
            </a:endParaRPr>
          </a:p>
        </p:txBody>
      </p:sp>
      <p:sp>
        <p:nvSpPr>
          <p:cNvPr id="3" name="Content Placeholder 2"/>
          <p:cNvSpPr>
            <a:spLocks noGrp="1"/>
          </p:cNvSpPr>
          <p:nvPr>
            <p:ph idx="4294967295"/>
          </p:nvPr>
        </p:nvSpPr>
        <p:spPr>
          <a:xfrm>
            <a:off x="122237" y="1363662"/>
            <a:ext cx="9252624" cy="4825937"/>
          </a:xfrm>
          <a:prstGeom prst="rect">
            <a:avLst/>
          </a:prstGeom>
        </p:spPr>
        <p:txBody>
          <a:bodyPr/>
          <a:lstStyle/>
          <a:p>
            <a:pPr lvl="1"/>
            <a:r>
              <a:rPr lang="en-US" sz="3200" dirty="0" smtClean="0"/>
              <a:t>Local PC drives available in remote session</a:t>
            </a:r>
          </a:p>
          <a:p>
            <a:pPr lvl="1"/>
            <a:endParaRPr lang="en-US" sz="2000" dirty="0" smtClean="0"/>
          </a:p>
          <a:p>
            <a:pPr lvl="1"/>
            <a:r>
              <a:rPr lang="en-US" sz="3200" dirty="0" smtClean="0"/>
              <a:t>Ability to access PC content</a:t>
            </a:r>
          </a:p>
          <a:p>
            <a:pPr lvl="1"/>
            <a:endParaRPr lang="en-US" sz="2000" dirty="0" smtClean="0"/>
          </a:p>
          <a:p>
            <a:pPr lvl="1"/>
            <a:r>
              <a:rPr lang="en-US" sz="3200" dirty="0" smtClean="0"/>
              <a:t>Access locally mapped </a:t>
            </a:r>
            <a:r>
              <a:rPr lang="en-US" sz="3200" dirty="0"/>
              <a:t>network shares </a:t>
            </a:r>
          </a:p>
          <a:p>
            <a:pPr lvl="1"/>
            <a:endParaRPr lang="en-US" sz="2000" dirty="0" smtClean="0"/>
          </a:p>
          <a:p>
            <a:pPr lvl="1"/>
            <a:r>
              <a:rPr lang="en-US" sz="3200" dirty="0" smtClean="0"/>
              <a:t>Not enabled by default</a:t>
            </a:r>
          </a:p>
          <a:p>
            <a:pPr lvl="1"/>
            <a:endParaRPr lang="en-US" sz="2000" dirty="0"/>
          </a:p>
          <a:p>
            <a:pPr lvl="1"/>
            <a:r>
              <a:rPr lang="en-US" sz="3200" dirty="0" smtClean="0"/>
              <a:t>Only available for Mac and Windows</a:t>
            </a:r>
            <a:endParaRPr lang="en-US" sz="3200" dirty="0"/>
          </a:p>
          <a:p>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51" t="615" r="66955" b="35143"/>
          <a:stretch/>
        </p:blipFill>
        <p:spPr bwMode="auto">
          <a:xfrm>
            <a:off x="9246466" y="733423"/>
            <a:ext cx="2917737" cy="388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stretch>
            <a:fillRect/>
          </a:stretch>
        </p:blipFill>
        <p:spPr>
          <a:xfrm>
            <a:off x="9246466" y="261936"/>
            <a:ext cx="7400925" cy="7391400"/>
          </a:xfrm>
          <a:prstGeom prst="rect">
            <a:avLst/>
          </a:prstGeom>
        </p:spPr>
      </p:pic>
      <p:sp>
        <p:nvSpPr>
          <p:cNvPr id="5" name="Rounded Rectangle 4"/>
          <p:cNvSpPr/>
          <p:nvPr/>
        </p:nvSpPr>
        <p:spPr bwMode="auto">
          <a:xfrm>
            <a:off x="8809037" y="3040062"/>
            <a:ext cx="2286000" cy="304800"/>
          </a:xfrm>
          <a:prstGeom prst="round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Rounded Rectangle 6"/>
          <p:cNvSpPr/>
          <p:nvPr/>
        </p:nvSpPr>
        <p:spPr bwMode="auto">
          <a:xfrm>
            <a:off x="8809037" y="3823602"/>
            <a:ext cx="2438400" cy="304800"/>
          </a:xfrm>
          <a:prstGeom prst="round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2356150816"/>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31" y="3868809"/>
            <a:ext cx="4820732" cy="3587522"/>
          </a:xfrm>
          <a:prstGeom prst="rect">
            <a:avLst/>
          </a:prstGeom>
        </p:spPr>
      </p:pic>
      <p:sp>
        <p:nvSpPr>
          <p:cNvPr id="2" name="Title 1"/>
          <p:cNvSpPr>
            <a:spLocks noGrp="1"/>
          </p:cNvSpPr>
          <p:nvPr>
            <p:ph type="title"/>
          </p:nvPr>
        </p:nvSpPr>
        <p:spPr>
          <a:xfrm>
            <a:off x="122237" y="195956"/>
            <a:ext cx="11458469" cy="1081122"/>
          </a:xfrm>
        </p:spPr>
        <p:txBody>
          <a:bodyPr/>
          <a:lstStyle/>
          <a:p>
            <a:r>
              <a:rPr lang="en-US" b="1" dirty="0" smtClean="0">
                <a:solidFill>
                  <a:schemeClr val="tx1"/>
                </a:solidFill>
              </a:rPr>
              <a:t>User Profile Disk (UPD)</a:t>
            </a:r>
            <a:endParaRPr lang="en-US" b="1" dirty="0">
              <a:solidFill>
                <a:schemeClr val="tx1"/>
              </a:solidFill>
            </a:endParaRPr>
          </a:p>
        </p:txBody>
      </p:sp>
      <p:sp>
        <p:nvSpPr>
          <p:cNvPr id="3" name="Content Placeholder 2"/>
          <p:cNvSpPr>
            <a:spLocks noGrp="1"/>
          </p:cNvSpPr>
          <p:nvPr>
            <p:ph idx="4294967295"/>
          </p:nvPr>
        </p:nvSpPr>
        <p:spPr>
          <a:xfrm>
            <a:off x="6162169" y="859564"/>
            <a:ext cx="6248400" cy="6552563"/>
          </a:xfrm>
          <a:prstGeom prst="rect">
            <a:avLst/>
          </a:prstGeom>
        </p:spPr>
        <p:txBody>
          <a:bodyPr/>
          <a:lstStyle/>
          <a:p>
            <a:pPr marL="0" indent="0">
              <a:buNone/>
            </a:pPr>
            <a:r>
              <a:rPr lang="en-US" sz="2800" b="1"/>
              <a:t>Each user gets:</a:t>
            </a:r>
          </a:p>
          <a:p>
            <a:r>
              <a:rPr lang="en-US" sz="2400" dirty="0"/>
              <a:t>50 GB persistent storage </a:t>
            </a:r>
          </a:p>
          <a:p>
            <a:pPr marL="0" indent="0">
              <a:buNone/>
            </a:pPr>
            <a:endParaRPr lang="en-US" sz="2400" dirty="0"/>
          </a:p>
          <a:p>
            <a:pPr marL="0" indent="0">
              <a:buNone/>
            </a:pPr>
            <a:r>
              <a:rPr lang="en-US" sz="2800" b="1" dirty="0"/>
              <a:t>UPD:</a:t>
            </a:r>
          </a:p>
          <a:p>
            <a:r>
              <a:rPr lang="en-US" sz="2400" dirty="0"/>
              <a:t>Tied to collection</a:t>
            </a:r>
          </a:p>
          <a:p>
            <a:r>
              <a:rPr lang="en-US" sz="2400" dirty="0"/>
              <a:t>Contains user data and app settings</a:t>
            </a:r>
          </a:p>
          <a:p>
            <a:r>
              <a:rPr lang="en-US" sz="2400" dirty="0"/>
              <a:t>Geo-replicated</a:t>
            </a:r>
          </a:p>
          <a:p>
            <a:pPr marL="0" indent="0">
              <a:buNone/>
            </a:pPr>
            <a:endParaRPr lang="en-US" sz="1800" dirty="0"/>
          </a:p>
          <a:p>
            <a:pPr marL="0" indent="0">
              <a:buNone/>
            </a:pPr>
            <a:r>
              <a:rPr lang="en-US" sz="2800" b="1" dirty="0"/>
              <a:t>Considerations</a:t>
            </a:r>
          </a:p>
          <a:p>
            <a:r>
              <a:rPr lang="en-US" sz="2400" dirty="0"/>
              <a:t>Removing user will not delete UPD</a:t>
            </a:r>
          </a:p>
          <a:p>
            <a:r>
              <a:rPr lang="en-US" sz="2400" dirty="0"/>
              <a:t>Never configure files with Windows Sharing</a:t>
            </a:r>
          </a:p>
          <a:p>
            <a:r>
              <a:rPr lang="en-US" sz="2400" dirty="0"/>
              <a:t>Only available during active session</a:t>
            </a:r>
          </a:p>
          <a:p>
            <a:r>
              <a:rPr lang="en-US" sz="2400" dirty="0"/>
              <a:t>Need user data accessible in read-only format while offline? Contact Azure support.</a:t>
            </a:r>
          </a:p>
          <a:p>
            <a:pPr marL="0" indent="0">
              <a:buNone/>
            </a:pPr>
            <a:endParaRPr lang="en-US" sz="2400" dirty="0"/>
          </a:p>
        </p:txBody>
      </p:sp>
      <p:pic>
        <p:nvPicPr>
          <p:cNvPr id="4" name="Picture 3"/>
          <p:cNvPicPr>
            <a:picLocks noChangeAspect="1"/>
          </p:cNvPicPr>
          <p:nvPr/>
        </p:nvPicPr>
        <p:blipFill rotWithShape="1">
          <a:blip r:embed="rId4"/>
          <a:srcRect r="38276"/>
          <a:stretch/>
        </p:blipFill>
        <p:spPr>
          <a:xfrm>
            <a:off x="2900823" y="3040062"/>
            <a:ext cx="3167283" cy="3857742"/>
          </a:xfrm>
          <a:prstGeom prst="rect">
            <a:avLst/>
          </a:prstGeom>
        </p:spPr>
      </p:pic>
      <p:sp>
        <p:nvSpPr>
          <p:cNvPr id="5" name="Trapezoid 4"/>
          <p:cNvSpPr/>
          <p:nvPr/>
        </p:nvSpPr>
        <p:spPr bwMode="auto">
          <a:xfrm rot="10800000">
            <a:off x="3703076" y="3760837"/>
            <a:ext cx="2373871" cy="2708225"/>
          </a:xfrm>
          <a:prstGeom prst="trapezoid">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 name="Rectangle 5"/>
          <p:cNvSpPr/>
          <p:nvPr/>
        </p:nvSpPr>
        <p:spPr bwMode="auto">
          <a:xfrm>
            <a:off x="3638549" y="3458502"/>
            <a:ext cx="2514600" cy="302335"/>
          </a:xfrm>
          <a:prstGeom prst="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 name="TextBox 7"/>
          <p:cNvSpPr txBox="1"/>
          <p:nvPr/>
        </p:nvSpPr>
        <p:spPr>
          <a:xfrm>
            <a:off x="-71169" y="2727055"/>
            <a:ext cx="2971991" cy="1292662"/>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Same as VDI or specifying path in user account</a:t>
            </a:r>
          </a:p>
        </p:txBody>
      </p:sp>
      <p:sp>
        <p:nvSpPr>
          <p:cNvPr id="9" name="TextBox 8"/>
          <p:cNvSpPr txBox="1"/>
          <p:nvPr/>
        </p:nvSpPr>
        <p:spPr>
          <a:xfrm>
            <a:off x="195723" y="1276596"/>
            <a:ext cx="5410200" cy="954107"/>
          </a:xfrm>
          <a:prstGeom prst="rect">
            <a:avLst/>
          </a:prstGeom>
          <a:noFill/>
        </p:spPr>
        <p:txBody>
          <a:bodyPr wrap="square" rtlCol="0">
            <a:spAutoFit/>
          </a:bodyPr>
          <a:lstStyle/>
          <a:p>
            <a:pPr marL="342900" indent="-342900">
              <a:buFont typeface="Wingdings" panose="05000000000000000000" pitchFamily="2" charset="2"/>
              <a:buChar char="ü"/>
            </a:pPr>
            <a:r>
              <a:rPr lang="en-US" sz="2800" dirty="0" smtClean="0"/>
              <a:t>User Profile Disk (UPD) is a VHD that holds a user’s profile</a:t>
            </a:r>
          </a:p>
        </p:txBody>
      </p:sp>
      <p:sp>
        <p:nvSpPr>
          <p:cNvPr id="10" name="Rectangle 9"/>
          <p:cNvSpPr/>
          <p:nvPr/>
        </p:nvSpPr>
        <p:spPr bwMode="auto">
          <a:xfrm>
            <a:off x="1341437" y="4496673"/>
            <a:ext cx="1509486" cy="1027148"/>
          </a:xfrm>
          <a:prstGeom prst="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659904692"/>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768" y="195956"/>
            <a:ext cx="10724938" cy="1081122"/>
          </a:xfrm>
        </p:spPr>
        <p:txBody>
          <a:bodyPr/>
          <a:lstStyle/>
          <a:p>
            <a:r>
              <a:rPr lang="en-US" b="1" dirty="0" smtClean="0">
                <a:solidFill>
                  <a:schemeClr val="tx1"/>
                </a:solidFill>
              </a:rPr>
              <a:t>Data storage and file sharing</a:t>
            </a:r>
            <a:endParaRPr lang="en-US" b="1" dirty="0">
              <a:solidFill>
                <a:schemeClr val="tx1"/>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889" y="1178988"/>
            <a:ext cx="4829016" cy="1887286"/>
          </a:xfrm>
          <a:prstGeom prst="rect">
            <a:avLst/>
          </a:prstGeom>
        </p:spPr>
      </p:pic>
      <p:pic>
        <p:nvPicPr>
          <p:cNvPr id="1028" name="Picture 4" descr="http://www.userlogos.org/files/logos/spaljeni/dropboxip.png"/>
          <p:cNvPicPr>
            <a:picLocks noChangeAspect="1" noChangeArrowheads="1"/>
          </p:cNvPicPr>
          <p:nvPr/>
        </p:nvPicPr>
        <p:blipFill rotWithShape="1">
          <a:blip r:embed="rId3">
            <a:extLst>
              <a:ext uri="{28A0092B-C50C-407E-A947-70E740481C1C}">
                <a14:useLocalDpi xmlns:a14="http://schemas.microsoft.com/office/drawing/2010/main" val="0"/>
              </a:ext>
            </a:extLst>
          </a:blip>
          <a:srcRect b="22451"/>
          <a:stretch/>
        </p:blipFill>
        <p:spPr bwMode="auto">
          <a:xfrm>
            <a:off x="26987" y="5055366"/>
            <a:ext cx="2719422" cy="15816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437" y="4192884"/>
            <a:ext cx="2339868" cy="862482"/>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028" y="2880015"/>
            <a:ext cx="1009120" cy="1009120"/>
          </a:xfrm>
          <a:prstGeom prst="rect">
            <a:avLst/>
          </a:prstGeom>
        </p:spPr>
      </p:pic>
      <p:sp>
        <p:nvSpPr>
          <p:cNvPr id="23" name="Rounded Rectangle 22"/>
          <p:cNvSpPr/>
          <p:nvPr/>
        </p:nvSpPr>
        <p:spPr bwMode="auto">
          <a:xfrm>
            <a:off x="8199437" y="4085336"/>
            <a:ext cx="5286269" cy="3298216"/>
          </a:xfrm>
          <a:prstGeom prst="roundRect">
            <a:avLst/>
          </a:prstGeom>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24" name="TextBox 23"/>
          <p:cNvSpPr txBox="1"/>
          <p:nvPr/>
        </p:nvSpPr>
        <p:spPr>
          <a:xfrm>
            <a:off x="8692090" y="4148337"/>
            <a:ext cx="2377895"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Not supported</a:t>
            </a:r>
          </a:p>
        </p:txBody>
      </p:sp>
      <p:pic>
        <p:nvPicPr>
          <p:cNvPr id="7" name="Picture 6"/>
          <p:cNvPicPr>
            <a:picLocks noChangeAspect="1"/>
          </p:cNvPicPr>
          <p:nvPr/>
        </p:nvPicPr>
        <p:blipFill>
          <a:blip r:embed="rId6"/>
          <a:stretch>
            <a:fillRect/>
          </a:stretch>
        </p:blipFill>
        <p:spPr>
          <a:xfrm>
            <a:off x="8885237" y="4909777"/>
            <a:ext cx="902746" cy="490622"/>
          </a:xfrm>
          <a:prstGeom prst="rect">
            <a:avLst/>
          </a:prstGeom>
        </p:spPr>
      </p:pic>
      <p:sp>
        <p:nvSpPr>
          <p:cNvPr id="25" name="TextBox 24"/>
          <p:cNvSpPr txBox="1"/>
          <p:nvPr/>
        </p:nvSpPr>
        <p:spPr>
          <a:xfrm>
            <a:off x="1636148" y="3193131"/>
            <a:ext cx="5376023"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Mapped Drives &amp; Network Locations</a:t>
            </a:r>
          </a:p>
        </p:txBody>
      </p:sp>
      <p:sp>
        <p:nvSpPr>
          <p:cNvPr id="27" name="TextBox 26"/>
          <p:cNvSpPr txBox="1"/>
          <p:nvPr/>
        </p:nvSpPr>
        <p:spPr>
          <a:xfrm>
            <a:off x="8199437" y="6481680"/>
            <a:ext cx="4295150" cy="517065"/>
          </a:xfrm>
          <a:prstGeom prst="rect">
            <a:avLst/>
          </a:prstGeom>
          <a:noFill/>
        </p:spPr>
        <p:txBody>
          <a:bodyPr wrap="none" lIns="182880" tIns="146304" rIns="182880" bIns="146304" rtlCol="0">
            <a:spAutoFit/>
          </a:bodyPr>
          <a:lstStyle/>
          <a:p>
            <a:pPr>
              <a:lnSpc>
                <a:spcPct val="90000"/>
              </a:lnSpc>
              <a:spcAft>
                <a:spcPts val="600"/>
              </a:spcAft>
            </a:pPr>
            <a:r>
              <a:rPr lang="en-US" sz="1600" dirty="0" smtClean="0">
                <a:gradFill>
                  <a:gsLst>
                    <a:gs pos="2917">
                      <a:schemeClr val="tx1"/>
                    </a:gs>
                    <a:gs pos="30000">
                      <a:schemeClr val="tx1"/>
                    </a:gs>
                  </a:gsLst>
                  <a:lin ang="5400000" scaled="0"/>
                </a:gradFill>
              </a:rPr>
              <a:t>*Verify support for Windows Server 2012R2</a:t>
            </a:r>
          </a:p>
        </p:txBody>
      </p:sp>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2090" y="5502763"/>
            <a:ext cx="1594288" cy="502486"/>
          </a:xfrm>
          <a:prstGeom prst="rect">
            <a:avLst/>
          </a:prstGeom>
        </p:spPr>
      </p:pic>
    </p:spTree>
    <p:extLst>
      <p:ext uri="{BB962C8B-B14F-4D97-AF65-F5344CB8AC3E}">
        <p14:creationId xmlns:p14="http://schemas.microsoft.com/office/powerpoint/2010/main" val="2648743436"/>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89" y="346342"/>
            <a:ext cx="11458469" cy="1081122"/>
          </a:xfrm>
        </p:spPr>
        <p:txBody>
          <a:bodyPr/>
          <a:lstStyle/>
          <a:p>
            <a:r>
              <a:rPr lang="en-US" b="1" dirty="0" smtClean="0">
                <a:solidFill>
                  <a:schemeClr val="tx1"/>
                </a:solidFill>
              </a:rPr>
              <a:t>                  considerations</a:t>
            </a:r>
            <a:endParaRPr lang="en-US" b="1" dirty="0">
              <a:solidFill>
                <a:schemeClr val="tx1"/>
              </a:solidFill>
            </a:endParaRPr>
          </a:p>
        </p:txBody>
      </p:sp>
      <p:sp>
        <p:nvSpPr>
          <p:cNvPr id="3" name="Content Placeholder 2"/>
          <p:cNvSpPr>
            <a:spLocks noGrp="1"/>
          </p:cNvSpPr>
          <p:nvPr>
            <p:ph idx="4294967295"/>
          </p:nvPr>
        </p:nvSpPr>
        <p:spPr>
          <a:xfrm>
            <a:off x="150811" y="1826957"/>
            <a:ext cx="12163426" cy="4761303"/>
          </a:xfrm>
          <a:prstGeom prst="rect">
            <a:avLst/>
          </a:prstGeom>
        </p:spPr>
        <p:txBody>
          <a:bodyPr/>
          <a:lstStyle/>
          <a:p>
            <a:r>
              <a:rPr lang="en-US" sz="3600" dirty="0"/>
              <a:t>Downloads all files - there's no selective </a:t>
            </a:r>
            <a:r>
              <a:rPr lang="en-US" sz="3600" dirty="0" smtClean="0"/>
              <a:t>sync</a:t>
            </a:r>
          </a:p>
          <a:p>
            <a:endParaRPr lang="en-US" sz="3600" dirty="0" smtClean="0"/>
          </a:p>
          <a:p>
            <a:r>
              <a:rPr lang="en-US" sz="3600" dirty="0"/>
              <a:t>This could flood the 50 GB limit on your UPD, which will cause connection </a:t>
            </a:r>
            <a:r>
              <a:rPr lang="en-US" sz="3600" dirty="0" smtClean="0"/>
              <a:t>failures</a:t>
            </a:r>
          </a:p>
          <a:p>
            <a:endParaRPr lang="en-US" sz="3600" dirty="0" smtClean="0"/>
          </a:p>
          <a:p>
            <a:r>
              <a:rPr lang="en-US" sz="3600" dirty="0"/>
              <a:t>For the best experience sign into Office before launching OneDrive for Business</a:t>
            </a:r>
            <a:endParaRPr lang="en-US" sz="2400" b="1" dirty="0" smtClean="0"/>
          </a:p>
          <a:p>
            <a:pPr marL="0" indent="0">
              <a:buNone/>
            </a:pPr>
            <a:endParaRPr lang="en-US" sz="2400" b="1" dirty="0" smtClean="0"/>
          </a:p>
          <a:p>
            <a:pPr marL="0" indent="0">
              <a:buNone/>
            </a:pPr>
            <a:endParaRPr lang="en-US" sz="1400"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11" y="111601"/>
            <a:ext cx="3197953" cy="1249831"/>
          </a:xfrm>
          <a:prstGeom prst="rect">
            <a:avLst/>
          </a:prstGeom>
        </p:spPr>
      </p:pic>
    </p:spTree>
    <p:extLst>
      <p:ext uri="{BB962C8B-B14F-4D97-AF65-F5344CB8AC3E}">
        <p14:creationId xmlns:p14="http://schemas.microsoft.com/office/powerpoint/2010/main" val="2705393481"/>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Customize workspace name</a:t>
            </a:r>
            <a:endParaRPr lang="en-US"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128" y="5005826"/>
            <a:ext cx="8601075" cy="1857375"/>
          </a:xfrm>
          <a:prstGeom prst="rect">
            <a:avLst/>
          </a:prstGeom>
        </p:spPr>
      </p:pic>
      <p:sp>
        <p:nvSpPr>
          <p:cNvPr id="6" name="Rectangle 5"/>
          <p:cNvSpPr/>
          <p:nvPr/>
        </p:nvSpPr>
        <p:spPr>
          <a:xfrm>
            <a:off x="68093" y="1714185"/>
            <a:ext cx="4267198" cy="461665"/>
          </a:xfrm>
          <a:prstGeom prst="rect">
            <a:avLst/>
          </a:prstGeom>
        </p:spPr>
        <p:txBody>
          <a:bodyPr wrap="square">
            <a:spAutoFit/>
          </a:bodyPr>
          <a:lstStyle/>
          <a:p>
            <a:r>
              <a:rPr lang="en-US" sz="2400" dirty="0">
                <a:latin typeface="Calibri" panose="020F0502020204030204" pitchFamily="34" charset="0"/>
              </a:rPr>
              <a:t>Change Settings&gt;RemoteApp</a:t>
            </a:r>
            <a:endParaRPr lang="en-US" sz="2400" dirty="0"/>
          </a:p>
        </p:txBody>
      </p:sp>
      <p:pic>
        <p:nvPicPr>
          <p:cNvPr id="12" name="Picture 11"/>
          <p:cNvPicPr>
            <a:picLocks noChangeAspect="1"/>
          </p:cNvPicPr>
          <p:nvPr/>
        </p:nvPicPr>
        <p:blipFill>
          <a:blip r:embed="rId3"/>
          <a:stretch>
            <a:fillRect/>
          </a:stretch>
        </p:blipFill>
        <p:spPr>
          <a:xfrm>
            <a:off x="4313237" y="1882382"/>
            <a:ext cx="7989109" cy="2994879"/>
          </a:xfrm>
          <a:prstGeom prst="rect">
            <a:avLst/>
          </a:prstGeom>
        </p:spPr>
      </p:pic>
      <p:cxnSp>
        <p:nvCxnSpPr>
          <p:cNvPr id="9" name="Straight Arrow Connector 8"/>
          <p:cNvCxnSpPr/>
          <p:nvPr/>
        </p:nvCxnSpPr>
        <p:spPr>
          <a:xfrm flipH="1">
            <a:off x="4702479" y="3649662"/>
            <a:ext cx="3605312" cy="1587535"/>
          </a:xfrm>
          <a:prstGeom prst="straightConnector1">
            <a:avLst/>
          </a:prstGeom>
          <a:ln w="571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stretch>
            <a:fillRect/>
          </a:stretch>
        </p:blipFill>
        <p:spPr>
          <a:xfrm>
            <a:off x="10942637" y="1917505"/>
            <a:ext cx="990600" cy="208157"/>
          </a:xfrm>
          <a:prstGeom prst="rect">
            <a:avLst/>
          </a:prstGeom>
        </p:spPr>
      </p:pic>
      <p:sp>
        <p:nvSpPr>
          <p:cNvPr id="8" name="Rounded Rectangle 7"/>
          <p:cNvSpPr/>
          <p:nvPr/>
        </p:nvSpPr>
        <p:spPr bwMode="auto">
          <a:xfrm>
            <a:off x="7782633" y="3324138"/>
            <a:ext cx="1828800" cy="533400"/>
          </a:xfrm>
          <a:prstGeom prst="roundRect">
            <a:avLst/>
          </a:prstGeom>
          <a:no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0" name="Rounded Rectangle 9"/>
          <p:cNvSpPr/>
          <p:nvPr/>
        </p:nvSpPr>
        <p:spPr bwMode="auto">
          <a:xfrm>
            <a:off x="3563128" y="5202785"/>
            <a:ext cx="1283509" cy="359936"/>
          </a:xfrm>
          <a:prstGeom prst="roundRect">
            <a:avLst/>
          </a:prstGeom>
          <a:noFill/>
          <a:ln w="3810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Tree>
    <p:extLst>
      <p:ext uri="{BB962C8B-B14F-4D97-AF65-F5344CB8AC3E}">
        <p14:creationId xmlns:p14="http://schemas.microsoft.com/office/powerpoint/2010/main" val="206673982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3"/>
          <p:cNvPicPr>
            <a:picLocks noChangeAspect="1"/>
          </p:cNvPicPr>
          <p:nvPr/>
        </p:nvPicPr>
        <p:blipFill rotWithShape="1">
          <a:blip r:embed="rId3">
            <a:extLst>
              <a:ext uri="{28A0092B-C50C-407E-A947-70E740481C1C}">
                <a14:useLocalDpi xmlns:a14="http://schemas.microsoft.com/office/drawing/2010/main" val="0"/>
              </a:ext>
            </a:extLst>
          </a:blip>
          <a:srcRect t="7817" b="9378"/>
          <a:stretch/>
        </p:blipFill>
        <p:spPr>
          <a:xfrm>
            <a:off x="1765" y="497"/>
            <a:ext cx="12682254" cy="7000933"/>
          </a:xfrm>
          <a:prstGeom prst="rect">
            <a:avLst/>
          </a:prstGeom>
        </p:spPr>
      </p:pic>
      <p:sp>
        <p:nvSpPr>
          <p:cNvPr id="8" name="Rectangle 7"/>
          <p:cNvSpPr/>
          <p:nvPr/>
        </p:nvSpPr>
        <p:spPr bwMode="ltGray">
          <a:xfrm>
            <a:off x="282117" y="297476"/>
            <a:ext cx="5936120" cy="6514016"/>
          </a:xfrm>
          <a:prstGeom prst="rect">
            <a:avLst/>
          </a:prstGeom>
          <a:solidFill>
            <a:schemeClr val="tx1">
              <a:lumMod val="95000"/>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50846" fontAlgn="base">
              <a:lnSpc>
                <a:spcPct val="90000"/>
              </a:lnSpc>
              <a:spcBef>
                <a:spcPct val="0"/>
              </a:spcBef>
              <a:spcAft>
                <a:spcPct val="0"/>
              </a:spcAft>
            </a:pPr>
            <a:endParaRPr lang="en-US" sz="2448" dirty="0" err="1">
              <a:solidFill>
                <a:srgbClr val="FFFFFF"/>
              </a:solidFill>
              <a:ea typeface="Segoe UI" pitchFamily="34" charset="0"/>
              <a:cs typeface="Segoe UI" pitchFamily="34" charset="0"/>
            </a:endParaRPr>
          </a:p>
        </p:txBody>
      </p:sp>
      <p:sp>
        <p:nvSpPr>
          <p:cNvPr id="3" name="Title 2"/>
          <p:cNvSpPr>
            <a:spLocks noGrp="1"/>
          </p:cNvSpPr>
          <p:nvPr>
            <p:ph type="title"/>
          </p:nvPr>
        </p:nvSpPr>
        <p:spPr>
          <a:xfrm>
            <a:off x="282118" y="525884"/>
            <a:ext cx="5936119" cy="799987"/>
          </a:xfrm>
        </p:spPr>
        <p:txBody>
          <a:bodyPr>
            <a:normAutofit fontScale="90000"/>
          </a:bodyPr>
          <a:lstStyle/>
          <a:p>
            <a:r>
              <a:rPr lang="en-US" dirty="0">
                <a:solidFill>
                  <a:schemeClr val="accent1">
                    <a:lumMod val="75000"/>
                  </a:schemeClr>
                </a:solidFill>
              </a:rPr>
              <a:t>Today’s challenges</a:t>
            </a:r>
          </a:p>
        </p:txBody>
      </p:sp>
      <p:sp>
        <p:nvSpPr>
          <p:cNvPr id="96" name="TextBox 95"/>
          <p:cNvSpPr txBox="1"/>
          <p:nvPr/>
        </p:nvSpPr>
        <p:spPr>
          <a:xfrm>
            <a:off x="282118" y="1394521"/>
            <a:ext cx="5936119" cy="3861000"/>
          </a:xfrm>
          <a:prstGeom prst="rect">
            <a:avLst/>
          </a:prstGeom>
          <a:noFill/>
        </p:spPr>
        <p:txBody>
          <a:bodyPr wrap="square" lIns="93247" tIns="46623" rIns="93247" bIns="46623" rtlCol="0">
            <a:spAutoFit/>
          </a:bodyPr>
          <a:lstStyle/>
          <a:p>
            <a:pPr marL="349589" indent="-349589" defTabSz="932384">
              <a:lnSpc>
                <a:spcPct val="150000"/>
              </a:lnSpc>
              <a:buFont typeface="Arial" panose="020B0604020202020204" pitchFamily="34" charset="0"/>
              <a:buChar char="•"/>
            </a:pPr>
            <a:r>
              <a:rPr lang="en-US" sz="2000" spc="-51" dirty="0">
                <a:solidFill>
                  <a:srgbClr val="505050"/>
                </a:solidFill>
                <a:latin typeface="Segoe UI Semilight" panose="020B0402040204020203" pitchFamily="34" charset="0"/>
                <a:cs typeface="Segoe UI Semilight" panose="020B0402040204020203" pitchFamily="34" charset="0"/>
              </a:rPr>
              <a:t>Deliver applications to mobile platforms (BYOD)</a:t>
            </a:r>
          </a:p>
          <a:p>
            <a:pPr marL="349589" indent="-349589" defTabSz="932384">
              <a:lnSpc>
                <a:spcPct val="150000"/>
              </a:lnSpc>
              <a:buFont typeface="Arial" panose="020B0604020202020204" pitchFamily="34" charset="0"/>
              <a:buChar char="•"/>
            </a:pPr>
            <a:r>
              <a:rPr lang="en-US" sz="2000" spc="-51" dirty="0">
                <a:solidFill>
                  <a:srgbClr val="505050"/>
                </a:solidFill>
                <a:latin typeface="Segoe UI Semilight" panose="020B0402040204020203" pitchFamily="34" charset="0"/>
                <a:cs typeface="Segoe UI Semilight" panose="020B0402040204020203" pitchFamily="34" charset="0"/>
              </a:rPr>
              <a:t>Respond to dynamic business requirements for IT:</a:t>
            </a:r>
          </a:p>
          <a:p>
            <a:pPr marL="815708" lvl="1" indent="-349589" defTabSz="932384">
              <a:lnSpc>
                <a:spcPct val="150000"/>
              </a:lnSpc>
              <a:buFont typeface="Arial" panose="020B0604020202020204" pitchFamily="34" charset="0"/>
              <a:buChar char="•"/>
            </a:pPr>
            <a:r>
              <a:rPr lang="en-US" sz="2000" spc="-51" dirty="0">
                <a:solidFill>
                  <a:srgbClr val="505050"/>
                </a:solidFill>
                <a:latin typeface="Segoe UI Semilight" panose="020B0402040204020203" pitchFamily="34" charset="0"/>
                <a:cs typeface="Segoe UI Semilight" panose="020B0402040204020203" pitchFamily="34" charset="0"/>
              </a:rPr>
              <a:t>Seasonal/temporary workers</a:t>
            </a:r>
          </a:p>
          <a:p>
            <a:pPr marL="815708" lvl="1" indent="-349589" defTabSz="932384">
              <a:lnSpc>
                <a:spcPct val="150000"/>
              </a:lnSpc>
              <a:buFont typeface="Arial" panose="020B0604020202020204" pitchFamily="34" charset="0"/>
              <a:buChar char="•"/>
            </a:pPr>
            <a:r>
              <a:rPr lang="en-US" sz="2000" spc="-51" dirty="0">
                <a:solidFill>
                  <a:srgbClr val="505050"/>
                </a:solidFill>
                <a:latin typeface="Segoe UI Semilight" panose="020B0402040204020203" pitchFamily="34" charset="0"/>
                <a:cs typeface="Segoe UI Semilight" panose="020B0402040204020203" pitchFamily="34" charset="0"/>
              </a:rPr>
              <a:t>Vendors</a:t>
            </a:r>
          </a:p>
          <a:p>
            <a:pPr marL="815708" lvl="1" indent="-349589" defTabSz="932384">
              <a:lnSpc>
                <a:spcPct val="150000"/>
              </a:lnSpc>
              <a:buFont typeface="Arial" panose="020B0604020202020204" pitchFamily="34" charset="0"/>
              <a:buChar char="•"/>
            </a:pPr>
            <a:r>
              <a:rPr lang="en-US" sz="2000" spc="-51" dirty="0">
                <a:solidFill>
                  <a:srgbClr val="505050"/>
                </a:solidFill>
                <a:latin typeface="Segoe UI Semilight" panose="020B0402040204020203" pitchFamily="34" charset="0"/>
                <a:cs typeface="Segoe UI Semilight" panose="020B0402040204020203" pitchFamily="34" charset="0"/>
              </a:rPr>
              <a:t>New employees (mergers and acquisitions)</a:t>
            </a:r>
          </a:p>
          <a:p>
            <a:pPr marL="349500" indent="-349589" defTabSz="932384">
              <a:lnSpc>
                <a:spcPct val="150000"/>
              </a:lnSpc>
              <a:buFont typeface="Arial" panose="020B0604020202020204" pitchFamily="34" charset="0"/>
              <a:buChar char="•"/>
            </a:pPr>
            <a:r>
              <a:rPr lang="en-US" sz="2000" spc="-51" dirty="0">
                <a:solidFill>
                  <a:srgbClr val="505050"/>
                </a:solidFill>
                <a:latin typeface="Segoe UI Semilight" panose="020B0402040204020203" pitchFamily="34" charset="0"/>
                <a:cs typeface="Segoe UI Semilight" panose="020B0402040204020203" pitchFamily="34" charset="0"/>
              </a:rPr>
              <a:t>Reduce infrastructure costs (move CAPEX to OPEX)</a:t>
            </a:r>
          </a:p>
          <a:p>
            <a:pPr marL="349589" indent="-349589" defTabSz="932384">
              <a:lnSpc>
                <a:spcPct val="150000"/>
              </a:lnSpc>
              <a:buFont typeface="Arial" panose="020B0604020202020204" pitchFamily="34" charset="0"/>
              <a:buChar char="•"/>
            </a:pPr>
            <a:r>
              <a:rPr lang="en-US" sz="2000" spc="-51" dirty="0">
                <a:solidFill>
                  <a:srgbClr val="505050"/>
                </a:solidFill>
                <a:latin typeface="Segoe UI Semilight" panose="020B0402040204020203" pitchFamily="34" charset="0"/>
                <a:cs typeface="Segoe UI Semilight" panose="020B0402040204020203" pitchFamily="34" charset="0"/>
              </a:rPr>
              <a:t>Provide access to legacy applications</a:t>
            </a:r>
          </a:p>
          <a:p>
            <a:pPr marL="349589" indent="-349589" defTabSz="932384">
              <a:lnSpc>
                <a:spcPct val="150000"/>
              </a:lnSpc>
              <a:buFont typeface="Arial" panose="020B0604020202020204" pitchFamily="34" charset="0"/>
              <a:buChar char="•"/>
            </a:pPr>
            <a:r>
              <a:rPr lang="en-US" sz="2000" spc="-51" dirty="0">
                <a:solidFill>
                  <a:srgbClr val="505050"/>
                </a:solidFill>
                <a:latin typeface="Segoe UI Semilight" panose="020B0402040204020203" pitchFamily="34" charset="0"/>
                <a:cs typeface="Segoe UI Semilight" panose="020B0402040204020203" pitchFamily="34" charset="0"/>
              </a:rPr>
              <a:t>Protect corporate resources and ensure compliance</a:t>
            </a:r>
          </a:p>
        </p:txBody>
      </p:sp>
    </p:spTree>
    <p:extLst>
      <p:ext uri="{BB962C8B-B14F-4D97-AF65-F5344CB8AC3E}">
        <p14:creationId xmlns:p14="http://schemas.microsoft.com/office/powerpoint/2010/main" val="2558338706"/>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1519" y="131114"/>
            <a:ext cx="14934606" cy="1351952"/>
          </a:xfrm>
          <a:prstGeom prst="rect">
            <a:avLst/>
          </a:prstGeom>
        </p:spPr>
        <p:txBody>
          <a:bodyPr>
            <a:norm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72" dirty="0" smtClean="0">
                <a:solidFill>
                  <a:schemeClr val="tx1"/>
                </a:solidFill>
              </a:rPr>
              <a:t>Cycle of management and administration of Azure RemoteApp</a:t>
            </a:r>
            <a:endParaRPr lang="en-US" sz="3672" dirty="0">
              <a:solidFill>
                <a:schemeClr val="tx1"/>
              </a:solidFill>
            </a:endParaRPr>
          </a:p>
        </p:txBody>
      </p:sp>
      <p:graphicFrame>
        <p:nvGraphicFramePr>
          <p:cNvPr id="2" name="Diagram 1"/>
          <p:cNvGraphicFramePr/>
          <p:nvPr>
            <p:extLst/>
          </p:nvPr>
        </p:nvGraphicFramePr>
        <p:xfrm>
          <a:off x="4632854" y="1211262"/>
          <a:ext cx="8290983" cy="5527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6205688" y="4980962"/>
            <a:ext cx="1698222" cy="1488100"/>
          </a:xfrm>
          <a:prstGeom prst="rect">
            <a:avLst/>
          </a:prstGeom>
          <a:noFill/>
        </p:spPr>
        <p:txBody>
          <a:bodyPr wrap="none" lIns="182880" tIns="146304" rIns="182880" bIns="146304" rtlCol="0">
            <a:spAutoFit/>
          </a:bodyPr>
          <a:lstStyle/>
          <a:p>
            <a:pPr algn="ctr">
              <a:lnSpc>
                <a:spcPct val="90000"/>
              </a:lnSpc>
              <a:spcAft>
                <a:spcPts val="600"/>
              </a:spcAft>
            </a:pPr>
            <a:r>
              <a:rPr lang="en-US" sz="2500" dirty="0" smtClean="0">
                <a:solidFill>
                  <a:schemeClr val="bg1"/>
                </a:solidFill>
              </a:rPr>
              <a:t>Utilize</a:t>
            </a:r>
          </a:p>
          <a:p>
            <a:pPr algn="ctr">
              <a:lnSpc>
                <a:spcPct val="90000"/>
              </a:lnSpc>
              <a:spcAft>
                <a:spcPts val="600"/>
              </a:spcAft>
            </a:pPr>
            <a:r>
              <a:rPr lang="en-US" sz="2500" dirty="0" smtClean="0">
                <a:solidFill>
                  <a:schemeClr val="bg1"/>
                </a:solidFill>
              </a:rPr>
              <a:t>Evaluate</a:t>
            </a:r>
          </a:p>
          <a:p>
            <a:pPr algn="ctr">
              <a:lnSpc>
                <a:spcPct val="90000"/>
              </a:lnSpc>
              <a:spcAft>
                <a:spcPts val="600"/>
              </a:spcAft>
            </a:pPr>
            <a:r>
              <a:rPr lang="en-US" sz="2500" dirty="0" smtClean="0">
                <a:solidFill>
                  <a:schemeClr val="bg1"/>
                </a:solidFill>
              </a:rPr>
              <a:t>Consume</a:t>
            </a:r>
          </a:p>
        </p:txBody>
      </p:sp>
      <p:sp>
        <p:nvSpPr>
          <p:cNvPr id="8" name="Freeform 132"/>
          <p:cNvSpPr>
            <a:spLocks noChangeAspect="1" noEditPoints="1"/>
          </p:cNvSpPr>
          <p:nvPr/>
        </p:nvSpPr>
        <p:spPr bwMode="black">
          <a:xfrm>
            <a:off x="5367488" y="2605800"/>
            <a:ext cx="256179" cy="417476"/>
          </a:xfrm>
          <a:custGeom>
            <a:avLst/>
            <a:gdLst>
              <a:gd name="T0" fmla="*/ 42 w 49"/>
              <a:gd name="T1" fmla="*/ 7 h 80"/>
              <a:gd name="T2" fmla="*/ 25 w 49"/>
              <a:gd name="T3" fmla="*/ 0 h 80"/>
              <a:gd name="T4" fmla="*/ 8 w 49"/>
              <a:gd name="T5" fmla="*/ 7 h 80"/>
              <a:gd name="T6" fmla="*/ 0 w 49"/>
              <a:gd name="T7" fmla="*/ 24 h 80"/>
              <a:gd name="T8" fmla="*/ 4 w 49"/>
              <a:gd name="T9" fmla="*/ 39 h 80"/>
              <a:gd name="T10" fmla="*/ 16 w 49"/>
              <a:gd name="T11" fmla="*/ 55 h 80"/>
              <a:gd name="T12" fmla="*/ 23 w 49"/>
              <a:gd name="T13" fmla="*/ 80 h 80"/>
              <a:gd name="T14" fmla="*/ 27 w 49"/>
              <a:gd name="T15" fmla="*/ 80 h 80"/>
              <a:gd name="T16" fmla="*/ 37 w 49"/>
              <a:gd name="T17" fmla="*/ 49 h 80"/>
              <a:gd name="T18" fmla="*/ 45 w 49"/>
              <a:gd name="T19" fmla="*/ 39 h 80"/>
              <a:gd name="T20" fmla="*/ 49 w 49"/>
              <a:gd name="T21" fmla="*/ 24 h 80"/>
              <a:gd name="T22" fmla="*/ 42 w 49"/>
              <a:gd name="T23" fmla="*/ 7 h 80"/>
              <a:gd name="T24" fmla="*/ 25 w 49"/>
              <a:gd name="T25" fmla="*/ 37 h 80"/>
              <a:gd name="T26" fmla="*/ 13 w 49"/>
              <a:gd name="T27" fmla="*/ 25 h 80"/>
              <a:gd name="T28" fmla="*/ 25 w 49"/>
              <a:gd name="T29" fmla="*/ 14 h 80"/>
              <a:gd name="T30" fmla="*/ 36 w 49"/>
              <a:gd name="T31" fmla="*/ 25 h 80"/>
              <a:gd name="T32" fmla="*/ 25 w 49"/>
              <a:gd name="T33" fmla="*/ 3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0">
                <a:moveTo>
                  <a:pt x="42" y="7"/>
                </a:moveTo>
                <a:cubicBezTo>
                  <a:pt x="37" y="3"/>
                  <a:pt x="31" y="0"/>
                  <a:pt x="25" y="0"/>
                </a:cubicBezTo>
                <a:cubicBezTo>
                  <a:pt x="18" y="0"/>
                  <a:pt x="12" y="3"/>
                  <a:pt x="8" y="7"/>
                </a:cubicBezTo>
                <a:cubicBezTo>
                  <a:pt x="3" y="12"/>
                  <a:pt x="0" y="18"/>
                  <a:pt x="0" y="24"/>
                </a:cubicBezTo>
                <a:cubicBezTo>
                  <a:pt x="0" y="30"/>
                  <a:pt x="2" y="35"/>
                  <a:pt x="4" y="39"/>
                </a:cubicBezTo>
                <a:cubicBezTo>
                  <a:pt x="8" y="45"/>
                  <a:pt x="12" y="49"/>
                  <a:pt x="16" y="55"/>
                </a:cubicBezTo>
                <a:cubicBezTo>
                  <a:pt x="20" y="61"/>
                  <a:pt x="23" y="68"/>
                  <a:pt x="23" y="80"/>
                </a:cubicBezTo>
                <a:cubicBezTo>
                  <a:pt x="27" y="80"/>
                  <a:pt x="27" y="80"/>
                  <a:pt x="27" y="80"/>
                </a:cubicBezTo>
                <a:cubicBezTo>
                  <a:pt x="27" y="64"/>
                  <a:pt x="32" y="56"/>
                  <a:pt x="37" y="49"/>
                </a:cubicBezTo>
                <a:cubicBezTo>
                  <a:pt x="40" y="46"/>
                  <a:pt x="43" y="43"/>
                  <a:pt x="45" y="39"/>
                </a:cubicBezTo>
                <a:cubicBezTo>
                  <a:pt x="48" y="35"/>
                  <a:pt x="49" y="30"/>
                  <a:pt x="49" y="24"/>
                </a:cubicBezTo>
                <a:cubicBezTo>
                  <a:pt x="49" y="18"/>
                  <a:pt x="46" y="12"/>
                  <a:pt x="42" y="7"/>
                </a:cubicBezTo>
                <a:close/>
                <a:moveTo>
                  <a:pt x="25" y="37"/>
                </a:moveTo>
                <a:cubicBezTo>
                  <a:pt x="18" y="37"/>
                  <a:pt x="13" y="31"/>
                  <a:pt x="13" y="25"/>
                </a:cubicBezTo>
                <a:cubicBezTo>
                  <a:pt x="13" y="19"/>
                  <a:pt x="18" y="14"/>
                  <a:pt x="25" y="14"/>
                </a:cubicBezTo>
                <a:cubicBezTo>
                  <a:pt x="31" y="14"/>
                  <a:pt x="36" y="19"/>
                  <a:pt x="36" y="25"/>
                </a:cubicBezTo>
                <a:cubicBezTo>
                  <a:pt x="36" y="31"/>
                  <a:pt x="31" y="37"/>
                  <a:pt x="25" y="37"/>
                </a:cubicBezTo>
                <a:close/>
              </a:path>
            </a:pathLst>
          </a:custGeom>
          <a:solidFill>
            <a:schemeClr val="tx1"/>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pic>
        <p:nvPicPr>
          <p:cNvPr id="9" name="Picture 2" descr="C:\Users\debrajoh.000\AppData\Local\Microsoft\Windows\Temporary Internet Files\Low\Content.IE5\6BLMZ8KX\MC900441310[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06088" y="1211262"/>
            <a:ext cx="560766" cy="4206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debrajoh.000\AppData\Local\Microsoft\Windows\Temporary Internet Files\Low\Content.IE5\6BLMZ8KX\MC900441310[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15888" y="2825650"/>
            <a:ext cx="560766" cy="4206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debrajoh.000\AppData\Local\Microsoft\Windows\Temporary Internet Files\Low\Content.IE5\6BLMZ8KX\MC900441310[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35505" y="5097462"/>
            <a:ext cx="560766" cy="4206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debrajoh.000\AppData\Local\Microsoft\Windows\Temporary Internet Files\Low\Content.IE5\6BLMZ8KX\MC900441310[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29688" y="5097462"/>
            <a:ext cx="560766" cy="420684"/>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a:xfrm>
            <a:off x="38981" y="2575406"/>
            <a:ext cx="5164031" cy="1597360"/>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smtClean="0"/>
              <a:t>Outline:</a:t>
            </a:r>
          </a:p>
          <a:p>
            <a:pPr>
              <a:spcAft>
                <a:spcPts val="600"/>
              </a:spcAft>
              <a:buFont typeface="Arial" panose="020B0604020202020204" pitchFamily="34" charset="0"/>
              <a:buChar char="•"/>
            </a:pPr>
            <a:r>
              <a:rPr lang="en-US" sz="2800" dirty="0" smtClean="0">
                <a:gradFill>
                  <a:gsLst>
                    <a:gs pos="2917">
                      <a:schemeClr val="tx1"/>
                    </a:gs>
                    <a:gs pos="30000">
                      <a:schemeClr val="tx1"/>
                    </a:gs>
                  </a:gsLst>
                  <a:lin ang="5400000" scaled="0"/>
                </a:gradFill>
              </a:rPr>
              <a:t>Image creations solutions</a:t>
            </a:r>
          </a:p>
          <a:p>
            <a:pPr>
              <a:spcAft>
                <a:spcPts val="600"/>
              </a:spcAft>
              <a:buFont typeface="Arial" panose="020B0604020202020204" pitchFamily="34" charset="0"/>
              <a:buChar char="•"/>
            </a:pPr>
            <a:r>
              <a:rPr lang="en-US" sz="2800" dirty="0" smtClean="0">
                <a:gradFill>
                  <a:gsLst>
                    <a:gs pos="2917">
                      <a:schemeClr val="tx1"/>
                    </a:gs>
                    <a:gs pos="30000">
                      <a:schemeClr val="tx1"/>
                    </a:gs>
                  </a:gsLst>
                  <a:lin ang="5400000" scaled="0"/>
                </a:gradFill>
              </a:rPr>
              <a:t>Updating your image flow</a:t>
            </a:r>
            <a:endParaRPr lang="en-US" sz="28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6196150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1837" y="295275"/>
            <a:ext cx="4884815" cy="4519659"/>
          </a:xfrm>
          <a:prstGeom prst="rect">
            <a:avLst/>
          </a:prstGeom>
        </p:spPr>
      </p:pic>
      <p:sp>
        <p:nvSpPr>
          <p:cNvPr id="5" name="Rectangle 4"/>
          <p:cNvSpPr/>
          <p:nvPr/>
        </p:nvSpPr>
        <p:spPr bwMode="auto">
          <a:xfrm>
            <a:off x="-30163" y="1439861"/>
            <a:ext cx="1143000" cy="1600201"/>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r>
              <a:rPr lang="en-US" sz="2000" dirty="0" smtClean="0">
                <a:gradFill>
                  <a:gsLst>
                    <a:gs pos="16814">
                      <a:srgbClr val="FFFFFF"/>
                    </a:gs>
                    <a:gs pos="46000">
                      <a:srgbClr val="FFFFFF"/>
                    </a:gs>
                  </a:gsLst>
                  <a:lin ang="5400000" scaled="0"/>
                </a:gradFill>
              </a:rPr>
              <a:t>On-Prem</a:t>
            </a:r>
            <a:endParaRPr lang="en-US" sz="2000" dirty="0">
              <a:gradFill>
                <a:gsLst>
                  <a:gs pos="16814">
                    <a:srgbClr val="FFFFFF"/>
                  </a:gs>
                  <a:gs pos="46000">
                    <a:srgbClr val="FFFFFF"/>
                  </a:gs>
                </a:gsLst>
                <a:lin ang="5400000" scaled="0"/>
              </a:gradFill>
            </a:endParaRPr>
          </a:p>
        </p:txBody>
      </p:sp>
      <p:sp>
        <p:nvSpPr>
          <p:cNvPr id="2" name="Title 1"/>
          <p:cNvSpPr>
            <a:spLocks noGrp="1"/>
          </p:cNvSpPr>
          <p:nvPr>
            <p:ph type="title"/>
          </p:nvPr>
        </p:nvSpPr>
        <p:spPr/>
        <p:txBody>
          <a:bodyPr/>
          <a:lstStyle/>
          <a:p>
            <a:r>
              <a:rPr lang="en-US" dirty="0" smtClean="0"/>
              <a:t>Image creation options</a:t>
            </a:r>
            <a:endParaRPr lang="en-US" dirty="0"/>
          </a:p>
        </p:txBody>
      </p:sp>
      <p:sp>
        <p:nvSpPr>
          <p:cNvPr id="3" name="Content Placeholder 2"/>
          <p:cNvSpPr>
            <a:spLocks noGrp="1"/>
          </p:cNvSpPr>
          <p:nvPr>
            <p:ph idx="4294967295"/>
          </p:nvPr>
        </p:nvSpPr>
        <p:spPr>
          <a:xfrm>
            <a:off x="674899" y="1361795"/>
            <a:ext cx="10724938" cy="4158061"/>
          </a:xfrm>
          <a:prstGeom prst="rect">
            <a:avLst/>
          </a:prstGeom>
        </p:spPr>
        <p:txBody>
          <a:bodyPr/>
          <a:lstStyle/>
          <a:p>
            <a:r>
              <a:rPr lang="en-US" dirty="0" smtClean="0"/>
              <a:t>Hyper-V</a:t>
            </a:r>
          </a:p>
          <a:p>
            <a:endParaRPr lang="en-US" sz="2000" dirty="0" smtClean="0"/>
          </a:p>
          <a:p>
            <a:r>
              <a:rPr lang="en-US" dirty="0" smtClean="0"/>
              <a:t>Configuration Manager 2012 R2</a:t>
            </a:r>
          </a:p>
          <a:p>
            <a:pPr lvl="1"/>
            <a:r>
              <a:rPr lang="en-US" dirty="0" smtClean="0"/>
              <a:t>Create Task Sequence to VHD</a:t>
            </a:r>
          </a:p>
          <a:p>
            <a:endParaRPr lang="en-US" sz="2000" dirty="0" smtClean="0"/>
          </a:p>
          <a:p>
            <a:r>
              <a:rPr lang="en-US" dirty="0" smtClean="0"/>
              <a:t>Azure VM</a:t>
            </a:r>
            <a:endParaRPr lang="en-US" sz="2800" b="1" dirty="0" smtClean="0">
              <a:solidFill>
                <a:srgbClr val="FFFF00"/>
              </a:solidFill>
            </a:endParaRPr>
          </a:p>
          <a:p>
            <a:pPr lvl="1"/>
            <a:r>
              <a:rPr lang="en-US" sz="1800" dirty="0" smtClean="0">
                <a:solidFill>
                  <a:schemeClr val="tx1"/>
                </a:solidFill>
              </a:rPr>
              <a:t>Create in Azure VM</a:t>
            </a:r>
          </a:p>
          <a:p>
            <a:pPr lvl="1"/>
            <a:r>
              <a:rPr lang="en-US" sz="1800" dirty="0" smtClean="0">
                <a:solidFill>
                  <a:schemeClr val="tx1"/>
                </a:solidFill>
              </a:rPr>
              <a:t>Direct Import without upload</a:t>
            </a:r>
          </a:p>
          <a:p>
            <a:pPr lvl="1"/>
            <a:r>
              <a:rPr lang="en-US" sz="1800" dirty="0" smtClean="0">
                <a:solidFill>
                  <a:schemeClr val="tx1"/>
                </a:solidFill>
              </a:rPr>
              <a:t>Import any VM’s from gallery</a:t>
            </a:r>
            <a:endParaRPr lang="en-US" sz="1800" dirty="0">
              <a:solidFill>
                <a:schemeClr val="tx1"/>
              </a:solidFill>
            </a:endParaRPr>
          </a:p>
        </p:txBody>
      </p:sp>
      <p:pic>
        <p:nvPicPr>
          <p:cNvPr id="6" name="Picture 5" descr="C:\Users\mflorida.REDMOND\AppData\Local\Microsoft\Windows\Temporary Internet Files\Content.Outlook\CJ3SCPD3\SysCnt12-ConfigMgr_h_rgb_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9490" y="3476505"/>
            <a:ext cx="2747723" cy="7065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224813" y="3557402"/>
            <a:ext cx="632224" cy="544765"/>
          </a:xfrm>
          <a:prstGeom prst="rect">
            <a:avLst/>
          </a:prstGeom>
          <a:noFill/>
        </p:spPr>
        <p:txBody>
          <a:bodyPr wrap="none" lIns="182880" tIns="146304" rIns="182880" bIns="146304" rtlCol="0">
            <a:spAutoFit/>
          </a:bodyPr>
          <a:lstStyle/>
          <a:p>
            <a:pPr>
              <a:lnSpc>
                <a:spcPct val="90000"/>
              </a:lnSpc>
              <a:spcAft>
                <a:spcPts val="600"/>
              </a:spcAft>
            </a:pPr>
            <a:r>
              <a:rPr lang="en-US" dirty="0" smtClean="0">
                <a:gradFill>
                  <a:gsLst>
                    <a:gs pos="2917">
                      <a:schemeClr val="tx1"/>
                    </a:gs>
                    <a:gs pos="30000">
                      <a:schemeClr val="tx1"/>
                    </a:gs>
                  </a:gsLst>
                  <a:lin ang="5400000" scaled="0"/>
                </a:gradFill>
              </a:rPr>
              <a:t>R2</a:t>
            </a:r>
          </a:p>
        </p:txBody>
      </p:sp>
      <p:pic>
        <p:nvPicPr>
          <p:cNvPr id="10" name="Picture 9"/>
          <p:cNvPicPr>
            <a:picLocks noChangeAspect="1"/>
          </p:cNvPicPr>
          <p:nvPr/>
        </p:nvPicPr>
        <p:blipFill>
          <a:blip r:embed="rId4"/>
          <a:stretch>
            <a:fillRect/>
          </a:stretch>
        </p:blipFill>
        <p:spPr>
          <a:xfrm>
            <a:off x="1798637" y="5426486"/>
            <a:ext cx="6328179" cy="1424888"/>
          </a:xfrm>
          <a:prstGeom prst="rect">
            <a:avLst/>
          </a:prstGeom>
        </p:spPr>
      </p:pic>
      <p:sp>
        <p:nvSpPr>
          <p:cNvPr id="11" name="Rounded Rectangle 10"/>
          <p:cNvSpPr/>
          <p:nvPr/>
        </p:nvSpPr>
        <p:spPr bwMode="auto">
          <a:xfrm>
            <a:off x="3038676" y="6088062"/>
            <a:ext cx="2112761" cy="763312"/>
          </a:xfrm>
          <a:prstGeom prst="round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9" name="Rectangle 8"/>
          <p:cNvSpPr/>
          <p:nvPr/>
        </p:nvSpPr>
        <p:spPr>
          <a:xfrm>
            <a:off x="9565176" y="6714162"/>
            <a:ext cx="2871299" cy="215444"/>
          </a:xfrm>
          <a:prstGeom prst="rect">
            <a:avLst/>
          </a:prstGeom>
        </p:spPr>
        <p:txBody>
          <a:bodyPr wrap="none">
            <a:spAutoFit/>
          </a:bodyPr>
          <a:lstStyle/>
          <a:p>
            <a:r>
              <a:rPr lang="en-US" sz="800" u="sng" dirty="0"/>
              <a:t>https://technet.microsoft.com/en-us/library/dn448591.aspx</a:t>
            </a:r>
          </a:p>
        </p:txBody>
      </p:sp>
    </p:spTree>
    <p:extLst>
      <p:ext uri="{BB962C8B-B14F-4D97-AF65-F5344CB8AC3E}">
        <p14:creationId xmlns:p14="http://schemas.microsoft.com/office/powerpoint/2010/main" val="2019993312"/>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21" y="115043"/>
            <a:ext cx="11889564" cy="917575"/>
          </a:xfrm>
        </p:spPr>
        <p:txBody>
          <a:bodyPr/>
          <a:lstStyle/>
          <a:p>
            <a:r>
              <a:rPr lang="en-US" dirty="0" smtClean="0"/>
              <a:t>Template image creation manual steps</a:t>
            </a:r>
            <a:endParaRPr lang="en-US" dirty="0"/>
          </a:p>
        </p:txBody>
      </p:sp>
      <p:sp>
        <p:nvSpPr>
          <p:cNvPr id="3" name="Text Placeholder 2"/>
          <p:cNvSpPr>
            <a:spLocks noGrp="1"/>
          </p:cNvSpPr>
          <p:nvPr>
            <p:ph type="body" sz="quarter" idx="4294967295"/>
          </p:nvPr>
        </p:nvSpPr>
        <p:spPr>
          <a:xfrm>
            <a:off x="232785" y="1115593"/>
            <a:ext cx="12203690" cy="5250668"/>
          </a:xfrm>
          <a:prstGeom prst="rect">
            <a:avLst/>
          </a:prstGeom>
        </p:spPr>
        <p:txBody>
          <a:bodyPr/>
          <a:lstStyle/>
          <a:p>
            <a:pPr marL="0" indent="0">
              <a:buNone/>
            </a:pPr>
            <a:r>
              <a:rPr lang="en-US" sz="2400" b="1" dirty="0"/>
              <a:t>To create a new template image from scratch:</a:t>
            </a:r>
          </a:p>
          <a:p>
            <a:pPr marL="457200" indent="-457200">
              <a:buFont typeface="+mj-lt"/>
              <a:buAutoNum type="arabicPeriod"/>
            </a:pPr>
            <a:r>
              <a:rPr lang="en-US" sz="2400" dirty="0" smtClean="0"/>
              <a:t>Locate </a:t>
            </a:r>
            <a:r>
              <a:rPr lang="en-US" sz="2400" dirty="0"/>
              <a:t>a Windows Server 2012 R2 DVD or ISO image.</a:t>
            </a:r>
          </a:p>
          <a:p>
            <a:pPr marL="457200" indent="-457200">
              <a:buFont typeface="+mj-lt"/>
              <a:buAutoNum type="arabicPeriod"/>
            </a:pPr>
            <a:r>
              <a:rPr lang="en-US" sz="2400" dirty="0" smtClean="0"/>
              <a:t>Create </a:t>
            </a:r>
            <a:r>
              <a:rPr lang="en-US" sz="2400" dirty="0"/>
              <a:t>a VHD </a:t>
            </a:r>
            <a:r>
              <a:rPr lang="en-US" sz="2400" dirty="0" smtClean="0"/>
              <a:t>file.</a:t>
            </a:r>
          </a:p>
          <a:p>
            <a:pPr marL="457200" indent="-457200">
              <a:buFont typeface="+mj-lt"/>
              <a:buAutoNum type="arabicPeriod"/>
            </a:pPr>
            <a:r>
              <a:rPr lang="en-US" sz="2400" dirty="0" smtClean="0"/>
              <a:t>Install </a:t>
            </a:r>
            <a:r>
              <a:rPr lang="en-US" sz="2400" dirty="0"/>
              <a:t>Windows Server 2012 R2.</a:t>
            </a:r>
          </a:p>
          <a:p>
            <a:pPr marL="457200" indent="-457200">
              <a:buFont typeface="+mj-lt"/>
              <a:buAutoNum type="arabicPeriod"/>
            </a:pPr>
            <a:r>
              <a:rPr lang="en-US" sz="2400" dirty="0" smtClean="0"/>
              <a:t>Install </a:t>
            </a:r>
            <a:r>
              <a:rPr lang="en-US" sz="2400" dirty="0"/>
              <a:t>the Remote Desktop Session Host (RDSH) role and the Desktop Experience feature.</a:t>
            </a:r>
          </a:p>
          <a:p>
            <a:pPr marL="457200" indent="-457200">
              <a:buFont typeface="+mj-lt"/>
              <a:buAutoNum type="arabicPeriod"/>
            </a:pPr>
            <a:r>
              <a:rPr lang="en-US" sz="2400" dirty="0" smtClean="0"/>
              <a:t>Install </a:t>
            </a:r>
            <a:r>
              <a:rPr lang="en-US" sz="2400" dirty="0"/>
              <a:t>additional features required by your applications.</a:t>
            </a:r>
          </a:p>
          <a:p>
            <a:pPr marL="457200" indent="-457200">
              <a:buFont typeface="+mj-lt"/>
              <a:buAutoNum type="arabicPeriod"/>
            </a:pPr>
            <a:r>
              <a:rPr lang="en-US" sz="2400" dirty="0" smtClean="0"/>
              <a:t>Install </a:t>
            </a:r>
            <a:r>
              <a:rPr lang="en-US" sz="2400" dirty="0"/>
              <a:t>and configure your applications.</a:t>
            </a:r>
          </a:p>
          <a:p>
            <a:pPr marL="457200" indent="-457200">
              <a:buFont typeface="+mj-lt"/>
              <a:buAutoNum type="arabicPeriod"/>
            </a:pPr>
            <a:r>
              <a:rPr lang="en-US" sz="2400" dirty="0" smtClean="0"/>
              <a:t>Perform </a:t>
            </a:r>
            <a:r>
              <a:rPr lang="en-US" sz="2400" dirty="0"/>
              <a:t>any additional Windows configurations required by your applications.</a:t>
            </a:r>
          </a:p>
          <a:p>
            <a:pPr marL="457200" indent="-457200">
              <a:buFont typeface="+mj-lt"/>
              <a:buAutoNum type="arabicPeriod"/>
            </a:pPr>
            <a:r>
              <a:rPr lang="en-US" sz="2400" dirty="0" smtClean="0"/>
              <a:t>Disable </a:t>
            </a:r>
            <a:r>
              <a:rPr lang="en-US" sz="2400" dirty="0"/>
              <a:t>the Encrypting File System (EFS).</a:t>
            </a:r>
          </a:p>
          <a:p>
            <a:pPr marL="457200" indent="-457200">
              <a:buFont typeface="+mj-lt"/>
              <a:buAutoNum type="arabicPeriod"/>
            </a:pPr>
            <a:r>
              <a:rPr lang="en-US" sz="2400" dirty="0" smtClean="0"/>
              <a:t>REQUIRED</a:t>
            </a:r>
            <a:r>
              <a:rPr lang="en-US" sz="2400" dirty="0"/>
              <a:t>: Install KB 2977219 on your image. This KB is required for all Azure RemoteApp template images. Uploading your image will fail if you do not install this KB.</a:t>
            </a:r>
          </a:p>
          <a:p>
            <a:pPr marL="457200" indent="-457200">
              <a:buFont typeface="+mj-lt"/>
              <a:buAutoNum type="arabicPeriod"/>
            </a:pPr>
            <a:r>
              <a:rPr lang="en-US" sz="2400" dirty="0" smtClean="0"/>
              <a:t>SYSPREP </a:t>
            </a:r>
            <a:r>
              <a:rPr lang="en-US" sz="2400" dirty="0"/>
              <a:t>the image.</a:t>
            </a:r>
          </a:p>
          <a:p>
            <a:endParaRPr lang="en-US" sz="2000" dirty="0"/>
          </a:p>
        </p:txBody>
      </p:sp>
      <p:sp>
        <p:nvSpPr>
          <p:cNvPr id="4" name="Rectangle 3"/>
          <p:cNvSpPr/>
          <p:nvPr/>
        </p:nvSpPr>
        <p:spPr>
          <a:xfrm>
            <a:off x="2771" y="6532860"/>
            <a:ext cx="10711266" cy="369332"/>
          </a:xfrm>
          <a:prstGeom prst="rect">
            <a:avLst/>
          </a:prstGeom>
        </p:spPr>
        <p:txBody>
          <a:bodyPr wrap="square">
            <a:spAutoFit/>
          </a:bodyPr>
          <a:lstStyle/>
          <a:p>
            <a:r>
              <a:rPr lang="en-US" dirty="0"/>
              <a:t>http://azure.microsoft.com/en-us/documentation/articles/remoteapp-create-custom-image/</a:t>
            </a:r>
          </a:p>
        </p:txBody>
      </p:sp>
    </p:spTree>
    <p:extLst>
      <p:ext uri="{BB962C8B-B14F-4D97-AF65-F5344CB8AC3E}">
        <p14:creationId xmlns:p14="http://schemas.microsoft.com/office/powerpoint/2010/main" val="2677823363"/>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528" y="212588"/>
            <a:ext cx="13106398" cy="917575"/>
          </a:xfrm>
        </p:spPr>
        <p:txBody>
          <a:bodyPr/>
          <a:lstStyle/>
          <a:p>
            <a:r>
              <a:rPr lang="en-US" dirty="0"/>
              <a:t>Update your collection with </a:t>
            </a:r>
            <a:r>
              <a:rPr lang="en-US" dirty="0" smtClean="0"/>
              <a:t>a new </a:t>
            </a:r>
            <a:r>
              <a:rPr lang="en-US" dirty="0"/>
              <a:t>image</a:t>
            </a:r>
          </a:p>
        </p:txBody>
      </p:sp>
      <p:sp>
        <p:nvSpPr>
          <p:cNvPr id="3" name="Content Placeholder 2"/>
          <p:cNvSpPr>
            <a:spLocks noGrp="1"/>
          </p:cNvSpPr>
          <p:nvPr>
            <p:ph idx="4294967295"/>
          </p:nvPr>
        </p:nvSpPr>
        <p:spPr>
          <a:xfrm>
            <a:off x="206528" y="1439862"/>
            <a:ext cx="7086600" cy="5681555"/>
          </a:xfrm>
          <a:prstGeom prst="rect">
            <a:avLst/>
          </a:prstGeom>
        </p:spPr>
        <p:txBody>
          <a:bodyPr/>
          <a:lstStyle/>
          <a:p>
            <a:r>
              <a:rPr lang="en-US" sz="3200" dirty="0">
                <a:solidFill>
                  <a:schemeClr val="tx1"/>
                </a:solidFill>
              </a:rPr>
              <a:t>To "update," you replace an existing collection image with a new one</a:t>
            </a:r>
            <a:r>
              <a:rPr lang="en-US" sz="3200" dirty="0" smtClean="0">
                <a:solidFill>
                  <a:schemeClr val="tx1"/>
                </a:solidFill>
              </a:rPr>
              <a:t>.</a:t>
            </a:r>
          </a:p>
          <a:p>
            <a:pPr marL="0" indent="0">
              <a:buNone/>
            </a:pPr>
            <a:r>
              <a:rPr lang="en-US" sz="1800" dirty="0" smtClean="0">
                <a:solidFill>
                  <a:schemeClr val="tx1"/>
                </a:solidFill>
              </a:rPr>
              <a:t> </a:t>
            </a:r>
          </a:p>
          <a:p>
            <a:r>
              <a:rPr lang="en-US" sz="3600" dirty="0" smtClean="0">
                <a:solidFill>
                  <a:schemeClr val="tx1"/>
                </a:solidFill>
              </a:rPr>
              <a:t>Steps</a:t>
            </a:r>
          </a:p>
          <a:p>
            <a:pPr marL="755650" lvl="1" indent="-514350">
              <a:buFont typeface="+mj-lt"/>
              <a:buAutoNum type="arabicPeriod"/>
            </a:pPr>
            <a:r>
              <a:rPr lang="en-US" sz="1800" dirty="0" smtClean="0">
                <a:solidFill>
                  <a:schemeClr val="tx1"/>
                </a:solidFill>
              </a:rPr>
              <a:t>Modify existing image and import/upload</a:t>
            </a:r>
          </a:p>
          <a:p>
            <a:pPr marL="755650" lvl="1" indent="-514350">
              <a:buFont typeface="+mj-lt"/>
              <a:buAutoNum type="arabicPeriod"/>
            </a:pPr>
            <a:r>
              <a:rPr lang="en-US" sz="1800" dirty="0" smtClean="0">
                <a:solidFill>
                  <a:schemeClr val="tx1"/>
                </a:solidFill>
              </a:rPr>
              <a:t>Click “</a:t>
            </a:r>
            <a:r>
              <a:rPr lang="en-US" sz="1800" b="1" dirty="0" smtClean="0">
                <a:solidFill>
                  <a:schemeClr val="tx1"/>
                </a:solidFill>
              </a:rPr>
              <a:t>Update</a:t>
            </a:r>
            <a:r>
              <a:rPr lang="en-US" sz="1800" dirty="0" smtClean="0">
                <a:solidFill>
                  <a:schemeClr val="tx1"/>
                </a:solidFill>
              </a:rPr>
              <a:t>” option at bottom</a:t>
            </a:r>
          </a:p>
          <a:p>
            <a:pPr marL="755650" lvl="1" indent="-514350">
              <a:buFont typeface="+mj-lt"/>
              <a:buAutoNum type="arabicPeriod"/>
            </a:pPr>
            <a:r>
              <a:rPr lang="en-US" sz="1800" dirty="0" smtClean="0">
                <a:solidFill>
                  <a:schemeClr val="tx1"/>
                </a:solidFill>
              </a:rPr>
              <a:t>Select Image </a:t>
            </a:r>
          </a:p>
          <a:p>
            <a:pPr marL="755650" lvl="1" indent="-514350">
              <a:buFont typeface="+mj-lt"/>
              <a:buAutoNum type="arabicPeriod"/>
            </a:pPr>
            <a:r>
              <a:rPr lang="en-US" sz="1800" dirty="0" smtClean="0">
                <a:solidFill>
                  <a:schemeClr val="tx1"/>
                </a:solidFill>
              </a:rPr>
              <a:t>Set </a:t>
            </a:r>
            <a:r>
              <a:rPr lang="en-US" sz="1800" b="1" dirty="0" smtClean="0">
                <a:solidFill>
                  <a:schemeClr val="tx1"/>
                </a:solidFill>
              </a:rPr>
              <a:t>User Options</a:t>
            </a:r>
          </a:p>
          <a:p>
            <a:endParaRPr lang="en-US" sz="1800" dirty="0" smtClean="0">
              <a:solidFill>
                <a:schemeClr val="tx1"/>
              </a:solidFill>
            </a:endParaRPr>
          </a:p>
          <a:p>
            <a:r>
              <a:rPr lang="en-US" sz="3600" dirty="0" smtClean="0">
                <a:solidFill>
                  <a:schemeClr val="tx1"/>
                </a:solidFill>
              </a:rPr>
              <a:t>Considerations</a:t>
            </a:r>
          </a:p>
          <a:p>
            <a:pPr lvl="1"/>
            <a:r>
              <a:rPr lang="en-US" sz="2000" dirty="0" smtClean="0">
                <a:solidFill>
                  <a:schemeClr val="tx1"/>
                </a:solidFill>
              </a:rPr>
              <a:t>You </a:t>
            </a:r>
            <a:r>
              <a:rPr lang="en-US" sz="2000" dirty="0">
                <a:solidFill>
                  <a:schemeClr val="tx1"/>
                </a:solidFill>
              </a:rPr>
              <a:t>can only update one collection at a time.</a:t>
            </a:r>
          </a:p>
          <a:p>
            <a:pPr lvl="1"/>
            <a:r>
              <a:rPr lang="en-US" sz="2000" dirty="0" smtClean="0">
                <a:solidFill>
                  <a:schemeClr val="tx1"/>
                </a:solidFill>
              </a:rPr>
              <a:t>The </a:t>
            </a:r>
            <a:r>
              <a:rPr lang="en-US" sz="2000" dirty="0">
                <a:solidFill>
                  <a:schemeClr val="tx1"/>
                </a:solidFill>
              </a:rPr>
              <a:t>more users, the longer the update will take. Estimate 15 minutes per 10 users.</a:t>
            </a:r>
            <a:endParaRPr lang="en-US" sz="3600" dirty="0" smtClean="0">
              <a:solidFill>
                <a:srgbClr val="FF0000"/>
              </a:solidFill>
            </a:endParaRPr>
          </a:p>
          <a:p>
            <a:endParaRPr lang="en-US" sz="3600" dirty="0"/>
          </a:p>
        </p:txBody>
      </p:sp>
      <p:pic>
        <p:nvPicPr>
          <p:cNvPr id="4" name="Picture 3"/>
          <p:cNvPicPr>
            <a:picLocks noChangeAspect="1"/>
          </p:cNvPicPr>
          <p:nvPr/>
        </p:nvPicPr>
        <p:blipFill>
          <a:blip r:embed="rId3"/>
          <a:stretch>
            <a:fillRect/>
          </a:stretch>
        </p:blipFill>
        <p:spPr>
          <a:xfrm>
            <a:off x="7589837" y="1212849"/>
            <a:ext cx="7608550" cy="2049463"/>
          </a:xfrm>
          <a:prstGeom prst="rect">
            <a:avLst/>
          </a:prstGeom>
        </p:spPr>
      </p:pic>
      <p:cxnSp>
        <p:nvCxnSpPr>
          <p:cNvPr id="5" name="Straight Arrow Connector 4"/>
          <p:cNvCxnSpPr/>
          <p:nvPr/>
        </p:nvCxnSpPr>
        <p:spPr>
          <a:xfrm flipV="1">
            <a:off x="4465637" y="3103153"/>
            <a:ext cx="6482516" cy="698909"/>
          </a:xfrm>
          <a:prstGeom prst="straightConnector1">
            <a:avLst/>
          </a:prstGeom>
          <a:ln w="571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stretch>
            <a:fillRect/>
          </a:stretch>
        </p:blipFill>
        <p:spPr>
          <a:xfrm>
            <a:off x="7610474" y="3497262"/>
            <a:ext cx="4620814" cy="3191916"/>
          </a:xfrm>
          <a:prstGeom prst="rect">
            <a:avLst/>
          </a:prstGeom>
        </p:spPr>
      </p:pic>
      <p:cxnSp>
        <p:nvCxnSpPr>
          <p:cNvPr id="14" name="Straight Arrow Connector 13"/>
          <p:cNvCxnSpPr/>
          <p:nvPr/>
        </p:nvCxnSpPr>
        <p:spPr>
          <a:xfrm>
            <a:off x="2941637" y="4411662"/>
            <a:ext cx="4800599" cy="990600"/>
          </a:xfrm>
          <a:prstGeom prst="straightConnector1">
            <a:avLst/>
          </a:prstGeom>
          <a:ln w="5715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7852681"/>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605425" y="4957257"/>
            <a:ext cx="6013612" cy="1484817"/>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 name="Rectangle 1"/>
          <p:cNvSpPr/>
          <p:nvPr/>
        </p:nvSpPr>
        <p:spPr>
          <a:xfrm>
            <a:off x="4770437" y="1058862"/>
            <a:ext cx="7848600" cy="1552366"/>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36"/>
          </a:p>
        </p:txBody>
      </p:sp>
      <p:sp>
        <p:nvSpPr>
          <p:cNvPr id="3" name="Rectangle 2"/>
          <p:cNvSpPr/>
          <p:nvPr/>
        </p:nvSpPr>
        <p:spPr>
          <a:xfrm>
            <a:off x="6977513" y="2732357"/>
            <a:ext cx="5641524" cy="1522976"/>
          </a:xfrm>
          <a:prstGeom prst="rect">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1836"/>
          </a:p>
        </p:txBody>
      </p:sp>
      <p:sp>
        <p:nvSpPr>
          <p:cNvPr id="4" name="Rectangle 3"/>
          <p:cNvSpPr/>
          <p:nvPr/>
        </p:nvSpPr>
        <p:spPr>
          <a:xfrm>
            <a:off x="-334963" y="2739986"/>
            <a:ext cx="5584423" cy="14848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5" name="Rectangle 4"/>
          <p:cNvSpPr/>
          <p:nvPr/>
        </p:nvSpPr>
        <p:spPr>
          <a:xfrm>
            <a:off x="-258763" y="4885949"/>
            <a:ext cx="6019800" cy="175432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36" dirty="0"/>
          </a:p>
        </p:txBody>
      </p:sp>
      <p:sp>
        <p:nvSpPr>
          <p:cNvPr id="7" name="Title 1"/>
          <p:cNvSpPr txBox="1">
            <a:spLocks/>
          </p:cNvSpPr>
          <p:nvPr/>
        </p:nvSpPr>
        <p:spPr>
          <a:xfrm>
            <a:off x="21519" y="131114"/>
            <a:ext cx="14934606" cy="1351952"/>
          </a:xfrm>
          <a:prstGeom prst="rect">
            <a:avLst/>
          </a:prstGeom>
        </p:spPr>
        <p:txBody>
          <a:bodyPr>
            <a:norm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3672" smtClean="0">
                <a:solidFill>
                  <a:schemeClr val="tx1"/>
                </a:solidFill>
              </a:rPr>
              <a:t>Cycle of management and administration of Azure RemoteApp</a:t>
            </a:r>
            <a:endParaRPr lang="en-US" sz="3672">
              <a:solidFill>
                <a:schemeClr val="tx1"/>
              </a:solidFill>
            </a:endParaRPr>
          </a:p>
        </p:txBody>
      </p:sp>
      <p:graphicFrame>
        <p:nvGraphicFramePr>
          <p:cNvPr id="8" name="Diagram 7"/>
          <p:cNvGraphicFramePr/>
          <p:nvPr>
            <p:extLst/>
          </p:nvPr>
        </p:nvGraphicFramePr>
        <p:xfrm>
          <a:off x="1951037" y="1211262"/>
          <a:ext cx="8290983" cy="55273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3551237" y="4980962"/>
            <a:ext cx="1698222" cy="1488100"/>
          </a:xfrm>
          <a:prstGeom prst="rect">
            <a:avLst/>
          </a:prstGeom>
          <a:noFill/>
        </p:spPr>
        <p:txBody>
          <a:bodyPr wrap="none" lIns="182880" tIns="146304" rIns="182880" bIns="146304" rtlCol="0">
            <a:spAutoFit/>
          </a:bodyPr>
          <a:lstStyle/>
          <a:p>
            <a:pPr algn="ctr">
              <a:lnSpc>
                <a:spcPct val="90000"/>
              </a:lnSpc>
              <a:spcAft>
                <a:spcPts val="600"/>
              </a:spcAft>
            </a:pPr>
            <a:r>
              <a:rPr lang="en-US" sz="2500" dirty="0" smtClean="0">
                <a:solidFill>
                  <a:schemeClr val="bg1"/>
                </a:solidFill>
              </a:rPr>
              <a:t>Utilize</a:t>
            </a:r>
          </a:p>
          <a:p>
            <a:pPr algn="ctr">
              <a:lnSpc>
                <a:spcPct val="90000"/>
              </a:lnSpc>
              <a:spcAft>
                <a:spcPts val="600"/>
              </a:spcAft>
            </a:pPr>
            <a:r>
              <a:rPr lang="en-US" sz="2500" dirty="0" smtClean="0">
                <a:solidFill>
                  <a:schemeClr val="bg1"/>
                </a:solidFill>
              </a:rPr>
              <a:t>Evaluate</a:t>
            </a:r>
          </a:p>
          <a:p>
            <a:pPr algn="ctr">
              <a:lnSpc>
                <a:spcPct val="90000"/>
              </a:lnSpc>
              <a:spcAft>
                <a:spcPts val="600"/>
              </a:spcAft>
            </a:pPr>
            <a:r>
              <a:rPr lang="en-US" sz="2500" dirty="0" smtClean="0">
                <a:solidFill>
                  <a:schemeClr val="bg1"/>
                </a:solidFill>
              </a:rPr>
              <a:t>Consume</a:t>
            </a:r>
          </a:p>
        </p:txBody>
      </p:sp>
      <p:sp>
        <p:nvSpPr>
          <p:cNvPr id="11" name="TextBox 10"/>
          <p:cNvSpPr txBox="1"/>
          <p:nvPr/>
        </p:nvSpPr>
        <p:spPr>
          <a:xfrm>
            <a:off x="8444104" y="1035524"/>
            <a:ext cx="3560429" cy="1631216"/>
          </a:xfrm>
          <a:prstGeom prst="rect">
            <a:avLst/>
          </a:prstGeom>
          <a:noFill/>
        </p:spPr>
        <p:txBody>
          <a:bodyPr wrap="square" rtlCol="0">
            <a:spAutoFit/>
          </a:bodyPr>
          <a:lstStyle/>
          <a:p>
            <a:r>
              <a:rPr lang="en-US" sz="2000" dirty="0"/>
              <a:t>Selecting an image</a:t>
            </a:r>
          </a:p>
          <a:p>
            <a:r>
              <a:rPr lang="en-US" sz="2000" dirty="0"/>
              <a:t>Using custom apps</a:t>
            </a:r>
          </a:p>
          <a:p>
            <a:r>
              <a:rPr lang="en-US" sz="2000" dirty="0"/>
              <a:t>Which apps work on ARA</a:t>
            </a:r>
          </a:p>
          <a:p>
            <a:r>
              <a:rPr lang="en-US" sz="2000" dirty="0"/>
              <a:t>Best practices application</a:t>
            </a:r>
          </a:p>
          <a:p>
            <a:r>
              <a:rPr lang="en-US" sz="2000" dirty="0"/>
              <a:t>Custom image creation steps</a:t>
            </a:r>
          </a:p>
        </p:txBody>
      </p:sp>
      <p:sp>
        <p:nvSpPr>
          <p:cNvPr id="12" name="TextBox 11"/>
          <p:cNvSpPr txBox="1"/>
          <p:nvPr/>
        </p:nvSpPr>
        <p:spPr>
          <a:xfrm>
            <a:off x="9556723" y="3091506"/>
            <a:ext cx="2875915" cy="584775"/>
          </a:xfrm>
          <a:prstGeom prst="rect">
            <a:avLst/>
          </a:prstGeom>
          <a:noFill/>
        </p:spPr>
        <p:txBody>
          <a:bodyPr wrap="none" rtlCol="0">
            <a:spAutoFit/>
          </a:bodyPr>
          <a:lstStyle/>
          <a:p>
            <a:r>
              <a:rPr lang="en-US" sz="1600" dirty="0"/>
              <a:t>Publish via Start menu &amp; path</a:t>
            </a:r>
          </a:p>
          <a:p>
            <a:r>
              <a:rPr lang="en-US" sz="1600" dirty="0"/>
              <a:t>Demo</a:t>
            </a:r>
          </a:p>
        </p:txBody>
      </p:sp>
      <p:sp>
        <p:nvSpPr>
          <p:cNvPr id="13" name="TextBox 12"/>
          <p:cNvSpPr txBox="1"/>
          <p:nvPr/>
        </p:nvSpPr>
        <p:spPr>
          <a:xfrm>
            <a:off x="192249" y="4885949"/>
            <a:ext cx="2907976" cy="1754326"/>
          </a:xfrm>
          <a:prstGeom prst="rect">
            <a:avLst/>
          </a:prstGeom>
          <a:noFill/>
        </p:spPr>
        <p:txBody>
          <a:bodyPr wrap="none" rtlCol="0">
            <a:spAutoFit/>
          </a:bodyPr>
          <a:lstStyle/>
          <a:p>
            <a:pPr lvl="0"/>
            <a:r>
              <a:rPr lang="en-US" dirty="0"/>
              <a:t>Supported Clients</a:t>
            </a:r>
          </a:p>
          <a:p>
            <a:pPr lvl="0"/>
            <a:r>
              <a:rPr lang="en-US" dirty="0"/>
              <a:t>Data storage &amp; file sharing</a:t>
            </a:r>
          </a:p>
          <a:p>
            <a:pPr lvl="0"/>
            <a:r>
              <a:rPr lang="en-US" dirty="0"/>
              <a:t>Session states</a:t>
            </a:r>
          </a:p>
          <a:p>
            <a:pPr lvl="0"/>
            <a:r>
              <a:rPr lang="en-US" dirty="0"/>
              <a:t>Client best practices</a:t>
            </a:r>
          </a:p>
          <a:p>
            <a:pPr lvl="0"/>
            <a:r>
              <a:rPr lang="en-US" dirty="0"/>
              <a:t>Redirection</a:t>
            </a:r>
          </a:p>
          <a:p>
            <a:pPr lvl="0"/>
            <a:r>
              <a:rPr lang="en-US" dirty="0"/>
              <a:t>User Profile Disk (UPD)</a:t>
            </a:r>
          </a:p>
        </p:txBody>
      </p:sp>
      <p:sp>
        <p:nvSpPr>
          <p:cNvPr id="14" name="TextBox 13"/>
          <p:cNvSpPr txBox="1"/>
          <p:nvPr/>
        </p:nvSpPr>
        <p:spPr>
          <a:xfrm>
            <a:off x="58031" y="3026524"/>
            <a:ext cx="2540054" cy="584775"/>
          </a:xfrm>
          <a:prstGeom prst="rect">
            <a:avLst/>
          </a:prstGeom>
          <a:noFill/>
        </p:spPr>
        <p:txBody>
          <a:bodyPr wrap="none" rtlCol="0">
            <a:spAutoFit/>
          </a:bodyPr>
          <a:lstStyle/>
          <a:p>
            <a:pPr lvl="0"/>
            <a:r>
              <a:rPr lang="en-US" sz="1600" dirty="0"/>
              <a:t>Image creations solutions</a:t>
            </a:r>
          </a:p>
          <a:p>
            <a:pPr lvl="0"/>
            <a:r>
              <a:rPr lang="en-US" sz="1600" dirty="0"/>
              <a:t>Updating your image flow</a:t>
            </a:r>
          </a:p>
        </p:txBody>
      </p:sp>
      <p:sp>
        <p:nvSpPr>
          <p:cNvPr id="15" name="Quad Arrow Callout 14"/>
          <p:cNvSpPr/>
          <p:nvPr/>
        </p:nvSpPr>
        <p:spPr bwMode="auto">
          <a:xfrm>
            <a:off x="5249458" y="2702297"/>
            <a:ext cx="1728055" cy="2014062"/>
          </a:xfrm>
          <a:prstGeom prst="quadArrowCallout">
            <a:avLst/>
          </a:prstGeom>
          <a:solidFill>
            <a:srgbClr val="FFFF00"/>
          </a:solidFill>
          <a:ln w="3175">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2000" dirty="0" smtClean="0">
                <a:solidFill>
                  <a:schemeClr val="bg1"/>
                </a:solidFill>
              </a:rPr>
              <a:t>RECAP</a:t>
            </a:r>
            <a:endParaRPr lang="en-US" sz="2000" dirty="0">
              <a:solidFill>
                <a:schemeClr val="bg1"/>
              </a:solidFill>
            </a:endParaRPr>
          </a:p>
        </p:txBody>
      </p:sp>
      <p:sp>
        <p:nvSpPr>
          <p:cNvPr id="16" name="TextBox 15"/>
          <p:cNvSpPr txBox="1"/>
          <p:nvPr/>
        </p:nvSpPr>
        <p:spPr>
          <a:xfrm>
            <a:off x="9251270" y="5297456"/>
            <a:ext cx="2719014" cy="723275"/>
          </a:xfrm>
          <a:prstGeom prst="rect">
            <a:avLst/>
          </a:prstGeom>
          <a:noFill/>
        </p:spPr>
        <p:txBody>
          <a:bodyPr wrap="none" rtlCol="0">
            <a:spAutoFit/>
          </a:bodyPr>
          <a:lstStyle/>
          <a:p>
            <a:pPr>
              <a:spcAft>
                <a:spcPts val="600"/>
              </a:spcAft>
            </a:pPr>
            <a:r>
              <a:rPr lang="en-US" dirty="0">
                <a:gradFill>
                  <a:gsLst>
                    <a:gs pos="2917">
                      <a:schemeClr val="tx1"/>
                    </a:gs>
                    <a:gs pos="30000">
                      <a:schemeClr val="tx1"/>
                    </a:gs>
                  </a:gsLst>
                  <a:lin ang="5400000" scaled="0"/>
                </a:gradFill>
              </a:rPr>
              <a:t>Authentication methods</a:t>
            </a:r>
          </a:p>
          <a:p>
            <a:pPr>
              <a:spcAft>
                <a:spcPts val="600"/>
              </a:spcAft>
            </a:pPr>
            <a:r>
              <a:rPr lang="en-US" dirty="0">
                <a:gradFill>
                  <a:gsLst>
                    <a:gs pos="2917">
                      <a:schemeClr val="tx1"/>
                    </a:gs>
                    <a:gs pos="30000">
                      <a:schemeClr val="tx1"/>
                    </a:gs>
                  </a:gsLst>
                  <a:lin ang="5400000" scaled="0"/>
                </a:gradFill>
              </a:rPr>
              <a:t>Hybrid deep dive</a:t>
            </a:r>
          </a:p>
        </p:txBody>
      </p:sp>
    </p:spTree>
    <p:extLst>
      <p:ext uri="{BB962C8B-B14F-4D97-AF65-F5344CB8AC3E}">
        <p14:creationId xmlns:p14="http://schemas.microsoft.com/office/powerpoint/2010/main" val="3806003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98437" y="1668462"/>
            <a:ext cx="11887200" cy="4001095"/>
          </a:xfrm>
        </p:spPr>
        <p:txBody>
          <a:bodyPr/>
          <a:lstStyle/>
          <a:p>
            <a:r>
              <a:rPr lang="en-US" dirty="0" smtClean="0"/>
              <a:t>Brief recap of what we know thus far from Azure RemoteApp Overview presentation </a:t>
            </a:r>
            <a:r>
              <a:rPr lang="en-US" sz="2800" dirty="0" smtClean="0"/>
              <a:t>(</a:t>
            </a:r>
            <a:r>
              <a:rPr lang="en-US" sz="2800" b="1" dirty="0" smtClean="0">
                <a:solidFill>
                  <a:srgbClr val="FFFF00"/>
                </a:solidFill>
              </a:rPr>
              <a:t>~2 minutes</a:t>
            </a:r>
            <a:r>
              <a:rPr lang="en-US" sz="2800" dirty="0" smtClean="0"/>
              <a:t>)</a:t>
            </a:r>
          </a:p>
          <a:p>
            <a:endParaRPr lang="en-US" dirty="0" smtClean="0"/>
          </a:p>
          <a:p>
            <a:r>
              <a:rPr lang="en-US" dirty="0" smtClean="0"/>
              <a:t>Cycle of management and administration </a:t>
            </a:r>
            <a:r>
              <a:rPr lang="en-US" sz="2800" dirty="0" smtClean="0"/>
              <a:t>(</a:t>
            </a:r>
            <a:r>
              <a:rPr lang="en-US" sz="2800" b="1" dirty="0" smtClean="0">
                <a:solidFill>
                  <a:srgbClr val="FFFF00"/>
                </a:solidFill>
              </a:rPr>
              <a:t>~60 minutes</a:t>
            </a:r>
            <a:r>
              <a:rPr lang="en-US" sz="2800" dirty="0" smtClean="0"/>
              <a:t>)</a:t>
            </a:r>
          </a:p>
          <a:p>
            <a:endParaRPr lang="en-US" dirty="0" smtClean="0"/>
          </a:p>
          <a:p>
            <a:r>
              <a:rPr lang="en-US" dirty="0" smtClean="0"/>
              <a:t>Will my app work on Azure RemoteApp? </a:t>
            </a:r>
            <a:r>
              <a:rPr lang="en-US" sz="2800" dirty="0" smtClean="0"/>
              <a:t>(</a:t>
            </a:r>
            <a:r>
              <a:rPr lang="en-US" sz="2800" b="1" dirty="0" smtClean="0">
                <a:solidFill>
                  <a:srgbClr val="FFFF00"/>
                </a:solidFill>
              </a:rPr>
              <a:t>~15 minutes</a:t>
            </a:r>
            <a:r>
              <a:rPr lang="en-US" sz="2800" dirty="0" smtClean="0"/>
              <a:t>)</a:t>
            </a:r>
            <a:endParaRPr lang="en-US" sz="2800" dirty="0"/>
          </a:p>
        </p:txBody>
      </p:sp>
      <p:sp>
        <p:nvSpPr>
          <p:cNvPr id="3" name="Title 2"/>
          <p:cNvSpPr>
            <a:spLocks noGrp="1"/>
          </p:cNvSpPr>
          <p:nvPr>
            <p:ph type="title"/>
          </p:nvPr>
        </p:nvSpPr>
        <p:spPr/>
        <p:txBody>
          <a:bodyPr/>
          <a:lstStyle/>
          <a:p>
            <a:r>
              <a:rPr lang="en-US" dirty="0" smtClean="0"/>
              <a:t>Outline</a:t>
            </a:r>
            <a:endParaRPr lang="en-US" dirty="0"/>
          </a:p>
        </p:txBody>
      </p:sp>
      <p:pic>
        <p:nvPicPr>
          <p:cNvPr id="4"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563" y="1287462"/>
            <a:ext cx="1340677" cy="10057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563" y="3226428"/>
            <a:ext cx="1295400" cy="971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223259"/>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5274"/>
            <a:ext cx="12390437" cy="917575"/>
          </a:xfrm>
        </p:spPr>
        <p:txBody>
          <a:bodyPr/>
          <a:lstStyle/>
          <a:p>
            <a:r>
              <a:rPr lang="en-US" dirty="0" smtClean="0"/>
              <a:t>Best Practices and tip for Azure RemoteApp</a:t>
            </a:r>
            <a:endParaRPr lang="en-US" dirty="0"/>
          </a:p>
        </p:txBody>
      </p:sp>
      <p:sp>
        <p:nvSpPr>
          <p:cNvPr id="3" name="Text Placeholder 2"/>
          <p:cNvSpPr>
            <a:spLocks noGrp="1"/>
          </p:cNvSpPr>
          <p:nvPr>
            <p:ph type="body" sz="quarter" idx="4294967295"/>
          </p:nvPr>
        </p:nvSpPr>
        <p:spPr>
          <a:xfrm>
            <a:off x="274639" y="1419395"/>
            <a:ext cx="11963398" cy="5447645"/>
          </a:xfrm>
          <a:prstGeom prst="rect">
            <a:avLst/>
          </a:prstGeom>
        </p:spPr>
        <p:txBody>
          <a:bodyPr/>
          <a:lstStyle/>
          <a:p>
            <a:pPr marL="571500" indent="-571500">
              <a:buFont typeface="Wingdings" panose="05000000000000000000" pitchFamily="2" charset="2"/>
              <a:buChar char="ü"/>
            </a:pPr>
            <a:r>
              <a:rPr lang="en-US" sz="3600" dirty="0"/>
              <a:t>Test your </a:t>
            </a:r>
            <a:r>
              <a:rPr lang="en-US" sz="3600" dirty="0" smtClean="0"/>
              <a:t>custom images </a:t>
            </a:r>
            <a:r>
              <a:rPr lang="en-US" sz="3600" dirty="0"/>
              <a:t>before </a:t>
            </a:r>
            <a:r>
              <a:rPr lang="en-US" sz="3600" dirty="0" smtClean="0"/>
              <a:t>importing/uploading</a:t>
            </a:r>
            <a:endParaRPr lang="en-US" sz="3600" dirty="0"/>
          </a:p>
          <a:p>
            <a:pPr marL="571500" indent="-571500">
              <a:buFont typeface="Wingdings" panose="05000000000000000000" pitchFamily="2" charset="2"/>
              <a:buChar char="ü"/>
            </a:pPr>
            <a:r>
              <a:rPr lang="en-US" sz="3600" dirty="0"/>
              <a:t>Test your apps locally before </a:t>
            </a:r>
            <a:r>
              <a:rPr lang="en-US" sz="3600" dirty="0" smtClean="0"/>
              <a:t>using in Azure RemoteApp</a:t>
            </a:r>
            <a:endParaRPr lang="en-US" sz="3600" dirty="0"/>
          </a:p>
          <a:p>
            <a:pPr marL="571500" indent="-571500">
              <a:buFont typeface="Wingdings" panose="05000000000000000000" pitchFamily="2" charset="2"/>
              <a:buChar char="ü"/>
            </a:pPr>
            <a:r>
              <a:rPr lang="en-US" sz="3600" dirty="0" smtClean="0"/>
              <a:t>Never </a:t>
            </a:r>
            <a:r>
              <a:rPr lang="en-US" sz="3600" dirty="0"/>
              <a:t>store data on instances (c:\ drive)</a:t>
            </a:r>
          </a:p>
          <a:p>
            <a:pPr marL="571500" indent="-571500">
              <a:buFont typeface="Wingdings" panose="05000000000000000000" pitchFamily="2" charset="2"/>
              <a:buChar char="ü"/>
            </a:pPr>
            <a:r>
              <a:rPr lang="en-US" sz="3600" dirty="0"/>
              <a:t>Use file sharing solution like OneDrive for Business to allow anytime access of your files</a:t>
            </a:r>
          </a:p>
          <a:p>
            <a:pPr marL="571500" indent="-571500">
              <a:buFont typeface="Wingdings" panose="05000000000000000000" pitchFamily="2" charset="2"/>
              <a:buChar char="ü"/>
            </a:pPr>
            <a:r>
              <a:rPr lang="en-US" sz="3600" dirty="0"/>
              <a:t>Enable app auto update for RD clients on your device</a:t>
            </a:r>
          </a:p>
          <a:p>
            <a:pPr marL="571500" indent="-571500">
              <a:buFont typeface="Wingdings" panose="05000000000000000000" pitchFamily="2" charset="2"/>
              <a:buChar char="ü"/>
            </a:pPr>
            <a:r>
              <a:rPr lang="en-US" sz="3600" dirty="0"/>
              <a:t>Properly close </a:t>
            </a:r>
            <a:r>
              <a:rPr lang="en-US" sz="3600" dirty="0" smtClean="0"/>
              <a:t>apps to </a:t>
            </a:r>
            <a:r>
              <a:rPr lang="en-US" sz="3600" dirty="0"/>
              <a:t>avoid potential </a:t>
            </a:r>
            <a:r>
              <a:rPr lang="en-US" sz="3600" dirty="0" smtClean="0"/>
              <a:t>data loss</a:t>
            </a:r>
            <a:endParaRPr lang="en-US" sz="3600" dirty="0"/>
          </a:p>
          <a:p>
            <a:pPr marL="571500" indent="-571500">
              <a:buFont typeface="Wingdings" panose="05000000000000000000" pitchFamily="2" charset="2"/>
              <a:buChar char="ü"/>
            </a:pPr>
            <a:r>
              <a:rPr lang="en-US" sz="3600" dirty="0" smtClean="0"/>
              <a:t>Follow our blog and roadmap -lots </a:t>
            </a:r>
            <a:r>
              <a:rPr lang="en-US" sz="3600" dirty="0"/>
              <a:t>of new things coming</a:t>
            </a:r>
          </a:p>
          <a:p>
            <a:endParaRPr lang="en-US" sz="3600" dirty="0"/>
          </a:p>
        </p:txBody>
      </p:sp>
    </p:spTree>
    <p:extLst>
      <p:ext uri="{BB962C8B-B14F-4D97-AF65-F5344CB8AC3E}">
        <p14:creationId xmlns:p14="http://schemas.microsoft.com/office/powerpoint/2010/main" val="4291470316"/>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5274"/>
            <a:ext cx="12390437" cy="917575"/>
          </a:xfrm>
        </p:spPr>
        <p:txBody>
          <a:bodyPr/>
          <a:lstStyle/>
          <a:p>
            <a:r>
              <a:rPr lang="en-US" dirty="0" smtClean="0"/>
              <a:t>Recap</a:t>
            </a:r>
            <a:endParaRPr lang="en-US" dirty="0"/>
          </a:p>
        </p:txBody>
      </p:sp>
      <p:sp>
        <p:nvSpPr>
          <p:cNvPr id="3" name="Text Placeholder 2"/>
          <p:cNvSpPr>
            <a:spLocks noGrp="1"/>
          </p:cNvSpPr>
          <p:nvPr>
            <p:ph type="body" sz="quarter" idx="4294967295"/>
          </p:nvPr>
        </p:nvSpPr>
        <p:spPr>
          <a:xfrm>
            <a:off x="274639" y="1419395"/>
            <a:ext cx="11889564" cy="3594830"/>
          </a:xfrm>
          <a:prstGeom prst="rect">
            <a:avLst/>
          </a:prstGeom>
        </p:spPr>
        <p:txBody>
          <a:bodyPr/>
          <a:lstStyle/>
          <a:p>
            <a:pPr marL="571500" indent="-571500">
              <a:buFont typeface="Wingdings" panose="05000000000000000000" pitchFamily="2" charset="2"/>
              <a:buChar char="ü"/>
            </a:pPr>
            <a:r>
              <a:rPr lang="en-US" sz="3600" dirty="0"/>
              <a:t>Instances are </a:t>
            </a:r>
            <a:r>
              <a:rPr lang="en-US" sz="3600" dirty="0" smtClean="0"/>
              <a:t>OS </a:t>
            </a:r>
            <a:r>
              <a:rPr lang="en-US" sz="3600" dirty="0"/>
              <a:t>host for apps</a:t>
            </a:r>
          </a:p>
          <a:p>
            <a:pPr marL="571500" indent="-571500">
              <a:buFont typeface="Wingdings" panose="05000000000000000000" pitchFamily="2" charset="2"/>
              <a:buChar char="ü"/>
            </a:pPr>
            <a:endParaRPr lang="en-US" sz="1600" dirty="0" smtClean="0"/>
          </a:p>
          <a:p>
            <a:pPr marL="571500" indent="-571500">
              <a:buFont typeface="Wingdings" panose="05000000000000000000" pitchFamily="2" charset="2"/>
              <a:buChar char="ü"/>
            </a:pPr>
            <a:r>
              <a:rPr lang="en-US" sz="3600" dirty="0" smtClean="0"/>
              <a:t>Only </a:t>
            </a:r>
            <a:r>
              <a:rPr lang="en-US" sz="3600" dirty="0"/>
              <a:t>one </a:t>
            </a:r>
            <a:r>
              <a:rPr lang="en-US" sz="3600" dirty="0" smtClean="0"/>
              <a:t>Directory can </a:t>
            </a:r>
            <a:r>
              <a:rPr lang="en-US" sz="3600" dirty="0"/>
              <a:t>be associated per subscription</a:t>
            </a:r>
          </a:p>
          <a:p>
            <a:pPr marL="571500" indent="-571500">
              <a:buFont typeface="Wingdings" panose="05000000000000000000" pitchFamily="2" charset="2"/>
              <a:buChar char="ü"/>
            </a:pPr>
            <a:endParaRPr lang="en-US" sz="1600" dirty="0" smtClean="0"/>
          </a:p>
          <a:p>
            <a:pPr marL="571500" indent="-571500">
              <a:buFont typeface="Wingdings" panose="05000000000000000000" pitchFamily="2" charset="2"/>
              <a:buChar char="ü"/>
            </a:pPr>
            <a:r>
              <a:rPr lang="en-US" sz="3600" dirty="0" smtClean="0"/>
              <a:t>Hybrid collections require AD connected accounts</a:t>
            </a:r>
            <a:endParaRPr lang="en-US" sz="3600" dirty="0"/>
          </a:p>
          <a:p>
            <a:pPr marL="571500" indent="-571500">
              <a:buFont typeface="Wingdings" panose="05000000000000000000" pitchFamily="2" charset="2"/>
              <a:buChar char="ü"/>
            </a:pPr>
            <a:endParaRPr lang="en-US" sz="1600" dirty="0" smtClean="0"/>
          </a:p>
          <a:p>
            <a:pPr marL="571500" indent="-571500">
              <a:buFont typeface="Wingdings" panose="05000000000000000000" pitchFamily="2" charset="2"/>
              <a:buChar char="ü"/>
            </a:pPr>
            <a:r>
              <a:rPr lang="en-US" sz="3600" dirty="0" smtClean="0"/>
              <a:t>USB </a:t>
            </a:r>
            <a:r>
              <a:rPr lang="en-US" sz="3600" dirty="0"/>
              <a:t>and Drive redirection </a:t>
            </a:r>
            <a:r>
              <a:rPr lang="en-US" sz="3600" dirty="0" smtClean="0"/>
              <a:t>are disabled </a:t>
            </a:r>
            <a:r>
              <a:rPr lang="en-US" sz="3600" dirty="0"/>
              <a:t>by default</a:t>
            </a:r>
          </a:p>
          <a:p>
            <a:pPr marL="571500" indent="-571500">
              <a:buFont typeface="Wingdings" panose="05000000000000000000" pitchFamily="2" charset="2"/>
              <a:buChar char="ü"/>
            </a:pPr>
            <a:endParaRPr lang="en-US" sz="1600" dirty="0" smtClean="0"/>
          </a:p>
        </p:txBody>
      </p:sp>
    </p:spTree>
    <p:extLst>
      <p:ext uri="{BB962C8B-B14F-4D97-AF65-F5344CB8AC3E}">
        <p14:creationId xmlns:p14="http://schemas.microsoft.com/office/powerpoint/2010/main" val="2283457039"/>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9663307" y="1993783"/>
            <a:ext cx="1710362" cy="1043529"/>
          </a:xfrm>
          <a:prstGeom prst="roundRect">
            <a:avLst/>
          </a:prstGeom>
          <a:noFill/>
          <a:ln w="57150" cmpd="sng">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3" rIns="0" bIns="47563" numCol="1" rtlCol="0" anchor="ctr" anchorCtr="0" compatLnSpc="1">
            <a:prstTxWarp prst="textNoShape">
              <a:avLst/>
            </a:prstTxWarp>
          </a:bodyPr>
          <a:lstStyle/>
          <a:p>
            <a:pPr algn="ctr" defTabSz="950938"/>
            <a:endParaRPr lang="en-US" sz="2000" dirty="0">
              <a:gradFill>
                <a:gsLst>
                  <a:gs pos="0">
                    <a:srgbClr val="FFFFFF"/>
                  </a:gs>
                  <a:gs pos="100000">
                    <a:srgbClr val="FFFFFF"/>
                  </a:gs>
                </a:gsLst>
                <a:lin ang="5400000" scaled="0"/>
              </a:gradFill>
            </a:endParaRPr>
          </a:p>
        </p:txBody>
      </p:sp>
      <p:pic>
        <p:nvPicPr>
          <p:cNvPr id="5" name="Picture 32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93003" y="1746030"/>
            <a:ext cx="451856" cy="4517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350837" y="144462"/>
            <a:ext cx="11887878" cy="917444"/>
          </a:xfrm>
          <a:prstGeom prst="rect">
            <a:avLst/>
          </a:prstGeom>
        </p:spPr>
        <p:txBody>
          <a:bodyPr vert="horz" wrap="square" lIns="146304" tIns="91440" rIns="146304" bIns="91440" rtlCol="0" anchor="t">
            <a:noAutofit/>
          </a:bodyPr>
          <a:lst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defTabSz="932475">
              <a:defRPr/>
            </a:pPr>
            <a:r>
              <a:rPr lang="en-US" sz="4899" dirty="0" smtClean="0"/>
              <a:t>Azure RemoteApp prices</a:t>
            </a:r>
            <a:endParaRPr lang="en-US" sz="4899" dirty="0"/>
          </a:p>
        </p:txBody>
      </p:sp>
      <p:graphicFrame>
        <p:nvGraphicFramePr>
          <p:cNvPr id="7" name="Table 6"/>
          <p:cNvGraphicFramePr>
            <a:graphicFrameLocks noGrp="1"/>
          </p:cNvGraphicFramePr>
          <p:nvPr>
            <p:extLst>
              <p:ext uri="{D42A27DB-BD31-4B8C-83A1-F6EECF244321}">
                <p14:modId xmlns:p14="http://schemas.microsoft.com/office/powerpoint/2010/main" val="3615186890"/>
              </p:ext>
            </p:extLst>
          </p:nvPr>
        </p:nvGraphicFramePr>
        <p:xfrm>
          <a:off x="548597" y="2043061"/>
          <a:ext cx="8216079" cy="4216825"/>
        </p:xfrm>
        <a:graphic>
          <a:graphicData uri="http://schemas.openxmlformats.org/drawingml/2006/table">
            <a:tbl>
              <a:tblPr firstRow="1" bandRow="1">
                <a:tableStyleId>{8A107856-5554-42FB-B03E-39F5DBC370BA}</a:tableStyleId>
              </a:tblPr>
              <a:tblGrid>
                <a:gridCol w="3130142"/>
                <a:gridCol w="2348732"/>
                <a:gridCol w="2737205"/>
              </a:tblGrid>
              <a:tr h="503945">
                <a:tc>
                  <a:txBody>
                    <a:bodyPr/>
                    <a:lstStyle/>
                    <a:p>
                      <a:pPr algn="l"/>
                      <a:endParaRPr lang="en-US" sz="2500" b="0" dirty="0">
                        <a:solidFill>
                          <a:srgbClr val="FFFFFF"/>
                        </a:solidFill>
                        <a:latin typeface="Segoe UI Light"/>
                        <a:cs typeface="Segoe UI Light"/>
                      </a:endParaRPr>
                    </a:p>
                  </a:txBody>
                  <a:tcPr marL="93254" marR="93254" marT="46611" marB="46611">
                    <a:lnL w="12700" cap="flat" cmpd="sng" algn="ctr">
                      <a:noFill/>
                      <a:prstDash val="solid"/>
                      <a:round/>
                      <a:headEnd type="none" w="med" len="med"/>
                      <a:tailEnd type="none" w="med" len="med"/>
                    </a:lnL>
                    <a:lnR w="12700" cap="flat" cmpd="sng" algn="ctr">
                      <a:solidFill>
                        <a:srgbClr val="F2F2F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500" b="0" dirty="0" smtClean="0">
                          <a:solidFill>
                            <a:schemeClr val="bg1"/>
                          </a:solidFill>
                          <a:latin typeface="Segoe UI Light"/>
                          <a:cs typeface="Segoe UI Light"/>
                        </a:rPr>
                        <a:t>Basic</a:t>
                      </a:r>
                      <a:endParaRPr lang="en-US" sz="2500" b="0" dirty="0">
                        <a:solidFill>
                          <a:schemeClr val="bg1"/>
                        </a:solidFill>
                        <a:latin typeface="Segoe UI Light"/>
                        <a:cs typeface="Segoe UI Light"/>
                      </a:endParaRPr>
                    </a:p>
                  </a:txBody>
                  <a:tcPr marL="93254" marR="93254" marT="46611" marB="46611">
                    <a:lnL w="12700" cap="flat" cmpd="sng" algn="ctr">
                      <a:solidFill>
                        <a:srgbClr val="F2F2F2"/>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a:r>
                        <a:rPr lang="en-US" sz="2500" b="0" dirty="0" smtClean="0">
                          <a:solidFill>
                            <a:srgbClr val="FFFFFF"/>
                          </a:solidFill>
                          <a:latin typeface="Segoe UI Light"/>
                          <a:cs typeface="Segoe UI Light"/>
                        </a:rPr>
                        <a:t>Standard</a:t>
                      </a:r>
                      <a:endParaRPr lang="en-US" sz="2500" b="0" dirty="0">
                        <a:solidFill>
                          <a:srgbClr val="FFFFFF"/>
                        </a:solidFill>
                        <a:latin typeface="Segoe UI Light"/>
                        <a:cs typeface="Segoe UI Light"/>
                      </a:endParaRPr>
                    </a:p>
                  </a:txBody>
                  <a:tcPr marL="93254" marR="93254" marT="46611" marB="46611">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1EA482"/>
                    </a:solidFill>
                  </a:tcPr>
                </a:tc>
              </a:tr>
              <a:tr h="474438">
                <a:tc>
                  <a:txBody>
                    <a:bodyPr/>
                    <a:lstStyle/>
                    <a:p>
                      <a:pPr algn="l"/>
                      <a:r>
                        <a:rPr lang="en-US" sz="1400" b="0" kern="1200" dirty="0" smtClean="0">
                          <a:solidFill>
                            <a:schemeClr val="tx1"/>
                          </a:solidFill>
                          <a:effectLst/>
                        </a:rPr>
                        <a:t>Target user</a:t>
                      </a:r>
                      <a:endParaRPr lang="en-US" sz="1400" b="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54" marR="93254" marT="46611" marB="46611"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lnSpc>
                          <a:spcPct val="107000"/>
                        </a:lnSpc>
                        <a:spcBef>
                          <a:spcPts val="0"/>
                        </a:spcBef>
                        <a:spcAft>
                          <a:spcPts val="800"/>
                        </a:spcAft>
                      </a:pPr>
                      <a:r>
                        <a:rPr lang="en-US" sz="1400" kern="1200" dirty="0" smtClean="0">
                          <a:solidFill>
                            <a:schemeClr val="tx1"/>
                          </a:solidFill>
                          <a:effectLst/>
                        </a:rPr>
                        <a:t>Task worker</a:t>
                      </a:r>
                      <a:endParaRPr lang="en-US"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54" marR="93254" marT="46611" marB="46611"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algn="l">
                        <a:lnSpc>
                          <a:spcPct val="107000"/>
                        </a:lnSpc>
                        <a:spcBef>
                          <a:spcPts val="0"/>
                        </a:spcBef>
                        <a:spcAft>
                          <a:spcPts val="800"/>
                        </a:spcAft>
                      </a:pPr>
                      <a:r>
                        <a:rPr lang="en-US" sz="1400" kern="1200" dirty="0" smtClean="0">
                          <a:solidFill>
                            <a:srgbClr val="FFFFFF"/>
                          </a:solidFill>
                          <a:effectLst/>
                        </a:rPr>
                        <a:t>Information worker</a:t>
                      </a:r>
                      <a:endParaRPr lang="en-US" sz="1400" b="1"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54" marR="93254" marT="46611" marB="46611"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1EA482"/>
                    </a:solidFill>
                  </a:tcPr>
                </a:tc>
              </a:tr>
              <a:tr h="587572">
                <a:tc>
                  <a:txBody>
                    <a:bodyPr/>
                    <a:lstStyle/>
                    <a:p>
                      <a:pPr algn="l"/>
                      <a:r>
                        <a:rPr lang="en-US" sz="1400" b="0" kern="1200" dirty="0" smtClean="0">
                          <a:solidFill>
                            <a:schemeClr val="tx1"/>
                          </a:solidFill>
                          <a:effectLst/>
                        </a:rPr>
                        <a:t>Application types</a:t>
                      </a:r>
                      <a:endParaRPr lang="en-US" sz="1400" b="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54" marR="93254" marT="46611" marB="46611"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lnSpc>
                          <a:spcPct val="107000"/>
                        </a:lnSpc>
                        <a:spcBef>
                          <a:spcPts val="0"/>
                        </a:spcBef>
                        <a:spcAft>
                          <a:spcPts val="800"/>
                        </a:spcAft>
                      </a:pPr>
                      <a:r>
                        <a:rPr lang="en-US" sz="1400" kern="1200" dirty="0" smtClean="0">
                          <a:solidFill>
                            <a:schemeClr val="tx1"/>
                          </a:solidFill>
                          <a:effectLst/>
                        </a:rPr>
                        <a:t>Lightweight LOB / data entry applications </a:t>
                      </a:r>
                      <a:endParaRPr lang="en-US"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54" marR="93254" marT="46611" marB="46611"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algn="l">
                        <a:lnSpc>
                          <a:spcPct val="107000"/>
                        </a:lnSpc>
                        <a:spcBef>
                          <a:spcPts val="0"/>
                        </a:spcBef>
                        <a:spcAft>
                          <a:spcPts val="800"/>
                        </a:spcAft>
                      </a:pPr>
                      <a:r>
                        <a:rPr lang="en-US" sz="1400" kern="1200" dirty="0" smtClean="0">
                          <a:solidFill>
                            <a:srgbClr val="FFFFFF"/>
                          </a:solidFill>
                          <a:effectLst/>
                        </a:rPr>
                        <a:t>Productivity applications</a:t>
                      </a:r>
                      <a:endParaRPr lang="en-US" sz="1400" b="1"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54" marR="93254" marT="46611" marB="46611"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1EA482"/>
                    </a:solidFill>
                  </a:tcPr>
                </a:tc>
              </a:tr>
              <a:tr h="555546">
                <a:tc>
                  <a:txBody>
                    <a:bodyPr/>
                    <a:lstStyle/>
                    <a:p>
                      <a:pPr algn="l"/>
                      <a:r>
                        <a:rPr lang="en-US" sz="1400" b="0" kern="1200" dirty="0" smtClean="0">
                          <a:solidFill>
                            <a:schemeClr val="tx1"/>
                          </a:solidFill>
                          <a:effectLst/>
                        </a:rPr>
                        <a:t>Example Apps</a:t>
                      </a:r>
                      <a:endParaRPr lang="en-US" sz="1400" b="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54" marR="93254" marT="46611" marB="46611"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lang="en-US" sz="1400" kern="1200" dirty="0" smtClean="0">
                          <a:solidFill>
                            <a:schemeClr val="tx1"/>
                          </a:solidFill>
                          <a:effectLst/>
                        </a:rPr>
                        <a:t>Simple web apps, web browsing</a:t>
                      </a:r>
                      <a:endParaRPr lang="en-US" sz="14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54" marR="93254" marT="46611" marB="46611"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l"/>
                      <a:r>
                        <a:rPr lang="en-US" sz="1400" kern="1200" dirty="0" smtClean="0">
                          <a:solidFill>
                            <a:srgbClr val="FFFFFF"/>
                          </a:solidFill>
                          <a:effectLst/>
                        </a:rPr>
                        <a:t>Office</a:t>
                      </a:r>
                      <a:endParaRPr lang="en-US" sz="1400" b="1"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54" marR="93254" marT="46611" marB="46611"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1EA482"/>
                    </a:solidFill>
                  </a:tcPr>
                </a:tc>
              </a:tr>
              <a:tr h="474438">
                <a:tc>
                  <a:txBody>
                    <a:bodyPr/>
                    <a:lstStyle/>
                    <a:p>
                      <a:pPr marL="0" marR="0" algn="l">
                        <a:lnSpc>
                          <a:spcPct val="107000"/>
                        </a:lnSpc>
                        <a:spcBef>
                          <a:spcPts val="0"/>
                        </a:spcBef>
                        <a:spcAft>
                          <a:spcPts val="800"/>
                        </a:spcAft>
                      </a:pPr>
                      <a:r>
                        <a:rPr lang="en-US" sz="1400" b="0" dirty="0" smtClean="0">
                          <a:solidFill>
                            <a:schemeClr val="tx1"/>
                          </a:solidFill>
                          <a:effectLst/>
                        </a:rPr>
                        <a:t>Starting price (user/month)</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54" marR="93254" marT="46611" marB="46611"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lnSpc>
                          <a:spcPct val="107000"/>
                        </a:lnSpc>
                        <a:spcBef>
                          <a:spcPts val="0"/>
                        </a:spcBef>
                        <a:spcAft>
                          <a:spcPts val="800"/>
                        </a:spcAft>
                      </a:pPr>
                      <a:r>
                        <a:rPr lang="en-US" sz="1400" dirty="0" smtClean="0">
                          <a:solidFill>
                            <a:schemeClr val="tx1"/>
                          </a:solidFill>
                          <a:effectLst/>
                        </a:rPr>
                        <a:t>$10</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54" marR="93254" marT="46611" marB="46611"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algn="l">
                        <a:lnSpc>
                          <a:spcPct val="107000"/>
                        </a:lnSpc>
                        <a:spcBef>
                          <a:spcPts val="0"/>
                        </a:spcBef>
                        <a:spcAft>
                          <a:spcPts val="800"/>
                        </a:spcAft>
                      </a:pPr>
                      <a:r>
                        <a:rPr lang="en-US" sz="1400" dirty="0" smtClean="0">
                          <a:solidFill>
                            <a:srgbClr val="FFFFFF"/>
                          </a:solidFill>
                          <a:effectLst/>
                        </a:rPr>
                        <a:t>$15 </a:t>
                      </a:r>
                      <a:endParaRPr lang="en-US" sz="1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54" marR="93254" marT="46611" marB="46611"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1EA482"/>
                    </a:solidFill>
                  </a:tcPr>
                </a:tc>
              </a:tr>
              <a:tr h="587572">
                <a:tc>
                  <a:txBody>
                    <a:bodyPr/>
                    <a:lstStyle/>
                    <a:p>
                      <a:pPr marL="0" marR="0" algn="l">
                        <a:lnSpc>
                          <a:spcPct val="107000"/>
                        </a:lnSpc>
                        <a:spcBef>
                          <a:spcPts val="0"/>
                        </a:spcBef>
                        <a:spcAft>
                          <a:spcPts val="800"/>
                        </a:spcAft>
                      </a:pPr>
                      <a:r>
                        <a:rPr lang="en-US" sz="1400" b="0" dirty="0" smtClean="0">
                          <a:solidFill>
                            <a:schemeClr val="tx1"/>
                          </a:solidFill>
                          <a:effectLst/>
                        </a:rPr>
                        <a:t>Hours included in starting price (month)</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54" marR="93254" marT="46611" marB="46611"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lnSpc>
                          <a:spcPct val="107000"/>
                        </a:lnSpc>
                        <a:spcBef>
                          <a:spcPts val="0"/>
                        </a:spcBef>
                        <a:spcAft>
                          <a:spcPts val="800"/>
                        </a:spcAft>
                      </a:pPr>
                      <a:r>
                        <a:rPr lang="en-US" sz="1400" dirty="0" smtClean="0">
                          <a:solidFill>
                            <a:schemeClr val="tx1"/>
                          </a:solidFill>
                          <a:effectLst/>
                        </a:rPr>
                        <a:t>40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54" marR="93254" marT="46611" marB="46611"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algn="l">
                        <a:lnSpc>
                          <a:spcPct val="107000"/>
                        </a:lnSpc>
                        <a:spcBef>
                          <a:spcPts val="0"/>
                        </a:spcBef>
                        <a:spcAft>
                          <a:spcPts val="800"/>
                        </a:spcAft>
                      </a:pPr>
                      <a:r>
                        <a:rPr lang="en-US" sz="1400" dirty="0" smtClean="0">
                          <a:solidFill>
                            <a:srgbClr val="FFFFFF"/>
                          </a:solidFill>
                          <a:effectLst/>
                        </a:rPr>
                        <a:t>40</a:t>
                      </a:r>
                      <a:endParaRPr lang="en-US" sz="1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54" marR="93254" marT="46611" marB="46611"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1EA482"/>
                    </a:solidFill>
                  </a:tcPr>
                </a:tc>
              </a:tr>
              <a:tr h="474438">
                <a:tc>
                  <a:txBody>
                    <a:bodyPr/>
                    <a:lstStyle/>
                    <a:p>
                      <a:pPr marL="0" marR="0" algn="l">
                        <a:lnSpc>
                          <a:spcPct val="107000"/>
                        </a:lnSpc>
                        <a:spcBef>
                          <a:spcPts val="0"/>
                        </a:spcBef>
                        <a:spcAft>
                          <a:spcPts val="800"/>
                        </a:spcAft>
                      </a:pPr>
                      <a:r>
                        <a:rPr lang="en-US" sz="1400" b="0" dirty="0" smtClean="0">
                          <a:solidFill>
                            <a:schemeClr val="tx1"/>
                          </a:solidFill>
                          <a:effectLst/>
                        </a:rPr>
                        <a:t>Hourly overage rate (Hour)</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54" marR="93254" marT="46611" marB="46611"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lnSpc>
                          <a:spcPct val="107000"/>
                        </a:lnSpc>
                        <a:spcBef>
                          <a:spcPts val="0"/>
                        </a:spcBef>
                        <a:spcAft>
                          <a:spcPts val="800"/>
                        </a:spcAft>
                      </a:pPr>
                      <a:r>
                        <a:rPr lang="en-US" sz="1400" dirty="0" smtClean="0">
                          <a:solidFill>
                            <a:schemeClr val="tx1"/>
                          </a:solidFill>
                          <a:effectLst/>
                        </a:rPr>
                        <a:t>$0.175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54" marR="93254" marT="46611" marB="46611"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algn="l">
                        <a:lnSpc>
                          <a:spcPct val="107000"/>
                        </a:lnSpc>
                        <a:spcBef>
                          <a:spcPts val="0"/>
                        </a:spcBef>
                        <a:spcAft>
                          <a:spcPts val="800"/>
                        </a:spcAft>
                      </a:pPr>
                      <a:r>
                        <a:rPr lang="en-US" sz="1400" dirty="0" smtClean="0">
                          <a:solidFill>
                            <a:srgbClr val="FFFFFF"/>
                          </a:solidFill>
                          <a:effectLst/>
                        </a:rPr>
                        <a:t>$0.20</a:t>
                      </a:r>
                      <a:endParaRPr lang="en-US" sz="1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54" marR="93254" marT="46611" marB="46611"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1EA482"/>
                    </a:solidFill>
                  </a:tcPr>
                </a:tc>
              </a:tr>
              <a:tr h="558876">
                <a:tc>
                  <a:txBody>
                    <a:bodyPr/>
                    <a:lstStyle/>
                    <a:p>
                      <a:pPr marL="0" marR="0" algn="l">
                        <a:lnSpc>
                          <a:spcPct val="107000"/>
                        </a:lnSpc>
                        <a:spcBef>
                          <a:spcPts val="0"/>
                        </a:spcBef>
                        <a:spcAft>
                          <a:spcPts val="800"/>
                        </a:spcAft>
                      </a:pPr>
                      <a:r>
                        <a:rPr lang="en-US" sz="1400" b="0" dirty="0" smtClean="0">
                          <a:solidFill>
                            <a:schemeClr val="tx1"/>
                          </a:solidFill>
                          <a:effectLst/>
                        </a:rPr>
                        <a:t>Cap price (user/month)*</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54" marR="93254" marT="46611" marB="46611"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lnSpc>
                          <a:spcPct val="107000"/>
                        </a:lnSpc>
                        <a:spcBef>
                          <a:spcPts val="0"/>
                        </a:spcBef>
                        <a:spcAft>
                          <a:spcPts val="800"/>
                        </a:spcAft>
                      </a:pPr>
                      <a:r>
                        <a:rPr lang="en-US" sz="1400" dirty="0" smtClean="0">
                          <a:solidFill>
                            <a:schemeClr val="tx1"/>
                          </a:solidFill>
                          <a:effectLst/>
                        </a:rPr>
                        <a:t>$17 </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54" marR="93254" marT="46611" marB="46611"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algn="l">
                        <a:lnSpc>
                          <a:spcPct val="107000"/>
                        </a:lnSpc>
                        <a:spcBef>
                          <a:spcPts val="0"/>
                        </a:spcBef>
                        <a:spcAft>
                          <a:spcPts val="800"/>
                        </a:spcAft>
                      </a:pPr>
                      <a:r>
                        <a:rPr lang="en-US" sz="1400" dirty="0" smtClean="0">
                          <a:solidFill>
                            <a:srgbClr val="FFFFFF"/>
                          </a:solidFill>
                          <a:effectLst/>
                        </a:rPr>
                        <a:t>$23 (Office price is not included)</a:t>
                      </a:r>
                      <a:endParaRPr lang="en-US" sz="14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marL="93254" marR="93254" marT="46611" marB="46611" anchor="ctr">
                    <a:lnL w="12700" cap="flat" cmpd="sng" algn="ctr">
                      <a:solidFill>
                        <a:srgbClr val="FFFFFF">
                          <a:lumMod val="95000"/>
                        </a:srgbClr>
                      </a:solidFill>
                      <a:prstDash val="solid"/>
                      <a:round/>
                      <a:headEnd type="none" w="med" len="med"/>
                      <a:tailEnd type="none" w="med" len="med"/>
                    </a:lnL>
                    <a:lnR w="12700" cap="flat" cmpd="sng" algn="ctr">
                      <a:solidFill>
                        <a:srgbClr val="FFFFFF">
                          <a:lumMod val="95000"/>
                        </a:srgbClr>
                      </a:solidFill>
                      <a:prstDash val="solid"/>
                      <a:round/>
                      <a:headEnd type="none" w="med" len="med"/>
                      <a:tailEnd type="none" w="med" len="med"/>
                    </a:lnR>
                    <a:lnT w="12700" cap="flat" cmpd="sng" algn="ctr">
                      <a:solidFill>
                        <a:srgbClr val="FFFFFF">
                          <a:lumMod val="95000"/>
                        </a:srgbClr>
                      </a:solidFill>
                      <a:prstDash val="solid"/>
                      <a:round/>
                      <a:headEnd type="none" w="med" len="med"/>
                      <a:tailEnd type="none" w="med" len="med"/>
                    </a:lnT>
                    <a:lnB w="12700" cap="flat" cmpd="sng" algn="ctr">
                      <a:solidFill>
                        <a:srgbClr val="FFFFFF">
                          <a:lumMod val="95000"/>
                        </a:srgbClr>
                      </a:solidFill>
                      <a:prstDash val="solid"/>
                      <a:round/>
                      <a:headEnd type="none" w="med" len="med"/>
                      <a:tailEnd type="none" w="med" len="med"/>
                    </a:lnB>
                    <a:lnTlToBr w="12700" cmpd="sng">
                      <a:noFill/>
                      <a:prstDash val="solid"/>
                    </a:lnTlToBr>
                    <a:lnBlToTr w="12700" cmpd="sng">
                      <a:noFill/>
                      <a:prstDash val="solid"/>
                    </a:lnBlToTr>
                    <a:solidFill>
                      <a:srgbClr val="1EA482"/>
                    </a:solidFill>
                  </a:tcPr>
                </a:tc>
              </a:tr>
            </a:tbl>
          </a:graphicData>
        </a:graphic>
      </p:graphicFrame>
      <p:sp>
        <p:nvSpPr>
          <p:cNvPr id="8" name="Rectangle 7"/>
          <p:cNvSpPr/>
          <p:nvPr/>
        </p:nvSpPr>
        <p:spPr>
          <a:xfrm>
            <a:off x="327931" y="6335726"/>
            <a:ext cx="8885637" cy="658799"/>
          </a:xfrm>
          <a:prstGeom prst="rect">
            <a:avLst/>
          </a:prstGeom>
        </p:spPr>
        <p:txBody>
          <a:bodyPr lIns="93256" tIns="46627" rIns="93256" bIns="46627">
            <a:spAutoFit/>
          </a:bodyPr>
          <a:lstStyle/>
          <a:p>
            <a:pPr marL="174846" indent="-174846">
              <a:buFont typeface="Arial" panose="020B0604020202020204" pitchFamily="34" charset="0"/>
              <a:buChar char="•"/>
              <a:defRPr/>
            </a:pPr>
            <a:r>
              <a:rPr lang="en-US" sz="1199" dirty="0">
                <a:latin typeface="Calibri" panose="020F0502020204030204" pitchFamily="34" charset="0"/>
                <a:ea typeface="Calibri" panose="020F0502020204030204" pitchFamily="34" charset="0"/>
                <a:cs typeface="Times New Roman" panose="02020603050405020304" pitchFamily="18" charset="0"/>
              </a:rPr>
              <a:t>MS Office price is not included in the above price points.</a:t>
            </a:r>
          </a:p>
          <a:p>
            <a:pPr marL="174846" indent="-174846">
              <a:buFont typeface="Arial" panose="020B0604020202020204" pitchFamily="34" charset="0"/>
              <a:buChar char="•"/>
              <a:defRPr/>
            </a:pPr>
            <a:r>
              <a:rPr lang="en-US" sz="1199" dirty="0">
                <a:latin typeface="Calibri" panose="020F0502020204030204" pitchFamily="34" charset="0"/>
                <a:ea typeface="Calibri" panose="020F0502020204030204" pitchFamily="34" charset="0"/>
                <a:cs typeface="Times New Roman" panose="02020603050405020304" pitchFamily="18" charset="0"/>
              </a:rPr>
              <a:t>Rounded off to nearest integer; might vary depending on your currency.</a:t>
            </a:r>
          </a:p>
          <a:p>
            <a:pPr marL="174846" indent="-174846">
              <a:buFont typeface="Arial" panose="020B0604020202020204" pitchFamily="34" charset="0"/>
              <a:buChar char="•"/>
              <a:defRPr/>
            </a:pPr>
            <a:r>
              <a:rPr lang="en-US" sz="1199" dirty="0">
                <a:latin typeface="Calibri" panose="020F0502020204030204" pitchFamily="34" charset="0"/>
                <a:ea typeface="Calibri" panose="020F0502020204030204" pitchFamily="34" charset="0"/>
                <a:cs typeface="Times New Roman" panose="02020603050405020304" pitchFamily="18" charset="0"/>
              </a:rPr>
              <a:t>Above prices are per user per month and </a:t>
            </a:r>
            <a:r>
              <a:rPr lang="en-US" sz="1199" b="1" dirty="0">
                <a:latin typeface="Calibri" panose="020F0502020204030204" pitchFamily="34" charset="0"/>
                <a:ea typeface="Calibri" panose="020F0502020204030204" pitchFamily="34" charset="0"/>
                <a:cs typeface="Times New Roman" panose="02020603050405020304" pitchFamily="18" charset="0"/>
              </a:rPr>
              <a:t>per application collection </a:t>
            </a:r>
            <a:endParaRPr lang="en-US" sz="1199" b="1" dirty="0"/>
          </a:p>
        </p:txBody>
      </p:sp>
      <p:sp>
        <p:nvSpPr>
          <p:cNvPr id="9" name="Rectangle 8"/>
          <p:cNvSpPr/>
          <p:nvPr/>
        </p:nvSpPr>
        <p:spPr bwMode="auto">
          <a:xfrm>
            <a:off x="9434235" y="3339055"/>
            <a:ext cx="2490535" cy="2376230"/>
          </a:xfrm>
          <a:prstGeom prst="rect">
            <a:avLst/>
          </a:prstGeom>
          <a:no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47563" rIns="0" bIns="47563" anchor="t" anchorCtr="0"/>
          <a:lstStyle/>
          <a:p>
            <a:pPr defTabSz="950938">
              <a:defRPr/>
            </a:pPr>
            <a:r>
              <a:rPr lang="en-US" sz="2900" dirty="0">
                <a:solidFill>
                  <a:srgbClr val="FFC000"/>
                </a:solidFill>
                <a:latin typeface="Segoe UI Light"/>
                <a:cs typeface="Segoe UI Light"/>
              </a:rPr>
              <a:t>What is </a:t>
            </a:r>
            <a:r>
              <a:rPr lang="en-US" sz="2900" dirty="0" smtClean="0">
                <a:solidFill>
                  <a:srgbClr val="FFC000"/>
                </a:solidFill>
                <a:latin typeface="Segoe UI Light"/>
                <a:cs typeface="Segoe UI Light"/>
              </a:rPr>
              <a:t>an </a:t>
            </a:r>
            <a:r>
              <a:rPr lang="en-US" sz="2900" dirty="0">
                <a:solidFill>
                  <a:srgbClr val="FFC000"/>
                </a:solidFill>
                <a:latin typeface="Segoe UI Light"/>
                <a:cs typeface="Segoe UI Light"/>
              </a:rPr>
              <a:t>App Collection?</a:t>
            </a:r>
            <a:endParaRPr lang="en-US" sz="2900" dirty="0">
              <a:solidFill>
                <a:srgbClr val="FFC000"/>
              </a:solidFill>
            </a:endParaRPr>
          </a:p>
          <a:p>
            <a:pPr defTabSz="950938">
              <a:lnSpc>
                <a:spcPts val="2263"/>
              </a:lnSpc>
              <a:spcBef>
                <a:spcPts val="1224"/>
              </a:spcBef>
              <a:defRPr/>
            </a:pPr>
            <a:r>
              <a:rPr lang="en-US" sz="1599" dirty="0">
                <a:solidFill>
                  <a:schemeClr val="tx1"/>
                </a:solidFill>
              </a:rPr>
              <a:t>RemoteApp template image that contains the applications or programs shared by a set of users</a:t>
            </a:r>
            <a:r>
              <a:rPr lang="en-US" sz="1599" dirty="0">
                <a:solidFill>
                  <a:srgbClr val="0072C6"/>
                </a:solidFill>
              </a:rPr>
              <a:t>. </a:t>
            </a:r>
          </a:p>
        </p:txBody>
      </p:sp>
      <p:grpSp>
        <p:nvGrpSpPr>
          <p:cNvPr id="10" name="Group 9"/>
          <p:cNvGrpSpPr/>
          <p:nvPr/>
        </p:nvGrpSpPr>
        <p:grpSpPr>
          <a:xfrm>
            <a:off x="9826236" y="2287291"/>
            <a:ext cx="1409094" cy="497463"/>
            <a:chOff x="8652411" y="2321581"/>
            <a:chExt cx="2571750" cy="908050"/>
          </a:xfrm>
        </p:grpSpPr>
        <p:grpSp>
          <p:nvGrpSpPr>
            <p:cNvPr id="11" name="Group 57"/>
            <p:cNvGrpSpPr>
              <a:grpSpLocks/>
            </p:cNvGrpSpPr>
            <p:nvPr/>
          </p:nvGrpSpPr>
          <p:grpSpPr bwMode="auto">
            <a:xfrm>
              <a:off x="9487436" y="2321581"/>
              <a:ext cx="903287" cy="903288"/>
              <a:chOff x="5901208" y="2581862"/>
              <a:chExt cx="692673" cy="697276"/>
            </a:xfrm>
          </p:grpSpPr>
          <p:sp>
            <p:nvSpPr>
              <p:cNvPr id="24" name="Oval 12"/>
              <p:cNvSpPr>
                <a:spLocks noChangeArrowheads="1"/>
              </p:cNvSpPr>
              <p:nvPr/>
            </p:nvSpPr>
            <p:spPr bwMode="auto">
              <a:xfrm>
                <a:off x="5901208" y="2581862"/>
                <a:ext cx="692673" cy="697276"/>
              </a:xfrm>
              <a:prstGeom prst="ellipse">
                <a:avLst/>
              </a:prstGeom>
              <a:solidFill>
                <a:srgbClr val="00B29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160">
                  <a:defRPr/>
                </a:pPr>
                <a:endParaRPr lang="en-US" sz="1900"/>
              </a:p>
            </p:txBody>
          </p:sp>
          <p:sp>
            <p:nvSpPr>
              <p:cNvPr id="25" name="Freeform 13"/>
              <p:cNvSpPr>
                <a:spLocks/>
              </p:cNvSpPr>
              <p:nvPr/>
            </p:nvSpPr>
            <p:spPr bwMode="auto">
              <a:xfrm>
                <a:off x="6061898" y="2823274"/>
                <a:ext cx="187472" cy="316164"/>
              </a:xfrm>
              <a:custGeom>
                <a:avLst/>
                <a:gdLst>
                  <a:gd name="T0" fmla="*/ 163 w 163"/>
                  <a:gd name="T1" fmla="*/ 90 h 275"/>
                  <a:gd name="T2" fmla="*/ 161 w 163"/>
                  <a:gd name="T3" fmla="*/ 275 h 275"/>
                  <a:gd name="T4" fmla="*/ 0 w 163"/>
                  <a:gd name="T5" fmla="*/ 183 h 275"/>
                  <a:gd name="T6" fmla="*/ 0 w 163"/>
                  <a:gd name="T7" fmla="*/ 0 h 275"/>
                  <a:gd name="T8" fmla="*/ 163 w 163"/>
                  <a:gd name="T9" fmla="*/ 90 h 275"/>
                </a:gdLst>
                <a:ahLst/>
                <a:cxnLst>
                  <a:cxn ang="0">
                    <a:pos x="T0" y="T1"/>
                  </a:cxn>
                  <a:cxn ang="0">
                    <a:pos x="T2" y="T3"/>
                  </a:cxn>
                  <a:cxn ang="0">
                    <a:pos x="T4" y="T5"/>
                  </a:cxn>
                  <a:cxn ang="0">
                    <a:pos x="T6" y="T7"/>
                  </a:cxn>
                  <a:cxn ang="0">
                    <a:pos x="T8" y="T9"/>
                  </a:cxn>
                </a:cxnLst>
                <a:rect l="0" t="0" r="r" b="b"/>
                <a:pathLst>
                  <a:path w="163" h="275">
                    <a:moveTo>
                      <a:pt x="163" y="90"/>
                    </a:moveTo>
                    <a:lnTo>
                      <a:pt x="161" y="275"/>
                    </a:lnTo>
                    <a:lnTo>
                      <a:pt x="0" y="183"/>
                    </a:lnTo>
                    <a:lnTo>
                      <a:pt x="0" y="0"/>
                    </a:lnTo>
                    <a:lnTo>
                      <a:pt x="163" y="90"/>
                    </a:lnTo>
                    <a:close/>
                  </a:path>
                </a:pathLst>
              </a:custGeom>
              <a:solidFill>
                <a:srgbClr val="009E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160">
                  <a:defRPr/>
                </a:pPr>
                <a:endParaRPr lang="en-US" sz="1900"/>
              </a:p>
            </p:txBody>
          </p:sp>
          <p:sp>
            <p:nvSpPr>
              <p:cNvPr id="26" name="Freeform 14"/>
              <p:cNvSpPr>
                <a:spLocks/>
              </p:cNvSpPr>
              <p:nvPr/>
            </p:nvSpPr>
            <p:spPr bwMode="auto">
              <a:xfrm>
                <a:off x="6248153" y="2823274"/>
                <a:ext cx="185038" cy="316164"/>
              </a:xfrm>
              <a:custGeom>
                <a:avLst/>
                <a:gdLst>
                  <a:gd name="T0" fmla="*/ 2 w 161"/>
                  <a:gd name="T1" fmla="*/ 90 h 275"/>
                  <a:gd name="T2" fmla="*/ 0 w 161"/>
                  <a:gd name="T3" fmla="*/ 275 h 275"/>
                  <a:gd name="T4" fmla="*/ 161 w 161"/>
                  <a:gd name="T5" fmla="*/ 183 h 275"/>
                  <a:gd name="T6" fmla="*/ 161 w 161"/>
                  <a:gd name="T7" fmla="*/ 0 h 275"/>
                  <a:gd name="T8" fmla="*/ 2 w 161"/>
                  <a:gd name="T9" fmla="*/ 90 h 275"/>
                </a:gdLst>
                <a:ahLst/>
                <a:cxnLst>
                  <a:cxn ang="0">
                    <a:pos x="T0" y="T1"/>
                  </a:cxn>
                  <a:cxn ang="0">
                    <a:pos x="T2" y="T3"/>
                  </a:cxn>
                  <a:cxn ang="0">
                    <a:pos x="T4" y="T5"/>
                  </a:cxn>
                  <a:cxn ang="0">
                    <a:pos x="T6" y="T7"/>
                  </a:cxn>
                  <a:cxn ang="0">
                    <a:pos x="T8" y="T9"/>
                  </a:cxn>
                </a:cxnLst>
                <a:rect l="0" t="0" r="r" b="b"/>
                <a:pathLst>
                  <a:path w="161" h="275">
                    <a:moveTo>
                      <a:pt x="2" y="90"/>
                    </a:moveTo>
                    <a:lnTo>
                      <a:pt x="0" y="275"/>
                    </a:lnTo>
                    <a:lnTo>
                      <a:pt x="161" y="183"/>
                    </a:lnTo>
                    <a:lnTo>
                      <a:pt x="161" y="0"/>
                    </a:lnTo>
                    <a:lnTo>
                      <a:pt x="2" y="90"/>
                    </a:lnTo>
                    <a:close/>
                  </a:path>
                </a:pathLst>
              </a:custGeom>
              <a:solidFill>
                <a:srgbClr val="0072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160">
                  <a:defRPr/>
                </a:pPr>
                <a:endParaRPr lang="en-US" sz="1900"/>
              </a:p>
            </p:txBody>
          </p:sp>
          <p:sp>
            <p:nvSpPr>
              <p:cNvPr id="27" name="Freeform 15"/>
              <p:cNvSpPr>
                <a:spLocks/>
              </p:cNvSpPr>
              <p:nvPr/>
            </p:nvSpPr>
            <p:spPr bwMode="auto">
              <a:xfrm>
                <a:off x="6061898" y="2717886"/>
                <a:ext cx="371292" cy="213227"/>
              </a:xfrm>
              <a:custGeom>
                <a:avLst/>
                <a:gdLst>
                  <a:gd name="T0" fmla="*/ 163 w 322"/>
                  <a:gd name="T1" fmla="*/ 185 h 185"/>
                  <a:gd name="T2" fmla="*/ 0 w 322"/>
                  <a:gd name="T3" fmla="*/ 90 h 185"/>
                  <a:gd name="T4" fmla="*/ 161 w 322"/>
                  <a:gd name="T5" fmla="*/ 0 h 185"/>
                  <a:gd name="T6" fmla="*/ 322 w 322"/>
                  <a:gd name="T7" fmla="*/ 90 h 185"/>
                  <a:gd name="T8" fmla="*/ 163 w 322"/>
                  <a:gd name="T9" fmla="*/ 185 h 185"/>
                </a:gdLst>
                <a:ahLst/>
                <a:cxnLst>
                  <a:cxn ang="0">
                    <a:pos x="T0" y="T1"/>
                  </a:cxn>
                  <a:cxn ang="0">
                    <a:pos x="T2" y="T3"/>
                  </a:cxn>
                  <a:cxn ang="0">
                    <a:pos x="T4" y="T5"/>
                  </a:cxn>
                  <a:cxn ang="0">
                    <a:pos x="T6" y="T7"/>
                  </a:cxn>
                  <a:cxn ang="0">
                    <a:pos x="T8" y="T9"/>
                  </a:cxn>
                </a:cxnLst>
                <a:rect l="0" t="0" r="r" b="b"/>
                <a:pathLst>
                  <a:path w="322" h="185">
                    <a:moveTo>
                      <a:pt x="163" y="185"/>
                    </a:moveTo>
                    <a:lnTo>
                      <a:pt x="0" y="90"/>
                    </a:lnTo>
                    <a:lnTo>
                      <a:pt x="161" y="0"/>
                    </a:lnTo>
                    <a:lnTo>
                      <a:pt x="322" y="90"/>
                    </a:lnTo>
                    <a:lnTo>
                      <a:pt x="163" y="185"/>
                    </a:lnTo>
                    <a:close/>
                  </a:path>
                </a:pathLst>
              </a:custGeom>
              <a:solidFill>
                <a:srgbClr val="55D45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160">
                  <a:defRPr/>
                </a:pPr>
                <a:endParaRPr lang="en-US" sz="1900"/>
              </a:p>
            </p:txBody>
          </p:sp>
        </p:grpSp>
        <p:grpSp>
          <p:nvGrpSpPr>
            <p:cNvPr id="12" name="Group 62"/>
            <p:cNvGrpSpPr>
              <a:grpSpLocks/>
            </p:cNvGrpSpPr>
            <p:nvPr/>
          </p:nvGrpSpPr>
          <p:grpSpPr bwMode="auto">
            <a:xfrm>
              <a:off x="10320873" y="2321581"/>
              <a:ext cx="903288" cy="903288"/>
              <a:chOff x="5508847" y="3382693"/>
              <a:chExt cx="1305953" cy="1315159"/>
            </a:xfrm>
          </p:grpSpPr>
          <p:sp>
            <p:nvSpPr>
              <p:cNvPr id="20" name="Freeform 16"/>
              <p:cNvSpPr>
                <a:spLocks/>
              </p:cNvSpPr>
              <p:nvPr/>
            </p:nvSpPr>
            <p:spPr bwMode="auto">
              <a:xfrm>
                <a:off x="5508847" y="3382693"/>
                <a:ext cx="1305953" cy="1315159"/>
              </a:xfrm>
              <a:prstGeom prst="ellipse">
                <a:avLst/>
              </a:prstGeom>
              <a:solidFill>
                <a:srgbClr val="5364B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160">
                  <a:defRPr/>
                </a:pPr>
                <a:endParaRPr lang="en-US" sz="1900"/>
              </a:p>
            </p:txBody>
          </p:sp>
          <p:sp>
            <p:nvSpPr>
              <p:cNvPr id="21" name="Freeform 19"/>
              <p:cNvSpPr>
                <a:spLocks/>
              </p:cNvSpPr>
              <p:nvPr/>
            </p:nvSpPr>
            <p:spPr bwMode="auto">
              <a:xfrm>
                <a:off x="5814105" y="3840340"/>
                <a:ext cx="348866" cy="598640"/>
              </a:xfrm>
              <a:custGeom>
                <a:avLst/>
                <a:gdLst>
                  <a:gd name="T0" fmla="*/ 304 w 304"/>
                  <a:gd name="T1" fmla="*/ 173 h 521"/>
                  <a:gd name="T2" fmla="*/ 304 w 304"/>
                  <a:gd name="T3" fmla="*/ 521 h 521"/>
                  <a:gd name="T4" fmla="*/ 0 w 304"/>
                  <a:gd name="T5" fmla="*/ 346 h 521"/>
                  <a:gd name="T6" fmla="*/ 0 w 304"/>
                  <a:gd name="T7" fmla="*/ 0 h 521"/>
                  <a:gd name="T8" fmla="*/ 304 w 304"/>
                  <a:gd name="T9" fmla="*/ 173 h 521"/>
                </a:gdLst>
                <a:ahLst/>
                <a:cxnLst>
                  <a:cxn ang="0">
                    <a:pos x="T0" y="T1"/>
                  </a:cxn>
                  <a:cxn ang="0">
                    <a:pos x="T2" y="T3"/>
                  </a:cxn>
                  <a:cxn ang="0">
                    <a:pos x="T4" y="T5"/>
                  </a:cxn>
                  <a:cxn ang="0">
                    <a:pos x="T6" y="T7"/>
                  </a:cxn>
                  <a:cxn ang="0">
                    <a:pos x="T8" y="T9"/>
                  </a:cxn>
                </a:cxnLst>
                <a:rect l="0" t="0" r="r" b="b"/>
                <a:pathLst>
                  <a:path w="304" h="521">
                    <a:moveTo>
                      <a:pt x="304" y="173"/>
                    </a:moveTo>
                    <a:lnTo>
                      <a:pt x="304" y="521"/>
                    </a:lnTo>
                    <a:lnTo>
                      <a:pt x="0" y="346"/>
                    </a:lnTo>
                    <a:lnTo>
                      <a:pt x="0" y="0"/>
                    </a:lnTo>
                    <a:lnTo>
                      <a:pt x="304" y="173"/>
                    </a:lnTo>
                    <a:close/>
                  </a:path>
                </a:pathLst>
              </a:custGeom>
              <a:solidFill>
                <a:srgbClr val="68217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160">
                  <a:defRPr/>
                </a:pPr>
                <a:endParaRPr lang="en-US" sz="1900"/>
              </a:p>
            </p:txBody>
          </p:sp>
          <p:sp>
            <p:nvSpPr>
              <p:cNvPr id="22" name="Freeform 20"/>
              <p:cNvSpPr>
                <a:spLocks/>
              </p:cNvSpPr>
              <p:nvPr/>
            </p:nvSpPr>
            <p:spPr bwMode="auto">
              <a:xfrm>
                <a:off x="6162971" y="3840340"/>
                <a:ext cx="348866" cy="598640"/>
              </a:xfrm>
              <a:custGeom>
                <a:avLst/>
                <a:gdLst>
                  <a:gd name="T0" fmla="*/ 0 w 303"/>
                  <a:gd name="T1" fmla="*/ 173 h 521"/>
                  <a:gd name="T2" fmla="*/ 0 w 303"/>
                  <a:gd name="T3" fmla="*/ 521 h 521"/>
                  <a:gd name="T4" fmla="*/ 303 w 303"/>
                  <a:gd name="T5" fmla="*/ 346 h 521"/>
                  <a:gd name="T6" fmla="*/ 303 w 303"/>
                  <a:gd name="T7" fmla="*/ 0 h 521"/>
                  <a:gd name="T8" fmla="*/ 0 w 303"/>
                  <a:gd name="T9" fmla="*/ 173 h 521"/>
                </a:gdLst>
                <a:ahLst/>
                <a:cxnLst>
                  <a:cxn ang="0">
                    <a:pos x="T0" y="T1"/>
                  </a:cxn>
                  <a:cxn ang="0">
                    <a:pos x="T2" y="T3"/>
                  </a:cxn>
                  <a:cxn ang="0">
                    <a:pos x="T4" y="T5"/>
                  </a:cxn>
                  <a:cxn ang="0">
                    <a:pos x="T6" y="T7"/>
                  </a:cxn>
                  <a:cxn ang="0">
                    <a:pos x="T8" y="T9"/>
                  </a:cxn>
                </a:cxnLst>
                <a:rect l="0" t="0" r="r" b="b"/>
                <a:pathLst>
                  <a:path w="303" h="521">
                    <a:moveTo>
                      <a:pt x="0" y="173"/>
                    </a:moveTo>
                    <a:lnTo>
                      <a:pt x="0" y="521"/>
                    </a:lnTo>
                    <a:lnTo>
                      <a:pt x="303" y="346"/>
                    </a:lnTo>
                    <a:lnTo>
                      <a:pt x="303" y="0"/>
                    </a:lnTo>
                    <a:lnTo>
                      <a:pt x="0" y="173"/>
                    </a:lnTo>
                    <a:close/>
                  </a:path>
                </a:pathLst>
              </a:custGeom>
              <a:solidFill>
                <a:srgbClr val="44235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160">
                  <a:defRPr/>
                </a:pPr>
                <a:endParaRPr lang="en-US" sz="1900"/>
              </a:p>
            </p:txBody>
          </p:sp>
          <p:sp>
            <p:nvSpPr>
              <p:cNvPr id="23" name="Freeform 21"/>
              <p:cNvSpPr>
                <a:spLocks/>
              </p:cNvSpPr>
              <p:nvPr/>
            </p:nvSpPr>
            <p:spPr bwMode="auto">
              <a:xfrm>
                <a:off x="5814105" y="3639254"/>
                <a:ext cx="697732" cy="399863"/>
              </a:xfrm>
              <a:custGeom>
                <a:avLst/>
                <a:gdLst>
                  <a:gd name="T0" fmla="*/ 304 w 607"/>
                  <a:gd name="T1" fmla="*/ 348 h 348"/>
                  <a:gd name="T2" fmla="*/ 0 w 607"/>
                  <a:gd name="T3" fmla="*/ 171 h 348"/>
                  <a:gd name="T4" fmla="*/ 304 w 607"/>
                  <a:gd name="T5" fmla="*/ 0 h 348"/>
                  <a:gd name="T6" fmla="*/ 607 w 607"/>
                  <a:gd name="T7" fmla="*/ 171 h 348"/>
                  <a:gd name="T8" fmla="*/ 304 w 607"/>
                  <a:gd name="T9" fmla="*/ 348 h 348"/>
                </a:gdLst>
                <a:ahLst/>
                <a:cxnLst>
                  <a:cxn ang="0">
                    <a:pos x="T0" y="T1"/>
                  </a:cxn>
                  <a:cxn ang="0">
                    <a:pos x="T2" y="T3"/>
                  </a:cxn>
                  <a:cxn ang="0">
                    <a:pos x="T4" y="T5"/>
                  </a:cxn>
                  <a:cxn ang="0">
                    <a:pos x="T6" y="T7"/>
                  </a:cxn>
                  <a:cxn ang="0">
                    <a:pos x="T8" y="T9"/>
                  </a:cxn>
                </a:cxnLst>
                <a:rect l="0" t="0" r="r" b="b"/>
                <a:pathLst>
                  <a:path w="607" h="348">
                    <a:moveTo>
                      <a:pt x="304" y="348"/>
                    </a:moveTo>
                    <a:lnTo>
                      <a:pt x="0" y="171"/>
                    </a:lnTo>
                    <a:lnTo>
                      <a:pt x="304" y="0"/>
                    </a:lnTo>
                    <a:lnTo>
                      <a:pt x="607" y="171"/>
                    </a:lnTo>
                    <a:lnTo>
                      <a:pt x="304" y="348"/>
                    </a:lnTo>
                    <a:close/>
                  </a:path>
                </a:pathLst>
              </a:custGeom>
              <a:solidFill>
                <a:srgbClr val="9B4F9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160">
                  <a:defRPr/>
                </a:pPr>
                <a:endParaRPr lang="en-US" sz="1900"/>
              </a:p>
            </p:txBody>
          </p:sp>
        </p:grpSp>
        <p:grpSp>
          <p:nvGrpSpPr>
            <p:cNvPr id="13" name="Group 67"/>
            <p:cNvGrpSpPr>
              <a:grpSpLocks/>
            </p:cNvGrpSpPr>
            <p:nvPr/>
          </p:nvGrpSpPr>
          <p:grpSpPr bwMode="auto">
            <a:xfrm>
              <a:off x="8652411" y="2326344"/>
              <a:ext cx="903287" cy="903287"/>
              <a:chOff x="7092770" y="3870182"/>
              <a:chExt cx="994136" cy="996437"/>
            </a:xfrm>
          </p:grpSpPr>
          <p:sp>
            <p:nvSpPr>
              <p:cNvPr id="14" name="Oval 7"/>
              <p:cNvSpPr>
                <a:spLocks noChangeArrowheads="1"/>
              </p:cNvSpPr>
              <p:nvPr/>
            </p:nvSpPr>
            <p:spPr bwMode="auto">
              <a:xfrm>
                <a:off x="7092770" y="3870182"/>
                <a:ext cx="994136" cy="996437"/>
              </a:xfrm>
              <a:prstGeom prst="ellipse">
                <a:avLst/>
              </a:prstGeom>
              <a:solidFill>
                <a:srgbClr val="FFB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160">
                  <a:defRPr/>
                </a:pPr>
                <a:endParaRPr lang="en-US" sz="1900"/>
              </a:p>
            </p:txBody>
          </p:sp>
          <p:sp>
            <p:nvSpPr>
              <p:cNvPr id="15" name="Freeform 8"/>
              <p:cNvSpPr>
                <a:spLocks/>
              </p:cNvSpPr>
              <p:nvPr/>
            </p:nvSpPr>
            <p:spPr bwMode="auto">
              <a:xfrm>
                <a:off x="7323396" y="4216921"/>
                <a:ext cx="267316" cy="45356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close/>
                  </a:path>
                </a:pathLst>
              </a:custGeom>
              <a:solidFill>
                <a:srgbClr val="FF8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160">
                  <a:defRPr/>
                </a:pPr>
                <a:endParaRPr lang="en-US" sz="1900"/>
              </a:p>
            </p:txBody>
          </p:sp>
          <p:sp>
            <p:nvSpPr>
              <p:cNvPr id="16" name="Freeform 9"/>
              <p:cNvSpPr>
                <a:spLocks/>
              </p:cNvSpPr>
              <p:nvPr/>
            </p:nvSpPr>
            <p:spPr bwMode="auto">
              <a:xfrm>
                <a:off x="7323396" y="4216921"/>
                <a:ext cx="267316" cy="453562"/>
              </a:xfrm>
              <a:custGeom>
                <a:avLst/>
                <a:gdLst>
                  <a:gd name="T0" fmla="*/ 232 w 232"/>
                  <a:gd name="T1" fmla="*/ 132 h 395"/>
                  <a:gd name="T2" fmla="*/ 230 w 232"/>
                  <a:gd name="T3" fmla="*/ 395 h 395"/>
                  <a:gd name="T4" fmla="*/ 0 w 232"/>
                  <a:gd name="T5" fmla="*/ 262 h 395"/>
                  <a:gd name="T6" fmla="*/ 2 w 232"/>
                  <a:gd name="T7" fmla="*/ 0 h 395"/>
                  <a:gd name="T8" fmla="*/ 232 w 232"/>
                  <a:gd name="T9" fmla="*/ 132 h 395"/>
                </a:gdLst>
                <a:ahLst/>
                <a:cxnLst>
                  <a:cxn ang="0">
                    <a:pos x="T0" y="T1"/>
                  </a:cxn>
                  <a:cxn ang="0">
                    <a:pos x="T2" y="T3"/>
                  </a:cxn>
                  <a:cxn ang="0">
                    <a:pos x="T4" y="T5"/>
                  </a:cxn>
                  <a:cxn ang="0">
                    <a:pos x="T6" y="T7"/>
                  </a:cxn>
                  <a:cxn ang="0">
                    <a:pos x="T8" y="T9"/>
                  </a:cxn>
                </a:cxnLst>
                <a:rect l="0" t="0" r="r" b="b"/>
                <a:pathLst>
                  <a:path w="232" h="395">
                    <a:moveTo>
                      <a:pt x="232" y="132"/>
                    </a:moveTo>
                    <a:lnTo>
                      <a:pt x="230" y="395"/>
                    </a:lnTo>
                    <a:lnTo>
                      <a:pt x="0" y="262"/>
                    </a:lnTo>
                    <a:lnTo>
                      <a:pt x="2" y="0"/>
                    </a:lnTo>
                    <a:lnTo>
                      <a:pt x="232" y="1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pPr defTabSz="951160">
                  <a:defRPr/>
                </a:pPr>
                <a:endParaRPr lang="en-US" sz="1900"/>
              </a:p>
            </p:txBody>
          </p:sp>
          <p:sp>
            <p:nvSpPr>
              <p:cNvPr id="17" name="Freeform 10"/>
              <p:cNvSpPr>
                <a:spLocks/>
              </p:cNvSpPr>
              <p:nvPr/>
            </p:nvSpPr>
            <p:spPr bwMode="auto">
              <a:xfrm>
                <a:off x="7590711" y="4216921"/>
                <a:ext cx="265569" cy="453562"/>
              </a:xfrm>
              <a:custGeom>
                <a:avLst/>
                <a:gdLst>
                  <a:gd name="T0" fmla="*/ 0 w 230"/>
                  <a:gd name="T1" fmla="*/ 132 h 395"/>
                  <a:gd name="T2" fmla="*/ 0 w 230"/>
                  <a:gd name="T3" fmla="*/ 395 h 395"/>
                  <a:gd name="T4" fmla="*/ 230 w 230"/>
                  <a:gd name="T5" fmla="*/ 262 h 395"/>
                  <a:gd name="T6" fmla="*/ 230 w 230"/>
                  <a:gd name="T7" fmla="*/ 0 h 395"/>
                  <a:gd name="T8" fmla="*/ 0 w 230"/>
                  <a:gd name="T9" fmla="*/ 132 h 395"/>
                </a:gdLst>
                <a:ahLst/>
                <a:cxnLst>
                  <a:cxn ang="0">
                    <a:pos x="T0" y="T1"/>
                  </a:cxn>
                  <a:cxn ang="0">
                    <a:pos x="T2" y="T3"/>
                  </a:cxn>
                  <a:cxn ang="0">
                    <a:pos x="T4" y="T5"/>
                  </a:cxn>
                  <a:cxn ang="0">
                    <a:pos x="T6" y="T7"/>
                  </a:cxn>
                  <a:cxn ang="0">
                    <a:pos x="T8" y="T9"/>
                  </a:cxn>
                </a:cxnLst>
                <a:rect l="0" t="0" r="r" b="b"/>
                <a:pathLst>
                  <a:path w="230" h="395">
                    <a:moveTo>
                      <a:pt x="0" y="132"/>
                    </a:moveTo>
                    <a:lnTo>
                      <a:pt x="0" y="395"/>
                    </a:lnTo>
                    <a:lnTo>
                      <a:pt x="230" y="262"/>
                    </a:lnTo>
                    <a:lnTo>
                      <a:pt x="230" y="0"/>
                    </a:lnTo>
                    <a:lnTo>
                      <a:pt x="0" y="132"/>
                    </a:lnTo>
                    <a:close/>
                  </a:path>
                </a:pathLst>
              </a:custGeom>
              <a:solidFill>
                <a:srgbClr val="EB3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160">
                  <a:defRPr/>
                </a:pPr>
                <a:endParaRPr lang="en-US" sz="1900"/>
              </a:p>
            </p:txBody>
          </p:sp>
          <p:sp>
            <p:nvSpPr>
              <p:cNvPr id="18" name="Freeform 11"/>
              <p:cNvSpPr>
                <a:spLocks/>
              </p:cNvSpPr>
              <p:nvPr/>
            </p:nvSpPr>
            <p:spPr bwMode="auto">
              <a:xfrm>
                <a:off x="7326890" y="4062815"/>
                <a:ext cx="529390" cy="306461"/>
              </a:xfrm>
              <a:custGeom>
                <a:avLst/>
                <a:gdLst>
                  <a:gd name="T0" fmla="*/ 230 w 460"/>
                  <a:gd name="T1" fmla="*/ 265 h 265"/>
                  <a:gd name="T2" fmla="*/ 0 w 460"/>
                  <a:gd name="T3" fmla="*/ 130 h 265"/>
                  <a:gd name="T4" fmla="*/ 228 w 460"/>
                  <a:gd name="T5" fmla="*/ 0 h 265"/>
                  <a:gd name="T6" fmla="*/ 460 w 460"/>
                  <a:gd name="T7" fmla="*/ 130 h 265"/>
                  <a:gd name="T8" fmla="*/ 230 w 460"/>
                  <a:gd name="T9" fmla="*/ 265 h 265"/>
                </a:gdLst>
                <a:ahLst/>
                <a:cxnLst>
                  <a:cxn ang="0">
                    <a:pos x="T0" y="T1"/>
                  </a:cxn>
                  <a:cxn ang="0">
                    <a:pos x="T2" y="T3"/>
                  </a:cxn>
                  <a:cxn ang="0">
                    <a:pos x="T4" y="T5"/>
                  </a:cxn>
                  <a:cxn ang="0">
                    <a:pos x="T6" y="T7"/>
                  </a:cxn>
                  <a:cxn ang="0">
                    <a:pos x="T8" y="T9"/>
                  </a:cxn>
                </a:cxnLst>
                <a:rect l="0" t="0" r="r" b="b"/>
                <a:pathLst>
                  <a:path w="460" h="265">
                    <a:moveTo>
                      <a:pt x="230" y="265"/>
                    </a:moveTo>
                    <a:lnTo>
                      <a:pt x="0" y="130"/>
                    </a:lnTo>
                    <a:lnTo>
                      <a:pt x="228" y="0"/>
                    </a:lnTo>
                    <a:lnTo>
                      <a:pt x="460" y="130"/>
                    </a:lnTo>
                    <a:lnTo>
                      <a:pt x="230" y="265"/>
                    </a:lnTo>
                    <a:close/>
                  </a:path>
                </a:pathLst>
              </a:custGeom>
              <a:solidFill>
                <a:srgbClr val="FCD1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160">
                  <a:defRPr/>
                </a:pPr>
                <a:endParaRPr lang="en-US" sz="1900"/>
              </a:p>
            </p:txBody>
          </p:sp>
          <p:sp>
            <p:nvSpPr>
              <p:cNvPr id="19" name="Freeform 18"/>
              <p:cNvSpPr>
                <a:spLocks/>
              </p:cNvSpPr>
              <p:nvPr/>
            </p:nvSpPr>
            <p:spPr bwMode="auto">
              <a:xfrm>
                <a:off x="7323396" y="4512875"/>
                <a:ext cx="6989" cy="10507"/>
              </a:xfrm>
              <a:custGeom>
                <a:avLst/>
                <a:gdLst>
                  <a:gd name="T0" fmla="*/ 0 w 2"/>
                  <a:gd name="T1" fmla="*/ 0 h 4"/>
                  <a:gd name="T2" fmla="*/ 0 w 2"/>
                  <a:gd name="T3" fmla="*/ 2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cubicBezTo>
                      <a:pt x="0" y="2"/>
                      <a:pt x="0" y="2"/>
                      <a:pt x="0" y="2"/>
                    </a:cubicBezTo>
                    <a:cubicBezTo>
                      <a:pt x="2" y="4"/>
                      <a:pt x="2" y="4"/>
                      <a:pt x="2" y="4"/>
                    </a:cubicBezTo>
                    <a:cubicBezTo>
                      <a:pt x="2" y="2"/>
                      <a:pt x="1" y="1"/>
                      <a:pt x="0" y="0"/>
                    </a:cubicBezTo>
                  </a:path>
                </a:pathLst>
              </a:custGeom>
              <a:solidFill>
                <a:srgbClr val="626DA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51160">
                  <a:defRPr/>
                </a:pPr>
                <a:endParaRPr lang="en-US" sz="1900"/>
              </a:p>
            </p:txBody>
          </p:sp>
        </p:grpSp>
      </p:grpSp>
      <p:pic>
        <p:nvPicPr>
          <p:cNvPr id="28" name="Picture 27"/>
          <p:cNvPicPr>
            <a:picLocks noChangeAspect="1"/>
          </p:cNvPicPr>
          <p:nvPr/>
        </p:nvPicPr>
        <p:blipFill>
          <a:blip r:embed="rId4"/>
          <a:stretch>
            <a:fillRect/>
          </a:stretch>
        </p:blipFill>
        <p:spPr>
          <a:xfrm>
            <a:off x="6033221" y="1059391"/>
            <a:ext cx="2747408" cy="1477202"/>
          </a:xfrm>
          <a:prstGeom prst="rect">
            <a:avLst/>
          </a:prstGeom>
        </p:spPr>
      </p:pic>
      <p:pic>
        <p:nvPicPr>
          <p:cNvPr id="29" name="Picture 28"/>
          <p:cNvPicPr>
            <a:picLocks noChangeAspect="1"/>
          </p:cNvPicPr>
          <p:nvPr/>
        </p:nvPicPr>
        <p:blipFill>
          <a:blip r:embed="rId5"/>
          <a:stretch>
            <a:fillRect/>
          </a:stretch>
        </p:blipFill>
        <p:spPr>
          <a:xfrm>
            <a:off x="3675495" y="1058862"/>
            <a:ext cx="2357726" cy="1477731"/>
          </a:xfrm>
          <a:prstGeom prst="rect">
            <a:avLst/>
          </a:prstGeom>
        </p:spPr>
      </p:pic>
      <p:pic>
        <p:nvPicPr>
          <p:cNvPr id="30" name="Picture 29"/>
          <p:cNvPicPr>
            <a:picLocks noChangeAspect="1"/>
          </p:cNvPicPr>
          <p:nvPr/>
        </p:nvPicPr>
        <p:blipFill rotWithShape="1">
          <a:blip r:embed="rId6"/>
          <a:srcRect b="37412"/>
          <a:stretch/>
        </p:blipFill>
        <p:spPr>
          <a:xfrm>
            <a:off x="2023341" y="1183523"/>
            <a:ext cx="585084" cy="997207"/>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6885" y="1723100"/>
            <a:ext cx="949554" cy="797803"/>
          </a:xfrm>
          <a:prstGeom prst="rect">
            <a:avLst/>
          </a:prstGeom>
        </p:spPr>
      </p:pic>
    </p:spTree>
    <p:extLst>
      <p:ext uri="{BB962C8B-B14F-4D97-AF65-F5344CB8AC3E}">
        <p14:creationId xmlns:p14="http://schemas.microsoft.com/office/powerpoint/2010/main" val="2648165440"/>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try Azure RemoteApp</a:t>
            </a:r>
            <a:endParaRPr lang="en-US" dirty="0"/>
          </a:p>
        </p:txBody>
      </p:sp>
      <p:cxnSp>
        <p:nvCxnSpPr>
          <p:cNvPr id="5" name="Straight Connector 4"/>
          <p:cNvCxnSpPr/>
          <p:nvPr/>
        </p:nvCxnSpPr>
        <p:spPr>
          <a:xfrm flipV="1">
            <a:off x="5989637" y="3040062"/>
            <a:ext cx="0" cy="365760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Cloud 6"/>
          <p:cNvSpPr/>
          <p:nvPr/>
        </p:nvSpPr>
        <p:spPr bwMode="auto">
          <a:xfrm>
            <a:off x="4999037" y="1471723"/>
            <a:ext cx="1981200" cy="1295400"/>
          </a:xfrm>
          <a:prstGeom prst="cloud">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1741" y="1227497"/>
            <a:ext cx="1707956" cy="170795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92" y="1220953"/>
            <a:ext cx="1796939" cy="1796939"/>
          </a:xfrm>
          <a:prstGeom prst="rect">
            <a:avLst/>
          </a:prstGeom>
        </p:spPr>
      </p:pic>
      <p:pic>
        <p:nvPicPr>
          <p:cNvPr id="13" name="Picture 12"/>
          <p:cNvPicPr>
            <a:picLocks noChangeAspect="1"/>
          </p:cNvPicPr>
          <p:nvPr/>
        </p:nvPicPr>
        <p:blipFill rotWithShape="1">
          <a:blip r:embed="rId5"/>
          <a:srcRect r="3741" b="4620"/>
          <a:stretch/>
        </p:blipFill>
        <p:spPr>
          <a:xfrm>
            <a:off x="-1325563" y="3786691"/>
            <a:ext cx="762000" cy="750168"/>
          </a:xfrm>
          <a:prstGeom prst="rect">
            <a:avLst/>
          </a:prstGeom>
        </p:spPr>
      </p:pic>
      <p:grpSp>
        <p:nvGrpSpPr>
          <p:cNvPr id="16" name="Group 15"/>
          <p:cNvGrpSpPr/>
          <p:nvPr/>
        </p:nvGrpSpPr>
        <p:grpSpPr>
          <a:xfrm>
            <a:off x="579437" y="4658057"/>
            <a:ext cx="4714045" cy="2039605"/>
            <a:chOff x="384136" y="3362657"/>
            <a:chExt cx="6496958" cy="2689121"/>
          </a:xfrm>
        </p:grpSpPr>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b="48068"/>
            <a:stretch/>
          </p:blipFill>
          <p:spPr>
            <a:xfrm>
              <a:off x="384137" y="3362657"/>
              <a:ext cx="6496957" cy="2468673"/>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t="90271"/>
            <a:stretch/>
          </p:blipFill>
          <p:spPr>
            <a:xfrm>
              <a:off x="384136" y="5589319"/>
              <a:ext cx="6496957" cy="462459"/>
            </a:xfrm>
            <a:prstGeom prst="rect">
              <a:avLst/>
            </a:prstGeom>
          </p:spPr>
        </p:pic>
      </p:grpSp>
      <p:sp>
        <p:nvSpPr>
          <p:cNvPr id="17" name="TextBox 16"/>
          <p:cNvSpPr txBox="1"/>
          <p:nvPr/>
        </p:nvSpPr>
        <p:spPr>
          <a:xfrm>
            <a:off x="7517426" y="1635900"/>
            <a:ext cx="3023520" cy="738664"/>
          </a:xfrm>
          <a:prstGeom prst="rect">
            <a:avLst/>
          </a:prstGeom>
          <a:noFill/>
        </p:spPr>
        <p:txBody>
          <a:bodyPr wrap="none" lIns="182880" tIns="146304" rIns="182880" bIns="146304" rtlCol="0">
            <a:spAutoFit/>
          </a:bodyPr>
          <a:lstStyle/>
          <a:p>
            <a:pPr>
              <a:lnSpc>
                <a:spcPct val="90000"/>
              </a:lnSpc>
              <a:spcAft>
                <a:spcPts val="600"/>
              </a:spcAft>
            </a:pPr>
            <a:r>
              <a:rPr lang="en-US" sz="3200" dirty="0" smtClean="0">
                <a:gradFill>
                  <a:gsLst>
                    <a:gs pos="2917">
                      <a:schemeClr val="tx1"/>
                    </a:gs>
                    <a:gs pos="30000">
                      <a:schemeClr val="tx1"/>
                    </a:gs>
                  </a:gsLst>
                  <a:lin ang="5400000" scaled="0"/>
                </a:gradFill>
              </a:rPr>
              <a:t>Administrators</a:t>
            </a:r>
          </a:p>
        </p:txBody>
      </p:sp>
      <p:sp>
        <p:nvSpPr>
          <p:cNvPr id="18" name="TextBox 17"/>
          <p:cNvSpPr txBox="1"/>
          <p:nvPr/>
        </p:nvSpPr>
        <p:spPr>
          <a:xfrm>
            <a:off x="1358368" y="1635900"/>
            <a:ext cx="2321726" cy="794064"/>
          </a:xfrm>
          <a:prstGeom prst="rect">
            <a:avLst/>
          </a:prstGeom>
          <a:noFill/>
        </p:spPr>
        <p:txBody>
          <a:bodyPr wrap="none" lIns="182880" tIns="146304" rIns="182880" bIns="146304" rtlCol="0">
            <a:spAutoFit/>
          </a:bodyPr>
          <a:lstStyle/>
          <a:p>
            <a:pPr>
              <a:lnSpc>
                <a:spcPct val="90000"/>
              </a:lnSpc>
              <a:spcAft>
                <a:spcPts val="600"/>
              </a:spcAft>
            </a:pPr>
            <a:r>
              <a:rPr lang="en-US" sz="3600" dirty="0" smtClean="0">
                <a:gradFill>
                  <a:gsLst>
                    <a:gs pos="2917">
                      <a:schemeClr val="tx1"/>
                    </a:gs>
                    <a:gs pos="30000">
                      <a:schemeClr val="tx1"/>
                    </a:gs>
                  </a:gsLst>
                  <a:lin ang="5400000" scaled="0"/>
                </a:gradFill>
              </a:rPr>
              <a:t>End users</a:t>
            </a:r>
          </a:p>
        </p:txBody>
      </p:sp>
      <p:sp>
        <p:nvSpPr>
          <p:cNvPr id="19" name="TextBox 18"/>
          <p:cNvSpPr txBox="1"/>
          <p:nvPr/>
        </p:nvSpPr>
        <p:spPr>
          <a:xfrm>
            <a:off x="5536226" y="1712497"/>
            <a:ext cx="903132" cy="794064"/>
          </a:xfrm>
          <a:prstGeom prst="rect">
            <a:avLst/>
          </a:prstGeom>
          <a:noFill/>
        </p:spPr>
        <p:txBody>
          <a:bodyPr wrap="none" lIns="182880" tIns="146304" rIns="182880" bIns="146304" rtlCol="0">
            <a:spAutoFit/>
          </a:bodyPr>
          <a:lstStyle/>
          <a:p>
            <a:pPr>
              <a:lnSpc>
                <a:spcPct val="90000"/>
              </a:lnSpc>
              <a:spcAft>
                <a:spcPts val="600"/>
              </a:spcAft>
            </a:pPr>
            <a:r>
              <a:rPr lang="en-US" sz="3600" b="1" dirty="0" smtClean="0">
                <a:gradFill>
                  <a:gsLst>
                    <a:gs pos="2917">
                      <a:schemeClr val="tx1"/>
                    </a:gs>
                    <a:gs pos="30000">
                      <a:schemeClr val="tx1"/>
                    </a:gs>
                  </a:gsLst>
                  <a:lin ang="5400000" scaled="0"/>
                </a:gradFill>
              </a:rPr>
              <a:t>Or</a:t>
            </a:r>
            <a:endParaRPr lang="en-US" sz="2400" b="1" dirty="0" smtClean="0">
              <a:gradFill>
                <a:gsLst>
                  <a:gs pos="2917">
                    <a:schemeClr val="tx1"/>
                  </a:gs>
                  <a:gs pos="30000">
                    <a:schemeClr val="tx1"/>
                  </a:gs>
                </a:gsLst>
                <a:lin ang="5400000" scaled="0"/>
              </a:gradFill>
            </a:endParaRPr>
          </a:p>
        </p:txBody>
      </p:sp>
      <p:sp>
        <p:nvSpPr>
          <p:cNvPr id="20" name="TextBox 19"/>
          <p:cNvSpPr txBox="1"/>
          <p:nvPr/>
        </p:nvSpPr>
        <p:spPr>
          <a:xfrm>
            <a:off x="6446837" y="3375145"/>
            <a:ext cx="5926109" cy="1037207"/>
          </a:xfrm>
          <a:prstGeom prst="rect">
            <a:avLst/>
          </a:prstGeom>
          <a:noFill/>
        </p:spPr>
        <p:txBody>
          <a:bodyPr wrap="none" lIns="182880" tIns="146304" rIns="182880" bIns="146304" rtlCol="0">
            <a:spAutoFit/>
          </a:bodyPr>
          <a:lstStyle/>
          <a:p>
            <a:pPr marL="342900" indent="-342900">
              <a:lnSpc>
                <a:spcPct val="90000"/>
              </a:lnSpc>
              <a:spcAft>
                <a:spcPts val="600"/>
              </a:spcAft>
              <a:buFont typeface="Wingdings" panose="05000000000000000000" pitchFamily="2" charset="2"/>
              <a:buChar char="ü"/>
            </a:pPr>
            <a:r>
              <a:rPr lang="en-US" sz="2400" dirty="0" smtClean="0">
                <a:gradFill>
                  <a:gsLst>
                    <a:gs pos="2917">
                      <a:schemeClr val="tx1"/>
                    </a:gs>
                    <a:gs pos="30000">
                      <a:schemeClr val="tx1"/>
                    </a:gs>
                  </a:gsLst>
                  <a:lin ang="5400000" scaled="0"/>
                </a:gradFill>
              </a:rPr>
              <a:t>Full management experience on Azure</a:t>
            </a:r>
          </a:p>
          <a:p>
            <a:pPr marL="342900" indent="-342900">
              <a:lnSpc>
                <a:spcPct val="90000"/>
              </a:lnSpc>
              <a:spcAft>
                <a:spcPts val="600"/>
              </a:spcAft>
              <a:buFont typeface="Wingdings" panose="05000000000000000000" pitchFamily="2" charset="2"/>
              <a:buChar char="ü"/>
            </a:pPr>
            <a:r>
              <a:rPr lang="en-US" sz="2400" dirty="0" smtClean="0">
                <a:gradFill>
                  <a:gsLst>
                    <a:gs pos="2917">
                      <a:schemeClr val="tx1"/>
                    </a:gs>
                    <a:gs pos="30000">
                      <a:schemeClr val="tx1"/>
                    </a:gs>
                  </a:gsLst>
                  <a:lin ang="5400000" scaled="0"/>
                </a:gradFill>
              </a:rPr>
              <a:t>30 day trial before you buy</a:t>
            </a:r>
          </a:p>
        </p:txBody>
      </p:sp>
      <p:sp>
        <p:nvSpPr>
          <p:cNvPr id="21" name="TextBox 20"/>
          <p:cNvSpPr txBox="1"/>
          <p:nvPr/>
        </p:nvSpPr>
        <p:spPr>
          <a:xfrm>
            <a:off x="491768" y="3231611"/>
            <a:ext cx="5244834" cy="1446550"/>
          </a:xfrm>
          <a:prstGeom prst="rect">
            <a:avLst/>
          </a:prstGeom>
          <a:noFill/>
        </p:spPr>
        <p:txBody>
          <a:bodyPr wrap="none" lIns="182880" tIns="146304" rIns="182880" bIns="146304" rtlCol="0">
            <a:spAutoFit/>
          </a:bodyPr>
          <a:lstStyle/>
          <a:p>
            <a:pPr marL="457200" indent="-457200">
              <a:lnSpc>
                <a:spcPct val="90000"/>
              </a:lnSpc>
              <a:spcAft>
                <a:spcPts val="600"/>
              </a:spcAft>
              <a:buFont typeface="+mj-lt"/>
              <a:buAutoNum type="arabicPeriod"/>
            </a:pPr>
            <a:r>
              <a:rPr lang="en-US" sz="2400" dirty="0" smtClean="0">
                <a:gradFill>
                  <a:gsLst>
                    <a:gs pos="2917">
                      <a:schemeClr val="tx1"/>
                    </a:gs>
                    <a:gs pos="30000">
                      <a:schemeClr val="tx1"/>
                    </a:gs>
                  </a:gsLst>
                  <a:lin ang="5400000" scaled="0"/>
                </a:gradFill>
              </a:rPr>
              <a:t>Download client</a:t>
            </a:r>
          </a:p>
          <a:p>
            <a:pPr marL="457200" indent="-457200">
              <a:lnSpc>
                <a:spcPct val="90000"/>
              </a:lnSpc>
              <a:spcAft>
                <a:spcPts val="600"/>
              </a:spcAft>
              <a:buFont typeface="+mj-lt"/>
              <a:buAutoNum type="arabicPeriod"/>
            </a:pPr>
            <a:r>
              <a:rPr lang="en-US" sz="2400" dirty="0" smtClean="0">
                <a:gradFill>
                  <a:gsLst>
                    <a:gs pos="2917">
                      <a:schemeClr val="tx1"/>
                    </a:gs>
                    <a:gs pos="30000">
                      <a:schemeClr val="tx1"/>
                    </a:gs>
                  </a:gsLst>
                  <a:lin ang="5400000" scaled="0"/>
                </a:gradFill>
              </a:rPr>
              <a:t>Sign in using Microsoft Account</a:t>
            </a:r>
          </a:p>
          <a:p>
            <a:pPr marL="457200" indent="-457200">
              <a:lnSpc>
                <a:spcPct val="90000"/>
              </a:lnSpc>
              <a:spcAft>
                <a:spcPts val="600"/>
              </a:spcAft>
              <a:buFont typeface="+mj-lt"/>
              <a:buAutoNum type="arabicPeriod"/>
            </a:pPr>
            <a:r>
              <a:rPr lang="en-US" sz="2400" dirty="0" smtClean="0">
                <a:gradFill>
                  <a:gsLst>
                    <a:gs pos="2917">
                      <a:schemeClr val="tx1"/>
                    </a:gs>
                    <a:gs pos="30000">
                      <a:schemeClr val="tx1"/>
                    </a:gs>
                  </a:gsLst>
                  <a:lin ang="5400000" scaled="0"/>
                </a:gradFill>
              </a:rPr>
              <a:t>Launch app for 10 minutes</a:t>
            </a: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3782" y="6465086"/>
            <a:ext cx="502368" cy="502368"/>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837" y="6530460"/>
            <a:ext cx="328931" cy="384849"/>
          </a:xfrm>
          <a:prstGeom prst="rect">
            <a:avLst/>
          </a:prstGeom>
        </p:spPr>
      </p:pic>
      <p:pic>
        <p:nvPicPr>
          <p:cNvPr id="25" name="Picture 2" descr="http://img2.wikia.nocookie.net/__cb20140530025912/asphalt/images/c/cc/Apple_logo_black.svg.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7759" y="6465086"/>
            <a:ext cx="328353" cy="4060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upload.wikimedia.org/wikipedia/commons/4/44/Windowsphone_logo.png"/>
          <p:cNvPicPr>
            <a:picLocks noChangeAspect="1" noChangeArrowheads="1"/>
          </p:cNvPicPr>
          <p:nvPr/>
        </p:nvPicPr>
        <p:blipFill rotWithShape="1">
          <a:blip r:embed="rId10">
            <a:extLst>
              <a:ext uri="{28A0092B-C50C-407E-A947-70E740481C1C}">
                <a14:useLocalDpi xmlns:a14="http://schemas.microsoft.com/office/drawing/2010/main" val="0"/>
              </a:ext>
            </a:extLst>
          </a:blip>
          <a:srcRect r="83416"/>
          <a:stretch/>
        </p:blipFill>
        <p:spPr bwMode="auto">
          <a:xfrm>
            <a:off x="579436" y="6374796"/>
            <a:ext cx="662434" cy="58658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2601871" y="5011822"/>
            <a:ext cx="3348260" cy="1903487"/>
            <a:chOff x="812577" y="-993530"/>
            <a:chExt cx="10820400" cy="6790700"/>
          </a:xfrm>
        </p:grpSpPr>
        <p:pic>
          <p:nvPicPr>
            <p:cNvPr id="10" name="Picture 9"/>
            <p:cNvPicPr>
              <a:picLocks noChangeAspect="1"/>
            </p:cNvPicPr>
            <p:nvPr/>
          </p:nvPicPr>
          <p:blipFill rotWithShape="1">
            <a:blip r:embed="rId11">
              <a:extLst>
                <a:ext uri="{28A0092B-C50C-407E-A947-70E740481C1C}">
                  <a14:useLocalDpi xmlns:a14="http://schemas.microsoft.com/office/drawing/2010/main" val="0"/>
                </a:ext>
              </a:extLst>
            </a:blip>
            <a:srcRect t="50252"/>
            <a:stretch/>
          </p:blipFill>
          <p:spPr>
            <a:xfrm>
              <a:off x="812577" y="2764541"/>
              <a:ext cx="10820400" cy="3032629"/>
            </a:xfrm>
            <a:prstGeom prst="rect">
              <a:avLst/>
            </a:prstGeom>
          </p:spPr>
        </p:pic>
        <p:pic>
          <p:nvPicPr>
            <p:cNvPr id="27" name="Picture 26"/>
            <p:cNvPicPr>
              <a:picLocks noChangeAspect="1"/>
            </p:cNvPicPr>
            <p:nvPr/>
          </p:nvPicPr>
          <p:blipFill rotWithShape="1">
            <a:blip r:embed="rId12">
              <a:extLst>
                <a:ext uri="{28A0092B-C50C-407E-A947-70E740481C1C}">
                  <a14:useLocalDpi xmlns:a14="http://schemas.microsoft.com/office/drawing/2010/main" val="0"/>
                </a:ext>
              </a:extLst>
            </a:blip>
            <a:srcRect b="27582"/>
            <a:stretch/>
          </p:blipFill>
          <p:spPr>
            <a:xfrm>
              <a:off x="812577" y="-993530"/>
              <a:ext cx="10820400" cy="4414592"/>
            </a:xfrm>
            <a:prstGeom prst="rect">
              <a:avLst/>
            </a:prstGeom>
          </p:spPr>
        </p:pic>
      </p:grpSp>
      <p:pic>
        <p:nvPicPr>
          <p:cNvPr id="30" name="Picture 29"/>
          <p:cNvPicPr>
            <a:picLocks noChangeAspect="1"/>
          </p:cNvPicPr>
          <p:nvPr/>
        </p:nvPicPr>
        <p:blipFill>
          <a:blip r:embed="rId13"/>
          <a:stretch>
            <a:fillRect/>
          </a:stretch>
        </p:blipFill>
        <p:spPr>
          <a:xfrm>
            <a:off x="6376489" y="4503116"/>
            <a:ext cx="5802480" cy="2367971"/>
          </a:xfrm>
          <a:prstGeom prst="rect">
            <a:avLst/>
          </a:prstGeom>
        </p:spPr>
      </p:pic>
    </p:spTree>
    <p:extLst>
      <p:ext uri="{BB962C8B-B14F-4D97-AF65-F5344CB8AC3E}">
        <p14:creationId xmlns:p14="http://schemas.microsoft.com/office/powerpoint/2010/main" val="36254630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bwMode="auto">
          <a:xfrm>
            <a:off x="6253222" y="1263864"/>
            <a:ext cx="5917371" cy="5516767"/>
          </a:xfrm>
          <a:prstGeom prst="rect">
            <a:avLst/>
          </a:prstGeom>
          <a:solidFill>
            <a:schemeClr val="tx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38" tIns="149230" rIns="186538" bIns="149230" numCol="1" spcCol="0" rtlCol="0" fromWordArt="0" anchor="t" anchorCtr="0" forceAA="0" compatLnSpc="1">
            <a:prstTxWarp prst="textNoShape">
              <a:avLst/>
            </a:prstTxWarp>
            <a:noAutofit/>
          </a:bodyPr>
          <a:lstStyle/>
          <a:p>
            <a:pPr algn="ctr" defTabSz="932381">
              <a:lnSpc>
                <a:spcPct val="90000"/>
              </a:lnSpc>
            </a:pPr>
            <a:endParaRPr lang="en-US" sz="2000" spc="-51" dirty="0">
              <a:gradFill>
                <a:gsLst>
                  <a:gs pos="1250">
                    <a:schemeClr val="bg1"/>
                  </a:gs>
                  <a:gs pos="10417">
                    <a:schemeClr val="bg1"/>
                  </a:gs>
                </a:gsLst>
                <a:lin ang="5400000" scaled="0"/>
              </a:gradFill>
            </a:endParaRPr>
          </a:p>
        </p:txBody>
      </p:sp>
      <p:sp>
        <p:nvSpPr>
          <p:cNvPr id="67" name="Rectangle 66"/>
          <p:cNvSpPr/>
          <p:nvPr/>
        </p:nvSpPr>
        <p:spPr bwMode="auto">
          <a:xfrm>
            <a:off x="233184" y="1263864"/>
            <a:ext cx="5917371" cy="5516767"/>
          </a:xfrm>
          <a:prstGeom prst="rect">
            <a:avLst/>
          </a:prstGeom>
          <a:solidFill>
            <a:schemeClr val="tx1">
              <a:lumMod val="6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538" tIns="149230" rIns="186538" bIns="149230" numCol="1" spcCol="0" rtlCol="0" fromWordArt="0" anchor="t" anchorCtr="0" forceAA="0" compatLnSpc="1">
            <a:prstTxWarp prst="textNoShape">
              <a:avLst/>
            </a:prstTxWarp>
            <a:noAutofit/>
          </a:bodyPr>
          <a:lstStyle/>
          <a:p>
            <a:pPr algn="ctr" defTabSz="932381">
              <a:lnSpc>
                <a:spcPct val="90000"/>
              </a:lnSpc>
            </a:pPr>
            <a:endParaRPr lang="en-US" sz="2000" spc="-51" dirty="0">
              <a:gradFill>
                <a:gsLst>
                  <a:gs pos="1250">
                    <a:schemeClr val="bg1"/>
                  </a:gs>
                  <a:gs pos="10417">
                    <a:schemeClr val="bg1"/>
                  </a:gs>
                </a:gsLst>
                <a:lin ang="5400000" scaled="0"/>
              </a:gradFill>
            </a:endParaRPr>
          </a:p>
        </p:txBody>
      </p:sp>
      <p:grpSp>
        <p:nvGrpSpPr>
          <p:cNvPr id="395325" name="Group 270"/>
          <p:cNvGrpSpPr>
            <a:grpSpLocks/>
          </p:cNvGrpSpPr>
          <p:nvPr/>
        </p:nvGrpSpPr>
        <p:grpSpPr bwMode="auto">
          <a:xfrm>
            <a:off x="1839212" y="5387498"/>
            <a:ext cx="3932351" cy="1183564"/>
            <a:chOff x="1722437" y="5628030"/>
            <a:chExt cx="3932342" cy="1184677"/>
          </a:xfrm>
        </p:grpSpPr>
        <p:sp>
          <p:nvSpPr>
            <p:cNvPr id="272" name="TextBox 271"/>
            <p:cNvSpPr txBox="1"/>
            <p:nvPr/>
          </p:nvSpPr>
          <p:spPr>
            <a:xfrm>
              <a:off x="2775351" y="6135285"/>
              <a:ext cx="2879167" cy="559116"/>
            </a:xfrm>
            <a:prstGeom prst="rect">
              <a:avLst/>
            </a:prstGeom>
            <a:noFill/>
            <a:ln w="10795" cap="flat" cmpd="sng" algn="ctr">
              <a:noFill/>
              <a:prstDash val="solid"/>
            </a:ln>
            <a:effectLst/>
          </p:spPr>
          <p:txBody>
            <a:bodyPr lIns="0" tIns="146263" rIns="0" bIns="146263" anchor="ctr"/>
            <a:lstStyle/>
            <a:p>
              <a:pPr marL="113304" defTabSz="932476" fontAlgn="auto">
                <a:spcBef>
                  <a:spcPts val="0"/>
                </a:spcBef>
                <a:spcAft>
                  <a:spcPts val="0"/>
                </a:spcAft>
                <a:defRPr/>
              </a:pPr>
              <a:r>
                <a:rPr lang="en-US" sz="2400" kern="0" dirty="0">
                  <a:solidFill>
                    <a:srgbClr val="0070C0"/>
                  </a:solidFill>
                  <a:latin typeface="Segoe UI Light"/>
                  <a:ea typeface="+mn-ea"/>
                  <a:cs typeface="+mn-cs"/>
                </a:rPr>
                <a:t>On-premises</a:t>
              </a:r>
            </a:p>
          </p:txBody>
        </p:sp>
        <p:pic>
          <p:nvPicPr>
            <p:cNvPr id="395327" name="Picture 27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22437" y="5628030"/>
              <a:ext cx="1182214" cy="11846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95321" name="Group 275"/>
          <p:cNvGrpSpPr>
            <a:grpSpLocks/>
          </p:cNvGrpSpPr>
          <p:nvPr/>
        </p:nvGrpSpPr>
        <p:grpSpPr bwMode="auto">
          <a:xfrm>
            <a:off x="7930709" y="5844524"/>
            <a:ext cx="3891292" cy="757298"/>
            <a:chOff x="7814667" y="6085230"/>
            <a:chExt cx="3890722" cy="757433"/>
          </a:xfrm>
        </p:grpSpPr>
        <p:sp>
          <p:nvSpPr>
            <p:cNvPr id="277" name="TextBox 276"/>
            <p:cNvSpPr txBox="1"/>
            <p:nvPr/>
          </p:nvSpPr>
          <p:spPr>
            <a:xfrm>
              <a:off x="8825764" y="6183570"/>
              <a:ext cx="2880372" cy="560310"/>
            </a:xfrm>
            <a:prstGeom prst="rect">
              <a:avLst/>
            </a:prstGeom>
            <a:noFill/>
            <a:ln w="10795" cap="flat" cmpd="sng" algn="ctr">
              <a:noFill/>
              <a:prstDash val="solid"/>
            </a:ln>
            <a:effectLst/>
          </p:spPr>
          <p:txBody>
            <a:bodyPr lIns="0" tIns="146263" rIns="0" bIns="146263" anchor="ctr"/>
            <a:lstStyle/>
            <a:p>
              <a:pPr marL="113304" defTabSz="932476" fontAlgn="auto">
                <a:spcBef>
                  <a:spcPts val="0"/>
                </a:spcBef>
                <a:spcAft>
                  <a:spcPts val="0"/>
                </a:spcAft>
                <a:defRPr/>
              </a:pPr>
              <a:r>
                <a:rPr lang="en-US" sz="2400" kern="0" dirty="0">
                  <a:solidFill>
                    <a:srgbClr val="0070C0"/>
                  </a:solidFill>
                  <a:latin typeface="Segoe UI Light"/>
                  <a:ea typeface="+mn-ea"/>
                  <a:cs typeface="+mn-cs"/>
                </a:rPr>
                <a:t>In cloud</a:t>
              </a:r>
            </a:p>
          </p:txBody>
        </p:sp>
        <p:pic>
          <p:nvPicPr>
            <p:cNvPr id="395323" name="Picture 277"/>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814667" y="6085230"/>
              <a:ext cx="936336" cy="757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3"/>
          <p:cNvGrpSpPr/>
          <p:nvPr/>
        </p:nvGrpSpPr>
        <p:grpSpPr>
          <a:xfrm>
            <a:off x="6413158" y="1487260"/>
            <a:ext cx="2705105" cy="4152076"/>
            <a:chOff x="6413158" y="1487260"/>
            <a:chExt cx="2705105" cy="4152076"/>
          </a:xfrm>
        </p:grpSpPr>
        <p:grpSp>
          <p:nvGrpSpPr>
            <p:cNvPr id="395302" name="Group 279"/>
            <p:cNvGrpSpPr>
              <a:grpSpLocks/>
            </p:cNvGrpSpPr>
            <p:nvPr/>
          </p:nvGrpSpPr>
          <p:grpSpPr bwMode="auto">
            <a:xfrm>
              <a:off x="6413158" y="1487260"/>
              <a:ext cx="2704933" cy="4152076"/>
              <a:chOff x="6456341" y="1620597"/>
              <a:chExt cx="2705011" cy="4152711"/>
            </a:xfrm>
          </p:grpSpPr>
          <p:sp>
            <p:nvSpPr>
              <p:cNvPr id="282" name="Rectangle 281"/>
              <p:cNvSpPr/>
              <p:nvPr/>
            </p:nvSpPr>
            <p:spPr bwMode="auto">
              <a:xfrm>
                <a:off x="6456341" y="1620597"/>
                <a:ext cx="2705011" cy="4152711"/>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28" tIns="146263" rIns="182828" bIns="146263" anchor="b"/>
              <a:lstStyle/>
              <a:p>
                <a:pPr defTabSz="932151" fontAlgn="auto">
                  <a:spcBef>
                    <a:spcPts val="0"/>
                  </a:spcBef>
                  <a:spcAft>
                    <a:spcPts val="0"/>
                  </a:spcAft>
                  <a:defRPr/>
                </a:pPr>
                <a:r>
                  <a:rPr lang="en-US" sz="1600" kern="0" spc="-51" dirty="0">
                    <a:solidFill>
                      <a:srgbClr val="FFFFFF"/>
                    </a:solidFill>
                    <a:latin typeface="Segoe UI Light"/>
                    <a:cs typeface="Segoe UI" panose="020B0502040204020203" pitchFamily="34" charset="0"/>
                  </a:rPr>
                  <a:t>Remote Desktop Session Host deployed on cloud infrastructure services</a:t>
                </a:r>
              </a:p>
              <a:p>
                <a:pPr defTabSz="932151" fontAlgn="auto">
                  <a:spcBef>
                    <a:spcPts val="0"/>
                  </a:spcBef>
                  <a:spcAft>
                    <a:spcPts val="0"/>
                  </a:spcAft>
                  <a:defRPr/>
                </a:pPr>
                <a:endParaRPr lang="en-US" sz="1600" kern="0" spc="-51" dirty="0">
                  <a:solidFill>
                    <a:srgbClr val="FFFFFF"/>
                  </a:solidFill>
                  <a:latin typeface="Segoe UI Light"/>
                  <a:cs typeface="Segoe UI" panose="020B0502040204020203" pitchFamily="34" charset="0"/>
                </a:endParaRPr>
              </a:p>
              <a:p>
                <a:pPr defTabSz="932151" fontAlgn="auto">
                  <a:spcBef>
                    <a:spcPts val="0"/>
                  </a:spcBef>
                  <a:spcAft>
                    <a:spcPts val="0"/>
                  </a:spcAft>
                  <a:defRPr/>
                </a:pPr>
                <a:r>
                  <a:rPr lang="en-US" sz="1600" b="1" kern="0" spc="-51" dirty="0">
                    <a:solidFill>
                      <a:srgbClr val="FFFFFF"/>
                    </a:solidFill>
                    <a:latin typeface="Segoe UI Light"/>
                    <a:cs typeface="Segoe UI" panose="020B0502040204020203" pitchFamily="34" charset="0"/>
                  </a:rPr>
                  <a:t>Customizable with minimum capital expenditure</a:t>
                </a:r>
              </a:p>
            </p:txBody>
          </p:sp>
          <p:grpSp>
            <p:nvGrpSpPr>
              <p:cNvPr id="395305" name="Group 282"/>
              <p:cNvGrpSpPr>
                <a:grpSpLocks/>
              </p:cNvGrpSpPr>
              <p:nvPr/>
            </p:nvGrpSpPr>
            <p:grpSpPr bwMode="auto">
              <a:xfrm>
                <a:off x="6920329" y="2593988"/>
                <a:ext cx="1733942" cy="1272700"/>
                <a:chOff x="6863576" y="2512103"/>
                <a:chExt cx="1733942" cy="1272700"/>
              </a:xfrm>
            </p:grpSpPr>
            <p:pic>
              <p:nvPicPr>
                <p:cNvPr id="395310" name="Picture 287"/>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245078" y="2512103"/>
                  <a:ext cx="937851" cy="748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5311" name="Picture 288"/>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863576" y="3482871"/>
                  <a:ext cx="465331" cy="301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5312" name="Picture 289"/>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405948" y="3484185"/>
                  <a:ext cx="576364" cy="2958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95313" name="Group 290"/>
                <p:cNvGrpSpPr>
                  <a:grpSpLocks/>
                </p:cNvGrpSpPr>
                <p:nvPr/>
              </p:nvGrpSpPr>
              <p:grpSpPr bwMode="auto">
                <a:xfrm>
                  <a:off x="8003984" y="3240936"/>
                  <a:ext cx="593534" cy="539055"/>
                  <a:chOff x="7935841" y="3155550"/>
                  <a:chExt cx="757380" cy="687862"/>
                </a:xfrm>
              </p:grpSpPr>
              <p:pic>
                <p:nvPicPr>
                  <p:cNvPr id="395318" name="Picture 295"/>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8377793" y="3155550"/>
                    <a:ext cx="315428" cy="687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5319" name="Picture 296"/>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935841" y="3469872"/>
                    <a:ext cx="504470" cy="373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292" name="Straight Arrow Connector 291"/>
                <p:cNvCxnSpPr>
                  <a:stCxn id="395310" idx="2"/>
                </p:cNvCxnSpPr>
                <p:nvPr/>
              </p:nvCxnSpPr>
              <p:spPr>
                <a:xfrm>
                  <a:off x="7714524" y="3260777"/>
                  <a:ext cx="0" cy="200800"/>
                </a:xfrm>
                <a:prstGeom prst="straightConnector1">
                  <a:avLst/>
                </a:prstGeom>
                <a:ln w="19050">
                  <a:solidFill>
                    <a:srgbClr val="FFFFFF"/>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395315" name="Group 292"/>
                <p:cNvGrpSpPr>
                  <a:grpSpLocks/>
                </p:cNvGrpSpPr>
                <p:nvPr/>
              </p:nvGrpSpPr>
              <p:grpSpPr bwMode="auto">
                <a:xfrm>
                  <a:off x="7113023" y="3125755"/>
                  <a:ext cx="1162213" cy="346018"/>
                  <a:chOff x="7096244" y="3125755"/>
                  <a:chExt cx="1162213" cy="346018"/>
                </a:xfrm>
              </p:grpSpPr>
              <p:cxnSp>
                <p:nvCxnSpPr>
                  <p:cNvPr id="294" name="Elbow Connector 293"/>
                  <p:cNvCxnSpPr/>
                  <p:nvPr/>
                </p:nvCxnSpPr>
                <p:spPr>
                  <a:xfrm rot="5400000">
                    <a:off x="7082384" y="3140943"/>
                    <a:ext cx="346541" cy="317398"/>
                  </a:xfrm>
                  <a:prstGeom prst="bentConnector3">
                    <a:avLst/>
                  </a:prstGeom>
                  <a:ln w="19050">
                    <a:solidFill>
                      <a:srgbClr val="FFFFFF"/>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5" name="Elbow Connector 294"/>
                  <p:cNvCxnSpPr/>
                  <p:nvPr/>
                </p:nvCxnSpPr>
                <p:spPr>
                  <a:xfrm rot="16200000" flipH="1">
                    <a:off x="7948751" y="3163614"/>
                    <a:ext cx="346541" cy="272056"/>
                  </a:xfrm>
                  <a:prstGeom prst="bentConnector3">
                    <a:avLst/>
                  </a:prstGeom>
                  <a:ln w="19050">
                    <a:solidFill>
                      <a:srgbClr val="FFFFFF"/>
                    </a:solidFill>
                    <a:headEnd type="none"/>
                    <a:tailEnd type="triangle"/>
                  </a:ln>
                </p:spPr>
                <p:style>
                  <a:lnRef idx="1">
                    <a:schemeClr val="accent1"/>
                  </a:lnRef>
                  <a:fillRef idx="0">
                    <a:schemeClr val="accent1"/>
                  </a:fillRef>
                  <a:effectRef idx="0">
                    <a:schemeClr val="accent1"/>
                  </a:effectRef>
                  <a:fontRef idx="minor">
                    <a:schemeClr val="tx1"/>
                  </a:fontRef>
                </p:style>
              </p:cxnSp>
            </p:grpSp>
          </p:grpSp>
        </p:grpSp>
        <p:sp>
          <p:nvSpPr>
            <p:cNvPr id="281" name="Title 2"/>
            <p:cNvSpPr txBox="1">
              <a:spLocks/>
            </p:cNvSpPr>
            <p:nvPr/>
          </p:nvSpPr>
          <p:spPr bwMode="auto">
            <a:xfrm>
              <a:off x="6422074" y="1539197"/>
              <a:ext cx="2696189" cy="875175"/>
            </a:xfrm>
            <a:prstGeom prst="rect">
              <a:avLst/>
            </a:prstGeom>
          </p:spPr>
          <p:txBody>
            <a:bodyPr lIns="146255" tIns="91409" rIns="146255" bIns="91409">
              <a:sp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fontAlgn="auto">
                <a:lnSpc>
                  <a:spcPct val="100000"/>
                </a:lnSpc>
                <a:spcAft>
                  <a:spcPts val="0"/>
                </a:spcAft>
                <a:defRPr/>
              </a:pPr>
              <a:r>
                <a:rPr sz="2200" spc="0" dirty="0">
                  <a:solidFill>
                    <a:srgbClr val="FFFFFF"/>
                  </a:solidFill>
                </a:rPr>
                <a:t>RDS </a:t>
              </a:r>
              <a:r>
                <a:rPr lang="en-US" sz="2200" spc="0" dirty="0">
                  <a:solidFill>
                    <a:srgbClr val="FFFFFF"/>
                  </a:solidFill>
                </a:rPr>
                <a:t/>
              </a:r>
              <a:br>
                <a:rPr lang="en-US" sz="2200" spc="0" dirty="0">
                  <a:solidFill>
                    <a:srgbClr val="FFFFFF"/>
                  </a:solidFill>
                </a:rPr>
              </a:br>
              <a:r>
                <a:rPr sz="2200" spc="0" dirty="0">
                  <a:solidFill>
                    <a:srgbClr val="FFFFFF"/>
                  </a:solidFill>
                </a:rPr>
                <a:t>on IaaS</a:t>
              </a:r>
            </a:p>
          </p:txBody>
        </p:sp>
      </p:grpSp>
      <p:grpSp>
        <p:nvGrpSpPr>
          <p:cNvPr id="2" name="Group 1"/>
          <p:cNvGrpSpPr/>
          <p:nvPr/>
        </p:nvGrpSpPr>
        <p:grpSpPr>
          <a:xfrm>
            <a:off x="466801" y="1487260"/>
            <a:ext cx="2763803" cy="4152076"/>
            <a:chOff x="466801" y="1487260"/>
            <a:chExt cx="2763803" cy="4152076"/>
          </a:xfrm>
        </p:grpSpPr>
        <p:sp>
          <p:nvSpPr>
            <p:cNvPr id="301" name="Rectangle 300"/>
            <p:cNvSpPr/>
            <p:nvPr/>
          </p:nvSpPr>
          <p:spPr bwMode="auto">
            <a:xfrm>
              <a:off x="466801" y="1487260"/>
              <a:ext cx="2704933" cy="4152076"/>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6485" tIns="149188" rIns="186485" bIns="149188" anchor="ctr"/>
            <a:lstStyle/>
            <a:p>
              <a:pPr defTabSz="932151" fontAlgn="auto">
                <a:spcBef>
                  <a:spcPts val="0"/>
                </a:spcBef>
                <a:spcAft>
                  <a:spcPts val="0"/>
                </a:spcAft>
                <a:defRPr/>
              </a:pPr>
              <a:endParaRPr lang="en-US" sz="1600" kern="0" spc="-51" dirty="0">
                <a:solidFill>
                  <a:srgbClr val="FFFFFF"/>
                </a:solidFill>
                <a:latin typeface="Segoe UI Light"/>
                <a:cs typeface="Segoe UI" panose="020B0502040204020203" pitchFamily="34" charset="0"/>
              </a:endParaRPr>
            </a:p>
            <a:p>
              <a:pPr defTabSz="932151" fontAlgn="auto">
                <a:spcBef>
                  <a:spcPts val="0"/>
                </a:spcBef>
                <a:spcAft>
                  <a:spcPts val="0"/>
                </a:spcAft>
                <a:defRPr/>
              </a:pPr>
              <a:endParaRPr lang="en-US" sz="1600" kern="0" spc="-51" dirty="0">
                <a:solidFill>
                  <a:srgbClr val="FFFFFF"/>
                </a:solidFill>
                <a:latin typeface="Segoe UI Light"/>
                <a:cs typeface="Segoe UI" panose="020B0502040204020203" pitchFamily="34" charset="0"/>
              </a:endParaRPr>
            </a:p>
            <a:p>
              <a:pPr defTabSz="932151" fontAlgn="auto">
                <a:spcBef>
                  <a:spcPts val="0"/>
                </a:spcBef>
                <a:spcAft>
                  <a:spcPts val="0"/>
                </a:spcAft>
                <a:defRPr/>
              </a:pPr>
              <a:endParaRPr lang="en-US" sz="1600" kern="0" spc="-51" dirty="0">
                <a:solidFill>
                  <a:srgbClr val="FFFFFF"/>
                </a:solidFill>
                <a:latin typeface="Segoe UI Light"/>
                <a:cs typeface="Segoe UI" panose="020B0502040204020203" pitchFamily="34" charset="0"/>
              </a:endParaRPr>
            </a:p>
            <a:p>
              <a:pPr defTabSz="932151" fontAlgn="auto">
                <a:spcBef>
                  <a:spcPts val="0"/>
                </a:spcBef>
                <a:spcAft>
                  <a:spcPts val="0"/>
                </a:spcAft>
                <a:defRPr/>
              </a:pPr>
              <a:endParaRPr lang="en-US" sz="1600" kern="0" spc="-51" dirty="0">
                <a:solidFill>
                  <a:srgbClr val="FFFFFF"/>
                </a:solidFill>
                <a:latin typeface="Segoe UI Light"/>
                <a:cs typeface="Segoe UI" panose="020B0502040204020203" pitchFamily="34" charset="0"/>
              </a:endParaRPr>
            </a:p>
            <a:p>
              <a:pPr defTabSz="932151" fontAlgn="auto">
                <a:spcBef>
                  <a:spcPts val="0"/>
                </a:spcBef>
                <a:spcAft>
                  <a:spcPts val="0"/>
                </a:spcAft>
                <a:defRPr/>
              </a:pPr>
              <a:endParaRPr lang="en-US" sz="1600" kern="0" spc="-51" dirty="0">
                <a:solidFill>
                  <a:srgbClr val="FFFFFF"/>
                </a:solidFill>
                <a:latin typeface="Segoe UI Light"/>
                <a:cs typeface="Segoe UI" panose="020B0502040204020203" pitchFamily="34" charset="0"/>
              </a:endParaRPr>
            </a:p>
            <a:p>
              <a:pPr defTabSz="932151" fontAlgn="auto">
                <a:spcBef>
                  <a:spcPts val="0"/>
                </a:spcBef>
                <a:spcAft>
                  <a:spcPts val="0"/>
                </a:spcAft>
                <a:defRPr/>
              </a:pPr>
              <a:endParaRPr lang="en-US" sz="1600" kern="0" spc="-51" dirty="0">
                <a:solidFill>
                  <a:srgbClr val="FFFFFF"/>
                </a:solidFill>
                <a:latin typeface="Segoe UI Light"/>
                <a:cs typeface="Segoe UI" panose="020B0502040204020203" pitchFamily="34" charset="0"/>
              </a:endParaRPr>
            </a:p>
            <a:p>
              <a:pPr defTabSz="932151" fontAlgn="auto">
                <a:spcBef>
                  <a:spcPts val="0"/>
                </a:spcBef>
                <a:spcAft>
                  <a:spcPts val="0"/>
                </a:spcAft>
                <a:defRPr/>
              </a:pPr>
              <a:endParaRPr lang="en-US" sz="1600" kern="0" spc="-51" dirty="0">
                <a:solidFill>
                  <a:srgbClr val="FFFFFF"/>
                </a:solidFill>
                <a:latin typeface="Segoe UI Light"/>
                <a:cs typeface="Segoe UI" panose="020B0502040204020203" pitchFamily="34" charset="0"/>
              </a:endParaRPr>
            </a:p>
            <a:p>
              <a:pPr defTabSz="932151" fontAlgn="auto">
                <a:spcBef>
                  <a:spcPts val="0"/>
                </a:spcBef>
                <a:spcAft>
                  <a:spcPts val="0"/>
                </a:spcAft>
                <a:defRPr/>
              </a:pPr>
              <a:endParaRPr lang="en-US" sz="1600" kern="0" spc="-51" dirty="0">
                <a:solidFill>
                  <a:srgbClr val="FFFFFF"/>
                </a:solidFill>
                <a:latin typeface="Segoe UI Light"/>
                <a:cs typeface="Segoe UI" panose="020B0502040204020203" pitchFamily="34" charset="0"/>
              </a:endParaRPr>
            </a:p>
            <a:p>
              <a:pPr defTabSz="932151" fontAlgn="auto">
                <a:spcBef>
                  <a:spcPts val="0"/>
                </a:spcBef>
                <a:spcAft>
                  <a:spcPts val="0"/>
                </a:spcAft>
                <a:defRPr/>
              </a:pPr>
              <a:endParaRPr lang="en-US" sz="1600" kern="0" spc="-51" dirty="0">
                <a:solidFill>
                  <a:srgbClr val="FFFFFF"/>
                </a:solidFill>
                <a:latin typeface="Segoe UI Light"/>
                <a:cs typeface="Segoe UI" panose="020B0502040204020203" pitchFamily="34" charset="0"/>
              </a:endParaRPr>
            </a:p>
            <a:p>
              <a:pPr defTabSz="932151" fontAlgn="auto">
                <a:spcBef>
                  <a:spcPts val="0"/>
                </a:spcBef>
                <a:spcAft>
                  <a:spcPts val="0"/>
                </a:spcAft>
                <a:defRPr/>
              </a:pPr>
              <a:endParaRPr lang="en-US" sz="1600" kern="0" spc="-51" dirty="0">
                <a:solidFill>
                  <a:srgbClr val="FFFFFF"/>
                </a:solidFill>
                <a:latin typeface="Segoe UI Light"/>
                <a:cs typeface="Segoe UI" panose="020B0502040204020203" pitchFamily="34" charset="0"/>
              </a:endParaRPr>
            </a:p>
            <a:p>
              <a:pPr defTabSz="932151" fontAlgn="auto">
                <a:spcBef>
                  <a:spcPts val="0"/>
                </a:spcBef>
                <a:spcAft>
                  <a:spcPts val="0"/>
                </a:spcAft>
                <a:defRPr/>
              </a:pPr>
              <a:r>
                <a:rPr lang="en-US" sz="1600" kern="0" spc="-51" dirty="0">
                  <a:solidFill>
                    <a:srgbClr val="FFFFFF"/>
                  </a:solidFill>
                  <a:latin typeface="Segoe UI Light"/>
                  <a:cs typeface="Segoe UI" panose="020B0502040204020203" pitchFamily="34" charset="0"/>
                </a:rPr>
                <a:t>Session-based desktops </a:t>
              </a:r>
              <a:br>
                <a:rPr lang="en-US" sz="1600" kern="0" spc="-51" dirty="0">
                  <a:solidFill>
                    <a:srgbClr val="FFFFFF"/>
                  </a:solidFill>
                  <a:latin typeface="Segoe UI Light"/>
                  <a:cs typeface="Segoe UI" panose="020B0502040204020203" pitchFamily="34" charset="0"/>
                </a:rPr>
              </a:br>
              <a:r>
                <a:rPr lang="en-US" sz="1600" kern="0" spc="-51" dirty="0">
                  <a:solidFill>
                    <a:srgbClr val="FFFFFF"/>
                  </a:solidFill>
                  <a:latin typeface="Segoe UI Light"/>
                  <a:cs typeface="Segoe UI" panose="020B0502040204020203" pitchFamily="34" charset="0"/>
                </a:rPr>
                <a:t>and RemoteApp </a:t>
              </a:r>
            </a:p>
            <a:p>
              <a:pPr defTabSz="932151" fontAlgn="auto">
                <a:spcBef>
                  <a:spcPts val="0"/>
                </a:spcBef>
                <a:spcAft>
                  <a:spcPts val="0"/>
                </a:spcAft>
                <a:defRPr/>
              </a:pPr>
              <a:endParaRPr lang="en-US" sz="1600" b="1" kern="0" spc="-51" dirty="0">
                <a:solidFill>
                  <a:srgbClr val="FFFFFF"/>
                </a:solidFill>
                <a:latin typeface="Segoe UI Light"/>
                <a:cs typeface="Segoe UI" panose="020B0502040204020203" pitchFamily="34" charset="0"/>
              </a:endParaRPr>
            </a:p>
            <a:p>
              <a:pPr defTabSz="932151" fontAlgn="auto">
                <a:spcBef>
                  <a:spcPts val="0"/>
                </a:spcBef>
                <a:spcAft>
                  <a:spcPts val="0"/>
                </a:spcAft>
                <a:defRPr/>
              </a:pPr>
              <a:r>
                <a:rPr lang="en-US" sz="1600" b="1" kern="0" spc="-51" dirty="0">
                  <a:solidFill>
                    <a:srgbClr val="FFFFFF"/>
                  </a:solidFill>
                  <a:latin typeface="Segoe UI Light"/>
                  <a:cs typeface="Segoe UI" panose="020B0502040204020203" pitchFamily="34" charset="0"/>
                </a:rPr>
                <a:t>Cost-effective, easy to manage</a:t>
              </a:r>
            </a:p>
          </p:txBody>
        </p:sp>
        <p:sp>
          <p:nvSpPr>
            <p:cNvPr id="302" name="Title 2"/>
            <p:cNvSpPr txBox="1">
              <a:spLocks/>
            </p:cNvSpPr>
            <p:nvPr/>
          </p:nvSpPr>
          <p:spPr bwMode="auto">
            <a:xfrm>
              <a:off x="536033" y="1573199"/>
              <a:ext cx="2694571" cy="875175"/>
            </a:xfrm>
            <a:prstGeom prst="rect">
              <a:avLst/>
            </a:prstGeom>
          </p:spPr>
          <p:txBody>
            <a:bodyPr lIns="146255" tIns="91409" rIns="146255" bIns="91409">
              <a:sp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fontAlgn="auto">
                <a:lnSpc>
                  <a:spcPct val="100000"/>
                </a:lnSpc>
                <a:spcAft>
                  <a:spcPts val="0"/>
                </a:spcAft>
                <a:defRPr/>
              </a:pPr>
              <a:r>
                <a:rPr sz="2200" spc="0" dirty="0">
                  <a:solidFill>
                    <a:srgbClr val="FFFFFF"/>
                  </a:solidFill>
                </a:rPr>
                <a:t>Session-based computing</a:t>
              </a:r>
            </a:p>
          </p:txBody>
        </p:sp>
        <p:grpSp>
          <p:nvGrpSpPr>
            <p:cNvPr id="395295" name="Group 302"/>
            <p:cNvGrpSpPr>
              <a:grpSpLocks/>
            </p:cNvGrpSpPr>
            <p:nvPr/>
          </p:nvGrpSpPr>
          <p:grpSpPr bwMode="auto">
            <a:xfrm>
              <a:off x="814035" y="2628569"/>
              <a:ext cx="2074593" cy="960504"/>
              <a:chOff x="8653595" y="3102350"/>
              <a:chExt cx="2934916" cy="1359132"/>
            </a:xfrm>
          </p:grpSpPr>
          <p:grpSp>
            <p:nvGrpSpPr>
              <p:cNvPr id="395296" name="Group 303"/>
              <p:cNvGrpSpPr>
                <a:grpSpLocks/>
              </p:cNvGrpSpPr>
              <p:nvPr/>
            </p:nvGrpSpPr>
            <p:grpSpPr bwMode="auto">
              <a:xfrm>
                <a:off x="8653595" y="3102350"/>
                <a:ext cx="2181940" cy="1359132"/>
                <a:chOff x="8586082" y="3224807"/>
                <a:chExt cx="2181940" cy="1359132"/>
              </a:xfrm>
            </p:grpSpPr>
            <p:grpSp>
              <p:nvGrpSpPr>
                <p:cNvPr id="395298" name="Group 305"/>
                <p:cNvGrpSpPr>
                  <a:grpSpLocks/>
                </p:cNvGrpSpPr>
                <p:nvPr/>
              </p:nvGrpSpPr>
              <p:grpSpPr bwMode="auto">
                <a:xfrm>
                  <a:off x="8586082" y="3224807"/>
                  <a:ext cx="1493365" cy="1356291"/>
                  <a:chOff x="5516139" y="1037804"/>
                  <a:chExt cx="2242045" cy="2036250"/>
                </a:xfrm>
              </p:grpSpPr>
              <p:pic>
                <p:nvPicPr>
                  <p:cNvPr id="395300" name="Picture 307"/>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824434" y="1037804"/>
                    <a:ext cx="933750" cy="203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5301" name="Picture 308"/>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516139" y="1968279"/>
                    <a:ext cx="1493365" cy="110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95299" name="Picture 306"/>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0146076" y="3227646"/>
                  <a:ext cx="621946" cy="13562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95297" name="Picture 304"/>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0697824" y="3732922"/>
                <a:ext cx="890687" cy="6341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3" name="Group 2"/>
          <p:cNvGrpSpPr/>
          <p:nvPr/>
        </p:nvGrpSpPr>
        <p:grpSpPr>
          <a:xfrm>
            <a:off x="3280552" y="1487262"/>
            <a:ext cx="2728174" cy="4152075"/>
            <a:chOff x="3280552" y="1487262"/>
            <a:chExt cx="2728174" cy="4152075"/>
          </a:xfrm>
        </p:grpSpPr>
        <p:sp>
          <p:nvSpPr>
            <p:cNvPr id="311" name="Rectangle 310"/>
            <p:cNvSpPr/>
            <p:nvPr/>
          </p:nvSpPr>
          <p:spPr bwMode="auto">
            <a:xfrm>
              <a:off x="3280552" y="1487262"/>
              <a:ext cx="2697808" cy="4152075"/>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6485" tIns="149188" rIns="186485" bIns="149188" anchor="b"/>
            <a:lstStyle/>
            <a:p>
              <a:pPr defTabSz="932151" fontAlgn="auto">
                <a:spcBef>
                  <a:spcPts val="0"/>
                </a:spcBef>
                <a:spcAft>
                  <a:spcPts val="0"/>
                </a:spcAft>
                <a:defRPr/>
              </a:pPr>
              <a:r>
                <a:rPr lang="en-US" sz="1600" kern="0" spc="-51" dirty="0">
                  <a:solidFill>
                    <a:srgbClr val="FFFFFF"/>
                  </a:solidFill>
                  <a:latin typeface="Segoe UI Light"/>
                  <a:cs typeface="Segoe UI" panose="020B0502040204020203" pitchFamily="34" charset="0"/>
                </a:rPr>
                <a:t>Access to pooled or personal Virtual Desktops running Windows Client OS</a:t>
              </a:r>
            </a:p>
            <a:p>
              <a:pPr defTabSz="932151" fontAlgn="auto">
                <a:spcBef>
                  <a:spcPts val="0"/>
                </a:spcBef>
                <a:spcAft>
                  <a:spcPts val="0"/>
                </a:spcAft>
                <a:defRPr/>
              </a:pPr>
              <a:endParaRPr lang="en-US" sz="1600" kern="0" spc="-51" dirty="0">
                <a:solidFill>
                  <a:srgbClr val="FFFFFF"/>
                </a:solidFill>
                <a:latin typeface="Segoe UI Light"/>
                <a:cs typeface="Segoe UI" panose="020B0502040204020203" pitchFamily="34" charset="0"/>
              </a:endParaRPr>
            </a:p>
            <a:p>
              <a:pPr defTabSz="932151" fontAlgn="auto">
                <a:spcBef>
                  <a:spcPts val="0"/>
                </a:spcBef>
                <a:spcAft>
                  <a:spcPts val="0"/>
                </a:spcAft>
                <a:defRPr/>
              </a:pPr>
              <a:r>
                <a:rPr lang="en-US" sz="1600" b="1" kern="0" spc="-51" dirty="0">
                  <a:solidFill>
                    <a:srgbClr val="FFFFFF"/>
                  </a:solidFill>
                  <a:latin typeface="Segoe UI Light"/>
                  <a:cs typeface="Segoe UI" panose="020B0502040204020203" pitchFamily="34" charset="0"/>
                </a:rPr>
                <a:t>High performance, app compatibility</a:t>
              </a:r>
            </a:p>
          </p:txBody>
        </p:sp>
        <p:sp>
          <p:nvSpPr>
            <p:cNvPr id="312" name="Title 2"/>
            <p:cNvSpPr txBox="1">
              <a:spLocks/>
            </p:cNvSpPr>
            <p:nvPr/>
          </p:nvSpPr>
          <p:spPr bwMode="auto">
            <a:xfrm>
              <a:off x="3314156" y="1552150"/>
              <a:ext cx="2694570" cy="875175"/>
            </a:xfrm>
            <a:prstGeom prst="rect">
              <a:avLst/>
            </a:prstGeom>
          </p:spPr>
          <p:txBody>
            <a:bodyPr lIns="146255" tIns="91409" rIns="146255" bIns="91409">
              <a:sp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fontAlgn="auto">
                <a:lnSpc>
                  <a:spcPct val="100000"/>
                </a:lnSpc>
                <a:spcAft>
                  <a:spcPts val="0"/>
                </a:spcAft>
                <a:defRPr/>
              </a:pPr>
              <a:r>
                <a:rPr sz="2200" spc="0" dirty="0">
                  <a:solidFill>
                    <a:srgbClr val="FFFFFF"/>
                  </a:solidFill>
                </a:rPr>
                <a:t>Virtual Desktop Infrastructure</a:t>
              </a:r>
            </a:p>
          </p:txBody>
        </p:sp>
        <p:grpSp>
          <p:nvGrpSpPr>
            <p:cNvPr id="395280" name="Group 312"/>
            <p:cNvGrpSpPr>
              <a:grpSpLocks/>
            </p:cNvGrpSpPr>
            <p:nvPr/>
          </p:nvGrpSpPr>
          <p:grpSpPr bwMode="auto">
            <a:xfrm>
              <a:off x="3408912" y="2656133"/>
              <a:ext cx="2441088" cy="905997"/>
              <a:chOff x="3450127" y="2781977"/>
              <a:chExt cx="2441467" cy="906424"/>
            </a:xfrm>
          </p:grpSpPr>
          <p:grpSp>
            <p:nvGrpSpPr>
              <p:cNvPr id="395281" name="Group 313"/>
              <p:cNvGrpSpPr>
                <a:grpSpLocks/>
              </p:cNvGrpSpPr>
              <p:nvPr/>
            </p:nvGrpSpPr>
            <p:grpSpPr bwMode="auto">
              <a:xfrm>
                <a:off x="3450127" y="2781977"/>
                <a:ext cx="693309" cy="906424"/>
                <a:chOff x="3602743" y="2998334"/>
                <a:chExt cx="742965" cy="971344"/>
              </a:xfrm>
            </p:grpSpPr>
            <p:pic>
              <p:nvPicPr>
                <p:cNvPr id="395291" name="Picture 323"/>
                <p:cNvPicPr>
                  <a:picLocks noChangeAspect="1"/>
                </p:cNvPicPr>
                <p:nvPr/>
              </p:nvPicPr>
              <p:blipFill>
                <a:blip r:embed="rId11" cstate="email">
                  <a:extLst>
                    <a:ext uri="{28A0092B-C50C-407E-A947-70E740481C1C}">
                      <a14:useLocalDpi xmlns:a14="http://schemas.microsoft.com/office/drawing/2010/main" val="0"/>
                    </a:ext>
                  </a:extLst>
                </a:blip>
                <a:srcRect b="37411"/>
                <a:stretch>
                  <a:fillRect/>
                </a:stretch>
              </p:blipFill>
              <p:spPr bwMode="auto">
                <a:xfrm>
                  <a:off x="3741239" y="2998334"/>
                  <a:ext cx="569747" cy="971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5" name="TextBox 324"/>
                <p:cNvSpPr txBox="1"/>
                <p:nvPr/>
              </p:nvSpPr>
              <p:spPr>
                <a:xfrm>
                  <a:off x="3602278" y="3464426"/>
                  <a:ext cx="742829" cy="494726"/>
                </a:xfrm>
                <a:prstGeom prst="rect">
                  <a:avLst/>
                </a:prstGeom>
                <a:noFill/>
              </p:spPr>
              <p:txBody>
                <a:bodyPr lIns="179285" tIns="143428" rIns="179285" bIns="143428">
                  <a:spAutoFit/>
                </a:bodyPr>
                <a:lstStyle/>
                <a:p>
                  <a:pPr fontAlgn="auto">
                    <a:lnSpc>
                      <a:spcPct val="90000"/>
                    </a:lnSpc>
                    <a:spcBef>
                      <a:spcPts val="0"/>
                    </a:spcBef>
                    <a:spcAft>
                      <a:spcPts val="600"/>
                    </a:spcAft>
                    <a:defRPr/>
                  </a:pPr>
                  <a:r>
                    <a:rPr lang="en-US" sz="1200" dirty="0">
                      <a:solidFill>
                        <a:schemeClr val="bg1"/>
                      </a:solidFill>
                      <a:latin typeface="+mn-lt"/>
                      <a:ea typeface="+mn-ea"/>
                      <a:cs typeface="+mn-cs"/>
                    </a:rPr>
                    <a:t>User</a:t>
                  </a:r>
                </a:p>
              </p:txBody>
            </p:sp>
          </p:grpSp>
          <p:grpSp>
            <p:nvGrpSpPr>
              <p:cNvPr id="395282" name="Group 314"/>
              <p:cNvGrpSpPr>
                <a:grpSpLocks/>
              </p:cNvGrpSpPr>
              <p:nvPr/>
            </p:nvGrpSpPr>
            <p:grpSpPr bwMode="auto">
              <a:xfrm>
                <a:off x="4143738" y="3069286"/>
                <a:ext cx="717405" cy="331807"/>
                <a:chOff x="4143738" y="3116542"/>
                <a:chExt cx="717405" cy="331807"/>
              </a:xfrm>
            </p:grpSpPr>
            <p:sp>
              <p:nvSpPr>
                <p:cNvPr id="395288" name="Freeform 320"/>
                <p:cNvSpPr>
                  <a:spLocks/>
                </p:cNvSpPr>
                <p:nvPr/>
              </p:nvSpPr>
              <p:spPr bwMode="auto">
                <a:xfrm flipH="1">
                  <a:off x="4143738" y="3264884"/>
                  <a:ext cx="166228" cy="35122"/>
                </a:xfrm>
                <a:custGeom>
                  <a:avLst/>
                  <a:gdLst>
                    <a:gd name="T0" fmla="*/ 83114 w 8"/>
                    <a:gd name="T1" fmla="*/ 0 h 54"/>
                    <a:gd name="T2" fmla="*/ 0 w 8"/>
                    <a:gd name="T3" fmla="*/ 0 h 54"/>
                    <a:gd name="T4" fmla="*/ 0 w 8"/>
                    <a:gd name="T5" fmla="*/ 35122 h 54"/>
                    <a:gd name="T6" fmla="*/ 166228 w 8"/>
                    <a:gd name="T7" fmla="*/ 35122 h 54"/>
                    <a:gd name="T8" fmla="*/ 166228 w 8"/>
                    <a:gd name="T9" fmla="*/ 0 h 54"/>
                    <a:gd name="T10" fmla="*/ 83114 w 8"/>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4">
                      <a:moveTo>
                        <a:pt x="4" y="0"/>
                      </a:moveTo>
                      <a:cubicBezTo>
                        <a:pt x="3" y="0"/>
                        <a:pt x="2" y="0"/>
                        <a:pt x="0" y="0"/>
                      </a:cubicBezTo>
                      <a:cubicBezTo>
                        <a:pt x="0" y="54"/>
                        <a:pt x="0" y="54"/>
                        <a:pt x="0" y="54"/>
                      </a:cubicBezTo>
                      <a:cubicBezTo>
                        <a:pt x="8" y="54"/>
                        <a:pt x="8" y="54"/>
                        <a:pt x="8" y="54"/>
                      </a:cubicBezTo>
                      <a:cubicBezTo>
                        <a:pt x="8" y="0"/>
                        <a:pt x="8" y="0"/>
                        <a:pt x="8" y="0"/>
                      </a:cubicBezTo>
                      <a:cubicBezTo>
                        <a:pt x="7" y="0"/>
                        <a:pt x="6" y="0"/>
                        <a:pt x="4"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lIns="91414" tIns="45706" rIns="91414" bIns="45706"/>
                <a:lstStyle/>
                <a:p>
                  <a:endParaRPr lang="en-US"/>
                </a:p>
              </p:txBody>
            </p:sp>
            <p:sp>
              <p:nvSpPr>
                <p:cNvPr id="395289" name="Freeform 321"/>
                <p:cNvSpPr>
                  <a:spLocks/>
                </p:cNvSpPr>
                <p:nvPr/>
              </p:nvSpPr>
              <p:spPr bwMode="auto">
                <a:xfrm flipH="1">
                  <a:off x="4673484" y="3266078"/>
                  <a:ext cx="187659" cy="32735"/>
                </a:xfrm>
                <a:custGeom>
                  <a:avLst/>
                  <a:gdLst>
                    <a:gd name="T0" fmla="*/ 93830 w 8"/>
                    <a:gd name="T1" fmla="*/ 0 h 54"/>
                    <a:gd name="T2" fmla="*/ 0 w 8"/>
                    <a:gd name="T3" fmla="*/ 0 h 54"/>
                    <a:gd name="T4" fmla="*/ 0 w 8"/>
                    <a:gd name="T5" fmla="*/ 32735 h 54"/>
                    <a:gd name="T6" fmla="*/ 187659 w 8"/>
                    <a:gd name="T7" fmla="*/ 32735 h 54"/>
                    <a:gd name="T8" fmla="*/ 187659 w 8"/>
                    <a:gd name="T9" fmla="*/ 0 h 54"/>
                    <a:gd name="T10" fmla="*/ 93830 w 8"/>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4">
                      <a:moveTo>
                        <a:pt x="4" y="0"/>
                      </a:moveTo>
                      <a:cubicBezTo>
                        <a:pt x="3" y="0"/>
                        <a:pt x="2" y="0"/>
                        <a:pt x="0" y="0"/>
                      </a:cubicBezTo>
                      <a:cubicBezTo>
                        <a:pt x="0" y="54"/>
                        <a:pt x="0" y="54"/>
                        <a:pt x="0" y="54"/>
                      </a:cubicBezTo>
                      <a:cubicBezTo>
                        <a:pt x="8" y="54"/>
                        <a:pt x="8" y="54"/>
                        <a:pt x="8" y="54"/>
                      </a:cubicBezTo>
                      <a:cubicBezTo>
                        <a:pt x="8" y="0"/>
                        <a:pt x="8" y="0"/>
                        <a:pt x="8" y="0"/>
                      </a:cubicBezTo>
                      <a:cubicBezTo>
                        <a:pt x="7" y="0"/>
                        <a:pt x="6" y="0"/>
                        <a:pt x="4"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lIns="91414" tIns="45706" rIns="91414" bIns="45706"/>
                <a:lstStyle/>
                <a:p>
                  <a:endParaRPr lang="en-US"/>
                </a:p>
              </p:txBody>
            </p:sp>
            <p:pic>
              <p:nvPicPr>
                <p:cNvPr id="395290" name="Picture 322"/>
                <p:cNvPicPr>
                  <a:picLocks noChangeAspect="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4328522" y="3116542"/>
                  <a:ext cx="331807" cy="3318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95283" name="Group 315"/>
              <p:cNvGrpSpPr>
                <a:grpSpLocks/>
              </p:cNvGrpSpPr>
              <p:nvPr/>
            </p:nvGrpSpPr>
            <p:grpSpPr bwMode="auto">
              <a:xfrm>
                <a:off x="4939369" y="2792380"/>
                <a:ext cx="952225" cy="885618"/>
                <a:chOff x="4939369" y="2444670"/>
                <a:chExt cx="952225" cy="885618"/>
              </a:xfrm>
            </p:grpSpPr>
            <p:sp>
              <p:nvSpPr>
                <p:cNvPr id="317" name="Rounded Rectangle 316"/>
                <p:cNvSpPr/>
                <p:nvPr/>
              </p:nvSpPr>
              <p:spPr bwMode="auto">
                <a:xfrm>
                  <a:off x="4939711" y="2443182"/>
                  <a:ext cx="952316" cy="887686"/>
                </a:xfrm>
                <a:prstGeom prst="roundRect">
                  <a:avLst/>
                </a:prstGeom>
                <a:noFill/>
                <a:ln w="19050">
                  <a:solidFill>
                    <a:schemeClr val="bg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2828" tIns="146263" rIns="182828" bIns="146263"/>
                <a:lstStyle/>
                <a:p>
                  <a:pPr defTabSz="950756">
                    <a:lnSpc>
                      <a:spcPct val="90000"/>
                    </a:lnSpc>
                    <a:defRPr/>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395285" name="Group 317"/>
                <p:cNvGrpSpPr>
                  <a:grpSpLocks/>
                </p:cNvGrpSpPr>
                <p:nvPr/>
              </p:nvGrpSpPr>
              <p:grpSpPr bwMode="auto">
                <a:xfrm>
                  <a:off x="5036791" y="2543548"/>
                  <a:ext cx="757380" cy="687862"/>
                  <a:chOff x="4772067" y="2710363"/>
                  <a:chExt cx="1055762" cy="958856"/>
                </a:xfrm>
              </p:grpSpPr>
              <p:pic>
                <p:nvPicPr>
                  <p:cNvPr id="395286" name="Picture 318"/>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388133" y="2710363"/>
                    <a:ext cx="439696" cy="9588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5287" name="Picture 319"/>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772067" y="3148517"/>
                    <a:ext cx="703214" cy="5207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grpSp>
      <p:grpSp>
        <p:nvGrpSpPr>
          <p:cNvPr id="5" name="Group 4"/>
          <p:cNvGrpSpPr/>
          <p:nvPr/>
        </p:nvGrpSpPr>
        <p:grpSpPr>
          <a:xfrm>
            <a:off x="9228946" y="1487261"/>
            <a:ext cx="2740730" cy="4152076"/>
            <a:chOff x="9228946" y="1487261"/>
            <a:chExt cx="2740730" cy="4152076"/>
          </a:xfrm>
        </p:grpSpPr>
        <p:sp>
          <p:nvSpPr>
            <p:cNvPr id="327" name="Rectangle 326"/>
            <p:cNvSpPr/>
            <p:nvPr/>
          </p:nvSpPr>
          <p:spPr bwMode="auto">
            <a:xfrm>
              <a:off x="9228946" y="1487261"/>
              <a:ext cx="2704933" cy="4152076"/>
            </a:xfrm>
            <a:prstGeom prst="rect">
              <a:avLst/>
            </a:prstGeom>
            <a:solidFill>
              <a:srgbClr val="0070C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186485" tIns="149188" rIns="186485" bIns="149188" anchor="b"/>
            <a:lstStyle/>
            <a:p>
              <a:pPr defTabSz="932151" fontAlgn="auto">
                <a:spcBef>
                  <a:spcPts val="0"/>
                </a:spcBef>
                <a:spcAft>
                  <a:spcPts val="0"/>
                </a:spcAft>
                <a:defRPr/>
              </a:pPr>
              <a:r>
                <a:rPr lang="en-US" sz="1600" kern="0" spc="-51" dirty="0">
                  <a:solidFill>
                    <a:srgbClr val="FFFFFF"/>
                  </a:solidFill>
                  <a:latin typeface="Segoe UI Light"/>
                  <a:cs typeface="Segoe UI" panose="020B0502040204020203" pitchFamily="34" charset="0"/>
                </a:rPr>
                <a:t>Windows Server session-based applications delivered from the Azure Cloud</a:t>
              </a:r>
            </a:p>
            <a:p>
              <a:pPr defTabSz="932151" fontAlgn="auto">
                <a:spcBef>
                  <a:spcPts val="0"/>
                </a:spcBef>
                <a:spcAft>
                  <a:spcPts val="0"/>
                </a:spcAft>
                <a:defRPr/>
              </a:pPr>
              <a:endParaRPr lang="en-US" sz="1600" kern="0" spc="-51" dirty="0">
                <a:solidFill>
                  <a:srgbClr val="FFFFFF"/>
                </a:solidFill>
                <a:latin typeface="Segoe UI Light"/>
                <a:cs typeface="Segoe UI" panose="020B0502040204020203" pitchFamily="34" charset="0"/>
              </a:endParaRPr>
            </a:p>
            <a:p>
              <a:pPr defTabSz="932151" fontAlgn="auto">
                <a:spcBef>
                  <a:spcPts val="0"/>
                </a:spcBef>
                <a:spcAft>
                  <a:spcPts val="0"/>
                </a:spcAft>
                <a:defRPr/>
              </a:pPr>
              <a:r>
                <a:rPr lang="en-US" sz="1600" b="1" kern="0" spc="-51" dirty="0">
                  <a:solidFill>
                    <a:srgbClr val="FFFFFF"/>
                  </a:solidFill>
                  <a:latin typeface="Segoe UI Light"/>
                  <a:cs typeface="Segoe UI" panose="020B0502040204020203" pitchFamily="34" charset="0"/>
                </a:rPr>
                <a:t>Turnkey solution, scale without large CAPEX</a:t>
              </a:r>
            </a:p>
          </p:txBody>
        </p:sp>
        <p:sp>
          <p:nvSpPr>
            <p:cNvPr id="328" name="Title 2"/>
            <p:cNvSpPr txBox="1">
              <a:spLocks/>
            </p:cNvSpPr>
            <p:nvPr/>
          </p:nvSpPr>
          <p:spPr bwMode="auto">
            <a:xfrm>
              <a:off x="9273488" y="1511674"/>
              <a:ext cx="2696188" cy="875175"/>
            </a:xfrm>
            <a:prstGeom prst="rect">
              <a:avLst/>
            </a:prstGeom>
          </p:spPr>
          <p:txBody>
            <a:bodyPr lIns="146255" tIns="91409" rIns="146255" bIns="91409">
              <a:spAutoFit/>
            </a:bodyPr>
            <a:lst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pPr fontAlgn="auto">
                <a:lnSpc>
                  <a:spcPct val="100000"/>
                </a:lnSpc>
                <a:spcAft>
                  <a:spcPts val="0"/>
                </a:spcAft>
                <a:defRPr/>
              </a:pPr>
              <a:r>
                <a:rPr sz="2200" spc="0" dirty="0">
                  <a:solidFill>
                    <a:srgbClr val="FFFFFF"/>
                  </a:solidFill>
                </a:rPr>
                <a:t>Azure </a:t>
              </a:r>
              <a:r>
                <a:rPr lang="en-US" sz="2200" spc="0" dirty="0">
                  <a:solidFill>
                    <a:srgbClr val="FFFFFF"/>
                  </a:solidFill>
                </a:rPr>
                <a:t/>
              </a:r>
              <a:br>
                <a:rPr lang="en-US" sz="2200" spc="0" dirty="0">
                  <a:solidFill>
                    <a:srgbClr val="FFFFFF"/>
                  </a:solidFill>
                </a:rPr>
              </a:br>
              <a:r>
                <a:rPr sz="2200" spc="0" dirty="0">
                  <a:solidFill>
                    <a:srgbClr val="FFFFFF"/>
                  </a:solidFill>
                </a:rPr>
                <a:t>RemoteApp</a:t>
              </a:r>
            </a:p>
          </p:txBody>
        </p:sp>
        <p:pic>
          <p:nvPicPr>
            <p:cNvPr id="395277" name="Picture 328"/>
            <p:cNvPicPr>
              <a:picLocks noChangeAspect="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9776725" y="2471684"/>
              <a:ext cx="1561768" cy="129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31" name="Title 1"/>
          <p:cNvSpPr txBox="1">
            <a:spLocks/>
          </p:cNvSpPr>
          <p:nvPr/>
        </p:nvSpPr>
        <p:spPr>
          <a:xfrm>
            <a:off x="274320" y="297353"/>
            <a:ext cx="11887518" cy="914236"/>
          </a:xfrm>
          <a:prstGeom prst="rect">
            <a:avLst/>
          </a:prstGeom>
        </p:spPr>
        <p:txBody>
          <a:bodyPr lIns="146297" tIns="91435" rIns="146297" bIns="91435"/>
          <a:lstStyle>
            <a:lvl1pPr algn="l" defTabSz="932205" rtl="0" eaLnBrk="1" latinLnBrk="0" hangingPunct="1">
              <a:lnSpc>
                <a:spcPct val="90000"/>
              </a:lnSpc>
              <a:spcBef>
                <a:spcPct val="0"/>
              </a:spcBef>
              <a:buNone/>
              <a:defRPr lang="en-US" sz="5397"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fontAlgn="auto">
              <a:spcAft>
                <a:spcPts val="0"/>
              </a:spcAft>
              <a:defRPr/>
            </a:pPr>
            <a:r>
              <a:rPr sz="4900" dirty="0"/>
              <a:t>Desktop Virtualization solution progression</a:t>
            </a:r>
          </a:p>
        </p:txBody>
      </p:sp>
    </p:spTree>
    <p:extLst>
      <p:ext uri="{BB962C8B-B14F-4D97-AF65-F5344CB8AC3E}">
        <p14:creationId xmlns:p14="http://schemas.microsoft.com/office/powerpoint/2010/main" val="2160282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95325"/>
                                        </p:tgtEl>
                                        <p:attrNameLst>
                                          <p:attrName>style.visibility</p:attrName>
                                        </p:attrNameLst>
                                      </p:cBhvr>
                                      <p:to>
                                        <p:strVal val="visible"/>
                                      </p:to>
                                    </p:set>
                                    <p:animEffect transition="in" filter="fade">
                                      <p:cBhvr>
                                        <p:cTn id="19" dur="500"/>
                                        <p:tgtEl>
                                          <p:spTgt spid="39532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500"/>
                                        <p:tgtEl>
                                          <p:spTgt spid="6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95321"/>
                                        </p:tgtEl>
                                        <p:attrNameLst>
                                          <p:attrName>style.visibility</p:attrName>
                                        </p:attrNameLst>
                                      </p:cBhvr>
                                      <p:to>
                                        <p:strVal val="visible"/>
                                      </p:to>
                                    </p:set>
                                    <p:animEffect transition="in" filter="fade">
                                      <p:cBhvr>
                                        <p:cTn id="35" dur="500"/>
                                        <p:tgtEl>
                                          <p:spTgt spid="395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bwMode="gray">
          <a:xfrm>
            <a:off x="1147514" y="552990"/>
            <a:ext cx="2115929" cy="2115929"/>
            <a:chOff x="2659018" y="0"/>
            <a:chExt cx="6669132" cy="6669132"/>
          </a:xfrm>
        </p:grpSpPr>
        <p:grpSp>
          <p:nvGrpSpPr>
            <p:cNvPr id="15" name="Group 14"/>
            <p:cNvGrpSpPr/>
            <p:nvPr/>
          </p:nvGrpSpPr>
          <p:grpSpPr bwMode="gray">
            <a:xfrm>
              <a:off x="2659018" y="0"/>
              <a:ext cx="6669132" cy="6669132"/>
              <a:chOff x="1353639" y="994954"/>
              <a:chExt cx="3657273" cy="3657273"/>
            </a:xfrm>
          </p:grpSpPr>
          <p:sp>
            <p:nvSpPr>
              <p:cNvPr id="17" name="Oval 16"/>
              <p:cNvSpPr/>
              <p:nvPr/>
            </p:nvSpPr>
            <p:spPr bwMode="gray">
              <a:xfrm>
                <a:off x="1353639" y="994954"/>
                <a:ext cx="3657273" cy="3657273"/>
              </a:xfrm>
              <a:prstGeom prst="ellipse">
                <a:avLst/>
              </a:prstGeom>
              <a:solidFill>
                <a:srgbClr val="37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997"/>
                <a:endParaRPr lang="en-US" sz="1770" dirty="0">
                  <a:solidFill>
                    <a:srgbClr val="FFFFFF"/>
                  </a:solidFill>
                </a:endParaRPr>
              </a:p>
            </p:txBody>
          </p:sp>
          <p:sp>
            <p:nvSpPr>
              <p:cNvPr id="18" name="Oval 17"/>
              <p:cNvSpPr/>
              <p:nvPr/>
            </p:nvSpPr>
            <p:spPr bwMode="gray">
              <a:xfrm>
                <a:off x="1985971" y="1627286"/>
                <a:ext cx="2392609" cy="2392609"/>
              </a:xfrm>
              <a:prstGeom prst="ellipse">
                <a:avLst/>
              </a:prstGeom>
              <a:solidFill>
                <a:srgbClr val="3E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997"/>
                <a:endParaRPr lang="en-US" sz="1770" dirty="0">
                  <a:solidFill>
                    <a:srgbClr val="FFFFFF"/>
                  </a:solidFill>
                </a:endParaRPr>
              </a:p>
            </p:txBody>
          </p:sp>
        </p:grpSp>
        <p:pic>
          <p:nvPicPr>
            <p:cNvPr id="16" name="Picture 15"/>
            <p:cNvPicPr>
              <a:picLocks noChangeAspect="1"/>
            </p:cNvPicPr>
            <p:nvPr/>
          </p:nvPicPr>
          <p:blipFill>
            <a:blip r:embed="rId3"/>
            <a:stretch>
              <a:fillRect/>
            </a:stretch>
          </p:blipFill>
          <p:spPr bwMode="gray">
            <a:xfrm>
              <a:off x="4265829" y="2127822"/>
              <a:ext cx="3421147" cy="2132019"/>
            </a:xfrm>
            <a:prstGeom prst="rect">
              <a:avLst/>
            </a:prstGeom>
          </p:spPr>
        </p:pic>
      </p:gr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1439" y="2668919"/>
            <a:ext cx="4232418" cy="3221607"/>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gray">
          <a:xfrm>
            <a:off x="74062" y="3109881"/>
            <a:ext cx="4159795" cy="1513665"/>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gray">
          <a:xfrm>
            <a:off x="135206" y="2745896"/>
            <a:ext cx="3636736" cy="1008955"/>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gray">
          <a:xfrm>
            <a:off x="135206" y="1909766"/>
            <a:ext cx="4119513" cy="1780106"/>
          </a:xfrm>
          <a:prstGeom prst="rect">
            <a:avLst/>
          </a:prstGeom>
        </p:spPr>
      </p:pic>
      <p:sp>
        <p:nvSpPr>
          <p:cNvPr id="23" name="TextBox 22"/>
          <p:cNvSpPr txBox="1"/>
          <p:nvPr/>
        </p:nvSpPr>
        <p:spPr>
          <a:xfrm>
            <a:off x="4861298" y="2123972"/>
            <a:ext cx="7300539" cy="2710060"/>
          </a:xfrm>
          <a:prstGeom prst="rect">
            <a:avLst/>
          </a:prstGeom>
          <a:noFill/>
        </p:spPr>
        <p:txBody>
          <a:bodyPr wrap="square" lIns="182880" tIns="146304" rIns="182880" bIns="182880" rtlCol="0" anchor="t">
            <a:noAutofit/>
          </a:bodyPr>
          <a:lstStyle/>
          <a:p>
            <a:pPr defTabSz="577992"/>
            <a:r>
              <a:rPr lang="en-US" sz="7200" dirty="0" smtClean="0">
                <a:gradFill>
                  <a:gsLst>
                    <a:gs pos="0">
                      <a:schemeClr val="tx1"/>
                    </a:gs>
                    <a:gs pos="100000">
                      <a:schemeClr val="tx1"/>
                    </a:gs>
                  </a:gsLst>
                  <a:lin ang="5400000" scaled="0"/>
                </a:gradFill>
                <a:latin typeface="Segoe UI Light" panose="020B0502040204020203" pitchFamily="34" charset="0"/>
                <a:cs typeface="Segoe UI Light" panose="020B0502040204020203" pitchFamily="34" charset="0"/>
              </a:rPr>
              <a:t>It’s all about the Apps….</a:t>
            </a:r>
            <a:endParaRPr lang="en-US" sz="7200" dirty="0">
              <a:gradFill>
                <a:gsLst>
                  <a:gs pos="0">
                    <a:schemeClr val="tx1"/>
                  </a:gs>
                  <a:gs pos="100000">
                    <a:schemeClr val="tx1"/>
                  </a:gs>
                </a:gsLst>
                <a:lin ang="5400000" scaled="0"/>
              </a:gra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93319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8741" y="1132478"/>
            <a:ext cx="10056812" cy="1181862"/>
          </a:xfrm>
        </p:spPr>
        <p:txBody>
          <a:bodyPr/>
          <a:lstStyle/>
          <a:p>
            <a:r>
              <a:rPr lang="en-US" dirty="0" smtClean="0"/>
              <a:t>Demo</a:t>
            </a:r>
            <a:endParaRPr lang="en-US" dirty="0"/>
          </a:p>
        </p:txBody>
      </p:sp>
      <p:sp>
        <p:nvSpPr>
          <p:cNvPr id="5" name="Text Placeholder 4"/>
          <p:cNvSpPr>
            <a:spLocks noGrp="1"/>
          </p:cNvSpPr>
          <p:nvPr>
            <p:ph type="body" sz="quarter" idx="12"/>
          </p:nvPr>
        </p:nvSpPr>
        <p:spPr>
          <a:xfrm>
            <a:off x="-792163" y="8831262"/>
            <a:ext cx="7315200" cy="1829593"/>
          </a:xfrm>
        </p:spPr>
        <p:txBody>
          <a:bodyPr/>
          <a:lstStyle/>
          <a:p>
            <a:r>
              <a:rPr lang="en-US" dirty="0" smtClean="0"/>
              <a:t>Name</a:t>
            </a:r>
            <a:endParaRPr lang="en-US" dirty="0"/>
          </a:p>
        </p:txBody>
      </p:sp>
      <p:sp>
        <p:nvSpPr>
          <p:cNvPr id="6" name="Subtitle 2"/>
          <p:cNvSpPr txBox="1">
            <a:spLocks/>
          </p:cNvSpPr>
          <p:nvPr/>
        </p:nvSpPr>
        <p:spPr>
          <a:xfrm>
            <a:off x="784592" y="2644586"/>
            <a:ext cx="12818381" cy="3126487"/>
          </a:xfrm>
          <a:prstGeom prst="rect">
            <a:avLst/>
          </a:prstGeom>
        </p:spPr>
        <p:txBody>
          <a:bodyPr>
            <a:normAutofit/>
          </a:bodyPr>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err="1" smtClean="0"/>
              <a:t>ClickOnce</a:t>
            </a:r>
            <a:r>
              <a:rPr lang="en-US" sz="3600" dirty="0" smtClean="0"/>
              <a:t> apps</a:t>
            </a:r>
          </a:p>
          <a:p>
            <a:r>
              <a:rPr lang="en-US" sz="3600" dirty="0" smtClean="0"/>
              <a:t>Excel doc as app (If time permits)</a:t>
            </a:r>
          </a:p>
          <a:p>
            <a:r>
              <a:rPr lang="en-US" sz="3600" dirty="0" smtClean="0"/>
              <a:t>Troubleshooting (if time permits)</a:t>
            </a:r>
          </a:p>
          <a:p>
            <a:r>
              <a:rPr lang="en-US" sz="3600" dirty="0" smtClean="0"/>
              <a:t>MS Access with Azure Files (Theater Show)</a:t>
            </a:r>
          </a:p>
          <a:p>
            <a:r>
              <a:rPr lang="en-US" sz="3600" dirty="0" smtClean="0"/>
              <a:t>QuickBooks</a:t>
            </a:r>
          </a:p>
        </p:txBody>
      </p:sp>
      <p:pic>
        <p:nvPicPr>
          <p:cNvPr id="7"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459" y="2493289"/>
            <a:ext cx="1035956" cy="7771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8207" y="3707946"/>
            <a:ext cx="1035956" cy="7771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debrajoh.000\AppData\Local\Microsoft\Windows\Temporary Internet Files\Low\Content.IE5\6BLMZ8KX\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0141" y="4597360"/>
            <a:ext cx="1035956" cy="777169"/>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bwMode="auto">
          <a:xfrm>
            <a:off x="17675" y="4937367"/>
            <a:ext cx="1171361" cy="815794"/>
          </a:xfrm>
          <a:prstGeom prst="rightArrow">
            <a:avLst/>
          </a:prstGeom>
          <a:solidFill>
            <a:srgbClr val="FFFF0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0" name="Rounded Rectangular Callout 9"/>
          <p:cNvSpPr/>
          <p:nvPr/>
        </p:nvSpPr>
        <p:spPr bwMode="auto">
          <a:xfrm>
            <a:off x="9693275" y="4030161"/>
            <a:ext cx="2743200" cy="1010640"/>
          </a:xfrm>
          <a:prstGeom prst="wedgeRoundRectCallout">
            <a:avLst>
              <a:gd name="adj1" fmla="val -68686"/>
              <a:gd name="adj2" fmla="val 21215"/>
              <a:gd name="adj3" fmla="val 16667"/>
            </a:avLst>
          </a:prstGeom>
          <a:solidFill>
            <a:srgbClr val="7030A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nSpc>
                <a:spcPct val="90000"/>
              </a:lnSpc>
              <a:spcAft>
                <a:spcPts val="600"/>
              </a:spcAft>
            </a:pPr>
            <a:r>
              <a:rPr lang="en-US" sz="2800" dirty="0">
                <a:solidFill>
                  <a:schemeClr val="bg1"/>
                </a:solidFill>
              </a:rPr>
              <a:t>Wed @ 12:05pm</a:t>
            </a:r>
          </a:p>
          <a:p>
            <a:pPr>
              <a:lnSpc>
                <a:spcPct val="90000"/>
              </a:lnSpc>
              <a:spcAft>
                <a:spcPts val="600"/>
              </a:spcAft>
            </a:pPr>
            <a:r>
              <a:rPr lang="en-US" sz="2800" dirty="0">
                <a:solidFill>
                  <a:schemeClr val="bg1"/>
                </a:solidFill>
              </a:rPr>
              <a:t>Thurs @ 2:50pm</a:t>
            </a:r>
          </a:p>
        </p:txBody>
      </p:sp>
    </p:spTree>
    <p:extLst>
      <p:ext uri="{BB962C8B-B14F-4D97-AF65-F5344CB8AC3E}">
        <p14:creationId xmlns:p14="http://schemas.microsoft.com/office/powerpoint/2010/main" val="27048247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37" y="152228"/>
            <a:ext cx="12236904" cy="917575"/>
          </a:xfrm>
        </p:spPr>
        <p:txBody>
          <a:bodyPr/>
          <a:lstStyle/>
          <a:p>
            <a:r>
              <a:rPr lang="en-US" sz="4800" dirty="0" smtClean="0"/>
              <a:t>QuickBooks 2015 Enterprise</a:t>
            </a:r>
            <a:endParaRPr lang="en-US" sz="4800" dirty="0"/>
          </a:p>
        </p:txBody>
      </p:sp>
      <p:pic>
        <p:nvPicPr>
          <p:cNvPr id="4" name="Picture 3"/>
          <p:cNvPicPr>
            <a:picLocks noChangeAspect="1"/>
          </p:cNvPicPr>
          <p:nvPr/>
        </p:nvPicPr>
        <p:blipFill>
          <a:blip r:embed="rId2"/>
          <a:stretch>
            <a:fillRect/>
          </a:stretch>
        </p:blipFill>
        <p:spPr>
          <a:xfrm>
            <a:off x="8656637" y="3502699"/>
            <a:ext cx="3778704" cy="3423563"/>
          </a:xfrm>
          <a:prstGeom prst="rect">
            <a:avLst/>
          </a:prstGeom>
        </p:spPr>
      </p:pic>
      <p:pic>
        <p:nvPicPr>
          <p:cNvPr id="5" name="Picture 4"/>
          <p:cNvPicPr>
            <a:picLocks noChangeAspect="1"/>
          </p:cNvPicPr>
          <p:nvPr/>
        </p:nvPicPr>
        <p:blipFill>
          <a:blip r:embed="rId3"/>
          <a:stretch>
            <a:fillRect/>
          </a:stretch>
        </p:blipFill>
        <p:spPr>
          <a:xfrm>
            <a:off x="274639" y="3573462"/>
            <a:ext cx="3429000" cy="3351943"/>
          </a:xfrm>
          <a:prstGeom prst="rect">
            <a:avLst/>
          </a:prstGeom>
        </p:spPr>
      </p:pic>
      <p:pic>
        <p:nvPicPr>
          <p:cNvPr id="6" name="Picture 5"/>
          <p:cNvPicPr>
            <a:picLocks noChangeAspect="1"/>
          </p:cNvPicPr>
          <p:nvPr/>
        </p:nvPicPr>
        <p:blipFill>
          <a:blip r:embed="rId4"/>
          <a:stretch>
            <a:fillRect/>
          </a:stretch>
        </p:blipFill>
        <p:spPr>
          <a:xfrm>
            <a:off x="4412126" y="3529648"/>
            <a:ext cx="3657364" cy="3396614"/>
          </a:xfrm>
          <a:prstGeom prst="rect">
            <a:avLst/>
          </a:prstGeom>
        </p:spPr>
      </p:pic>
      <p:sp>
        <p:nvSpPr>
          <p:cNvPr id="7" name="TextBox 6"/>
          <p:cNvSpPr txBox="1"/>
          <p:nvPr/>
        </p:nvSpPr>
        <p:spPr>
          <a:xfrm>
            <a:off x="813028" y="3040062"/>
            <a:ext cx="2281009"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Central Server</a:t>
            </a:r>
          </a:p>
        </p:txBody>
      </p:sp>
      <p:sp>
        <p:nvSpPr>
          <p:cNvPr id="8" name="TextBox 7"/>
          <p:cNvSpPr txBox="1"/>
          <p:nvPr/>
        </p:nvSpPr>
        <p:spPr>
          <a:xfrm>
            <a:off x="5303837" y="3040062"/>
            <a:ext cx="2078518"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Peer-to-Peer</a:t>
            </a:r>
          </a:p>
        </p:txBody>
      </p:sp>
      <p:sp>
        <p:nvSpPr>
          <p:cNvPr id="9" name="TextBox 8"/>
          <p:cNvSpPr txBox="1"/>
          <p:nvPr/>
        </p:nvSpPr>
        <p:spPr>
          <a:xfrm>
            <a:off x="8580437" y="3031260"/>
            <a:ext cx="4005327" cy="572464"/>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gradFill>
                  <a:gsLst>
                    <a:gs pos="2917">
                      <a:schemeClr val="tx1"/>
                    </a:gs>
                    <a:gs pos="30000">
                      <a:schemeClr val="tx1"/>
                    </a:gs>
                  </a:gsLst>
                  <a:lin ang="5400000" scaled="0"/>
                </a:gradFill>
              </a:rPr>
              <a:t>Remote Desktop Service (RDSH)</a:t>
            </a:r>
          </a:p>
        </p:txBody>
      </p:sp>
      <p:sp>
        <p:nvSpPr>
          <p:cNvPr id="11" name="TextBox 10"/>
          <p:cNvSpPr txBox="1"/>
          <p:nvPr/>
        </p:nvSpPr>
        <p:spPr>
          <a:xfrm>
            <a:off x="150848" y="919913"/>
            <a:ext cx="12087189" cy="2188291"/>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400" dirty="0" smtClean="0">
                <a:gradFill>
                  <a:gsLst>
                    <a:gs pos="2917">
                      <a:schemeClr val="tx1"/>
                    </a:gs>
                    <a:gs pos="30000">
                      <a:schemeClr val="tx1"/>
                    </a:gs>
                  </a:gsLst>
                  <a:lin ang="5400000" scaled="0"/>
                </a:gradFill>
              </a:rPr>
              <a:t>Supported on Windows Server 2012 </a:t>
            </a:r>
            <a:r>
              <a:rPr lang="en-US" dirty="0" smtClean="0">
                <a:gradFill>
                  <a:gsLst>
                    <a:gs pos="2917">
                      <a:schemeClr val="tx1"/>
                    </a:gs>
                    <a:gs pos="30000">
                      <a:schemeClr val="tx1"/>
                    </a:gs>
                  </a:gsLst>
                  <a:lin ang="5400000" scaled="0"/>
                </a:gradFill>
              </a:rPr>
              <a:t>(</a:t>
            </a:r>
            <a:r>
              <a:rPr lang="en-US" dirty="0" smtClean="0">
                <a:gradFill>
                  <a:gsLst>
                    <a:gs pos="2917">
                      <a:schemeClr val="tx1"/>
                    </a:gs>
                    <a:gs pos="30000">
                      <a:schemeClr val="tx1"/>
                    </a:gs>
                  </a:gsLst>
                  <a:lin ang="5400000" scaled="0"/>
                </a:gradFill>
                <a:hlinkClick r:id="rId5"/>
              </a:rPr>
              <a:t>Link</a:t>
            </a:r>
            <a:r>
              <a:rPr lang="en-US" dirty="0" smtClean="0">
                <a:gradFill>
                  <a:gsLst>
                    <a:gs pos="2917">
                      <a:schemeClr val="tx1"/>
                    </a:gs>
                    <a:gs pos="30000">
                      <a:schemeClr val="tx1"/>
                    </a:gs>
                  </a:gsLst>
                  <a:lin ang="5400000" scaled="0"/>
                </a:gradFill>
              </a:rPr>
              <a:t>)</a:t>
            </a:r>
            <a:endParaRPr lang="en-US" dirty="0">
              <a:gradFill>
                <a:gsLst>
                  <a:gs pos="2917">
                    <a:schemeClr val="tx1"/>
                  </a:gs>
                  <a:gs pos="30000">
                    <a:schemeClr val="tx1"/>
                  </a:gs>
                </a:gsLst>
                <a:lin ang="5400000" scaled="0"/>
              </a:gradFill>
            </a:endParaRPr>
          </a:p>
          <a:p>
            <a:pPr marL="342900" indent="-342900">
              <a:lnSpc>
                <a:spcPct val="90000"/>
              </a:lnSpc>
              <a:spcAft>
                <a:spcPts val="600"/>
              </a:spcAft>
              <a:buFont typeface="Arial" panose="020B0604020202020204" pitchFamily="34" charset="0"/>
              <a:buChar char="•"/>
            </a:pPr>
            <a:r>
              <a:rPr lang="en-US" sz="2400" dirty="0" smtClean="0">
                <a:gradFill>
                  <a:gsLst>
                    <a:gs pos="2917">
                      <a:schemeClr val="tx1"/>
                    </a:gs>
                    <a:gs pos="30000">
                      <a:schemeClr val="tx1"/>
                    </a:gs>
                  </a:gsLst>
                  <a:lin ang="5400000" scaled="0"/>
                </a:gradFill>
              </a:rPr>
              <a:t>Three deployment options of </a:t>
            </a:r>
            <a:r>
              <a:rPr lang="en-US" sz="2400" dirty="0" err="1" smtClean="0">
                <a:gradFill>
                  <a:gsLst>
                    <a:gs pos="2917">
                      <a:schemeClr val="tx1"/>
                    </a:gs>
                    <a:gs pos="30000">
                      <a:schemeClr val="tx1"/>
                    </a:gs>
                  </a:gsLst>
                  <a:lin ang="5400000" scaled="0"/>
                </a:gradFill>
              </a:rPr>
              <a:t>Quickbooks</a:t>
            </a:r>
            <a:r>
              <a:rPr lang="en-US" sz="2400" dirty="0" smtClean="0">
                <a:gradFill>
                  <a:gsLst>
                    <a:gs pos="2917">
                      <a:schemeClr val="tx1"/>
                    </a:gs>
                    <a:gs pos="30000">
                      <a:schemeClr val="tx1"/>
                    </a:gs>
                  </a:gsLst>
                  <a:lin ang="5400000" scaled="0"/>
                </a:gradFill>
              </a:rPr>
              <a:t>; </a:t>
            </a:r>
          </a:p>
          <a:p>
            <a:pPr marL="809271" lvl="1" indent="-342900">
              <a:lnSpc>
                <a:spcPct val="90000"/>
              </a:lnSpc>
              <a:spcAft>
                <a:spcPts val="600"/>
              </a:spcAft>
              <a:buFont typeface="Wingdings" panose="05000000000000000000" pitchFamily="2" charset="2"/>
              <a:buChar char="Ø"/>
            </a:pPr>
            <a:r>
              <a:rPr lang="en-US" sz="2400" dirty="0" smtClean="0">
                <a:gradFill>
                  <a:gsLst>
                    <a:gs pos="2917">
                      <a:schemeClr val="tx1"/>
                    </a:gs>
                    <a:gs pos="30000">
                      <a:schemeClr val="tx1"/>
                    </a:gs>
                  </a:gsLst>
                  <a:lin ang="5400000" scaled="0"/>
                </a:gradFill>
              </a:rPr>
              <a:t>Central Server, Peer-to-Peer, Remote Desktop Services</a:t>
            </a:r>
          </a:p>
          <a:p>
            <a:pPr marL="342900" indent="-342900">
              <a:lnSpc>
                <a:spcPct val="90000"/>
              </a:lnSpc>
              <a:spcAft>
                <a:spcPts val="600"/>
              </a:spcAft>
              <a:buFont typeface="Arial" panose="020B0604020202020204" pitchFamily="34" charset="0"/>
              <a:buChar char="•"/>
            </a:pPr>
            <a:r>
              <a:rPr lang="en-US" sz="2400" dirty="0" smtClean="0">
                <a:gradFill>
                  <a:gsLst>
                    <a:gs pos="2917">
                      <a:schemeClr val="tx1"/>
                    </a:gs>
                    <a:gs pos="30000">
                      <a:schemeClr val="tx1"/>
                    </a:gs>
                  </a:gsLst>
                  <a:lin ang="5400000" scaled="0"/>
                </a:gradFill>
              </a:rPr>
              <a:t>Fact: All three require the </a:t>
            </a:r>
            <a:r>
              <a:rPr lang="en-US" sz="2400" dirty="0" smtClean="0"/>
              <a:t>Company File to be located on same workstation as QuickBooks </a:t>
            </a:r>
            <a:r>
              <a:rPr lang="en-US" sz="2400" dirty="0"/>
              <a:t>Database Manager </a:t>
            </a:r>
            <a:r>
              <a:rPr lang="en-US" sz="2400" dirty="0" smtClean="0"/>
              <a:t>server </a:t>
            </a:r>
            <a:r>
              <a:rPr lang="en-US" sz="1600" dirty="0" smtClean="0">
                <a:gradFill>
                  <a:gsLst>
                    <a:gs pos="2917">
                      <a:schemeClr val="tx1"/>
                    </a:gs>
                    <a:gs pos="30000">
                      <a:schemeClr val="tx1"/>
                    </a:gs>
                  </a:gsLst>
                  <a:lin ang="5400000" scaled="0"/>
                </a:gradFill>
              </a:rPr>
              <a:t>(</a:t>
            </a:r>
            <a:r>
              <a:rPr lang="en-US" sz="1600" dirty="0">
                <a:hlinkClick r:id="rId6"/>
              </a:rPr>
              <a:t>QuickBooks deployment guide</a:t>
            </a:r>
            <a:r>
              <a:rPr lang="en-US" sz="1600" dirty="0" smtClean="0"/>
              <a:t>)</a:t>
            </a:r>
            <a:endParaRPr lang="en-US" sz="4000" dirty="0"/>
          </a:p>
        </p:txBody>
      </p:sp>
      <p:pic>
        <p:nvPicPr>
          <p:cNvPr id="12" name="Picture 2" descr="http://quickbooks-s3.intuitstatic.com/showroom_cms/image/content/dam/intuit/quickbooks/Bridge/All%20Products%20Page/QB_enterprise_0a7faed5-b0d5-4313-9a6d-737e3209290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0237" y="68262"/>
            <a:ext cx="1494940" cy="2115481"/>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a:off x="274639" y="3040062"/>
            <a:ext cx="11910486" cy="0"/>
          </a:xfrm>
          <a:prstGeom prst="line">
            <a:avLst/>
          </a:prstGeom>
          <a:ln w="38100">
            <a:solidFill>
              <a:schemeClr val="tx1">
                <a:lumMod val="50000"/>
              </a:schemeClr>
            </a:solidFill>
            <a:prstDash val="sysDash"/>
            <a:headEnd type="none"/>
            <a:tailEnd type="non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905253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ight Arrow 25"/>
          <p:cNvSpPr/>
          <p:nvPr/>
        </p:nvSpPr>
        <p:spPr bwMode="auto">
          <a:xfrm>
            <a:off x="3017904" y="525407"/>
            <a:ext cx="2255859" cy="1121452"/>
          </a:xfrm>
          <a:prstGeom prst="right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7" name="Right Arrow 26"/>
          <p:cNvSpPr/>
          <p:nvPr/>
        </p:nvSpPr>
        <p:spPr bwMode="auto">
          <a:xfrm>
            <a:off x="5341632" y="507268"/>
            <a:ext cx="2255859" cy="1121452"/>
          </a:xfrm>
          <a:prstGeom prst="rightArrow">
            <a:avLst/>
          </a:prstGeom>
          <a:solidFill>
            <a:schemeClr val="accent5"/>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8" name="Right Arrow 27"/>
          <p:cNvSpPr/>
          <p:nvPr/>
        </p:nvSpPr>
        <p:spPr bwMode="auto">
          <a:xfrm>
            <a:off x="7783763" y="507268"/>
            <a:ext cx="4111925" cy="1121452"/>
          </a:xfrm>
          <a:prstGeom prst="rightArrow">
            <a:avLst/>
          </a:prstGeom>
          <a:solidFill>
            <a:srgbClr val="7030A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5" name="Right Arrow 24"/>
          <p:cNvSpPr/>
          <p:nvPr/>
        </p:nvSpPr>
        <p:spPr bwMode="auto">
          <a:xfrm>
            <a:off x="808037" y="507268"/>
            <a:ext cx="1994993" cy="1121452"/>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itle 1"/>
          <p:cNvSpPr>
            <a:spLocks noGrp="1"/>
          </p:cNvSpPr>
          <p:nvPr>
            <p:ph type="title"/>
          </p:nvPr>
        </p:nvSpPr>
        <p:spPr>
          <a:xfrm>
            <a:off x="6124" y="0"/>
            <a:ext cx="11889564" cy="917575"/>
          </a:xfrm>
        </p:spPr>
        <p:txBody>
          <a:bodyPr/>
          <a:lstStyle/>
          <a:p>
            <a:r>
              <a:rPr lang="en-US" dirty="0" smtClean="0"/>
              <a:t>Will my app work?</a:t>
            </a:r>
            <a:endParaRPr lang="en-US" dirty="0"/>
          </a:p>
        </p:txBody>
      </p:sp>
      <p:pic>
        <p:nvPicPr>
          <p:cNvPr id="3" name="Picture 2"/>
          <p:cNvPicPr>
            <a:picLocks noChangeAspect="1"/>
          </p:cNvPicPr>
          <p:nvPr/>
        </p:nvPicPr>
        <p:blipFill>
          <a:blip r:embed="rId2"/>
          <a:stretch>
            <a:fillRect/>
          </a:stretch>
        </p:blipFill>
        <p:spPr>
          <a:xfrm>
            <a:off x="14752637" y="1239794"/>
            <a:ext cx="12537984" cy="602019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090" y="5041627"/>
            <a:ext cx="743256" cy="743256"/>
          </a:xfrm>
          <a:prstGeom prst="rect">
            <a:avLst/>
          </a:prstGeom>
        </p:spPr>
      </p:pic>
      <p:sp>
        <p:nvSpPr>
          <p:cNvPr id="14" name="TextBox 13"/>
          <p:cNvSpPr txBox="1"/>
          <p:nvPr/>
        </p:nvSpPr>
        <p:spPr>
          <a:xfrm>
            <a:off x="766933" y="733415"/>
            <a:ext cx="2005164" cy="627864"/>
          </a:xfrm>
          <a:prstGeom prst="rect">
            <a:avLst/>
          </a:prstGeom>
          <a:noFill/>
        </p:spPr>
        <p:txBody>
          <a:bodyPr wrap="none" lIns="182880" tIns="146304" rIns="182880" bIns="146304" rtlCol="0">
            <a:spAutoFit/>
          </a:bodyPr>
          <a:lstStyle/>
          <a:p>
            <a:pPr>
              <a:lnSpc>
                <a:spcPct val="90000"/>
              </a:lnSpc>
              <a:spcAft>
                <a:spcPts val="600"/>
              </a:spcAft>
            </a:pPr>
            <a:r>
              <a:rPr lang="en-US" sz="2400" dirty="0" err="1" smtClean="0">
                <a:gradFill>
                  <a:gsLst>
                    <a:gs pos="2917">
                      <a:schemeClr val="tx1"/>
                    </a:gs>
                    <a:gs pos="30000">
                      <a:schemeClr val="tx1"/>
                    </a:gs>
                  </a:gsLst>
                  <a:lin ang="5400000" scaled="0"/>
                </a:gradFill>
              </a:rPr>
              <a:t>AppCompat</a:t>
            </a:r>
            <a:endParaRPr lang="en-US" sz="2400" dirty="0" smtClean="0">
              <a:gradFill>
                <a:gsLst>
                  <a:gs pos="2917">
                    <a:schemeClr val="tx1"/>
                  </a:gs>
                  <a:gs pos="30000">
                    <a:schemeClr val="tx1"/>
                  </a:gs>
                </a:gsLst>
                <a:lin ang="5400000" scaled="0"/>
              </a:gradFill>
            </a:endParaRPr>
          </a:p>
        </p:txBody>
      </p:sp>
      <p:sp>
        <p:nvSpPr>
          <p:cNvPr id="16" name="TextBox 15"/>
          <p:cNvSpPr txBox="1"/>
          <p:nvPr/>
        </p:nvSpPr>
        <p:spPr>
          <a:xfrm>
            <a:off x="2944289" y="754062"/>
            <a:ext cx="2292935" cy="627864"/>
          </a:xfrm>
          <a:prstGeom prst="rect">
            <a:avLst/>
          </a:prstGeom>
          <a:noFill/>
          <a:ln>
            <a:noFill/>
            <a:prstDash val="solid"/>
          </a:ln>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Licensing Plan</a:t>
            </a:r>
          </a:p>
        </p:txBody>
      </p:sp>
      <p:sp>
        <p:nvSpPr>
          <p:cNvPr id="18" name="TextBox 17"/>
          <p:cNvSpPr txBox="1"/>
          <p:nvPr/>
        </p:nvSpPr>
        <p:spPr>
          <a:xfrm>
            <a:off x="5273763" y="774300"/>
            <a:ext cx="2298905"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Where is data</a:t>
            </a:r>
          </a:p>
        </p:txBody>
      </p:sp>
      <p:sp>
        <p:nvSpPr>
          <p:cNvPr id="20" name="TextBox 19"/>
          <p:cNvSpPr txBox="1"/>
          <p:nvPr/>
        </p:nvSpPr>
        <p:spPr>
          <a:xfrm>
            <a:off x="7665360" y="754062"/>
            <a:ext cx="456003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What identity to grant access </a:t>
            </a:r>
          </a:p>
        </p:txBody>
      </p:sp>
      <p:grpSp>
        <p:nvGrpSpPr>
          <p:cNvPr id="21" name="Group 20"/>
          <p:cNvGrpSpPr/>
          <p:nvPr/>
        </p:nvGrpSpPr>
        <p:grpSpPr>
          <a:xfrm>
            <a:off x="-578890" y="1442982"/>
            <a:ext cx="13234289" cy="6048374"/>
            <a:chOff x="-2268538" y="1241425"/>
            <a:chExt cx="14705013" cy="5761038"/>
          </a:xfrm>
        </p:grpSpPr>
        <p:pic>
          <p:nvPicPr>
            <p:cNvPr id="22" name="Picture 21"/>
            <p:cNvPicPr>
              <a:picLocks noChangeAspect="1"/>
            </p:cNvPicPr>
            <p:nvPr/>
          </p:nvPicPr>
          <p:blipFill>
            <a:blip r:embed="rId4"/>
            <a:stretch>
              <a:fillRect/>
            </a:stretch>
          </p:blipFill>
          <p:spPr>
            <a:xfrm>
              <a:off x="4244975" y="1241425"/>
              <a:ext cx="8191500" cy="5753100"/>
            </a:xfrm>
            <a:prstGeom prst="rect">
              <a:avLst/>
            </a:prstGeom>
          </p:spPr>
        </p:pic>
        <p:pic>
          <p:nvPicPr>
            <p:cNvPr id="23" name="Picture 22"/>
            <p:cNvPicPr>
              <a:picLocks noChangeAspect="1"/>
            </p:cNvPicPr>
            <p:nvPr/>
          </p:nvPicPr>
          <p:blipFill>
            <a:blip r:embed="rId5"/>
            <a:stretch>
              <a:fillRect/>
            </a:stretch>
          </p:blipFill>
          <p:spPr>
            <a:xfrm>
              <a:off x="-2268538" y="1244601"/>
              <a:ext cx="6543460" cy="5757862"/>
            </a:xfrm>
            <a:prstGeom prst="rect">
              <a:avLst/>
            </a:prstGeom>
          </p:spPr>
        </p:pic>
      </p:grpSp>
      <p:sp>
        <p:nvSpPr>
          <p:cNvPr id="12" name="Rectangle 11"/>
          <p:cNvSpPr/>
          <p:nvPr/>
        </p:nvSpPr>
        <p:spPr bwMode="auto">
          <a:xfrm>
            <a:off x="-643346" y="2966230"/>
            <a:ext cx="1046426" cy="581025"/>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133" y="3035402"/>
            <a:ext cx="442680" cy="442680"/>
          </a:xfrm>
          <a:prstGeom prst="rect">
            <a:avLst/>
          </a:prstGeom>
        </p:spPr>
      </p:pic>
      <p:sp>
        <p:nvSpPr>
          <p:cNvPr id="29" name="Oval 28"/>
          <p:cNvSpPr/>
          <p:nvPr/>
        </p:nvSpPr>
        <p:spPr bwMode="auto">
          <a:xfrm>
            <a:off x="537421" y="525406"/>
            <a:ext cx="2455660" cy="6657569"/>
          </a:xfrm>
          <a:prstGeom prst="ellipse">
            <a:avLst/>
          </a:prstGeom>
          <a:noFill/>
          <a:ln w="28575">
            <a:solidFill>
              <a:srgbClr val="0070C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0" name="Oval 29"/>
          <p:cNvSpPr/>
          <p:nvPr/>
        </p:nvSpPr>
        <p:spPr bwMode="auto">
          <a:xfrm>
            <a:off x="2861149" y="564687"/>
            <a:ext cx="2455660" cy="6657569"/>
          </a:xfrm>
          <a:prstGeom prst="ellipse">
            <a:avLst/>
          </a:prstGeom>
          <a:noFill/>
          <a:ln w="28575">
            <a:solidFill>
              <a:srgbClr val="FFC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1" name="Oval 30"/>
          <p:cNvSpPr/>
          <p:nvPr/>
        </p:nvSpPr>
        <p:spPr bwMode="auto">
          <a:xfrm>
            <a:off x="5169244" y="564686"/>
            <a:ext cx="2455660" cy="6657569"/>
          </a:xfrm>
          <a:prstGeom prst="ellipse">
            <a:avLst/>
          </a:prstGeom>
          <a:noFill/>
          <a:ln w="28575">
            <a:solidFill>
              <a:schemeClr val="accent5"/>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2" name="Oval 31"/>
          <p:cNvSpPr/>
          <p:nvPr/>
        </p:nvSpPr>
        <p:spPr bwMode="auto">
          <a:xfrm>
            <a:off x="7855411" y="563557"/>
            <a:ext cx="3849226" cy="6657569"/>
          </a:xfrm>
          <a:prstGeom prst="ellipse">
            <a:avLst/>
          </a:prstGeom>
          <a:noFill/>
          <a:ln w="28575">
            <a:solidFill>
              <a:srgbClr val="7030A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Tree>
    <p:extLst>
      <p:ext uri="{BB962C8B-B14F-4D97-AF65-F5344CB8AC3E}">
        <p14:creationId xmlns:p14="http://schemas.microsoft.com/office/powerpoint/2010/main" val="3638325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9" grpId="0" animBg="1"/>
      <p:bldP spid="30" grpId="0" animBg="1"/>
      <p:bldP spid="31" grpId="0" animBg="1"/>
      <p:bldP spid="3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QuickBooks supported?</a:t>
            </a:r>
            <a:endParaRPr lang="en-US" dirty="0"/>
          </a:p>
        </p:txBody>
      </p:sp>
      <p:sp>
        <p:nvSpPr>
          <p:cNvPr id="3" name="Content Placeholder 2"/>
          <p:cNvSpPr>
            <a:spLocks noGrp="1"/>
          </p:cNvSpPr>
          <p:nvPr>
            <p:ph idx="4294967295"/>
          </p:nvPr>
        </p:nvSpPr>
        <p:spPr>
          <a:xfrm>
            <a:off x="122237" y="1287462"/>
            <a:ext cx="12314238" cy="6118598"/>
          </a:xfrm>
          <a:prstGeom prst="rect">
            <a:avLst/>
          </a:prstGeom>
        </p:spPr>
        <p:txBody>
          <a:bodyPr/>
          <a:lstStyle/>
          <a:p>
            <a:pPr lvl="0">
              <a:buFont typeface="+mj-lt"/>
              <a:buAutoNum type="arabicPeriod"/>
            </a:pPr>
            <a:r>
              <a:rPr lang="en-US" sz="2800" dirty="0" smtClean="0"/>
              <a:t>Is </a:t>
            </a:r>
            <a:r>
              <a:rPr lang="en-US" sz="2800" dirty="0"/>
              <a:t>QuickBooks installed on a </a:t>
            </a:r>
            <a:r>
              <a:rPr lang="en-US" sz="2800" dirty="0" smtClean="0"/>
              <a:t>Microsoft image</a:t>
            </a:r>
            <a:r>
              <a:rPr lang="en-US" sz="2800" dirty="0"/>
              <a:t>? </a:t>
            </a:r>
            <a:endParaRPr lang="en-US" sz="2800" dirty="0" smtClean="0"/>
          </a:p>
          <a:p>
            <a:pPr lvl="0">
              <a:buFont typeface="+mj-lt"/>
              <a:buAutoNum type="arabicPeriod"/>
            </a:pPr>
            <a:r>
              <a:rPr lang="en-US" sz="2800" dirty="0" smtClean="0"/>
              <a:t>Review QuickBooks </a:t>
            </a:r>
            <a:r>
              <a:rPr lang="en-US" sz="2800" dirty="0"/>
              <a:t>deployment options. </a:t>
            </a:r>
            <a:r>
              <a:rPr lang="en-US" sz="2000" dirty="0">
                <a:gradFill>
                  <a:gsLst>
                    <a:gs pos="2917">
                      <a:schemeClr val="tx1"/>
                    </a:gs>
                    <a:gs pos="30000">
                      <a:schemeClr val="tx1"/>
                    </a:gs>
                  </a:gsLst>
                  <a:lin ang="5400000" scaled="0"/>
                </a:gradFill>
              </a:rPr>
              <a:t>(</a:t>
            </a:r>
            <a:r>
              <a:rPr lang="en-US" sz="2000" dirty="0">
                <a:hlinkClick r:id="rId3"/>
              </a:rPr>
              <a:t>QuickBooks deployment guide</a:t>
            </a:r>
            <a:r>
              <a:rPr lang="en-US" sz="2000" dirty="0"/>
              <a:t>)</a:t>
            </a:r>
          </a:p>
          <a:p>
            <a:pPr lvl="0">
              <a:buFont typeface="+mj-lt"/>
              <a:buAutoNum type="arabicPeriod"/>
            </a:pPr>
            <a:r>
              <a:rPr lang="en-US" sz="2800" dirty="0" smtClean="0"/>
              <a:t>Verify application </a:t>
            </a:r>
            <a:r>
              <a:rPr lang="en-US" sz="2800" dirty="0"/>
              <a:t>support on Windows Server 2012 R2?  </a:t>
            </a:r>
            <a:endParaRPr lang="en-US" sz="2000" b="1" dirty="0">
              <a:solidFill>
                <a:srgbClr val="FFFF00"/>
              </a:solidFill>
            </a:endParaRPr>
          </a:p>
          <a:p>
            <a:pPr lvl="0">
              <a:buFont typeface="+mj-lt"/>
              <a:buAutoNum type="arabicPeriod"/>
            </a:pPr>
            <a:r>
              <a:rPr lang="en-US" sz="2800" dirty="0" smtClean="0"/>
              <a:t>Where </a:t>
            </a:r>
            <a:r>
              <a:rPr lang="en-US" sz="2800" dirty="0"/>
              <a:t>is QuickBooks data stored? </a:t>
            </a:r>
            <a:endParaRPr lang="en-US" sz="2800" dirty="0" smtClean="0"/>
          </a:p>
          <a:p>
            <a:pPr lvl="0">
              <a:buFont typeface="+mj-lt"/>
              <a:buAutoNum type="arabicPeriod"/>
            </a:pPr>
            <a:r>
              <a:rPr lang="en-US" sz="2800" dirty="0" smtClean="0"/>
              <a:t>Is </a:t>
            </a:r>
            <a:r>
              <a:rPr lang="en-US" sz="2800" dirty="0"/>
              <a:t>the data accessible over </a:t>
            </a:r>
            <a:r>
              <a:rPr lang="en-US" sz="2800" dirty="0" smtClean="0"/>
              <a:t>Internet</a:t>
            </a:r>
            <a:r>
              <a:rPr lang="en-US" sz="2800" dirty="0"/>
              <a:t>, local file system or private network?  </a:t>
            </a:r>
            <a:endParaRPr lang="en-US" sz="2800" dirty="0" smtClean="0"/>
          </a:p>
          <a:p>
            <a:pPr lvl="0">
              <a:buFont typeface="+mj-lt"/>
              <a:buAutoNum type="arabicPeriod"/>
            </a:pPr>
            <a:endParaRPr lang="en-US" sz="3200" b="1" dirty="0" smtClean="0">
              <a:solidFill>
                <a:srgbClr val="FFFF00"/>
              </a:solidFill>
            </a:endParaRPr>
          </a:p>
          <a:p>
            <a:pPr marL="0" indent="0">
              <a:buNone/>
            </a:pPr>
            <a:r>
              <a:rPr lang="en-US" sz="3200" b="1" dirty="0" smtClean="0">
                <a:solidFill>
                  <a:srgbClr val="FFFF00"/>
                </a:solidFill>
              </a:rPr>
              <a:t>Cloud or Hybrid collection</a:t>
            </a:r>
            <a:endParaRPr lang="en-US" sz="3200" b="1" dirty="0">
              <a:solidFill>
                <a:srgbClr val="FFFF00"/>
              </a:solidFill>
            </a:endParaRPr>
          </a:p>
          <a:p>
            <a:pPr lvl="1">
              <a:buFont typeface="Wingdings" panose="05000000000000000000" pitchFamily="2" charset="2"/>
              <a:buChar char="ü"/>
            </a:pPr>
            <a:r>
              <a:rPr lang="en-US" dirty="0" smtClean="0"/>
              <a:t>Install QuickBooks database </a:t>
            </a:r>
            <a:r>
              <a:rPr lang="en-US" dirty="0"/>
              <a:t>server that has Company </a:t>
            </a:r>
            <a:r>
              <a:rPr lang="en-US" dirty="0" smtClean="0"/>
              <a:t>File on Azure VM</a:t>
            </a:r>
            <a:endParaRPr lang="en-US" dirty="0"/>
          </a:p>
          <a:p>
            <a:pPr lvl="1">
              <a:buFont typeface="Wingdings" panose="05000000000000000000" pitchFamily="2" charset="2"/>
              <a:buChar char="ü"/>
            </a:pPr>
            <a:r>
              <a:rPr lang="en-US" dirty="0" smtClean="0"/>
              <a:t>Create either a Cloud or Hybrid collection in the same VNET as the Azure VM with QuickBooks database server</a:t>
            </a:r>
          </a:p>
          <a:p>
            <a:pPr lvl="1">
              <a:buFont typeface="Wingdings" panose="05000000000000000000" pitchFamily="2" charset="2"/>
              <a:buChar char="ü"/>
            </a:pPr>
            <a:r>
              <a:rPr lang="en-US" dirty="0" smtClean="0"/>
              <a:t>Consideration:  QuickBooks doesn’t need domain join so hybrid is not needed.  </a:t>
            </a:r>
          </a:p>
          <a:p>
            <a:pPr marL="0" indent="0">
              <a:buNone/>
            </a:pPr>
            <a:endParaRPr lang="en-US" sz="1000" dirty="0" smtClean="0"/>
          </a:p>
          <a:p>
            <a:pPr marL="742950" indent="-742950">
              <a:buFont typeface="+mj-lt"/>
              <a:buAutoNum type="arabicPeriod"/>
            </a:pPr>
            <a:endParaRPr lang="en-US" sz="1000" dirty="0" smtClean="0"/>
          </a:p>
          <a:p>
            <a:pPr marL="742950" indent="-742950">
              <a:buFont typeface="+mj-lt"/>
              <a:buAutoNum type="arabicPeriod"/>
            </a:pPr>
            <a:endParaRPr lang="en-US" sz="1000" dirty="0" smtClean="0"/>
          </a:p>
          <a:p>
            <a:pPr marL="742950" indent="-742950">
              <a:buFont typeface="+mj-lt"/>
              <a:buAutoNum type="arabicPeriod"/>
            </a:pPr>
            <a:endParaRPr lang="en-US" sz="1000" dirty="0" smtClean="0"/>
          </a:p>
          <a:p>
            <a:pPr marL="742950" indent="-742950">
              <a:buFont typeface="+mj-lt"/>
              <a:buAutoNum type="arabicPeriod"/>
            </a:pPr>
            <a:endParaRPr lang="en-US" sz="1000" dirty="0" smtClean="0"/>
          </a:p>
          <a:p>
            <a:pPr marL="742950" indent="-742950">
              <a:buFont typeface="+mj-lt"/>
              <a:buAutoNum type="arabicPeriod"/>
            </a:pPr>
            <a:endParaRPr lang="en-US" sz="1000" dirty="0" smtClean="0"/>
          </a:p>
        </p:txBody>
      </p:sp>
      <p:pic>
        <p:nvPicPr>
          <p:cNvPr id="4" name="Picture 2" descr="http://quickbooks-s3.intuitstatic.com/showroom_cms/image/content/dam/intuit/quickbooks/Bridge/All%20Products%20Page/QB_enterprise_0a7faed5-b0d5-4313-9a6d-737e3209290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6437" y="184500"/>
            <a:ext cx="1342540" cy="18998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32637" y="1287462"/>
            <a:ext cx="3313023" cy="627864"/>
          </a:xfrm>
          <a:prstGeom prst="rect">
            <a:avLst/>
          </a:prstGeom>
          <a:noFill/>
        </p:spPr>
        <p:txBody>
          <a:bodyPr wrap="none" lIns="182880" tIns="146304" rIns="182880" bIns="146304" rtlCol="0">
            <a:spAutoFit/>
          </a:bodyPr>
          <a:lstStyle/>
          <a:p>
            <a:pPr lvl="0">
              <a:lnSpc>
                <a:spcPct val="90000"/>
              </a:lnSpc>
              <a:spcAft>
                <a:spcPts val="600"/>
              </a:spcAft>
            </a:pPr>
            <a:r>
              <a:rPr lang="en-US" sz="2400" dirty="0" smtClean="0">
                <a:gradFill>
                  <a:gsLst>
                    <a:gs pos="2917">
                      <a:schemeClr val="tx1"/>
                    </a:gs>
                    <a:gs pos="30000">
                      <a:schemeClr val="tx1"/>
                    </a:gs>
                  </a:gsLst>
                  <a:lin ang="5400000" scaled="0"/>
                </a:gradFill>
              </a:rPr>
              <a:t> </a:t>
            </a:r>
            <a:r>
              <a:rPr lang="en-US" sz="2000" b="1" dirty="0">
                <a:solidFill>
                  <a:srgbClr val="FFFF00"/>
                </a:solidFill>
              </a:rPr>
              <a:t>No, need custom </a:t>
            </a:r>
            <a:r>
              <a:rPr lang="en-US" sz="2000" b="1" dirty="0" smtClean="0">
                <a:solidFill>
                  <a:srgbClr val="FFFF00"/>
                </a:solidFill>
              </a:rPr>
              <a:t>image</a:t>
            </a:r>
            <a:endParaRPr lang="en-US" sz="2400" b="1" dirty="0">
              <a:solidFill>
                <a:srgbClr val="FFFF00"/>
              </a:solidFill>
            </a:endParaRPr>
          </a:p>
        </p:txBody>
      </p:sp>
      <p:sp>
        <p:nvSpPr>
          <p:cNvPr id="6" name="TextBox 5"/>
          <p:cNvSpPr txBox="1"/>
          <p:nvPr/>
        </p:nvSpPr>
        <p:spPr>
          <a:xfrm>
            <a:off x="8960265" y="2201862"/>
            <a:ext cx="838435" cy="627864"/>
          </a:xfrm>
          <a:prstGeom prst="rect">
            <a:avLst/>
          </a:prstGeom>
          <a:noFill/>
        </p:spPr>
        <p:txBody>
          <a:bodyPr wrap="none" lIns="182880" tIns="146304" rIns="182880" bIns="146304" rtlCol="0">
            <a:spAutoFit/>
          </a:bodyPr>
          <a:lstStyle/>
          <a:p>
            <a:pPr lvl="0">
              <a:lnSpc>
                <a:spcPct val="90000"/>
              </a:lnSpc>
              <a:spcAft>
                <a:spcPts val="600"/>
              </a:spcAft>
            </a:pPr>
            <a:r>
              <a:rPr lang="en-US" sz="2400" dirty="0" smtClean="0">
                <a:gradFill>
                  <a:gsLst>
                    <a:gs pos="2917">
                      <a:schemeClr val="tx1"/>
                    </a:gs>
                    <a:gs pos="30000">
                      <a:schemeClr val="tx1"/>
                    </a:gs>
                  </a:gsLst>
                  <a:lin ang="5400000" scaled="0"/>
                </a:gradFill>
              </a:rPr>
              <a:t> </a:t>
            </a:r>
            <a:r>
              <a:rPr lang="en-US" sz="2000" b="1" dirty="0" smtClean="0">
                <a:solidFill>
                  <a:srgbClr val="FFFF00"/>
                </a:solidFill>
              </a:rPr>
              <a:t>Yes</a:t>
            </a:r>
            <a:endParaRPr lang="en-US" sz="2400" b="1" dirty="0">
              <a:solidFill>
                <a:srgbClr val="FFFF00"/>
              </a:solidFill>
            </a:endParaRPr>
          </a:p>
        </p:txBody>
      </p:sp>
      <p:sp>
        <p:nvSpPr>
          <p:cNvPr id="7" name="TextBox 6"/>
          <p:cNvSpPr txBox="1"/>
          <p:nvPr/>
        </p:nvSpPr>
        <p:spPr>
          <a:xfrm>
            <a:off x="5456237" y="2735262"/>
            <a:ext cx="7226530" cy="572464"/>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gradFill>
                  <a:gsLst>
                    <a:gs pos="2917">
                      <a:schemeClr val="tx1"/>
                    </a:gs>
                    <a:gs pos="30000">
                      <a:schemeClr val="tx1"/>
                    </a:gs>
                  </a:gsLst>
                  <a:lin ang="5400000" scaled="0"/>
                </a:gradFill>
              </a:rPr>
              <a:t> </a:t>
            </a:r>
            <a:r>
              <a:rPr lang="en-US" sz="2000" b="1" dirty="0">
                <a:solidFill>
                  <a:srgbClr val="FFFF00"/>
                </a:solidFill>
              </a:rPr>
              <a:t>On QuickBooks Database Server in Company File (*.</a:t>
            </a:r>
            <a:r>
              <a:rPr lang="en-US" sz="2000" b="1" dirty="0" err="1">
                <a:solidFill>
                  <a:srgbClr val="FFFF00"/>
                </a:solidFill>
              </a:rPr>
              <a:t>qbb</a:t>
            </a:r>
            <a:r>
              <a:rPr lang="en-US" sz="2000" b="1" dirty="0" smtClean="0">
                <a:solidFill>
                  <a:srgbClr val="FFFF00"/>
                </a:solidFill>
              </a:rPr>
              <a:t>)</a:t>
            </a:r>
            <a:endParaRPr lang="en-US" sz="2000" b="1" dirty="0">
              <a:solidFill>
                <a:srgbClr val="FFFF00"/>
              </a:solidFill>
            </a:endParaRPr>
          </a:p>
        </p:txBody>
      </p:sp>
      <p:sp>
        <p:nvSpPr>
          <p:cNvPr id="8" name="TextBox 7"/>
          <p:cNvSpPr txBox="1"/>
          <p:nvPr/>
        </p:nvSpPr>
        <p:spPr>
          <a:xfrm>
            <a:off x="805829" y="3488577"/>
            <a:ext cx="8604471" cy="603242"/>
          </a:xfrm>
          <a:prstGeom prst="rect">
            <a:avLst/>
          </a:prstGeom>
          <a:noFill/>
        </p:spPr>
        <p:txBody>
          <a:bodyPr wrap="none" lIns="182880" tIns="146304" rIns="182880" bIns="146304" rtlCol="0">
            <a:spAutoFit/>
          </a:bodyPr>
          <a:lstStyle/>
          <a:p>
            <a:pPr lvl="0"/>
            <a:r>
              <a:rPr lang="en-US" sz="2000" b="1" dirty="0">
                <a:solidFill>
                  <a:srgbClr val="FFFF00"/>
                </a:solidFill>
              </a:rPr>
              <a:t>On private (Intranet) network using standard windows networking</a:t>
            </a:r>
          </a:p>
        </p:txBody>
      </p:sp>
    </p:spTree>
    <p:extLst>
      <p:ext uri="{BB962C8B-B14F-4D97-AF65-F5344CB8AC3E}">
        <p14:creationId xmlns:p14="http://schemas.microsoft.com/office/powerpoint/2010/main" val="346871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500"/>
                                        <p:tgtEl>
                                          <p:spTgt spid="3">
                                            <p:txEl>
                                              <p:pRg st="6" end="6"/>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fade">
                                      <p:cBhvr>
                                        <p:cTn id="55" dur="500"/>
                                        <p:tgtEl>
                                          <p:spTgt spid="3">
                                            <p:txEl>
                                              <p:pRg st="7" end="7"/>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Effect transition="in" filter="fade">
                                      <p:cBhvr>
                                        <p:cTn id="58" dur="500"/>
                                        <p:tgtEl>
                                          <p:spTgt spid="3">
                                            <p:txEl>
                                              <p:pRg st="8" end="8"/>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Effect transition="in" filter="fade">
                                      <p:cBhvr>
                                        <p:cTn id="6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4" y="0"/>
            <a:ext cx="11889564" cy="917575"/>
          </a:xfrm>
        </p:spPr>
        <p:txBody>
          <a:bodyPr/>
          <a:lstStyle/>
          <a:p>
            <a:r>
              <a:rPr lang="en-US" dirty="0" smtClean="0"/>
              <a:t>QuickBooks recap</a:t>
            </a:r>
            <a:endParaRPr lang="en-US" dirty="0"/>
          </a:p>
        </p:txBody>
      </p:sp>
      <p:sp>
        <p:nvSpPr>
          <p:cNvPr id="6" name="Rectangle 5"/>
          <p:cNvSpPr/>
          <p:nvPr/>
        </p:nvSpPr>
        <p:spPr bwMode="auto">
          <a:xfrm>
            <a:off x="4389437" y="1516062"/>
            <a:ext cx="4038600" cy="457200"/>
          </a:xfrm>
          <a:prstGeom prst="rect">
            <a:avLst/>
          </a:prstGeom>
          <a:solidFill>
            <a:schemeClr val="tx1"/>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8" name="Picture 7"/>
          <p:cNvPicPr>
            <a:picLocks noChangeAspect="1"/>
          </p:cNvPicPr>
          <p:nvPr/>
        </p:nvPicPr>
        <p:blipFill>
          <a:blip r:embed="rId2"/>
          <a:stretch>
            <a:fillRect/>
          </a:stretch>
        </p:blipFill>
        <p:spPr>
          <a:xfrm>
            <a:off x="12847637" y="917575"/>
            <a:ext cx="13144500" cy="5305425"/>
          </a:xfrm>
          <a:prstGeom prst="rect">
            <a:avLst/>
          </a:prstGeom>
        </p:spPr>
      </p:pic>
      <p:grpSp>
        <p:nvGrpSpPr>
          <p:cNvPr id="12" name="Group 11"/>
          <p:cNvGrpSpPr/>
          <p:nvPr/>
        </p:nvGrpSpPr>
        <p:grpSpPr>
          <a:xfrm>
            <a:off x="-767652" y="946151"/>
            <a:ext cx="13234289" cy="6048374"/>
            <a:chOff x="-2268538" y="1241425"/>
            <a:chExt cx="14705013" cy="5761038"/>
          </a:xfrm>
        </p:grpSpPr>
        <p:pic>
          <p:nvPicPr>
            <p:cNvPr id="10" name="Picture 9"/>
            <p:cNvPicPr>
              <a:picLocks noChangeAspect="1"/>
            </p:cNvPicPr>
            <p:nvPr/>
          </p:nvPicPr>
          <p:blipFill>
            <a:blip r:embed="rId3"/>
            <a:stretch>
              <a:fillRect/>
            </a:stretch>
          </p:blipFill>
          <p:spPr>
            <a:xfrm>
              <a:off x="4244975" y="1241425"/>
              <a:ext cx="8191500" cy="5753100"/>
            </a:xfrm>
            <a:prstGeom prst="rect">
              <a:avLst/>
            </a:prstGeom>
          </p:spPr>
        </p:pic>
        <p:pic>
          <p:nvPicPr>
            <p:cNvPr id="11" name="Picture 10"/>
            <p:cNvPicPr>
              <a:picLocks noChangeAspect="1"/>
            </p:cNvPicPr>
            <p:nvPr/>
          </p:nvPicPr>
          <p:blipFill>
            <a:blip r:embed="rId4"/>
            <a:stretch>
              <a:fillRect/>
            </a:stretch>
          </p:blipFill>
          <p:spPr>
            <a:xfrm>
              <a:off x="-2268538" y="1244601"/>
              <a:ext cx="6543460" cy="5757862"/>
            </a:xfrm>
            <a:prstGeom prst="rect">
              <a:avLst/>
            </a:prstGeom>
          </p:spPr>
        </p:pic>
      </p:grpSp>
      <p:pic>
        <p:nvPicPr>
          <p:cNvPr id="5" name="Picture 2" descr="http://quickbooks-s3.intuitstatic.com/showroom_cms/image/content/dam/intuit/quickbooks/Bridge/All%20Products%20Page/QB_enterprise_0a7faed5-b0d5-4313-9a6d-737e3209290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233" y="2354262"/>
            <a:ext cx="632714" cy="89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180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51 0.00068 L 0.00051 0.00068 C 0.0291 0.00567 0.01519 0.00386 0.04251 0.00636 C 0.06217 0.01339 0.04595 0.00817 0.09178 0.00817 L 0.09178 0.00817 C 0.09599 0.04471 0.09293 0.00976 0.09293 0.06423 C 0.09293 0.07921 0.09331 0.09419 0.09395 0.10917 C 0.0951 0.13981 0.09497 0.10735 0.09497 0.12211 L 0.09497 0.12211 L 0.1265 0.12211 L 0.1265 0.12211 L 0.1265 0.06423 L 0.1265 0.06423 C 0.16224 0.06695 0.14335 0.06627 0.18318 0.06627 L 0.18318 0.06627 C 0.18101 0.11847 0.18343 0.07104 0.18113 0.10168 C 0.1796 0.12256 0.18126 0.11235 0.17896 0.12415 C 0.17947 0.1591 0.17679 0.17771 0.18113 0.20449 C 0.18139 0.20631 0.18177 0.20813 0.18216 0.20994 C 0.18254 0.24058 0.18228 0.27099 0.18318 0.30141 C 0.1833 0.30549 0.18484 0.3089 0.18535 0.31276 C 0.18586 0.31707 0.18598 0.32138 0.18637 0.32569 C 0.18752 0.36314 0.18803 0.34998 0.18637 0.37994 C 0.18535 0.39787 0.18624 0.39174 0.18433 0.40241 C 0.18292 0.42215 0.18318 0.41239 0.18318 0.43237 L 0.18318 0.43237 C 0.22696 0.42987 0.20628 0.43032 0.24521 0.43032 L 0.24521 0.43032 C 0.24432 0.39673 0.24304 0.3611 0.24304 0.32774 C 0.24304 0.27871 0.24189 0.28983 0.24521 0.266 C 0.2456 0.26101 0.24585 0.25601 0.24623 0.25102 C 0.24687 0.2424 0.2484 0.22492 0.2484 0.22492 C 0.24802 0.20563 0.24789 0.18634 0.24726 0.16705 C 0.24623 0.13164 0.24623 0.16863 0.24623 0.15774 L 0.24623 0.15774 C 0.24943 0.15842 0.25249 0.16001 0.25568 0.15956 C 0.27866 0.15615 0.24113 0.15524 0.26206 0.15388 C 0.27074 0.15343 0.27955 0.15388 0.28823 0.15388 L 0.28823 0.15388 C 0.28798 0.05129 0.28759 -0.05152 0.28721 -0.15433 L 0.28721 -0.15433 C 0.29002 -0.15184 0.2927 -0.14889 0.29564 -0.14685 C 0.29857 -0.14458 0.3061 -0.14344 0.30827 -0.14299 C 0.30968 -0.14231 0.31108 -0.14185 0.31248 -0.14117 C 0.31351 -0.14072 0.31453 -0.13936 0.31555 -0.13936 C 0.3495 -0.13936 0.29704 -0.14231 0.32499 -0.14299 C 0.34784 -0.14367 0.37056 -0.14299 0.39329 -0.14299 L 0.39329 -0.14299 C 0.39444 -0.05515 0.39444 -0.08693 0.39444 -0.04766 L 0.39444 -0.04766 C 0.40248 -0.04834 0.41052 -0.04857 0.41856 -0.0497 C 0.41996 -0.04993 0.42124 -0.05129 0.42277 -0.05152 C 0.43107 -0.05311 0.4395 -0.05402 0.44792 -0.05515 C 0.44945 -0.05788 0.45341 -0.0665 0.45634 -0.0665 C 0.45788 -0.0665 0.45915 -0.064 0.46056 -0.06264 C 0.46732 -0.06468 0.47205 -0.0665 0.47945 -0.0665 C 0.48583 -0.0665 0.49209 -0.06514 0.49834 -0.06468 C 0.50626 -0.05992 0.49655 -0.06627 0.50472 -0.05901 C 0.5134 -0.05129 0.50192 -0.064 0.51098 -0.05334 C 0.51404 -0.05447 0.51659 -0.05492 0.5194 -0.05719 C 0.52847 -0.064 0.5194 -0.05833 0.52668 -0.06264 C 0.52783 -0.06219 0.52898 -0.06196 0.52987 -0.06083 C 0.53421 -0.0547 0.53013 -0.05515 0.53306 -0.05515 L 0.53306 -0.05515 C 0.54047 -0.01997 0.53344 -0.05583 0.53727 -0.03087 C 0.53778 -0.02724 0.53881 -0.0236 0.53932 -0.01975 C 0.54085 -0.00931 0.54008 -0.01475 0.54149 -0.00295 C 0.5411 0.00386 0.54085 0.01089 0.54034 0.0177 C 0.54021 0.0202 0.53957 0.02247 0.53932 0.02497 C 0.53893 0.02882 0.53868 0.03246 0.5383 0.03631 C 0.53753 0.04335 0.53651 0.04789 0.5351 0.05493 C 0.53472 0.05674 0.53434 0.05856 0.53408 0.0606 C 0.53281 0.07172 0.53357 0.06695 0.53204 0.07558 C 0.53025 0.10213 0.53089 0.0867 0.53089 0.12211 L 0.53089 0.12211 C 0.5337 0.11961 0.53664 0.11779 0.53932 0.11462 C 0.54059 0.11325 0.54123 0.1103 0.54251 0.10917 C 0.54442 0.10713 0.54659 0.10554 0.54876 0.10531 C 0.58553 0.1035 0.57263 0.1035 0.5877 0.1035 L 0.5877 0.1035 C 0.58731 0.09782 0.58706 0.09237 0.58655 0.0867 C 0.58629 0.08307 0.58553 0.07921 0.58553 0.07558 C 0.58553 0.05152 0.58514 0.05515 0.5877 0.04199 L 0.58872 -0.00295 L 0.58872 -0.00295 C 0.61616 -0.01271 0.57889 -0.00045 0.63595 -0.00862 C 0.63722 -0.00862 0.63799 -0.01135 0.63914 -0.01226 C 0.64118 -0.01384 0.64539 -0.01611 0.64539 -0.01611 C 0.64654 -0.01725 0.64743 -0.01884 0.64858 -0.01975 C 0.65063 -0.02133 0.65484 -0.02338 0.65484 -0.02338 C 0.6625 -0.01906 0.66122 -0.0236 0.66122 -0.01226 L 0.66122 -0.01226 C 0.66403 -0.00976 0.66671 -0.00704 0.66965 -0.00477 C 0.67092 -0.00386 0.67233 -0.00295 0.67386 -0.00295 C 0.68254 -0.00295 0.69135 -0.00409 0.70003 -0.00477 C 0.70015 -0.00477 0.70692 -0.00772 0.70743 -0.00862 C 0.71802 -0.02746 0.70181 -0.00681 0.71266 -0.01975 C 0.71866 -0.03586 0.71062 -0.01702 0.7179 -0.02724 C 0.72288 -0.03427 0.71611 -0.03813 0.72632 -0.04403 C 0.73373 -0.04834 0.72453 -0.04267 0.73373 -0.0497 C 0.73972 -0.05424 0.73398 -0.04812 0.73998 -0.05515 C 0.74266 -0.04108 0.7387 -0.05788 0.74419 -0.04585 C 0.74483 -0.04426 0.7447 -0.04199 0.74521 -0.0404 C 0.74636 -0.03609 0.74687 -0.03541 0.7484 -0.03291 L 0.74943 -0.00295 C 0.75083 0.00704 0.75364 0.02315 0.75364 0.0345 C 0.75364 0.04312 0.753 0.05175 0.75262 0.0606 C 0.75223 0.06718 0.75147 0.08125 0.75045 0.08852 C 0.75019 0.09056 0.74981 0.09237 0.74943 0.09419 C 0.74879 0.12006 0.74738 0.14185 0.74943 0.16705 C 0.75096 0.18679 0.7516 0.17045 0.75262 0.18566 C 0.75275 0.18883 0.75262 0.19201 0.75262 0.19496 L 0.75262 0.19496 C 0.76168 0.19564 0.77074 0.19587 0.77993 0.197 C 0.78172 0.197 0.78338 0.19837 0.78517 0.19882 C 0.7904 0.19973 0.79564 0.19995 0.80087 0.20064 C 0.81836 0.20517 0.81019 0.20381 0.84184 0.20064 C 0.84338 0.20041 0.84465 0.19905 0.84606 0.19882 C 0.85269 0.19769 0.85933 0.19746 0.86597 0.197 L 0.89648 0.19882 C 0.9132 0.20018 0.90822 0.19837 0.91754 0.20245 C 0.92418 0.20064 0.92162 0.20064 0.92482 0.20064 L 0.92482 0.20064 C 0.9252 0.16773 0.9252 0.13459 0.92596 0.10168 C 0.92596 0.09964 0.92699 0.09601 0.92699 0.09601 L 0.92699 0.09601 C 0.92941 0.09283 0.93209 0.09033 0.93426 0.0867 C 0.93771 0.08148 0.93477 0.08012 0.93962 0.07739 C 0.94154 0.07626 0.94371 0.07603 0.94588 0.07558 C 0.9483 0.07104 0.95035 0.06582 0.95328 0.06241 L 0.95954 0.05493 C 0.96337 0.05719 0.96273 0.05493 0.96273 0.0606 L 0.96273 0.0606 C 0.96068 -0.00409 0.96375 0.04857 0.95954 0.01384 C 0.9566 -0.01021 0.96005 0.00908 0.95737 -0.00477 C 0.95609 -0.02633 0.95545 -0.02882 0.95737 -0.05515 C 0.95762 -0.0581 0.9589 -0.06015 0.95954 -0.06264 C 0.9603 -0.06582 0.96107 -0.06877 0.96158 -0.07195 C 0.96592 -0.09737 0.95903 -0.06514 0.96477 -0.09079 C 0.96515 -0.09759 0.96528 -0.1044 0.96579 -0.11121 C 0.96592 -0.11325 0.96681 -0.11484 0.96681 -0.11689 C 0.96681 -0.13187 0.9663 -0.14685 0.96579 -0.1616 C 0.96515 -0.1852 0.96694 -0.17817 0.96273 -0.18974 C 0.96234 -0.19292 0.96158 -0.19587 0.96158 -0.19905 C 0.96158 -0.20835 0.96273 -0.21766 0.96273 -0.22696 L 0.96273 -0.22696 " pathEditMode="relative" ptsTypes="AAAAAAAAAAAAAAAAAAAAAAAAAAAAAAAAAAAAAAAAAAAAAAAAAAAAAAAAAAAAAAAAAAAAAAAAAAAAAAAAAAAAAAAAAAAAAAAAAAAAAAAAAAAAAAAAAAAAAAAAAAAAAAAAAAAAAAAAAAAAAAAAAA">
                                      <p:cBhvr>
                                        <p:cTn id="6" dur="11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60" y="-22115"/>
            <a:ext cx="11887200" cy="1831975"/>
          </a:xfrm>
        </p:spPr>
        <p:txBody>
          <a:bodyPr/>
          <a:lstStyle/>
          <a:p>
            <a:r>
              <a:rPr lang="en-US" sz="7200" dirty="0" smtClean="0"/>
              <a:t>Staying engaged…</a:t>
            </a:r>
            <a:endParaRPr lang="en-US" sz="7200" dirty="0"/>
          </a:p>
        </p:txBody>
      </p:sp>
      <p:pic>
        <p:nvPicPr>
          <p:cNvPr id="3" name="Picture 2"/>
          <p:cNvPicPr>
            <a:picLocks noChangeAspect="1"/>
          </p:cNvPicPr>
          <p:nvPr/>
        </p:nvPicPr>
        <p:blipFill>
          <a:blip r:embed="rId3"/>
          <a:stretch>
            <a:fillRect/>
          </a:stretch>
        </p:blipFill>
        <p:spPr>
          <a:xfrm>
            <a:off x="14112" y="1072943"/>
            <a:ext cx="3578912" cy="3304993"/>
          </a:xfrm>
          <a:prstGeom prst="rect">
            <a:avLst/>
          </a:prstGeom>
        </p:spPr>
      </p:pic>
      <p:pic>
        <p:nvPicPr>
          <p:cNvPr id="4" name="Picture 3"/>
          <p:cNvPicPr>
            <a:picLocks noChangeAspect="1"/>
          </p:cNvPicPr>
          <p:nvPr/>
        </p:nvPicPr>
        <p:blipFill>
          <a:blip r:embed="rId4"/>
          <a:stretch>
            <a:fillRect/>
          </a:stretch>
        </p:blipFill>
        <p:spPr>
          <a:xfrm>
            <a:off x="2269524" y="2399009"/>
            <a:ext cx="3644416" cy="3216175"/>
          </a:xfrm>
          <a:prstGeom prst="rect">
            <a:avLst/>
          </a:prstGeom>
        </p:spPr>
      </p:pic>
      <p:sp>
        <p:nvSpPr>
          <p:cNvPr id="8" name="Trapezoid 7"/>
          <p:cNvSpPr/>
          <p:nvPr/>
        </p:nvSpPr>
        <p:spPr bwMode="auto">
          <a:xfrm rot="10800000">
            <a:off x="2116893" y="1080157"/>
            <a:ext cx="3662410" cy="844667"/>
          </a:xfrm>
          <a:prstGeom prst="trapezoid">
            <a:avLst/>
          </a:prstGeom>
          <a:solidFill>
            <a:srgbClr val="FFFF0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Trapezoid 8"/>
          <p:cNvSpPr/>
          <p:nvPr/>
        </p:nvSpPr>
        <p:spPr bwMode="auto">
          <a:xfrm rot="10800000">
            <a:off x="4196750" y="2399009"/>
            <a:ext cx="3557420" cy="811984"/>
          </a:xfrm>
          <a:prstGeom prst="trapezoid">
            <a:avLst/>
          </a:prstGeom>
          <a:solidFill>
            <a:srgbClr val="FFFF0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6" name="TextBox 5"/>
          <p:cNvSpPr txBox="1"/>
          <p:nvPr/>
        </p:nvSpPr>
        <p:spPr>
          <a:xfrm>
            <a:off x="4196750" y="2364430"/>
            <a:ext cx="2762616"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chemeClr val="bg1"/>
                </a:solidFill>
              </a:rPr>
              <a:t>Discussion Forum</a:t>
            </a:r>
          </a:p>
        </p:txBody>
      </p:sp>
      <p:sp>
        <p:nvSpPr>
          <p:cNvPr id="5" name="TextBox 4"/>
          <p:cNvSpPr txBox="1"/>
          <p:nvPr/>
        </p:nvSpPr>
        <p:spPr>
          <a:xfrm>
            <a:off x="2126360" y="1038364"/>
            <a:ext cx="2559803"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chemeClr val="bg1"/>
                </a:solidFill>
              </a:rPr>
              <a:t>Feedback forum</a:t>
            </a:r>
          </a:p>
        </p:txBody>
      </p:sp>
      <p:pic>
        <p:nvPicPr>
          <p:cNvPr id="10" name="Picture 9"/>
          <p:cNvPicPr>
            <a:picLocks noChangeAspect="1"/>
          </p:cNvPicPr>
          <p:nvPr/>
        </p:nvPicPr>
        <p:blipFill>
          <a:blip r:embed="rId5"/>
          <a:stretch>
            <a:fillRect/>
          </a:stretch>
        </p:blipFill>
        <p:spPr>
          <a:xfrm>
            <a:off x="3462154" y="3723283"/>
            <a:ext cx="3822883" cy="2934341"/>
          </a:xfrm>
          <a:prstGeom prst="rect">
            <a:avLst/>
          </a:prstGeom>
        </p:spPr>
      </p:pic>
      <p:sp>
        <p:nvSpPr>
          <p:cNvPr id="13" name="Trapezoid 12"/>
          <p:cNvSpPr/>
          <p:nvPr/>
        </p:nvSpPr>
        <p:spPr bwMode="auto">
          <a:xfrm rot="10800000">
            <a:off x="5632617" y="3725862"/>
            <a:ext cx="3557420" cy="811984"/>
          </a:xfrm>
          <a:prstGeom prst="trapezoid">
            <a:avLst/>
          </a:prstGeom>
          <a:solidFill>
            <a:srgbClr val="FFFF0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4" name="TextBox 13"/>
          <p:cNvSpPr txBox="1"/>
          <p:nvPr/>
        </p:nvSpPr>
        <p:spPr>
          <a:xfrm>
            <a:off x="6215787" y="3694990"/>
            <a:ext cx="2480487"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solidFill>
                  <a:schemeClr val="bg1"/>
                </a:solidFill>
              </a:rPr>
              <a:t>Documentation</a:t>
            </a:r>
          </a:p>
        </p:txBody>
      </p:sp>
      <p:pic>
        <p:nvPicPr>
          <p:cNvPr id="15" name="Picture 14"/>
          <p:cNvPicPr>
            <a:picLocks noChangeAspect="1"/>
          </p:cNvPicPr>
          <p:nvPr/>
        </p:nvPicPr>
        <p:blipFill>
          <a:blip r:embed="rId6"/>
          <a:stretch>
            <a:fillRect/>
          </a:stretch>
        </p:blipFill>
        <p:spPr>
          <a:xfrm>
            <a:off x="5787203" y="4908296"/>
            <a:ext cx="4384257" cy="2086229"/>
          </a:xfrm>
          <a:prstGeom prst="rect">
            <a:avLst/>
          </a:prstGeom>
        </p:spPr>
      </p:pic>
      <p:sp>
        <p:nvSpPr>
          <p:cNvPr id="16" name="Trapezoid 15"/>
          <p:cNvSpPr/>
          <p:nvPr/>
        </p:nvSpPr>
        <p:spPr bwMode="auto">
          <a:xfrm rot="10800000">
            <a:off x="8265976" y="4908296"/>
            <a:ext cx="3356898" cy="811984"/>
          </a:xfrm>
          <a:prstGeom prst="trapezoid">
            <a:avLst/>
          </a:prstGeom>
          <a:solidFill>
            <a:srgbClr val="FFFF00"/>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7" name="TextBox 6"/>
          <p:cNvSpPr txBox="1"/>
          <p:nvPr/>
        </p:nvSpPr>
        <p:spPr>
          <a:xfrm>
            <a:off x="8404057" y="4908296"/>
            <a:ext cx="3156377" cy="572464"/>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solidFill>
                  <a:schemeClr val="bg1"/>
                </a:solidFill>
              </a:rPr>
              <a:t>Weekly “Ask the Experts”</a:t>
            </a:r>
          </a:p>
        </p:txBody>
      </p:sp>
    </p:spTree>
    <p:extLst>
      <p:ext uri="{BB962C8B-B14F-4D97-AF65-F5344CB8AC3E}">
        <p14:creationId xmlns:p14="http://schemas.microsoft.com/office/powerpoint/2010/main" val="776668641"/>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rotWithShape="1">
          <a:blip r:embed="rId3" cstate="print">
            <a:extLst>
              <a:ext uri="{28A0092B-C50C-407E-A947-70E740481C1C}">
                <a14:useLocalDpi xmlns:a14="http://schemas.microsoft.com/office/drawing/2010/main" val="0"/>
              </a:ext>
            </a:extLst>
          </a:blip>
          <a:srcRect l="25624" r="30360"/>
          <a:stretch/>
        </p:blipFill>
        <p:spPr>
          <a:xfrm>
            <a:off x="881" y="-1"/>
            <a:ext cx="6180449" cy="6994525"/>
          </a:xfrm>
          <a:prstGeom prst="rect">
            <a:avLst/>
          </a:prstGeom>
        </p:spPr>
      </p:pic>
      <p:pic>
        <p:nvPicPr>
          <p:cNvPr id="44" name="Picture 43"/>
          <p:cNvPicPr>
            <a:picLocks noChangeAspect="1"/>
          </p:cNvPicPr>
          <p:nvPr/>
        </p:nvPicPr>
        <p:blipFill rotWithShape="1">
          <a:blip r:embed="rId4" cstate="print">
            <a:extLst>
              <a:ext uri="{28A0092B-C50C-407E-A947-70E740481C1C}">
                <a14:useLocalDpi xmlns:a14="http://schemas.microsoft.com/office/drawing/2010/main" val="0"/>
              </a:ext>
            </a:extLst>
          </a:blip>
          <a:srcRect l="14176" r="27136"/>
          <a:stretch/>
        </p:blipFill>
        <p:spPr>
          <a:xfrm>
            <a:off x="881" y="-1"/>
            <a:ext cx="6180449" cy="6994525"/>
          </a:xfrm>
          <a:prstGeom prst="rect">
            <a:avLst/>
          </a:prstGeom>
        </p:spPr>
      </p:pic>
      <p:pic>
        <p:nvPicPr>
          <p:cNvPr id="45" name="Picture 44"/>
          <p:cNvPicPr>
            <a:picLocks noChangeAspect="1"/>
          </p:cNvPicPr>
          <p:nvPr/>
        </p:nvPicPr>
        <p:blipFill rotWithShape="1">
          <a:blip r:embed="rId4" cstate="print">
            <a:extLst>
              <a:ext uri="{28A0092B-C50C-407E-A947-70E740481C1C}">
                <a14:useLocalDpi xmlns:a14="http://schemas.microsoft.com/office/drawing/2010/main" val="0"/>
              </a:ext>
            </a:extLst>
          </a:blip>
          <a:srcRect l="14176" t="31051" r="27136" b="67644"/>
          <a:stretch/>
        </p:blipFill>
        <p:spPr>
          <a:xfrm>
            <a:off x="881" y="0"/>
            <a:ext cx="6180449" cy="2263116"/>
          </a:xfrm>
          <a:prstGeom prst="rect">
            <a:avLst/>
          </a:prstGeom>
        </p:spPr>
      </p:pic>
      <p:grpSp>
        <p:nvGrpSpPr>
          <p:cNvPr id="46" name="Group 45"/>
          <p:cNvGrpSpPr/>
          <p:nvPr/>
        </p:nvGrpSpPr>
        <p:grpSpPr>
          <a:xfrm>
            <a:off x="6391760" y="3968918"/>
            <a:ext cx="5844314" cy="1006673"/>
            <a:chOff x="4815339" y="2246772"/>
            <a:chExt cx="4297680" cy="740268"/>
          </a:xfrm>
        </p:grpSpPr>
        <p:sp>
          <p:nvSpPr>
            <p:cNvPr id="47" name="Rectangle 46"/>
            <p:cNvSpPr/>
            <p:nvPr/>
          </p:nvSpPr>
          <p:spPr>
            <a:xfrm>
              <a:off x="4815339" y="2255520"/>
              <a:ext cx="4297680" cy="731520"/>
            </a:xfrm>
            <a:prstGeom prst="rect">
              <a:avLst/>
            </a:prstGeom>
            <a:solidFill>
              <a:srgbClr val="E84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a:p>
          </p:txBody>
        </p:sp>
        <p:sp>
          <p:nvSpPr>
            <p:cNvPr id="48" name="TextBox 47"/>
            <p:cNvSpPr txBox="1"/>
            <p:nvPr/>
          </p:nvSpPr>
          <p:spPr>
            <a:xfrm>
              <a:off x="6297330" y="2246772"/>
              <a:ext cx="1297183" cy="344913"/>
            </a:xfrm>
            <a:prstGeom prst="rect">
              <a:avLst/>
            </a:prstGeom>
            <a:noFill/>
          </p:spPr>
          <p:txBody>
            <a:bodyPr wrap="none" rtlCol="0">
              <a:spAutoFit/>
            </a:bodyPr>
            <a:lstStyle/>
            <a:p>
              <a:r>
                <a:rPr lang="en-US" sz="2448" dirty="0">
                  <a:solidFill>
                    <a:schemeClr val="accent3"/>
                  </a:solidFill>
                  <a:latin typeface="Segoe Pro Semibold" panose="020B0702040504020203" pitchFamily="34" charset="0"/>
                </a:rPr>
                <a:t>PLAY NOW</a:t>
              </a:r>
            </a:p>
          </p:txBody>
        </p:sp>
        <p:sp>
          <p:nvSpPr>
            <p:cNvPr id="49" name="TextBox 48"/>
            <p:cNvSpPr txBox="1"/>
            <p:nvPr/>
          </p:nvSpPr>
          <p:spPr>
            <a:xfrm>
              <a:off x="5874682" y="2513077"/>
              <a:ext cx="2134687" cy="314123"/>
            </a:xfrm>
            <a:prstGeom prst="rect">
              <a:avLst/>
            </a:prstGeom>
            <a:noFill/>
          </p:spPr>
          <p:txBody>
            <a:bodyPr wrap="none" rtlCol="0">
              <a:spAutoFit/>
            </a:bodyPr>
            <a:lstStyle/>
            <a:p>
              <a:r>
                <a:rPr lang="en-US" sz="2176" dirty="0">
                  <a:solidFill>
                    <a:schemeClr val="bg1"/>
                  </a:solidFill>
                  <a:latin typeface="Segoe Pro Semibold" panose="020B0702040504020203" pitchFamily="34" charset="0"/>
                </a:rPr>
                <a:t>msmobilityquest.com</a:t>
              </a:r>
            </a:p>
          </p:txBody>
        </p:sp>
        <p:sp>
          <p:nvSpPr>
            <p:cNvPr id="50" name="Rectangle 49"/>
            <p:cNvSpPr/>
            <p:nvPr/>
          </p:nvSpPr>
          <p:spPr>
            <a:xfrm>
              <a:off x="6132060" y="2764598"/>
              <a:ext cx="1651715" cy="191011"/>
            </a:xfrm>
            <a:prstGeom prst="rect">
              <a:avLst/>
            </a:prstGeom>
          </p:spPr>
          <p:txBody>
            <a:bodyPr wrap="none">
              <a:spAutoFit/>
            </a:bodyPr>
            <a:lstStyle/>
            <a:p>
              <a:r>
                <a:rPr lang="en-US" sz="1088" dirty="0">
                  <a:solidFill>
                    <a:schemeClr val="accent3"/>
                  </a:solidFill>
                </a:rPr>
                <a:t>(see website for complete details)</a:t>
              </a:r>
            </a:p>
          </p:txBody>
        </p:sp>
      </p:grpSp>
      <p:sp>
        <p:nvSpPr>
          <p:cNvPr id="51" name="TextBox 50"/>
          <p:cNvSpPr txBox="1"/>
          <p:nvPr/>
        </p:nvSpPr>
        <p:spPr>
          <a:xfrm>
            <a:off x="7445330" y="3195875"/>
            <a:ext cx="3737177" cy="678391"/>
          </a:xfrm>
          <a:prstGeom prst="rect">
            <a:avLst/>
          </a:prstGeom>
          <a:noFill/>
        </p:spPr>
        <p:txBody>
          <a:bodyPr wrap="none" rtlCol="0">
            <a:spAutoFit/>
          </a:bodyPr>
          <a:lstStyle/>
          <a:p>
            <a:pPr algn="ctr"/>
            <a:r>
              <a:rPr lang="en-US" sz="1904" dirty="0"/>
              <a:t>for your chance to discover great</a:t>
            </a:r>
          </a:p>
          <a:p>
            <a:pPr algn="ctr"/>
            <a:r>
              <a:rPr lang="en-US" sz="1904" dirty="0"/>
              <a:t>prizes along the way!</a:t>
            </a:r>
          </a:p>
        </p:txBody>
      </p:sp>
      <p:sp>
        <p:nvSpPr>
          <p:cNvPr id="53" name="Rectangle 52"/>
          <p:cNvSpPr/>
          <p:nvPr/>
        </p:nvSpPr>
        <p:spPr>
          <a:xfrm>
            <a:off x="6391760" y="5045525"/>
            <a:ext cx="5844314" cy="2486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88" dirty="0">
                <a:solidFill>
                  <a:schemeClr val="bg1"/>
                </a:solidFill>
                <a:latin typeface="Segoe Pro Semibold" panose="020B0702040504020203" pitchFamily="34" charset="0"/>
              </a:rPr>
              <a:t>Learn more about the Microsoft Enterprise Mobility Suite</a:t>
            </a:r>
          </a:p>
        </p:txBody>
      </p:sp>
      <p:sp>
        <p:nvSpPr>
          <p:cNvPr id="54" name="Rectangle 53"/>
          <p:cNvSpPr/>
          <p:nvPr/>
        </p:nvSpPr>
        <p:spPr>
          <a:xfrm>
            <a:off x="6391760" y="5294219"/>
            <a:ext cx="5844314" cy="24869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88" dirty="0">
                <a:solidFill>
                  <a:schemeClr val="bg1"/>
                </a:solidFill>
                <a:latin typeface="Segoe Pro Semibold" panose="020B0702040504020203" pitchFamily="34" charset="0"/>
              </a:rPr>
              <a:t>http://www.microsoft.com/ems</a:t>
            </a:r>
          </a:p>
        </p:txBody>
      </p:sp>
      <p:pic>
        <p:nvPicPr>
          <p:cNvPr id="55" name="DISCOVER" descr="\\psf\Host\Volumes\Macintosh HD 2\Documents\clients\Red Sky Blue Water\1-slide for MIcrosoft Enterprise Mobility Promotion during the Microsoft Ignite Conference\Discov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92648" y="257427"/>
            <a:ext cx="2042541" cy="1865207"/>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6993892" y="2694941"/>
            <a:ext cx="4640052" cy="510909"/>
          </a:xfrm>
          <a:prstGeom prst="rect">
            <a:avLst/>
          </a:prstGeom>
          <a:noFill/>
        </p:spPr>
        <p:txBody>
          <a:bodyPr wrap="none" rtlCol="0">
            <a:spAutoFit/>
          </a:bodyPr>
          <a:lstStyle/>
          <a:p>
            <a:pPr algn="ctr"/>
            <a:r>
              <a:rPr lang="en-US" sz="2720" dirty="0"/>
              <a:t>Microsoft Enterprise Mobility</a:t>
            </a:r>
          </a:p>
        </p:txBody>
      </p:sp>
      <p:pic>
        <p:nvPicPr>
          <p:cNvPr id="57" name="Picture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6589" y="2286013"/>
            <a:ext cx="414658" cy="310868"/>
          </a:xfrm>
          <a:prstGeom prst="rect">
            <a:avLst/>
          </a:prstGeom>
        </p:spPr>
      </p:pic>
      <p:grpSp>
        <p:nvGrpSpPr>
          <p:cNvPr id="2" name="Group 1"/>
          <p:cNvGrpSpPr/>
          <p:nvPr/>
        </p:nvGrpSpPr>
        <p:grpSpPr>
          <a:xfrm>
            <a:off x="6391760" y="5542913"/>
            <a:ext cx="5844314" cy="870430"/>
            <a:chOff x="4824162" y="3690783"/>
            <a:chExt cx="4297680" cy="640080"/>
          </a:xfrm>
        </p:grpSpPr>
        <p:sp>
          <p:nvSpPr>
            <p:cNvPr id="52" name="Rectangle 51"/>
            <p:cNvSpPr/>
            <p:nvPr/>
          </p:nvSpPr>
          <p:spPr>
            <a:xfrm>
              <a:off x="4824162" y="3690783"/>
              <a:ext cx="4297680" cy="6400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4347" rIns="0" rtlCol="0" anchor="ctr"/>
            <a:lstStyle/>
            <a:p>
              <a:pPr>
                <a:lnSpc>
                  <a:spcPts val="1632"/>
                </a:lnSpc>
              </a:pPr>
              <a:r>
                <a:rPr lang="en-US" sz="1088" dirty="0">
                  <a:solidFill>
                    <a:schemeClr val="tx1"/>
                  </a:solidFill>
                  <a:latin typeface="Segoe Pro Semibold" panose="020B0702040504020203" pitchFamily="34" charset="0"/>
                </a:rPr>
                <a:t>AZURE ACTIVE DIRECTORY PREMIUM</a:t>
              </a:r>
            </a:p>
            <a:p>
              <a:pPr>
                <a:lnSpc>
                  <a:spcPts val="1632"/>
                </a:lnSpc>
              </a:pPr>
              <a:r>
                <a:rPr lang="en-US" sz="1088" dirty="0">
                  <a:solidFill>
                    <a:schemeClr val="tx1"/>
                  </a:solidFill>
                  <a:latin typeface="Segoe Pro Semibold" panose="020B0702040504020203" pitchFamily="34" charset="0"/>
                </a:rPr>
                <a:t>MICROSOFT INTUNE</a:t>
              </a:r>
            </a:p>
            <a:p>
              <a:pPr>
                <a:lnSpc>
                  <a:spcPts val="1632"/>
                </a:lnSpc>
              </a:pPr>
              <a:r>
                <a:rPr lang="en-US" sz="1088" dirty="0">
                  <a:solidFill>
                    <a:schemeClr val="tx1"/>
                  </a:solidFill>
                  <a:latin typeface="Segoe Pro Semibold" panose="020B0702040504020203" pitchFamily="34" charset="0"/>
                </a:rPr>
                <a:t>AZURE RIGHTS MANAGEMENT</a:t>
              </a:r>
            </a:p>
            <a:p>
              <a:pPr>
                <a:lnSpc>
                  <a:spcPts val="1632"/>
                </a:lnSpc>
              </a:pPr>
              <a:r>
                <a:rPr lang="en-US" sz="1088" dirty="0">
                  <a:solidFill>
                    <a:schemeClr val="tx1"/>
                  </a:solidFill>
                  <a:latin typeface="Segoe Pro Semibold" panose="020B0702040504020203" pitchFamily="34" charset="0"/>
                </a:rPr>
                <a:t>AZURE REMOTEAPP</a:t>
              </a:r>
            </a:p>
          </p:txBody>
        </p:sp>
        <p:grpSp>
          <p:nvGrpSpPr>
            <p:cNvPr id="58" name="Group 57"/>
            <p:cNvGrpSpPr/>
            <p:nvPr/>
          </p:nvGrpSpPr>
          <p:grpSpPr>
            <a:xfrm>
              <a:off x="7901807" y="3782223"/>
              <a:ext cx="1103518" cy="457200"/>
              <a:chOff x="7601069" y="5935576"/>
              <a:chExt cx="1103518" cy="457200"/>
            </a:xfrm>
          </p:grpSpPr>
          <p:sp>
            <p:nvSpPr>
              <p:cNvPr id="59" name="Rectangle 58"/>
              <p:cNvSpPr/>
              <p:nvPr/>
            </p:nvSpPr>
            <p:spPr>
              <a:xfrm>
                <a:off x="7601069" y="5935576"/>
                <a:ext cx="1103518"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48" dirty="0"/>
              </a:p>
            </p:txBody>
          </p:sp>
          <p:pic>
            <p:nvPicPr>
              <p:cNvPr id="60" name="ms log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1069" y="5961215"/>
                <a:ext cx="1103518" cy="405922"/>
              </a:xfrm>
              <a:prstGeom prst="rect">
                <a:avLst/>
              </a:prstGeom>
            </p:spPr>
          </p:pic>
        </p:grpSp>
      </p:grpSp>
      <p:sp>
        <p:nvSpPr>
          <p:cNvPr id="61" name="legal"/>
          <p:cNvSpPr txBox="1"/>
          <p:nvPr/>
        </p:nvSpPr>
        <p:spPr>
          <a:xfrm>
            <a:off x="6391760" y="6440306"/>
            <a:ext cx="5844314" cy="468975"/>
          </a:xfrm>
          <a:prstGeom prst="rect">
            <a:avLst/>
          </a:prstGeom>
          <a:noFill/>
        </p:spPr>
        <p:txBody>
          <a:bodyPr wrap="square" rtlCol="0">
            <a:spAutoFit/>
          </a:bodyPr>
          <a:lstStyle/>
          <a:p>
            <a:r>
              <a:rPr lang="en-US" sz="816" dirty="0"/>
              <a:t>NO PURCHASE NECESSARY. Open only to event attendees who are 18+ years old, legal residents of the 50 U.S. or D.C., and non-government employees. Winners must be present to win. Game ends May 8, 2015. For Official Rules, see msmobilityquest.com.</a:t>
            </a:r>
          </a:p>
        </p:txBody>
      </p:sp>
    </p:spTree>
    <p:extLst>
      <p:ext uri="{BB962C8B-B14F-4D97-AF65-F5344CB8AC3E}">
        <p14:creationId xmlns:p14="http://schemas.microsoft.com/office/powerpoint/2010/main" val="11071780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2027238" y="-1458611"/>
            <a:ext cx="8762998" cy="2746073"/>
          </a:xfrm>
          <a:prstGeom prst="rect">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16" name="Rectangle 15"/>
          <p:cNvSpPr/>
          <p:nvPr/>
        </p:nvSpPr>
        <p:spPr bwMode="auto">
          <a:xfrm>
            <a:off x="2048975" y="3292882"/>
            <a:ext cx="8741262" cy="3404781"/>
          </a:xfrm>
          <a:prstGeom prst="rect">
            <a:avLst/>
          </a:prstGeom>
          <a:solidFill>
            <a:schemeClr val="accent6"/>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7" name="Rectangle 6"/>
          <p:cNvSpPr/>
          <p:nvPr/>
        </p:nvSpPr>
        <p:spPr bwMode="auto">
          <a:xfrm>
            <a:off x="2027237" y="1592262"/>
            <a:ext cx="8762999" cy="1403461"/>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Box 1"/>
          <p:cNvSpPr txBox="1"/>
          <p:nvPr/>
        </p:nvSpPr>
        <p:spPr>
          <a:xfrm>
            <a:off x="2103438" y="1592262"/>
            <a:ext cx="8414611" cy="1403461"/>
          </a:xfrm>
          <a:prstGeom prst="rect">
            <a:avLst/>
          </a:prstGeom>
          <a:noFill/>
        </p:spPr>
        <p:txBody>
          <a:bodyPr wrap="square" lIns="182880" tIns="146304" rIns="182880" bIns="146304" rtlCol="0">
            <a:spAutoFit/>
          </a:bodyPr>
          <a:lstStyle/>
          <a:p>
            <a:pPr>
              <a:lnSpc>
                <a:spcPct val="90000"/>
              </a:lnSpc>
              <a:spcAft>
                <a:spcPts val="600"/>
              </a:spcAft>
            </a:pPr>
            <a:r>
              <a:rPr lang="en-US" sz="4000" dirty="0" smtClean="0">
                <a:gradFill>
                  <a:gsLst>
                    <a:gs pos="2917">
                      <a:schemeClr val="tx1"/>
                    </a:gs>
                    <a:gs pos="30000">
                      <a:schemeClr val="tx1"/>
                    </a:gs>
                  </a:gsLst>
                  <a:lin ang="5400000" scaled="0"/>
                </a:gradFill>
              </a:rPr>
              <a:t>Meet me and others at the Booth immediately after this session</a:t>
            </a:r>
          </a:p>
        </p:txBody>
      </p:sp>
      <p:sp>
        <p:nvSpPr>
          <p:cNvPr id="4" name="TextBox 3"/>
          <p:cNvSpPr txBox="1"/>
          <p:nvPr/>
        </p:nvSpPr>
        <p:spPr>
          <a:xfrm>
            <a:off x="2103438" y="208080"/>
            <a:ext cx="8414611" cy="1126462"/>
          </a:xfrm>
          <a:prstGeom prst="rect">
            <a:avLst/>
          </a:prstGeom>
          <a:noFill/>
        </p:spPr>
        <p:txBody>
          <a:bodyPr wrap="none" lIns="182880" tIns="146304" rIns="182880" bIns="146304" rtlCol="0">
            <a:spAutoFit/>
          </a:bodyPr>
          <a:lstStyle/>
          <a:p>
            <a:pPr>
              <a:lnSpc>
                <a:spcPct val="90000"/>
              </a:lnSpc>
              <a:spcAft>
                <a:spcPts val="600"/>
              </a:spcAft>
            </a:pPr>
            <a:r>
              <a:rPr lang="en-US" sz="6000" b="1" dirty="0" smtClean="0"/>
              <a:t>ericor@microsoft.com</a:t>
            </a:r>
          </a:p>
        </p:txBody>
      </p:sp>
      <p:sp>
        <p:nvSpPr>
          <p:cNvPr id="8" name="TextBox 7"/>
          <p:cNvSpPr txBox="1"/>
          <p:nvPr/>
        </p:nvSpPr>
        <p:spPr>
          <a:xfrm>
            <a:off x="2048974" y="3580901"/>
            <a:ext cx="8665064" cy="2819233"/>
          </a:xfrm>
          <a:prstGeom prst="rect">
            <a:avLst/>
          </a:prstGeom>
          <a:noFill/>
        </p:spPr>
        <p:txBody>
          <a:bodyPr wrap="none" lIns="182880" tIns="146304" rIns="182880" bIns="146304" rtlCol="0">
            <a:spAutoFit/>
          </a:bodyPr>
          <a:lstStyle/>
          <a:p>
            <a:pPr>
              <a:lnSpc>
                <a:spcPct val="90000"/>
              </a:lnSpc>
              <a:spcAft>
                <a:spcPts val="600"/>
              </a:spcAft>
            </a:pPr>
            <a:r>
              <a:rPr lang="en-US" sz="3200" b="1" dirty="0" smtClean="0">
                <a:gradFill>
                  <a:gsLst>
                    <a:gs pos="2917">
                      <a:schemeClr val="tx1"/>
                    </a:gs>
                    <a:gs pos="30000">
                      <a:schemeClr val="tx1"/>
                    </a:gs>
                  </a:gsLst>
                  <a:lin ang="5400000" scaled="0"/>
                </a:gradFill>
              </a:rPr>
              <a:t>Theater shows</a:t>
            </a:r>
          </a:p>
          <a:p>
            <a:pPr>
              <a:lnSpc>
                <a:spcPct val="90000"/>
              </a:lnSpc>
              <a:spcAft>
                <a:spcPts val="600"/>
              </a:spcAft>
            </a:pPr>
            <a:endParaRPr lang="en-US" sz="3200" b="1" dirty="0" smtClean="0">
              <a:gradFill>
                <a:gsLst>
                  <a:gs pos="2917">
                    <a:schemeClr val="tx1"/>
                  </a:gs>
                  <a:gs pos="30000">
                    <a:schemeClr val="tx1"/>
                  </a:gs>
                </a:gsLst>
                <a:lin ang="5400000" scaled="0"/>
              </a:gradFill>
            </a:endParaRPr>
          </a:p>
          <a:p>
            <a:pPr>
              <a:lnSpc>
                <a:spcPct val="90000"/>
              </a:lnSpc>
              <a:spcAft>
                <a:spcPts val="600"/>
              </a:spcAft>
            </a:pPr>
            <a:r>
              <a:rPr lang="en-US" sz="3200" dirty="0" smtClean="0">
                <a:gradFill>
                  <a:gsLst>
                    <a:gs pos="2917">
                      <a:schemeClr val="tx1"/>
                    </a:gs>
                    <a:gs pos="30000">
                      <a:schemeClr val="tx1"/>
                    </a:gs>
                  </a:gsLst>
                  <a:lin ang="5400000" scaled="0"/>
                </a:gradFill>
              </a:rPr>
              <a:t>“</a:t>
            </a:r>
            <a:r>
              <a:rPr lang="en-US" sz="3200" i="1" dirty="0" smtClean="0">
                <a:gradFill>
                  <a:gsLst>
                    <a:gs pos="2917">
                      <a:schemeClr val="tx1"/>
                    </a:gs>
                    <a:gs pos="30000">
                      <a:schemeClr val="tx1"/>
                    </a:gs>
                  </a:gsLst>
                  <a:lin ang="5400000" scaled="0"/>
                </a:gradFill>
              </a:rPr>
              <a:t>Will my app work on ARA?”</a:t>
            </a:r>
          </a:p>
          <a:p>
            <a:pPr marL="342900" indent="-342900">
              <a:lnSpc>
                <a:spcPct val="90000"/>
              </a:lnSpc>
              <a:spcAft>
                <a:spcPts val="600"/>
              </a:spcAft>
              <a:buFont typeface="Arial" panose="020B0604020202020204" pitchFamily="34" charset="0"/>
              <a:buChar char="•"/>
            </a:pPr>
            <a:r>
              <a:rPr lang="en-US" sz="3200" dirty="0" smtClean="0">
                <a:gradFill>
                  <a:gsLst>
                    <a:gs pos="2917">
                      <a:schemeClr val="tx1"/>
                    </a:gs>
                    <a:gs pos="30000">
                      <a:schemeClr val="tx1"/>
                    </a:gs>
                  </a:gsLst>
                  <a:lin ang="5400000" scaled="0"/>
                </a:gradFill>
              </a:rPr>
              <a:t>Microsoft Access using Azure Files</a:t>
            </a:r>
          </a:p>
          <a:p>
            <a:pPr marL="342900" indent="-342900">
              <a:lnSpc>
                <a:spcPct val="90000"/>
              </a:lnSpc>
              <a:spcAft>
                <a:spcPts val="600"/>
              </a:spcAft>
              <a:buFont typeface="Arial" panose="020B0604020202020204" pitchFamily="34" charset="0"/>
              <a:buChar char="•"/>
            </a:pPr>
            <a:r>
              <a:rPr lang="en-US" sz="3200" dirty="0" smtClean="0">
                <a:gradFill>
                  <a:gsLst>
                    <a:gs pos="2917">
                      <a:schemeClr val="tx1"/>
                    </a:gs>
                    <a:gs pos="30000">
                      <a:schemeClr val="tx1"/>
                    </a:gs>
                  </a:gsLst>
                  <a:lin ang="5400000" scaled="0"/>
                </a:gradFill>
              </a:rPr>
              <a:t>Publish Office doc from OneDrive consumer</a:t>
            </a:r>
          </a:p>
        </p:txBody>
      </p:sp>
      <p:sp>
        <p:nvSpPr>
          <p:cNvPr id="13" name="TextBox 12"/>
          <p:cNvSpPr txBox="1"/>
          <p:nvPr/>
        </p:nvSpPr>
        <p:spPr>
          <a:xfrm>
            <a:off x="6817741" y="3321075"/>
            <a:ext cx="3759875" cy="1369606"/>
          </a:xfrm>
          <a:prstGeom prst="rect">
            <a:avLst/>
          </a:prstGeom>
          <a:noFill/>
        </p:spPr>
        <p:txBody>
          <a:bodyPr wrap="none" lIns="182880" tIns="146304" rIns="182880" bIns="146304" rtlCol="0">
            <a:spAutoFit/>
          </a:bodyPr>
          <a:lstStyle/>
          <a:p>
            <a:pPr>
              <a:lnSpc>
                <a:spcPct val="90000"/>
              </a:lnSpc>
              <a:spcAft>
                <a:spcPts val="600"/>
              </a:spcAft>
            </a:pPr>
            <a:r>
              <a:rPr lang="en-US" sz="3600" dirty="0">
                <a:gradFill>
                  <a:gsLst>
                    <a:gs pos="2917">
                      <a:schemeClr val="tx1"/>
                    </a:gs>
                    <a:gs pos="30000">
                      <a:schemeClr val="tx1"/>
                    </a:gs>
                  </a:gsLst>
                  <a:lin ang="5400000" scaled="0"/>
                </a:gradFill>
              </a:rPr>
              <a:t>Wed @ 12:05pm</a:t>
            </a:r>
          </a:p>
          <a:p>
            <a:pPr>
              <a:lnSpc>
                <a:spcPct val="90000"/>
              </a:lnSpc>
              <a:spcAft>
                <a:spcPts val="600"/>
              </a:spcAft>
            </a:pPr>
            <a:r>
              <a:rPr lang="en-US" sz="3600" dirty="0" smtClean="0">
                <a:gradFill>
                  <a:gsLst>
                    <a:gs pos="2917">
                      <a:schemeClr val="tx1"/>
                    </a:gs>
                    <a:gs pos="30000">
                      <a:schemeClr val="tx1"/>
                    </a:gs>
                  </a:gsLst>
                  <a:lin ang="5400000" scaled="0"/>
                </a:gradFill>
              </a:rPr>
              <a:t>Thurs @ 2:50pm</a:t>
            </a:r>
          </a:p>
        </p:txBody>
      </p:sp>
    </p:spTree>
    <p:extLst>
      <p:ext uri="{BB962C8B-B14F-4D97-AF65-F5344CB8AC3E}">
        <p14:creationId xmlns:p14="http://schemas.microsoft.com/office/powerpoint/2010/main" val="189767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1241426"/>
            <a:ext cx="6172198" cy="1798637"/>
          </a:xfrm>
        </p:spPr>
        <p:txBody>
          <a:bodyPr/>
          <a:lstStyle/>
          <a:p>
            <a:r>
              <a:rPr lang="en-US" dirty="0" smtClean="0"/>
              <a:t>Troubleshooting</a:t>
            </a:r>
            <a:r>
              <a:rPr lang="en-US" dirty="0"/>
              <a:t/>
            </a:r>
            <a:br>
              <a:rPr lang="en-US" dirty="0"/>
            </a:br>
            <a:r>
              <a:rPr lang="en-US" dirty="0" smtClean="0"/>
              <a:t/>
            </a:r>
            <a:br>
              <a:rPr lang="en-US" dirty="0" smtClean="0"/>
            </a:br>
            <a:r>
              <a:rPr lang="en-US" dirty="0" smtClean="0"/>
              <a:t>Azure RemoteApp</a:t>
            </a:r>
            <a:endParaRPr lang="en-US" dirty="0"/>
          </a:p>
        </p:txBody>
      </p:sp>
      <p:sp>
        <p:nvSpPr>
          <p:cNvPr id="3" name="Picture Placeholder 2"/>
          <p:cNvSpPr>
            <a:spLocks noGrp="1"/>
          </p:cNvSpPr>
          <p:nvPr>
            <p:ph type="pic" sz="quarter" idx="10"/>
          </p:nvPr>
        </p:nvSpPr>
        <p:spPr/>
      </p:sp>
    </p:spTree>
    <p:extLst>
      <p:ext uri="{BB962C8B-B14F-4D97-AF65-F5344CB8AC3E}">
        <p14:creationId xmlns:p14="http://schemas.microsoft.com/office/powerpoint/2010/main" val="248035974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889564" cy="917575"/>
          </a:xfrm>
        </p:spPr>
        <p:txBody>
          <a:bodyPr/>
          <a:lstStyle/>
          <a:p>
            <a:r>
              <a:rPr lang="en-US" dirty="0" smtClean="0"/>
              <a:t>One year ago….</a:t>
            </a:r>
            <a:endParaRPr lang="en-US" dirty="0"/>
          </a:p>
        </p:txBody>
      </p:sp>
      <p:graphicFrame>
        <p:nvGraphicFramePr>
          <p:cNvPr id="4" name="Diagram 3"/>
          <p:cNvGraphicFramePr/>
          <p:nvPr>
            <p:extLst>
              <p:ext uri="{D42A27DB-BD31-4B8C-83A1-F6EECF244321}">
                <p14:modId xmlns:p14="http://schemas.microsoft.com/office/powerpoint/2010/main" val="1135893898"/>
              </p:ext>
            </p:extLst>
          </p:nvPr>
        </p:nvGraphicFramePr>
        <p:xfrm>
          <a:off x="122238" y="-503863"/>
          <a:ext cx="12041966" cy="5527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ight Arrow 6"/>
          <p:cNvSpPr/>
          <p:nvPr/>
        </p:nvSpPr>
        <p:spPr bwMode="auto">
          <a:xfrm>
            <a:off x="427037" y="6469062"/>
            <a:ext cx="11734800" cy="304800"/>
          </a:xfrm>
          <a:prstGeom prst="rightArrow">
            <a:avLst/>
          </a:prstGeom>
          <a:solidFill>
            <a:srgbClr val="FFC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8" name="TextBox 7"/>
          <p:cNvSpPr txBox="1"/>
          <p:nvPr/>
        </p:nvSpPr>
        <p:spPr>
          <a:xfrm>
            <a:off x="9287082" y="5255199"/>
            <a:ext cx="3121688"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Reuse existing VNET</a:t>
            </a:r>
          </a:p>
        </p:txBody>
      </p:sp>
      <p:sp>
        <p:nvSpPr>
          <p:cNvPr id="9" name="TextBox 8"/>
          <p:cNvSpPr txBox="1"/>
          <p:nvPr/>
        </p:nvSpPr>
        <p:spPr>
          <a:xfrm>
            <a:off x="6133348" y="4848721"/>
            <a:ext cx="5437066"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Create Custom image from Azure VM</a:t>
            </a:r>
          </a:p>
        </p:txBody>
      </p:sp>
      <p:sp>
        <p:nvSpPr>
          <p:cNvPr id="10" name="TextBox 9"/>
          <p:cNvSpPr txBox="1"/>
          <p:nvPr/>
        </p:nvSpPr>
        <p:spPr>
          <a:xfrm>
            <a:off x="1476767" y="5359986"/>
            <a:ext cx="2570255"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Windows Phone</a:t>
            </a:r>
          </a:p>
        </p:txBody>
      </p:sp>
      <p:sp>
        <p:nvSpPr>
          <p:cNvPr id="11" name="TextBox 10"/>
          <p:cNvSpPr txBox="1"/>
          <p:nvPr/>
        </p:nvSpPr>
        <p:spPr>
          <a:xfrm>
            <a:off x="5343741" y="5423586"/>
            <a:ext cx="2126223"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Australia DC </a:t>
            </a:r>
          </a:p>
        </p:txBody>
      </p:sp>
      <p:sp>
        <p:nvSpPr>
          <p:cNvPr id="12" name="TextBox 11"/>
          <p:cNvSpPr txBox="1"/>
          <p:nvPr/>
        </p:nvSpPr>
        <p:spPr>
          <a:xfrm>
            <a:off x="10079877" y="5884942"/>
            <a:ext cx="2248757"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ExpressRoute</a:t>
            </a:r>
          </a:p>
        </p:txBody>
      </p:sp>
      <p:sp>
        <p:nvSpPr>
          <p:cNvPr id="13" name="TextBox 12"/>
          <p:cNvSpPr txBox="1"/>
          <p:nvPr/>
        </p:nvSpPr>
        <p:spPr>
          <a:xfrm>
            <a:off x="6481519" y="5910543"/>
            <a:ext cx="2825069"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PowerShell &amp; SDK</a:t>
            </a:r>
          </a:p>
        </p:txBody>
      </p:sp>
      <p:sp>
        <p:nvSpPr>
          <p:cNvPr id="14" name="TextBox 13"/>
          <p:cNvSpPr txBox="1"/>
          <p:nvPr/>
        </p:nvSpPr>
        <p:spPr>
          <a:xfrm>
            <a:off x="183590" y="5762036"/>
            <a:ext cx="3369320"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Custom apps in Cloud</a:t>
            </a:r>
          </a:p>
        </p:txBody>
      </p:sp>
      <p:cxnSp>
        <p:nvCxnSpPr>
          <p:cNvPr id="16" name="Straight Connector 15"/>
          <p:cNvCxnSpPr/>
          <p:nvPr/>
        </p:nvCxnSpPr>
        <p:spPr>
          <a:xfrm>
            <a:off x="731837" y="3040062"/>
            <a:ext cx="0" cy="358140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151437" y="3040062"/>
            <a:ext cx="0" cy="358140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1889564" y="3040062"/>
            <a:ext cx="0" cy="358140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2" name="5-Point Star 21"/>
          <p:cNvSpPr/>
          <p:nvPr/>
        </p:nvSpPr>
        <p:spPr bwMode="auto">
          <a:xfrm>
            <a:off x="809332" y="6389398"/>
            <a:ext cx="455905" cy="533400"/>
          </a:xfrm>
          <a:prstGeom prst="star5">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3" name="5-Point Star 22"/>
          <p:cNvSpPr/>
          <p:nvPr/>
        </p:nvSpPr>
        <p:spPr bwMode="auto">
          <a:xfrm>
            <a:off x="1780704" y="6392862"/>
            <a:ext cx="455905" cy="533400"/>
          </a:xfrm>
          <a:prstGeom prst="star5">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4" name="5-Point Star 23"/>
          <p:cNvSpPr/>
          <p:nvPr/>
        </p:nvSpPr>
        <p:spPr bwMode="auto">
          <a:xfrm>
            <a:off x="3166034" y="6392862"/>
            <a:ext cx="455905" cy="533400"/>
          </a:xfrm>
          <a:prstGeom prst="star5">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5" name="5-Point Star 24"/>
          <p:cNvSpPr/>
          <p:nvPr/>
        </p:nvSpPr>
        <p:spPr bwMode="auto">
          <a:xfrm>
            <a:off x="2675447" y="6392862"/>
            <a:ext cx="455905" cy="533400"/>
          </a:xfrm>
          <a:prstGeom prst="star5">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6" name="5-Point Star 25"/>
          <p:cNvSpPr/>
          <p:nvPr/>
        </p:nvSpPr>
        <p:spPr bwMode="auto">
          <a:xfrm>
            <a:off x="3779837" y="6392862"/>
            <a:ext cx="455905" cy="533400"/>
          </a:xfrm>
          <a:prstGeom prst="star5">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7" name="5-Point Star 26"/>
          <p:cNvSpPr/>
          <p:nvPr/>
        </p:nvSpPr>
        <p:spPr bwMode="auto">
          <a:xfrm>
            <a:off x="4466932" y="6403482"/>
            <a:ext cx="455905" cy="533400"/>
          </a:xfrm>
          <a:prstGeom prst="star5">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8" name="5-Point Star 27"/>
          <p:cNvSpPr/>
          <p:nvPr/>
        </p:nvSpPr>
        <p:spPr bwMode="auto">
          <a:xfrm>
            <a:off x="5076532" y="6403482"/>
            <a:ext cx="455905" cy="533400"/>
          </a:xfrm>
          <a:prstGeom prst="star5">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9" name="5-Point Star 28"/>
          <p:cNvSpPr/>
          <p:nvPr/>
        </p:nvSpPr>
        <p:spPr bwMode="auto">
          <a:xfrm>
            <a:off x="6362357" y="6392862"/>
            <a:ext cx="455905" cy="533400"/>
          </a:xfrm>
          <a:prstGeom prst="star5">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0" name="5-Point Star 29"/>
          <p:cNvSpPr/>
          <p:nvPr/>
        </p:nvSpPr>
        <p:spPr bwMode="auto">
          <a:xfrm>
            <a:off x="5675252" y="6392862"/>
            <a:ext cx="455905" cy="533400"/>
          </a:xfrm>
          <a:prstGeom prst="star5">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1" name="5-Point Star 30"/>
          <p:cNvSpPr/>
          <p:nvPr/>
        </p:nvSpPr>
        <p:spPr bwMode="auto">
          <a:xfrm>
            <a:off x="6976160" y="6392862"/>
            <a:ext cx="455905" cy="533400"/>
          </a:xfrm>
          <a:prstGeom prst="star5">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2" name="5-Point Star 31"/>
          <p:cNvSpPr/>
          <p:nvPr/>
        </p:nvSpPr>
        <p:spPr bwMode="auto">
          <a:xfrm>
            <a:off x="7663255" y="6403482"/>
            <a:ext cx="455905" cy="533400"/>
          </a:xfrm>
          <a:prstGeom prst="star5">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3" name="5-Point Star 32"/>
          <p:cNvSpPr/>
          <p:nvPr/>
        </p:nvSpPr>
        <p:spPr bwMode="auto">
          <a:xfrm>
            <a:off x="8272855" y="6403482"/>
            <a:ext cx="455905" cy="533400"/>
          </a:xfrm>
          <a:prstGeom prst="star5">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4" name="5-Point Star 33"/>
          <p:cNvSpPr/>
          <p:nvPr/>
        </p:nvSpPr>
        <p:spPr bwMode="auto">
          <a:xfrm>
            <a:off x="9490957" y="6430160"/>
            <a:ext cx="455905" cy="533400"/>
          </a:xfrm>
          <a:prstGeom prst="star5">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5" name="5-Point Star 34"/>
          <p:cNvSpPr/>
          <p:nvPr/>
        </p:nvSpPr>
        <p:spPr bwMode="auto">
          <a:xfrm>
            <a:off x="8803852" y="6430160"/>
            <a:ext cx="455905" cy="533400"/>
          </a:xfrm>
          <a:prstGeom prst="star5">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6" name="5-Point Star 35"/>
          <p:cNvSpPr/>
          <p:nvPr/>
        </p:nvSpPr>
        <p:spPr bwMode="auto">
          <a:xfrm>
            <a:off x="10104760" y="6430160"/>
            <a:ext cx="455905" cy="533400"/>
          </a:xfrm>
          <a:prstGeom prst="star5">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7" name="5-Point Star 36"/>
          <p:cNvSpPr/>
          <p:nvPr/>
        </p:nvSpPr>
        <p:spPr bwMode="auto">
          <a:xfrm>
            <a:off x="10791855" y="6440780"/>
            <a:ext cx="455905" cy="533400"/>
          </a:xfrm>
          <a:prstGeom prst="star5">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38" name="5-Point Star 37"/>
          <p:cNvSpPr/>
          <p:nvPr/>
        </p:nvSpPr>
        <p:spPr bwMode="auto">
          <a:xfrm>
            <a:off x="11401455" y="6440780"/>
            <a:ext cx="455905" cy="533400"/>
          </a:xfrm>
          <a:prstGeom prst="star5">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41" name="TextBox 40"/>
          <p:cNvSpPr txBox="1"/>
          <p:nvPr/>
        </p:nvSpPr>
        <p:spPr>
          <a:xfrm>
            <a:off x="8507483" y="5545944"/>
            <a:ext cx="3442096" cy="572464"/>
          </a:xfrm>
          <a:prstGeom prst="rect">
            <a:avLst/>
          </a:prstGeom>
          <a:noFill/>
        </p:spPr>
        <p:txBody>
          <a:bodyPr wrap="none" lIns="182880" tIns="146304" rIns="182880" bIns="146304" rtlCol="0">
            <a:spAutoFit/>
          </a:bodyPr>
          <a:lstStyle/>
          <a:p>
            <a:pPr>
              <a:lnSpc>
                <a:spcPct val="90000"/>
              </a:lnSpc>
              <a:spcAft>
                <a:spcPts val="600"/>
              </a:spcAft>
            </a:pPr>
            <a:r>
              <a:rPr lang="en-US" sz="2000" dirty="0" smtClean="0">
                <a:gradFill>
                  <a:gsLst>
                    <a:gs pos="2917">
                      <a:schemeClr val="tx1"/>
                    </a:gs>
                    <a:gs pos="30000">
                      <a:schemeClr val="tx1"/>
                    </a:gs>
                  </a:gsLst>
                  <a:lin ang="5400000" scaled="0"/>
                </a:gradFill>
              </a:rPr>
              <a:t>Microsoft Image for Hybrid</a:t>
            </a:r>
          </a:p>
        </p:txBody>
      </p:sp>
      <p:sp>
        <p:nvSpPr>
          <p:cNvPr id="42" name="TextBox 41"/>
          <p:cNvSpPr txBox="1"/>
          <p:nvPr/>
        </p:nvSpPr>
        <p:spPr>
          <a:xfrm>
            <a:off x="3029626" y="5057972"/>
            <a:ext cx="2612767"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Bulk user import</a:t>
            </a:r>
          </a:p>
        </p:txBody>
      </p:sp>
      <p:sp>
        <p:nvSpPr>
          <p:cNvPr id="43" name="TextBox 42"/>
          <p:cNvSpPr txBox="1"/>
          <p:nvPr/>
        </p:nvSpPr>
        <p:spPr>
          <a:xfrm>
            <a:off x="3265688" y="5902914"/>
            <a:ext cx="3007939"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Secure </a:t>
            </a:r>
            <a:r>
              <a:rPr lang="en-US" sz="2400" dirty="0" err="1" smtClean="0">
                <a:gradFill>
                  <a:gsLst>
                    <a:gs pos="2917">
                      <a:schemeClr val="tx1"/>
                    </a:gs>
                    <a:gs pos="30000">
                      <a:schemeClr val="tx1"/>
                    </a:gs>
                  </a:gsLst>
                  <a:lin ang="5400000" scaled="0"/>
                </a:gradFill>
              </a:rPr>
              <a:t>WebSockets</a:t>
            </a:r>
            <a:endParaRPr lang="en-US" sz="2400" dirty="0" smtClean="0">
              <a:gradFill>
                <a:gsLst>
                  <a:gs pos="2917">
                    <a:schemeClr val="tx1"/>
                  </a:gs>
                  <a:gs pos="30000">
                    <a:schemeClr val="tx1"/>
                  </a:gs>
                </a:gsLst>
                <a:lin ang="5400000" scaled="0"/>
              </a:gradFill>
            </a:endParaRPr>
          </a:p>
        </p:txBody>
      </p:sp>
      <p:sp>
        <p:nvSpPr>
          <p:cNvPr id="39" name="5-Point Star 38"/>
          <p:cNvSpPr/>
          <p:nvPr/>
        </p:nvSpPr>
        <p:spPr bwMode="auto">
          <a:xfrm>
            <a:off x="2230287" y="6389900"/>
            <a:ext cx="455905" cy="533400"/>
          </a:xfrm>
          <a:prstGeom prst="star5">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40" name="5-Point Star 39"/>
          <p:cNvSpPr/>
          <p:nvPr/>
        </p:nvSpPr>
        <p:spPr bwMode="auto">
          <a:xfrm>
            <a:off x="1299921" y="6389398"/>
            <a:ext cx="455905" cy="533400"/>
          </a:xfrm>
          <a:prstGeom prst="star5">
            <a:avLst/>
          </a:prstGeom>
          <a:solidFill>
            <a:srgbClr val="FF00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Tree>
    <p:extLst>
      <p:ext uri="{BB962C8B-B14F-4D97-AF65-F5344CB8AC3E}">
        <p14:creationId xmlns:p14="http://schemas.microsoft.com/office/powerpoint/2010/main" val="4128645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par>
                          <p:cTn id="45" fill="hold">
                            <p:stCondLst>
                              <p:cond delay="3500"/>
                            </p:stCondLst>
                            <p:childTnLst>
                              <p:par>
                                <p:cTn id="46" presetID="10" presetClass="entr" presetSubtype="0"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par>
                          <p:cTn id="53" fill="hold">
                            <p:stCondLst>
                              <p:cond delay="4500"/>
                            </p:stCondLst>
                            <p:childTnLst>
                              <p:par>
                                <p:cTn id="54" presetID="10" presetClass="entr" presetSubtype="0" fill="hold" grpId="0" nodeType="after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par>
                          <p:cTn id="57" fill="hold">
                            <p:stCondLst>
                              <p:cond delay="5000"/>
                            </p:stCondLst>
                            <p:childTnLst>
                              <p:par>
                                <p:cTn id="58" presetID="10" presetClass="entr" presetSubtype="0" fill="hold" grpId="0" nodeType="after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500"/>
                                        <p:tgtEl>
                                          <p:spTgt spid="30"/>
                                        </p:tgtEl>
                                      </p:cBhvr>
                                    </p:animEffect>
                                  </p:childTnLst>
                                </p:cTn>
                              </p:par>
                            </p:childTnLst>
                          </p:cTn>
                        </p:par>
                        <p:par>
                          <p:cTn id="61" fill="hold">
                            <p:stCondLst>
                              <p:cond delay="5500"/>
                            </p:stCondLst>
                            <p:childTnLst>
                              <p:par>
                                <p:cTn id="62" presetID="10" presetClass="entr" presetSubtype="0" fill="hold" grpId="0" nodeType="after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childTnLst>
                          </p:cTn>
                        </p:par>
                        <p:par>
                          <p:cTn id="65" fill="hold">
                            <p:stCondLst>
                              <p:cond delay="6000"/>
                            </p:stCondLst>
                            <p:childTnLst>
                              <p:par>
                                <p:cTn id="66" presetID="10" presetClass="entr" presetSubtype="0"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500"/>
                                        <p:tgtEl>
                                          <p:spTgt spid="31"/>
                                        </p:tgtEl>
                                      </p:cBhvr>
                                    </p:animEffect>
                                  </p:childTnLst>
                                </p:cTn>
                              </p:par>
                            </p:childTnLst>
                          </p:cTn>
                        </p:par>
                        <p:par>
                          <p:cTn id="69" fill="hold">
                            <p:stCondLst>
                              <p:cond delay="6500"/>
                            </p:stCondLst>
                            <p:childTnLst>
                              <p:par>
                                <p:cTn id="70" presetID="10" presetClass="entr" presetSubtype="0" fill="hold" grpId="0" nodeType="after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500"/>
                                        <p:tgtEl>
                                          <p:spTgt spid="32"/>
                                        </p:tgtEl>
                                      </p:cBhvr>
                                    </p:animEffect>
                                  </p:childTnLst>
                                </p:cTn>
                              </p:par>
                            </p:childTnLst>
                          </p:cTn>
                        </p:par>
                        <p:par>
                          <p:cTn id="73" fill="hold">
                            <p:stCondLst>
                              <p:cond delay="7000"/>
                            </p:stCondLst>
                            <p:childTnLst>
                              <p:par>
                                <p:cTn id="74" presetID="10" presetClass="entr" presetSubtype="0" fill="hold" grpId="0" nodeType="after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500"/>
                                        <p:tgtEl>
                                          <p:spTgt spid="33"/>
                                        </p:tgtEl>
                                      </p:cBhvr>
                                    </p:animEffect>
                                  </p:childTnLst>
                                </p:cTn>
                              </p:par>
                            </p:childTnLst>
                          </p:cTn>
                        </p:par>
                        <p:par>
                          <p:cTn id="77" fill="hold">
                            <p:stCondLst>
                              <p:cond delay="7500"/>
                            </p:stCondLst>
                            <p:childTnLst>
                              <p:par>
                                <p:cTn id="78" presetID="10" presetClass="entr" presetSubtype="0" fill="hold" grpId="0" nodeType="after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childTnLst>
                          </p:cTn>
                        </p:par>
                        <p:par>
                          <p:cTn id="81" fill="hold">
                            <p:stCondLst>
                              <p:cond delay="8000"/>
                            </p:stCondLst>
                            <p:childTnLst>
                              <p:par>
                                <p:cTn id="82" presetID="10" presetClass="entr" presetSubtype="0" fill="hold" grpId="0" nodeType="afterEffect">
                                  <p:stCondLst>
                                    <p:cond delay="0"/>
                                  </p:stCondLst>
                                  <p:childTnLst>
                                    <p:set>
                                      <p:cBhvr>
                                        <p:cTn id="83" dur="1" fill="hold">
                                          <p:stCondLst>
                                            <p:cond delay="0"/>
                                          </p:stCondLst>
                                        </p:cTn>
                                        <p:tgtEl>
                                          <p:spTgt spid="34"/>
                                        </p:tgtEl>
                                        <p:attrNameLst>
                                          <p:attrName>style.visibility</p:attrName>
                                        </p:attrNameLst>
                                      </p:cBhvr>
                                      <p:to>
                                        <p:strVal val="visible"/>
                                      </p:to>
                                    </p:set>
                                    <p:animEffect transition="in" filter="fade">
                                      <p:cBhvr>
                                        <p:cTn id="84" dur="500"/>
                                        <p:tgtEl>
                                          <p:spTgt spid="34"/>
                                        </p:tgtEl>
                                      </p:cBhvr>
                                    </p:animEffect>
                                  </p:childTnLst>
                                </p:cTn>
                              </p:par>
                            </p:childTnLst>
                          </p:cTn>
                        </p:par>
                        <p:par>
                          <p:cTn id="85" fill="hold">
                            <p:stCondLst>
                              <p:cond delay="8500"/>
                            </p:stCondLst>
                            <p:childTnLst>
                              <p:par>
                                <p:cTn id="86" presetID="10" presetClass="entr" presetSubtype="0" fill="hold" grpId="0" nodeType="after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fade">
                                      <p:cBhvr>
                                        <p:cTn id="88" dur="500"/>
                                        <p:tgtEl>
                                          <p:spTgt spid="36"/>
                                        </p:tgtEl>
                                      </p:cBhvr>
                                    </p:animEffect>
                                  </p:childTnLst>
                                </p:cTn>
                              </p:par>
                            </p:childTnLst>
                          </p:cTn>
                        </p:par>
                        <p:par>
                          <p:cTn id="89" fill="hold">
                            <p:stCondLst>
                              <p:cond delay="9000"/>
                            </p:stCondLst>
                            <p:childTnLst>
                              <p:par>
                                <p:cTn id="90" presetID="10" presetClass="entr" presetSubtype="0" fill="hold" grpId="0" nodeType="after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500"/>
                                        <p:tgtEl>
                                          <p:spTgt spid="37"/>
                                        </p:tgtEl>
                                      </p:cBhvr>
                                    </p:animEffect>
                                  </p:childTnLst>
                                </p:cTn>
                              </p:par>
                            </p:childTnLst>
                          </p:cTn>
                        </p:par>
                        <p:par>
                          <p:cTn id="93" fill="hold">
                            <p:stCondLst>
                              <p:cond delay="9500"/>
                            </p:stCondLst>
                            <p:childTnLst>
                              <p:par>
                                <p:cTn id="94" presetID="10" presetClass="entr" presetSubtype="0" fill="hold" grpId="0" nodeType="after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fade">
                                      <p:cBhvr>
                                        <p:cTn id="96" dur="500"/>
                                        <p:tgtEl>
                                          <p:spTgt spid="38"/>
                                        </p:tgtEl>
                                      </p:cBhvr>
                                    </p:animEffect>
                                  </p:childTnLst>
                                </p:cTn>
                              </p:par>
                            </p:childTnLst>
                          </p:cTn>
                        </p:par>
                        <p:par>
                          <p:cTn id="97" fill="hold">
                            <p:stCondLst>
                              <p:cond delay="10000"/>
                            </p:stCondLst>
                            <p:childTnLst>
                              <p:par>
                                <p:cTn id="98" presetID="10" presetClass="entr" presetSubtype="0" fill="hold" grpId="0" nodeType="after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fade">
                                      <p:cBhvr>
                                        <p:cTn id="100" dur="500"/>
                                        <p:tgtEl>
                                          <p:spTgt spid="8"/>
                                        </p:tgtEl>
                                      </p:cBhvr>
                                    </p:animEffect>
                                  </p:childTnLst>
                                </p:cTn>
                              </p:par>
                            </p:childTnLst>
                          </p:cTn>
                        </p:par>
                        <p:par>
                          <p:cTn id="101" fill="hold">
                            <p:stCondLst>
                              <p:cond delay="10500"/>
                            </p:stCondLst>
                            <p:childTnLst>
                              <p:par>
                                <p:cTn id="102" presetID="10" presetClass="entr" presetSubtype="0" fill="hold" grpId="0" nodeType="after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fade">
                                      <p:cBhvr>
                                        <p:cTn id="104" dur="500"/>
                                        <p:tgtEl>
                                          <p:spTgt spid="9"/>
                                        </p:tgtEl>
                                      </p:cBhvr>
                                    </p:animEffect>
                                  </p:childTnLst>
                                </p:cTn>
                              </p:par>
                            </p:childTnLst>
                          </p:cTn>
                        </p:par>
                        <p:par>
                          <p:cTn id="105" fill="hold">
                            <p:stCondLst>
                              <p:cond delay="11000"/>
                            </p:stCondLst>
                            <p:childTnLst>
                              <p:par>
                                <p:cTn id="106" presetID="10" presetClass="entr" presetSubtype="0" fill="hold" grpId="0" nodeType="afterEffect">
                                  <p:stCondLst>
                                    <p:cond delay="0"/>
                                  </p:stCondLst>
                                  <p:childTnLst>
                                    <p:set>
                                      <p:cBhvr>
                                        <p:cTn id="107" dur="1" fill="hold">
                                          <p:stCondLst>
                                            <p:cond delay="0"/>
                                          </p:stCondLst>
                                        </p:cTn>
                                        <p:tgtEl>
                                          <p:spTgt spid="10"/>
                                        </p:tgtEl>
                                        <p:attrNameLst>
                                          <p:attrName>style.visibility</p:attrName>
                                        </p:attrNameLst>
                                      </p:cBhvr>
                                      <p:to>
                                        <p:strVal val="visible"/>
                                      </p:to>
                                    </p:set>
                                    <p:animEffect transition="in" filter="fade">
                                      <p:cBhvr>
                                        <p:cTn id="108" dur="500"/>
                                        <p:tgtEl>
                                          <p:spTgt spid="10"/>
                                        </p:tgtEl>
                                      </p:cBhvr>
                                    </p:animEffect>
                                  </p:childTnLst>
                                </p:cTn>
                              </p:par>
                            </p:childTnLst>
                          </p:cTn>
                        </p:par>
                        <p:par>
                          <p:cTn id="109" fill="hold">
                            <p:stCondLst>
                              <p:cond delay="11500"/>
                            </p:stCondLst>
                            <p:childTnLst>
                              <p:par>
                                <p:cTn id="110" presetID="10" presetClass="entr" presetSubtype="0" fill="hold" grpId="0" nodeType="after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fade">
                                      <p:cBhvr>
                                        <p:cTn id="112" dur="500"/>
                                        <p:tgtEl>
                                          <p:spTgt spid="11"/>
                                        </p:tgtEl>
                                      </p:cBhvr>
                                    </p:animEffect>
                                  </p:childTnLst>
                                </p:cTn>
                              </p:par>
                            </p:childTnLst>
                          </p:cTn>
                        </p:par>
                        <p:par>
                          <p:cTn id="113" fill="hold">
                            <p:stCondLst>
                              <p:cond delay="12000"/>
                            </p:stCondLst>
                            <p:childTnLst>
                              <p:par>
                                <p:cTn id="114" presetID="10" presetClass="entr" presetSubtype="0" fill="hold" grpId="0" nodeType="afterEffect">
                                  <p:stCondLst>
                                    <p:cond delay="0"/>
                                  </p:stCondLst>
                                  <p:childTnLst>
                                    <p:set>
                                      <p:cBhvr>
                                        <p:cTn id="115" dur="1" fill="hold">
                                          <p:stCondLst>
                                            <p:cond delay="0"/>
                                          </p:stCondLst>
                                        </p:cTn>
                                        <p:tgtEl>
                                          <p:spTgt spid="14"/>
                                        </p:tgtEl>
                                        <p:attrNameLst>
                                          <p:attrName>style.visibility</p:attrName>
                                        </p:attrNameLst>
                                      </p:cBhvr>
                                      <p:to>
                                        <p:strVal val="visible"/>
                                      </p:to>
                                    </p:set>
                                    <p:animEffect transition="in" filter="fade">
                                      <p:cBhvr>
                                        <p:cTn id="116" dur="500"/>
                                        <p:tgtEl>
                                          <p:spTgt spid="14"/>
                                        </p:tgtEl>
                                      </p:cBhvr>
                                    </p:animEffect>
                                  </p:childTnLst>
                                </p:cTn>
                              </p:par>
                            </p:childTnLst>
                          </p:cTn>
                        </p:par>
                        <p:par>
                          <p:cTn id="117" fill="hold">
                            <p:stCondLst>
                              <p:cond delay="12500"/>
                            </p:stCondLst>
                            <p:childTnLst>
                              <p:par>
                                <p:cTn id="118" presetID="10" presetClass="entr" presetSubtype="0" fill="hold" grpId="0" nodeType="afterEffect">
                                  <p:stCondLst>
                                    <p:cond delay="0"/>
                                  </p:stCondLst>
                                  <p:childTnLst>
                                    <p:set>
                                      <p:cBhvr>
                                        <p:cTn id="119" dur="1" fill="hold">
                                          <p:stCondLst>
                                            <p:cond delay="0"/>
                                          </p:stCondLst>
                                        </p:cTn>
                                        <p:tgtEl>
                                          <p:spTgt spid="41"/>
                                        </p:tgtEl>
                                        <p:attrNameLst>
                                          <p:attrName>style.visibility</p:attrName>
                                        </p:attrNameLst>
                                      </p:cBhvr>
                                      <p:to>
                                        <p:strVal val="visible"/>
                                      </p:to>
                                    </p:set>
                                    <p:animEffect transition="in" filter="fade">
                                      <p:cBhvr>
                                        <p:cTn id="120" dur="500"/>
                                        <p:tgtEl>
                                          <p:spTgt spid="41"/>
                                        </p:tgtEl>
                                      </p:cBhvr>
                                    </p:animEffect>
                                  </p:childTnLst>
                                </p:cTn>
                              </p:par>
                            </p:childTnLst>
                          </p:cTn>
                        </p:par>
                        <p:par>
                          <p:cTn id="121" fill="hold">
                            <p:stCondLst>
                              <p:cond delay="13000"/>
                            </p:stCondLst>
                            <p:childTnLst>
                              <p:par>
                                <p:cTn id="122" presetID="10" presetClass="entr" presetSubtype="0" fill="hold" grpId="0" nodeType="after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fade">
                                      <p:cBhvr>
                                        <p:cTn id="124" dur="500"/>
                                        <p:tgtEl>
                                          <p:spTgt spid="42"/>
                                        </p:tgtEl>
                                      </p:cBhvr>
                                    </p:animEffect>
                                  </p:childTnLst>
                                </p:cTn>
                              </p:par>
                            </p:childTnLst>
                          </p:cTn>
                        </p:par>
                        <p:par>
                          <p:cTn id="125" fill="hold">
                            <p:stCondLst>
                              <p:cond delay="13500"/>
                            </p:stCondLst>
                            <p:childTnLst>
                              <p:par>
                                <p:cTn id="126" presetID="10" presetClass="entr" presetSubtype="0" fill="hold" grpId="0" nodeType="afterEffect">
                                  <p:stCondLst>
                                    <p:cond delay="0"/>
                                  </p:stCondLst>
                                  <p:childTnLst>
                                    <p:set>
                                      <p:cBhvr>
                                        <p:cTn id="127" dur="1" fill="hold">
                                          <p:stCondLst>
                                            <p:cond delay="0"/>
                                          </p:stCondLst>
                                        </p:cTn>
                                        <p:tgtEl>
                                          <p:spTgt spid="13"/>
                                        </p:tgtEl>
                                        <p:attrNameLst>
                                          <p:attrName>style.visibility</p:attrName>
                                        </p:attrNameLst>
                                      </p:cBhvr>
                                      <p:to>
                                        <p:strVal val="visible"/>
                                      </p:to>
                                    </p:set>
                                    <p:animEffect transition="in" filter="fade">
                                      <p:cBhvr>
                                        <p:cTn id="128" dur="500"/>
                                        <p:tgtEl>
                                          <p:spTgt spid="13"/>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12"/>
                                        </p:tgtEl>
                                        <p:attrNameLst>
                                          <p:attrName>style.visibility</p:attrName>
                                        </p:attrNameLst>
                                      </p:cBhvr>
                                      <p:to>
                                        <p:strVal val="visible"/>
                                      </p:to>
                                    </p:set>
                                    <p:animEffect transition="in" filter="fade">
                                      <p:cBhvr>
                                        <p:cTn id="131" dur="500"/>
                                        <p:tgtEl>
                                          <p:spTgt spid="12"/>
                                        </p:tgtEl>
                                      </p:cBhvr>
                                    </p:animEffect>
                                  </p:childTnLst>
                                </p:cTn>
                              </p:par>
                            </p:childTnLst>
                          </p:cTn>
                        </p:par>
                        <p:par>
                          <p:cTn id="132" fill="hold">
                            <p:stCondLst>
                              <p:cond delay="14000"/>
                            </p:stCondLst>
                            <p:childTnLst>
                              <p:par>
                                <p:cTn id="133" presetID="10" presetClass="entr" presetSubtype="0" fill="hold" grpId="0" nodeType="afterEffect">
                                  <p:stCondLst>
                                    <p:cond delay="0"/>
                                  </p:stCondLst>
                                  <p:childTnLst>
                                    <p:set>
                                      <p:cBhvr>
                                        <p:cTn id="134" dur="1" fill="hold">
                                          <p:stCondLst>
                                            <p:cond delay="0"/>
                                          </p:stCondLst>
                                        </p:cTn>
                                        <p:tgtEl>
                                          <p:spTgt spid="43"/>
                                        </p:tgtEl>
                                        <p:attrNameLst>
                                          <p:attrName>style.visibility</p:attrName>
                                        </p:attrNameLst>
                                      </p:cBhvr>
                                      <p:to>
                                        <p:strVal val="visible"/>
                                      </p:to>
                                    </p:set>
                                    <p:animEffect transition="in" filter="fade">
                                      <p:cBhvr>
                                        <p:cTn id="13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P spid="13" grpId="0"/>
      <p:bldP spid="14" grpId="0"/>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1" grpId="0"/>
      <p:bldP spid="42" grpId="0"/>
      <p:bldP spid="43" grpId="0"/>
      <p:bldP spid="39" grpId="0" animBg="1"/>
      <p:bldP spid="4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upload troubleshooting</a:t>
            </a:r>
            <a:endParaRPr lang="en-US" dirty="0"/>
          </a:p>
        </p:txBody>
      </p:sp>
      <p:sp>
        <p:nvSpPr>
          <p:cNvPr id="3" name="Text Placeholder 2"/>
          <p:cNvSpPr>
            <a:spLocks noGrp="1"/>
          </p:cNvSpPr>
          <p:nvPr>
            <p:ph type="body" sz="quarter" idx="4294967295"/>
          </p:nvPr>
        </p:nvSpPr>
        <p:spPr>
          <a:xfrm>
            <a:off x="274639" y="1623611"/>
            <a:ext cx="8534398" cy="4007251"/>
          </a:xfrm>
          <a:prstGeom prst="rect">
            <a:avLst/>
          </a:prstGeom>
        </p:spPr>
        <p:txBody>
          <a:bodyPr/>
          <a:lstStyle/>
          <a:p>
            <a:pPr marL="571500" indent="-571500">
              <a:buFont typeface="Arial" panose="020B0604020202020204" pitchFamily="34" charset="0"/>
              <a:buChar char="•"/>
            </a:pPr>
            <a:r>
              <a:rPr lang="en-US" sz="3600" dirty="0" smtClean="0"/>
              <a:t>Use Windows PowerShell not Azure PowerShell</a:t>
            </a:r>
          </a:p>
          <a:p>
            <a:pPr marL="571500" indent="-571500">
              <a:buFont typeface="Arial" panose="020B0604020202020204" pitchFamily="34" charset="0"/>
              <a:buChar char="•"/>
            </a:pPr>
            <a:r>
              <a:rPr lang="en-US" sz="3600" dirty="0" smtClean="0"/>
              <a:t>Launch PowerShell elevated, “</a:t>
            </a:r>
            <a:r>
              <a:rPr lang="en-US" sz="3600" dirty="0"/>
              <a:t>Run As Administrator” </a:t>
            </a:r>
            <a:endParaRPr lang="en-US" sz="3600" dirty="0" smtClean="0"/>
          </a:p>
          <a:p>
            <a:pPr marL="571500" indent="-571500">
              <a:buFont typeface="Arial" panose="020B0604020202020204" pitchFamily="34" charset="0"/>
              <a:buChar char="•"/>
            </a:pPr>
            <a:r>
              <a:rPr lang="en-US" sz="3600" dirty="0" smtClean="0"/>
              <a:t>Never alter the script, validations are there for your protection</a:t>
            </a:r>
          </a:p>
          <a:p>
            <a:pPr marL="571500" indent="-571500">
              <a:buFont typeface="Arial" panose="020B0604020202020204" pitchFamily="34" charset="0"/>
              <a:buChar char="•"/>
            </a:pPr>
            <a:r>
              <a:rPr lang="en-US" sz="3600" dirty="0" smtClean="0"/>
              <a:t>File is locked</a:t>
            </a:r>
            <a:endParaRPr lang="en-US" sz="3600" dirty="0"/>
          </a:p>
        </p:txBody>
      </p:sp>
      <p:pic>
        <p:nvPicPr>
          <p:cNvPr id="4" name="Picture 3"/>
          <p:cNvPicPr>
            <a:picLocks noChangeAspect="1"/>
          </p:cNvPicPr>
          <p:nvPr/>
        </p:nvPicPr>
        <p:blipFill>
          <a:blip r:embed="rId2"/>
          <a:stretch>
            <a:fillRect/>
          </a:stretch>
        </p:blipFill>
        <p:spPr>
          <a:xfrm>
            <a:off x="9447472" y="380802"/>
            <a:ext cx="2847975" cy="3648075"/>
          </a:xfrm>
          <a:prstGeom prst="rect">
            <a:avLst/>
          </a:prstGeom>
        </p:spPr>
      </p:pic>
      <p:sp>
        <p:nvSpPr>
          <p:cNvPr id="5" name="Oval 4"/>
          <p:cNvSpPr/>
          <p:nvPr/>
        </p:nvSpPr>
        <p:spPr bwMode="auto">
          <a:xfrm>
            <a:off x="8330681" y="2779515"/>
            <a:ext cx="4237038" cy="685800"/>
          </a:xfrm>
          <a:prstGeom prst="ellipse">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pic>
        <p:nvPicPr>
          <p:cNvPr id="6" name="Picture 5"/>
          <p:cNvPicPr>
            <a:picLocks noChangeAspect="1"/>
          </p:cNvPicPr>
          <p:nvPr/>
        </p:nvPicPr>
        <p:blipFill>
          <a:blip r:embed="rId3"/>
          <a:stretch>
            <a:fillRect/>
          </a:stretch>
        </p:blipFill>
        <p:spPr>
          <a:xfrm>
            <a:off x="8114846" y="4114405"/>
            <a:ext cx="4096048" cy="2726695"/>
          </a:xfrm>
          <a:prstGeom prst="rect">
            <a:avLst/>
          </a:prstGeom>
        </p:spPr>
      </p:pic>
      <p:sp>
        <p:nvSpPr>
          <p:cNvPr id="8" name="Rounded Rectangle 7"/>
          <p:cNvSpPr/>
          <p:nvPr/>
        </p:nvSpPr>
        <p:spPr bwMode="auto">
          <a:xfrm>
            <a:off x="8047037" y="5478462"/>
            <a:ext cx="1981200" cy="152400"/>
          </a:xfrm>
          <a:prstGeom prst="roundRect">
            <a:avLst/>
          </a:prstGeom>
          <a:noFill/>
          <a:ln w="57150">
            <a:solidFill>
              <a:srgbClr val="FF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583067124"/>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Investigating VM issues</a:t>
            </a:r>
            <a:endParaRPr lang="en-US" dirty="0"/>
          </a:p>
        </p:txBody>
      </p:sp>
      <p:pic>
        <p:nvPicPr>
          <p:cNvPr id="3" name="Picture 2"/>
          <p:cNvPicPr>
            <a:picLocks noChangeAspect="1"/>
          </p:cNvPicPr>
          <p:nvPr/>
        </p:nvPicPr>
        <p:blipFill>
          <a:blip r:embed="rId2"/>
          <a:stretch>
            <a:fillRect/>
          </a:stretch>
        </p:blipFill>
        <p:spPr>
          <a:xfrm>
            <a:off x="8142874" y="0"/>
            <a:ext cx="4482995" cy="3831423"/>
          </a:xfrm>
          <a:prstGeom prst="rect">
            <a:avLst/>
          </a:prstGeom>
        </p:spPr>
      </p:pic>
      <p:sp>
        <p:nvSpPr>
          <p:cNvPr id="4" name="TextBox 3"/>
          <p:cNvSpPr txBox="1"/>
          <p:nvPr/>
        </p:nvSpPr>
        <p:spPr>
          <a:xfrm>
            <a:off x="427038" y="1212849"/>
            <a:ext cx="11584766" cy="3825663"/>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400" dirty="0" smtClean="0">
                <a:gradFill>
                  <a:gsLst>
                    <a:gs pos="2917">
                      <a:schemeClr val="tx1"/>
                    </a:gs>
                    <a:gs pos="30000">
                      <a:schemeClr val="tx1"/>
                    </a:gs>
                  </a:gsLst>
                  <a:lin ang="5400000" scaled="0"/>
                </a:gradFill>
              </a:rPr>
              <a:t>Run Task Manager</a:t>
            </a:r>
          </a:p>
          <a:p>
            <a:pPr marL="809271" lvl="1" indent="-342900">
              <a:lnSpc>
                <a:spcPct val="90000"/>
              </a:lnSpc>
              <a:spcAft>
                <a:spcPts val="600"/>
              </a:spcAft>
              <a:buFont typeface="Wingdings" panose="05000000000000000000" pitchFamily="2" charset="2"/>
              <a:buChar char="Ø"/>
            </a:pPr>
            <a:r>
              <a:rPr lang="en-US" sz="2400" dirty="0" smtClean="0">
                <a:gradFill>
                  <a:gsLst>
                    <a:gs pos="2917">
                      <a:schemeClr val="tx1"/>
                    </a:gs>
                    <a:gs pos="30000">
                      <a:schemeClr val="tx1"/>
                    </a:gs>
                  </a:gsLst>
                  <a:lin ang="5400000" scaled="0"/>
                </a:gradFill>
              </a:rPr>
              <a:t>Perform CTRL+ALT+END during active session</a:t>
            </a:r>
          </a:p>
          <a:p>
            <a:pPr marL="342900" indent="-342900">
              <a:lnSpc>
                <a:spcPct val="90000"/>
              </a:lnSpc>
              <a:spcAft>
                <a:spcPts val="600"/>
              </a:spcAft>
              <a:buFont typeface="Arial" panose="020B0604020202020204" pitchFamily="34" charset="0"/>
              <a:buChar char="•"/>
            </a:pPr>
            <a:endParaRPr lang="en-US" sz="2400" dirty="0">
              <a:gradFill>
                <a:gsLst>
                  <a:gs pos="2917">
                    <a:schemeClr val="tx1"/>
                  </a:gs>
                  <a:gs pos="30000">
                    <a:schemeClr val="tx1"/>
                  </a:gs>
                </a:gsLst>
                <a:lin ang="5400000" scaled="0"/>
              </a:gradFill>
            </a:endParaRPr>
          </a:p>
          <a:p>
            <a:pPr marL="342900" indent="-342900">
              <a:lnSpc>
                <a:spcPct val="90000"/>
              </a:lnSpc>
              <a:spcAft>
                <a:spcPts val="600"/>
              </a:spcAft>
              <a:buFont typeface="Arial" panose="020B0604020202020204" pitchFamily="34" charset="0"/>
              <a:buChar char="•"/>
            </a:pPr>
            <a:r>
              <a:rPr lang="en-US" sz="2400" dirty="0" smtClean="0">
                <a:gradFill>
                  <a:gsLst>
                    <a:gs pos="2917">
                      <a:schemeClr val="tx1"/>
                    </a:gs>
                    <a:gs pos="30000">
                      <a:schemeClr val="tx1"/>
                    </a:gs>
                  </a:gsLst>
                  <a:lin ang="5400000" scaled="0"/>
                </a:gradFill>
              </a:rPr>
              <a:t>Launch MMC</a:t>
            </a:r>
          </a:p>
          <a:p>
            <a:pPr marL="342900" indent="-342900">
              <a:lnSpc>
                <a:spcPct val="90000"/>
              </a:lnSpc>
              <a:spcAft>
                <a:spcPts val="600"/>
              </a:spcAft>
              <a:buFont typeface="Arial" panose="020B0604020202020204" pitchFamily="34" charset="0"/>
              <a:buChar char="•"/>
            </a:pPr>
            <a:r>
              <a:rPr lang="en-US" sz="2400" dirty="0" smtClean="0">
                <a:gradFill>
                  <a:gsLst>
                    <a:gs pos="2917">
                      <a:schemeClr val="tx1"/>
                    </a:gs>
                    <a:gs pos="30000">
                      <a:schemeClr val="tx1"/>
                    </a:gs>
                  </a:gsLst>
                  <a:lin ang="5400000" scaled="0"/>
                </a:gradFill>
              </a:rPr>
              <a:t>Specify Admin account at UAC</a:t>
            </a:r>
          </a:p>
          <a:p>
            <a:pPr marL="342900" indent="-342900">
              <a:lnSpc>
                <a:spcPct val="90000"/>
              </a:lnSpc>
              <a:spcAft>
                <a:spcPts val="600"/>
              </a:spcAft>
              <a:buFont typeface="Arial" panose="020B0604020202020204" pitchFamily="34" charset="0"/>
              <a:buChar char="•"/>
            </a:pPr>
            <a:r>
              <a:rPr lang="en-US" sz="2400" dirty="0" smtClean="0">
                <a:gradFill>
                  <a:gsLst>
                    <a:gs pos="2917">
                      <a:schemeClr val="tx1"/>
                    </a:gs>
                    <a:gs pos="30000">
                      <a:schemeClr val="tx1"/>
                    </a:gs>
                  </a:gsLst>
                  <a:lin ang="5400000" scaled="0"/>
                </a:gradFill>
              </a:rPr>
              <a:t>Admin account can be set:</a:t>
            </a:r>
          </a:p>
          <a:p>
            <a:pPr marL="809271" lvl="1" indent="-342900">
              <a:lnSpc>
                <a:spcPct val="90000"/>
              </a:lnSpc>
              <a:spcAft>
                <a:spcPts val="600"/>
              </a:spcAft>
              <a:buFont typeface="Wingdings" panose="05000000000000000000" pitchFamily="2" charset="2"/>
              <a:buChar char="ü"/>
            </a:pPr>
            <a:r>
              <a:rPr lang="en-US" sz="2400" dirty="0" smtClean="0">
                <a:gradFill>
                  <a:gsLst>
                    <a:gs pos="2917">
                      <a:schemeClr val="tx1"/>
                    </a:gs>
                    <a:gs pos="30000">
                      <a:schemeClr val="tx1"/>
                    </a:gs>
                  </a:gsLst>
                  <a:lin ang="5400000" scaled="0"/>
                </a:gradFill>
              </a:rPr>
              <a:t>via GPO for Hybrid deployment on OU</a:t>
            </a:r>
          </a:p>
          <a:p>
            <a:pPr marL="809271" lvl="1" indent="-342900">
              <a:lnSpc>
                <a:spcPct val="90000"/>
              </a:lnSpc>
              <a:spcAft>
                <a:spcPts val="600"/>
              </a:spcAft>
              <a:buFont typeface="Wingdings" panose="05000000000000000000" pitchFamily="2" charset="2"/>
              <a:buChar char="ü"/>
            </a:pPr>
            <a:r>
              <a:rPr lang="en-US" sz="2400" dirty="0">
                <a:gradFill>
                  <a:gsLst>
                    <a:gs pos="2917">
                      <a:schemeClr val="tx1"/>
                    </a:gs>
                    <a:gs pos="30000">
                      <a:schemeClr val="tx1"/>
                    </a:gs>
                  </a:gsLst>
                  <a:lin ang="5400000" scaled="0"/>
                </a:gradFill>
              </a:rPr>
              <a:t>D</a:t>
            </a:r>
            <a:r>
              <a:rPr lang="en-US" sz="2400" dirty="0" smtClean="0">
                <a:gradFill>
                  <a:gsLst>
                    <a:gs pos="2917">
                      <a:schemeClr val="tx1"/>
                    </a:gs>
                    <a:gs pos="30000">
                      <a:schemeClr val="tx1"/>
                    </a:gs>
                  </a:gsLst>
                  <a:lin ang="5400000" scaled="0"/>
                </a:gradFill>
              </a:rPr>
              <a:t>uring custom image creation creating local admin account and adding to Administrators Group</a:t>
            </a:r>
          </a:p>
        </p:txBody>
      </p:sp>
      <p:pic>
        <p:nvPicPr>
          <p:cNvPr id="5" name="Picture 4"/>
          <p:cNvPicPr>
            <a:picLocks noChangeAspect="1"/>
          </p:cNvPicPr>
          <p:nvPr/>
        </p:nvPicPr>
        <p:blipFill>
          <a:blip r:embed="rId3"/>
          <a:stretch>
            <a:fillRect/>
          </a:stretch>
        </p:blipFill>
        <p:spPr>
          <a:xfrm>
            <a:off x="8142874" y="4756830"/>
            <a:ext cx="4010216" cy="2111601"/>
          </a:xfrm>
          <a:prstGeom prst="rect">
            <a:avLst/>
          </a:prstGeom>
        </p:spPr>
      </p:pic>
    </p:spTree>
    <p:extLst>
      <p:ext uri="{BB962C8B-B14F-4D97-AF65-F5344CB8AC3E}">
        <p14:creationId xmlns:p14="http://schemas.microsoft.com/office/powerpoint/2010/main" val="138975516"/>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bwMode="auto">
          <a:xfrm>
            <a:off x="882" y="2336315"/>
            <a:ext cx="12434711" cy="465821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65" rIns="0" bIns="47565" numCol="1" rtlCol="0" anchor="ctr" anchorCtr="0" compatLnSpc="1">
            <a:prstTxWarp prst="textNoShape">
              <a:avLst/>
            </a:prstTxWarp>
          </a:bodyPr>
          <a:lstStyle/>
          <a:p>
            <a:pPr algn="ctr" defTabSz="950953" fontAlgn="base">
              <a:spcBef>
                <a:spcPct val="0"/>
              </a:spcBef>
              <a:spcAft>
                <a:spcPct val="0"/>
              </a:spcAft>
            </a:pPr>
            <a:endParaRPr lang="en-US" sz="2040" dirty="0">
              <a:gradFill>
                <a:gsLst>
                  <a:gs pos="16814">
                    <a:srgbClr val="FFFFFF"/>
                  </a:gs>
                  <a:gs pos="46000">
                    <a:srgbClr val="FFFFFF"/>
                  </a:gs>
                </a:gsLst>
                <a:lin ang="5400000" scaled="0"/>
              </a:gradFill>
            </a:endParaRPr>
          </a:p>
        </p:txBody>
      </p:sp>
      <p:sp>
        <p:nvSpPr>
          <p:cNvPr id="2" name="Title 1"/>
          <p:cNvSpPr>
            <a:spLocks noGrp="1"/>
          </p:cNvSpPr>
          <p:nvPr>
            <p:ph type="title"/>
          </p:nvPr>
        </p:nvSpPr>
        <p:spPr>
          <a:xfrm>
            <a:off x="280987" y="1583723"/>
            <a:ext cx="4902958" cy="2608474"/>
          </a:xfrm>
        </p:spPr>
        <p:txBody>
          <a:bodyPr/>
          <a:lstStyle/>
          <a:p>
            <a:r>
              <a:rPr lang="en-US" sz="6119" dirty="0"/>
              <a:t>Ignite Azure </a:t>
            </a:r>
            <a:r>
              <a:rPr lang="en-US" sz="5507" dirty="0"/>
              <a:t>Challenge Sweepstakes</a:t>
            </a:r>
          </a:p>
        </p:txBody>
      </p:sp>
      <p:sp>
        <p:nvSpPr>
          <p:cNvPr id="6" name="Text Placeholder 5"/>
          <p:cNvSpPr txBox="1">
            <a:spLocks/>
          </p:cNvSpPr>
          <p:nvPr/>
        </p:nvSpPr>
        <p:spPr>
          <a:xfrm>
            <a:off x="4203689" y="2962246"/>
            <a:ext cx="5403332" cy="3755530"/>
          </a:xfrm>
          <a:prstGeom prst="rect">
            <a:avLst/>
          </a:prstGeom>
        </p:spPr>
        <p:txBody>
          <a:bodyPr vert="horz" wrap="square" lIns="149217" tIns="93260" rIns="149217" bIns="93260" rtlCol="0">
            <a:spAutoFit/>
          </a:bodyPr>
          <a:lstStyle>
            <a:lvl1pPr marL="0"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3921" kern="1200" spc="0" baseline="0">
                <a:gradFill>
                  <a:gsLst>
                    <a:gs pos="20354">
                      <a:schemeClr val="tx2"/>
                    </a:gs>
                    <a:gs pos="40000">
                      <a:schemeClr val="tx2"/>
                    </a:gs>
                  </a:gsLst>
                  <a:lin ang="5400000" scaled="0"/>
                </a:gradFill>
                <a:latin typeface="+mj-lt"/>
                <a:ea typeface="+mn-ea"/>
                <a:cs typeface="+mn-cs"/>
              </a:defRPr>
            </a:lvl1pPr>
            <a:lvl2pPr marL="0" marR="0" indent="0" algn="l" defTabSz="914293" rtl="0" eaLnBrk="1" fontAlgn="auto" latinLnBrk="0" hangingPunct="1">
              <a:lnSpc>
                <a:spcPct val="90000"/>
              </a:lnSpc>
              <a:spcBef>
                <a:spcPct val="20000"/>
              </a:spcBef>
              <a:spcAft>
                <a:spcPts val="0"/>
              </a:spcAft>
              <a:buClr>
                <a:schemeClr val="tx1"/>
              </a:buClr>
              <a:buSzPct val="9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24079"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961" kern="1200" spc="0" baseline="0">
                <a:gradFill>
                  <a:gsLst>
                    <a:gs pos="1250">
                      <a:schemeClr val="tx1"/>
                    </a:gs>
                    <a:gs pos="100000">
                      <a:schemeClr val="tx1"/>
                    </a:gs>
                  </a:gsLst>
                  <a:lin ang="5400000" scaled="0"/>
                </a:gradFill>
                <a:latin typeface="+mn-lt"/>
                <a:ea typeface="+mn-ea"/>
                <a:cs typeface="+mn-cs"/>
              </a:defRPr>
            </a:lvl3pPr>
            <a:lvl4pPr marL="448157"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765" kern="1200" spc="0" baseline="0">
                <a:gradFill>
                  <a:gsLst>
                    <a:gs pos="1250">
                      <a:schemeClr val="tx1"/>
                    </a:gs>
                    <a:gs pos="100000">
                      <a:schemeClr val="tx1"/>
                    </a:gs>
                  </a:gsLst>
                  <a:lin ang="5400000" scaled="0"/>
                </a:gradFill>
                <a:latin typeface="+mn-lt"/>
                <a:ea typeface="+mn-ea"/>
                <a:cs typeface="+mn-cs"/>
              </a:defRPr>
            </a:lvl4pPr>
            <a:lvl5pPr marL="672236" marR="0" indent="0"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765" kern="1200" spc="0" baseline="0">
                <a:gradFill>
                  <a:gsLst>
                    <a:gs pos="1250">
                      <a:schemeClr val="tx1"/>
                    </a:gs>
                    <a:gs pos="100000">
                      <a:schemeClr val="tx1"/>
                    </a:gs>
                  </a:gsLst>
                  <a:lin ang="5400000" scaled="0"/>
                </a:gradFill>
                <a:latin typeface="+mn-lt"/>
                <a:ea typeface="+mn-ea"/>
                <a:cs typeface="+mn-cs"/>
              </a:defRPr>
            </a:lvl5pPr>
            <a:lvl6pPr marL="2514307"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456"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602"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750"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lnSpc>
                <a:spcPct val="85000"/>
              </a:lnSpc>
              <a:spcAft>
                <a:spcPts val="1224"/>
              </a:spcAft>
              <a:buClr>
                <a:srgbClr val="FFFFFF"/>
              </a:buClr>
              <a:defRPr/>
            </a:pPr>
            <a:r>
              <a:rPr lang="en-US" sz="3264" dirty="0">
                <a:gradFill>
                  <a:gsLst>
                    <a:gs pos="20354">
                      <a:srgbClr val="0078D7">
                        <a:lumMod val="50000"/>
                      </a:srgbClr>
                    </a:gs>
                    <a:gs pos="40000">
                      <a:srgbClr val="0078D7">
                        <a:lumMod val="50000"/>
                      </a:srgbClr>
                    </a:gs>
                  </a:gsLst>
                  <a:lin ang="5400000" scaled="0"/>
                </a:gradFill>
              </a:rPr>
              <a:t>Attend Azure sessions and activities, track your progress online, win raffle tickets for great prizes!</a:t>
            </a:r>
          </a:p>
          <a:p>
            <a:pPr>
              <a:lnSpc>
                <a:spcPct val="85000"/>
              </a:lnSpc>
              <a:spcAft>
                <a:spcPts val="1224"/>
              </a:spcAft>
              <a:buClr>
                <a:srgbClr val="FFFFFF"/>
              </a:buClr>
              <a:defRPr/>
            </a:pPr>
            <a:r>
              <a:rPr lang="en-US" sz="3264" dirty="0">
                <a:gradFill>
                  <a:gsLst>
                    <a:gs pos="20354">
                      <a:srgbClr val="0078D7">
                        <a:lumMod val="50000"/>
                      </a:srgbClr>
                    </a:gs>
                    <a:gs pos="40000">
                      <a:srgbClr val="0078D7">
                        <a:lumMod val="50000"/>
                      </a:srgbClr>
                    </a:gs>
                  </a:gsLst>
                  <a:lin ang="5400000" scaled="0"/>
                </a:gradFill>
              </a:rPr>
              <a:t>Aka.ms/</a:t>
            </a:r>
            <a:r>
              <a:rPr lang="en-US" sz="3264" dirty="0" err="1">
                <a:gradFill>
                  <a:gsLst>
                    <a:gs pos="20354">
                      <a:srgbClr val="0078D7">
                        <a:lumMod val="50000"/>
                      </a:srgbClr>
                    </a:gs>
                    <a:gs pos="40000">
                      <a:srgbClr val="0078D7">
                        <a:lumMod val="50000"/>
                      </a:srgbClr>
                    </a:gs>
                  </a:gsLst>
                  <a:lin ang="5400000" scaled="0"/>
                </a:gradFill>
              </a:rPr>
              <a:t>MyAzureChallenge</a:t>
            </a:r>
            <a:endParaRPr lang="en-US" sz="3264" dirty="0">
              <a:gradFill>
                <a:gsLst>
                  <a:gs pos="20354">
                    <a:srgbClr val="0078D7">
                      <a:lumMod val="50000"/>
                    </a:srgbClr>
                  </a:gs>
                  <a:gs pos="40000">
                    <a:srgbClr val="0078D7">
                      <a:lumMod val="50000"/>
                    </a:srgbClr>
                  </a:gs>
                </a:gsLst>
                <a:lin ang="5400000" scaled="0"/>
              </a:gradFill>
            </a:endParaRPr>
          </a:p>
          <a:p>
            <a:pPr>
              <a:lnSpc>
                <a:spcPct val="85000"/>
              </a:lnSpc>
              <a:spcAft>
                <a:spcPts val="1224"/>
              </a:spcAft>
              <a:buClr>
                <a:srgbClr val="FFFFFF"/>
              </a:buClr>
              <a:defRPr/>
            </a:pPr>
            <a:r>
              <a:rPr lang="en-US" sz="3264" dirty="0">
                <a:gradFill>
                  <a:gsLst>
                    <a:gs pos="20354">
                      <a:srgbClr val="0078D7">
                        <a:lumMod val="50000"/>
                      </a:srgbClr>
                    </a:gs>
                    <a:gs pos="40000">
                      <a:srgbClr val="0078D7">
                        <a:lumMod val="50000"/>
                      </a:srgbClr>
                    </a:gs>
                  </a:gsLst>
                  <a:lin ang="5400000" scaled="0"/>
                </a:gradFill>
              </a:rPr>
              <a:t>Enter this session code online</a:t>
            </a:r>
            <a:r>
              <a:rPr lang="en-US" sz="3264" dirty="0" smtClean="0">
                <a:gradFill>
                  <a:gsLst>
                    <a:gs pos="20354">
                      <a:srgbClr val="0078D7">
                        <a:lumMod val="50000"/>
                      </a:srgbClr>
                    </a:gs>
                    <a:gs pos="40000">
                      <a:srgbClr val="0078D7">
                        <a:lumMod val="50000"/>
                      </a:srgbClr>
                    </a:gs>
                  </a:gsLst>
                  <a:lin ang="5400000" scaled="0"/>
                </a:gradFill>
              </a:rPr>
              <a:t>: BRK3868</a:t>
            </a:r>
            <a:endParaRPr lang="en-US" sz="3264" b="1" dirty="0">
              <a:solidFill>
                <a:srgbClr val="FF0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0821" y="4018517"/>
            <a:ext cx="1684824" cy="1220839"/>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9326" t="629" r="19098" b="1"/>
          <a:stretch/>
        </p:blipFill>
        <p:spPr>
          <a:xfrm>
            <a:off x="9487235" y="2446863"/>
            <a:ext cx="2104777" cy="169831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82113" y="6203183"/>
            <a:ext cx="1658624" cy="51417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47258" y="4651409"/>
            <a:ext cx="2157572" cy="1539357"/>
          </a:xfrm>
          <a:prstGeom prst="rect">
            <a:avLst/>
          </a:prstGeom>
          <a:noFill/>
          <a:ln>
            <a:noFill/>
          </a:ln>
        </p:spPr>
      </p:pic>
      <p:sp>
        <p:nvSpPr>
          <p:cNvPr id="16" name="TextBox 15"/>
          <p:cNvSpPr txBox="1"/>
          <p:nvPr/>
        </p:nvSpPr>
        <p:spPr>
          <a:xfrm>
            <a:off x="393306" y="5985634"/>
            <a:ext cx="3650781" cy="894625"/>
          </a:xfrm>
          <a:prstGeom prst="rect">
            <a:avLst/>
          </a:prstGeom>
          <a:noFill/>
        </p:spPr>
        <p:txBody>
          <a:bodyPr wrap="square" rtlCol="0">
            <a:spAutoFit/>
          </a:bodyPr>
          <a:lstStyle/>
          <a:p>
            <a:pPr defTabSz="932597"/>
            <a:r>
              <a:rPr lang="en-US" sz="1020" dirty="0">
                <a:solidFill>
                  <a:srgbClr val="505050"/>
                </a:solidFill>
              </a:rPr>
              <a:t>NO PURCHASE NECESSARY. Open only to event attendees. Winners must be present to win. Game ends May 9</a:t>
            </a:r>
            <a:r>
              <a:rPr lang="en-US" sz="1020" baseline="30000" dirty="0">
                <a:solidFill>
                  <a:srgbClr val="505050"/>
                </a:solidFill>
              </a:rPr>
              <a:t>th</a:t>
            </a:r>
            <a:r>
              <a:rPr lang="en-US" sz="1020" dirty="0">
                <a:solidFill>
                  <a:srgbClr val="505050"/>
                </a:solidFill>
              </a:rPr>
              <a:t>, 2015. For Official Rules, see The Cloud and Enterprise Lounge or myignite.com/challenge</a:t>
            </a:r>
          </a:p>
          <a:p>
            <a:pPr defTabSz="932597"/>
            <a:endParaRPr lang="en-US" sz="1020" dirty="0">
              <a:solidFill>
                <a:srgbClr val="505050"/>
              </a:solidFill>
            </a:endParaRPr>
          </a:p>
        </p:txBody>
      </p:sp>
    </p:spTree>
    <p:extLst>
      <p:ext uri="{BB962C8B-B14F-4D97-AF65-F5344CB8AC3E}">
        <p14:creationId xmlns:p14="http://schemas.microsoft.com/office/powerpoint/2010/main" val="3584733755"/>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81" t="4495" r="4428" b="4311"/>
          <a:stretch/>
        </p:blipFill>
        <p:spPr bwMode="auto">
          <a:xfrm>
            <a:off x="6864125" y="1555974"/>
            <a:ext cx="3813811" cy="381381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5"/>
          <p:cNvSpPr txBox="1">
            <a:spLocks/>
          </p:cNvSpPr>
          <p:nvPr/>
        </p:nvSpPr>
        <p:spPr>
          <a:xfrm>
            <a:off x="5380179" y="5515801"/>
            <a:ext cx="7238858" cy="1306512"/>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buClr>
                <a:srgbClr val="000000"/>
              </a:buClr>
            </a:pPr>
            <a:r>
              <a:rPr lang="en-US" sz="2700" dirty="0" smtClean="0">
                <a:gradFill>
                  <a:gsLst>
                    <a:gs pos="0">
                      <a:srgbClr val="FFFFFF"/>
                    </a:gs>
                    <a:gs pos="100000">
                      <a:srgbClr val="FFFFFF"/>
                    </a:gs>
                  </a:gsLst>
                  <a:lin ang="5400000" scaled="1"/>
                </a:gradFill>
              </a:rPr>
              <a:t>Visit</a:t>
            </a:r>
            <a:r>
              <a:rPr lang="en-US" sz="2700" dirty="0" smtClean="0">
                <a:gradFill>
                  <a:gsLst>
                    <a:gs pos="0">
                      <a:srgbClr val="47D8FF"/>
                    </a:gs>
                    <a:gs pos="100000">
                      <a:srgbClr val="47D8FF"/>
                    </a:gs>
                  </a:gsLst>
                  <a:lin ang="5400000" scaled="1"/>
                </a:gradFill>
              </a:rPr>
              <a:t> </a:t>
            </a:r>
            <a:r>
              <a:rPr lang="en-US" sz="2700" dirty="0" err="1" smtClean="0">
                <a:gradFill>
                  <a:gsLst>
                    <a:gs pos="0">
                      <a:srgbClr val="47D8FF"/>
                    </a:gs>
                    <a:gs pos="100000">
                      <a:srgbClr val="47D8FF"/>
                    </a:gs>
                  </a:gsLst>
                  <a:lin ang="5400000" scaled="1"/>
                </a:gradFill>
              </a:rPr>
              <a:t>Myignite</a:t>
            </a:r>
            <a:r>
              <a:rPr lang="en-US" sz="2700" dirty="0" smtClean="0">
                <a:gradFill>
                  <a:gsLst>
                    <a:gs pos="0">
                      <a:srgbClr val="47D8FF"/>
                    </a:gs>
                    <a:gs pos="100000">
                      <a:srgbClr val="47D8FF"/>
                    </a:gs>
                  </a:gsLst>
                  <a:lin ang="5400000" scaled="1"/>
                </a:gradFill>
              </a:rPr>
              <a:t> </a:t>
            </a:r>
            <a:r>
              <a:rPr lang="en-US" sz="2700" dirty="0" smtClean="0">
                <a:gradFill>
                  <a:gsLst>
                    <a:gs pos="0">
                      <a:srgbClr val="FFFFFF"/>
                    </a:gs>
                    <a:gs pos="100000">
                      <a:srgbClr val="FFFFFF"/>
                    </a:gs>
                  </a:gsLst>
                  <a:lin ang="5400000" scaled="1"/>
                </a:gradFill>
              </a:rPr>
              <a:t>at</a:t>
            </a:r>
            <a:r>
              <a:rPr lang="en-US" sz="2700" dirty="0" smtClean="0">
                <a:gradFill>
                  <a:gsLst>
                    <a:gs pos="0">
                      <a:srgbClr val="47D8FF"/>
                    </a:gs>
                    <a:gs pos="100000">
                      <a:srgbClr val="47D8FF"/>
                    </a:gs>
                  </a:gsLst>
                  <a:lin ang="5400000" scaled="1"/>
                </a:gradFill>
              </a:rPr>
              <a:t> </a:t>
            </a:r>
            <a:r>
              <a:rPr lang="en-US" sz="2700" dirty="0" smtClean="0">
                <a:gradFill>
                  <a:gsLst>
                    <a:gs pos="20354">
                      <a:srgbClr val="505050"/>
                    </a:gs>
                    <a:gs pos="40000">
                      <a:srgbClr val="505050"/>
                    </a:gs>
                  </a:gsLst>
                  <a:lin ang="5400000" scaled="0"/>
                </a:gradFill>
                <a:hlinkClick r:id="rId4"/>
              </a:rPr>
              <a:t>http://myignite.microsoft.com</a:t>
            </a:r>
            <a:r>
              <a:rPr lang="en-US" sz="2700" dirty="0" smtClean="0">
                <a:gradFill>
                  <a:gsLst>
                    <a:gs pos="20354">
                      <a:srgbClr val="505050"/>
                    </a:gs>
                    <a:gs pos="40000">
                      <a:srgbClr val="505050"/>
                    </a:gs>
                  </a:gsLst>
                  <a:lin ang="5400000" scaled="0"/>
                </a:gradFill>
              </a:rPr>
              <a:t> </a:t>
            </a:r>
            <a:r>
              <a:rPr lang="en-US" sz="2700" dirty="0" smtClean="0">
                <a:gradFill>
                  <a:gsLst>
                    <a:gs pos="0">
                      <a:srgbClr val="47D8FF"/>
                    </a:gs>
                    <a:gs pos="100000">
                      <a:srgbClr val="47D8FF"/>
                    </a:gs>
                  </a:gsLst>
                  <a:lin ang="5400000" scaled="1"/>
                </a:gradFill>
              </a:rPr>
              <a:t> </a:t>
            </a:r>
            <a:br>
              <a:rPr lang="en-US" sz="2700" dirty="0" smtClean="0">
                <a:gradFill>
                  <a:gsLst>
                    <a:gs pos="0">
                      <a:srgbClr val="47D8FF"/>
                    </a:gs>
                    <a:gs pos="100000">
                      <a:srgbClr val="47D8FF"/>
                    </a:gs>
                  </a:gsLst>
                  <a:lin ang="5400000" scaled="1"/>
                </a:gradFill>
              </a:rPr>
            </a:br>
            <a:r>
              <a:rPr lang="en-US" sz="2700" dirty="0">
                <a:gradFill>
                  <a:gsLst>
                    <a:gs pos="0">
                      <a:srgbClr val="FFFFFF"/>
                    </a:gs>
                    <a:gs pos="100000">
                      <a:srgbClr val="FFFFFF"/>
                    </a:gs>
                  </a:gsLst>
                  <a:lin ang="5400000" scaled="1"/>
                </a:gradFill>
              </a:rPr>
              <a:t>or download and use the </a:t>
            </a:r>
            <a:r>
              <a:rPr lang="en-US" sz="2700" dirty="0">
                <a:gradFill>
                  <a:gsLst>
                    <a:gs pos="0">
                      <a:srgbClr val="47D8FF"/>
                    </a:gs>
                    <a:gs pos="100000">
                      <a:srgbClr val="47D8FF"/>
                    </a:gs>
                  </a:gsLst>
                  <a:lin ang="5400000" scaled="1"/>
                </a:gradFill>
              </a:rPr>
              <a:t>Ignite </a:t>
            </a:r>
            <a:r>
              <a:rPr lang="en-US" sz="2700" dirty="0" smtClean="0">
                <a:gradFill>
                  <a:gsLst>
                    <a:gs pos="0">
                      <a:srgbClr val="47D8FF"/>
                    </a:gs>
                    <a:gs pos="100000">
                      <a:srgbClr val="47D8FF"/>
                    </a:gs>
                  </a:gsLst>
                  <a:lin ang="5400000" scaled="1"/>
                </a:gradFill>
              </a:rPr>
              <a:t>Mobile </a:t>
            </a:r>
            <a:r>
              <a:rPr lang="en-US" sz="2700" dirty="0">
                <a:gradFill>
                  <a:gsLst>
                    <a:gs pos="0">
                      <a:srgbClr val="47D8FF"/>
                    </a:gs>
                    <a:gs pos="100000">
                      <a:srgbClr val="47D8FF"/>
                    </a:gs>
                  </a:gsLst>
                  <a:lin ang="5400000" scaled="1"/>
                </a:gradFill>
              </a:rPr>
              <a:t>App</a:t>
            </a:r>
            <a:r>
              <a:rPr lang="en-US" sz="2700" dirty="0">
                <a:gradFill>
                  <a:gsLst>
                    <a:gs pos="0">
                      <a:srgbClr val="FFFFFF"/>
                    </a:gs>
                    <a:gs pos="100000">
                      <a:srgbClr val="FFFFFF"/>
                    </a:gs>
                  </a:gsLst>
                  <a:lin ang="5400000" scaled="1"/>
                </a:gradFill>
              </a:rPr>
              <a:t> </a:t>
            </a:r>
            <a:r>
              <a:rPr lang="en-US" sz="2700" dirty="0" smtClean="0">
                <a:gradFill>
                  <a:gsLst>
                    <a:gs pos="0">
                      <a:srgbClr val="FFFFFF"/>
                    </a:gs>
                    <a:gs pos="100000">
                      <a:srgbClr val="FFFFFF"/>
                    </a:gs>
                  </a:gsLst>
                  <a:lin ang="5400000" scaled="1"/>
                </a:gradFill>
              </a:rPr>
              <a:t/>
            </a:r>
            <a:br>
              <a:rPr lang="en-US" sz="2700" dirty="0" smtClean="0">
                <a:gradFill>
                  <a:gsLst>
                    <a:gs pos="0">
                      <a:srgbClr val="FFFFFF"/>
                    </a:gs>
                    <a:gs pos="100000">
                      <a:srgbClr val="FFFFFF"/>
                    </a:gs>
                  </a:gsLst>
                  <a:lin ang="5400000" scaled="1"/>
                </a:gradFill>
              </a:rPr>
            </a:br>
            <a:r>
              <a:rPr lang="en-US" sz="2700" dirty="0" smtClean="0">
                <a:gradFill>
                  <a:gsLst>
                    <a:gs pos="0">
                      <a:srgbClr val="FFFFFF"/>
                    </a:gs>
                    <a:gs pos="100000">
                      <a:srgbClr val="FFFFFF"/>
                    </a:gs>
                  </a:gsLst>
                  <a:lin ang="5400000" scaled="1"/>
                </a:gradFill>
              </a:rPr>
              <a:t>with </a:t>
            </a:r>
            <a:r>
              <a:rPr lang="en-US" sz="2700" dirty="0">
                <a:gradFill>
                  <a:gsLst>
                    <a:gs pos="0">
                      <a:srgbClr val="FFFFFF"/>
                    </a:gs>
                    <a:gs pos="100000">
                      <a:srgbClr val="FFFFFF"/>
                    </a:gs>
                  </a:gsLst>
                  <a:lin ang="5400000" scaled="1"/>
                </a:gradFill>
              </a:rPr>
              <a:t>the QR code above.</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a:gradFill>
                  <a:gsLst>
                    <a:gs pos="1250">
                      <a:srgbClr val="FFFFFF"/>
                    </a:gs>
                    <a:gs pos="100000">
                      <a:srgbClr val="FFFFFF"/>
                    </a:gs>
                  </a:gsLst>
                  <a:lin ang="5400000" scaled="0"/>
                </a:gradFill>
              </a:rPr>
              <a:t>Please evaluate this session</a:t>
            </a:r>
          </a:p>
          <a:p>
            <a:pPr>
              <a:lnSpc>
                <a:spcPct val="80000"/>
              </a:lnSpc>
            </a:pPr>
            <a:r>
              <a:rPr sz="3200">
                <a:gradFill>
                  <a:gsLst>
                    <a:gs pos="1250">
                      <a:srgbClr val="FF8C00"/>
                    </a:gs>
                    <a:gs pos="100000">
                      <a:srgbClr val="FF8C00"/>
                    </a:gs>
                  </a:gsLst>
                  <a:lin ang="5400000" scaled="0"/>
                </a:gradFill>
              </a:rPr>
              <a:t>Your feedback is important to us!</a:t>
            </a:r>
            <a:endParaRPr sz="3600">
              <a:gradFill>
                <a:gsLst>
                  <a:gs pos="1250">
                    <a:srgbClr val="FF8C00"/>
                  </a:gs>
                  <a:gs pos="100000">
                    <a:srgbClr val="FF8C00"/>
                  </a:gs>
                </a:gsLst>
                <a:lin ang="5400000" scaled="0"/>
              </a:gra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a:ext>
            </a:extLst>
          </a:blip>
          <a:srcRect l="14729" r="3549"/>
          <a:stretch/>
        </p:blipFill>
        <p:spPr>
          <a:xfrm>
            <a:off x="0" y="-1"/>
            <a:ext cx="5227637" cy="6994525"/>
          </a:xfrm>
          <a:prstGeom prst="rect">
            <a:avLst/>
          </a:prstGeom>
        </p:spPr>
      </p:pic>
    </p:spTree>
    <p:extLst>
      <p:ext uri="{BB962C8B-B14F-4D97-AF65-F5344CB8AC3E}">
        <p14:creationId xmlns:p14="http://schemas.microsoft.com/office/powerpoint/2010/main" val="397322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29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56736" y="823207"/>
            <a:ext cx="12801600" cy="433427"/>
          </a:xfrm>
          <a:prstGeom prst="rect">
            <a:avLst/>
          </a:prstGeom>
          <a:solidFill>
            <a:schemeClr val="tx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pic>
        <p:nvPicPr>
          <p:cNvPr id="2" name="Picture 1"/>
          <p:cNvPicPr>
            <a:picLocks noChangeAspect="1"/>
          </p:cNvPicPr>
          <p:nvPr/>
        </p:nvPicPr>
        <p:blipFill rotWithShape="1">
          <a:blip r:embed="rId2"/>
          <a:srcRect t="11535"/>
          <a:stretch/>
        </p:blipFill>
        <p:spPr>
          <a:xfrm>
            <a:off x="2479239" y="1273222"/>
            <a:ext cx="7853798" cy="5721303"/>
          </a:xfrm>
          <a:prstGeom prst="rect">
            <a:avLst/>
          </a:prstGeom>
        </p:spPr>
      </p:pic>
      <p:sp>
        <p:nvSpPr>
          <p:cNvPr id="5" name="Title 2"/>
          <p:cNvSpPr txBox="1">
            <a:spLocks/>
          </p:cNvSpPr>
          <p:nvPr/>
        </p:nvSpPr>
        <p:spPr>
          <a:xfrm>
            <a:off x="232364" y="88399"/>
            <a:ext cx="11885832" cy="91436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896" dirty="0"/>
              <a:t>Azure RemoteApp Overview </a:t>
            </a:r>
            <a:endParaRPr lang="en-US" sz="4080" dirty="0"/>
          </a:p>
        </p:txBody>
      </p:sp>
      <p:sp>
        <p:nvSpPr>
          <p:cNvPr id="6" name="Rectangle 5"/>
          <p:cNvSpPr/>
          <p:nvPr/>
        </p:nvSpPr>
        <p:spPr>
          <a:xfrm>
            <a:off x="2236168" y="874326"/>
            <a:ext cx="8215792" cy="382308"/>
          </a:xfrm>
          <a:prstGeom prst="rect">
            <a:avLst/>
          </a:prstGeom>
        </p:spPr>
        <p:txBody>
          <a:bodyPr wrap="square">
            <a:spAutoFit/>
          </a:bodyPr>
          <a:lstStyle/>
          <a:p>
            <a:r>
              <a:rPr lang="en-US" sz="1836" u="sng" dirty="0">
                <a:solidFill>
                  <a:schemeClr val="bg1"/>
                </a:solidFill>
                <a:latin typeface="Arial" panose="020B0604020202020204" pitchFamily="34" charset="0"/>
                <a:ea typeface="Calibri" panose="020F0502020204030204" pitchFamily="34" charset="0"/>
                <a:cs typeface="Times New Roman" panose="02020603050405020304" pitchFamily="18" charset="0"/>
              </a:rPr>
              <a:t>http://channel9.msdn.com/Events/TechEd/Europe/2014/EM-B212</a:t>
            </a:r>
            <a:r>
              <a:rPr lang="en-US" sz="1836"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US" sz="1836" dirty="0">
              <a:solidFill>
                <a:schemeClr val="bg1"/>
              </a:solidFill>
            </a:endParaRPr>
          </a:p>
        </p:txBody>
      </p:sp>
    </p:spTree>
    <p:extLst>
      <p:ext uri="{BB962C8B-B14F-4D97-AF65-F5344CB8AC3E}">
        <p14:creationId xmlns:p14="http://schemas.microsoft.com/office/powerpoint/2010/main" val="21527889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74638" y="1211263"/>
            <a:ext cx="5874502" cy="5486399"/>
            <a:chOff x="274638" y="1211263"/>
            <a:chExt cx="5874502" cy="5486399"/>
          </a:xfrm>
          <a:solidFill>
            <a:schemeClr val="tx1">
              <a:lumMod val="50000"/>
            </a:schemeClr>
          </a:solidFill>
        </p:grpSpPr>
        <p:sp>
          <p:nvSpPr>
            <p:cNvPr id="50" name="Rectangle 49"/>
            <p:cNvSpPr/>
            <p:nvPr/>
          </p:nvSpPr>
          <p:spPr bwMode="auto">
            <a:xfrm>
              <a:off x="274638" y="1211263"/>
              <a:ext cx="5874502" cy="5486399"/>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 name="TextBox 8"/>
            <p:cNvSpPr txBox="1"/>
            <p:nvPr/>
          </p:nvSpPr>
          <p:spPr>
            <a:xfrm>
              <a:off x="507286" y="1508496"/>
              <a:ext cx="5555881" cy="1119201"/>
            </a:xfrm>
            <a:prstGeom prst="rect">
              <a:avLst/>
            </a:prstGeom>
            <a:grpFill/>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lIns="186538" tIns="186538" rIns="0" bIns="0" anchor="t" anchorCtr="0">
              <a:noAutofit/>
            </a:bodyPr>
            <a:lstStyle>
              <a:defPPr>
                <a:defRPr lang="en-US"/>
              </a:defPPr>
              <a:lvl1pPr marL="182880">
                <a:lnSpc>
                  <a:spcPct val="90000"/>
                </a:lnSpc>
                <a:spcAft>
                  <a:spcPts val="600"/>
                </a:spcAft>
                <a:defRPr sz="2400">
                  <a:solidFill>
                    <a:srgbClr val="FFFFFF"/>
                  </a:solidFill>
                  <a:latin typeface="Segoe UI Light"/>
                </a:defRPr>
              </a:lvl1pPr>
            </a:lstStyle>
            <a:p>
              <a:pPr marL="0" defTabSz="932654" fontAlgn="auto">
                <a:lnSpc>
                  <a:spcPts val="3420"/>
                </a:lnSpc>
                <a:spcBef>
                  <a:spcPts val="0"/>
                </a:spcBef>
                <a:spcAft>
                  <a:spcPts val="0"/>
                </a:spcAft>
                <a:defRPr/>
              </a:pPr>
              <a:r>
                <a:rPr lang="en-US" sz="2600" dirty="0" err="1">
                  <a:solidFill>
                    <a:schemeClr val="tx1">
                      <a:lumMod val="95000"/>
                    </a:schemeClr>
                  </a:solidFill>
                  <a:cs typeface="Segoe UI Light"/>
                </a:rPr>
                <a:t>RemoteApp</a:t>
              </a:r>
              <a:r>
                <a:rPr lang="en-US" sz="2600" dirty="0">
                  <a:solidFill>
                    <a:schemeClr val="tx1">
                      <a:lumMod val="95000"/>
                    </a:schemeClr>
                  </a:solidFill>
                  <a:cs typeface="Segoe UI Light"/>
                </a:rPr>
                <a:t> </a:t>
              </a:r>
              <a:r>
                <a:rPr lang="en-US" sz="2600" dirty="0" smtClean="0">
                  <a:solidFill>
                    <a:schemeClr val="tx1">
                      <a:lumMod val="95000"/>
                    </a:schemeClr>
                  </a:solidFill>
                  <a:cs typeface="Segoe UI Light"/>
                </a:rPr>
                <a:t/>
              </a:r>
              <a:br>
                <a:rPr lang="en-US" sz="2600" dirty="0" smtClean="0">
                  <a:solidFill>
                    <a:schemeClr val="tx1">
                      <a:lumMod val="95000"/>
                    </a:schemeClr>
                  </a:solidFill>
                  <a:cs typeface="Segoe UI Light"/>
                </a:rPr>
              </a:br>
              <a:r>
                <a:rPr lang="en-US" sz="2600" dirty="0" smtClean="0">
                  <a:solidFill>
                    <a:schemeClr val="tx1">
                      <a:lumMod val="95000"/>
                    </a:schemeClr>
                  </a:solidFill>
                  <a:cs typeface="Segoe UI Light"/>
                </a:rPr>
                <a:t>cloud deployment</a:t>
              </a:r>
              <a:endParaRPr lang="en-US" sz="2600" dirty="0">
                <a:solidFill>
                  <a:schemeClr val="tx1">
                    <a:lumMod val="95000"/>
                  </a:schemeClr>
                </a:solidFill>
                <a:latin typeface="Segoe UI  "/>
                <a:cs typeface="Segoe UI  "/>
              </a:endParaRPr>
            </a:p>
          </p:txBody>
        </p:sp>
        <p:sp>
          <p:nvSpPr>
            <p:cNvPr id="11" name="TextBox 10"/>
            <p:cNvSpPr txBox="1"/>
            <p:nvPr/>
          </p:nvSpPr>
          <p:spPr>
            <a:xfrm>
              <a:off x="496947" y="2896491"/>
              <a:ext cx="5359811" cy="2713749"/>
            </a:xfrm>
            <a:prstGeom prst="rect">
              <a:avLst/>
            </a:prstGeom>
            <a:grpFill/>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lIns="186538" tIns="186538" rIns="0" bIns="0" anchor="t" anchorCtr="0">
              <a:noAutofit/>
            </a:bodyPr>
            <a:lstStyle>
              <a:defPPr>
                <a:defRPr lang="en-US"/>
              </a:defPPr>
              <a:lvl1pPr algn="ctr">
                <a:lnSpc>
                  <a:spcPct val="90000"/>
                </a:lnSpc>
                <a:spcAft>
                  <a:spcPts val="600"/>
                </a:spcAft>
                <a:defRPr sz="2400">
                  <a:solidFill>
                    <a:srgbClr val="FFFFFF"/>
                  </a:solidFill>
                  <a:latin typeface="Segoe UI Light"/>
                </a:defRPr>
              </a:lvl1pPr>
            </a:lstStyle>
            <a:p>
              <a:pPr marL="192024" indent="-192024" algn="l" defTabSz="932654" fontAlgn="auto">
                <a:lnSpc>
                  <a:spcPts val="2080"/>
                </a:lnSpc>
                <a:spcBef>
                  <a:spcPts val="0"/>
                </a:spcBef>
                <a:spcAft>
                  <a:spcPts val="1200"/>
                </a:spcAft>
                <a:buFont typeface="Arial" panose="020B0604020202020204" pitchFamily="34" charset="0"/>
                <a:buChar char="•"/>
                <a:defRPr/>
              </a:pPr>
              <a:r>
                <a:rPr lang="en-US" sz="1400" dirty="0">
                  <a:solidFill>
                    <a:schemeClr val="tx1"/>
                  </a:solidFill>
                  <a:latin typeface="Segoe UI  "/>
                  <a:cs typeface="Segoe UI  "/>
                </a:rPr>
                <a:t>Image available with Microsoft Office Professional Plus 2013 preinstalled</a:t>
              </a:r>
            </a:p>
            <a:p>
              <a:pPr marL="192024" indent="-192024" algn="l" defTabSz="932654" fontAlgn="auto">
                <a:lnSpc>
                  <a:spcPts val="2080"/>
                </a:lnSpc>
                <a:spcBef>
                  <a:spcPts val="0"/>
                </a:spcBef>
                <a:spcAft>
                  <a:spcPts val="1200"/>
                </a:spcAft>
                <a:buFont typeface="Arial" panose="020B0604020202020204" pitchFamily="34" charset="0"/>
                <a:buChar char="•"/>
                <a:defRPr/>
              </a:pPr>
              <a:r>
                <a:rPr lang="en-US" sz="1400" dirty="0">
                  <a:solidFill>
                    <a:schemeClr val="tx1"/>
                  </a:solidFill>
                  <a:latin typeface="Segoe UI  "/>
                  <a:cs typeface="Segoe UI  "/>
                </a:rPr>
                <a:t>Rapid provisioning: apps quickly available</a:t>
              </a:r>
            </a:p>
            <a:p>
              <a:pPr marL="192024" indent="-192024" algn="l" defTabSz="932654" fontAlgn="auto">
                <a:lnSpc>
                  <a:spcPts val="2080"/>
                </a:lnSpc>
                <a:spcBef>
                  <a:spcPts val="0"/>
                </a:spcBef>
                <a:spcAft>
                  <a:spcPts val="1200"/>
                </a:spcAft>
                <a:buFont typeface="Arial" panose="020B0604020202020204" pitchFamily="34" charset="0"/>
                <a:buChar char="•"/>
                <a:defRPr/>
              </a:pPr>
              <a:r>
                <a:rPr lang="en-US" sz="1400" dirty="0">
                  <a:solidFill>
                    <a:schemeClr val="tx1"/>
                  </a:solidFill>
                  <a:latin typeface="Segoe UI  "/>
                  <a:cs typeface="Segoe UI  "/>
                </a:rPr>
                <a:t>Automatic maintenance of platform image: OS and apps </a:t>
              </a:r>
              <a:br>
                <a:rPr lang="en-US" sz="1400" dirty="0">
                  <a:solidFill>
                    <a:schemeClr val="tx1"/>
                  </a:solidFill>
                  <a:latin typeface="Segoe UI  "/>
                  <a:cs typeface="Segoe UI  "/>
                </a:rPr>
              </a:br>
              <a:r>
                <a:rPr lang="en-US" sz="1400" dirty="0">
                  <a:solidFill>
                    <a:schemeClr val="tx1"/>
                  </a:solidFill>
                  <a:latin typeface="Segoe UI  "/>
                  <a:cs typeface="Segoe UI  "/>
                </a:rPr>
                <a:t>always up-to-date, Microsoft antimalware</a:t>
              </a:r>
            </a:p>
            <a:p>
              <a:pPr marL="192024" indent="-192024" algn="l" defTabSz="932654" fontAlgn="auto">
                <a:lnSpc>
                  <a:spcPts val="2080"/>
                </a:lnSpc>
                <a:spcBef>
                  <a:spcPts val="0"/>
                </a:spcBef>
                <a:spcAft>
                  <a:spcPts val="1200"/>
                </a:spcAft>
                <a:buFont typeface="Arial" panose="020B0604020202020204" pitchFamily="34" charset="0"/>
                <a:buChar char="•"/>
                <a:defRPr/>
              </a:pPr>
              <a:r>
                <a:rPr lang="en-US" sz="1400" dirty="0">
                  <a:solidFill>
                    <a:schemeClr val="tx1"/>
                  </a:solidFill>
                  <a:latin typeface="Segoe UI  "/>
                  <a:cs typeface="Segoe UI  "/>
                </a:rPr>
                <a:t>User logon with Microsoft account or corporate credentials federated with Azure Active Directory</a:t>
              </a:r>
            </a:p>
            <a:p>
              <a:pPr marL="192024" indent="-192024" algn="l" defTabSz="932654" fontAlgn="auto">
                <a:lnSpc>
                  <a:spcPts val="2080"/>
                </a:lnSpc>
                <a:spcBef>
                  <a:spcPts val="0"/>
                </a:spcBef>
                <a:defRPr/>
              </a:pPr>
              <a:endParaRPr lang="en-US" sz="1400" dirty="0">
                <a:solidFill>
                  <a:schemeClr val="tx1"/>
                </a:solidFill>
                <a:latin typeface="Segoe UI  "/>
                <a:cs typeface="Segoe UI  "/>
              </a:endParaRPr>
            </a:p>
          </p:txBody>
        </p:sp>
        <p:pic>
          <p:nvPicPr>
            <p:cNvPr id="18" name="Picture 277"/>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994121" y="1594547"/>
              <a:ext cx="1487929" cy="1203244"/>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6" name="Group 5"/>
          <p:cNvGrpSpPr/>
          <p:nvPr/>
        </p:nvGrpSpPr>
        <p:grpSpPr>
          <a:xfrm>
            <a:off x="6332011" y="1211262"/>
            <a:ext cx="5785374" cy="5486399"/>
            <a:chOff x="6218237" y="1211263"/>
            <a:chExt cx="5874502" cy="5486399"/>
          </a:xfrm>
          <a:solidFill>
            <a:schemeClr val="tx1">
              <a:lumMod val="50000"/>
            </a:schemeClr>
          </a:solidFill>
        </p:grpSpPr>
        <p:sp>
          <p:nvSpPr>
            <p:cNvPr id="54" name="Rectangle 53"/>
            <p:cNvSpPr/>
            <p:nvPr/>
          </p:nvSpPr>
          <p:spPr bwMode="auto">
            <a:xfrm>
              <a:off x="6218237" y="1211263"/>
              <a:ext cx="5874502" cy="5486399"/>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19" name="Group 18"/>
            <p:cNvGrpSpPr/>
            <p:nvPr/>
          </p:nvGrpSpPr>
          <p:grpSpPr>
            <a:xfrm>
              <a:off x="10543993" y="1429201"/>
              <a:ext cx="1279692" cy="1502673"/>
              <a:chOff x="10514444" y="2617454"/>
              <a:chExt cx="1015051" cy="1191920"/>
            </a:xfrm>
            <a:grpFill/>
          </p:grpSpPr>
          <p:pic>
            <p:nvPicPr>
              <p:cNvPr id="40" name="Picture 18"/>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873220" y="2617454"/>
                <a:ext cx="656275" cy="441699"/>
              </a:xfrm>
              <a:prstGeom prst="rect">
                <a:avLst/>
              </a:prstGeom>
              <a:gr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 name="Freeform 9"/>
              <p:cNvSpPr>
                <a:spLocks noEditPoints="1"/>
              </p:cNvSpPr>
              <p:nvPr/>
            </p:nvSpPr>
            <p:spPr bwMode="auto">
              <a:xfrm>
                <a:off x="10514444" y="3300551"/>
                <a:ext cx="413274" cy="508823"/>
              </a:xfrm>
              <a:custGeom>
                <a:avLst/>
                <a:gdLst>
                  <a:gd name="T0" fmla="*/ 0 w 2913"/>
                  <a:gd name="T1" fmla="*/ 0 h 3587"/>
                  <a:gd name="T2" fmla="*/ 0 w 2913"/>
                  <a:gd name="T3" fmla="*/ 3587 h 3587"/>
                  <a:gd name="T4" fmla="*/ 946 w 2913"/>
                  <a:gd name="T5" fmla="*/ 3587 h 3587"/>
                  <a:gd name="T6" fmla="*/ 946 w 2913"/>
                  <a:gd name="T7" fmla="*/ 2851 h 3587"/>
                  <a:gd name="T8" fmla="*/ 1324 w 2913"/>
                  <a:gd name="T9" fmla="*/ 2851 h 3587"/>
                  <a:gd name="T10" fmla="*/ 1324 w 2913"/>
                  <a:gd name="T11" fmla="*/ 3587 h 3587"/>
                  <a:gd name="T12" fmla="*/ 1603 w 2913"/>
                  <a:gd name="T13" fmla="*/ 3587 h 3587"/>
                  <a:gd name="T14" fmla="*/ 1603 w 2913"/>
                  <a:gd name="T15" fmla="*/ 2851 h 3587"/>
                  <a:gd name="T16" fmla="*/ 1981 w 2913"/>
                  <a:gd name="T17" fmla="*/ 2851 h 3587"/>
                  <a:gd name="T18" fmla="*/ 1981 w 2913"/>
                  <a:gd name="T19" fmla="*/ 3587 h 3587"/>
                  <a:gd name="T20" fmla="*/ 2913 w 2913"/>
                  <a:gd name="T21" fmla="*/ 3587 h 3587"/>
                  <a:gd name="T22" fmla="*/ 2913 w 2913"/>
                  <a:gd name="T23" fmla="*/ 0 h 3587"/>
                  <a:gd name="T24" fmla="*/ 0 w 2913"/>
                  <a:gd name="T25" fmla="*/ 0 h 3587"/>
                  <a:gd name="T26" fmla="*/ 2639 w 2913"/>
                  <a:gd name="T27" fmla="*/ 2617 h 3587"/>
                  <a:gd name="T28" fmla="*/ 286 w 2913"/>
                  <a:gd name="T29" fmla="*/ 2617 h 3587"/>
                  <a:gd name="T30" fmla="*/ 286 w 2913"/>
                  <a:gd name="T31" fmla="*/ 2239 h 3587"/>
                  <a:gd name="T32" fmla="*/ 2639 w 2913"/>
                  <a:gd name="T33" fmla="*/ 2239 h 3587"/>
                  <a:gd name="T34" fmla="*/ 2639 w 2913"/>
                  <a:gd name="T35" fmla="*/ 2617 h 3587"/>
                  <a:gd name="T36" fmla="*/ 2639 w 2913"/>
                  <a:gd name="T37" fmla="*/ 1965 h 3587"/>
                  <a:gd name="T38" fmla="*/ 286 w 2913"/>
                  <a:gd name="T39" fmla="*/ 1965 h 3587"/>
                  <a:gd name="T40" fmla="*/ 286 w 2913"/>
                  <a:gd name="T41" fmla="*/ 1586 h 3587"/>
                  <a:gd name="T42" fmla="*/ 2639 w 2913"/>
                  <a:gd name="T43" fmla="*/ 1586 h 3587"/>
                  <a:gd name="T44" fmla="*/ 2639 w 2913"/>
                  <a:gd name="T45" fmla="*/ 1965 h 3587"/>
                  <a:gd name="T46" fmla="*/ 2639 w 2913"/>
                  <a:gd name="T47" fmla="*/ 1310 h 3587"/>
                  <a:gd name="T48" fmla="*/ 286 w 2913"/>
                  <a:gd name="T49" fmla="*/ 1310 h 3587"/>
                  <a:gd name="T50" fmla="*/ 286 w 2913"/>
                  <a:gd name="T51" fmla="*/ 932 h 3587"/>
                  <a:gd name="T52" fmla="*/ 2639 w 2913"/>
                  <a:gd name="T53" fmla="*/ 932 h 3587"/>
                  <a:gd name="T54" fmla="*/ 2639 w 2913"/>
                  <a:gd name="T55" fmla="*/ 1310 h 3587"/>
                  <a:gd name="T56" fmla="*/ 2639 w 2913"/>
                  <a:gd name="T57" fmla="*/ 655 h 3587"/>
                  <a:gd name="T58" fmla="*/ 286 w 2913"/>
                  <a:gd name="T59" fmla="*/ 655 h 3587"/>
                  <a:gd name="T60" fmla="*/ 286 w 2913"/>
                  <a:gd name="T61" fmla="*/ 279 h 3587"/>
                  <a:gd name="T62" fmla="*/ 2639 w 2913"/>
                  <a:gd name="T63" fmla="*/ 279 h 3587"/>
                  <a:gd name="T64" fmla="*/ 2639 w 2913"/>
                  <a:gd name="T65" fmla="*/ 655 h 3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13" h="3587">
                    <a:moveTo>
                      <a:pt x="0" y="0"/>
                    </a:moveTo>
                    <a:lnTo>
                      <a:pt x="0" y="3587"/>
                    </a:lnTo>
                    <a:lnTo>
                      <a:pt x="946" y="3587"/>
                    </a:lnTo>
                    <a:lnTo>
                      <a:pt x="946" y="2851"/>
                    </a:lnTo>
                    <a:lnTo>
                      <a:pt x="1324" y="2851"/>
                    </a:lnTo>
                    <a:lnTo>
                      <a:pt x="1324" y="3587"/>
                    </a:lnTo>
                    <a:lnTo>
                      <a:pt x="1603" y="3587"/>
                    </a:lnTo>
                    <a:lnTo>
                      <a:pt x="1603" y="2851"/>
                    </a:lnTo>
                    <a:lnTo>
                      <a:pt x="1981" y="2851"/>
                    </a:lnTo>
                    <a:lnTo>
                      <a:pt x="1981" y="3587"/>
                    </a:lnTo>
                    <a:lnTo>
                      <a:pt x="2913" y="3587"/>
                    </a:lnTo>
                    <a:lnTo>
                      <a:pt x="2913" y="0"/>
                    </a:lnTo>
                    <a:lnTo>
                      <a:pt x="0" y="0"/>
                    </a:lnTo>
                    <a:close/>
                    <a:moveTo>
                      <a:pt x="2639" y="2617"/>
                    </a:moveTo>
                    <a:lnTo>
                      <a:pt x="286" y="2617"/>
                    </a:lnTo>
                    <a:lnTo>
                      <a:pt x="286" y="2239"/>
                    </a:lnTo>
                    <a:lnTo>
                      <a:pt x="2639" y="2239"/>
                    </a:lnTo>
                    <a:lnTo>
                      <a:pt x="2639" y="2617"/>
                    </a:lnTo>
                    <a:close/>
                    <a:moveTo>
                      <a:pt x="2639" y="1965"/>
                    </a:moveTo>
                    <a:lnTo>
                      <a:pt x="286" y="1965"/>
                    </a:lnTo>
                    <a:lnTo>
                      <a:pt x="286" y="1586"/>
                    </a:lnTo>
                    <a:lnTo>
                      <a:pt x="2639" y="1586"/>
                    </a:lnTo>
                    <a:lnTo>
                      <a:pt x="2639" y="1965"/>
                    </a:lnTo>
                    <a:close/>
                    <a:moveTo>
                      <a:pt x="2639" y="1310"/>
                    </a:moveTo>
                    <a:lnTo>
                      <a:pt x="286" y="1310"/>
                    </a:lnTo>
                    <a:lnTo>
                      <a:pt x="286" y="932"/>
                    </a:lnTo>
                    <a:lnTo>
                      <a:pt x="2639" y="932"/>
                    </a:lnTo>
                    <a:lnTo>
                      <a:pt x="2639" y="1310"/>
                    </a:lnTo>
                    <a:close/>
                    <a:moveTo>
                      <a:pt x="2639" y="655"/>
                    </a:moveTo>
                    <a:lnTo>
                      <a:pt x="286" y="655"/>
                    </a:lnTo>
                    <a:lnTo>
                      <a:pt x="286" y="279"/>
                    </a:lnTo>
                    <a:lnTo>
                      <a:pt x="2639" y="279"/>
                    </a:lnTo>
                    <a:lnTo>
                      <a:pt x="2639" y="65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51342" fontAlgn="auto">
                  <a:spcBef>
                    <a:spcPts val="0"/>
                  </a:spcBef>
                  <a:spcAft>
                    <a:spcPts val="0"/>
                  </a:spcAft>
                  <a:defRPr/>
                </a:pPr>
                <a:endParaRPr lang="en-US" sz="1900" dirty="0">
                  <a:latin typeface="+mn-lt"/>
                  <a:ea typeface="+mn-ea"/>
                  <a:cs typeface="+mn-cs"/>
                </a:endParaRPr>
              </a:p>
            </p:txBody>
          </p:sp>
        </p:grpSp>
        <p:sp>
          <p:nvSpPr>
            <p:cNvPr id="51" name="TextBox 50"/>
            <p:cNvSpPr txBox="1"/>
            <p:nvPr/>
          </p:nvSpPr>
          <p:spPr>
            <a:xfrm>
              <a:off x="6542559" y="1494038"/>
              <a:ext cx="3672505" cy="1119201"/>
            </a:xfrm>
            <a:prstGeom prst="rect">
              <a:avLst/>
            </a:prstGeom>
            <a:grpFill/>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lIns="186538" tIns="186538" rIns="0" bIns="0" anchor="t" anchorCtr="0">
              <a:noAutofit/>
            </a:bodyPr>
            <a:lstStyle>
              <a:defPPr>
                <a:defRPr lang="en-US"/>
              </a:defPPr>
              <a:lvl1pPr marL="182880">
                <a:lnSpc>
                  <a:spcPct val="90000"/>
                </a:lnSpc>
                <a:spcAft>
                  <a:spcPts val="600"/>
                </a:spcAft>
                <a:defRPr sz="2400">
                  <a:solidFill>
                    <a:srgbClr val="FFFFFF"/>
                  </a:solidFill>
                  <a:latin typeface="Segoe UI Light"/>
                </a:defRPr>
              </a:lvl1pPr>
            </a:lstStyle>
            <a:p>
              <a:pPr marL="0" defTabSz="932654" fontAlgn="auto">
                <a:lnSpc>
                  <a:spcPts val="3420"/>
                </a:lnSpc>
                <a:spcBef>
                  <a:spcPts val="0"/>
                </a:spcBef>
                <a:spcAft>
                  <a:spcPts val="0"/>
                </a:spcAft>
                <a:defRPr/>
              </a:pPr>
              <a:r>
                <a:rPr lang="en-US" sz="2600" dirty="0" err="1">
                  <a:solidFill>
                    <a:schemeClr val="tx1">
                      <a:lumMod val="95000"/>
                    </a:schemeClr>
                  </a:solidFill>
                  <a:cs typeface="Segoe UI Light"/>
                </a:rPr>
                <a:t>RemoteApp</a:t>
              </a:r>
              <a:r>
                <a:rPr lang="en-US" sz="2600" dirty="0">
                  <a:solidFill>
                    <a:schemeClr val="tx1">
                      <a:lumMod val="95000"/>
                    </a:schemeClr>
                  </a:solidFill>
                  <a:cs typeface="Segoe UI Light"/>
                </a:rPr>
                <a:t> </a:t>
              </a:r>
              <a:r>
                <a:rPr lang="en-US" sz="2600" dirty="0" smtClean="0">
                  <a:solidFill>
                    <a:schemeClr val="tx1">
                      <a:lumMod val="95000"/>
                    </a:schemeClr>
                  </a:solidFill>
                  <a:cs typeface="Segoe UI Light"/>
                </a:rPr>
                <a:t/>
              </a:r>
              <a:br>
                <a:rPr lang="en-US" sz="2600" dirty="0" smtClean="0">
                  <a:solidFill>
                    <a:schemeClr val="tx1">
                      <a:lumMod val="95000"/>
                    </a:schemeClr>
                  </a:solidFill>
                  <a:cs typeface="Segoe UI Light"/>
                </a:rPr>
              </a:br>
              <a:r>
                <a:rPr lang="en-US" sz="2600" dirty="0" smtClean="0">
                  <a:solidFill>
                    <a:schemeClr val="tx1">
                      <a:lumMod val="95000"/>
                    </a:schemeClr>
                  </a:solidFill>
                  <a:cs typeface="Segoe UI Light"/>
                </a:rPr>
                <a:t>hybrid deployment</a:t>
              </a:r>
              <a:endParaRPr lang="en-US" sz="2600" dirty="0">
                <a:solidFill>
                  <a:schemeClr val="tx1">
                    <a:lumMod val="95000"/>
                  </a:schemeClr>
                </a:solidFill>
                <a:latin typeface="Segoe UI  "/>
                <a:cs typeface="Segoe UI  "/>
              </a:endParaRPr>
            </a:p>
          </p:txBody>
        </p:sp>
        <p:sp>
          <p:nvSpPr>
            <p:cNvPr id="52" name="TextBox 51"/>
            <p:cNvSpPr txBox="1"/>
            <p:nvPr/>
          </p:nvSpPr>
          <p:spPr>
            <a:xfrm>
              <a:off x="6618677" y="2896491"/>
              <a:ext cx="5267675" cy="2713749"/>
            </a:xfrm>
            <a:prstGeom prst="rect">
              <a:avLst/>
            </a:prstGeom>
            <a:grpFill/>
            <a:effectLst/>
            <a:scene3d>
              <a:camera prst="orthographicFront">
                <a:rot lat="0" lon="0" rev="0"/>
              </a:camera>
              <a:lightRig rig="twoPt" dir="tl"/>
            </a:scene3d>
            <a:sp3d prstMaterial="flat"/>
          </p:spPr>
          <p:style>
            <a:lnRef idx="0">
              <a:schemeClr val="accent1"/>
            </a:lnRef>
            <a:fillRef idx="3">
              <a:schemeClr val="accent1"/>
            </a:fillRef>
            <a:effectRef idx="3">
              <a:schemeClr val="accent1"/>
            </a:effectRef>
            <a:fontRef idx="minor">
              <a:schemeClr val="lt1"/>
            </a:fontRef>
          </p:style>
          <p:txBody>
            <a:bodyPr lIns="186538" tIns="186538" rIns="0" bIns="0" anchor="t" anchorCtr="0">
              <a:noAutofit/>
            </a:bodyPr>
            <a:lstStyle>
              <a:defPPr>
                <a:defRPr lang="en-US"/>
              </a:defPPr>
              <a:lvl1pPr algn="ctr">
                <a:lnSpc>
                  <a:spcPct val="90000"/>
                </a:lnSpc>
                <a:spcAft>
                  <a:spcPts val="600"/>
                </a:spcAft>
                <a:defRPr sz="2400">
                  <a:solidFill>
                    <a:srgbClr val="FFFFFF"/>
                  </a:solidFill>
                  <a:latin typeface="Segoe UI Light"/>
                </a:defRPr>
              </a:lvl1pPr>
            </a:lstStyle>
            <a:p>
              <a:pPr marL="192024" indent="-192024" algn="l" defTabSz="932654" fontAlgn="auto">
                <a:lnSpc>
                  <a:spcPts val="2080"/>
                </a:lnSpc>
                <a:spcBef>
                  <a:spcPts val="0"/>
                </a:spcBef>
                <a:spcAft>
                  <a:spcPts val="1200"/>
                </a:spcAft>
                <a:buFont typeface="Arial"/>
                <a:buChar char="•"/>
                <a:defRPr/>
              </a:pPr>
              <a:r>
                <a:rPr lang="en-US" sz="1400" dirty="0" smtClean="0">
                  <a:solidFill>
                    <a:schemeClr val="tx1">
                      <a:lumMod val="95000"/>
                    </a:schemeClr>
                  </a:solidFill>
                  <a:latin typeface="Segoe UI  "/>
                  <a:cs typeface="Segoe UI  "/>
                </a:rPr>
                <a:t>Fully </a:t>
              </a:r>
              <a:r>
                <a:rPr lang="en-US" sz="1400" dirty="0">
                  <a:solidFill>
                    <a:schemeClr val="tx1">
                      <a:lumMod val="95000"/>
                    </a:schemeClr>
                  </a:solidFill>
                  <a:latin typeface="Segoe UI  "/>
                  <a:cs typeface="Segoe UI  "/>
                </a:rPr>
                <a:t>customizable apps, OS, and settings</a:t>
              </a:r>
            </a:p>
            <a:p>
              <a:pPr marL="192024" indent="-192024" algn="l" defTabSz="932654" fontAlgn="auto">
                <a:lnSpc>
                  <a:spcPts val="2080"/>
                </a:lnSpc>
                <a:spcBef>
                  <a:spcPts val="0"/>
                </a:spcBef>
                <a:spcAft>
                  <a:spcPts val="1200"/>
                </a:spcAft>
                <a:buFont typeface="Arial" panose="020B0604020202020204" pitchFamily="34" charset="0"/>
                <a:buChar char="•"/>
                <a:defRPr/>
              </a:pPr>
              <a:r>
                <a:rPr lang="en-US" sz="1400" dirty="0">
                  <a:solidFill>
                    <a:schemeClr val="tx1">
                      <a:lumMod val="95000"/>
                    </a:schemeClr>
                  </a:solidFill>
                  <a:latin typeface="Segoe UI  "/>
                  <a:cs typeface="Segoe UI  "/>
                </a:rPr>
                <a:t>IT can manage template images and apply </a:t>
              </a:r>
              <a:r>
                <a:rPr lang="en-US" sz="1400" dirty="0" smtClean="0">
                  <a:solidFill>
                    <a:schemeClr val="tx1">
                      <a:lumMod val="95000"/>
                    </a:schemeClr>
                  </a:solidFill>
                  <a:latin typeface="Segoe UI  "/>
                  <a:cs typeface="Segoe UI  "/>
                </a:rPr>
                <a:t/>
              </a:r>
              <a:br>
                <a:rPr lang="en-US" sz="1400" dirty="0" smtClean="0">
                  <a:solidFill>
                    <a:schemeClr val="tx1">
                      <a:lumMod val="95000"/>
                    </a:schemeClr>
                  </a:solidFill>
                  <a:latin typeface="Segoe UI  "/>
                  <a:cs typeface="Segoe UI  "/>
                </a:rPr>
              </a:br>
              <a:r>
                <a:rPr lang="en-US" sz="1400" dirty="0" smtClean="0">
                  <a:solidFill>
                    <a:schemeClr val="tx1">
                      <a:lumMod val="95000"/>
                    </a:schemeClr>
                  </a:solidFill>
                  <a:latin typeface="Segoe UI  "/>
                  <a:cs typeface="Segoe UI  "/>
                </a:rPr>
                <a:t>updates </a:t>
              </a:r>
              <a:r>
                <a:rPr lang="en-US" sz="1400" dirty="0">
                  <a:solidFill>
                    <a:schemeClr val="tx1">
                      <a:lumMod val="95000"/>
                    </a:schemeClr>
                  </a:solidFill>
                  <a:latin typeface="Segoe UI  "/>
                  <a:cs typeface="Segoe UI  "/>
                </a:rPr>
                <a:t>via Azure Portal</a:t>
              </a:r>
            </a:p>
            <a:p>
              <a:pPr marL="192024" indent="-192024" algn="l" defTabSz="932654" fontAlgn="auto">
                <a:lnSpc>
                  <a:spcPts val="2080"/>
                </a:lnSpc>
                <a:spcBef>
                  <a:spcPts val="0"/>
                </a:spcBef>
                <a:spcAft>
                  <a:spcPts val="1200"/>
                </a:spcAft>
                <a:buFont typeface="Arial" panose="020B0604020202020204" pitchFamily="34" charset="0"/>
                <a:buChar char="•"/>
                <a:defRPr/>
              </a:pPr>
              <a:r>
                <a:rPr lang="en-US" sz="1400" dirty="0">
                  <a:solidFill>
                    <a:schemeClr val="tx1">
                      <a:lumMod val="95000"/>
                    </a:schemeClr>
                  </a:solidFill>
                  <a:latin typeface="Segoe UI  "/>
                  <a:cs typeface="Segoe UI  "/>
                </a:rPr>
                <a:t>Full access to on-premises network</a:t>
              </a:r>
            </a:p>
            <a:p>
              <a:pPr marL="192024" indent="-192024" algn="l" defTabSz="932654" fontAlgn="auto">
                <a:lnSpc>
                  <a:spcPts val="2080"/>
                </a:lnSpc>
                <a:spcBef>
                  <a:spcPts val="0"/>
                </a:spcBef>
                <a:spcAft>
                  <a:spcPts val="1200"/>
                </a:spcAft>
                <a:buFont typeface="Arial" panose="020B0604020202020204" pitchFamily="34" charset="0"/>
                <a:buChar char="•"/>
                <a:defRPr/>
              </a:pPr>
              <a:r>
                <a:rPr lang="en-US" sz="1400" dirty="0">
                  <a:solidFill>
                    <a:schemeClr val="tx1">
                      <a:lumMod val="95000"/>
                    </a:schemeClr>
                  </a:solidFill>
                  <a:latin typeface="Segoe UI  "/>
                  <a:cs typeface="Segoe UI  "/>
                </a:rPr>
                <a:t>User logon with corporate credentials federated </a:t>
              </a:r>
              <a:r>
                <a:rPr lang="en-US" sz="1400" dirty="0" smtClean="0">
                  <a:solidFill>
                    <a:schemeClr val="tx1">
                      <a:lumMod val="95000"/>
                    </a:schemeClr>
                  </a:solidFill>
                  <a:latin typeface="Segoe UI  "/>
                  <a:cs typeface="Segoe UI  "/>
                </a:rPr>
                <a:t/>
              </a:r>
              <a:br>
                <a:rPr lang="en-US" sz="1400" dirty="0" smtClean="0">
                  <a:solidFill>
                    <a:schemeClr val="tx1">
                      <a:lumMod val="95000"/>
                    </a:schemeClr>
                  </a:solidFill>
                  <a:latin typeface="Segoe UI  "/>
                  <a:cs typeface="Segoe UI  "/>
                </a:rPr>
              </a:br>
              <a:r>
                <a:rPr lang="en-US" sz="1400" dirty="0" smtClean="0">
                  <a:solidFill>
                    <a:schemeClr val="tx1">
                      <a:lumMod val="95000"/>
                    </a:schemeClr>
                  </a:solidFill>
                  <a:latin typeface="Segoe UI  "/>
                  <a:cs typeface="Segoe UI  "/>
                </a:rPr>
                <a:t>with </a:t>
              </a:r>
              <a:r>
                <a:rPr lang="en-US" sz="1400" dirty="0">
                  <a:solidFill>
                    <a:schemeClr val="tx1">
                      <a:lumMod val="95000"/>
                    </a:schemeClr>
                  </a:solidFill>
                  <a:latin typeface="Segoe UI  "/>
                  <a:cs typeface="Segoe UI  "/>
                </a:rPr>
                <a:t>Azure Active Directory</a:t>
              </a:r>
            </a:p>
            <a:p>
              <a:pPr marL="192024" indent="-192024" algn="l" defTabSz="932654" fontAlgn="auto">
                <a:lnSpc>
                  <a:spcPts val="2080"/>
                </a:lnSpc>
                <a:spcBef>
                  <a:spcPts val="0"/>
                </a:spcBef>
                <a:spcAft>
                  <a:spcPts val="1200"/>
                </a:spcAft>
                <a:defRPr/>
              </a:pPr>
              <a:endParaRPr lang="en-US" sz="1400" dirty="0">
                <a:solidFill>
                  <a:srgbClr val="505050"/>
                </a:solidFill>
                <a:latin typeface="Segoe UI  "/>
                <a:cs typeface="Segoe UI  "/>
              </a:endParaRPr>
            </a:p>
          </p:txBody>
        </p:sp>
      </p:grpSp>
      <p:sp>
        <p:nvSpPr>
          <p:cNvPr id="33" name="Title 1"/>
          <p:cNvSpPr>
            <a:spLocks noGrp="1"/>
          </p:cNvSpPr>
          <p:nvPr>
            <p:ph type="title"/>
          </p:nvPr>
        </p:nvSpPr>
        <p:spPr>
          <a:xfrm>
            <a:off x="274640" y="295732"/>
            <a:ext cx="11888787" cy="917444"/>
          </a:xfrm>
        </p:spPr>
        <p:txBody>
          <a:bodyPr/>
          <a:lstStyle/>
          <a:p>
            <a:pPr defTabSz="932476" fontAlgn="auto">
              <a:spcAft>
                <a:spcPts val="0"/>
              </a:spcAft>
              <a:defRPr/>
            </a:pPr>
            <a:r>
              <a:rPr lang="en-US" sz="4900" dirty="0" smtClean="0">
                <a:ea typeface="+mn-ea"/>
              </a:rPr>
              <a:t>Two deployment options</a:t>
            </a:r>
            <a:endParaRPr sz="4900" dirty="0">
              <a:ea typeface="+mn-ea"/>
            </a:endParaRPr>
          </a:p>
        </p:txBody>
      </p:sp>
      <p:grpSp>
        <p:nvGrpSpPr>
          <p:cNvPr id="7" name="Group 6"/>
          <p:cNvGrpSpPr/>
          <p:nvPr/>
        </p:nvGrpSpPr>
        <p:grpSpPr>
          <a:xfrm>
            <a:off x="0" y="5738160"/>
            <a:ext cx="12436475" cy="1256365"/>
            <a:chOff x="0" y="5738160"/>
            <a:chExt cx="12436475" cy="1256365"/>
          </a:xfrm>
        </p:grpSpPr>
        <p:sp>
          <p:nvSpPr>
            <p:cNvPr id="4" name="Rectangle 3"/>
            <p:cNvSpPr/>
            <p:nvPr/>
          </p:nvSpPr>
          <p:spPr bwMode="auto">
            <a:xfrm>
              <a:off x="0" y="5738160"/>
              <a:ext cx="12436475" cy="1256365"/>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44" name="Rectangle 43"/>
            <p:cNvSpPr/>
            <p:nvPr/>
          </p:nvSpPr>
          <p:spPr>
            <a:xfrm>
              <a:off x="311455" y="5979628"/>
              <a:ext cx="1828717" cy="101489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82880" tIns="68580" rIns="68580" bIns="68580" numCol="1" spcCol="1270" anchor="t" anchorCtr="0">
              <a:noAutofit/>
            </a:bodyPr>
            <a:lstStyle/>
            <a:p>
              <a:pPr defTabSz="816102">
                <a:lnSpc>
                  <a:spcPct val="90000"/>
                </a:lnSpc>
                <a:spcAft>
                  <a:spcPct val="35000"/>
                </a:spcAft>
              </a:pPr>
              <a:r>
                <a:rPr lang="en-US" sz="1600" dirty="0">
                  <a:solidFill>
                    <a:schemeClr val="bg1"/>
                  </a:solidFill>
                  <a:latin typeface="Segoe UI Semilight" panose="020B0402040204020203" pitchFamily="34" charset="0"/>
                  <a:cs typeface="Segoe UI Semilight" panose="020B0402040204020203" pitchFamily="34" charset="0"/>
                </a:rPr>
                <a:t>Windows Server 2012 R2 session virtualization</a:t>
              </a:r>
            </a:p>
          </p:txBody>
        </p:sp>
        <p:sp>
          <p:nvSpPr>
            <p:cNvPr id="45" name="Rectangle 44"/>
            <p:cNvSpPr/>
            <p:nvPr/>
          </p:nvSpPr>
          <p:spPr>
            <a:xfrm>
              <a:off x="2615425" y="5979628"/>
              <a:ext cx="1828717" cy="101489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82880" tIns="68580" rIns="68580" bIns="68580" numCol="1" spcCol="1270" anchor="t" anchorCtr="0">
              <a:noAutofit/>
            </a:bodyPr>
            <a:lstStyle/>
            <a:p>
              <a:pPr defTabSz="816102">
                <a:lnSpc>
                  <a:spcPct val="90000"/>
                </a:lnSpc>
                <a:spcAft>
                  <a:spcPct val="35000"/>
                </a:spcAft>
              </a:pPr>
              <a:r>
                <a:rPr lang="en-US" sz="1600" dirty="0">
                  <a:solidFill>
                    <a:schemeClr val="bg1"/>
                  </a:solidFill>
                  <a:latin typeface="Segoe UI Semilight" panose="020B0402040204020203" pitchFamily="34" charset="0"/>
                  <a:cs typeface="Segoe UI Semilight" panose="020B0402040204020203" pitchFamily="34" charset="0"/>
                </a:rPr>
                <a:t>Dynamic scalability</a:t>
              </a:r>
            </a:p>
          </p:txBody>
        </p:sp>
        <p:sp>
          <p:nvSpPr>
            <p:cNvPr id="46" name="Rectangle 45"/>
            <p:cNvSpPr/>
            <p:nvPr/>
          </p:nvSpPr>
          <p:spPr>
            <a:xfrm>
              <a:off x="4508234" y="5979628"/>
              <a:ext cx="1828717" cy="101489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82880" tIns="68580" rIns="68580" bIns="68580" numCol="1" spcCol="1270" anchor="t" anchorCtr="0">
              <a:noAutofit/>
            </a:bodyPr>
            <a:lstStyle/>
            <a:p>
              <a:pPr defTabSz="816102">
                <a:lnSpc>
                  <a:spcPct val="90000"/>
                </a:lnSpc>
                <a:spcAft>
                  <a:spcPct val="35000"/>
                </a:spcAft>
              </a:pPr>
              <a:r>
                <a:rPr lang="en-US" sz="1600" dirty="0">
                  <a:solidFill>
                    <a:schemeClr val="bg1"/>
                  </a:solidFill>
                  <a:latin typeface="Segoe UI Semilight" panose="020B0402040204020203" pitchFamily="34" charset="0"/>
                  <a:cs typeface="Segoe UI Semilight" panose="020B0402040204020203" pitchFamily="34" charset="0"/>
                </a:rPr>
                <a:t>Global </a:t>
              </a:r>
              <a:br>
                <a:rPr lang="en-US" sz="1600" dirty="0">
                  <a:solidFill>
                    <a:schemeClr val="bg1"/>
                  </a:solidFill>
                  <a:latin typeface="Segoe UI Semilight" panose="020B0402040204020203" pitchFamily="34" charset="0"/>
                  <a:cs typeface="Segoe UI Semilight" panose="020B0402040204020203" pitchFamily="34" charset="0"/>
                </a:rPr>
              </a:br>
              <a:r>
                <a:rPr lang="en-US" sz="1600" dirty="0">
                  <a:solidFill>
                    <a:schemeClr val="bg1"/>
                  </a:solidFill>
                  <a:latin typeface="Segoe UI Semilight" panose="020B0402040204020203" pitchFamily="34" charset="0"/>
                  <a:cs typeface="Segoe UI Semilight" panose="020B0402040204020203" pitchFamily="34" charset="0"/>
                </a:rPr>
                <a:t>presence</a:t>
              </a:r>
            </a:p>
          </p:txBody>
        </p:sp>
        <p:sp>
          <p:nvSpPr>
            <p:cNvPr id="47" name="Rectangle 46"/>
            <p:cNvSpPr/>
            <p:nvPr/>
          </p:nvSpPr>
          <p:spPr>
            <a:xfrm>
              <a:off x="6309674" y="5979628"/>
              <a:ext cx="1828717" cy="101489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82880" tIns="68580" rIns="68580" bIns="68580" numCol="1" spcCol="1270" anchor="t" anchorCtr="0">
              <a:noAutofit/>
            </a:bodyPr>
            <a:lstStyle/>
            <a:p>
              <a:pPr defTabSz="816102">
                <a:lnSpc>
                  <a:spcPct val="90000"/>
                </a:lnSpc>
                <a:spcAft>
                  <a:spcPct val="35000"/>
                </a:spcAft>
              </a:pPr>
              <a:r>
                <a:rPr lang="en-US" sz="1600" dirty="0">
                  <a:solidFill>
                    <a:schemeClr val="bg1"/>
                  </a:solidFill>
                  <a:latin typeface="Segoe UI Semilight" panose="020B0402040204020203" pitchFamily="34" charset="0"/>
                  <a:cs typeface="Segoe UI Semilight" panose="020B0402040204020203" pitchFamily="34" charset="0"/>
                </a:rPr>
                <a:t>High fidelity </a:t>
              </a:r>
              <a:br>
                <a:rPr lang="en-US" sz="1600" dirty="0">
                  <a:solidFill>
                    <a:schemeClr val="bg1"/>
                  </a:solidFill>
                  <a:latin typeface="Segoe UI Semilight" panose="020B0402040204020203" pitchFamily="34" charset="0"/>
                  <a:cs typeface="Segoe UI Semilight" panose="020B0402040204020203" pitchFamily="34" charset="0"/>
                </a:rPr>
              </a:br>
              <a:r>
                <a:rPr lang="en-US" sz="1600" dirty="0">
                  <a:solidFill>
                    <a:schemeClr val="bg1"/>
                  </a:solidFill>
                  <a:latin typeface="Segoe UI Semilight" panose="020B0402040204020203" pitchFamily="34" charset="0"/>
                  <a:cs typeface="Segoe UI Semilight" panose="020B0402040204020203" pitchFamily="34" charset="0"/>
                </a:rPr>
                <a:t>with RDP</a:t>
              </a:r>
            </a:p>
          </p:txBody>
        </p:sp>
        <p:sp>
          <p:nvSpPr>
            <p:cNvPr id="48" name="Rectangle 47"/>
            <p:cNvSpPr/>
            <p:nvPr/>
          </p:nvSpPr>
          <p:spPr>
            <a:xfrm>
              <a:off x="8357811" y="5979628"/>
              <a:ext cx="1828717" cy="101489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82880" tIns="68580" rIns="68580" bIns="68580" numCol="1" spcCol="1270" anchor="t" anchorCtr="0">
              <a:noAutofit/>
            </a:bodyPr>
            <a:lstStyle/>
            <a:p>
              <a:pPr defTabSz="816102">
                <a:lnSpc>
                  <a:spcPct val="90000"/>
                </a:lnSpc>
                <a:spcAft>
                  <a:spcPct val="35000"/>
                </a:spcAft>
              </a:pPr>
              <a:r>
                <a:rPr lang="en-US" sz="1600" dirty="0">
                  <a:solidFill>
                    <a:schemeClr val="bg1"/>
                  </a:solidFill>
                  <a:latin typeface="Segoe UI Semilight" panose="020B0402040204020203" pitchFamily="34" charset="0"/>
                  <a:cs typeface="Segoe UI Semilight" panose="020B0402040204020203" pitchFamily="34" charset="0"/>
                </a:rPr>
                <a:t>Secure, </a:t>
              </a:r>
              <a:br>
                <a:rPr lang="en-US" sz="1600" dirty="0">
                  <a:solidFill>
                    <a:schemeClr val="bg1"/>
                  </a:solidFill>
                  <a:latin typeface="Segoe UI Semilight" panose="020B0402040204020203" pitchFamily="34" charset="0"/>
                  <a:cs typeface="Segoe UI Semilight" panose="020B0402040204020203" pitchFamily="34" charset="0"/>
                </a:rPr>
              </a:br>
              <a:r>
                <a:rPr lang="en-US" sz="1600" dirty="0">
                  <a:solidFill>
                    <a:schemeClr val="bg1"/>
                  </a:solidFill>
                  <a:latin typeface="Segoe UI Semilight" panose="020B0402040204020203" pitchFamily="34" charset="0"/>
                  <a:cs typeface="Segoe UI Semilight" panose="020B0402040204020203" pitchFamily="34" charset="0"/>
                </a:rPr>
                <a:t>WAN-ready connectivity</a:t>
              </a:r>
            </a:p>
          </p:txBody>
        </p:sp>
        <p:sp>
          <p:nvSpPr>
            <p:cNvPr id="49" name="Rectangle 48"/>
            <p:cNvSpPr/>
            <p:nvPr/>
          </p:nvSpPr>
          <p:spPr>
            <a:xfrm>
              <a:off x="10369399" y="5979628"/>
              <a:ext cx="1828717" cy="101489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82880" tIns="68580" rIns="68580" bIns="68580" numCol="1" spcCol="1270" anchor="t" anchorCtr="0">
              <a:noAutofit/>
            </a:bodyPr>
            <a:lstStyle/>
            <a:p>
              <a:pPr defTabSz="816102">
                <a:lnSpc>
                  <a:spcPct val="90000"/>
                </a:lnSpc>
                <a:spcAft>
                  <a:spcPct val="35000"/>
                </a:spcAft>
              </a:pPr>
              <a:r>
                <a:rPr lang="en-US" sz="1600" dirty="0">
                  <a:solidFill>
                    <a:schemeClr val="bg1"/>
                  </a:solidFill>
                  <a:latin typeface="Segoe UI Semilight" panose="020B0402040204020203" pitchFamily="34" charset="0"/>
                  <a:cs typeface="Segoe UI Semilight" panose="020B0402040204020203" pitchFamily="34" charset="0"/>
                </a:rPr>
                <a:t>Clients for Windows, Mac, iOS, Android</a:t>
              </a:r>
            </a:p>
          </p:txBody>
        </p:sp>
      </p:grpSp>
      <p:pic>
        <p:nvPicPr>
          <p:cNvPr id="53" name="Picture 52"/>
          <p:cNvPicPr>
            <a:picLocks noChangeAspect="1"/>
          </p:cNvPicPr>
          <p:nvPr/>
        </p:nvPicPr>
        <p:blipFill>
          <a:blip r:embed="rId5"/>
          <a:stretch>
            <a:fillRect/>
          </a:stretch>
        </p:blipFill>
        <p:spPr>
          <a:xfrm>
            <a:off x="10648393" y="1647994"/>
            <a:ext cx="692059" cy="774320"/>
          </a:xfrm>
          <a:prstGeom prst="rect">
            <a:avLst/>
          </a:prstGeom>
        </p:spPr>
      </p:pic>
      <p:grpSp>
        <p:nvGrpSpPr>
          <p:cNvPr id="22" name="Group 16"/>
          <p:cNvGrpSpPr>
            <a:grpSpLocks noChangeAspect="1"/>
          </p:cNvGrpSpPr>
          <p:nvPr/>
        </p:nvGrpSpPr>
        <p:grpSpPr bwMode="auto">
          <a:xfrm>
            <a:off x="11150944" y="2123609"/>
            <a:ext cx="460375" cy="460375"/>
            <a:chOff x="5696" y="501"/>
            <a:chExt cx="290" cy="290"/>
          </a:xfrm>
        </p:grpSpPr>
        <p:sp>
          <p:nvSpPr>
            <p:cNvPr id="30" name="Oval 22"/>
            <p:cNvSpPr>
              <a:spLocks noChangeArrowheads="1"/>
            </p:cNvSpPr>
            <p:nvPr/>
          </p:nvSpPr>
          <p:spPr bwMode="auto">
            <a:xfrm>
              <a:off x="5696" y="501"/>
              <a:ext cx="290" cy="29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p:cNvSpPr>
              <a:spLocks/>
            </p:cNvSpPr>
            <p:nvPr/>
          </p:nvSpPr>
          <p:spPr bwMode="auto">
            <a:xfrm>
              <a:off x="5833" y="576"/>
              <a:ext cx="73" cy="103"/>
            </a:xfrm>
            <a:custGeom>
              <a:avLst/>
              <a:gdLst>
                <a:gd name="T0" fmla="*/ 55 w 73"/>
                <a:gd name="T1" fmla="*/ 0 h 103"/>
                <a:gd name="T2" fmla="*/ 0 w 73"/>
                <a:gd name="T3" fmla="*/ 53 h 103"/>
                <a:gd name="T4" fmla="*/ 55 w 73"/>
                <a:gd name="T5" fmla="*/ 103 h 103"/>
                <a:gd name="T6" fmla="*/ 73 w 73"/>
                <a:gd name="T7" fmla="*/ 89 h 103"/>
                <a:gd name="T8" fmla="*/ 33 w 73"/>
                <a:gd name="T9" fmla="*/ 53 h 103"/>
                <a:gd name="T10" fmla="*/ 73 w 73"/>
                <a:gd name="T11" fmla="*/ 16 h 103"/>
                <a:gd name="T12" fmla="*/ 55 w 73"/>
                <a:gd name="T13" fmla="*/ 0 h 103"/>
                <a:gd name="T14" fmla="*/ 55 w 73"/>
                <a:gd name="T15" fmla="*/ 0 h 103"/>
                <a:gd name="T16" fmla="*/ 55 w 73"/>
                <a:gd name="T1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03">
                  <a:moveTo>
                    <a:pt x="55" y="0"/>
                  </a:moveTo>
                  <a:lnTo>
                    <a:pt x="0" y="53"/>
                  </a:lnTo>
                  <a:lnTo>
                    <a:pt x="55" y="103"/>
                  </a:lnTo>
                  <a:lnTo>
                    <a:pt x="73" y="89"/>
                  </a:lnTo>
                  <a:lnTo>
                    <a:pt x="33" y="53"/>
                  </a:lnTo>
                  <a:lnTo>
                    <a:pt x="73" y="16"/>
                  </a:lnTo>
                  <a:lnTo>
                    <a:pt x="55" y="0"/>
                  </a:lnTo>
                  <a:lnTo>
                    <a:pt x="55" y="0"/>
                  </a:lnTo>
                  <a:lnTo>
                    <a:pt x="55" y="0"/>
                  </a:lnTo>
                  <a:close/>
                </a:path>
              </a:pathLst>
            </a:custGeom>
            <a:solidFill>
              <a:srgbClr val="3FB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p:cNvSpPr>
              <a:spLocks/>
            </p:cNvSpPr>
            <p:nvPr/>
          </p:nvSpPr>
          <p:spPr bwMode="auto">
            <a:xfrm>
              <a:off x="5776" y="610"/>
              <a:ext cx="73" cy="105"/>
            </a:xfrm>
            <a:custGeom>
              <a:avLst/>
              <a:gdLst>
                <a:gd name="T0" fmla="*/ 0 w 73"/>
                <a:gd name="T1" fmla="*/ 17 h 105"/>
                <a:gd name="T2" fmla="*/ 38 w 73"/>
                <a:gd name="T3" fmla="*/ 52 h 105"/>
                <a:gd name="T4" fmla="*/ 0 w 73"/>
                <a:gd name="T5" fmla="*/ 89 h 105"/>
                <a:gd name="T6" fmla="*/ 18 w 73"/>
                <a:gd name="T7" fmla="*/ 105 h 105"/>
                <a:gd name="T8" fmla="*/ 73 w 73"/>
                <a:gd name="T9" fmla="*/ 52 h 105"/>
                <a:gd name="T10" fmla="*/ 18 w 73"/>
                <a:gd name="T11" fmla="*/ 0 h 105"/>
                <a:gd name="T12" fmla="*/ 0 w 73"/>
                <a:gd name="T13" fmla="*/ 17 h 105"/>
                <a:gd name="T14" fmla="*/ 0 w 73"/>
                <a:gd name="T15" fmla="*/ 17 h 105"/>
                <a:gd name="T16" fmla="*/ 0 w 73"/>
                <a:gd name="T17" fmla="*/ 1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105">
                  <a:moveTo>
                    <a:pt x="0" y="17"/>
                  </a:moveTo>
                  <a:lnTo>
                    <a:pt x="38" y="52"/>
                  </a:lnTo>
                  <a:lnTo>
                    <a:pt x="0" y="89"/>
                  </a:lnTo>
                  <a:lnTo>
                    <a:pt x="18" y="105"/>
                  </a:lnTo>
                  <a:lnTo>
                    <a:pt x="73" y="52"/>
                  </a:lnTo>
                  <a:lnTo>
                    <a:pt x="18" y="0"/>
                  </a:lnTo>
                  <a:lnTo>
                    <a:pt x="0" y="17"/>
                  </a:lnTo>
                  <a:lnTo>
                    <a:pt x="0" y="17"/>
                  </a:lnTo>
                  <a:lnTo>
                    <a:pt x="0" y="17"/>
                  </a:lnTo>
                  <a:close/>
                </a:path>
              </a:pathLst>
            </a:custGeom>
            <a:solidFill>
              <a:srgbClr val="3FBD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5"/>
            <p:cNvSpPr>
              <a:spLocks noEditPoints="1"/>
            </p:cNvSpPr>
            <p:nvPr/>
          </p:nvSpPr>
          <p:spPr bwMode="auto">
            <a:xfrm>
              <a:off x="5712" y="516"/>
              <a:ext cx="258" cy="259"/>
            </a:xfrm>
            <a:custGeom>
              <a:avLst/>
              <a:gdLst>
                <a:gd name="T0" fmla="*/ 166 w 333"/>
                <a:gd name="T1" fmla="*/ 0 h 333"/>
                <a:gd name="T2" fmla="*/ 0 w 333"/>
                <a:gd name="T3" fmla="*/ 167 h 333"/>
                <a:gd name="T4" fmla="*/ 166 w 333"/>
                <a:gd name="T5" fmla="*/ 333 h 333"/>
                <a:gd name="T6" fmla="*/ 333 w 333"/>
                <a:gd name="T7" fmla="*/ 167 h 333"/>
                <a:gd name="T8" fmla="*/ 166 w 333"/>
                <a:gd name="T9" fmla="*/ 0 h 333"/>
                <a:gd name="T10" fmla="*/ 166 w 333"/>
                <a:gd name="T11" fmla="*/ 305 h 333"/>
                <a:gd name="T12" fmla="*/ 28 w 333"/>
                <a:gd name="T13" fmla="*/ 167 h 333"/>
                <a:gd name="T14" fmla="*/ 166 w 333"/>
                <a:gd name="T15" fmla="*/ 28 h 333"/>
                <a:gd name="T16" fmla="*/ 305 w 333"/>
                <a:gd name="T17" fmla="*/ 167 h 333"/>
                <a:gd name="T18" fmla="*/ 166 w 333"/>
                <a:gd name="T19" fmla="*/ 305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3" h="333">
                  <a:moveTo>
                    <a:pt x="166" y="0"/>
                  </a:moveTo>
                  <a:cubicBezTo>
                    <a:pt x="74" y="0"/>
                    <a:pt x="0" y="75"/>
                    <a:pt x="0" y="167"/>
                  </a:cubicBezTo>
                  <a:cubicBezTo>
                    <a:pt x="0" y="259"/>
                    <a:pt x="74" y="333"/>
                    <a:pt x="166" y="333"/>
                  </a:cubicBezTo>
                  <a:cubicBezTo>
                    <a:pt x="258" y="333"/>
                    <a:pt x="333" y="259"/>
                    <a:pt x="333" y="167"/>
                  </a:cubicBezTo>
                  <a:cubicBezTo>
                    <a:pt x="333" y="75"/>
                    <a:pt x="258" y="0"/>
                    <a:pt x="166" y="0"/>
                  </a:cubicBezTo>
                  <a:close/>
                  <a:moveTo>
                    <a:pt x="166" y="305"/>
                  </a:moveTo>
                  <a:cubicBezTo>
                    <a:pt x="90" y="305"/>
                    <a:pt x="28" y="243"/>
                    <a:pt x="28" y="167"/>
                  </a:cubicBezTo>
                  <a:cubicBezTo>
                    <a:pt x="28" y="90"/>
                    <a:pt x="90" y="28"/>
                    <a:pt x="166" y="28"/>
                  </a:cubicBezTo>
                  <a:cubicBezTo>
                    <a:pt x="243" y="28"/>
                    <a:pt x="305" y="90"/>
                    <a:pt x="305" y="167"/>
                  </a:cubicBezTo>
                  <a:cubicBezTo>
                    <a:pt x="305" y="243"/>
                    <a:pt x="243" y="305"/>
                    <a:pt x="166" y="305"/>
                  </a:cubicBezTo>
                  <a:close/>
                </a:path>
              </a:pathLst>
            </a:custGeom>
            <a:solidFill>
              <a:srgbClr val="2BAE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015636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2.xml><?xml version="1.0" encoding="utf-8"?>
<a:theme xmlns:a="http://schemas.openxmlformats.org/drawingml/2006/main" name="1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_v02.potx" id="{DA6A3121-A306-4E81-BF43-CBCE095D8B76}" vid="{C3266B5A-74AF-44F8-8FA8-F258E4A695D4}"/>
    </a:ext>
  </a:extLst>
</a:theme>
</file>

<file path=ppt/theme/theme3.xml><?xml version="1.0" encoding="utf-8"?>
<a:theme xmlns:a="http://schemas.openxmlformats.org/drawingml/2006/main" name="2_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Control xmlns="http://schemas.microsoft.com/VisualStudio/2011/storyboarding/control">
  <Id Name="System.Storyboarding.Common.MousePointer" RevisionId="68ea164d-c1de-47a5-804f-d4d1290fa524" Stencil="System.Storyboarding.Common" StencilRevisionId="68ea164d-c1de-47a5-804f-d4d1290fa524" StencilVersion="0.1"/>
</Control>
</file>

<file path=customXml/item2.xml><?xml version="1.0" encoding="utf-8"?>
<p:properties xmlns:p="http://schemas.microsoft.com/office/2006/metadata/properties" xmlns:pc="http://schemas.microsoft.com/office/infopath/2007/PartnerControls" xmlns:xsi="http://www.w3.org/2001/XMLSchema-instance">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McCormick Place</TermName>
          <TermId xmlns="http://schemas.microsoft.com/office/infopath/2007/PartnerControls">f42e8eaa-659e-42d3-85a5-a4ea6b6d2ed7</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Chicago</TermName>
          <TermId xmlns="http://schemas.microsoft.com/office/infopath/2007/PartnerControls">b2ea4b94-6e68-4e03-872e-ca2dcc35a47e</TermId>
        </TermInfo>
      </Terms>
    </pfbfa50075a04958bd8757dc155d3e08>
    <Presentation_x0020_Date xmlns="12a172fe-0250-434a-85cf-03b10810c5e5">2015-05-05T00:00:00-05:00</Presentation_x0020_Date>
    <o72fbe6ee5ae4131af0832c08ec51202 xmlns="12a172fe-0250-434a-85cf-03b10810c5e5">
      <Terms xmlns="http://schemas.microsoft.com/office/infopath/2007/PartnerControls"/>
    </o72fbe6ee5ae4131af0832c08ec51202>
    <Event_x0020_Start_x0020_Date xmlns="12a172fe-0250-434a-85cf-03b10810c5e5">2015-05-04T07:00:00+00:00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Eric Orman; Thomas Willingham</External_x0020_Speaker>
    <Session_x0020_Code xmlns="12a172fe-0250-434a-85cf-03b10810c5e5"> BRK3868</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2015-05-08T07:00:00+00:00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2015</TermName>
          <TermId xmlns="http://schemas.microsoft.com/office/infopath/2007/PartnerControls">9eb2896f-7457-4443-a47b-f60d2d30355c</TermId>
        </TermInfo>
      </Terms>
    </TaxKeywordTaxHTField>
    <TaxCatchAll xmlns="230e9df3-be65-4c73-a93b-d1236ebd677e">
      <Value>41</Value>
      <Value>44</Value>
      <Value>43</Value>
      <Value>42</Value>
    </TaxCatchAll>
    <eb9cf3a3af7b473faa5c9c98148a90a4 xmlns="12a172fe-0250-434a-85cf-03b10810c5e5">
      <Terms xmlns="http://schemas.microsoft.com/office/infopath/2007/PartnerControls"/>
    </eb9cf3a3af7b473faa5c9c98148a90a4>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ontrol xmlns="http://schemas.microsoft.com/VisualStudio/2011/storyboarding/control">
  <Id Name="System.Storyboarding.Common.MousePointer" RevisionId="68ea164d-c1de-47a5-804f-d4d1290fa524" Stencil="System.Storyboarding.Common" StencilRevisionId="68ea164d-c1de-47a5-804f-d4d1290fa524" StencilVersion="0.1"/>
</Control>
</file>

<file path=customXml/item5.xml><?xml version="1.0" encoding="utf-8"?>
<Control xmlns="http://schemas.microsoft.com/VisualStudio/2011/storyboarding/control">
  <Id Name="System.Storyboarding.Common.MousePointer" RevisionId="68ea164d-c1de-47a5-804f-d4d1290fa524" Stencil="System.Storyboarding.Common" StencilRevisionId="68ea164d-c1de-47a5-804f-d4d1290fa524" StencilVersion="0.1"/>
</Control>
</file>

<file path=customXml/item6.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3" ma:contentTypeDescription="Create a new document." ma:contentTypeScope="" ma:versionID="ad0318b59f0baaa5619a87a276b8590a">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26205b5b46d9ab9d881e0fa75366d1c2"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73D337-35A4-4FE8-8910-0ED4CA6A512C}">
  <ds:schemaRefs>
    <ds:schemaRef ds:uri="http://schemas.microsoft.com/VisualStudio/2011/storyboarding/control"/>
  </ds:schemaRefs>
</ds:datastoreItem>
</file>

<file path=customXml/itemProps2.xml><?xml version="1.0" encoding="utf-8"?>
<ds:datastoreItem xmlns:ds="http://schemas.openxmlformats.org/officeDocument/2006/customXml" ds:itemID="{F990F116-B58F-4255-B05B-DA3808E0E5C6}">
  <ds:schemaRefs>
    <ds:schemaRef ds:uri="http://schemas.openxmlformats.org/package/2006/metadata/core-properties"/>
    <ds:schemaRef ds:uri="http://purl.org/dc/terms/"/>
    <ds:schemaRef ds:uri="http://schemas.microsoft.com/office/2006/documentManagement/types"/>
    <ds:schemaRef ds:uri="http://www.w3.org/XML/1998/namespace"/>
    <ds:schemaRef ds:uri="http://schemas.microsoft.com/sharepoint/v3"/>
    <ds:schemaRef ds:uri="http://purl.org/dc/elements/1.1/"/>
    <ds:schemaRef ds:uri="http://purl.org/dc/dcmitype/"/>
    <ds:schemaRef ds:uri="http://schemas.microsoft.com/office/2006/metadata/properties"/>
    <ds:schemaRef ds:uri="http://schemas.microsoft.com/office/infopath/2007/PartnerControls"/>
    <ds:schemaRef ds:uri="230e9df3-be65-4c73-a93b-d1236ebd677e"/>
    <ds:schemaRef ds:uri="12a172fe-0250-434a-85cf-03b10810c5e5"/>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4.xml><?xml version="1.0" encoding="utf-8"?>
<ds:datastoreItem xmlns:ds="http://schemas.openxmlformats.org/officeDocument/2006/customXml" ds:itemID="{0914A749-386C-46B1-B4BA-308C02968AE8}">
  <ds:schemaRefs>
    <ds:schemaRef ds:uri="http://schemas.microsoft.com/VisualStudio/2011/storyboarding/control"/>
  </ds:schemaRefs>
</ds:datastoreItem>
</file>

<file path=customXml/itemProps5.xml><?xml version="1.0" encoding="utf-8"?>
<ds:datastoreItem xmlns:ds="http://schemas.openxmlformats.org/officeDocument/2006/customXml" ds:itemID="{5B5882F9-4C1B-446B-BA25-942D6F80A52E}">
  <ds:schemaRefs>
    <ds:schemaRef ds:uri="http://schemas.microsoft.com/VisualStudio/2011/storyboarding/control"/>
  </ds:schemaRefs>
</ds:datastoreItem>
</file>

<file path=customXml/itemProps6.xml><?xml version="1.0" encoding="utf-8"?>
<ds:datastoreItem xmlns:ds="http://schemas.openxmlformats.org/officeDocument/2006/customXml" ds:itemID="{5D0DEFCE-63D4-4F88-8228-705C0AA705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Microsoft_Ignite_2015_Breakout_Template</Template>
  <TotalTime>7752</TotalTime>
  <Words>7319</Words>
  <Application>Microsoft Office PowerPoint</Application>
  <PresentationFormat>Custom</PresentationFormat>
  <Paragraphs>891</Paragraphs>
  <Slides>74</Slides>
  <Notes>47</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74</vt:i4>
      </vt:variant>
    </vt:vector>
  </HeadingPairs>
  <TitlesOfParts>
    <vt:vector size="88" baseType="lpstr">
      <vt:lpstr>ＭＳ Ｐゴシック</vt:lpstr>
      <vt:lpstr>Arial</vt:lpstr>
      <vt:lpstr>Calibri</vt:lpstr>
      <vt:lpstr>Consolas</vt:lpstr>
      <vt:lpstr>Segoe Pro Semibold</vt:lpstr>
      <vt:lpstr>Segoe UI</vt:lpstr>
      <vt:lpstr>Segoe UI  </vt:lpstr>
      <vt:lpstr>Segoe UI Light</vt:lpstr>
      <vt:lpstr>Segoe UI Semilight</vt:lpstr>
      <vt:lpstr>Times New Roman</vt:lpstr>
      <vt:lpstr>Wingdings</vt:lpstr>
      <vt:lpstr>5-30610_Microsoft_Ignite_Keynote_Template</vt:lpstr>
      <vt:lpstr>1_5-30610_Microsoft_Ignite_Keynote_Template</vt:lpstr>
      <vt:lpstr>2_5-30610_Microsoft_Ignite_Keynote_Template</vt:lpstr>
      <vt:lpstr>PowerPoint Presentation</vt:lpstr>
      <vt:lpstr>Fundamentals of Azure RemoteApp management and administration</vt:lpstr>
      <vt:lpstr>Fundamentals of Azure RemoteApp management and administration</vt:lpstr>
      <vt:lpstr>PowerPoint Presentation</vt:lpstr>
      <vt:lpstr>Today’s challenges</vt:lpstr>
      <vt:lpstr>PowerPoint Presentation</vt:lpstr>
      <vt:lpstr>One year ago….</vt:lpstr>
      <vt:lpstr>PowerPoint Presentation</vt:lpstr>
      <vt:lpstr>Two deployment options</vt:lpstr>
      <vt:lpstr>Cycle of Management</vt:lpstr>
      <vt:lpstr>Outline</vt:lpstr>
      <vt:lpstr>PowerPoint Presentation</vt:lpstr>
      <vt:lpstr>PowerPoint Presentation</vt:lpstr>
      <vt:lpstr>Create Azure RemoteApp Cloud collection</vt:lpstr>
      <vt:lpstr>Choose the image that’s right for you</vt:lpstr>
      <vt:lpstr>PowerPoint Presentation</vt:lpstr>
      <vt:lpstr>Create custom image from Azure VM</vt:lpstr>
      <vt:lpstr>Application compatibility &amp; testing</vt:lpstr>
      <vt:lpstr>Template image creation tips</vt:lpstr>
      <vt:lpstr>Create Azure RemoteApp collection</vt:lpstr>
      <vt:lpstr>Provisioning Azure RemoteApp collections</vt:lpstr>
      <vt:lpstr>PowerPoint Presentation</vt:lpstr>
      <vt:lpstr>Demo</vt:lpstr>
      <vt:lpstr>App-V in Azure RemoteApp </vt:lpstr>
      <vt:lpstr>PowerPoint Presentation</vt:lpstr>
      <vt:lpstr>Supported authentication methods</vt:lpstr>
      <vt:lpstr>Hybrid architecture</vt:lpstr>
      <vt:lpstr>Common hybrid misconfigurations</vt:lpstr>
      <vt:lpstr>Hybrid app launch storyboard</vt:lpstr>
      <vt:lpstr>Differences between Cloud and Hybrid</vt:lpstr>
      <vt:lpstr>Assigning users from a different AAD directory</vt:lpstr>
      <vt:lpstr>Understanding Office 365 identities in ARA</vt:lpstr>
      <vt:lpstr>Common misconfiguration for hybrid</vt:lpstr>
      <vt:lpstr>Multi factor authentication</vt:lpstr>
      <vt:lpstr> ‘Conditional Access’ with RemoteApp</vt:lpstr>
      <vt:lpstr>Azure Application Usage with RemoteApp</vt:lpstr>
      <vt:lpstr>Who moved my cheese? </vt:lpstr>
      <vt:lpstr>PowerPoint Presentation</vt:lpstr>
      <vt:lpstr>Devices and Clients</vt:lpstr>
      <vt:lpstr>PowerPoint Presentation</vt:lpstr>
      <vt:lpstr>Embedded and Thin Clients</vt:lpstr>
      <vt:lpstr>Client best practices</vt:lpstr>
      <vt:lpstr>Understanding client session states</vt:lpstr>
      <vt:lpstr>Redirection</vt:lpstr>
      <vt:lpstr>Redirected drives </vt:lpstr>
      <vt:lpstr>User Profile Disk (UPD)</vt:lpstr>
      <vt:lpstr>Data storage and file sharing</vt:lpstr>
      <vt:lpstr>                  considerations</vt:lpstr>
      <vt:lpstr>Customize workspace name</vt:lpstr>
      <vt:lpstr>PowerPoint Presentation</vt:lpstr>
      <vt:lpstr>Image creation options</vt:lpstr>
      <vt:lpstr>Template image creation manual steps</vt:lpstr>
      <vt:lpstr>Update your collection with a new image</vt:lpstr>
      <vt:lpstr>PowerPoint Presentation</vt:lpstr>
      <vt:lpstr>Outline</vt:lpstr>
      <vt:lpstr>Best Practices and tip for Azure RemoteApp</vt:lpstr>
      <vt:lpstr>Recap</vt:lpstr>
      <vt:lpstr>PowerPoint Presentation</vt:lpstr>
      <vt:lpstr>How to try Azure RemoteApp</vt:lpstr>
      <vt:lpstr>PowerPoint Presentation</vt:lpstr>
      <vt:lpstr>Demo</vt:lpstr>
      <vt:lpstr>QuickBooks 2015 Enterprise</vt:lpstr>
      <vt:lpstr>Will my app work?</vt:lpstr>
      <vt:lpstr>Is QuickBooks supported?</vt:lpstr>
      <vt:lpstr>QuickBooks recap</vt:lpstr>
      <vt:lpstr>Staying engaged…</vt:lpstr>
      <vt:lpstr>PowerPoint Presentation</vt:lpstr>
      <vt:lpstr>PowerPoint Presentation</vt:lpstr>
      <vt:lpstr>Troubleshooting  Azure RemoteApp</vt:lpstr>
      <vt:lpstr>Image upload troubleshooting</vt:lpstr>
      <vt:lpstr>Investigating VM issues</vt:lpstr>
      <vt:lpstr>Ignite Azure Challenge Sweepstakes</vt:lpstr>
      <vt:lpstr>PowerPoint Presentation</vt:lpstr>
      <vt:lpstr>PowerPoint Presentation</vt:lpstr>
    </vt:vector>
  </TitlesOfParts>
  <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Azure RemoteApp management and administration</dc:title>
  <dc:subject>Microsoft Ignite 2015</dc:subject>
  <dc:creator>Eric Orman</dc:creator>
  <cp:keywords>Microsoft Ignite 2015</cp:keywords>
  <dc:description>Template: Mitchell Derrey, Silver Fox Productions
Formatting: 
Audience Type: Internal/External</dc:description>
  <cp:lastModifiedBy>Brittany Hart</cp:lastModifiedBy>
  <cp:revision>182</cp:revision>
  <dcterms:created xsi:type="dcterms:W3CDTF">2015-04-15T02:31:12Z</dcterms:created>
  <dcterms:modified xsi:type="dcterms:W3CDTF">2015-05-05T20:21:26Z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44;#McCormick Place|f42e8eaa-659e-42d3-85a5-a4ea6b6d2ed7</vt:lpwstr>
  </property>
  <property fmtid="{D5CDD505-2E9C-101B-9397-08002B2CF9AE}" pid="7" name="Track">
    <vt:lpwstr/>
  </property>
  <property fmtid="{D5CDD505-2E9C-101B-9397-08002B2CF9AE}" pid="8" name="Event Location">
    <vt:lpwstr>43;#Chicago|b2ea4b94-6e68-4e03-872e-ca2dcc35a47e</vt:lpwstr>
  </property>
  <property fmtid="{D5CDD505-2E9C-101B-9397-08002B2CF9AE}" pid="9" name="Campaign">
    <vt:lpwstr/>
  </property>
  <property fmtid="{D5CDD505-2E9C-101B-9397-08002B2CF9AE}" pid="10" name="IsMyDocuments">
    <vt:bool>true</vt:bool>
  </property>
  <property fmtid="{D5CDD505-2E9C-101B-9397-08002B2CF9AE}" pid="11" name="TaxKeyword">
    <vt:lpwstr>41;#Microsoft Ignite 2015|9eb2896f-7457-4443-a47b-f60d2d30355c</vt:lpwstr>
  </property>
  <property fmtid="{D5CDD505-2E9C-101B-9397-08002B2CF9AE}" pid="12" name="Audience1">
    <vt:lpwstr/>
  </property>
  <property fmtid="{D5CDD505-2E9C-101B-9397-08002B2CF9AE}" pid="13" name="Event Name">
    <vt:lpwstr>42;#Microsoft Ignite|9323c522-fe4b-4922-816b-10a1920d7afb</vt:lpwstr>
  </property>
</Properties>
</file>