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7" r:id="rId5"/>
    <p:sldMasterId id="2147484307" r:id="rId6"/>
  </p:sldMasterIdLst>
  <p:notesMasterIdLst>
    <p:notesMasterId r:id="rId45"/>
  </p:notesMasterIdLst>
  <p:handoutMasterIdLst>
    <p:handoutMasterId r:id="rId46"/>
  </p:handoutMasterIdLst>
  <p:sldIdLst>
    <p:sldId id="256" r:id="rId7"/>
    <p:sldId id="269" r:id="rId8"/>
    <p:sldId id="259" r:id="rId9"/>
    <p:sldId id="260" r:id="rId10"/>
    <p:sldId id="261" r:id="rId11"/>
    <p:sldId id="275" r:id="rId12"/>
    <p:sldId id="276" r:id="rId13"/>
    <p:sldId id="277" r:id="rId14"/>
    <p:sldId id="278" r:id="rId15"/>
    <p:sldId id="281" r:id="rId16"/>
    <p:sldId id="272" r:id="rId17"/>
    <p:sldId id="273" r:id="rId18"/>
    <p:sldId id="262" r:id="rId19"/>
    <p:sldId id="279" r:id="rId20"/>
    <p:sldId id="280" r:id="rId21"/>
    <p:sldId id="274" r:id="rId22"/>
    <p:sldId id="306" r:id="rId23"/>
    <p:sldId id="297" r:id="rId24"/>
    <p:sldId id="266" r:id="rId25"/>
    <p:sldId id="282" r:id="rId26"/>
    <p:sldId id="305" r:id="rId27"/>
    <p:sldId id="300" r:id="rId28"/>
    <p:sldId id="283" r:id="rId29"/>
    <p:sldId id="284" r:id="rId30"/>
    <p:sldId id="285" r:id="rId31"/>
    <p:sldId id="286" r:id="rId32"/>
    <p:sldId id="299" r:id="rId33"/>
    <p:sldId id="296" r:id="rId34"/>
    <p:sldId id="289" r:id="rId35"/>
    <p:sldId id="287" r:id="rId36"/>
    <p:sldId id="290" r:id="rId37"/>
    <p:sldId id="303" r:id="rId38"/>
    <p:sldId id="304" r:id="rId39"/>
    <p:sldId id="302" r:id="rId40"/>
    <p:sldId id="307" r:id="rId41"/>
    <p:sldId id="267" r:id="rId42"/>
    <p:sldId id="270" r:id="rId43"/>
    <p:sldId id="268" r:id="rId4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7D8FF"/>
    <a:srgbClr val="11CCFF"/>
    <a:srgbClr val="85E5FF"/>
    <a:srgbClr val="43D7FF"/>
    <a:srgbClr val="B4A0FF"/>
    <a:srgbClr val="505050"/>
    <a:srgbClr val="000000"/>
    <a:srgbClr val="00BCF2"/>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5" autoAdjust="0"/>
    <p:restoredTop sz="91845" autoAdjust="0"/>
  </p:normalViewPr>
  <p:slideViewPr>
    <p:cSldViewPr>
      <p:cViewPr varScale="1">
        <p:scale>
          <a:sx n="101" d="100"/>
          <a:sy n="101" d="100"/>
        </p:scale>
        <p:origin x="72" y="138"/>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A3EFBE-D152-4C96-8777-AB1862609997}" type="doc">
      <dgm:prSet loTypeId="urn:microsoft.com/office/officeart/2005/8/layout/hList1" loCatId="list" qsTypeId="urn:microsoft.com/office/officeart/2005/8/quickstyle/simple2" qsCatId="simple" csTypeId="urn:microsoft.com/office/officeart/2005/8/colors/colorful2" csCatId="colorful" phldr="1"/>
      <dgm:spPr/>
      <dgm:t>
        <a:bodyPr/>
        <a:lstStyle/>
        <a:p>
          <a:endParaRPr lang="en-US"/>
        </a:p>
      </dgm:t>
    </dgm:pt>
    <dgm:pt modelId="{D3F22B3D-9770-43AA-A1EB-A2A9DC6605A9}">
      <dgm:prSet phldrT="[Text]"/>
      <dgm:spPr/>
      <dgm:t>
        <a:bodyPr/>
        <a:lstStyle/>
        <a:p>
          <a:r>
            <a:rPr lang="en-US" dirty="0" smtClean="0">
              <a:latin typeface="Segoe UI" pitchFamily="34" charset="0"/>
              <a:ea typeface="Segoe UI" pitchFamily="34" charset="0"/>
              <a:cs typeface="Segoe UI" pitchFamily="34" charset="0"/>
            </a:rPr>
            <a:t>Classic - Full trust solutions</a:t>
          </a:r>
          <a:endParaRPr lang="en-US" dirty="0">
            <a:latin typeface="Segoe UI" pitchFamily="34" charset="0"/>
            <a:ea typeface="Segoe UI" pitchFamily="34" charset="0"/>
            <a:cs typeface="Segoe UI" pitchFamily="34" charset="0"/>
          </a:endParaRPr>
        </a:p>
      </dgm:t>
    </dgm:pt>
    <dgm:pt modelId="{917A7B8F-4875-416B-8554-6A36FC9E939B}" type="parTrans" cxnId="{67ED36E0-DFD0-4693-BD6D-40173A8664BA}">
      <dgm:prSet/>
      <dgm:spPr/>
      <dgm:t>
        <a:bodyPr/>
        <a:lstStyle/>
        <a:p>
          <a:endParaRPr lang="en-US"/>
        </a:p>
      </dgm:t>
    </dgm:pt>
    <dgm:pt modelId="{CCC1A30E-87CE-4ECE-B813-125F911B4C67}" type="sibTrans" cxnId="{67ED36E0-DFD0-4693-BD6D-40173A8664BA}">
      <dgm:prSet/>
      <dgm:spPr/>
      <dgm:t>
        <a:bodyPr/>
        <a:lstStyle/>
        <a:p>
          <a:endParaRPr lang="en-US"/>
        </a:p>
      </dgm:t>
    </dgm:pt>
    <dgm:pt modelId="{9DA0D8F9-C4E6-4D9C-A2E4-269C0038FA05}">
      <dgm:prSet phldrT="[Text]"/>
      <dgm:spPr/>
      <dgm:t>
        <a:bodyPr/>
        <a:lstStyle/>
        <a:p>
          <a:r>
            <a:rPr lang="en-US" dirty="0" smtClean="0">
              <a:latin typeface="Segoe UI" pitchFamily="34" charset="0"/>
              <a:ea typeface="Segoe UI" pitchFamily="34" charset="0"/>
              <a:cs typeface="Segoe UI" pitchFamily="34" charset="0"/>
            </a:rPr>
            <a:t>ISV solutions</a:t>
          </a:r>
          <a:endParaRPr lang="en-US" dirty="0">
            <a:latin typeface="Segoe UI" pitchFamily="34" charset="0"/>
            <a:ea typeface="Segoe UI" pitchFamily="34" charset="0"/>
            <a:cs typeface="Segoe UI" pitchFamily="34" charset="0"/>
          </a:endParaRPr>
        </a:p>
      </dgm:t>
    </dgm:pt>
    <dgm:pt modelId="{79B246D2-F325-4A84-BE94-280A3A9CC400}" type="parTrans" cxnId="{00BB6287-4E99-49B3-8E9B-4D93D6804B92}">
      <dgm:prSet/>
      <dgm:spPr/>
      <dgm:t>
        <a:bodyPr/>
        <a:lstStyle/>
        <a:p>
          <a:endParaRPr lang="en-US"/>
        </a:p>
      </dgm:t>
    </dgm:pt>
    <dgm:pt modelId="{1CF12211-6606-4C84-86B5-657FD35CD388}" type="sibTrans" cxnId="{00BB6287-4E99-49B3-8E9B-4D93D6804B92}">
      <dgm:prSet/>
      <dgm:spPr/>
      <dgm:t>
        <a:bodyPr/>
        <a:lstStyle/>
        <a:p>
          <a:endParaRPr lang="en-US"/>
        </a:p>
      </dgm:t>
    </dgm:pt>
    <dgm:pt modelId="{18F0396C-A264-4D07-BFD8-88627524926B}">
      <dgm:prSet phldrT="[Text]"/>
      <dgm:spPr/>
      <dgm:t>
        <a:bodyPr/>
        <a:lstStyle/>
        <a:p>
          <a:r>
            <a:rPr lang="en-US"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Client Side Solutions</a:t>
          </a:r>
          <a:endParaRPr lang="en-US"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dgm:t>
    </dgm:pt>
    <dgm:pt modelId="{4D3B99DA-A11B-4A86-8D99-829E1658D56B}" type="parTrans" cxnId="{B5702821-1D9D-44D9-A56F-33128C44FCDF}">
      <dgm:prSet/>
      <dgm:spPr/>
      <dgm:t>
        <a:bodyPr/>
        <a:lstStyle/>
        <a:p>
          <a:endParaRPr lang="en-US"/>
        </a:p>
      </dgm:t>
    </dgm:pt>
    <dgm:pt modelId="{88749490-BB34-4F4F-8BC1-C27D3ABD12BE}" type="sibTrans" cxnId="{B5702821-1D9D-44D9-A56F-33128C44FCDF}">
      <dgm:prSet/>
      <dgm:spPr/>
      <dgm:t>
        <a:bodyPr/>
        <a:lstStyle/>
        <a:p>
          <a:endParaRPr lang="en-US"/>
        </a:p>
      </dgm:t>
    </dgm:pt>
    <dgm:pt modelId="{48928369-A2E2-4E7A-A326-14BF69087418}">
      <dgm:prSet phldrT="[Text]"/>
      <dgm:spPr/>
      <dgm:t>
        <a:bodyPr/>
        <a:lstStyle/>
        <a:p>
          <a:r>
            <a:rPr lang="en-US" dirty="0" smtClean="0">
              <a:latin typeface="Segoe UI" pitchFamily="34" charset="0"/>
              <a:ea typeface="Segoe UI" pitchFamily="34" charset="0"/>
              <a:cs typeface="Segoe UI" pitchFamily="34" charset="0"/>
            </a:rPr>
            <a:t>Remote provisioning for elements</a:t>
          </a:r>
          <a:endParaRPr lang="en-US" dirty="0">
            <a:latin typeface="Segoe UI" pitchFamily="34" charset="0"/>
            <a:ea typeface="Segoe UI" pitchFamily="34" charset="0"/>
            <a:cs typeface="Segoe UI" pitchFamily="34" charset="0"/>
          </a:endParaRPr>
        </a:p>
      </dgm:t>
    </dgm:pt>
    <dgm:pt modelId="{BCC6EBB4-ECC8-44A2-B5CB-07B9B7150BF0}" type="parTrans" cxnId="{9C71F140-CF06-42CA-AE7A-A63D48EAACE2}">
      <dgm:prSet/>
      <dgm:spPr/>
      <dgm:t>
        <a:bodyPr/>
        <a:lstStyle/>
        <a:p>
          <a:endParaRPr lang="en-US"/>
        </a:p>
      </dgm:t>
    </dgm:pt>
    <dgm:pt modelId="{C21B15F8-E9BE-485A-9F75-C402DAE69318}" type="sibTrans" cxnId="{9C71F140-CF06-42CA-AE7A-A63D48EAACE2}">
      <dgm:prSet/>
      <dgm:spPr/>
      <dgm:t>
        <a:bodyPr/>
        <a:lstStyle/>
        <a:p>
          <a:endParaRPr lang="en-US"/>
        </a:p>
      </dgm:t>
    </dgm:pt>
    <dgm:pt modelId="{894C641E-A83D-4EBB-95D3-0D6AD185F362}">
      <dgm:prSet phldrT="[Text]"/>
      <dgm:spPr/>
      <dgm:t>
        <a:bodyPr/>
        <a:lstStyle/>
        <a:p>
          <a:r>
            <a:rPr lang="en-US" dirty="0" smtClean="0">
              <a:latin typeface="Segoe UI" pitchFamily="34" charset="0"/>
              <a:ea typeface="Segoe UI" pitchFamily="34" charset="0"/>
              <a:cs typeface="Segoe UI" pitchFamily="34" charset="0"/>
            </a:rPr>
            <a:t>Store apps</a:t>
          </a:r>
          <a:endParaRPr lang="en-US" dirty="0">
            <a:latin typeface="Segoe UI" pitchFamily="34" charset="0"/>
            <a:ea typeface="Segoe UI" pitchFamily="34" charset="0"/>
            <a:cs typeface="Segoe UI" pitchFamily="34" charset="0"/>
          </a:endParaRPr>
        </a:p>
      </dgm:t>
    </dgm:pt>
    <dgm:pt modelId="{5A5BFFAE-1AA4-4622-8686-ABCFD9328F9D}" type="parTrans" cxnId="{F32BA2F4-BE0C-48CE-BA7F-80CEAB7FFE2C}">
      <dgm:prSet/>
      <dgm:spPr/>
      <dgm:t>
        <a:bodyPr/>
        <a:lstStyle/>
        <a:p>
          <a:endParaRPr lang="en-US"/>
        </a:p>
      </dgm:t>
    </dgm:pt>
    <dgm:pt modelId="{E5CD2DDC-AB39-4483-895C-4A095197A5BF}" type="sibTrans" cxnId="{F32BA2F4-BE0C-48CE-BA7F-80CEAB7FFE2C}">
      <dgm:prSet/>
      <dgm:spPr/>
      <dgm:t>
        <a:bodyPr/>
        <a:lstStyle/>
        <a:p>
          <a:endParaRPr lang="en-US"/>
        </a:p>
      </dgm:t>
    </dgm:pt>
    <dgm:pt modelId="{E1AA1CB0-4CC9-4D76-B126-BDEDAA124EB1}">
      <dgm:prSet phldrT="[Text]"/>
      <dgm:spPr/>
      <dgm:t>
        <a:bodyPr/>
        <a:lstStyle/>
        <a:p>
          <a:r>
            <a:rPr lang="en-US" dirty="0" smtClean="0">
              <a:latin typeface="Segoe UI" pitchFamily="34" charset="0"/>
              <a:ea typeface="Segoe UI" pitchFamily="34" charset="0"/>
              <a:cs typeface="Segoe UI" pitchFamily="34" charset="0"/>
            </a:rPr>
            <a:t>App catalog based solution</a:t>
          </a:r>
          <a:endParaRPr lang="en-US" dirty="0">
            <a:latin typeface="Segoe UI" pitchFamily="34" charset="0"/>
            <a:ea typeface="Segoe UI" pitchFamily="34" charset="0"/>
            <a:cs typeface="Segoe UI" pitchFamily="34" charset="0"/>
          </a:endParaRPr>
        </a:p>
      </dgm:t>
    </dgm:pt>
    <dgm:pt modelId="{CF51C9DC-1C8C-434A-BF19-6D38A29F1E3D}" type="parTrans" cxnId="{D5EAAC01-1B65-4282-8D2A-9455B059E89E}">
      <dgm:prSet/>
      <dgm:spPr/>
      <dgm:t>
        <a:bodyPr/>
        <a:lstStyle/>
        <a:p>
          <a:endParaRPr lang="en-US"/>
        </a:p>
      </dgm:t>
    </dgm:pt>
    <dgm:pt modelId="{EB6B4F4C-09FF-4EE9-A759-66803155D0A0}" type="sibTrans" cxnId="{D5EAAC01-1B65-4282-8D2A-9455B059E89E}">
      <dgm:prSet/>
      <dgm:spPr/>
      <dgm:t>
        <a:bodyPr/>
        <a:lstStyle/>
        <a:p>
          <a:endParaRPr lang="en-US"/>
        </a:p>
      </dgm:t>
    </dgm:pt>
    <dgm:pt modelId="{89FC8351-6838-4D94-AA45-53D4370CC54B}">
      <dgm:prSet phldrT="[Text]"/>
      <dgm:spPr/>
      <dgm:t>
        <a:bodyPr/>
        <a:lstStyle/>
        <a:p>
          <a:r>
            <a:rPr lang="en-US" dirty="0" smtClean="0">
              <a:latin typeface="Segoe UI" pitchFamily="34" charset="0"/>
              <a:ea typeface="Segoe UI" pitchFamily="34" charset="0"/>
              <a:cs typeface="Segoe UI" pitchFamily="34" charset="0"/>
            </a:rPr>
            <a:t>Custom service applications</a:t>
          </a:r>
          <a:endParaRPr lang="en-US" dirty="0">
            <a:latin typeface="Segoe UI" pitchFamily="34" charset="0"/>
            <a:ea typeface="Segoe UI" pitchFamily="34" charset="0"/>
            <a:cs typeface="Segoe UI" pitchFamily="34" charset="0"/>
          </a:endParaRPr>
        </a:p>
      </dgm:t>
    </dgm:pt>
    <dgm:pt modelId="{544949E7-441A-42DD-BDD1-9CFD163E5624}" type="parTrans" cxnId="{FBACD6D8-0C3C-4F96-B99F-BCC9C0B19B1D}">
      <dgm:prSet/>
      <dgm:spPr/>
      <dgm:t>
        <a:bodyPr/>
        <a:lstStyle/>
        <a:p>
          <a:endParaRPr lang="en-US"/>
        </a:p>
      </dgm:t>
    </dgm:pt>
    <dgm:pt modelId="{B99552ED-70FB-4845-8A1C-2476764BF480}" type="sibTrans" cxnId="{FBACD6D8-0C3C-4F96-B99F-BCC9C0B19B1D}">
      <dgm:prSet/>
      <dgm:spPr/>
      <dgm:t>
        <a:bodyPr/>
        <a:lstStyle/>
        <a:p>
          <a:endParaRPr lang="en-US"/>
        </a:p>
      </dgm:t>
    </dgm:pt>
    <dgm:pt modelId="{203AA408-5D0C-4A6F-8877-27731B1514B7}">
      <dgm:prSet phldrT="[Text]"/>
      <dgm:spPr/>
      <dgm:t>
        <a:bodyPr/>
        <a:lstStyle/>
        <a:p>
          <a:r>
            <a:rPr lang="en-US" dirty="0" smtClean="0">
              <a:latin typeface="Segoe UI" pitchFamily="34" charset="0"/>
              <a:ea typeface="Segoe UI" pitchFamily="34" charset="0"/>
              <a:cs typeface="Segoe UI" pitchFamily="34" charset="0"/>
            </a:rPr>
            <a:t>Custom WCF services</a:t>
          </a:r>
          <a:endParaRPr lang="en-US" dirty="0">
            <a:latin typeface="Segoe UI" pitchFamily="34" charset="0"/>
            <a:ea typeface="Segoe UI" pitchFamily="34" charset="0"/>
            <a:cs typeface="Segoe UI" pitchFamily="34" charset="0"/>
          </a:endParaRPr>
        </a:p>
      </dgm:t>
    </dgm:pt>
    <dgm:pt modelId="{30E5536A-068B-4286-9503-01F68E89F03F}" type="parTrans" cxnId="{47C1BF14-BEB1-40F3-A16B-ABD1AB86BC5A}">
      <dgm:prSet/>
      <dgm:spPr/>
      <dgm:t>
        <a:bodyPr/>
        <a:lstStyle/>
        <a:p>
          <a:endParaRPr lang="en-US"/>
        </a:p>
      </dgm:t>
    </dgm:pt>
    <dgm:pt modelId="{C13EC596-1177-45D3-85FF-7188881F3A3C}" type="sibTrans" cxnId="{47C1BF14-BEB1-40F3-A16B-ABD1AB86BC5A}">
      <dgm:prSet/>
      <dgm:spPr/>
      <dgm:t>
        <a:bodyPr/>
        <a:lstStyle/>
        <a:p>
          <a:endParaRPr lang="en-US"/>
        </a:p>
      </dgm:t>
    </dgm:pt>
    <dgm:pt modelId="{7CE19965-B7CE-4ADC-B540-DFBA7D5EAC48}">
      <dgm:prSet phldrT="[Text]"/>
      <dgm:spPr/>
      <dgm:t>
        <a:bodyPr/>
        <a:lstStyle/>
        <a:p>
          <a:r>
            <a:rPr lang="en-US" dirty="0" smtClean="0">
              <a:latin typeface="Segoe UI" pitchFamily="34" charset="0"/>
              <a:ea typeface="Segoe UI" pitchFamily="34" charset="0"/>
              <a:cs typeface="Segoe UI" pitchFamily="34" charset="0"/>
            </a:rPr>
            <a:t>Platform level customizations to on-premises</a:t>
          </a:r>
          <a:endParaRPr lang="en-US" dirty="0">
            <a:latin typeface="Segoe UI" pitchFamily="34" charset="0"/>
            <a:ea typeface="Segoe UI" pitchFamily="34" charset="0"/>
            <a:cs typeface="Segoe UI" pitchFamily="34" charset="0"/>
          </a:endParaRPr>
        </a:p>
      </dgm:t>
    </dgm:pt>
    <dgm:pt modelId="{29109066-80D6-44B2-84A6-ED79D025D126}" type="parTrans" cxnId="{2B5E2BA6-560C-4534-8BF7-F9F2E44D3295}">
      <dgm:prSet/>
      <dgm:spPr/>
      <dgm:t>
        <a:bodyPr/>
        <a:lstStyle/>
        <a:p>
          <a:endParaRPr lang="en-US"/>
        </a:p>
      </dgm:t>
    </dgm:pt>
    <dgm:pt modelId="{F8480564-05AD-44D4-BA85-6B00208DEAFA}" type="sibTrans" cxnId="{2B5E2BA6-560C-4534-8BF7-F9F2E44D3295}">
      <dgm:prSet/>
      <dgm:spPr/>
      <dgm:t>
        <a:bodyPr/>
        <a:lstStyle/>
        <a:p>
          <a:endParaRPr lang="en-US"/>
        </a:p>
      </dgm:t>
    </dgm:pt>
    <dgm:pt modelId="{CE14AEA9-F8A5-4533-AEFE-F294A418296B}">
      <dgm:prSet phldrT="[Text]"/>
      <dgm:spPr/>
      <dgm:t>
        <a:bodyPr/>
        <a:lstStyle/>
        <a:p>
          <a:r>
            <a:rPr lang="en-US" dirty="0" smtClean="0">
              <a:latin typeface="Segoe UI" pitchFamily="34" charset="0"/>
              <a:ea typeface="Segoe UI" pitchFamily="34" charset="0"/>
              <a:cs typeface="Segoe UI" pitchFamily="34" charset="0"/>
            </a:rPr>
            <a:t>Server side controls as JavaScript on page layouts and master pages</a:t>
          </a:r>
          <a:endParaRPr lang="en-US" dirty="0">
            <a:latin typeface="Segoe UI" pitchFamily="34" charset="0"/>
            <a:ea typeface="Segoe UI" pitchFamily="34" charset="0"/>
            <a:cs typeface="Segoe UI" pitchFamily="34" charset="0"/>
          </a:endParaRPr>
        </a:p>
      </dgm:t>
    </dgm:pt>
    <dgm:pt modelId="{F2D76547-5326-4A32-82F6-4E01DD665930}" type="parTrans" cxnId="{138F4E37-6F3C-43B9-9B92-0646E3E649FC}">
      <dgm:prSet/>
      <dgm:spPr/>
      <dgm:t>
        <a:bodyPr/>
        <a:lstStyle/>
        <a:p>
          <a:endParaRPr lang="en-US"/>
        </a:p>
      </dgm:t>
    </dgm:pt>
    <dgm:pt modelId="{0C948EBC-8CC7-4D60-B57B-40ACD616C646}" type="sibTrans" cxnId="{138F4E37-6F3C-43B9-9B92-0646E3E649FC}">
      <dgm:prSet/>
      <dgm:spPr/>
      <dgm:t>
        <a:bodyPr/>
        <a:lstStyle/>
        <a:p>
          <a:endParaRPr lang="en-US"/>
        </a:p>
      </dgm:t>
    </dgm:pt>
    <dgm:pt modelId="{517DD29E-089C-493F-94DB-41DD473D1297}">
      <dgm:prSet phldrT="[Text]"/>
      <dgm:spPr/>
      <dgm:t>
        <a:bodyPr/>
        <a:lstStyle/>
        <a:p>
          <a:r>
            <a:rPr lang="en-US" dirty="0" smtClean="0">
              <a:latin typeface="Segoe UI" pitchFamily="34" charset="0"/>
              <a:ea typeface="Segoe UI" pitchFamily="34" charset="0"/>
              <a:cs typeface="Segoe UI" pitchFamily="34" charset="0"/>
            </a:rPr>
            <a:t>Embracing un-ghosted model</a:t>
          </a:r>
          <a:endParaRPr lang="en-US" dirty="0">
            <a:latin typeface="Segoe UI" pitchFamily="34" charset="0"/>
            <a:ea typeface="Segoe UI" pitchFamily="34" charset="0"/>
            <a:cs typeface="Segoe UI" pitchFamily="34" charset="0"/>
          </a:endParaRPr>
        </a:p>
      </dgm:t>
    </dgm:pt>
    <dgm:pt modelId="{C5C2632B-92B5-48CA-9D1E-85928B48906E}" type="parTrans" cxnId="{6D5B90CF-C15D-4968-8B37-7D71FBB61C51}">
      <dgm:prSet/>
      <dgm:spPr/>
      <dgm:t>
        <a:bodyPr/>
        <a:lstStyle/>
        <a:p>
          <a:endParaRPr lang="en-US"/>
        </a:p>
      </dgm:t>
    </dgm:pt>
    <dgm:pt modelId="{2BD1B84A-5380-449A-9E69-842BA4008893}" type="sibTrans" cxnId="{6D5B90CF-C15D-4968-8B37-7D71FBB61C51}">
      <dgm:prSet/>
      <dgm:spPr/>
      <dgm:t>
        <a:bodyPr/>
        <a:lstStyle/>
        <a:p>
          <a:endParaRPr lang="en-US"/>
        </a:p>
      </dgm:t>
    </dgm:pt>
    <dgm:pt modelId="{973A7279-8A37-4092-9323-219922A41352}">
      <dgm:prSet phldrT="[Text]"/>
      <dgm:spPr/>
      <dgm:t>
        <a:bodyPr/>
        <a:lstStyle/>
        <a:p>
          <a:r>
            <a:rPr lang="en-US" dirty="0" smtClean="0">
              <a:latin typeface="Segoe UI" pitchFamily="34" charset="0"/>
              <a:ea typeface="Segoe UI" pitchFamily="34" charset="0"/>
              <a:cs typeface="Segoe UI" pitchFamily="34" charset="0"/>
            </a:rPr>
            <a:t>SP App dimension with provider hosted apps to provide new capabilities</a:t>
          </a:r>
          <a:endParaRPr lang="en-US" dirty="0">
            <a:latin typeface="Segoe UI" pitchFamily="34" charset="0"/>
            <a:ea typeface="Segoe UI" pitchFamily="34" charset="0"/>
            <a:cs typeface="Segoe UI" pitchFamily="34" charset="0"/>
          </a:endParaRPr>
        </a:p>
      </dgm:t>
    </dgm:pt>
    <dgm:pt modelId="{A9A3B2BA-5A91-4FD5-B18E-6B824BC8F786}" type="parTrans" cxnId="{22618DCE-CC92-4D42-AA63-714FA6E934A9}">
      <dgm:prSet/>
      <dgm:spPr/>
      <dgm:t>
        <a:bodyPr/>
        <a:lstStyle/>
        <a:p>
          <a:endParaRPr lang="en-US"/>
        </a:p>
      </dgm:t>
    </dgm:pt>
    <dgm:pt modelId="{0B4DA18E-66EB-4528-998D-7214B2592B82}" type="sibTrans" cxnId="{22618DCE-CC92-4D42-AA63-714FA6E934A9}">
      <dgm:prSet/>
      <dgm:spPr/>
      <dgm:t>
        <a:bodyPr/>
        <a:lstStyle/>
        <a:p>
          <a:endParaRPr lang="en-US"/>
        </a:p>
      </dgm:t>
    </dgm:pt>
    <dgm:pt modelId="{06283B16-6FEB-4077-AB9F-15DFBA70C661}">
      <dgm:prSet phldrT="[Text]"/>
      <dgm:spPr/>
      <dgm:t>
        <a:bodyPr/>
        <a:lstStyle/>
        <a:p>
          <a:r>
            <a:rPr lang="en-US" dirty="0" smtClean="0">
              <a:latin typeface="Segoe UI" pitchFamily="34" charset="0"/>
              <a:ea typeface="Segoe UI" pitchFamily="34" charset="0"/>
              <a:cs typeface="Segoe UI" pitchFamily="34" charset="0"/>
            </a:rPr>
            <a:t>Packaged reusable solutions built for specific functionality</a:t>
          </a:r>
          <a:endParaRPr lang="en-US" dirty="0">
            <a:latin typeface="Segoe UI" pitchFamily="34" charset="0"/>
            <a:ea typeface="Segoe UI" pitchFamily="34" charset="0"/>
            <a:cs typeface="Segoe UI" pitchFamily="34" charset="0"/>
          </a:endParaRPr>
        </a:p>
      </dgm:t>
    </dgm:pt>
    <dgm:pt modelId="{064CBD07-976A-4790-9C6F-DAFBBACF7157}" type="parTrans" cxnId="{A91D8FD0-3551-4798-83E9-AE96C56CF824}">
      <dgm:prSet/>
      <dgm:spPr/>
      <dgm:t>
        <a:bodyPr/>
        <a:lstStyle/>
        <a:p>
          <a:endParaRPr lang="en-US"/>
        </a:p>
      </dgm:t>
    </dgm:pt>
    <dgm:pt modelId="{F9238DD1-E5A4-4F62-94FF-4C1FD9FCD328}" type="sibTrans" cxnId="{A91D8FD0-3551-4798-83E9-AE96C56CF824}">
      <dgm:prSet/>
      <dgm:spPr/>
      <dgm:t>
        <a:bodyPr/>
        <a:lstStyle/>
        <a:p>
          <a:endParaRPr lang="en-US"/>
        </a:p>
      </dgm:t>
    </dgm:pt>
    <dgm:pt modelId="{77E3836B-F091-4146-AA31-CB4D986C9D6E}">
      <dgm:prSet phldrT="[Text]"/>
      <dgm:spPr/>
      <dgm:t>
        <a:bodyPr/>
        <a:lstStyle/>
        <a:p>
          <a:r>
            <a:rPr lang="en-US" dirty="0" smtClean="0">
              <a:latin typeface="Segoe UI" pitchFamily="34" charset="0"/>
              <a:ea typeface="Segoe UI" pitchFamily="34" charset="0"/>
              <a:cs typeface="Segoe UI" pitchFamily="34" charset="0"/>
            </a:rPr>
            <a:t>SharePoint customizations, not customer specific customizations</a:t>
          </a:r>
          <a:endParaRPr lang="en-US" dirty="0">
            <a:latin typeface="Segoe UI" pitchFamily="34" charset="0"/>
            <a:ea typeface="Segoe UI" pitchFamily="34" charset="0"/>
            <a:cs typeface="Segoe UI" pitchFamily="34" charset="0"/>
          </a:endParaRPr>
        </a:p>
      </dgm:t>
    </dgm:pt>
    <dgm:pt modelId="{C622069F-D5E5-48D2-AEF4-8E2126D549DF}" type="parTrans" cxnId="{42760E53-4AFA-41CA-B509-387F58AEF538}">
      <dgm:prSet/>
      <dgm:spPr/>
      <dgm:t>
        <a:bodyPr/>
        <a:lstStyle/>
        <a:p>
          <a:endParaRPr lang="en-US"/>
        </a:p>
      </dgm:t>
    </dgm:pt>
    <dgm:pt modelId="{B22E0CD8-B0A8-4FAA-B093-47EB3E4A8A63}" type="sibTrans" cxnId="{42760E53-4AFA-41CA-B509-387F58AEF538}">
      <dgm:prSet/>
      <dgm:spPr/>
      <dgm:t>
        <a:bodyPr/>
        <a:lstStyle/>
        <a:p>
          <a:endParaRPr lang="en-US"/>
        </a:p>
      </dgm:t>
    </dgm:pt>
    <dgm:pt modelId="{88911F12-7A3C-416A-A0FC-50F170A21732}">
      <dgm:prSet phldrT="[Text]"/>
      <dgm:spPr/>
      <dgm:t>
        <a:bodyPr/>
        <a:lstStyle/>
        <a:p>
          <a:r>
            <a:rPr lang="en-US" dirty="0" smtClean="0">
              <a:latin typeface="Segoe UI" pitchFamily="34" charset="0"/>
              <a:ea typeface="Segoe UI" pitchFamily="34" charset="0"/>
              <a:cs typeface="Segoe UI" pitchFamily="34" charset="0"/>
            </a:rPr>
            <a:t>Customer specific customizations</a:t>
          </a:r>
          <a:endParaRPr lang="en-US" dirty="0">
            <a:latin typeface="Segoe UI" pitchFamily="34" charset="0"/>
            <a:ea typeface="Segoe UI" pitchFamily="34" charset="0"/>
            <a:cs typeface="Segoe UI" pitchFamily="34" charset="0"/>
          </a:endParaRPr>
        </a:p>
      </dgm:t>
    </dgm:pt>
    <dgm:pt modelId="{790E5D4D-070D-4F1D-908F-BB12AF965245}" type="parTrans" cxnId="{182582F5-CA3A-4E9A-8D74-6D91B1C6C703}">
      <dgm:prSet/>
      <dgm:spPr/>
      <dgm:t>
        <a:bodyPr/>
        <a:lstStyle/>
        <a:p>
          <a:endParaRPr lang="en-US"/>
        </a:p>
      </dgm:t>
    </dgm:pt>
    <dgm:pt modelId="{E2341D2E-A7A2-454B-AA6E-476320A79FE5}" type="sibTrans" cxnId="{182582F5-CA3A-4E9A-8D74-6D91B1C6C703}">
      <dgm:prSet/>
      <dgm:spPr/>
      <dgm:t>
        <a:bodyPr/>
        <a:lstStyle/>
        <a:p>
          <a:endParaRPr lang="en-US"/>
        </a:p>
      </dgm:t>
    </dgm:pt>
    <dgm:pt modelId="{64FC4C3C-105D-4227-823A-56FC988FC1ED}">
      <dgm:prSet phldrT="[Text]"/>
      <dgm:spPr/>
      <dgm:t>
        <a:bodyPr/>
        <a:lstStyle/>
        <a:p>
          <a:endParaRPr lang="en-US" dirty="0">
            <a:latin typeface="Segoe UI" pitchFamily="34" charset="0"/>
            <a:ea typeface="Segoe UI" pitchFamily="34" charset="0"/>
            <a:cs typeface="Segoe UI" pitchFamily="34" charset="0"/>
          </a:endParaRPr>
        </a:p>
      </dgm:t>
    </dgm:pt>
    <dgm:pt modelId="{BCAF2DF1-9832-4EFD-900B-124AFE5363DB}" type="parTrans" cxnId="{21A8D907-44B2-4051-8990-6595C8155D35}">
      <dgm:prSet/>
      <dgm:spPr/>
      <dgm:t>
        <a:bodyPr/>
        <a:lstStyle/>
        <a:p>
          <a:endParaRPr lang="en-US"/>
        </a:p>
      </dgm:t>
    </dgm:pt>
    <dgm:pt modelId="{DDB953E4-8AB1-46F0-89BC-72F0A38E8313}" type="sibTrans" cxnId="{21A8D907-44B2-4051-8990-6595C8155D35}">
      <dgm:prSet/>
      <dgm:spPr/>
      <dgm:t>
        <a:bodyPr/>
        <a:lstStyle/>
        <a:p>
          <a:endParaRPr lang="en-US"/>
        </a:p>
      </dgm:t>
    </dgm:pt>
    <dgm:pt modelId="{AE1E38E1-E9F4-4CF8-AF52-FDA4C5F14FC9}">
      <dgm:prSet phldrT="[Text]"/>
      <dgm:spPr/>
      <dgm:t>
        <a:bodyPr/>
        <a:lstStyle/>
        <a:p>
          <a:r>
            <a:rPr lang="en-US" dirty="0" smtClean="0">
              <a:latin typeface="Segoe UI" pitchFamily="34" charset="0"/>
              <a:ea typeface="Segoe UI" pitchFamily="34" charset="0"/>
              <a:cs typeface="Segoe UI" pitchFamily="34" charset="0"/>
            </a:rPr>
            <a:t>Not only for market place or store, but also as platform for customer specific customizations</a:t>
          </a:r>
          <a:endParaRPr lang="en-US" dirty="0">
            <a:latin typeface="Segoe UI" pitchFamily="34" charset="0"/>
            <a:ea typeface="Segoe UI" pitchFamily="34" charset="0"/>
            <a:cs typeface="Segoe UI" pitchFamily="34" charset="0"/>
          </a:endParaRPr>
        </a:p>
      </dgm:t>
    </dgm:pt>
    <dgm:pt modelId="{FAE1BBCD-E8E0-4661-9829-3E1DED303B06}" type="parTrans" cxnId="{0FC94AFA-BD5F-4CC9-B75C-2F757CE6872A}">
      <dgm:prSet/>
      <dgm:spPr/>
      <dgm:t>
        <a:bodyPr/>
        <a:lstStyle/>
        <a:p>
          <a:endParaRPr lang="en-US"/>
        </a:p>
      </dgm:t>
    </dgm:pt>
    <dgm:pt modelId="{22C045B5-B783-49C7-B770-CBFF661ECCE8}" type="sibTrans" cxnId="{0FC94AFA-BD5F-4CC9-B75C-2F757CE6872A}">
      <dgm:prSet/>
      <dgm:spPr/>
      <dgm:t>
        <a:bodyPr/>
        <a:lstStyle/>
        <a:p>
          <a:endParaRPr lang="en-US"/>
        </a:p>
      </dgm:t>
    </dgm:pt>
    <dgm:pt modelId="{D9173271-2792-41B0-9FB6-9AE9738E571F}" type="pres">
      <dgm:prSet presAssocID="{F2A3EFBE-D152-4C96-8777-AB1862609997}" presName="Name0" presStyleCnt="0">
        <dgm:presLayoutVars>
          <dgm:dir/>
          <dgm:animLvl val="lvl"/>
          <dgm:resizeHandles val="exact"/>
        </dgm:presLayoutVars>
      </dgm:prSet>
      <dgm:spPr/>
      <dgm:t>
        <a:bodyPr/>
        <a:lstStyle/>
        <a:p>
          <a:endParaRPr lang="en-US"/>
        </a:p>
      </dgm:t>
    </dgm:pt>
    <dgm:pt modelId="{8073F846-8987-4DCB-B978-4B5C318D4451}" type="pres">
      <dgm:prSet presAssocID="{D3F22B3D-9770-43AA-A1EB-A2A9DC6605A9}" presName="composite" presStyleCnt="0"/>
      <dgm:spPr/>
      <dgm:t>
        <a:bodyPr/>
        <a:lstStyle/>
        <a:p>
          <a:endParaRPr lang="en-US"/>
        </a:p>
      </dgm:t>
    </dgm:pt>
    <dgm:pt modelId="{61E6996F-FAB0-4C07-ADCA-3EDB9B6C1B60}" type="pres">
      <dgm:prSet presAssocID="{D3F22B3D-9770-43AA-A1EB-A2A9DC6605A9}" presName="parTx" presStyleLbl="alignNode1" presStyleIdx="0" presStyleCnt="3">
        <dgm:presLayoutVars>
          <dgm:chMax val="0"/>
          <dgm:chPref val="0"/>
          <dgm:bulletEnabled val="1"/>
        </dgm:presLayoutVars>
      </dgm:prSet>
      <dgm:spPr/>
      <dgm:t>
        <a:bodyPr/>
        <a:lstStyle/>
        <a:p>
          <a:endParaRPr lang="en-US"/>
        </a:p>
      </dgm:t>
    </dgm:pt>
    <dgm:pt modelId="{16C0A052-62DA-4A3B-BA0C-E09755F8AABD}" type="pres">
      <dgm:prSet presAssocID="{D3F22B3D-9770-43AA-A1EB-A2A9DC6605A9}" presName="desTx" presStyleLbl="alignAccFollowNode1" presStyleIdx="0" presStyleCnt="3" custLinFactNeighborX="-23283" custLinFactNeighborY="458">
        <dgm:presLayoutVars>
          <dgm:bulletEnabled val="1"/>
        </dgm:presLayoutVars>
      </dgm:prSet>
      <dgm:spPr/>
      <dgm:t>
        <a:bodyPr/>
        <a:lstStyle/>
        <a:p>
          <a:endParaRPr lang="en-US"/>
        </a:p>
      </dgm:t>
    </dgm:pt>
    <dgm:pt modelId="{CC06C43B-81ED-4335-B593-5B220083DC7E}" type="pres">
      <dgm:prSet presAssocID="{CCC1A30E-87CE-4ECE-B813-125F911B4C67}" presName="space" presStyleCnt="0"/>
      <dgm:spPr/>
      <dgm:t>
        <a:bodyPr/>
        <a:lstStyle/>
        <a:p>
          <a:endParaRPr lang="en-US"/>
        </a:p>
      </dgm:t>
    </dgm:pt>
    <dgm:pt modelId="{CD88C85A-7321-410B-AAC7-1BB550DB0261}" type="pres">
      <dgm:prSet presAssocID="{18F0396C-A264-4D07-BFD8-88627524926B}" presName="composite" presStyleCnt="0"/>
      <dgm:spPr/>
      <dgm:t>
        <a:bodyPr/>
        <a:lstStyle/>
        <a:p>
          <a:endParaRPr lang="en-US"/>
        </a:p>
      </dgm:t>
    </dgm:pt>
    <dgm:pt modelId="{A30E9832-11BE-427E-AA20-FB19A460AFB8}" type="pres">
      <dgm:prSet presAssocID="{18F0396C-A264-4D07-BFD8-88627524926B}" presName="parTx" presStyleLbl="alignNode1" presStyleIdx="1" presStyleCnt="3">
        <dgm:presLayoutVars>
          <dgm:chMax val="0"/>
          <dgm:chPref val="0"/>
          <dgm:bulletEnabled val="1"/>
        </dgm:presLayoutVars>
      </dgm:prSet>
      <dgm:spPr/>
      <dgm:t>
        <a:bodyPr/>
        <a:lstStyle/>
        <a:p>
          <a:endParaRPr lang="en-US"/>
        </a:p>
      </dgm:t>
    </dgm:pt>
    <dgm:pt modelId="{C0FABB9A-5F48-479E-9874-1253769D5136}" type="pres">
      <dgm:prSet presAssocID="{18F0396C-A264-4D07-BFD8-88627524926B}" presName="desTx" presStyleLbl="alignAccFollowNode1" presStyleIdx="1" presStyleCnt="3">
        <dgm:presLayoutVars>
          <dgm:bulletEnabled val="1"/>
        </dgm:presLayoutVars>
      </dgm:prSet>
      <dgm:spPr/>
      <dgm:t>
        <a:bodyPr/>
        <a:lstStyle/>
        <a:p>
          <a:endParaRPr lang="en-US"/>
        </a:p>
      </dgm:t>
    </dgm:pt>
    <dgm:pt modelId="{DE93CCDD-7AE4-4355-A61F-F3854169B8B2}" type="pres">
      <dgm:prSet presAssocID="{88749490-BB34-4F4F-8BC1-C27D3ABD12BE}" presName="space" presStyleCnt="0"/>
      <dgm:spPr/>
      <dgm:t>
        <a:bodyPr/>
        <a:lstStyle/>
        <a:p>
          <a:endParaRPr lang="en-US"/>
        </a:p>
      </dgm:t>
    </dgm:pt>
    <dgm:pt modelId="{B4FC05DB-C57C-425B-9F66-10976F6CF9C6}" type="pres">
      <dgm:prSet presAssocID="{894C641E-A83D-4EBB-95D3-0D6AD185F362}" presName="composite" presStyleCnt="0"/>
      <dgm:spPr/>
      <dgm:t>
        <a:bodyPr/>
        <a:lstStyle/>
        <a:p>
          <a:endParaRPr lang="en-US"/>
        </a:p>
      </dgm:t>
    </dgm:pt>
    <dgm:pt modelId="{30BD99D3-91C9-47CE-8CDD-B244DF80A3D1}" type="pres">
      <dgm:prSet presAssocID="{894C641E-A83D-4EBB-95D3-0D6AD185F362}" presName="parTx" presStyleLbl="alignNode1" presStyleIdx="2" presStyleCnt="3">
        <dgm:presLayoutVars>
          <dgm:chMax val="0"/>
          <dgm:chPref val="0"/>
          <dgm:bulletEnabled val="1"/>
        </dgm:presLayoutVars>
      </dgm:prSet>
      <dgm:spPr/>
      <dgm:t>
        <a:bodyPr/>
        <a:lstStyle/>
        <a:p>
          <a:endParaRPr lang="en-US"/>
        </a:p>
      </dgm:t>
    </dgm:pt>
    <dgm:pt modelId="{8BE1DD3E-3025-49F8-B195-40AD3402D91D}" type="pres">
      <dgm:prSet presAssocID="{894C641E-A83D-4EBB-95D3-0D6AD185F362}" presName="desTx" presStyleLbl="alignAccFollowNode1" presStyleIdx="2" presStyleCnt="3">
        <dgm:presLayoutVars>
          <dgm:bulletEnabled val="1"/>
        </dgm:presLayoutVars>
      </dgm:prSet>
      <dgm:spPr/>
      <dgm:t>
        <a:bodyPr/>
        <a:lstStyle/>
        <a:p>
          <a:endParaRPr lang="en-US"/>
        </a:p>
      </dgm:t>
    </dgm:pt>
  </dgm:ptLst>
  <dgm:cxnLst>
    <dgm:cxn modelId="{6D5B90CF-C15D-4968-8B37-7D71FBB61C51}" srcId="{18F0396C-A264-4D07-BFD8-88627524926B}" destId="{517DD29E-089C-493F-94DB-41DD473D1297}" srcOrd="2" destOrd="0" parTransId="{C5C2632B-92B5-48CA-9D1E-85928B48906E}" sibTransId="{2BD1B84A-5380-449A-9E69-842BA4008893}"/>
    <dgm:cxn modelId="{67ED36E0-DFD0-4693-BD6D-40173A8664BA}" srcId="{F2A3EFBE-D152-4C96-8777-AB1862609997}" destId="{D3F22B3D-9770-43AA-A1EB-A2A9DC6605A9}" srcOrd="0" destOrd="0" parTransId="{917A7B8F-4875-416B-8554-6A36FC9E939B}" sibTransId="{CCC1A30E-87CE-4ECE-B813-125F911B4C67}"/>
    <dgm:cxn modelId="{D5EAAC01-1B65-4282-8D2A-9455B059E89E}" srcId="{894C641E-A83D-4EBB-95D3-0D6AD185F362}" destId="{E1AA1CB0-4CC9-4D76-B126-BDEDAA124EB1}" srcOrd="0" destOrd="0" parTransId="{CF51C9DC-1C8C-434A-BF19-6D38A29F1E3D}" sibTransId="{EB6B4F4C-09FF-4EE9-A759-66803155D0A0}"/>
    <dgm:cxn modelId="{9C71F140-CF06-42CA-AE7A-A63D48EAACE2}" srcId="{18F0396C-A264-4D07-BFD8-88627524926B}" destId="{48928369-A2E2-4E7A-A326-14BF69087418}" srcOrd="1" destOrd="0" parTransId="{BCC6EBB4-ECC8-44A2-B5CB-07B9B7150BF0}" sibTransId="{C21B15F8-E9BE-485A-9F75-C402DAE69318}"/>
    <dgm:cxn modelId="{0FC94AFA-BD5F-4CC9-B75C-2F757CE6872A}" srcId="{894C641E-A83D-4EBB-95D3-0D6AD185F362}" destId="{AE1E38E1-E9F4-4CF8-AF52-FDA4C5F14FC9}" srcOrd="2" destOrd="0" parTransId="{FAE1BBCD-E8E0-4661-9829-3E1DED303B06}" sibTransId="{22C045B5-B783-49C7-B770-CBFF661ECCE8}"/>
    <dgm:cxn modelId="{7285114B-BE7F-45ED-A0F3-97AA8F93C299}" type="presOf" srcId="{48928369-A2E2-4E7A-A326-14BF69087418}" destId="{C0FABB9A-5F48-479E-9874-1253769D5136}" srcOrd="0" destOrd="1" presId="urn:microsoft.com/office/officeart/2005/8/layout/hList1"/>
    <dgm:cxn modelId="{D292985E-2B7E-4BED-A0D1-5D1991671BB5}" type="presOf" srcId="{64FC4C3C-105D-4227-823A-56FC988FC1ED}" destId="{8BE1DD3E-3025-49F8-B195-40AD3402D91D}" srcOrd="0" destOrd="3" presId="urn:microsoft.com/office/officeart/2005/8/layout/hList1"/>
    <dgm:cxn modelId="{47C1BF14-BEB1-40F3-A16B-ABD1AB86BC5A}" srcId="{D3F22B3D-9770-43AA-A1EB-A2A9DC6605A9}" destId="{203AA408-5D0C-4A6F-8877-27731B1514B7}" srcOrd="3" destOrd="0" parTransId="{30E5536A-068B-4286-9503-01F68E89F03F}" sibTransId="{C13EC596-1177-45D3-85FF-7188881F3A3C}"/>
    <dgm:cxn modelId="{CDB7D65E-701A-4D84-8056-C7C32211221D}" type="presOf" srcId="{203AA408-5D0C-4A6F-8877-27731B1514B7}" destId="{16C0A052-62DA-4A3B-BA0C-E09755F8AABD}" srcOrd="0" destOrd="3" presId="urn:microsoft.com/office/officeart/2005/8/layout/hList1"/>
    <dgm:cxn modelId="{4C988D57-AD93-446A-A0CB-BE17179029EC}" type="presOf" srcId="{89FC8351-6838-4D94-AA45-53D4370CC54B}" destId="{16C0A052-62DA-4A3B-BA0C-E09755F8AABD}" srcOrd="0" destOrd="2" presId="urn:microsoft.com/office/officeart/2005/8/layout/hList1"/>
    <dgm:cxn modelId="{6A9A6586-4E63-4071-A8A4-255FC855D91C}" type="presOf" srcId="{77E3836B-F091-4146-AA31-CB4D986C9D6E}" destId="{16C0A052-62DA-4A3B-BA0C-E09755F8AABD}" srcOrd="0" destOrd="4" presId="urn:microsoft.com/office/officeart/2005/8/layout/hList1"/>
    <dgm:cxn modelId="{00BB6287-4E99-49B3-8E9B-4D93D6804B92}" srcId="{D3F22B3D-9770-43AA-A1EB-A2A9DC6605A9}" destId="{9DA0D8F9-C4E6-4D9C-A2E4-269C0038FA05}" srcOrd="0" destOrd="0" parTransId="{79B246D2-F325-4A84-BE94-280A3A9CC400}" sibTransId="{1CF12211-6606-4C84-86B5-657FD35CD388}"/>
    <dgm:cxn modelId="{1F9AAFA7-A719-411B-8992-B1A4B1143E58}" type="presOf" srcId="{7CE19965-B7CE-4ADC-B540-DFBA7D5EAC48}" destId="{16C0A052-62DA-4A3B-BA0C-E09755F8AABD}" srcOrd="0" destOrd="1" presId="urn:microsoft.com/office/officeart/2005/8/layout/hList1"/>
    <dgm:cxn modelId="{22618DCE-CC92-4D42-AA63-714FA6E934A9}" srcId="{18F0396C-A264-4D07-BFD8-88627524926B}" destId="{973A7279-8A37-4092-9323-219922A41352}" srcOrd="3" destOrd="0" parTransId="{A9A3B2BA-5A91-4FD5-B18E-6B824BC8F786}" sibTransId="{0B4DA18E-66EB-4528-998D-7214B2592B82}"/>
    <dgm:cxn modelId="{BC04A7A2-3FFC-4B65-83F1-610C8318DC84}" type="presOf" srcId="{88911F12-7A3C-416A-A0FC-50F170A21732}" destId="{C0FABB9A-5F48-479E-9874-1253769D5136}" srcOrd="0" destOrd="4" presId="urn:microsoft.com/office/officeart/2005/8/layout/hList1"/>
    <dgm:cxn modelId="{ACD7DFFF-2ADE-4C57-99D4-9263E7F343E8}" type="presOf" srcId="{F2A3EFBE-D152-4C96-8777-AB1862609997}" destId="{D9173271-2792-41B0-9FB6-9AE9738E571F}" srcOrd="0" destOrd="0" presId="urn:microsoft.com/office/officeart/2005/8/layout/hList1"/>
    <dgm:cxn modelId="{B5702821-1D9D-44D9-A56F-33128C44FCDF}" srcId="{F2A3EFBE-D152-4C96-8777-AB1862609997}" destId="{18F0396C-A264-4D07-BFD8-88627524926B}" srcOrd="1" destOrd="0" parTransId="{4D3B99DA-A11B-4A86-8D99-829E1658D56B}" sibTransId="{88749490-BB34-4F4F-8BC1-C27D3ABD12BE}"/>
    <dgm:cxn modelId="{7C0F8A7E-D76A-49EB-A1B4-E12C5C612438}" type="presOf" srcId="{E1AA1CB0-4CC9-4D76-B126-BDEDAA124EB1}" destId="{8BE1DD3E-3025-49F8-B195-40AD3402D91D}" srcOrd="0" destOrd="0" presId="urn:microsoft.com/office/officeart/2005/8/layout/hList1"/>
    <dgm:cxn modelId="{FC24C603-A558-4826-AB7F-E43F25ABEECF}" type="presOf" srcId="{894C641E-A83D-4EBB-95D3-0D6AD185F362}" destId="{30BD99D3-91C9-47CE-8CDD-B244DF80A3D1}" srcOrd="0" destOrd="0" presId="urn:microsoft.com/office/officeart/2005/8/layout/hList1"/>
    <dgm:cxn modelId="{346526FE-384A-4CC1-B118-30FD0C0559F1}" type="presOf" srcId="{517DD29E-089C-493F-94DB-41DD473D1297}" destId="{C0FABB9A-5F48-479E-9874-1253769D5136}" srcOrd="0" destOrd="2" presId="urn:microsoft.com/office/officeart/2005/8/layout/hList1"/>
    <dgm:cxn modelId="{182582F5-CA3A-4E9A-8D74-6D91B1C6C703}" srcId="{18F0396C-A264-4D07-BFD8-88627524926B}" destId="{88911F12-7A3C-416A-A0FC-50F170A21732}" srcOrd="4" destOrd="0" parTransId="{790E5D4D-070D-4F1D-908F-BB12AF965245}" sibTransId="{E2341D2E-A7A2-454B-AA6E-476320A79FE5}"/>
    <dgm:cxn modelId="{C628A6AD-C7CB-40BE-B839-28E5C6022A79}" type="presOf" srcId="{AE1E38E1-E9F4-4CF8-AF52-FDA4C5F14FC9}" destId="{8BE1DD3E-3025-49F8-B195-40AD3402D91D}" srcOrd="0" destOrd="2" presId="urn:microsoft.com/office/officeart/2005/8/layout/hList1"/>
    <dgm:cxn modelId="{DC201C1F-C2D8-4787-A559-5C55AD06F50B}" type="presOf" srcId="{9DA0D8F9-C4E6-4D9C-A2E4-269C0038FA05}" destId="{16C0A052-62DA-4A3B-BA0C-E09755F8AABD}" srcOrd="0" destOrd="0" presId="urn:microsoft.com/office/officeart/2005/8/layout/hList1"/>
    <dgm:cxn modelId="{AB6C1188-6A0D-46D9-B71E-1CBB641C851C}" type="presOf" srcId="{18F0396C-A264-4D07-BFD8-88627524926B}" destId="{A30E9832-11BE-427E-AA20-FB19A460AFB8}" srcOrd="0" destOrd="0" presId="urn:microsoft.com/office/officeart/2005/8/layout/hList1"/>
    <dgm:cxn modelId="{2B5E2BA6-560C-4534-8BF7-F9F2E44D3295}" srcId="{D3F22B3D-9770-43AA-A1EB-A2A9DC6605A9}" destId="{7CE19965-B7CE-4ADC-B540-DFBA7D5EAC48}" srcOrd="1" destOrd="0" parTransId="{29109066-80D6-44B2-84A6-ED79D025D126}" sibTransId="{F8480564-05AD-44D4-BA85-6B00208DEAFA}"/>
    <dgm:cxn modelId="{42760E53-4AFA-41CA-B509-387F58AEF538}" srcId="{D3F22B3D-9770-43AA-A1EB-A2A9DC6605A9}" destId="{77E3836B-F091-4146-AA31-CB4D986C9D6E}" srcOrd="4" destOrd="0" parTransId="{C622069F-D5E5-48D2-AEF4-8E2126D549DF}" sibTransId="{B22E0CD8-B0A8-4FAA-B093-47EB3E4A8A63}"/>
    <dgm:cxn modelId="{138F4E37-6F3C-43B9-9B92-0646E3E649FC}" srcId="{18F0396C-A264-4D07-BFD8-88627524926B}" destId="{CE14AEA9-F8A5-4533-AEFE-F294A418296B}" srcOrd="0" destOrd="0" parTransId="{F2D76547-5326-4A32-82F6-4E01DD665930}" sibTransId="{0C948EBC-8CC7-4D60-B57B-40ACD616C646}"/>
    <dgm:cxn modelId="{21A8D907-44B2-4051-8990-6595C8155D35}" srcId="{894C641E-A83D-4EBB-95D3-0D6AD185F362}" destId="{64FC4C3C-105D-4227-823A-56FC988FC1ED}" srcOrd="3" destOrd="0" parTransId="{BCAF2DF1-9832-4EFD-900B-124AFE5363DB}" sibTransId="{DDB953E4-8AB1-46F0-89BC-72F0A38E8313}"/>
    <dgm:cxn modelId="{A8ADAA09-6971-4D6C-8224-D77C1B96708B}" type="presOf" srcId="{973A7279-8A37-4092-9323-219922A41352}" destId="{C0FABB9A-5F48-479E-9874-1253769D5136}" srcOrd="0" destOrd="3" presId="urn:microsoft.com/office/officeart/2005/8/layout/hList1"/>
    <dgm:cxn modelId="{FCA2700A-9959-404A-A795-2899BD6F4DE0}" type="presOf" srcId="{D3F22B3D-9770-43AA-A1EB-A2A9DC6605A9}" destId="{61E6996F-FAB0-4C07-ADCA-3EDB9B6C1B60}" srcOrd="0" destOrd="0" presId="urn:microsoft.com/office/officeart/2005/8/layout/hList1"/>
    <dgm:cxn modelId="{F32E7568-8C92-47FA-9909-5458656D9D7A}" type="presOf" srcId="{06283B16-6FEB-4077-AB9F-15DFBA70C661}" destId="{8BE1DD3E-3025-49F8-B195-40AD3402D91D}" srcOrd="0" destOrd="1" presId="urn:microsoft.com/office/officeart/2005/8/layout/hList1"/>
    <dgm:cxn modelId="{A91D8FD0-3551-4798-83E9-AE96C56CF824}" srcId="{894C641E-A83D-4EBB-95D3-0D6AD185F362}" destId="{06283B16-6FEB-4077-AB9F-15DFBA70C661}" srcOrd="1" destOrd="0" parTransId="{064CBD07-976A-4790-9C6F-DAFBBACF7157}" sibTransId="{F9238DD1-E5A4-4F62-94FF-4C1FD9FCD328}"/>
    <dgm:cxn modelId="{F32BA2F4-BE0C-48CE-BA7F-80CEAB7FFE2C}" srcId="{F2A3EFBE-D152-4C96-8777-AB1862609997}" destId="{894C641E-A83D-4EBB-95D3-0D6AD185F362}" srcOrd="2" destOrd="0" parTransId="{5A5BFFAE-1AA4-4622-8686-ABCFD9328F9D}" sibTransId="{E5CD2DDC-AB39-4483-895C-4A095197A5BF}"/>
    <dgm:cxn modelId="{A9A3B3B7-5FD4-49C9-B9AC-50C3C24625E3}" type="presOf" srcId="{CE14AEA9-F8A5-4533-AEFE-F294A418296B}" destId="{C0FABB9A-5F48-479E-9874-1253769D5136}" srcOrd="0" destOrd="0" presId="urn:microsoft.com/office/officeart/2005/8/layout/hList1"/>
    <dgm:cxn modelId="{FBACD6D8-0C3C-4F96-B99F-BCC9C0B19B1D}" srcId="{D3F22B3D-9770-43AA-A1EB-A2A9DC6605A9}" destId="{89FC8351-6838-4D94-AA45-53D4370CC54B}" srcOrd="2" destOrd="0" parTransId="{544949E7-441A-42DD-BDD1-9CFD163E5624}" sibTransId="{B99552ED-70FB-4845-8A1C-2476764BF480}"/>
    <dgm:cxn modelId="{8957801A-00A1-46FD-A602-4A281D3D615C}" type="presParOf" srcId="{D9173271-2792-41B0-9FB6-9AE9738E571F}" destId="{8073F846-8987-4DCB-B978-4B5C318D4451}" srcOrd="0" destOrd="0" presId="urn:microsoft.com/office/officeart/2005/8/layout/hList1"/>
    <dgm:cxn modelId="{61A25B23-CC19-4638-BAD2-73C8B6D9B303}" type="presParOf" srcId="{8073F846-8987-4DCB-B978-4B5C318D4451}" destId="{61E6996F-FAB0-4C07-ADCA-3EDB9B6C1B60}" srcOrd="0" destOrd="0" presId="urn:microsoft.com/office/officeart/2005/8/layout/hList1"/>
    <dgm:cxn modelId="{24E772F0-0290-4570-A0DC-7FC294C22B3E}" type="presParOf" srcId="{8073F846-8987-4DCB-B978-4B5C318D4451}" destId="{16C0A052-62DA-4A3B-BA0C-E09755F8AABD}" srcOrd="1" destOrd="0" presId="urn:microsoft.com/office/officeart/2005/8/layout/hList1"/>
    <dgm:cxn modelId="{1E36FA91-66E4-454A-A2FF-5712FDE26118}" type="presParOf" srcId="{D9173271-2792-41B0-9FB6-9AE9738E571F}" destId="{CC06C43B-81ED-4335-B593-5B220083DC7E}" srcOrd="1" destOrd="0" presId="urn:microsoft.com/office/officeart/2005/8/layout/hList1"/>
    <dgm:cxn modelId="{6FC950B2-16E8-4D06-B30E-09894835ADCD}" type="presParOf" srcId="{D9173271-2792-41B0-9FB6-9AE9738E571F}" destId="{CD88C85A-7321-410B-AAC7-1BB550DB0261}" srcOrd="2" destOrd="0" presId="urn:microsoft.com/office/officeart/2005/8/layout/hList1"/>
    <dgm:cxn modelId="{15AF8139-8915-4E50-B236-4EF1A77E42EA}" type="presParOf" srcId="{CD88C85A-7321-410B-AAC7-1BB550DB0261}" destId="{A30E9832-11BE-427E-AA20-FB19A460AFB8}" srcOrd="0" destOrd="0" presId="urn:microsoft.com/office/officeart/2005/8/layout/hList1"/>
    <dgm:cxn modelId="{24CBA512-20BD-4C3A-A6B1-738658AA1103}" type="presParOf" srcId="{CD88C85A-7321-410B-AAC7-1BB550DB0261}" destId="{C0FABB9A-5F48-479E-9874-1253769D5136}" srcOrd="1" destOrd="0" presId="urn:microsoft.com/office/officeart/2005/8/layout/hList1"/>
    <dgm:cxn modelId="{444152F3-78E7-4C5C-8F17-1065B7B0AB4D}" type="presParOf" srcId="{D9173271-2792-41B0-9FB6-9AE9738E571F}" destId="{DE93CCDD-7AE4-4355-A61F-F3854169B8B2}" srcOrd="3" destOrd="0" presId="urn:microsoft.com/office/officeart/2005/8/layout/hList1"/>
    <dgm:cxn modelId="{A8F57A29-5023-47F4-AA26-CCC93FAF5FEA}" type="presParOf" srcId="{D9173271-2792-41B0-9FB6-9AE9738E571F}" destId="{B4FC05DB-C57C-425B-9F66-10976F6CF9C6}" srcOrd="4" destOrd="0" presId="urn:microsoft.com/office/officeart/2005/8/layout/hList1"/>
    <dgm:cxn modelId="{9170B28D-D477-48A1-BE7E-44002A59426F}" type="presParOf" srcId="{B4FC05DB-C57C-425B-9F66-10976F6CF9C6}" destId="{30BD99D3-91C9-47CE-8CDD-B244DF80A3D1}" srcOrd="0" destOrd="0" presId="urn:microsoft.com/office/officeart/2005/8/layout/hList1"/>
    <dgm:cxn modelId="{647F5182-08D0-4298-A7A8-1A85B7144D43}" type="presParOf" srcId="{B4FC05DB-C57C-425B-9F66-10976F6CF9C6}" destId="{8BE1DD3E-3025-49F8-B195-40AD3402D91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5/6/2015 12:19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5/6/2015 12:19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5/6/2015 12:19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545342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5/6/2015 12:19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987861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51B1278-D92B-4AF3-A9C1-71DD298190CE}" type="datetimeFigureOut">
              <a:rPr lang="en-US" smtClean="0"/>
              <a:t>5/6/2015</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18</a:t>
            </a:fld>
            <a:endParaRPr lang="en-US" dirty="0"/>
          </a:p>
        </p:txBody>
      </p:sp>
      <p:sp>
        <p:nvSpPr>
          <p:cNvPr id="6" name="Header Placeholder 5"/>
          <p:cNvSpPr>
            <a:spLocks noGrp="1"/>
          </p:cNvSpPr>
          <p:nvPr>
            <p:ph type="hdr" sz="quarter" idx="12"/>
          </p:nvPr>
        </p:nvSpPr>
        <p:spPr/>
        <p:txBody>
          <a:bodyPr/>
          <a:lstStyle/>
          <a:p>
            <a:r>
              <a:rPr lang="en-US" dirty="0" smtClean="0"/>
              <a:t>Microsoft Office</a:t>
            </a:r>
            <a:endParaRPr lang="en-US" dirty="0"/>
          </a:p>
        </p:txBody>
      </p:sp>
      <p:sp>
        <p:nvSpPr>
          <p:cNvPr id="7" name="Footer Placeholder 6"/>
          <p:cNvSpPr>
            <a:spLocks noGrp="1"/>
          </p:cNvSpPr>
          <p:nvPr>
            <p:ph type="ftr" sz="quarter" idx="13"/>
          </p:nvPr>
        </p:nvSpPr>
        <p:spPr/>
        <p:txBody>
          <a:bodyPr/>
          <a:lstStyle/>
          <a:p>
            <a:pPr marL="238375" defTabSz="940130"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8375" defTabSz="940130"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32304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5063" y="850900"/>
            <a:ext cx="2992437" cy="168433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SMSG Readiness</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32A5754-C248-4702-A095-B4DA66264250}"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2989919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5/6/2015 12:19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2162982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FD207A-07DF-40AD-A916-9872E089CE7A}" type="slidenum">
              <a:rPr lang="en-US" smtClean="0"/>
              <a:t>25</a:t>
            </a:fld>
            <a:endParaRPr lang="en-US"/>
          </a:p>
        </p:txBody>
      </p:sp>
    </p:spTree>
    <p:extLst>
      <p:ext uri="{BB962C8B-B14F-4D97-AF65-F5344CB8AC3E}">
        <p14:creationId xmlns:p14="http://schemas.microsoft.com/office/powerpoint/2010/main" val="180719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5063" y="850900"/>
            <a:ext cx="2992437" cy="168433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SMSG Readiness</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32A5754-C248-4702-A095-B4DA66264250}"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1573908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5063" y="850900"/>
            <a:ext cx="2992437" cy="168433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SMSG Readiness</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32A5754-C248-4702-A095-B4DA66264250}"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2545210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5063" y="850900"/>
            <a:ext cx="2992437" cy="168433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SMSG Readiness</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32A5754-C248-4702-A095-B4DA66264250}"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1419432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5063" y="850900"/>
            <a:ext cx="2992437" cy="1684338"/>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5/6/2015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3481100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5/6/2015 12:19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2777891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FD207A-07DF-40AD-A916-9872E089CE7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07700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FD207A-07DF-40AD-A916-9872E089CE7A}"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963912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5/6/2015 12:19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203312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pPr/>
              <a:t>5/6/2015 12:19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38</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3065648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D207A-07DF-40AD-A916-9872E089CE7A}" type="slidenum">
              <a:rPr lang="en-US" smtClean="0"/>
              <a:t>7</a:t>
            </a:fld>
            <a:endParaRPr lang="en-US" dirty="0"/>
          </a:p>
        </p:txBody>
      </p:sp>
    </p:spTree>
    <p:extLst>
      <p:ext uri="{BB962C8B-B14F-4D97-AF65-F5344CB8AC3E}">
        <p14:creationId xmlns:p14="http://schemas.microsoft.com/office/powerpoint/2010/main" val="1378289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FD207A-07DF-40AD-A916-9872E089CE7A}" type="slidenum">
              <a:rPr lang="en-US" smtClean="0"/>
              <a:t>8</a:t>
            </a:fld>
            <a:endParaRPr lang="en-US"/>
          </a:p>
        </p:txBody>
      </p:sp>
    </p:spTree>
    <p:extLst>
      <p:ext uri="{BB962C8B-B14F-4D97-AF65-F5344CB8AC3E}">
        <p14:creationId xmlns:p14="http://schemas.microsoft.com/office/powerpoint/2010/main" val="1184038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D207A-07DF-40AD-A916-9872E089CE7A}" type="slidenum">
              <a:rPr lang="en-US" smtClean="0"/>
              <a:t>9</a:t>
            </a:fld>
            <a:endParaRPr lang="en-US" dirty="0"/>
          </a:p>
        </p:txBody>
      </p:sp>
    </p:spTree>
    <p:extLst>
      <p:ext uri="{BB962C8B-B14F-4D97-AF65-F5344CB8AC3E}">
        <p14:creationId xmlns:p14="http://schemas.microsoft.com/office/powerpoint/2010/main" val="3536217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9538" y="74613"/>
            <a:ext cx="3216275" cy="180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79F84F64-45F0-4E0A-8DEB-31B3AB891848}" type="slidenum">
              <a:rPr lang="en-US" smtClean="0"/>
              <a:t>11</a:t>
            </a:fld>
            <a:endParaRPr lang="en-US"/>
          </a:p>
        </p:txBody>
      </p:sp>
    </p:spTree>
    <p:extLst>
      <p:ext uri="{BB962C8B-B14F-4D97-AF65-F5344CB8AC3E}">
        <p14:creationId xmlns:p14="http://schemas.microsoft.com/office/powerpoint/2010/main" val="888798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9538" y="74613"/>
            <a:ext cx="3216275" cy="180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79F84F64-45F0-4E0A-8DEB-31B3AB891848}" type="slidenum">
              <a:rPr lang="en-US" smtClean="0"/>
              <a:t>12</a:t>
            </a:fld>
            <a:endParaRPr lang="en-US"/>
          </a:p>
        </p:txBody>
      </p:sp>
    </p:spTree>
    <p:extLst>
      <p:ext uri="{BB962C8B-B14F-4D97-AF65-F5344CB8AC3E}">
        <p14:creationId xmlns:p14="http://schemas.microsoft.com/office/powerpoint/2010/main" val="3165087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5/6/2015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2028910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5/6/2015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2535602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1975909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4364147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649143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802315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59394705"/>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96738718"/>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3959391"/>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37147310"/>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1444727"/>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3303797"/>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736040816"/>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6300094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9855503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15807092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87890301"/>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115410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361154757"/>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7835984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1941948264"/>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51530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22"/>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48619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96548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5500196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21854354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63370876"/>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281522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2911" y="4429866"/>
            <a:ext cx="10445795" cy="470856"/>
          </a:xfrm>
        </p:spPr>
        <p:txBody>
          <a:bodyPr>
            <a:noAutofit/>
          </a:bodyPr>
          <a:lstStyle>
            <a:lvl1pPr marL="0" indent="0" algn="l">
              <a:lnSpc>
                <a:spcPct val="90000"/>
              </a:lnSpc>
              <a:spcBef>
                <a:spcPts val="0"/>
              </a:spcBef>
              <a:buNone/>
              <a:defRPr lang="en-US" sz="3672" kern="1200" spc="-71" baseline="0" dirty="0">
                <a:gradFill>
                  <a:gsLst>
                    <a:gs pos="2083">
                      <a:schemeClr val="bg2"/>
                    </a:gs>
                    <a:gs pos="99000">
                      <a:schemeClr val="bg2"/>
                    </a:gs>
                  </a:gsLst>
                  <a:lin ang="5400000" scaled="0"/>
                </a:gradFill>
                <a:latin typeface="+mj-lt"/>
                <a:ea typeface="+mn-ea"/>
                <a:cs typeface="+mn-cs"/>
              </a:defRPr>
            </a:lvl1pPr>
            <a:lvl2pPr marL="466280" indent="0" algn="ctr">
              <a:buNone/>
              <a:defRPr>
                <a:solidFill>
                  <a:schemeClr val="tx1">
                    <a:tint val="75000"/>
                  </a:schemeClr>
                </a:solidFill>
              </a:defRPr>
            </a:lvl2pPr>
            <a:lvl3pPr marL="932559" indent="0" algn="ctr">
              <a:buNone/>
              <a:defRPr>
                <a:solidFill>
                  <a:schemeClr val="tx1">
                    <a:tint val="75000"/>
                  </a:schemeClr>
                </a:solidFill>
              </a:defRPr>
            </a:lvl3pPr>
            <a:lvl4pPr marL="1398839" indent="0" algn="ctr">
              <a:buNone/>
              <a:defRPr>
                <a:solidFill>
                  <a:schemeClr val="tx1">
                    <a:tint val="75000"/>
                  </a:schemeClr>
                </a:solidFill>
              </a:defRPr>
            </a:lvl4pPr>
            <a:lvl5pPr marL="1865119" indent="0" algn="ctr">
              <a:buNone/>
              <a:defRPr>
                <a:solidFill>
                  <a:schemeClr val="tx1">
                    <a:tint val="75000"/>
                  </a:schemeClr>
                </a:solidFill>
              </a:defRPr>
            </a:lvl5pPr>
            <a:lvl6pPr marL="2331399" indent="0" algn="ctr">
              <a:buNone/>
              <a:defRPr>
                <a:solidFill>
                  <a:schemeClr val="tx1">
                    <a:tint val="75000"/>
                  </a:schemeClr>
                </a:solidFill>
              </a:defRPr>
            </a:lvl6pPr>
            <a:lvl7pPr marL="2797677" indent="0" algn="ctr">
              <a:buNone/>
              <a:defRPr>
                <a:solidFill>
                  <a:schemeClr val="tx1">
                    <a:tint val="75000"/>
                  </a:schemeClr>
                </a:solidFill>
              </a:defRPr>
            </a:lvl7pPr>
            <a:lvl8pPr marL="3263957" indent="0" algn="ctr">
              <a:buNone/>
              <a:defRPr>
                <a:solidFill>
                  <a:schemeClr val="tx1">
                    <a:tint val="75000"/>
                  </a:schemeClr>
                </a:solidFill>
              </a:defRPr>
            </a:lvl8pPr>
            <a:lvl9pPr marL="3730237" indent="0" algn="ctr">
              <a:buNone/>
              <a:defRPr>
                <a:solidFill>
                  <a:schemeClr val="tx1">
                    <a:tint val="75000"/>
                  </a:schemeClr>
                </a:solidFill>
              </a:defRPr>
            </a:lvl9pPr>
          </a:lstStyle>
          <a:p>
            <a:pPr marL="0" marR="0" lvl="0" indent="0" algn="l" defTabSz="932559"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92910" y="2794218"/>
            <a:ext cx="10453896" cy="1406089"/>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791" b="0" kern="1200" cap="none" spc="-408"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92911" y="1476622"/>
            <a:ext cx="10445796" cy="932293"/>
          </a:xfrm>
        </p:spPr>
        <p:txBody>
          <a:bodyPr wrap="square" anchor="b">
            <a:noAutofit/>
          </a:bodyPr>
          <a:lstStyle>
            <a:lvl1pPr marL="0" indent="0">
              <a:buNone/>
              <a:defRPr sz="6731" spc="-153"/>
            </a:lvl1pPr>
          </a:lstStyle>
          <a:p>
            <a:pPr lvl="0"/>
            <a:r>
              <a:rPr lang="en-US" smtClean="0"/>
              <a:t>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9159" y="6221788"/>
            <a:ext cx="2231674" cy="772737"/>
          </a:xfrm>
          <a:prstGeom prst="rect">
            <a:avLst/>
          </a:prstGeom>
        </p:spPr>
      </p:pic>
    </p:spTree>
    <p:extLst>
      <p:ext uri="{BB962C8B-B14F-4D97-AF65-F5344CB8AC3E}">
        <p14:creationId xmlns:p14="http://schemas.microsoft.com/office/powerpoint/2010/main" val="13556936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Generic Use Whit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803996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Punchy Slide Green">
    <p:bg>
      <p:bgPr>
        <a:solidFill>
          <a:srgbClr val="00723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1" y="2875736"/>
            <a:ext cx="11375537" cy="1243058"/>
          </a:xfrm>
          <a:prstGeom prst="rect">
            <a:avLst/>
          </a:prstGeom>
        </p:spPr>
        <p:txBody>
          <a:bodyPr lIns="91419" tIns="45710" rIns="91419" bIns="45710" anchor="b" anchorCtr="0"/>
          <a:lstStyle>
            <a:lvl1pPr>
              <a:defRPr sz="6733" spc="-229" baseline="0">
                <a:gradFill>
                  <a:gsLst>
                    <a:gs pos="100000">
                      <a:schemeClr val="tx1"/>
                    </a:gs>
                    <a:gs pos="0">
                      <a:schemeClr val="tx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4251616500"/>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Punchy Slide Orange">
    <p:bg>
      <p:bgPr>
        <a:solidFill>
          <a:srgbClr val="EB3C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1" y="2875736"/>
            <a:ext cx="11375537" cy="1243058"/>
          </a:xfrm>
          <a:prstGeom prst="rect">
            <a:avLst/>
          </a:prstGeom>
        </p:spPr>
        <p:txBody>
          <a:bodyPr lIns="91419" tIns="45710" rIns="91419" bIns="45710" anchor="b" anchorCtr="0"/>
          <a:lstStyle>
            <a:lvl1pPr>
              <a:defRPr sz="6733" spc="-229" baseline="0">
                <a:gradFill>
                  <a:gsLst>
                    <a:gs pos="100000">
                      <a:schemeClr val="tx1"/>
                    </a:gs>
                    <a:gs pos="0">
                      <a:schemeClr val="tx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2797796210"/>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Punchy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1" y="2875736"/>
            <a:ext cx="11375537" cy="1243058"/>
          </a:xfrm>
          <a:prstGeom prst="rect">
            <a:avLst/>
          </a:prstGeom>
        </p:spPr>
        <p:txBody>
          <a:bodyPr lIns="91419" tIns="45710" rIns="91419" bIns="45710" anchor="b" anchorCtr="0"/>
          <a:lstStyle>
            <a:lvl1pPr>
              <a:defRPr sz="6733" spc="-229" baseline="0">
                <a:gradFill>
                  <a:gsLst>
                    <a:gs pos="100000">
                      <a:schemeClr val="tx1"/>
                    </a:gs>
                    <a:gs pos="0">
                      <a:schemeClr val="tx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162421726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390353"/>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0" y="1476621"/>
            <a:ext cx="11375536" cy="2130904"/>
          </a:xfrm>
          <a:prstGeom prst="rect">
            <a:avLst/>
          </a:prstGeom>
        </p:spPr>
        <p:txBody>
          <a:bodyPr/>
          <a:lstStyle>
            <a:lvl1pPr marL="0" indent="0">
              <a:spcBef>
                <a:spcPts val="2448"/>
              </a:spcBef>
              <a:buNone/>
              <a:defRPr sz="4080">
                <a:gradFill>
                  <a:gsLst>
                    <a:gs pos="100000">
                      <a:schemeClr val="tx2"/>
                    </a:gs>
                    <a:gs pos="0">
                      <a:schemeClr val="tx2"/>
                    </a:gs>
                  </a:gsLst>
                  <a:lin ang="5400000" scaled="0"/>
                </a:gradFill>
                <a:latin typeface="+mj-lt"/>
              </a:defRPr>
            </a:lvl1pPr>
            <a:lvl2pPr marL="0" indent="0">
              <a:buNone/>
              <a:defRPr sz="2040">
                <a:gradFill>
                  <a:gsLst>
                    <a:gs pos="100000">
                      <a:schemeClr val="bg2"/>
                    </a:gs>
                    <a:gs pos="6000">
                      <a:schemeClr val="bg2"/>
                    </a:gs>
                  </a:gsLst>
                  <a:lin ang="5400000" scaled="0"/>
                </a:gradFill>
              </a:defRPr>
            </a:lvl2pPr>
            <a:lvl3pPr marL="236387" indent="0">
              <a:buNone/>
              <a:defRPr sz="2040">
                <a:gradFill>
                  <a:gsLst>
                    <a:gs pos="100000">
                      <a:schemeClr val="bg2"/>
                    </a:gs>
                    <a:gs pos="6000">
                      <a:schemeClr val="bg2"/>
                    </a:gs>
                  </a:gsLst>
                  <a:lin ang="5400000" scaled="0"/>
                </a:gradFill>
              </a:defRPr>
            </a:lvl3pPr>
            <a:lvl4pPr marL="466298" indent="0">
              <a:buNone/>
              <a:defRPr sz="2040">
                <a:gradFill>
                  <a:gsLst>
                    <a:gs pos="100000">
                      <a:schemeClr val="bg2"/>
                    </a:gs>
                    <a:gs pos="6000">
                      <a:schemeClr val="bg2"/>
                    </a:gs>
                  </a:gsLst>
                  <a:lin ang="5400000" scaled="0"/>
                </a:gradFill>
              </a:defRPr>
            </a:lvl4pPr>
            <a:lvl5pPr marL="707543" indent="0">
              <a:buNone/>
              <a:defRPr sz="2040">
                <a:gradFill>
                  <a:gsLst>
                    <a:gs pos="100000">
                      <a:schemeClr val="bg2"/>
                    </a:gs>
                    <a:gs pos="6000">
                      <a:schemeClr val="bg2"/>
                    </a:gs>
                  </a:gsLst>
                  <a:lin ang="5400000" scaled="0"/>
                </a:gra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9159" y="6221788"/>
            <a:ext cx="2231674" cy="772737"/>
          </a:xfrm>
          <a:prstGeom prst="rect">
            <a:avLst/>
          </a:prstGeom>
        </p:spPr>
      </p:pic>
    </p:spTree>
    <p:extLst>
      <p:ext uri="{BB962C8B-B14F-4D97-AF65-F5344CB8AC3E}">
        <p14:creationId xmlns:p14="http://schemas.microsoft.com/office/powerpoint/2010/main" val="1698372132"/>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40991368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3701207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700215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76378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1353763"/>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01433218"/>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38490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519978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3315790"/>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5493484"/>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29412240"/>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7866064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977160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9159104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6456071"/>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105765471"/>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08029371"/>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3455222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493745915"/>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1722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830092"/>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762007"/>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66959"/>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8162589"/>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78247087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022681"/>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380934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image" Target="../media/image1.png"/><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theme" Target="../theme/theme2.xml"/><Relationship Id="rId8"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image" Target="../media/image1.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theme" Target="../theme/theme3.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6"/>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388929597"/>
      </p:ext>
    </p:extLst>
  </p:cSld>
  <p:clrMap bg1="dk1" tx1="lt1" bg2="dk2" tx2="lt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 id="2147484292" r:id="rId15"/>
    <p:sldLayoutId id="2147484293" r:id="rId16"/>
    <p:sldLayoutId id="2147484294" r:id="rId17"/>
    <p:sldLayoutId id="2147484295" r:id="rId18"/>
    <p:sldLayoutId id="2147484296" r:id="rId19"/>
    <p:sldLayoutId id="2147484297" r:id="rId20"/>
    <p:sldLayoutId id="2147484298" r:id="rId21"/>
    <p:sldLayoutId id="2147484299" r:id="rId22"/>
    <p:sldLayoutId id="2147484300" r:id="rId23"/>
    <p:sldLayoutId id="2147484301" r:id="rId24"/>
    <p:sldLayoutId id="2147484302" r:id="rId25"/>
    <p:sldLayoutId id="2147484303" r:id="rId26"/>
    <p:sldLayoutId id="2147484304" r:id="rId27"/>
    <p:sldLayoutId id="2147484306" r:id="rId28"/>
    <p:sldLayoutId id="2147484335" r:id="rId29"/>
    <p:sldLayoutId id="2147484336" r:id="rId30"/>
    <p:sldLayoutId id="2147484337" r:id="rId31"/>
    <p:sldLayoutId id="2147484338" r:id="rId32"/>
    <p:sldLayoutId id="2147484339" r:id="rId33"/>
    <p:sldLayoutId id="2147484340" r:id="rId34"/>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266364533"/>
      </p:ext>
    </p:extLst>
  </p:cSld>
  <p:clrMap bg1="dk1" tx1="lt1" bg2="dk2" tx2="lt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 id="2147484319" r:id="rId12"/>
    <p:sldLayoutId id="2147484320" r:id="rId13"/>
    <p:sldLayoutId id="2147484321" r:id="rId14"/>
    <p:sldLayoutId id="2147484322" r:id="rId15"/>
    <p:sldLayoutId id="2147484323" r:id="rId16"/>
    <p:sldLayoutId id="2147484324" r:id="rId17"/>
    <p:sldLayoutId id="2147484325" r:id="rId18"/>
    <p:sldLayoutId id="2147484326" r:id="rId19"/>
    <p:sldLayoutId id="2147484327" r:id="rId20"/>
    <p:sldLayoutId id="2147484328" r:id="rId21"/>
    <p:sldLayoutId id="2147484329" r:id="rId22"/>
    <p:sldLayoutId id="2147484330" r:id="rId23"/>
    <p:sldLayoutId id="2147484331" r:id="rId24"/>
    <p:sldLayoutId id="2147484332" r:id="rId25"/>
    <p:sldLayoutId id="2147484333" r:id="rId26"/>
    <p:sldLayoutId id="2147484334"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3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6.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notesSlide" Target="../notesSlides/notesSlide13.xml"/><Relationship Id="rId1" Type="http://schemas.openxmlformats.org/officeDocument/2006/relationships/slideLayout" Target="../slideLayouts/slideLayout38.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25.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notesSlide" Target="../notesSlides/notesSlide14.xml"/><Relationship Id="rId1" Type="http://schemas.openxmlformats.org/officeDocument/2006/relationships/slideLayout" Target="../slideLayouts/slideLayout38.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 Id="rId9" Type="http://schemas.openxmlformats.org/officeDocument/2006/relationships/image" Target="../media/image33.emf"/></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34.emf"/><Relationship Id="rId2" Type="http://schemas.openxmlformats.org/officeDocument/2006/relationships/image" Target="../media/image27.emf"/><Relationship Id="rId1" Type="http://schemas.openxmlformats.org/officeDocument/2006/relationships/slideLayout" Target="../slideLayouts/slideLayout38.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38.xml"/><Relationship Id="rId4" Type="http://schemas.openxmlformats.org/officeDocument/2006/relationships/image" Target="../media/image11.emf"/></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8.xml"/><Relationship Id="rId1" Type="http://schemas.openxmlformats.org/officeDocument/2006/relationships/slideLayout" Target="../slideLayouts/slideLayout38.xml"/><Relationship Id="rId6" Type="http://schemas.openxmlformats.org/officeDocument/2006/relationships/image" Target="../media/image38.png"/><Relationship Id="rId5" Type="http://schemas.openxmlformats.org/officeDocument/2006/relationships/image" Target="../media/image37.WMF"/><Relationship Id="rId4" Type="http://schemas.openxmlformats.org/officeDocument/2006/relationships/image" Target="../media/image36.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image" Target="../media/image49.emf"/><Relationship Id="rId3" Type="http://schemas.openxmlformats.org/officeDocument/2006/relationships/image" Target="../media/image39.emf"/><Relationship Id="rId7" Type="http://schemas.openxmlformats.org/officeDocument/2006/relationships/image" Target="../media/image43.emf"/><Relationship Id="rId12" Type="http://schemas.openxmlformats.org/officeDocument/2006/relationships/image" Target="../media/image48.emf"/><Relationship Id="rId17" Type="http://schemas.openxmlformats.org/officeDocument/2006/relationships/image" Target="../media/image53.emf"/><Relationship Id="rId2" Type="http://schemas.openxmlformats.org/officeDocument/2006/relationships/notesSlide" Target="../notesSlides/notesSlide19.xml"/><Relationship Id="rId16" Type="http://schemas.openxmlformats.org/officeDocument/2006/relationships/image" Target="../media/image52.png"/><Relationship Id="rId1" Type="http://schemas.openxmlformats.org/officeDocument/2006/relationships/slideLayout" Target="../slideLayouts/slideLayout38.xml"/><Relationship Id="rId6" Type="http://schemas.openxmlformats.org/officeDocument/2006/relationships/image" Target="../media/image42.png"/><Relationship Id="rId11" Type="http://schemas.openxmlformats.org/officeDocument/2006/relationships/image" Target="../media/image47.emf"/><Relationship Id="rId5" Type="http://schemas.openxmlformats.org/officeDocument/2006/relationships/image" Target="../media/image41.emf"/><Relationship Id="rId15" Type="http://schemas.openxmlformats.org/officeDocument/2006/relationships/image" Target="../media/image51.emf"/><Relationship Id="rId10" Type="http://schemas.openxmlformats.org/officeDocument/2006/relationships/image" Target="../media/image46.emf"/><Relationship Id="rId4" Type="http://schemas.openxmlformats.org/officeDocument/2006/relationships/image" Target="../media/image40.emf"/><Relationship Id="rId9" Type="http://schemas.openxmlformats.org/officeDocument/2006/relationships/image" Target="../media/image45.emf"/><Relationship Id="rId14" Type="http://schemas.openxmlformats.org/officeDocument/2006/relationships/image" Target="../media/image50.emf"/></Relationships>
</file>

<file path=ppt/slides/_rels/slide3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38.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81.xml"/><Relationship Id="rId5" Type="http://schemas.openxmlformats.org/officeDocument/2006/relationships/image" Target="../media/image55.png"/><Relationship Id="rId4" Type="http://schemas.openxmlformats.org/officeDocument/2006/relationships/hyperlink" Target="http://myignite.microsoft.com/"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38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549" y="220662"/>
            <a:ext cx="12372131" cy="6514699"/>
          </a:xfrm>
          <a:prstGeom prst="rect">
            <a:avLst/>
          </a:prstGeom>
        </p:spPr>
      </p:pic>
      <p:sp>
        <p:nvSpPr>
          <p:cNvPr id="3" name="Rectangle 2"/>
          <p:cNvSpPr/>
          <p:nvPr/>
        </p:nvSpPr>
        <p:spPr>
          <a:xfrm>
            <a:off x="7609327" y="3319268"/>
            <a:ext cx="3960440" cy="26163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Coming soon: “Register with Active Directory”</a:t>
            </a:r>
            <a:endParaRPr lang="en-US" sz="1836" dirty="0" smtClean="0"/>
          </a:p>
          <a:p>
            <a:pPr marL="342900" indent="-342900">
              <a:buFont typeface="Arial" panose="020B0604020202020204" pitchFamily="34" charset="0"/>
              <a:buChar char="•"/>
            </a:pPr>
            <a:r>
              <a:rPr lang="en-US" sz="1836" dirty="0" smtClean="0"/>
              <a:t>SP Add-In registered also to Azure AD</a:t>
            </a:r>
          </a:p>
          <a:p>
            <a:pPr marL="342900" indent="-342900">
              <a:buFont typeface="Arial" panose="020B0604020202020204" pitchFamily="34" charset="0"/>
              <a:buChar char="•"/>
            </a:pPr>
            <a:r>
              <a:rPr lang="en-US" sz="1836" dirty="0" smtClean="0"/>
              <a:t>Get Access to cross Office 365 services for your SP add-ins</a:t>
            </a:r>
          </a:p>
          <a:p>
            <a:pPr marL="342900" indent="-342900">
              <a:buFont typeface="Arial" panose="020B0604020202020204" pitchFamily="34" charset="0"/>
              <a:buChar char="•"/>
            </a:pPr>
            <a:r>
              <a:rPr lang="en-US" sz="1836" dirty="0" smtClean="0"/>
              <a:t>Office 365 and on-premises with SharePoint 2016</a:t>
            </a:r>
            <a:endParaRPr lang="en-US" sz="1836" dirty="0"/>
          </a:p>
        </p:txBody>
      </p:sp>
      <p:cxnSp>
        <p:nvCxnSpPr>
          <p:cNvPr id="4" name="Straight Arrow Connector 3"/>
          <p:cNvCxnSpPr/>
          <p:nvPr/>
        </p:nvCxnSpPr>
        <p:spPr>
          <a:xfrm flipH="1" flipV="1">
            <a:off x="7609328" y="2743204"/>
            <a:ext cx="792087" cy="576064"/>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189037" y="354364"/>
            <a:ext cx="7230706"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//…/layouts/15/appinv.aspx</a:t>
            </a:r>
            <a:endParaRPr lang="en-US" sz="1836" dirty="0"/>
          </a:p>
        </p:txBody>
      </p:sp>
    </p:spTree>
    <p:extLst>
      <p:ext uri="{BB962C8B-B14F-4D97-AF65-F5344CB8AC3E}">
        <p14:creationId xmlns:p14="http://schemas.microsoft.com/office/powerpoint/2010/main" val="2634733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5130201" y="1942923"/>
            <a:ext cx="4809992" cy="1243471"/>
          </a:xfrm>
          <a:prstGeom prst="rect">
            <a:avLst/>
          </a:prstGeom>
        </p:spPr>
        <p:txBody>
          <a:bodyPr/>
          <a:lst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a:lstStyle>
          <a:p>
            <a:pPr algn="r"/>
            <a:r>
              <a:rPr lang="en-US" sz="8975" kern="0" dirty="0"/>
              <a:t>What if… </a:t>
            </a:r>
          </a:p>
        </p:txBody>
      </p:sp>
      <p:sp>
        <p:nvSpPr>
          <p:cNvPr id="6" name="Title 3"/>
          <p:cNvSpPr txBox="1">
            <a:spLocks/>
          </p:cNvSpPr>
          <p:nvPr/>
        </p:nvSpPr>
        <p:spPr>
          <a:xfrm>
            <a:off x="5427682" y="2947724"/>
            <a:ext cx="4530955" cy="477340"/>
          </a:xfrm>
          <a:prstGeom prst="rect">
            <a:avLst/>
          </a:prstGeom>
        </p:spPr>
        <p:txBody>
          <a:bodyPr/>
          <a:lst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a:lstStyle>
          <a:p>
            <a:r>
              <a:rPr lang="en-US" sz="2754" kern="0" dirty="0"/>
              <a:t>We would use same development model in cloud and in on-premises?</a:t>
            </a:r>
          </a:p>
        </p:txBody>
      </p:sp>
      <p:sp>
        <p:nvSpPr>
          <p:cNvPr id="3" name="AutoShape 3"/>
          <p:cNvSpPr>
            <a:spLocks noChangeAspect="1" noChangeArrowheads="1" noTextEdit="1"/>
          </p:cNvSpPr>
          <p:nvPr/>
        </p:nvSpPr>
        <p:spPr bwMode="auto">
          <a:xfrm>
            <a:off x="3731295" y="233151"/>
            <a:ext cx="1714631" cy="642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GB" sz="1836"/>
          </a:p>
        </p:txBody>
      </p:sp>
      <p:sp>
        <p:nvSpPr>
          <p:cNvPr id="8" name="Freeform 5"/>
          <p:cNvSpPr>
            <a:spLocks/>
          </p:cNvSpPr>
          <p:nvPr/>
        </p:nvSpPr>
        <p:spPr bwMode="auto">
          <a:xfrm>
            <a:off x="3923969" y="4052615"/>
            <a:ext cx="482493" cy="98766"/>
          </a:xfrm>
          <a:custGeom>
            <a:avLst/>
            <a:gdLst>
              <a:gd name="T0" fmla="*/ 0 w 140"/>
              <a:gd name="T1" fmla="*/ 22 h 29"/>
              <a:gd name="T2" fmla="*/ 7 w 140"/>
              <a:gd name="T3" fmla="*/ 29 h 29"/>
              <a:gd name="T4" fmla="*/ 133 w 140"/>
              <a:gd name="T5" fmla="*/ 29 h 29"/>
              <a:gd name="T6" fmla="*/ 140 w 140"/>
              <a:gd name="T7" fmla="*/ 22 h 29"/>
              <a:gd name="T8" fmla="*/ 140 w 140"/>
              <a:gd name="T9" fmla="*/ 7 h 29"/>
              <a:gd name="T10" fmla="*/ 133 w 140"/>
              <a:gd name="T11" fmla="*/ 0 h 29"/>
              <a:gd name="T12" fmla="*/ 7 w 140"/>
              <a:gd name="T13" fmla="*/ 0 h 29"/>
              <a:gd name="T14" fmla="*/ 0 w 140"/>
              <a:gd name="T15" fmla="*/ 7 h 29"/>
              <a:gd name="T16" fmla="*/ 0 w 140"/>
              <a:gd name="T17"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29">
                <a:moveTo>
                  <a:pt x="0" y="22"/>
                </a:moveTo>
                <a:cubicBezTo>
                  <a:pt x="0" y="26"/>
                  <a:pt x="3" y="29"/>
                  <a:pt x="7" y="29"/>
                </a:cubicBezTo>
                <a:cubicBezTo>
                  <a:pt x="133" y="29"/>
                  <a:pt x="133" y="29"/>
                  <a:pt x="133" y="29"/>
                </a:cubicBezTo>
                <a:cubicBezTo>
                  <a:pt x="137" y="29"/>
                  <a:pt x="140" y="26"/>
                  <a:pt x="140" y="22"/>
                </a:cubicBezTo>
                <a:cubicBezTo>
                  <a:pt x="140" y="7"/>
                  <a:pt x="140" y="7"/>
                  <a:pt x="140" y="7"/>
                </a:cubicBezTo>
                <a:cubicBezTo>
                  <a:pt x="140" y="3"/>
                  <a:pt x="137" y="0"/>
                  <a:pt x="133" y="0"/>
                </a:cubicBezTo>
                <a:cubicBezTo>
                  <a:pt x="7" y="0"/>
                  <a:pt x="7" y="0"/>
                  <a:pt x="7" y="0"/>
                </a:cubicBezTo>
                <a:cubicBezTo>
                  <a:pt x="3" y="0"/>
                  <a:pt x="0" y="3"/>
                  <a:pt x="0" y="7"/>
                </a:cubicBezTo>
                <a:lnTo>
                  <a:pt x="0" y="22"/>
                </a:lnTo>
                <a:close/>
              </a:path>
            </a:pathLst>
          </a:custGeom>
          <a:solidFill>
            <a:srgbClr val="4938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a:p>
        </p:txBody>
      </p:sp>
      <p:sp>
        <p:nvSpPr>
          <p:cNvPr id="9" name="Rectangle 6"/>
          <p:cNvSpPr>
            <a:spLocks noChangeArrowheads="1"/>
          </p:cNvSpPr>
          <p:nvPr/>
        </p:nvSpPr>
        <p:spPr bwMode="auto">
          <a:xfrm>
            <a:off x="3731296" y="4604728"/>
            <a:ext cx="140862" cy="927747"/>
          </a:xfrm>
          <a:prstGeom prst="rect">
            <a:avLst/>
          </a:prstGeom>
          <a:solidFill>
            <a:srgbClr val="8E7C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GB" sz="1836"/>
          </a:p>
        </p:txBody>
      </p:sp>
      <p:sp>
        <p:nvSpPr>
          <p:cNvPr id="10" name="Freeform 7"/>
          <p:cNvSpPr>
            <a:spLocks/>
          </p:cNvSpPr>
          <p:nvPr/>
        </p:nvSpPr>
        <p:spPr bwMode="auto">
          <a:xfrm>
            <a:off x="3731296" y="5388375"/>
            <a:ext cx="140862" cy="281724"/>
          </a:xfrm>
          <a:custGeom>
            <a:avLst/>
            <a:gdLst>
              <a:gd name="T0" fmla="*/ 41 w 41"/>
              <a:gd name="T1" fmla="*/ 0 h 82"/>
              <a:gd name="T2" fmla="*/ 41 w 41"/>
              <a:gd name="T3" fmla="*/ 82 h 82"/>
              <a:gd name="T4" fmla="*/ 0 w 41"/>
              <a:gd name="T5" fmla="*/ 41 h 82"/>
              <a:gd name="T6" fmla="*/ 41 w 41"/>
              <a:gd name="T7" fmla="*/ 0 h 82"/>
            </a:gdLst>
            <a:ahLst/>
            <a:cxnLst>
              <a:cxn ang="0">
                <a:pos x="T0" y="T1"/>
              </a:cxn>
              <a:cxn ang="0">
                <a:pos x="T2" y="T3"/>
              </a:cxn>
              <a:cxn ang="0">
                <a:pos x="T4" y="T5"/>
              </a:cxn>
              <a:cxn ang="0">
                <a:pos x="T6" y="T7"/>
              </a:cxn>
            </a:cxnLst>
            <a:rect l="0" t="0" r="r" b="b"/>
            <a:pathLst>
              <a:path w="41" h="82">
                <a:moveTo>
                  <a:pt x="41" y="0"/>
                </a:moveTo>
                <a:cubicBezTo>
                  <a:pt x="41" y="82"/>
                  <a:pt x="41" y="82"/>
                  <a:pt x="41" y="82"/>
                </a:cubicBezTo>
                <a:cubicBezTo>
                  <a:pt x="19" y="82"/>
                  <a:pt x="0" y="64"/>
                  <a:pt x="0" y="41"/>
                </a:cubicBezTo>
                <a:cubicBezTo>
                  <a:pt x="0" y="19"/>
                  <a:pt x="19" y="0"/>
                  <a:pt x="41" y="0"/>
                </a:cubicBezTo>
                <a:close/>
              </a:path>
            </a:pathLst>
          </a:custGeom>
          <a:solidFill>
            <a:srgbClr val="8E7C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a:p>
        </p:txBody>
      </p:sp>
      <p:sp>
        <p:nvSpPr>
          <p:cNvPr id="11" name="Freeform 8"/>
          <p:cNvSpPr>
            <a:spLocks/>
          </p:cNvSpPr>
          <p:nvPr/>
        </p:nvSpPr>
        <p:spPr bwMode="auto">
          <a:xfrm>
            <a:off x="4079402" y="4230717"/>
            <a:ext cx="168387" cy="335155"/>
          </a:xfrm>
          <a:custGeom>
            <a:avLst/>
            <a:gdLst>
              <a:gd name="T0" fmla="*/ 53 w 104"/>
              <a:gd name="T1" fmla="*/ 207 h 207"/>
              <a:gd name="T2" fmla="*/ 104 w 104"/>
              <a:gd name="T3" fmla="*/ 197 h 207"/>
              <a:gd name="T4" fmla="*/ 104 w 104"/>
              <a:gd name="T5" fmla="*/ 0 h 207"/>
              <a:gd name="T6" fmla="*/ 0 w 104"/>
              <a:gd name="T7" fmla="*/ 0 h 207"/>
              <a:gd name="T8" fmla="*/ 0 w 104"/>
              <a:gd name="T9" fmla="*/ 207 h 207"/>
              <a:gd name="T10" fmla="*/ 53 w 104"/>
              <a:gd name="T11" fmla="*/ 207 h 207"/>
            </a:gdLst>
            <a:ahLst/>
            <a:cxnLst>
              <a:cxn ang="0">
                <a:pos x="T0" y="T1"/>
              </a:cxn>
              <a:cxn ang="0">
                <a:pos x="T2" y="T3"/>
              </a:cxn>
              <a:cxn ang="0">
                <a:pos x="T4" y="T5"/>
              </a:cxn>
              <a:cxn ang="0">
                <a:pos x="T6" y="T7"/>
              </a:cxn>
              <a:cxn ang="0">
                <a:pos x="T8" y="T9"/>
              </a:cxn>
              <a:cxn ang="0">
                <a:pos x="T10" y="T11"/>
              </a:cxn>
            </a:cxnLst>
            <a:rect l="0" t="0" r="r" b="b"/>
            <a:pathLst>
              <a:path w="104" h="207">
                <a:moveTo>
                  <a:pt x="53" y="207"/>
                </a:moveTo>
                <a:lnTo>
                  <a:pt x="104" y="197"/>
                </a:lnTo>
                <a:lnTo>
                  <a:pt x="104" y="0"/>
                </a:lnTo>
                <a:lnTo>
                  <a:pt x="0" y="0"/>
                </a:lnTo>
                <a:lnTo>
                  <a:pt x="0" y="207"/>
                </a:lnTo>
                <a:lnTo>
                  <a:pt x="53" y="207"/>
                </a:lnTo>
                <a:close/>
              </a:path>
            </a:pathLst>
          </a:custGeom>
          <a:solidFill>
            <a:srgbClr val="8E7C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a:p>
        </p:txBody>
      </p:sp>
      <p:sp>
        <p:nvSpPr>
          <p:cNvPr id="12" name="Freeform 9"/>
          <p:cNvSpPr>
            <a:spLocks/>
          </p:cNvSpPr>
          <p:nvPr/>
        </p:nvSpPr>
        <p:spPr bwMode="auto">
          <a:xfrm>
            <a:off x="4079402" y="4230717"/>
            <a:ext cx="168387" cy="147339"/>
          </a:xfrm>
          <a:custGeom>
            <a:avLst/>
            <a:gdLst>
              <a:gd name="T0" fmla="*/ 49 w 49"/>
              <a:gd name="T1" fmla="*/ 40 h 43"/>
              <a:gd name="T2" fmla="*/ 25 w 49"/>
              <a:gd name="T3" fmla="*/ 43 h 43"/>
              <a:gd name="T4" fmla="*/ 0 w 49"/>
              <a:gd name="T5" fmla="*/ 40 h 43"/>
              <a:gd name="T6" fmla="*/ 0 w 49"/>
              <a:gd name="T7" fmla="*/ 0 h 43"/>
              <a:gd name="T8" fmla="*/ 49 w 49"/>
              <a:gd name="T9" fmla="*/ 0 h 43"/>
              <a:gd name="T10" fmla="*/ 49 w 49"/>
              <a:gd name="T11" fmla="*/ 40 h 43"/>
            </a:gdLst>
            <a:ahLst/>
            <a:cxnLst>
              <a:cxn ang="0">
                <a:pos x="T0" y="T1"/>
              </a:cxn>
              <a:cxn ang="0">
                <a:pos x="T2" y="T3"/>
              </a:cxn>
              <a:cxn ang="0">
                <a:pos x="T4" y="T5"/>
              </a:cxn>
              <a:cxn ang="0">
                <a:pos x="T6" y="T7"/>
              </a:cxn>
              <a:cxn ang="0">
                <a:pos x="T8" y="T9"/>
              </a:cxn>
              <a:cxn ang="0">
                <a:pos x="T10" y="T11"/>
              </a:cxn>
            </a:cxnLst>
            <a:rect l="0" t="0" r="r" b="b"/>
            <a:pathLst>
              <a:path w="49" h="43">
                <a:moveTo>
                  <a:pt x="49" y="40"/>
                </a:moveTo>
                <a:cubicBezTo>
                  <a:pt x="42" y="42"/>
                  <a:pt x="33" y="43"/>
                  <a:pt x="25" y="43"/>
                </a:cubicBezTo>
                <a:cubicBezTo>
                  <a:pt x="17" y="43"/>
                  <a:pt x="8" y="42"/>
                  <a:pt x="0" y="40"/>
                </a:cubicBezTo>
                <a:cubicBezTo>
                  <a:pt x="0" y="0"/>
                  <a:pt x="0" y="0"/>
                  <a:pt x="0" y="0"/>
                </a:cubicBezTo>
                <a:cubicBezTo>
                  <a:pt x="49" y="0"/>
                  <a:pt x="49" y="0"/>
                  <a:pt x="49" y="0"/>
                </a:cubicBezTo>
                <a:lnTo>
                  <a:pt x="49" y="40"/>
                </a:lnTo>
                <a:close/>
              </a:path>
            </a:pathLst>
          </a:custGeom>
          <a:solidFill>
            <a:srgbClr val="4938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a:p>
        </p:txBody>
      </p:sp>
      <p:sp>
        <p:nvSpPr>
          <p:cNvPr id="13" name="Freeform 10"/>
          <p:cNvSpPr>
            <a:spLocks/>
          </p:cNvSpPr>
          <p:nvPr/>
        </p:nvSpPr>
        <p:spPr bwMode="auto">
          <a:xfrm>
            <a:off x="3966065" y="3767653"/>
            <a:ext cx="395061" cy="270391"/>
          </a:xfrm>
          <a:custGeom>
            <a:avLst/>
            <a:gdLst>
              <a:gd name="T0" fmla="*/ 58 w 115"/>
              <a:gd name="T1" fmla="*/ 0 h 79"/>
              <a:gd name="T2" fmla="*/ 115 w 115"/>
              <a:gd name="T3" fmla="*/ 58 h 79"/>
              <a:gd name="T4" fmla="*/ 115 w 115"/>
              <a:gd name="T5" fmla="*/ 79 h 79"/>
              <a:gd name="T6" fmla="*/ 0 w 115"/>
              <a:gd name="T7" fmla="*/ 79 h 79"/>
              <a:gd name="T8" fmla="*/ 0 w 115"/>
              <a:gd name="T9" fmla="*/ 58 h 79"/>
              <a:gd name="T10" fmla="*/ 58 w 115"/>
              <a:gd name="T11" fmla="*/ 0 h 79"/>
            </a:gdLst>
            <a:ahLst/>
            <a:cxnLst>
              <a:cxn ang="0">
                <a:pos x="T0" y="T1"/>
              </a:cxn>
              <a:cxn ang="0">
                <a:pos x="T2" y="T3"/>
              </a:cxn>
              <a:cxn ang="0">
                <a:pos x="T4" y="T5"/>
              </a:cxn>
              <a:cxn ang="0">
                <a:pos x="T6" y="T7"/>
              </a:cxn>
              <a:cxn ang="0">
                <a:pos x="T8" y="T9"/>
              </a:cxn>
              <a:cxn ang="0">
                <a:pos x="T10" y="T11"/>
              </a:cxn>
            </a:cxnLst>
            <a:rect l="0" t="0" r="r" b="b"/>
            <a:pathLst>
              <a:path w="115" h="79">
                <a:moveTo>
                  <a:pt x="58" y="0"/>
                </a:moveTo>
                <a:cubicBezTo>
                  <a:pt x="89" y="0"/>
                  <a:pt x="115" y="26"/>
                  <a:pt x="115" y="58"/>
                </a:cubicBezTo>
                <a:cubicBezTo>
                  <a:pt x="115" y="79"/>
                  <a:pt x="115" y="79"/>
                  <a:pt x="115" y="79"/>
                </a:cubicBezTo>
                <a:cubicBezTo>
                  <a:pt x="0" y="79"/>
                  <a:pt x="0" y="79"/>
                  <a:pt x="0" y="79"/>
                </a:cubicBezTo>
                <a:cubicBezTo>
                  <a:pt x="0" y="58"/>
                  <a:pt x="0" y="58"/>
                  <a:pt x="0" y="58"/>
                </a:cubicBezTo>
                <a:cubicBezTo>
                  <a:pt x="0" y="26"/>
                  <a:pt x="26" y="0"/>
                  <a:pt x="58"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a:p>
        </p:txBody>
      </p:sp>
      <p:sp>
        <p:nvSpPr>
          <p:cNvPr id="14" name="Freeform 11"/>
          <p:cNvSpPr>
            <a:spLocks/>
          </p:cNvSpPr>
          <p:nvPr/>
        </p:nvSpPr>
        <p:spPr bwMode="auto">
          <a:xfrm>
            <a:off x="3966065" y="3973278"/>
            <a:ext cx="395061" cy="370775"/>
          </a:xfrm>
          <a:custGeom>
            <a:avLst/>
            <a:gdLst>
              <a:gd name="T0" fmla="*/ 115 w 115"/>
              <a:gd name="T1" fmla="*/ 0 h 108"/>
              <a:gd name="T2" fmla="*/ 115 w 115"/>
              <a:gd name="T3" fmla="*/ 90 h 108"/>
              <a:gd name="T4" fmla="*/ 58 w 115"/>
              <a:gd name="T5" fmla="*/ 108 h 108"/>
              <a:gd name="T6" fmla="*/ 0 w 115"/>
              <a:gd name="T7" fmla="*/ 90 h 108"/>
              <a:gd name="T8" fmla="*/ 0 w 115"/>
              <a:gd name="T9" fmla="*/ 0 h 108"/>
              <a:gd name="T10" fmla="*/ 115 w 115"/>
              <a:gd name="T11" fmla="*/ 0 h 108"/>
            </a:gdLst>
            <a:ahLst/>
            <a:cxnLst>
              <a:cxn ang="0">
                <a:pos x="T0" y="T1"/>
              </a:cxn>
              <a:cxn ang="0">
                <a:pos x="T2" y="T3"/>
              </a:cxn>
              <a:cxn ang="0">
                <a:pos x="T4" y="T5"/>
              </a:cxn>
              <a:cxn ang="0">
                <a:pos x="T6" y="T7"/>
              </a:cxn>
              <a:cxn ang="0">
                <a:pos x="T8" y="T9"/>
              </a:cxn>
              <a:cxn ang="0">
                <a:pos x="T10" y="T11"/>
              </a:cxn>
            </a:cxnLst>
            <a:rect l="0" t="0" r="r" b="b"/>
            <a:pathLst>
              <a:path w="115" h="108">
                <a:moveTo>
                  <a:pt x="115" y="0"/>
                </a:moveTo>
                <a:cubicBezTo>
                  <a:pt x="115" y="90"/>
                  <a:pt x="115" y="90"/>
                  <a:pt x="115" y="90"/>
                </a:cubicBezTo>
                <a:cubicBezTo>
                  <a:pt x="99" y="101"/>
                  <a:pt x="79" y="108"/>
                  <a:pt x="58" y="108"/>
                </a:cubicBezTo>
                <a:cubicBezTo>
                  <a:pt x="27" y="108"/>
                  <a:pt x="0" y="90"/>
                  <a:pt x="0" y="90"/>
                </a:cubicBezTo>
                <a:cubicBezTo>
                  <a:pt x="0" y="0"/>
                  <a:pt x="0" y="0"/>
                  <a:pt x="0" y="0"/>
                </a:cubicBezTo>
                <a:lnTo>
                  <a:pt x="115" y="0"/>
                </a:lnTo>
                <a:close/>
              </a:path>
            </a:pathLst>
          </a:custGeom>
          <a:solidFill>
            <a:srgbClr val="8E7C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a:p>
        </p:txBody>
      </p:sp>
      <p:sp>
        <p:nvSpPr>
          <p:cNvPr id="15" name="Freeform 12"/>
          <p:cNvSpPr>
            <a:spLocks/>
          </p:cNvSpPr>
          <p:nvPr/>
        </p:nvSpPr>
        <p:spPr bwMode="auto">
          <a:xfrm>
            <a:off x="4375698" y="4425008"/>
            <a:ext cx="385347" cy="453349"/>
          </a:xfrm>
          <a:custGeom>
            <a:avLst/>
            <a:gdLst>
              <a:gd name="T0" fmla="*/ 37 w 112"/>
              <a:gd name="T1" fmla="*/ 8 h 132"/>
              <a:gd name="T2" fmla="*/ 8 w 112"/>
              <a:gd name="T3" fmla="*/ 8 h 132"/>
              <a:gd name="T4" fmla="*/ 8 w 112"/>
              <a:gd name="T5" fmla="*/ 37 h 132"/>
              <a:gd name="T6" fmla="*/ 103 w 112"/>
              <a:gd name="T7" fmla="*/ 132 h 132"/>
              <a:gd name="T8" fmla="*/ 112 w 112"/>
              <a:gd name="T9" fmla="*/ 83 h 132"/>
              <a:gd name="T10" fmla="*/ 37 w 112"/>
              <a:gd name="T11" fmla="*/ 8 h 132"/>
            </a:gdLst>
            <a:ahLst/>
            <a:cxnLst>
              <a:cxn ang="0">
                <a:pos x="T0" y="T1"/>
              </a:cxn>
              <a:cxn ang="0">
                <a:pos x="T2" y="T3"/>
              </a:cxn>
              <a:cxn ang="0">
                <a:pos x="T4" y="T5"/>
              </a:cxn>
              <a:cxn ang="0">
                <a:pos x="T6" y="T7"/>
              </a:cxn>
              <a:cxn ang="0">
                <a:pos x="T8" y="T9"/>
              </a:cxn>
              <a:cxn ang="0">
                <a:pos x="T10" y="T11"/>
              </a:cxn>
            </a:cxnLst>
            <a:rect l="0" t="0" r="r" b="b"/>
            <a:pathLst>
              <a:path w="112" h="132">
                <a:moveTo>
                  <a:pt x="37" y="8"/>
                </a:moveTo>
                <a:cubicBezTo>
                  <a:pt x="29" y="0"/>
                  <a:pt x="16" y="0"/>
                  <a:pt x="8" y="8"/>
                </a:cubicBezTo>
                <a:cubicBezTo>
                  <a:pt x="0" y="16"/>
                  <a:pt x="0" y="29"/>
                  <a:pt x="8" y="37"/>
                </a:cubicBezTo>
                <a:cubicBezTo>
                  <a:pt x="103" y="132"/>
                  <a:pt x="103" y="132"/>
                  <a:pt x="103" y="132"/>
                </a:cubicBezTo>
                <a:cubicBezTo>
                  <a:pt x="112" y="83"/>
                  <a:pt x="112" y="83"/>
                  <a:pt x="112" y="83"/>
                </a:cubicBezTo>
                <a:lnTo>
                  <a:pt x="37" y="8"/>
                </a:lnTo>
                <a:close/>
              </a:path>
            </a:pathLst>
          </a:custGeom>
          <a:solidFill>
            <a:srgbClr val="8E7C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a:p>
        </p:txBody>
      </p:sp>
      <p:sp>
        <p:nvSpPr>
          <p:cNvPr id="16" name="Freeform 13"/>
          <p:cNvSpPr>
            <a:spLocks/>
          </p:cNvSpPr>
          <p:nvPr/>
        </p:nvSpPr>
        <p:spPr bwMode="auto">
          <a:xfrm>
            <a:off x="3899682" y="6495841"/>
            <a:ext cx="137624" cy="0"/>
          </a:xfrm>
          <a:custGeom>
            <a:avLst/>
            <a:gdLst>
              <a:gd name="T0" fmla="*/ 85 w 85"/>
              <a:gd name="T1" fmla="*/ 0 w 85"/>
              <a:gd name="T2" fmla="*/ 85 w 85"/>
            </a:gdLst>
            <a:ahLst/>
            <a:cxnLst>
              <a:cxn ang="0">
                <a:pos x="T0" y="0"/>
              </a:cxn>
              <a:cxn ang="0">
                <a:pos x="T1" y="0"/>
              </a:cxn>
              <a:cxn ang="0">
                <a:pos x="T2" y="0"/>
              </a:cxn>
            </a:cxnLst>
            <a:rect l="0" t="0" r="r" b="b"/>
            <a:pathLst>
              <a:path w="85">
                <a:moveTo>
                  <a:pt x="85" y="0"/>
                </a:moveTo>
                <a:lnTo>
                  <a:pt x="0" y="0"/>
                </a:lnTo>
                <a:lnTo>
                  <a:pt x="85" y="0"/>
                </a:lnTo>
                <a:close/>
              </a:path>
            </a:pathLst>
          </a:custGeom>
          <a:solidFill>
            <a:srgbClr val="8E7C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a:p>
        </p:txBody>
      </p:sp>
      <p:sp>
        <p:nvSpPr>
          <p:cNvPr id="17" name="Line 14"/>
          <p:cNvSpPr>
            <a:spLocks noChangeShapeType="1"/>
          </p:cNvSpPr>
          <p:nvPr/>
        </p:nvSpPr>
        <p:spPr bwMode="auto">
          <a:xfrm flipH="1">
            <a:off x="3899682" y="6495841"/>
            <a:ext cx="13762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a:p>
        </p:txBody>
      </p:sp>
      <p:sp>
        <p:nvSpPr>
          <p:cNvPr id="18" name="Freeform 15"/>
          <p:cNvSpPr>
            <a:spLocks/>
          </p:cNvSpPr>
          <p:nvPr/>
        </p:nvSpPr>
        <p:spPr bwMode="auto">
          <a:xfrm>
            <a:off x="3899682" y="6332313"/>
            <a:ext cx="317344" cy="328678"/>
          </a:xfrm>
          <a:custGeom>
            <a:avLst/>
            <a:gdLst>
              <a:gd name="T0" fmla="*/ 40 w 92"/>
              <a:gd name="T1" fmla="*/ 48 h 96"/>
              <a:gd name="T2" fmla="*/ 40 w 92"/>
              <a:gd name="T3" fmla="*/ 48 h 96"/>
              <a:gd name="T4" fmla="*/ 56 w 92"/>
              <a:gd name="T5" fmla="*/ 0 h 96"/>
              <a:gd name="T6" fmla="*/ 0 w 92"/>
              <a:gd name="T7" fmla="*/ 0 h 96"/>
              <a:gd name="T8" fmla="*/ 0 w 92"/>
              <a:gd name="T9" fmla="*/ 96 h 96"/>
              <a:gd name="T10" fmla="*/ 40 w 92"/>
              <a:gd name="T11" fmla="*/ 96 h 96"/>
              <a:gd name="T12" fmla="*/ 92 w 92"/>
              <a:gd name="T13" fmla="*/ 96 h 96"/>
              <a:gd name="T14" fmla="*/ 40 w 92"/>
              <a:gd name="T15" fmla="*/ 48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6">
                <a:moveTo>
                  <a:pt x="40" y="48"/>
                </a:moveTo>
                <a:cubicBezTo>
                  <a:pt x="40" y="48"/>
                  <a:pt x="40" y="48"/>
                  <a:pt x="40" y="48"/>
                </a:cubicBezTo>
                <a:cubicBezTo>
                  <a:pt x="56" y="0"/>
                  <a:pt x="56" y="0"/>
                  <a:pt x="56" y="0"/>
                </a:cubicBezTo>
                <a:cubicBezTo>
                  <a:pt x="0" y="0"/>
                  <a:pt x="0" y="0"/>
                  <a:pt x="0" y="0"/>
                </a:cubicBezTo>
                <a:cubicBezTo>
                  <a:pt x="0" y="96"/>
                  <a:pt x="0" y="96"/>
                  <a:pt x="0" y="96"/>
                </a:cubicBezTo>
                <a:cubicBezTo>
                  <a:pt x="40" y="96"/>
                  <a:pt x="40" y="96"/>
                  <a:pt x="40" y="96"/>
                </a:cubicBezTo>
                <a:cubicBezTo>
                  <a:pt x="92" y="96"/>
                  <a:pt x="92" y="96"/>
                  <a:pt x="92" y="96"/>
                </a:cubicBezTo>
                <a:cubicBezTo>
                  <a:pt x="90" y="69"/>
                  <a:pt x="67" y="48"/>
                  <a:pt x="40" y="4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a:p>
        </p:txBody>
      </p:sp>
      <p:sp>
        <p:nvSpPr>
          <p:cNvPr id="19" name="Freeform 16"/>
          <p:cNvSpPr>
            <a:spLocks/>
          </p:cNvSpPr>
          <p:nvPr/>
        </p:nvSpPr>
        <p:spPr bwMode="auto">
          <a:xfrm>
            <a:off x="4293124" y="6332313"/>
            <a:ext cx="315726" cy="328678"/>
          </a:xfrm>
          <a:custGeom>
            <a:avLst/>
            <a:gdLst>
              <a:gd name="T0" fmla="*/ 40 w 92"/>
              <a:gd name="T1" fmla="*/ 48 h 96"/>
              <a:gd name="T2" fmla="*/ 40 w 92"/>
              <a:gd name="T3" fmla="*/ 48 h 96"/>
              <a:gd name="T4" fmla="*/ 56 w 92"/>
              <a:gd name="T5" fmla="*/ 0 h 96"/>
              <a:gd name="T6" fmla="*/ 0 w 92"/>
              <a:gd name="T7" fmla="*/ 0 h 96"/>
              <a:gd name="T8" fmla="*/ 0 w 92"/>
              <a:gd name="T9" fmla="*/ 96 h 96"/>
              <a:gd name="T10" fmla="*/ 40 w 92"/>
              <a:gd name="T11" fmla="*/ 96 h 96"/>
              <a:gd name="T12" fmla="*/ 92 w 92"/>
              <a:gd name="T13" fmla="*/ 96 h 96"/>
              <a:gd name="T14" fmla="*/ 40 w 92"/>
              <a:gd name="T15" fmla="*/ 48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6">
                <a:moveTo>
                  <a:pt x="40" y="48"/>
                </a:moveTo>
                <a:cubicBezTo>
                  <a:pt x="40" y="48"/>
                  <a:pt x="40" y="48"/>
                  <a:pt x="40" y="48"/>
                </a:cubicBezTo>
                <a:cubicBezTo>
                  <a:pt x="56" y="0"/>
                  <a:pt x="56" y="0"/>
                  <a:pt x="56" y="0"/>
                </a:cubicBezTo>
                <a:cubicBezTo>
                  <a:pt x="0" y="0"/>
                  <a:pt x="0" y="0"/>
                  <a:pt x="0" y="0"/>
                </a:cubicBezTo>
                <a:cubicBezTo>
                  <a:pt x="0" y="96"/>
                  <a:pt x="0" y="96"/>
                  <a:pt x="0" y="96"/>
                </a:cubicBezTo>
                <a:cubicBezTo>
                  <a:pt x="40" y="96"/>
                  <a:pt x="40" y="96"/>
                  <a:pt x="40" y="96"/>
                </a:cubicBezTo>
                <a:cubicBezTo>
                  <a:pt x="92" y="96"/>
                  <a:pt x="92" y="96"/>
                  <a:pt x="92" y="96"/>
                </a:cubicBezTo>
                <a:cubicBezTo>
                  <a:pt x="90" y="69"/>
                  <a:pt x="67" y="48"/>
                  <a:pt x="40" y="4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a:p>
        </p:txBody>
      </p:sp>
      <p:sp>
        <p:nvSpPr>
          <p:cNvPr id="20" name="Freeform 17"/>
          <p:cNvSpPr>
            <a:spLocks/>
          </p:cNvSpPr>
          <p:nvPr/>
        </p:nvSpPr>
        <p:spPr bwMode="auto">
          <a:xfrm>
            <a:off x="3731295" y="4425008"/>
            <a:ext cx="806313" cy="947176"/>
          </a:xfrm>
          <a:custGeom>
            <a:avLst/>
            <a:gdLst>
              <a:gd name="T0" fmla="*/ 204 w 234"/>
              <a:gd name="T1" fmla="*/ 0 h 276"/>
              <a:gd name="T2" fmla="*/ 183 w 234"/>
              <a:gd name="T3" fmla="*/ 0 h 276"/>
              <a:gd name="T4" fmla="*/ 150 w 234"/>
              <a:gd name="T5" fmla="*/ 0 h 276"/>
              <a:gd name="T6" fmla="*/ 126 w 234"/>
              <a:gd name="T7" fmla="*/ 32 h 276"/>
              <a:gd name="T8" fmla="*/ 101 w 234"/>
              <a:gd name="T9" fmla="*/ 0 h 276"/>
              <a:gd name="T10" fmla="*/ 28 w 234"/>
              <a:gd name="T11" fmla="*/ 0 h 276"/>
              <a:gd name="T12" fmla="*/ 0 w 234"/>
              <a:gd name="T13" fmla="*/ 28 h 276"/>
              <a:gd name="T14" fmla="*/ 0 w 234"/>
              <a:gd name="T15" fmla="*/ 57 h 276"/>
              <a:gd name="T16" fmla="*/ 49 w 234"/>
              <a:gd name="T17" fmla="*/ 57 h 276"/>
              <a:gd name="T18" fmla="*/ 49 w 234"/>
              <a:gd name="T19" fmla="*/ 276 h 276"/>
              <a:gd name="T20" fmla="*/ 204 w 234"/>
              <a:gd name="T21" fmla="*/ 276 h 276"/>
              <a:gd name="T22" fmla="*/ 204 w 234"/>
              <a:gd name="T23" fmla="*/ 46 h 276"/>
              <a:gd name="T24" fmla="*/ 234 w 234"/>
              <a:gd name="T25" fmla="*/ 18 h 276"/>
              <a:gd name="T26" fmla="*/ 204 w 234"/>
              <a:gd name="T27"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4" h="276">
                <a:moveTo>
                  <a:pt x="204" y="0"/>
                </a:moveTo>
                <a:cubicBezTo>
                  <a:pt x="183" y="0"/>
                  <a:pt x="183" y="0"/>
                  <a:pt x="183" y="0"/>
                </a:cubicBezTo>
                <a:cubicBezTo>
                  <a:pt x="150" y="0"/>
                  <a:pt x="150" y="0"/>
                  <a:pt x="150" y="0"/>
                </a:cubicBezTo>
                <a:cubicBezTo>
                  <a:pt x="126" y="32"/>
                  <a:pt x="126" y="32"/>
                  <a:pt x="126" y="32"/>
                </a:cubicBezTo>
                <a:cubicBezTo>
                  <a:pt x="101" y="0"/>
                  <a:pt x="101" y="0"/>
                  <a:pt x="101" y="0"/>
                </a:cubicBezTo>
                <a:cubicBezTo>
                  <a:pt x="28" y="0"/>
                  <a:pt x="28" y="0"/>
                  <a:pt x="28" y="0"/>
                </a:cubicBezTo>
                <a:cubicBezTo>
                  <a:pt x="12" y="0"/>
                  <a:pt x="0" y="12"/>
                  <a:pt x="0" y="28"/>
                </a:cubicBezTo>
                <a:cubicBezTo>
                  <a:pt x="0" y="57"/>
                  <a:pt x="0" y="57"/>
                  <a:pt x="0" y="57"/>
                </a:cubicBezTo>
                <a:cubicBezTo>
                  <a:pt x="49" y="57"/>
                  <a:pt x="49" y="57"/>
                  <a:pt x="49" y="57"/>
                </a:cubicBezTo>
                <a:cubicBezTo>
                  <a:pt x="49" y="276"/>
                  <a:pt x="49" y="276"/>
                  <a:pt x="49" y="276"/>
                </a:cubicBezTo>
                <a:cubicBezTo>
                  <a:pt x="204" y="276"/>
                  <a:pt x="204" y="276"/>
                  <a:pt x="204" y="276"/>
                </a:cubicBezTo>
                <a:cubicBezTo>
                  <a:pt x="204" y="46"/>
                  <a:pt x="204" y="46"/>
                  <a:pt x="204" y="46"/>
                </a:cubicBezTo>
                <a:cubicBezTo>
                  <a:pt x="234" y="18"/>
                  <a:pt x="234" y="18"/>
                  <a:pt x="234" y="18"/>
                </a:cubicBezTo>
                <a:cubicBezTo>
                  <a:pt x="234" y="18"/>
                  <a:pt x="222" y="0"/>
                  <a:pt x="204" y="0"/>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a:p>
        </p:txBody>
      </p:sp>
      <p:sp>
        <p:nvSpPr>
          <p:cNvPr id="21" name="Rectangle 18"/>
          <p:cNvSpPr>
            <a:spLocks noChangeArrowheads="1"/>
          </p:cNvSpPr>
          <p:nvPr/>
        </p:nvSpPr>
        <p:spPr bwMode="auto">
          <a:xfrm>
            <a:off x="3731296" y="4620920"/>
            <a:ext cx="140862" cy="767455"/>
          </a:xfrm>
          <a:prstGeom prst="rect">
            <a:avLst/>
          </a:prstGeom>
          <a:solidFill>
            <a:srgbClr val="8E7C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GB" sz="1836"/>
          </a:p>
        </p:txBody>
      </p:sp>
      <p:sp>
        <p:nvSpPr>
          <p:cNvPr id="22" name="Freeform 19"/>
          <p:cNvSpPr>
            <a:spLocks/>
          </p:cNvSpPr>
          <p:nvPr/>
        </p:nvSpPr>
        <p:spPr bwMode="auto">
          <a:xfrm>
            <a:off x="4730282" y="4552917"/>
            <a:ext cx="144101" cy="284962"/>
          </a:xfrm>
          <a:custGeom>
            <a:avLst/>
            <a:gdLst>
              <a:gd name="T0" fmla="*/ 0 w 42"/>
              <a:gd name="T1" fmla="*/ 83 h 83"/>
              <a:gd name="T2" fmla="*/ 0 w 42"/>
              <a:gd name="T3" fmla="*/ 0 h 83"/>
              <a:gd name="T4" fmla="*/ 42 w 42"/>
              <a:gd name="T5" fmla="*/ 42 h 83"/>
              <a:gd name="T6" fmla="*/ 0 w 42"/>
              <a:gd name="T7" fmla="*/ 83 h 83"/>
            </a:gdLst>
            <a:ahLst/>
            <a:cxnLst>
              <a:cxn ang="0">
                <a:pos x="T0" y="T1"/>
              </a:cxn>
              <a:cxn ang="0">
                <a:pos x="T2" y="T3"/>
              </a:cxn>
              <a:cxn ang="0">
                <a:pos x="T4" y="T5"/>
              </a:cxn>
              <a:cxn ang="0">
                <a:pos x="T6" y="T7"/>
              </a:cxn>
            </a:cxnLst>
            <a:rect l="0" t="0" r="r" b="b"/>
            <a:pathLst>
              <a:path w="42" h="83">
                <a:moveTo>
                  <a:pt x="0" y="83"/>
                </a:moveTo>
                <a:cubicBezTo>
                  <a:pt x="0" y="0"/>
                  <a:pt x="0" y="0"/>
                  <a:pt x="0" y="0"/>
                </a:cubicBezTo>
                <a:cubicBezTo>
                  <a:pt x="23" y="0"/>
                  <a:pt x="42" y="18"/>
                  <a:pt x="42" y="42"/>
                </a:cubicBezTo>
                <a:cubicBezTo>
                  <a:pt x="42" y="65"/>
                  <a:pt x="23" y="83"/>
                  <a:pt x="0" y="83"/>
                </a:cubicBezTo>
                <a:close/>
              </a:path>
            </a:pathLst>
          </a:custGeom>
          <a:solidFill>
            <a:srgbClr val="8E7C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a:p>
        </p:txBody>
      </p:sp>
      <p:sp>
        <p:nvSpPr>
          <p:cNvPr id="23" name="Freeform 20"/>
          <p:cNvSpPr>
            <a:spLocks/>
          </p:cNvSpPr>
          <p:nvPr/>
        </p:nvSpPr>
        <p:spPr bwMode="auto">
          <a:xfrm>
            <a:off x="3899681" y="5372183"/>
            <a:ext cx="531066" cy="960129"/>
          </a:xfrm>
          <a:custGeom>
            <a:avLst/>
            <a:gdLst>
              <a:gd name="T0" fmla="*/ 0 w 328"/>
              <a:gd name="T1" fmla="*/ 0 h 593"/>
              <a:gd name="T2" fmla="*/ 328 w 328"/>
              <a:gd name="T3" fmla="*/ 0 h 593"/>
              <a:gd name="T4" fmla="*/ 328 w 328"/>
              <a:gd name="T5" fmla="*/ 593 h 593"/>
              <a:gd name="T6" fmla="*/ 243 w 328"/>
              <a:gd name="T7" fmla="*/ 593 h 593"/>
              <a:gd name="T8" fmla="*/ 243 w 328"/>
              <a:gd name="T9" fmla="*/ 106 h 593"/>
              <a:gd name="T10" fmla="*/ 85 w 328"/>
              <a:gd name="T11" fmla="*/ 106 h 593"/>
              <a:gd name="T12" fmla="*/ 85 w 328"/>
              <a:gd name="T13" fmla="*/ 593 h 593"/>
              <a:gd name="T14" fmla="*/ 0 w 328"/>
              <a:gd name="T15" fmla="*/ 593 h 593"/>
              <a:gd name="T16" fmla="*/ 0 w 328"/>
              <a:gd name="T17" fmla="*/ 0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593">
                <a:moveTo>
                  <a:pt x="0" y="0"/>
                </a:moveTo>
                <a:lnTo>
                  <a:pt x="328" y="0"/>
                </a:lnTo>
                <a:lnTo>
                  <a:pt x="328" y="593"/>
                </a:lnTo>
                <a:lnTo>
                  <a:pt x="243" y="593"/>
                </a:lnTo>
                <a:lnTo>
                  <a:pt x="243" y="106"/>
                </a:lnTo>
                <a:lnTo>
                  <a:pt x="85" y="106"/>
                </a:lnTo>
                <a:lnTo>
                  <a:pt x="85" y="593"/>
                </a:lnTo>
                <a:lnTo>
                  <a:pt x="0" y="593"/>
                </a:lnTo>
                <a:lnTo>
                  <a:pt x="0" y="0"/>
                </a:lnTo>
                <a:close/>
              </a:path>
            </a:pathLst>
          </a:custGeom>
          <a:solidFill>
            <a:srgbClr val="3A3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a:p>
        </p:txBody>
      </p:sp>
      <p:sp>
        <p:nvSpPr>
          <p:cNvPr id="24" name="Line 21"/>
          <p:cNvSpPr>
            <a:spLocks noChangeShapeType="1"/>
          </p:cNvSpPr>
          <p:nvPr/>
        </p:nvSpPr>
        <p:spPr bwMode="auto">
          <a:xfrm>
            <a:off x="4730282" y="2436751"/>
            <a:ext cx="0" cy="2632661"/>
          </a:xfrm>
          <a:prstGeom prst="line">
            <a:avLst/>
          </a:prstGeom>
          <a:noFill/>
          <a:ln w="42863"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GB" sz="1836"/>
          </a:p>
        </p:txBody>
      </p:sp>
      <p:sp>
        <p:nvSpPr>
          <p:cNvPr id="25" name="Freeform 22"/>
          <p:cNvSpPr>
            <a:spLocks noEditPoints="1"/>
          </p:cNvSpPr>
          <p:nvPr/>
        </p:nvSpPr>
        <p:spPr bwMode="auto">
          <a:xfrm>
            <a:off x="4013019" y="236389"/>
            <a:ext cx="1432907" cy="1889494"/>
          </a:xfrm>
          <a:custGeom>
            <a:avLst/>
            <a:gdLst>
              <a:gd name="T0" fmla="*/ 416 w 416"/>
              <a:gd name="T1" fmla="*/ 208 h 551"/>
              <a:gd name="T2" fmla="*/ 208 w 416"/>
              <a:gd name="T3" fmla="*/ 0 h 551"/>
              <a:gd name="T4" fmla="*/ 0 w 416"/>
              <a:gd name="T5" fmla="*/ 208 h 551"/>
              <a:gd name="T6" fmla="*/ 92 w 416"/>
              <a:gd name="T7" fmla="*/ 381 h 551"/>
              <a:gd name="T8" fmla="*/ 137 w 416"/>
              <a:gd name="T9" fmla="*/ 522 h 551"/>
              <a:gd name="T10" fmla="*/ 208 w 416"/>
              <a:gd name="T11" fmla="*/ 551 h 551"/>
              <a:gd name="T12" fmla="*/ 208 w 416"/>
              <a:gd name="T13" fmla="*/ 551 h 551"/>
              <a:gd name="T14" fmla="*/ 208 w 416"/>
              <a:gd name="T15" fmla="*/ 551 h 551"/>
              <a:gd name="T16" fmla="*/ 208 w 416"/>
              <a:gd name="T17" fmla="*/ 551 h 551"/>
              <a:gd name="T18" fmla="*/ 208 w 416"/>
              <a:gd name="T19" fmla="*/ 551 h 551"/>
              <a:gd name="T20" fmla="*/ 279 w 416"/>
              <a:gd name="T21" fmla="*/ 522 h 551"/>
              <a:gd name="T22" fmla="*/ 279 w 416"/>
              <a:gd name="T23" fmla="*/ 522 h 551"/>
              <a:gd name="T24" fmla="*/ 279 w 416"/>
              <a:gd name="T25" fmla="*/ 511 h 551"/>
              <a:gd name="T26" fmla="*/ 323 w 416"/>
              <a:gd name="T27" fmla="*/ 381 h 551"/>
              <a:gd name="T28" fmla="*/ 416 w 416"/>
              <a:gd name="T29" fmla="*/ 208 h 551"/>
              <a:gd name="T30" fmla="*/ 208 w 416"/>
              <a:gd name="T31" fmla="*/ 548 h 551"/>
              <a:gd name="T32" fmla="*/ 207 w 416"/>
              <a:gd name="T33" fmla="*/ 522 h 551"/>
              <a:gd name="T34" fmla="*/ 209 w 416"/>
              <a:gd name="T35" fmla="*/ 522 h 551"/>
              <a:gd name="T36" fmla="*/ 208 w 416"/>
              <a:gd name="T37" fmla="*/ 548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6" h="551">
                <a:moveTo>
                  <a:pt x="416" y="208"/>
                </a:moveTo>
                <a:cubicBezTo>
                  <a:pt x="416" y="93"/>
                  <a:pt x="323" y="0"/>
                  <a:pt x="208" y="0"/>
                </a:cubicBezTo>
                <a:cubicBezTo>
                  <a:pt x="93" y="0"/>
                  <a:pt x="0" y="93"/>
                  <a:pt x="0" y="208"/>
                </a:cubicBezTo>
                <a:cubicBezTo>
                  <a:pt x="0" y="280"/>
                  <a:pt x="36" y="344"/>
                  <a:pt x="92" y="381"/>
                </a:cubicBezTo>
                <a:cubicBezTo>
                  <a:pt x="92" y="381"/>
                  <a:pt x="137" y="416"/>
                  <a:pt x="137" y="522"/>
                </a:cubicBezTo>
                <a:cubicBezTo>
                  <a:pt x="208" y="551"/>
                  <a:pt x="208" y="551"/>
                  <a:pt x="208" y="551"/>
                </a:cubicBezTo>
                <a:cubicBezTo>
                  <a:pt x="208" y="551"/>
                  <a:pt x="208" y="551"/>
                  <a:pt x="208" y="551"/>
                </a:cubicBezTo>
                <a:cubicBezTo>
                  <a:pt x="208" y="551"/>
                  <a:pt x="208" y="551"/>
                  <a:pt x="208" y="551"/>
                </a:cubicBezTo>
                <a:cubicBezTo>
                  <a:pt x="208" y="551"/>
                  <a:pt x="208" y="551"/>
                  <a:pt x="208" y="551"/>
                </a:cubicBezTo>
                <a:cubicBezTo>
                  <a:pt x="208" y="551"/>
                  <a:pt x="208" y="551"/>
                  <a:pt x="208" y="551"/>
                </a:cubicBezTo>
                <a:cubicBezTo>
                  <a:pt x="279" y="522"/>
                  <a:pt x="279" y="522"/>
                  <a:pt x="279" y="522"/>
                </a:cubicBezTo>
                <a:cubicBezTo>
                  <a:pt x="279" y="522"/>
                  <a:pt x="279" y="522"/>
                  <a:pt x="279" y="522"/>
                </a:cubicBezTo>
                <a:cubicBezTo>
                  <a:pt x="279" y="511"/>
                  <a:pt x="279" y="511"/>
                  <a:pt x="279" y="511"/>
                </a:cubicBezTo>
                <a:cubicBezTo>
                  <a:pt x="282" y="420"/>
                  <a:pt x="319" y="385"/>
                  <a:pt x="323" y="381"/>
                </a:cubicBezTo>
                <a:cubicBezTo>
                  <a:pt x="379" y="344"/>
                  <a:pt x="416" y="280"/>
                  <a:pt x="416" y="208"/>
                </a:cubicBezTo>
                <a:moveTo>
                  <a:pt x="208" y="548"/>
                </a:moveTo>
                <a:cubicBezTo>
                  <a:pt x="207" y="522"/>
                  <a:pt x="207" y="522"/>
                  <a:pt x="207" y="522"/>
                </a:cubicBezTo>
                <a:cubicBezTo>
                  <a:pt x="209" y="522"/>
                  <a:pt x="209" y="522"/>
                  <a:pt x="209" y="522"/>
                </a:cubicBezTo>
                <a:lnTo>
                  <a:pt x="208" y="548"/>
                </a:lnTo>
                <a:close/>
              </a:path>
            </a:pathLst>
          </a:custGeom>
          <a:solidFill>
            <a:srgbClr val="FFFC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a:p>
        </p:txBody>
      </p:sp>
      <p:sp>
        <p:nvSpPr>
          <p:cNvPr id="30" name="Freeform 27"/>
          <p:cNvSpPr>
            <a:spLocks/>
          </p:cNvSpPr>
          <p:nvPr/>
        </p:nvSpPr>
        <p:spPr bwMode="auto">
          <a:xfrm>
            <a:off x="4620183" y="5464473"/>
            <a:ext cx="71241" cy="390204"/>
          </a:xfrm>
          <a:custGeom>
            <a:avLst/>
            <a:gdLst>
              <a:gd name="T0" fmla="*/ 21 w 21"/>
              <a:gd name="T1" fmla="*/ 11 h 114"/>
              <a:gd name="T2" fmla="*/ 10 w 21"/>
              <a:gd name="T3" fmla="*/ 0 h 114"/>
              <a:gd name="T4" fmla="*/ 10 w 21"/>
              <a:gd name="T5" fmla="*/ 0 h 114"/>
              <a:gd name="T6" fmla="*/ 0 w 21"/>
              <a:gd name="T7" fmla="*/ 11 h 114"/>
              <a:gd name="T8" fmla="*/ 0 w 21"/>
              <a:gd name="T9" fmla="*/ 103 h 114"/>
              <a:gd name="T10" fmla="*/ 10 w 21"/>
              <a:gd name="T11" fmla="*/ 114 h 114"/>
              <a:gd name="T12" fmla="*/ 10 w 21"/>
              <a:gd name="T13" fmla="*/ 114 h 114"/>
              <a:gd name="T14" fmla="*/ 21 w 21"/>
              <a:gd name="T15" fmla="*/ 103 h 114"/>
              <a:gd name="T16" fmla="*/ 21 w 21"/>
              <a:gd name="T17"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14">
                <a:moveTo>
                  <a:pt x="21" y="11"/>
                </a:moveTo>
                <a:cubicBezTo>
                  <a:pt x="21" y="5"/>
                  <a:pt x="16" y="0"/>
                  <a:pt x="10" y="0"/>
                </a:cubicBezTo>
                <a:cubicBezTo>
                  <a:pt x="10" y="0"/>
                  <a:pt x="10" y="0"/>
                  <a:pt x="10" y="0"/>
                </a:cubicBezTo>
                <a:cubicBezTo>
                  <a:pt x="5" y="0"/>
                  <a:pt x="0" y="5"/>
                  <a:pt x="0" y="11"/>
                </a:cubicBezTo>
                <a:cubicBezTo>
                  <a:pt x="0" y="103"/>
                  <a:pt x="0" y="103"/>
                  <a:pt x="0" y="103"/>
                </a:cubicBezTo>
                <a:cubicBezTo>
                  <a:pt x="0" y="109"/>
                  <a:pt x="5" y="114"/>
                  <a:pt x="10" y="114"/>
                </a:cubicBezTo>
                <a:cubicBezTo>
                  <a:pt x="10" y="114"/>
                  <a:pt x="10" y="114"/>
                  <a:pt x="10" y="114"/>
                </a:cubicBezTo>
                <a:cubicBezTo>
                  <a:pt x="16" y="114"/>
                  <a:pt x="21" y="109"/>
                  <a:pt x="21" y="103"/>
                </a:cubicBezTo>
                <a:lnTo>
                  <a:pt x="21" y="11"/>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a:p>
        </p:txBody>
      </p:sp>
      <p:sp>
        <p:nvSpPr>
          <p:cNvPr id="31" name="Freeform 28"/>
          <p:cNvSpPr>
            <a:spLocks/>
          </p:cNvSpPr>
          <p:nvPr/>
        </p:nvSpPr>
        <p:spPr bwMode="auto">
          <a:xfrm>
            <a:off x="4767521" y="5464473"/>
            <a:ext cx="72860" cy="390204"/>
          </a:xfrm>
          <a:custGeom>
            <a:avLst/>
            <a:gdLst>
              <a:gd name="T0" fmla="*/ 21 w 21"/>
              <a:gd name="T1" fmla="*/ 11 h 114"/>
              <a:gd name="T2" fmla="*/ 10 w 21"/>
              <a:gd name="T3" fmla="*/ 0 h 114"/>
              <a:gd name="T4" fmla="*/ 10 w 21"/>
              <a:gd name="T5" fmla="*/ 0 h 114"/>
              <a:gd name="T6" fmla="*/ 0 w 21"/>
              <a:gd name="T7" fmla="*/ 11 h 114"/>
              <a:gd name="T8" fmla="*/ 0 w 21"/>
              <a:gd name="T9" fmla="*/ 103 h 114"/>
              <a:gd name="T10" fmla="*/ 10 w 21"/>
              <a:gd name="T11" fmla="*/ 114 h 114"/>
              <a:gd name="T12" fmla="*/ 10 w 21"/>
              <a:gd name="T13" fmla="*/ 114 h 114"/>
              <a:gd name="T14" fmla="*/ 21 w 21"/>
              <a:gd name="T15" fmla="*/ 103 h 114"/>
              <a:gd name="T16" fmla="*/ 21 w 21"/>
              <a:gd name="T17"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14">
                <a:moveTo>
                  <a:pt x="21" y="11"/>
                </a:moveTo>
                <a:cubicBezTo>
                  <a:pt x="21" y="5"/>
                  <a:pt x="16" y="0"/>
                  <a:pt x="10" y="0"/>
                </a:cubicBezTo>
                <a:cubicBezTo>
                  <a:pt x="10" y="0"/>
                  <a:pt x="10" y="0"/>
                  <a:pt x="10" y="0"/>
                </a:cubicBezTo>
                <a:cubicBezTo>
                  <a:pt x="4" y="0"/>
                  <a:pt x="0" y="5"/>
                  <a:pt x="0" y="11"/>
                </a:cubicBezTo>
                <a:cubicBezTo>
                  <a:pt x="0" y="103"/>
                  <a:pt x="0" y="103"/>
                  <a:pt x="0" y="103"/>
                </a:cubicBezTo>
                <a:cubicBezTo>
                  <a:pt x="0" y="109"/>
                  <a:pt x="4" y="114"/>
                  <a:pt x="10" y="114"/>
                </a:cubicBezTo>
                <a:cubicBezTo>
                  <a:pt x="10" y="114"/>
                  <a:pt x="10" y="114"/>
                  <a:pt x="10" y="114"/>
                </a:cubicBezTo>
                <a:cubicBezTo>
                  <a:pt x="16" y="114"/>
                  <a:pt x="21" y="109"/>
                  <a:pt x="21" y="103"/>
                </a:cubicBezTo>
                <a:lnTo>
                  <a:pt x="21" y="11"/>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a:p>
        </p:txBody>
      </p:sp>
      <p:sp>
        <p:nvSpPr>
          <p:cNvPr id="32" name="Freeform 29"/>
          <p:cNvSpPr>
            <a:spLocks/>
          </p:cNvSpPr>
          <p:nvPr/>
        </p:nvSpPr>
        <p:spPr bwMode="auto">
          <a:xfrm>
            <a:off x="4529514" y="5276657"/>
            <a:ext cx="399919" cy="341631"/>
          </a:xfrm>
          <a:custGeom>
            <a:avLst/>
            <a:gdLst>
              <a:gd name="T0" fmla="*/ 0 w 116"/>
              <a:gd name="T1" fmla="*/ 100 h 100"/>
              <a:gd name="T2" fmla="*/ 0 w 116"/>
              <a:gd name="T3" fmla="*/ 44 h 100"/>
              <a:gd name="T4" fmla="*/ 43 w 116"/>
              <a:gd name="T5" fmla="*/ 0 h 100"/>
              <a:gd name="T6" fmla="*/ 72 w 116"/>
              <a:gd name="T7" fmla="*/ 0 h 100"/>
              <a:gd name="T8" fmla="*/ 116 w 116"/>
              <a:gd name="T9" fmla="*/ 44 h 100"/>
              <a:gd name="T10" fmla="*/ 116 w 116"/>
              <a:gd name="T11" fmla="*/ 100 h 100"/>
              <a:gd name="T12" fmla="*/ 0 w 116"/>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16" h="100">
                <a:moveTo>
                  <a:pt x="0" y="100"/>
                </a:moveTo>
                <a:cubicBezTo>
                  <a:pt x="0" y="44"/>
                  <a:pt x="0" y="44"/>
                  <a:pt x="0" y="44"/>
                </a:cubicBezTo>
                <a:cubicBezTo>
                  <a:pt x="0" y="20"/>
                  <a:pt x="19" y="0"/>
                  <a:pt x="43" y="0"/>
                </a:cubicBezTo>
                <a:cubicBezTo>
                  <a:pt x="72" y="0"/>
                  <a:pt x="72" y="0"/>
                  <a:pt x="72" y="0"/>
                </a:cubicBezTo>
                <a:cubicBezTo>
                  <a:pt x="96" y="0"/>
                  <a:pt x="116" y="20"/>
                  <a:pt x="116" y="44"/>
                </a:cubicBezTo>
                <a:cubicBezTo>
                  <a:pt x="116" y="100"/>
                  <a:pt x="116" y="100"/>
                  <a:pt x="116" y="100"/>
                </a:cubicBezTo>
                <a:lnTo>
                  <a:pt x="0" y="10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a:p>
        </p:txBody>
      </p:sp>
      <p:sp>
        <p:nvSpPr>
          <p:cNvPr id="33" name="Freeform 30"/>
          <p:cNvSpPr>
            <a:spLocks/>
          </p:cNvSpPr>
          <p:nvPr/>
        </p:nvSpPr>
        <p:spPr bwMode="auto">
          <a:xfrm>
            <a:off x="4650946" y="5169796"/>
            <a:ext cx="158672" cy="236389"/>
          </a:xfrm>
          <a:custGeom>
            <a:avLst/>
            <a:gdLst>
              <a:gd name="T0" fmla="*/ 85 w 98"/>
              <a:gd name="T1" fmla="*/ 0 h 146"/>
              <a:gd name="T2" fmla="*/ 12 w 98"/>
              <a:gd name="T3" fmla="*/ 0 h 146"/>
              <a:gd name="T4" fmla="*/ 0 w 98"/>
              <a:gd name="T5" fmla="*/ 146 h 146"/>
              <a:gd name="T6" fmla="*/ 98 w 98"/>
              <a:gd name="T7" fmla="*/ 146 h 146"/>
              <a:gd name="T8" fmla="*/ 85 w 98"/>
              <a:gd name="T9" fmla="*/ 0 h 146"/>
            </a:gdLst>
            <a:ahLst/>
            <a:cxnLst>
              <a:cxn ang="0">
                <a:pos x="T0" y="T1"/>
              </a:cxn>
              <a:cxn ang="0">
                <a:pos x="T2" y="T3"/>
              </a:cxn>
              <a:cxn ang="0">
                <a:pos x="T4" y="T5"/>
              </a:cxn>
              <a:cxn ang="0">
                <a:pos x="T6" y="T7"/>
              </a:cxn>
              <a:cxn ang="0">
                <a:pos x="T8" y="T9"/>
              </a:cxn>
            </a:cxnLst>
            <a:rect l="0" t="0" r="r" b="b"/>
            <a:pathLst>
              <a:path w="98" h="146">
                <a:moveTo>
                  <a:pt x="85" y="0"/>
                </a:moveTo>
                <a:lnTo>
                  <a:pt x="12" y="0"/>
                </a:lnTo>
                <a:lnTo>
                  <a:pt x="0" y="146"/>
                </a:lnTo>
                <a:lnTo>
                  <a:pt x="98" y="146"/>
                </a:lnTo>
                <a:lnTo>
                  <a:pt x="85"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a:p>
        </p:txBody>
      </p:sp>
      <p:sp>
        <p:nvSpPr>
          <p:cNvPr id="34" name="Freeform 31"/>
          <p:cNvSpPr>
            <a:spLocks/>
          </p:cNvSpPr>
          <p:nvPr/>
        </p:nvSpPr>
        <p:spPr bwMode="auto">
          <a:xfrm>
            <a:off x="4636375" y="5132556"/>
            <a:ext cx="186197" cy="71241"/>
          </a:xfrm>
          <a:custGeom>
            <a:avLst/>
            <a:gdLst>
              <a:gd name="T0" fmla="*/ 54 w 54"/>
              <a:gd name="T1" fmla="*/ 11 h 21"/>
              <a:gd name="T2" fmla="*/ 44 w 54"/>
              <a:gd name="T3" fmla="*/ 0 h 21"/>
              <a:gd name="T4" fmla="*/ 10 w 54"/>
              <a:gd name="T5" fmla="*/ 0 h 21"/>
              <a:gd name="T6" fmla="*/ 0 w 54"/>
              <a:gd name="T7" fmla="*/ 11 h 21"/>
              <a:gd name="T8" fmla="*/ 0 w 54"/>
              <a:gd name="T9" fmla="*/ 11 h 21"/>
              <a:gd name="T10" fmla="*/ 10 w 54"/>
              <a:gd name="T11" fmla="*/ 21 h 21"/>
              <a:gd name="T12" fmla="*/ 44 w 54"/>
              <a:gd name="T13" fmla="*/ 21 h 21"/>
              <a:gd name="T14" fmla="*/ 54 w 54"/>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21">
                <a:moveTo>
                  <a:pt x="54" y="11"/>
                </a:moveTo>
                <a:cubicBezTo>
                  <a:pt x="54" y="5"/>
                  <a:pt x="49" y="0"/>
                  <a:pt x="44" y="0"/>
                </a:cubicBezTo>
                <a:cubicBezTo>
                  <a:pt x="10" y="0"/>
                  <a:pt x="10" y="0"/>
                  <a:pt x="10" y="0"/>
                </a:cubicBezTo>
                <a:cubicBezTo>
                  <a:pt x="4" y="0"/>
                  <a:pt x="0" y="5"/>
                  <a:pt x="0" y="11"/>
                </a:cubicBezTo>
                <a:cubicBezTo>
                  <a:pt x="0" y="11"/>
                  <a:pt x="0" y="11"/>
                  <a:pt x="0" y="11"/>
                </a:cubicBezTo>
                <a:cubicBezTo>
                  <a:pt x="0" y="16"/>
                  <a:pt x="4" y="21"/>
                  <a:pt x="10" y="21"/>
                </a:cubicBezTo>
                <a:cubicBezTo>
                  <a:pt x="44" y="21"/>
                  <a:pt x="44" y="21"/>
                  <a:pt x="44" y="21"/>
                </a:cubicBezTo>
                <a:cubicBezTo>
                  <a:pt x="49" y="21"/>
                  <a:pt x="54" y="16"/>
                  <a:pt x="54" y="11"/>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a:p>
        </p:txBody>
      </p:sp>
      <p:sp>
        <p:nvSpPr>
          <p:cNvPr id="35" name="Freeform 32"/>
          <p:cNvSpPr>
            <a:spLocks/>
          </p:cNvSpPr>
          <p:nvPr/>
        </p:nvSpPr>
        <p:spPr bwMode="auto">
          <a:xfrm>
            <a:off x="4229979" y="4620919"/>
            <a:ext cx="152196" cy="189436"/>
          </a:xfrm>
          <a:custGeom>
            <a:avLst/>
            <a:gdLst>
              <a:gd name="T0" fmla="*/ 94 w 94"/>
              <a:gd name="T1" fmla="*/ 91 h 117"/>
              <a:gd name="T2" fmla="*/ 47 w 94"/>
              <a:gd name="T3" fmla="*/ 117 h 117"/>
              <a:gd name="T4" fmla="*/ 0 w 94"/>
              <a:gd name="T5" fmla="*/ 91 h 117"/>
              <a:gd name="T6" fmla="*/ 0 w 94"/>
              <a:gd name="T7" fmla="*/ 0 h 117"/>
              <a:gd name="T8" fmla="*/ 94 w 94"/>
              <a:gd name="T9" fmla="*/ 0 h 117"/>
              <a:gd name="T10" fmla="*/ 94 w 94"/>
              <a:gd name="T11" fmla="*/ 91 h 117"/>
            </a:gdLst>
            <a:ahLst/>
            <a:cxnLst>
              <a:cxn ang="0">
                <a:pos x="T0" y="T1"/>
              </a:cxn>
              <a:cxn ang="0">
                <a:pos x="T2" y="T3"/>
              </a:cxn>
              <a:cxn ang="0">
                <a:pos x="T4" y="T5"/>
              </a:cxn>
              <a:cxn ang="0">
                <a:pos x="T6" y="T7"/>
              </a:cxn>
              <a:cxn ang="0">
                <a:pos x="T8" y="T9"/>
              </a:cxn>
              <a:cxn ang="0">
                <a:pos x="T10" y="T11"/>
              </a:cxn>
            </a:cxnLst>
            <a:rect l="0" t="0" r="r" b="b"/>
            <a:pathLst>
              <a:path w="94" h="117">
                <a:moveTo>
                  <a:pt x="94" y="91"/>
                </a:moveTo>
                <a:lnTo>
                  <a:pt x="47" y="117"/>
                </a:lnTo>
                <a:lnTo>
                  <a:pt x="0" y="91"/>
                </a:lnTo>
                <a:lnTo>
                  <a:pt x="0" y="0"/>
                </a:lnTo>
                <a:lnTo>
                  <a:pt x="94" y="0"/>
                </a:lnTo>
                <a:lnTo>
                  <a:pt x="94" y="91"/>
                </a:lnTo>
                <a:close/>
              </a:path>
            </a:pathLst>
          </a:custGeom>
          <a:noFill/>
          <a:ln w="12700" cap="flat">
            <a:solidFill>
              <a:srgbClr val="FFB9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GB" sz="1836"/>
          </a:p>
        </p:txBody>
      </p:sp>
      <p:sp>
        <p:nvSpPr>
          <p:cNvPr id="36" name="Oval 33"/>
          <p:cNvSpPr>
            <a:spLocks noChangeArrowheads="1"/>
          </p:cNvSpPr>
          <p:nvPr/>
        </p:nvSpPr>
        <p:spPr bwMode="auto">
          <a:xfrm>
            <a:off x="3933684" y="6526605"/>
            <a:ext cx="69622" cy="69622"/>
          </a:xfrm>
          <a:prstGeom prst="ellipse">
            <a:avLst/>
          </a:pr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a:p>
        </p:txBody>
      </p:sp>
      <p:sp>
        <p:nvSpPr>
          <p:cNvPr id="37" name="Oval 34"/>
          <p:cNvSpPr>
            <a:spLocks noChangeArrowheads="1"/>
          </p:cNvSpPr>
          <p:nvPr/>
        </p:nvSpPr>
        <p:spPr bwMode="auto">
          <a:xfrm>
            <a:off x="4348174" y="6526605"/>
            <a:ext cx="68002" cy="69622"/>
          </a:xfrm>
          <a:prstGeom prst="ellipse">
            <a:avLst/>
          </a:pr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a:p>
        </p:txBody>
      </p:sp>
      <p:sp>
        <p:nvSpPr>
          <p:cNvPr id="38" name="Freeform 22"/>
          <p:cNvSpPr>
            <a:spLocks noEditPoints="1"/>
          </p:cNvSpPr>
          <p:nvPr/>
        </p:nvSpPr>
        <p:spPr bwMode="auto">
          <a:xfrm>
            <a:off x="4013019" y="233151"/>
            <a:ext cx="1432907" cy="1889494"/>
          </a:xfrm>
          <a:custGeom>
            <a:avLst/>
            <a:gdLst>
              <a:gd name="T0" fmla="*/ 416 w 416"/>
              <a:gd name="T1" fmla="*/ 208 h 551"/>
              <a:gd name="T2" fmla="*/ 208 w 416"/>
              <a:gd name="T3" fmla="*/ 0 h 551"/>
              <a:gd name="T4" fmla="*/ 0 w 416"/>
              <a:gd name="T5" fmla="*/ 208 h 551"/>
              <a:gd name="T6" fmla="*/ 92 w 416"/>
              <a:gd name="T7" fmla="*/ 381 h 551"/>
              <a:gd name="T8" fmla="*/ 137 w 416"/>
              <a:gd name="T9" fmla="*/ 522 h 551"/>
              <a:gd name="T10" fmla="*/ 208 w 416"/>
              <a:gd name="T11" fmla="*/ 551 h 551"/>
              <a:gd name="T12" fmla="*/ 208 w 416"/>
              <a:gd name="T13" fmla="*/ 551 h 551"/>
              <a:gd name="T14" fmla="*/ 208 w 416"/>
              <a:gd name="T15" fmla="*/ 551 h 551"/>
              <a:gd name="T16" fmla="*/ 208 w 416"/>
              <a:gd name="T17" fmla="*/ 551 h 551"/>
              <a:gd name="T18" fmla="*/ 208 w 416"/>
              <a:gd name="T19" fmla="*/ 551 h 551"/>
              <a:gd name="T20" fmla="*/ 279 w 416"/>
              <a:gd name="T21" fmla="*/ 522 h 551"/>
              <a:gd name="T22" fmla="*/ 279 w 416"/>
              <a:gd name="T23" fmla="*/ 522 h 551"/>
              <a:gd name="T24" fmla="*/ 279 w 416"/>
              <a:gd name="T25" fmla="*/ 511 h 551"/>
              <a:gd name="T26" fmla="*/ 323 w 416"/>
              <a:gd name="T27" fmla="*/ 381 h 551"/>
              <a:gd name="T28" fmla="*/ 416 w 416"/>
              <a:gd name="T29" fmla="*/ 208 h 551"/>
              <a:gd name="T30" fmla="*/ 208 w 416"/>
              <a:gd name="T31" fmla="*/ 548 h 551"/>
              <a:gd name="T32" fmla="*/ 207 w 416"/>
              <a:gd name="T33" fmla="*/ 522 h 551"/>
              <a:gd name="T34" fmla="*/ 209 w 416"/>
              <a:gd name="T35" fmla="*/ 522 h 551"/>
              <a:gd name="T36" fmla="*/ 208 w 416"/>
              <a:gd name="T37" fmla="*/ 548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6" h="551">
                <a:moveTo>
                  <a:pt x="416" y="208"/>
                </a:moveTo>
                <a:cubicBezTo>
                  <a:pt x="416" y="93"/>
                  <a:pt x="323" y="0"/>
                  <a:pt x="208" y="0"/>
                </a:cubicBezTo>
                <a:cubicBezTo>
                  <a:pt x="93" y="0"/>
                  <a:pt x="0" y="93"/>
                  <a:pt x="0" y="208"/>
                </a:cubicBezTo>
                <a:cubicBezTo>
                  <a:pt x="0" y="280"/>
                  <a:pt x="36" y="344"/>
                  <a:pt x="92" y="381"/>
                </a:cubicBezTo>
                <a:cubicBezTo>
                  <a:pt x="92" y="381"/>
                  <a:pt x="137" y="416"/>
                  <a:pt x="137" y="522"/>
                </a:cubicBezTo>
                <a:cubicBezTo>
                  <a:pt x="208" y="551"/>
                  <a:pt x="208" y="551"/>
                  <a:pt x="208" y="551"/>
                </a:cubicBezTo>
                <a:cubicBezTo>
                  <a:pt x="208" y="551"/>
                  <a:pt x="208" y="551"/>
                  <a:pt x="208" y="551"/>
                </a:cubicBezTo>
                <a:cubicBezTo>
                  <a:pt x="208" y="551"/>
                  <a:pt x="208" y="551"/>
                  <a:pt x="208" y="551"/>
                </a:cubicBezTo>
                <a:cubicBezTo>
                  <a:pt x="208" y="551"/>
                  <a:pt x="208" y="551"/>
                  <a:pt x="208" y="551"/>
                </a:cubicBezTo>
                <a:cubicBezTo>
                  <a:pt x="208" y="551"/>
                  <a:pt x="208" y="551"/>
                  <a:pt x="208" y="551"/>
                </a:cubicBezTo>
                <a:cubicBezTo>
                  <a:pt x="279" y="522"/>
                  <a:pt x="279" y="522"/>
                  <a:pt x="279" y="522"/>
                </a:cubicBezTo>
                <a:cubicBezTo>
                  <a:pt x="279" y="522"/>
                  <a:pt x="279" y="522"/>
                  <a:pt x="279" y="522"/>
                </a:cubicBezTo>
                <a:cubicBezTo>
                  <a:pt x="279" y="511"/>
                  <a:pt x="279" y="511"/>
                  <a:pt x="279" y="511"/>
                </a:cubicBezTo>
                <a:cubicBezTo>
                  <a:pt x="282" y="420"/>
                  <a:pt x="319" y="385"/>
                  <a:pt x="323" y="381"/>
                </a:cubicBezTo>
                <a:cubicBezTo>
                  <a:pt x="379" y="344"/>
                  <a:pt x="416" y="280"/>
                  <a:pt x="416" y="208"/>
                </a:cubicBezTo>
                <a:moveTo>
                  <a:pt x="208" y="548"/>
                </a:moveTo>
                <a:cubicBezTo>
                  <a:pt x="207" y="522"/>
                  <a:pt x="207" y="522"/>
                  <a:pt x="207" y="522"/>
                </a:cubicBezTo>
                <a:cubicBezTo>
                  <a:pt x="209" y="522"/>
                  <a:pt x="209" y="522"/>
                  <a:pt x="209" y="522"/>
                </a:cubicBezTo>
                <a:lnTo>
                  <a:pt x="208" y="548"/>
                </a:lnTo>
                <a:close/>
              </a:path>
            </a:pathLst>
          </a:custGeom>
          <a:solidFill>
            <a:schemeClr val="bg1">
              <a:lumMod val="95000"/>
            </a:schemeClr>
          </a:solidFill>
          <a:ln>
            <a:noFill/>
          </a:ln>
        </p:spPr>
        <p:txBody>
          <a:bodyPr vert="horz" wrap="square" lIns="93260" tIns="46630" rIns="93260" bIns="46630" numCol="1" anchor="t" anchorCtr="0" compatLnSpc="1">
            <a:prstTxWarp prst="textNoShape">
              <a:avLst/>
            </a:prstTxWarp>
          </a:bodyPr>
          <a:lstStyle/>
          <a:p>
            <a:endParaRPr lang="en-GB" sz="1836"/>
          </a:p>
        </p:txBody>
      </p:sp>
      <p:sp>
        <p:nvSpPr>
          <p:cNvPr id="26" name="Rectangle 23"/>
          <p:cNvSpPr>
            <a:spLocks noChangeArrowheads="1"/>
          </p:cNvSpPr>
          <p:nvPr/>
        </p:nvSpPr>
        <p:spPr bwMode="auto">
          <a:xfrm>
            <a:off x="4485797" y="2025498"/>
            <a:ext cx="488969" cy="327059"/>
          </a:xfrm>
          <a:prstGeom prst="rect">
            <a:avLst/>
          </a:prstGeom>
          <a:solidFill>
            <a:srgbClr val="4A4D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GB" sz="1836"/>
          </a:p>
        </p:txBody>
      </p:sp>
      <p:sp>
        <p:nvSpPr>
          <p:cNvPr id="27" name="Line 24"/>
          <p:cNvSpPr>
            <a:spLocks noChangeShapeType="1"/>
          </p:cNvSpPr>
          <p:nvPr/>
        </p:nvSpPr>
        <p:spPr bwMode="auto">
          <a:xfrm>
            <a:off x="4485797" y="2145311"/>
            <a:ext cx="488969" cy="0"/>
          </a:xfrm>
          <a:prstGeom prst="line">
            <a:avLst/>
          </a:prstGeom>
          <a:noFill/>
          <a:ln w="42863"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GB" sz="1836"/>
          </a:p>
        </p:txBody>
      </p:sp>
      <p:sp>
        <p:nvSpPr>
          <p:cNvPr id="28" name="Line 25"/>
          <p:cNvSpPr>
            <a:spLocks noChangeShapeType="1"/>
          </p:cNvSpPr>
          <p:nvPr/>
        </p:nvSpPr>
        <p:spPr bwMode="auto">
          <a:xfrm>
            <a:off x="4485797" y="2245696"/>
            <a:ext cx="488969" cy="0"/>
          </a:xfrm>
          <a:prstGeom prst="line">
            <a:avLst/>
          </a:prstGeom>
          <a:noFill/>
          <a:ln w="42863" cap="flat">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3260" tIns="46630" rIns="93260" bIns="46630" numCol="1" anchor="t" anchorCtr="0" compatLnSpc="1">
            <a:prstTxWarp prst="textNoShape">
              <a:avLst/>
            </a:prstTxWarp>
          </a:bodyPr>
          <a:lstStyle/>
          <a:p>
            <a:endParaRPr lang="en-GB" sz="1836"/>
          </a:p>
        </p:txBody>
      </p:sp>
      <p:sp>
        <p:nvSpPr>
          <p:cNvPr id="29" name="Freeform 26"/>
          <p:cNvSpPr>
            <a:spLocks/>
          </p:cNvSpPr>
          <p:nvPr/>
        </p:nvSpPr>
        <p:spPr bwMode="auto">
          <a:xfrm>
            <a:off x="4602372" y="2347699"/>
            <a:ext cx="254200" cy="89051"/>
          </a:xfrm>
          <a:custGeom>
            <a:avLst/>
            <a:gdLst>
              <a:gd name="T0" fmla="*/ 0 w 157"/>
              <a:gd name="T1" fmla="*/ 0 h 55"/>
              <a:gd name="T2" fmla="*/ 23 w 157"/>
              <a:gd name="T3" fmla="*/ 55 h 55"/>
              <a:gd name="T4" fmla="*/ 132 w 157"/>
              <a:gd name="T5" fmla="*/ 55 h 55"/>
              <a:gd name="T6" fmla="*/ 157 w 157"/>
              <a:gd name="T7" fmla="*/ 0 h 55"/>
              <a:gd name="T8" fmla="*/ 0 w 157"/>
              <a:gd name="T9" fmla="*/ 0 h 55"/>
            </a:gdLst>
            <a:ahLst/>
            <a:cxnLst>
              <a:cxn ang="0">
                <a:pos x="T0" y="T1"/>
              </a:cxn>
              <a:cxn ang="0">
                <a:pos x="T2" y="T3"/>
              </a:cxn>
              <a:cxn ang="0">
                <a:pos x="T4" y="T5"/>
              </a:cxn>
              <a:cxn ang="0">
                <a:pos x="T6" y="T7"/>
              </a:cxn>
              <a:cxn ang="0">
                <a:pos x="T8" y="T9"/>
              </a:cxn>
            </a:cxnLst>
            <a:rect l="0" t="0" r="r" b="b"/>
            <a:pathLst>
              <a:path w="157" h="55">
                <a:moveTo>
                  <a:pt x="0" y="0"/>
                </a:moveTo>
                <a:lnTo>
                  <a:pt x="23" y="55"/>
                </a:lnTo>
                <a:lnTo>
                  <a:pt x="132" y="55"/>
                </a:lnTo>
                <a:lnTo>
                  <a:pt x="15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GB" sz="1836"/>
          </a:p>
        </p:txBody>
      </p:sp>
    </p:spTree>
    <p:extLst>
      <p:ext uri="{BB962C8B-B14F-4D97-AF65-F5344CB8AC3E}">
        <p14:creationId xmlns:p14="http://schemas.microsoft.com/office/powerpoint/2010/main" val="26344076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2" nodeType="afterEffect">
                                  <p:stCondLst>
                                    <p:cond delay="300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000"/>
                                        <p:tgtEl>
                                          <p:spTgt spid="38"/>
                                        </p:tgtEl>
                                      </p:cBhvr>
                                    </p:animEffect>
                                    <p:anim calcmode="lin" valueType="num">
                                      <p:cBhvr>
                                        <p:cTn id="8" dur="2000" fill="hold"/>
                                        <p:tgtEl>
                                          <p:spTgt spid="38"/>
                                        </p:tgtEl>
                                        <p:attrNameLst>
                                          <p:attrName>ppt_w</p:attrName>
                                        </p:attrNameLst>
                                      </p:cBhvr>
                                      <p:tavLst>
                                        <p:tav tm="0" fmla="#ppt_w*sin(2.5*pi*$)">
                                          <p:val>
                                            <p:fltVal val="0"/>
                                          </p:val>
                                        </p:tav>
                                        <p:tav tm="100000">
                                          <p:val>
                                            <p:fltVal val="1"/>
                                          </p:val>
                                        </p:tav>
                                      </p:tavLst>
                                    </p:anim>
                                    <p:anim calcmode="lin" valueType="num">
                                      <p:cBhvr>
                                        <p:cTn id="9" dur="2000" fill="hold"/>
                                        <p:tgtEl>
                                          <p:spTgt spid="38"/>
                                        </p:tgtEl>
                                        <p:attrNameLst>
                                          <p:attrName>ppt_h</p:attrName>
                                        </p:attrNameLst>
                                      </p:cBhvr>
                                      <p:tavLst>
                                        <p:tav tm="0">
                                          <p:val>
                                            <p:strVal val="#ppt_h"/>
                                          </p:val>
                                        </p:tav>
                                        <p:tav tm="100000">
                                          <p:val>
                                            <p:strVal val="#ppt_h"/>
                                          </p:val>
                                        </p:tav>
                                      </p:tavLst>
                                    </p:anim>
                                  </p:childTnLst>
                                </p:cTn>
                              </p:par>
                            </p:childTnLst>
                          </p:cTn>
                        </p:par>
                        <p:par>
                          <p:cTn id="10" fill="hold">
                            <p:stCondLst>
                              <p:cond delay="5000"/>
                            </p:stCondLst>
                            <p:childTnLst>
                              <p:par>
                                <p:cTn id="11" presetID="26" presetClass="emph" presetSubtype="0" fill="hold" grpId="0" nodeType="afterEffect">
                                  <p:stCondLst>
                                    <p:cond delay="0"/>
                                  </p:stCondLst>
                                  <p:childTnLst>
                                    <p:animEffect transition="out" filter="fade">
                                      <p:cBhvr>
                                        <p:cTn id="12" dur="1000" tmFilter="0, 0; .2, .5; .8, .5; 1, 0"/>
                                        <p:tgtEl>
                                          <p:spTgt spid="38"/>
                                        </p:tgtEl>
                                      </p:cBhvr>
                                    </p:animEffect>
                                    <p:animScale>
                                      <p:cBhvr>
                                        <p:cTn id="13" dur="500" autoRev="1" fill="hold"/>
                                        <p:tgtEl>
                                          <p:spTgt spid="38"/>
                                        </p:tgtEl>
                                      </p:cBhvr>
                                      <p:by x="105000" y="105000"/>
                                    </p:animScale>
                                  </p:childTnLst>
                                </p:cTn>
                              </p:par>
                            </p:childTnLst>
                          </p:cTn>
                        </p:par>
                        <p:par>
                          <p:cTn id="14" fill="hold">
                            <p:stCondLst>
                              <p:cond delay="6000"/>
                            </p:stCondLst>
                            <p:childTnLst>
                              <p:par>
                                <p:cTn id="15" presetID="10" presetClass="exit" presetSubtype="0" fill="hold" grpId="1" nodeType="afterEffect">
                                  <p:stCondLst>
                                    <p:cond delay="0"/>
                                  </p:stCondLst>
                                  <p:childTnLst>
                                    <p:animEffect transition="out" filter="fade">
                                      <p:cBhvr>
                                        <p:cTn id="16" dur="500"/>
                                        <p:tgtEl>
                                          <p:spTgt spid="38"/>
                                        </p:tgtEl>
                                      </p:cBhvr>
                                    </p:animEffect>
                                    <p:set>
                                      <p:cBhvr>
                                        <p:cTn id="17" dur="1" fill="hold">
                                          <p:stCondLst>
                                            <p:cond delay="499"/>
                                          </p:stCondLst>
                                        </p:cTn>
                                        <p:tgtEl>
                                          <p:spTgt spid="38"/>
                                        </p:tgtEl>
                                        <p:attrNameLst>
                                          <p:attrName>style.visibility</p:attrName>
                                        </p:attrNameLst>
                                      </p:cBhvr>
                                      <p:to>
                                        <p:strVal val="hidden"/>
                                      </p:to>
                                    </p:set>
                                  </p:childTnLst>
                                </p:cTn>
                              </p:par>
                            </p:childTnLst>
                          </p:cTn>
                        </p:par>
                        <p:par>
                          <p:cTn id="18" fill="hold">
                            <p:stCondLst>
                              <p:cond delay="6500"/>
                            </p:stCondLst>
                            <p:childTnLst>
                              <p:par>
                                <p:cTn id="19" presetID="45" presetClass="entr" presetSubtype="0" fill="hold" grpId="3" nodeType="afterEffect">
                                  <p:stCondLst>
                                    <p:cond delay="600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2000"/>
                                        <p:tgtEl>
                                          <p:spTgt spid="38"/>
                                        </p:tgtEl>
                                      </p:cBhvr>
                                    </p:animEffect>
                                    <p:anim calcmode="lin" valueType="num">
                                      <p:cBhvr>
                                        <p:cTn id="22" dur="2000" fill="hold"/>
                                        <p:tgtEl>
                                          <p:spTgt spid="38"/>
                                        </p:tgtEl>
                                        <p:attrNameLst>
                                          <p:attrName>ppt_w</p:attrName>
                                        </p:attrNameLst>
                                      </p:cBhvr>
                                      <p:tavLst>
                                        <p:tav tm="0" fmla="#ppt_w*sin(2.5*pi*$)">
                                          <p:val>
                                            <p:fltVal val="0"/>
                                          </p:val>
                                        </p:tav>
                                        <p:tav tm="100000">
                                          <p:val>
                                            <p:fltVal val="1"/>
                                          </p:val>
                                        </p:tav>
                                      </p:tavLst>
                                    </p:anim>
                                    <p:anim calcmode="lin" valueType="num">
                                      <p:cBhvr>
                                        <p:cTn id="23" dur="2000" fill="hold"/>
                                        <p:tgtEl>
                                          <p:spTgt spid="38"/>
                                        </p:tgtEl>
                                        <p:attrNameLst>
                                          <p:attrName>ppt_h</p:attrName>
                                        </p:attrNameLst>
                                      </p:cBhvr>
                                      <p:tavLst>
                                        <p:tav tm="0">
                                          <p:val>
                                            <p:strVal val="#ppt_h"/>
                                          </p:val>
                                        </p:tav>
                                        <p:tav tm="100000">
                                          <p:val>
                                            <p:strVal val="#ppt_h"/>
                                          </p:val>
                                        </p:tav>
                                      </p:tavLst>
                                    </p:anim>
                                  </p:childTnLst>
                                </p:cTn>
                              </p:par>
                            </p:childTnLst>
                          </p:cTn>
                        </p:par>
                        <p:par>
                          <p:cTn id="24" fill="hold">
                            <p:stCondLst>
                              <p:cond delay="14500"/>
                            </p:stCondLst>
                            <p:childTnLst>
                              <p:par>
                                <p:cTn id="25" presetID="26" presetClass="emph" presetSubtype="0" fill="hold" grpId="4" nodeType="afterEffect">
                                  <p:stCondLst>
                                    <p:cond delay="0"/>
                                  </p:stCondLst>
                                  <p:childTnLst>
                                    <p:animEffect transition="out" filter="fade">
                                      <p:cBhvr>
                                        <p:cTn id="26" dur="500" tmFilter="0, 0; .2, .5; .8, .5; 1, 0"/>
                                        <p:tgtEl>
                                          <p:spTgt spid="38"/>
                                        </p:tgtEl>
                                      </p:cBhvr>
                                    </p:animEffect>
                                    <p:animScale>
                                      <p:cBhvr>
                                        <p:cTn id="27" dur="250" autoRev="1" fill="hold"/>
                                        <p:tgtEl>
                                          <p:spTgt spid="38"/>
                                        </p:tgtEl>
                                      </p:cBhvr>
                                      <p:by x="105000" y="105000"/>
                                    </p:animScale>
                                  </p:childTnLst>
                                </p:cTn>
                              </p:par>
                            </p:childTnLst>
                          </p:cTn>
                        </p:par>
                        <p:par>
                          <p:cTn id="28" fill="hold">
                            <p:stCondLst>
                              <p:cond delay="15000"/>
                            </p:stCondLst>
                            <p:childTnLst>
                              <p:par>
                                <p:cTn id="29" presetID="10" presetClass="exit" presetSubtype="0" fill="hold" grpId="5" nodeType="afterEffect">
                                  <p:stCondLst>
                                    <p:cond delay="0"/>
                                  </p:stCondLst>
                                  <p:childTnLst>
                                    <p:animEffect transition="out" filter="fade">
                                      <p:cBhvr>
                                        <p:cTn id="30" dur="500"/>
                                        <p:tgtEl>
                                          <p:spTgt spid="38"/>
                                        </p:tgtEl>
                                      </p:cBhvr>
                                    </p:animEffect>
                                    <p:set>
                                      <p:cBhvr>
                                        <p:cTn id="31"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8" grpId="2" animBg="1"/>
      <p:bldP spid="38" grpId="3" animBg="1"/>
      <p:bldP spid="38" grpId="4" animBg="1"/>
      <p:bldP spid="38" grpId="5"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dirty="0" smtClean="0"/>
              <a:t>What does “app model” or “add-ins” mean in our terminology</a:t>
            </a:r>
            <a:endParaRPr lang="en-US" dirty="0"/>
          </a:p>
        </p:txBody>
      </p:sp>
      <p:graphicFrame>
        <p:nvGraphicFramePr>
          <p:cNvPr id="37" name="Content Placeholder 5"/>
          <p:cNvGraphicFramePr>
            <a:graphicFrameLocks/>
          </p:cNvGraphicFramePr>
          <p:nvPr>
            <p:extLst/>
          </p:nvPr>
        </p:nvGraphicFramePr>
        <p:xfrm>
          <a:off x="1393701" y="2176074"/>
          <a:ext cx="9937104" cy="3625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Left Brace 2"/>
          <p:cNvSpPr/>
          <p:nvPr/>
        </p:nvSpPr>
        <p:spPr bwMode="auto">
          <a:xfrm rot="5400000">
            <a:off x="7964204" y="-1093475"/>
            <a:ext cx="252484" cy="6480722"/>
          </a:xfrm>
          <a:prstGeom prst="leftBrace">
            <a:avLst/>
          </a:prstGeom>
          <a:noFill/>
          <a:ln w="28575" cap="flat" cmpd="sng" algn="ctr">
            <a:solidFill>
              <a:schemeClr val="tx1"/>
            </a:solidFill>
            <a:prstDash val="solid"/>
            <a:round/>
            <a:headEnd type="none" w="med" len="med"/>
            <a:tailEnd type="none" w="med" len="med"/>
          </a:ln>
          <a:effectLst/>
        </p:spPr>
        <p:txBody>
          <a:bodyPr vert="horz" wrap="none" lIns="93260" tIns="46630" rIns="93260" bIns="46630" numCol="1" rtlCol="0" anchor="ctr" anchorCtr="0" compatLnSpc="1">
            <a:prstTxWarp prst="textNoShape">
              <a:avLst/>
            </a:prstTxWarp>
          </a:bodyPr>
          <a:lstStyle/>
          <a:p>
            <a:pPr defTabSz="932597" eaLnBrk="0" fontAlgn="base" hangingPunct="0">
              <a:spcBef>
                <a:spcPct val="0"/>
              </a:spcBef>
              <a:spcAft>
                <a:spcPct val="0"/>
              </a:spcAft>
            </a:pPr>
            <a:endParaRPr lang="en-GB" sz="1224">
              <a:latin typeface="Capitals" pitchFamily="8" charset="0"/>
              <a:ea typeface="ＭＳ Ｐゴシック" pitchFamily="8" charset="-128"/>
            </a:endParaRPr>
          </a:p>
        </p:txBody>
      </p:sp>
      <p:sp>
        <p:nvSpPr>
          <p:cNvPr id="4" name="TextBox 3"/>
          <p:cNvSpPr txBox="1"/>
          <p:nvPr/>
        </p:nvSpPr>
        <p:spPr>
          <a:xfrm>
            <a:off x="5953230" y="1293581"/>
            <a:ext cx="4274432" cy="646331"/>
          </a:xfrm>
          <a:prstGeom prst="rect">
            <a:avLst/>
          </a:prstGeom>
          <a:noFill/>
        </p:spPr>
        <p:txBody>
          <a:bodyPr wrap="square" rtlCol="0">
            <a:spAutoFit/>
          </a:bodyPr>
          <a:lstStyle/>
          <a:p>
            <a:pPr algn="ctr"/>
            <a:r>
              <a:rPr lang="en-US" dirty="0">
                <a:solidFill>
                  <a:schemeClr val="tx1">
                    <a:lumMod val="75000"/>
                    <a:lumOff val="25000"/>
                  </a:schemeClr>
                </a:solidFill>
              </a:rPr>
              <a:t>SharePoint </a:t>
            </a:r>
            <a:r>
              <a:rPr lang="fi-FI" dirty="0" smtClean="0">
                <a:solidFill>
                  <a:schemeClr val="tx1">
                    <a:lumMod val="75000"/>
                    <a:lumOff val="25000"/>
                  </a:schemeClr>
                </a:solidFill>
              </a:rPr>
              <a:t>Add-Ins means </a:t>
            </a:r>
            <a:r>
              <a:rPr lang="en-GB" dirty="0" smtClean="0">
                <a:solidFill>
                  <a:schemeClr val="tx1">
                    <a:lumMod val="75000"/>
                    <a:lumOff val="25000"/>
                  </a:schemeClr>
                </a:solidFill>
              </a:rPr>
              <a:t>all </a:t>
            </a:r>
            <a:r>
              <a:rPr lang="en-GB" dirty="0">
                <a:solidFill>
                  <a:schemeClr val="tx1">
                    <a:lumMod val="75000"/>
                    <a:lumOff val="25000"/>
                  </a:schemeClr>
                </a:solidFill>
              </a:rPr>
              <a:t>operations </a:t>
            </a:r>
            <a:r>
              <a:rPr lang="en-GB" dirty="0" smtClean="0">
                <a:solidFill>
                  <a:schemeClr val="tx1">
                    <a:lumMod val="75000"/>
                    <a:lumOff val="25000"/>
                  </a:schemeClr>
                </a:solidFill>
              </a:rPr>
              <a:t> which are </a:t>
            </a:r>
            <a:r>
              <a:rPr lang="en-GB" dirty="0">
                <a:solidFill>
                  <a:schemeClr val="tx1">
                    <a:lumMod val="75000"/>
                    <a:lumOff val="25000"/>
                  </a:schemeClr>
                </a:solidFill>
              </a:rPr>
              <a:t>executed outside of the server</a:t>
            </a:r>
            <a:endParaRPr lang="en-US" dirty="0">
              <a:solidFill>
                <a:schemeClr val="tx1">
                  <a:lumMod val="75000"/>
                  <a:lumOff val="25000"/>
                </a:schemeClr>
              </a:solidFill>
            </a:endParaRP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26959" y="5812942"/>
            <a:ext cx="2223482" cy="770210"/>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65108" y="5837825"/>
            <a:ext cx="2223482" cy="77021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88810" y="5783262"/>
            <a:ext cx="2223482" cy="770210"/>
          </a:xfrm>
          <a:prstGeom prst="rect">
            <a:avLst/>
          </a:prstGeom>
        </p:spPr>
      </p:pic>
      <p:sp>
        <p:nvSpPr>
          <p:cNvPr id="2" name="Rectangle 1"/>
          <p:cNvSpPr/>
          <p:nvPr/>
        </p:nvSpPr>
        <p:spPr bwMode="auto">
          <a:xfrm rot="2019779">
            <a:off x="2321015" y="6102980"/>
            <a:ext cx="1143000" cy="152400"/>
          </a:xfrm>
          <a:prstGeom prst="rect">
            <a:avLst/>
          </a:prstGeom>
          <a:solidFill>
            <a:schemeClr val="accent1">
              <a:alpha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GB" sz="2000" dirty="0">
              <a:gradFill>
                <a:gsLst>
                  <a:gs pos="16814">
                    <a:srgbClr val="FFFFFF"/>
                  </a:gs>
                  <a:gs pos="46000">
                    <a:srgbClr val="FFFFFF"/>
                  </a:gs>
                </a:gsLst>
                <a:lin ang="5400000" scaled="0"/>
              </a:gradFill>
            </a:endParaRPr>
          </a:p>
        </p:txBody>
      </p:sp>
      <p:sp>
        <p:nvSpPr>
          <p:cNvPr id="14" name="Rectangle 13"/>
          <p:cNvSpPr/>
          <p:nvPr/>
        </p:nvSpPr>
        <p:spPr bwMode="auto">
          <a:xfrm rot="8953990">
            <a:off x="2318670" y="6119449"/>
            <a:ext cx="1143000" cy="152400"/>
          </a:xfrm>
          <a:prstGeom prst="rect">
            <a:avLst/>
          </a:prstGeom>
          <a:solidFill>
            <a:schemeClr val="accent1">
              <a:alpha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GB"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29011797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3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Transformation process</a:t>
            </a:r>
            <a:endParaRPr lang="en-GB" dirty="0"/>
          </a:p>
        </p:txBody>
      </p:sp>
      <p:sp>
        <p:nvSpPr>
          <p:cNvPr id="4" name="TextBox 3"/>
          <p:cNvSpPr txBox="1"/>
          <p:nvPr/>
        </p:nvSpPr>
        <p:spPr>
          <a:xfrm>
            <a:off x="4877749" y="3076555"/>
            <a:ext cx="7284088" cy="954107"/>
          </a:xfrm>
          <a:prstGeom prst="rect">
            <a:avLst/>
          </a:prstGeom>
          <a:noFill/>
        </p:spPr>
        <p:txBody>
          <a:bodyPr wrap="square" rtlCol="0">
            <a:spAutoFit/>
          </a:bodyPr>
          <a:lstStyle/>
          <a:p>
            <a:r>
              <a:rPr lang="en-US" sz="2800" dirty="0" smtClean="0">
                <a:latin typeface="Segoe UI" panose="020B0502040204020203" pitchFamily="34" charset="0"/>
                <a:cs typeface="Segoe UI" panose="020B0502040204020203" pitchFamily="34" charset="0"/>
              </a:rPr>
              <a:t>How to perform the transformation to app model gradually?</a:t>
            </a:r>
            <a:endParaRPr lang="en-GB" sz="2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80430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125662"/>
            <a:ext cx="11887200" cy="2178802"/>
          </a:xfrm>
        </p:spPr>
        <p:txBody>
          <a:bodyPr/>
          <a:lstStyle/>
          <a:p>
            <a:r>
              <a:rPr lang="en-US" dirty="0">
                <a:solidFill>
                  <a:schemeClr val="tx1"/>
                </a:solidFill>
              </a:rPr>
              <a:t>“What does app model transformation </a:t>
            </a:r>
            <a:r>
              <a:rPr lang="en-US" dirty="0" smtClean="0">
                <a:solidFill>
                  <a:schemeClr val="tx1"/>
                </a:solidFill>
              </a:rPr>
              <a:t>mean?”</a:t>
            </a:r>
            <a:endParaRPr lang="en-US" dirty="0">
              <a:solidFill>
                <a:schemeClr val="tx1"/>
              </a:solidFill>
            </a:endParaRPr>
          </a:p>
        </p:txBody>
      </p:sp>
      <p:sp>
        <p:nvSpPr>
          <p:cNvPr id="4" name="Title 2"/>
          <p:cNvSpPr txBox="1">
            <a:spLocks/>
          </p:cNvSpPr>
          <p:nvPr/>
        </p:nvSpPr>
        <p:spPr>
          <a:xfrm>
            <a:off x="5761035" y="4762419"/>
            <a:ext cx="6019801" cy="593982"/>
          </a:xfrm>
          <a:prstGeom prst="rect">
            <a:avLst/>
          </a:prstGeom>
          <a:noFill/>
        </p:spPr>
        <p:txBody>
          <a:bodyPr vert="horz" wrap="square" lIns="109712" tIns="68570" rIns="109712" bIns="68570" rtlCol="0" anchor="t" anchorCtr="0">
            <a:noAutofit/>
          </a:bodyPr>
          <a:lstStyle>
            <a:lvl1pPr algn="l" defTabSz="932742" rtl="0" eaLnBrk="1" latinLnBrk="0" hangingPunct="1">
              <a:lnSpc>
                <a:spcPct val="90000"/>
              </a:lnSpc>
              <a:spcBef>
                <a:spcPct val="0"/>
              </a:spcBef>
              <a:buNone/>
              <a:defRPr lang="en-US" sz="8800" b="0" kern="1200" cap="none" spc="-100" baseline="0">
                <a:ln w="3175">
                  <a:noFill/>
                </a:ln>
                <a:gradFill>
                  <a:gsLst>
                    <a:gs pos="87586">
                      <a:srgbClr val="FFFFFF"/>
                    </a:gs>
                    <a:gs pos="52000">
                      <a:srgbClr val="FFFFFF"/>
                    </a:gs>
                  </a:gsLst>
                  <a:lin ang="5400000" scaled="0"/>
                </a:gradFill>
                <a:effectLst/>
                <a:latin typeface="+mj-lt"/>
                <a:ea typeface="+mn-ea"/>
                <a:cs typeface="Segoe UI" pitchFamily="34" charset="0"/>
              </a:defRPr>
            </a:lvl1pPr>
          </a:lstStyle>
          <a:p>
            <a:r>
              <a:rPr lang="en-US" sz="2856" dirty="0">
                <a:solidFill>
                  <a:schemeClr val="tx1"/>
                </a:solidFill>
              </a:rPr>
              <a:t>Rewrite your code to app model. </a:t>
            </a:r>
            <a:br>
              <a:rPr lang="en-US" sz="2856" dirty="0">
                <a:solidFill>
                  <a:schemeClr val="tx1"/>
                </a:solidFill>
              </a:rPr>
            </a:br>
            <a:r>
              <a:rPr lang="en-US" sz="2856" dirty="0">
                <a:solidFill>
                  <a:schemeClr val="tx1"/>
                </a:solidFill>
              </a:rPr>
              <a:t>There’s actually no migration or </a:t>
            </a:r>
            <a:r>
              <a:rPr lang="en-US" sz="2856" dirty="0" smtClean="0">
                <a:solidFill>
                  <a:schemeClr val="tx1"/>
                </a:solidFill>
              </a:rPr>
              <a:t>transformation, </a:t>
            </a:r>
            <a:r>
              <a:rPr lang="en-US" sz="2856" dirty="0">
                <a:solidFill>
                  <a:schemeClr val="tx1"/>
                </a:solidFill>
              </a:rPr>
              <a:t>but you can reuse concepts and patterns… </a:t>
            </a:r>
          </a:p>
        </p:txBody>
      </p:sp>
      <p:sp>
        <p:nvSpPr>
          <p:cNvPr id="2" name="Rectangle 1"/>
          <p:cNvSpPr/>
          <p:nvPr/>
        </p:nvSpPr>
        <p:spPr>
          <a:xfrm>
            <a:off x="5761037" y="3802062"/>
            <a:ext cx="3404219" cy="1246655"/>
          </a:xfrm>
          <a:prstGeom prst="rect">
            <a:avLst/>
          </a:prstGeom>
        </p:spPr>
        <p:txBody>
          <a:bodyPr wrap="none">
            <a:spAutoFit/>
          </a:bodyPr>
          <a:lstStyle/>
          <a:p>
            <a:r>
              <a:rPr lang="en-US" sz="7343" dirty="0">
                <a:latin typeface="+mj-lt"/>
              </a:rPr>
              <a:t>Rewrite </a:t>
            </a:r>
            <a:endParaRPr lang="en-GB" sz="7343" dirty="0">
              <a:latin typeface="+mj-lt"/>
            </a:endParaRPr>
          </a:p>
        </p:txBody>
      </p:sp>
    </p:spTree>
    <p:extLst>
      <p:ext uri="{BB962C8B-B14F-4D97-AF65-F5344CB8AC3E}">
        <p14:creationId xmlns:p14="http://schemas.microsoft.com/office/powerpoint/2010/main" val="17406208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grpId="0" nodeType="after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“What does this mean in practice?”</a:t>
            </a:r>
            <a:endParaRPr lang="en-US" dirty="0"/>
          </a:p>
        </p:txBody>
      </p:sp>
      <p:sp>
        <p:nvSpPr>
          <p:cNvPr id="4" name="Title 2"/>
          <p:cNvSpPr txBox="1">
            <a:spLocks/>
          </p:cNvSpPr>
          <p:nvPr/>
        </p:nvSpPr>
        <p:spPr>
          <a:xfrm>
            <a:off x="3625949" y="3821803"/>
            <a:ext cx="6768752" cy="593982"/>
          </a:xfrm>
          <a:prstGeom prst="rect">
            <a:avLst/>
          </a:prstGeom>
          <a:noFill/>
        </p:spPr>
        <p:txBody>
          <a:bodyPr vert="horz" wrap="square" lIns="109712" tIns="68570" rIns="109712" bIns="68570" rtlCol="0" anchor="t" anchorCtr="0">
            <a:noAutofit/>
          </a:bodyPr>
          <a:lstStyle>
            <a:lvl1pPr algn="l" defTabSz="932742" rtl="0" eaLnBrk="1" latinLnBrk="0" hangingPunct="1">
              <a:lnSpc>
                <a:spcPct val="90000"/>
              </a:lnSpc>
              <a:spcBef>
                <a:spcPct val="0"/>
              </a:spcBef>
              <a:buNone/>
              <a:defRPr lang="en-US" sz="8800" b="0" kern="1200" cap="none" spc="-100" baseline="0">
                <a:ln w="3175">
                  <a:noFill/>
                </a:ln>
                <a:gradFill>
                  <a:gsLst>
                    <a:gs pos="87586">
                      <a:srgbClr val="FFFFFF"/>
                    </a:gs>
                    <a:gs pos="52000">
                      <a:srgbClr val="FFFFFF"/>
                    </a:gs>
                  </a:gsLst>
                  <a:lin ang="5400000" scaled="0"/>
                </a:gradFill>
                <a:effectLst/>
                <a:latin typeface="+mj-lt"/>
                <a:ea typeface="+mn-ea"/>
                <a:cs typeface="Segoe UI" pitchFamily="34" charset="0"/>
              </a:defRPr>
            </a:lvl1pPr>
          </a:lstStyle>
          <a:p>
            <a:r>
              <a:rPr lang="en-US" sz="3600" dirty="0">
                <a:solidFill>
                  <a:schemeClr val="tx1"/>
                </a:solidFill>
              </a:rPr>
              <a:t>Implement similar functional capabilities as with farm solutions, using alternative </a:t>
            </a:r>
            <a:r>
              <a:rPr lang="en-US" sz="3600">
                <a:solidFill>
                  <a:schemeClr val="tx1"/>
                </a:solidFill>
              </a:rPr>
              <a:t>technical </a:t>
            </a:r>
            <a:r>
              <a:rPr lang="en-US" sz="3061" dirty="0" smtClean="0">
                <a:solidFill>
                  <a:schemeClr val="tx1"/>
                </a:solidFill>
              </a:rPr>
              <a:t>solutions</a:t>
            </a:r>
            <a:endParaRPr lang="en-US" sz="3061" dirty="0">
              <a:solidFill>
                <a:schemeClr val="tx1"/>
              </a:solidFill>
            </a:endParaRPr>
          </a:p>
        </p:txBody>
      </p:sp>
    </p:spTree>
    <p:extLst>
      <p:ext uri="{BB962C8B-B14F-4D97-AF65-F5344CB8AC3E}">
        <p14:creationId xmlns:p14="http://schemas.microsoft.com/office/powerpoint/2010/main" val="401482940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Transformation process</a:t>
            </a:r>
            <a:endParaRPr lang="en-GB" dirty="0"/>
          </a:p>
        </p:txBody>
      </p:sp>
      <p:grpSp>
        <p:nvGrpSpPr>
          <p:cNvPr id="19" name="Group 18"/>
          <p:cNvGrpSpPr/>
          <p:nvPr/>
        </p:nvGrpSpPr>
        <p:grpSpPr>
          <a:xfrm>
            <a:off x="528805" y="1342250"/>
            <a:ext cx="2169425" cy="4754576"/>
            <a:chOff x="528805" y="1342250"/>
            <a:chExt cx="2169425" cy="4754576"/>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t="39910" b="4778"/>
            <a:stretch/>
          </p:blipFill>
          <p:spPr>
            <a:xfrm>
              <a:off x="531946" y="1769330"/>
              <a:ext cx="2160000" cy="1798962"/>
            </a:xfrm>
            <a:prstGeom prst="rect">
              <a:avLst/>
            </a:prstGeom>
            <a:ln>
              <a:solidFill>
                <a:schemeClr val="bg1">
                  <a:lumMod val="75000"/>
                </a:schemeClr>
              </a:solidFill>
            </a:ln>
          </p:spPr>
        </p:pic>
        <p:sp>
          <p:nvSpPr>
            <p:cNvPr id="3" name="Rectangle 2"/>
            <p:cNvSpPr/>
            <p:nvPr/>
          </p:nvSpPr>
          <p:spPr bwMode="auto">
            <a:xfrm>
              <a:off x="531947" y="1342250"/>
              <a:ext cx="2166283" cy="4270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2244" dirty="0">
                  <a:gradFill>
                    <a:gsLst>
                      <a:gs pos="0">
                        <a:srgbClr val="FFFFFF"/>
                      </a:gs>
                      <a:gs pos="100000">
                        <a:srgbClr val="FFFFFF"/>
                      </a:gs>
                    </a:gsLst>
                    <a:lin ang="5400000" scaled="0"/>
                  </a:gradFill>
                  <a:ea typeface="Segoe UI" pitchFamily="34" charset="0"/>
                  <a:cs typeface="Segoe UI" pitchFamily="34" charset="0"/>
                </a:rPr>
                <a:t>Readiness</a:t>
              </a:r>
              <a:endParaRPr lang="en-GB" sz="2244"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528805" y="3638937"/>
              <a:ext cx="2166283" cy="2457889"/>
            </a:xfrm>
            <a:prstGeom prst="rect">
              <a:avLst/>
            </a:prstGeom>
            <a:solidFill>
              <a:schemeClr val="tx1">
                <a:lumMod val="85000"/>
              </a:schemeClr>
            </a:solid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t" anchorCtr="0" forceAA="0" compatLnSpc="1">
              <a:prstTxWarp prst="textNoShape">
                <a:avLst/>
              </a:prstTxWarp>
              <a:noAutofit/>
            </a:bodyPr>
            <a:lstStyle/>
            <a:p>
              <a:pPr marL="349724" indent="-349724" defTabSz="932290" fontAlgn="base">
                <a:spcBef>
                  <a:spcPct val="0"/>
                </a:spcBef>
                <a:spcAft>
                  <a:spcPct val="0"/>
                </a:spcAft>
                <a:buFont typeface="Arial" panose="020B0604020202020204" pitchFamily="34" charset="0"/>
                <a:buChar char="•"/>
              </a:pPr>
              <a:r>
                <a:rPr lang="en-US" sz="1428" dirty="0">
                  <a:solidFill>
                    <a:schemeClr val="bg1">
                      <a:lumMod val="75000"/>
                      <a:lumOff val="25000"/>
                    </a:schemeClr>
                  </a:solidFill>
                  <a:ea typeface="Segoe UI" pitchFamily="34" charset="0"/>
                  <a:cs typeface="Segoe UI" pitchFamily="34" charset="0"/>
                </a:rPr>
                <a:t>Readiness with app model topics</a:t>
              </a:r>
            </a:p>
            <a:p>
              <a:pPr marL="349724" indent="-349724" defTabSz="932290" fontAlgn="base">
                <a:spcBef>
                  <a:spcPct val="0"/>
                </a:spcBef>
                <a:spcAft>
                  <a:spcPct val="0"/>
                </a:spcAft>
                <a:buFont typeface="Arial" panose="020B0604020202020204" pitchFamily="34" charset="0"/>
                <a:buChar char="•"/>
              </a:pPr>
              <a:r>
                <a:rPr lang="en-US" sz="1428" dirty="0">
                  <a:solidFill>
                    <a:schemeClr val="bg1">
                      <a:lumMod val="75000"/>
                      <a:lumOff val="25000"/>
                    </a:schemeClr>
                  </a:solidFill>
                  <a:ea typeface="Segoe UI" pitchFamily="34" charset="0"/>
                  <a:cs typeface="Segoe UI" pitchFamily="34" charset="0"/>
                </a:rPr>
                <a:t>Hosting decisions</a:t>
              </a:r>
            </a:p>
            <a:p>
              <a:pPr marL="349724" indent="-349724" defTabSz="932290" fontAlgn="base">
                <a:spcBef>
                  <a:spcPct val="0"/>
                </a:spcBef>
                <a:spcAft>
                  <a:spcPct val="0"/>
                </a:spcAft>
                <a:buFont typeface="Arial" panose="020B0604020202020204" pitchFamily="34" charset="0"/>
                <a:buChar char="•"/>
              </a:pPr>
              <a:r>
                <a:rPr lang="en-US" sz="1428" dirty="0">
                  <a:solidFill>
                    <a:schemeClr val="bg1">
                      <a:lumMod val="75000"/>
                      <a:lumOff val="25000"/>
                    </a:schemeClr>
                  </a:solidFill>
                  <a:ea typeface="Segoe UI" pitchFamily="34" charset="0"/>
                  <a:cs typeface="Segoe UI" pitchFamily="34" charset="0"/>
                </a:rPr>
                <a:t>Network impact </a:t>
              </a:r>
              <a:r>
                <a:rPr lang="en-US" sz="1428" dirty="0" smtClean="0">
                  <a:solidFill>
                    <a:schemeClr val="bg1">
                      <a:lumMod val="75000"/>
                      <a:lumOff val="25000"/>
                    </a:schemeClr>
                  </a:solidFill>
                  <a:ea typeface="Segoe UI" pitchFamily="34" charset="0"/>
                  <a:cs typeface="Segoe UI" pitchFamily="34" charset="0"/>
                </a:rPr>
                <a:t>analysis</a:t>
              </a:r>
              <a:endParaRPr lang="en-US" sz="1428" dirty="0">
                <a:solidFill>
                  <a:schemeClr val="bg1">
                    <a:lumMod val="75000"/>
                    <a:lumOff val="25000"/>
                  </a:schemeClr>
                </a:solidFill>
                <a:ea typeface="Segoe UI" pitchFamily="34" charset="0"/>
                <a:cs typeface="Segoe UI" pitchFamily="34" charset="0"/>
              </a:endParaRPr>
            </a:p>
            <a:p>
              <a:pPr marL="349724" indent="-349724" defTabSz="932290" fontAlgn="base">
                <a:spcBef>
                  <a:spcPct val="0"/>
                </a:spcBef>
                <a:spcAft>
                  <a:spcPct val="0"/>
                </a:spcAft>
                <a:buFont typeface="Arial" panose="020B0604020202020204" pitchFamily="34" charset="0"/>
                <a:buChar char="•"/>
              </a:pPr>
              <a:r>
                <a:rPr lang="en-US" sz="1428" dirty="0">
                  <a:solidFill>
                    <a:schemeClr val="bg1">
                      <a:lumMod val="75000"/>
                      <a:lumOff val="25000"/>
                    </a:schemeClr>
                  </a:solidFill>
                  <a:ea typeface="Segoe UI" pitchFamily="34" charset="0"/>
                  <a:cs typeface="Segoe UI" pitchFamily="34" charset="0"/>
                </a:rPr>
                <a:t>Development model readiness</a:t>
              </a:r>
              <a:endParaRPr lang="en-GB" sz="1428" dirty="0">
                <a:solidFill>
                  <a:schemeClr val="bg1">
                    <a:lumMod val="75000"/>
                    <a:lumOff val="25000"/>
                  </a:schemeClr>
                </a:solidFill>
                <a:ea typeface="Segoe UI" pitchFamily="34" charset="0"/>
                <a:cs typeface="Segoe UI" pitchFamily="34" charset="0"/>
              </a:endParaRPr>
            </a:p>
          </p:txBody>
        </p:sp>
      </p:grpSp>
      <p:grpSp>
        <p:nvGrpSpPr>
          <p:cNvPr id="20" name="Group 19"/>
          <p:cNvGrpSpPr/>
          <p:nvPr/>
        </p:nvGrpSpPr>
        <p:grpSpPr>
          <a:xfrm>
            <a:off x="2848929" y="1342250"/>
            <a:ext cx="2166283" cy="4756917"/>
            <a:chOff x="2848929" y="1342250"/>
            <a:chExt cx="2166283" cy="4756917"/>
          </a:xfrm>
        </p:grpSpPr>
        <p:sp>
          <p:nvSpPr>
            <p:cNvPr id="4" name="Rectangle 3"/>
            <p:cNvSpPr/>
            <p:nvPr/>
          </p:nvSpPr>
          <p:spPr bwMode="auto">
            <a:xfrm>
              <a:off x="2848929" y="1342250"/>
              <a:ext cx="2166283" cy="4270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2244" dirty="0">
                  <a:gradFill>
                    <a:gsLst>
                      <a:gs pos="0">
                        <a:srgbClr val="FFFFFF"/>
                      </a:gs>
                      <a:gs pos="100000">
                        <a:srgbClr val="FFFFFF"/>
                      </a:gs>
                    </a:gsLst>
                    <a:lin ang="5400000" scaled="0"/>
                  </a:gradFill>
                  <a:ea typeface="Segoe UI" pitchFamily="34" charset="0"/>
                  <a:cs typeface="Segoe UI" pitchFamily="34" charset="0"/>
                </a:rPr>
                <a:t>Assessment</a:t>
              </a:r>
              <a:endParaRPr lang="en-GB" sz="2244"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2848929" y="3641278"/>
              <a:ext cx="2166283" cy="2457889"/>
            </a:xfrm>
            <a:prstGeom prst="rect">
              <a:avLst/>
            </a:prstGeom>
            <a:solidFill>
              <a:schemeClr val="tx1">
                <a:lumMod val="85000"/>
              </a:schemeClr>
            </a:solid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t" anchorCtr="0" forceAA="0" compatLnSpc="1">
              <a:prstTxWarp prst="textNoShape">
                <a:avLst/>
              </a:prstTxWarp>
              <a:noAutofit/>
            </a:bodyPr>
            <a:lstStyle/>
            <a:p>
              <a:pPr marL="349724" indent="-349724" defTabSz="932290" fontAlgn="base">
                <a:spcBef>
                  <a:spcPct val="0"/>
                </a:spcBef>
                <a:spcAft>
                  <a:spcPct val="0"/>
                </a:spcAft>
                <a:buFont typeface="Arial" panose="020B0604020202020204" pitchFamily="34" charset="0"/>
                <a:buChar char="•"/>
              </a:pPr>
              <a:r>
                <a:rPr lang="en-US" sz="1428" dirty="0">
                  <a:solidFill>
                    <a:schemeClr val="bg1">
                      <a:lumMod val="75000"/>
                      <a:lumOff val="25000"/>
                    </a:schemeClr>
                  </a:solidFill>
                  <a:ea typeface="Segoe UI" pitchFamily="34" charset="0"/>
                  <a:cs typeface="Segoe UI" pitchFamily="34" charset="0"/>
                </a:rPr>
                <a:t>Analyze existing solution usage</a:t>
              </a:r>
            </a:p>
            <a:p>
              <a:pPr marL="349724" indent="-349724" defTabSz="932290" fontAlgn="base">
                <a:spcBef>
                  <a:spcPct val="0"/>
                </a:spcBef>
                <a:spcAft>
                  <a:spcPct val="0"/>
                </a:spcAft>
                <a:buFont typeface="Arial" panose="020B0604020202020204" pitchFamily="34" charset="0"/>
                <a:buChar char="•"/>
              </a:pPr>
              <a:r>
                <a:rPr lang="en-US" sz="1428" dirty="0">
                  <a:solidFill>
                    <a:schemeClr val="bg1">
                      <a:lumMod val="75000"/>
                      <a:lumOff val="25000"/>
                    </a:schemeClr>
                  </a:solidFill>
                  <a:ea typeface="Segoe UI" pitchFamily="34" charset="0"/>
                  <a:cs typeface="Segoe UI" pitchFamily="34" charset="0"/>
                </a:rPr>
                <a:t>Analyze existing code and functionality</a:t>
              </a:r>
            </a:p>
            <a:p>
              <a:pPr marL="349724" indent="-349724" defTabSz="932290" fontAlgn="base">
                <a:spcBef>
                  <a:spcPct val="0"/>
                </a:spcBef>
                <a:spcAft>
                  <a:spcPct val="0"/>
                </a:spcAft>
                <a:buFont typeface="Arial" panose="020B0604020202020204" pitchFamily="34" charset="0"/>
                <a:buChar char="•"/>
              </a:pPr>
              <a:r>
                <a:rPr lang="en-US" sz="1428" dirty="0">
                  <a:solidFill>
                    <a:schemeClr val="bg1">
                      <a:lumMod val="75000"/>
                      <a:lumOff val="25000"/>
                    </a:schemeClr>
                  </a:solidFill>
                  <a:ea typeface="Segoe UI" pitchFamily="34" charset="0"/>
                  <a:cs typeface="Segoe UI" pitchFamily="34" charset="0"/>
                </a:rPr>
                <a:t>Concentrate on business and functional requirements, not on technology </a:t>
              </a: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19992"/>
            <a:stretch/>
          </p:blipFill>
          <p:spPr>
            <a:xfrm>
              <a:off x="2852607" y="1772918"/>
              <a:ext cx="2160000" cy="1798438"/>
            </a:xfrm>
            <a:prstGeom prst="rect">
              <a:avLst/>
            </a:prstGeom>
            <a:ln>
              <a:solidFill>
                <a:schemeClr val="bg1">
                  <a:lumMod val="75000"/>
                </a:schemeClr>
              </a:solidFill>
            </a:ln>
          </p:spPr>
        </p:pic>
      </p:grpSp>
      <p:grpSp>
        <p:nvGrpSpPr>
          <p:cNvPr id="21" name="Group 20"/>
          <p:cNvGrpSpPr/>
          <p:nvPr/>
        </p:nvGrpSpPr>
        <p:grpSpPr>
          <a:xfrm>
            <a:off x="5159627" y="1342250"/>
            <a:ext cx="2172567" cy="4754575"/>
            <a:chOff x="5159627" y="1342250"/>
            <a:chExt cx="2172567" cy="4754575"/>
          </a:xfrm>
        </p:grpSpPr>
        <p:sp>
          <p:nvSpPr>
            <p:cNvPr id="5" name="Rectangle 4"/>
            <p:cNvSpPr/>
            <p:nvPr/>
          </p:nvSpPr>
          <p:spPr bwMode="auto">
            <a:xfrm>
              <a:off x="5165911" y="1342250"/>
              <a:ext cx="2166283" cy="4270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2244" dirty="0">
                  <a:gradFill>
                    <a:gsLst>
                      <a:gs pos="0">
                        <a:srgbClr val="FFFFFF"/>
                      </a:gs>
                      <a:gs pos="100000">
                        <a:srgbClr val="FFFFFF"/>
                      </a:gs>
                    </a:gsLst>
                    <a:lin ang="5400000" scaled="0"/>
                  </a:gradFill>
                  <a:ea typeface="Segoe UI" pitchFamily="34" charset="0"/>
                  <a:cs typeface="Segoe UI" pitchFamily="34" charset="0"/>
                </a:rPr>
                <a:t>Planning</a:t>
              </a:r>
              <a:endParaRPr lang="en-GB" sz="2244"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5159627" y="3638936"/>
              <a:ext cx="2166283" cy="2457889"/>
            </a:xfrm>
            <a:prstGeom prst="rect">
              <a:avLst/>
            </a:prstGeom>
            <a:solidFill>
              <a:schemeClr val="tx1">
                <a:lumMod val="85000"/>
              </a:schemeClr>
            </a:solid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t" anchorCtr="0" forceAA="0" compatLnSpc="1">
              <a:prstTxWarp prst="textNoShape">
                <a:avLst/>
              </a:prstTxWarp>
              <a:noAutofit/>
            </a:bodyPr>
            <a:lstStyle/>
            <a:p>
              <a:pPr marL="349724" indent="-349724" defTabSz="932290" fontAlgn="base">
                <a:spcBef>
                  <a:spcPct val="0"/>
                </a:spcBef>
                <a:spcAft>
                  <a:spcPct val="0"/>
                </a:spcAft>
                <a:buFont typeface="Arial" panose="020B0604020202020204" pitchFamily="34" charset="0"/>
                <a:buChar char="•"/>
              </a:pPr>
              <a:r>
                <a:rPr lang="en-US" sz="1428" dirty="0">
                  <a:solidFill>
                    <a:schemeClr val="bg1">
                      <a:lumMod val="75000"/>
                      <a:lumOff val="25000"/>
                    </a:schemeClr>
                  </a:solidFill>
                  <a:ea typeface="Segoe UI" pitchFamily="34" charset="0"/>
                  <a:cs typeface="Segoe UI" pitchFamily="34" charset="0"/>
                </a:rPr>
                <a:t>App model solution planning</a:t>
              </a:r>
              <a:r>
                <a:rPr lang="en-GB" sz="1428" dirty="0">
                  <a:solidFill>
                    <a:schemeClr val="bg1">
                      <a:lumMod val="75000"/>
                      <a:lumOff val="25000"/>
                    </a:schemeClr>
                  </a:solidFill>
                  <a:ea typeface="Segoe UI" pitchFamily="34" charset="0"/>
                  <a:cs typeface="Segoe UI" pitchFamily="34" charset="0"/>
                </a:rPr>
                <a:t> and design</a:t>
              </a:r>
            </a:p>
            <a:p>
              <a:pPr marL="349724" indent="-349724" defTabSz="932290" fontAlgn="base">
                <a:spcBef>
                  <a:spcPct val="0"/>
                </a:spcBef>
                <a:spcAft>
                  <a:spcPct val="0"/>
                </a:spcAft>
                <a:buFont typeface="Arial" panose="020B0604020202020204" pitchFamily="34" charset="0"/>
                <a:buChar char="•"/>
              </a:pPr>
              <a:r>
                <a:rPr lang="en-US" sz="1428" dirty="0">
                  <a:solidFill>
                    <a:schemeClr val="bg1">
                      <a:lumMod val="75000"/>
                      <a:lumOff val="25000"/>
                    </a:schemeClr>
                  </a:solidFill>
                  <a:ea typeface="Segoe UI" pitchFamily="34" charset="0"/>
                  <a:cs typeface="Segoe UI" pitchFamily="34" charset="0"/>
                </a:rPr>
                <a:t>What patterns and models are used for different solutions</a:t>
              </a:r>
            </a:p>
            <a:p>
              <a:pPr marL="349724" indent="-349724" defTabSz="932290" fontAlgn="base">
                <a:spcBef>
                  <a:spcPct val="0"/>
                </a:spcBef>
                <a:spcAft>
                  <a:spcPct val="0"/>
                </a:spcAft>
                <a:buFont typeface="Arial" panose="020B0604020202020204" pitchFamily="34" charset="0"/>
                <a:buChar char="•"/>
              </a:pPr>
              <a:r>
                <a:rPr lang="en-US" sz="1428" dirty="0">
                  <a:solidFill>
                    <a:schemeClr val="bg1">
                      <a:lumMod val="75000"/>
                      <a:lumOff val="25000"/>
                    </a:schemeClr>
                  </a:solidFill>
                  <a:ea typeface="Segoe UI" pitchFamily="34" charset="0"/>
                  <a:cs typeface="Segoe UI" pitchFamily="34" charset="0"/>
                </a:rPr>
                <a:t>What solutions can be converted to out of the box capabilities</a:t>
              </a: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19196"/>
            <a:stretch/>
          </p:blipFill>
          <p:spPr>
            <a:xfrm>
              <a:off x="5165910" y="1769330"/>
              <a:ext cx="2160000" cy="1798960"/>
            </a:xfrm>
            <a:prstGeom prst="rect">
              <a:avLst/>
            </a:prstGeom>
            <a:ln>
              <a:solidFill>
                <a:schemeClr val="bg1">
                  <a:lumMod val="75000"/>
                </a:schemeClr>
              </a:solidFill>
            </a:ln>
          </p:spPr>
        </p:pic>
      </p:grpSp>
      <p:grpSp>
        <p:nvGrpSpPr>
          <p:cNvPr id="22" name="Group 21"/>
          <p:cNvGrpSpPr/>
          <p:nvPr/>
        </p:nvGrpSpPr>
        <p:grpSpPr>
          <a:xfrm>
            <a:off x="7476610" y="1342250"/>
            <a:ext cx="2172566" cy="4754574"/>
            <a:chOff x="7476610" y="1342250"/>
            <a:chExt cx="2172566" cy="4754574"/>
          </a:xfrm>
        </p:grpSpPr>
        <p:sp>
          <p:nvSpPr>
            <p:cNvPr id="6" name="Rectangle 5"/>
            <p:cNvSpPr/>
            <p:nvPr/>
          </p:nvSpPr>
          <p:spPr bwMode="auto">
            <a:xfrm>
              <a:off x="7482893" y="1342250"/>
              <a:ext cx="2166283" cy="4270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2244" dirty="0">
                  <a:gradFill>
                    <a:gsLst>
                      <a:gs pos="0">
                        <a:srgbClr val="FFFFFF"/>
                      </a:gs>
                      <a:gs pos="100000">
                        <a:srgbClr val="FFFFFF"/>
                      </a:gs>
                    </a:gsLst>
                    <a:lin ang="5400000" scaled="0"/>
                  </a:gradFill>
                  <a:ea typeface="Segoe UI" pitchFamily="34" charset="0"/>
                  <a:cs typeface="Segoe UI" pitchFamily="34" charset="0"/>
                </a:rPr>
                <a:t>Implementation</a:t>
              </a:r>
              <a:endParaRPr lang="en-GB" sz="2244"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7476610" y="3638935"/>
              <a:ext cx="2166283" cy="2457889"/>
            </a:xfrm>
            <a:prstGeom prst="rect">
              <a:avLst/>
            </a:prstGeom>
            <a:solidFill>
              <a:schemeClr val="tx1">
                <a:lumMod val="85000"/>
              </a:schemeClr>
            </a:solid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t" anchorCtr="0" forceAA="0" compatLnSpc="1">
              <a:prstTxWarp prst="textNoShape">
                <a:avLst/>
              </a:prstTxWarp>
              <a:noAutofit/>
            </a:bodyPr>
            <a:lstStyle/>
            <a:p>
              <a:pPr marL="349724" indent="-349724" defTabSz="932290" fontAlgn="base">
                <a:spcBef>
                  <a:spcPct val="0"/>
                </a:spcBef>
                <a:spcAft>
                  <a:spcPct val="0"/>
                </a:spcAft>
                <a:buFont typeface="Arial" panose="020B0604020202020204" pitchFamily="34" charset="0"/>
                <a:buChar char="•"/>
              </a:pPr>
              <a:r>
                <a:rPr lang="en-US" sz="1428" dirty="0">
                  <a:solidFill>
                    <a:schemeClr val="bg1">
                      <a:lumMod val="75000"/>
                      <a:lumOff val="25000"/>
                    </a:schemeClr>
                  </a:solidFill>
                  <a:ea typeface="Segoe UI" pitchFamily="34" charset="0"/>
                  <a:cs typeface="Segoe UI" pitchFamily="34" charset="0"/>
                </a:rPr>
                <a:t>Detailed technical planning</a:t>
              </a:r>
            </a:p>
            <a:p>
              <a:pPr marL="349724" indent="-349724" defTabSz="932290" fontAlgn="base">
                <a:spcBef>
                  <a:spcPct val="0"/>
                </a:spcBef>
                <a:spcAft>
                  <a:spcPct val="0"/>
                </a:spcAft>
                <a:buFont typeface="Arial" panose="020B0604020202020204" pitchFamily="34" charset="0"/>
                <a:buChar char="•"/>
              </a:pPr>
              <a:r>
                <a:rPr lang="en-US" sz="1428" dirty="0">
                  <a:solidFill>
                    <a:schemeClr val="bg1">
                      <a:lumMod val="75000"/>
                      <a:lumOff val="25000"/>
                    </a:schemeClr>
                  </a:solidFill>
                  <a:ea typeface="Segoe UI" pitchFamily="34" charset="0"/>
                  <a:cs typeface="Segoe UI" pitchFamily="34" charset="0"/>
                </a:rPr>
                <a:t>Actual app model solution implementation</a:t>
              </a:r>
            </a:p>
            <a:p>
              <a:pPr marL="349724" indent="-349724" defTabSz="932290" fontAlgn="base">
                <a:spcBef>
                  <a:spcPct val="0"/>
                </a:spcBef>
                <a:spcAft>
                  <a:spcPct val="0"/>
                </a:spcAft>
                <a:buFont typeface="Arial" panose="020B0604020202020204" pitchFamily="34" charset="0"/>
                <a:buChar char="•"/>
              </a:pPr>
              <a:r>
                <a:rPr lang="en-US" sz="1428" dirty="0">
                  <a:solidFill>
                    <a:schemeClr val="bg1">
                      <a:lumMod val="75000"/>
                      <a:lumOff val="25000"/>
                    </a:schemeClr>
                  </a:solidFill>
                  <a:ea typeface="Segoe UI" pitchFamily="34" charset="0"/>
                  <a:cs typeface="Segoe UI" pitchFamily="34" charset="0"/>
                </a:rPr>
                <a:t>Typical development process, including testing</a:t>
              </a:r>
              <a:endParaRPr lang="en-GB" sz="1428" dirty="0">
                <a:solidFill>
                  <a:schemeClr val="bg1">
                    <a:lumMod val="75000"/>
                    <a:lumOff val="25000"/>
                  </a:schemeClr>
                </a:solidFill>
                <a:ea typeface="Segoe UI" pitchFamily="34" charset="0"/>
                <a:cs typeface="Segoe UI" pitchFamily="34" charset="0"/>
              </a:endParaRPr>
            </a:p>
          </p:txBody>
        </p:sp>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t="45801"/>
            <a:stretch/>
          </p:blipFill>
          <p:spPr>
            <a:xfrm>
              <a:off x="7482893" y="1769330"/>
              <a:ext cx="2160000" cy="1798960"/>
            </a:xfrm>
            <a:prstGeom prst="rect">
              <a:avLst/>
            </a:prstGeom>
          </p:spPr>
        </p:pic>
      </p:grpSp>
      <p:grpSp>
        <p:nvGrpSpPr>
          <p:cNvPr id="23" name="Group 22"/>
          <p:cNvGrpSpPr/>
          <p:nvPr/>
        </p:nvGrpSpPr>
        <p:grpSpPr>
          <a:xfrm>
            <a:off x="9796734" y="1342250"/>
            <a:ext cx="2169424" cy="4754574"/>
            <a:chOff x="9796734" y="1342250"/>
            <a:chExt cx="2169424" cy="4754574"/>
          </a:xfrm>
        </p:grpSpPr>
        <p:sp>
          <p:nvSpPr>
            <p:cNvPr id="7" name="Rectangle 6"/>
            <p:cNvSpPr/>
            <p:nvPr/>
          </p:nvSpPr>
          <p:spPr bwMode="auto">
            <a:xfrm>
              <a:off x="9799875" y="1342250"/>
              <a:ext cx="2166283" cy="4270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2244" dirty="0">
                  <a:gradFill>
                    <a:gsLst>
                      <a:gs pos="0">
                        <a:srgbClr val="FFFFFF"/>
                      </a:gs>
                      <a:gs pos="100000">
                        <a:srgbClr val="FFFFFF"/>
                      </a:gs>
                    </a:gsLst>
                    <a:lin ang="5400000" scaled="0"/>
                  </a:gradFill>
                  <a:ea typeface="Segoe UI" pitchFamily="34" charset="0"/>
                  <a:cs typeface="Segoe UI" pitchFamily="34" charset="0"/>
                </a:rPr>
                <a:t>Deployment</a:t>
              </a:r>
              <a:endParaRPr lang="en-GB" sz="2244"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9796734" y="3638935"/>
              <a:ext cx="2166283" cy="2457889"/>
            </a:xfrm>
            <a:prstGeom prst="rect">
              <a:avLst/>
            </a:prstGeom>
            <a:solidFill>
              <a:schemeClr val="tx1">
                <a:lumMod val="85000"/>
              </a:schemeClr>
            </a:solid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t" anchorCtr="0" forceAA="0" compatLnSpc="1">
              <a:prstTxWarp prst="textNoShape">
                <a:avLst/>
              </a:prstTxWarp>
              <a:noAutofit/>
            </a:bodyPr>
            <a:lstStyle/>
            <a:p>
              <a:pPr marL="349724" indent="-349724" defTabSz="932290" fontAlgn="base">
                <a:spcBef>
                  <a:spcPct val="0"/>
                </a:spcBef>
                <a:spcAft>
                  <a:spcPct val="0"/>
                </a:spcAft>
                <a:buFont typeface="Arial" panose="020B0604020202020204" pitchFamily="34" charset="0"/>
                <a:buChar char="•"/>
              </a:pPr>
              <a:r>
                <a:rPr lang="en-US" sz="1428" dirty="0">
                  <a:solidFill>
                    <a:schemeClr val="bg1">
                      <a:lumMod val="75000"/>
                      <a:lumOff val="25000"/>
                    </a:schemeClr>
                  </a:solidFill>
                  <a:ea typeface="Segoe UI" pitchFamily="34" charset="0"/>
                  <a:cs typeface="Segoe UI" pitchFamily="34" charset="0"/>
                </a:rPr>
                <a:t>App solution deployment</a:t>
              </a:r>
            </a:p>
            <a:p>
              <a:pPr marL="349724" indent="-349724" defTabSz="932290" fontAlgn="base">
                <a:spcBef>
                  <a:spcPct val="0"/>
                </a:spcBef>
                <a:spcAft>
                  <a:spcPct val="0"/>
                </a:spcAft>
                <a:buFont typeface="Arial" panose="020B0604020202020204" pitchFamily="34" charset="0"/>
                <a:buChar char="•"/>
              </a:pPr>
              <a:r>
                <a:rPr lang="en-US" sz="1428" dirty="0">
                  <a:solidFill>
                    <a:schemeClr val="bg1">
                      <a:lumMod val="75000"/>
                      <a:lumOff val="25000"/>
                    </a:schemeClr>
                  </a:solidFill>
                  <a:ea typeface="Segoe UI" pitchFamily="34" charset="0"/>
                  <a:cs typeface="Segoe UI" pitchFamily="34" charset="0"/>
                </a:rPr>
                <a:t>Existing content retrofitting</a:t>
              </a:r>
            </a:p>
            <a:p>
              <a:pPr marL="349724" indent="-349724" defTabSz="932290" fontAlgn="base">
                <a:spcBef>
                  <a:spcPct val="0"/>
                </a:spcBef>
                <a:spcAft>
                  <a:spcPct val="0"/>
                </a:spcAft>
                <a:buFont typeface="Arial" panose="020B0604020202020204" pitchFamily="34" charset="0"/>
                <a:buChar char="•"/>
              </a:pPr>
              <a:r>
                <a:rPr lang="en-US" sz="1428" dirty="0">
                  <a:solidFill>
                    <a:schemeClr val="bg1">
                      <a:lumMod val="75000"/>
                      <a:lumOff val="25000"/>
                    </a:schemeClr>
                  </a:solidFill>
                  <a:ea typeface="Segoe UI" pitchFamily="34" charset="0"/>
                  <a:cs typeface="Segoe UI" pitchFamily="34" charset="0"/>
                </a:rPr>
                <a:t>Farm solution retraction</a:t>
              </a:r>
              <a:endParaRPr lang="en-GB" sz="1428" dirty="0">
                <a:solidFill>
                  <a:schemeClr val="bg1">
                    <a:lumMod val="75000"/>
                    <a:lumOff val="25000"/>
                  </a:schemeClr>
                </a:solidFill>
                <a:ea typeface="Segoe UI" pitchFamily="34" charset="0"/>
                <a:cs typeface="Segoe UI" pitchFamily="34" charset="0"/>
              </a:endParaRPr>
            </a:p>
          </p:txBody>
        </p:sp>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l="31627" t="20101" r="4606"/>
            <a:stretch/>
          </p:blipFill>
          <p:spPr>
            <a:xfrm>
              <a:off x="9799875" y="1769330"/>
              <a:ext cx="2160000" cy="1798960"/>
            </a:xfrm>
            <a:prstGeom prst="rect">
              <a:avLst/>
            </a:prstGeom>
          </p:spPr>
        </p:pic>
      </p:grpSp>
    </p:spTree>
    <p:extLst>
      <p:ext uri="{BB962C8B-B14F-4D97-AF65-F5344CB8AC3E}">
        <p14:creationId xmlns:p14="http://schemas.microsoft.com/office/powerpoint/2010/main" val="3802930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36776"/>
            <a:ext cx="10056812" cy="1181734"/>
          </a:xfrm>
        </p:spPr>
        <p:txBody>
          <a:bodyPr/>
          <a:lstStyle/>
          <a:p>
            <a:r>
              <a:rPr lang="en-US" dirty="0" smtClean="0"/>
              <a:t>DEMO</a:t>
            </a:r>
            <a:endParaRPr lang="en-GB" dirty="0"/>
          </a:p>
        </p:txBody>
      </p:sp>
      <p:sp>
        <p:nvSpPr>
          <p:cNvPr id="4" name="Text Placeholder 3"/>
          <p:cNvSpPr>
            <a:spLocks noGrp="1"/>
          </p:cNvSpPr>
          <p:nvPr>
            <p:ph type="body" sz="quarter" idx="12"/>
          </p:nvPr>
        </p:nvSpPr>
        <p:spPr>
          <a:xfrm>
            <a:off x="274639" y="4881266"/>
            <a:ext cx="10058401" cy="738664"/>
          </a:xfrm>
        </p:spPr>
        <p:txBody>
          <a:bodyPr/>
          <a:lstStyle/>
          <a:p>
            <a:r>
              <a:rPr lang="en-US" dirty="0" smtClean="0"/>
              <a:t>Transformation project templates and tooling</a:t>
            </a:r>
            <a:endParaRPr lang="en-GB" dirty="0"/>
          </a:p>
        </p:txBody>
      </p:sp>
    </p:spTree>
    <p:extLst>
      <p:ext uri="{BB962C8B-B14F-4D97-AF65-F5344CB8AC3E}">
        <p14:creationId xmlns:p14="http://schemas.microsoft.com/office/powerpoint/2010/main" val="1238476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hidden="1"/>
          <p:cNvSpPr/>
          <p:nvPr/>
        </p:nvSpPr>
        <p:spPr bwMode="auto">
          <a:xfrm>
            <a:off x="1560846" y="1896570"/>
            <a:ext cx="4720410" cy="42211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990" tIns="109594" rIns="136990" bIns="109594" numCol="1" spcCol="0" rtlCol="0" fromWordArt="0" anchor="t" anchorCtr="0" forceAA="0" compatLnSpc="1">
            <a:prstTxWarp prst="textNoShape">
              <a:avLst/>
            </a:prstTxWarp>
            <a:noAutofit/>
          </a:bodyPr>
          <a:lstStyle/>
          <a:p>
            <a:pPr algn="ctr" defTabSz="698505">
              <a:lnSpc>
                <a:spcPct val="90000"/>
              </a:lnSpc>
            </a:pPr>
            <a:endParaRPr lang="en-US" sz="1797" dirty="0">
              <a:gradFill>
                <a:gsLst>
                  <a:gs pos="0">
                    <a:srgbClr val="FFFFFF"/>
                  </a:gs>
                  <a:gs pos="100000">
                    <a:srgbClr val="FFFFFF"/>
                  </a:gs>
                </a:gsLst>
                <a:lin ang="5400000" scaled="0"/>
              </a:gradFill>
              <a:ea typeface="Segoe UI" pitchFamily="34" charset="0"/>
              <a:cs typeface="Segoe UI" pitchFamily="34" charset="0"/>
            </a:endParaRPr>
          </a:p>
        </p:txBody>
      </p:sp>
      <p:sp>
        <p:nvSpPr>
          <p:cNvPr id="4" name="TextBox 3"/>
          <p:cNvSpPr txBox="1"/>
          <p:nvPr/>
        </p:nvSpPr>
        <p:spPr>
          <a:xfrm>
            <a:off x="817637" y="4289350"/>
            <a:ext cx="5100517" cy="2480921"/>
          </a:xfrm>
          <a:prstGeom prst="rect">
            <a:avLst/>
          </a:prstGeom>
          <a:noFill/>
        </p:spPr>
        <p:txBody>
          <a:bodyPr wrap="square" lIns="136990" tIns="109594" rIns="136990" bIns="109594" rtlCol="0">
            <a:spAutoFit/>
          </a:bodyPr>
          <a:lstStyle/>
          <a:p>
            <a:pPr defTabSz="698572">
              <a:lnSpc>
                <a:spcPct val="90000"/>
              </a:lnSpc>
              <a:spcAft>
                <a:spcPts val="450"/>
              </a:spcAft>
            </a:pPr>
            <a:r>
              <a:rPr lang="en-US" sz="3600" u="sng" dirty="0">
                <a:solidFill>
                  <a:schemeClr val="tx1">
                    <a:lumMod val="50000"/>
                    <a:lumOff val="50000"/>
                  </a:schemeClr>
                </a:solidFill>
                <a:latin typeface="Segoe UI Light"/>
              </a:rPr>
              <a:t>aka.ms/</a:t>
            </a:r>
            <a:r>
              <a:rPr lang="en-US" sz="3600" u="sng" dirty="0" err="1">
                <a:solidFill>
                  <a:schemeClr val="tx1">
                    <a:lumMod val="50000"/>
                    <a:lumOff val="50000"/>
                  </a:schemeClr>
                </a:solidFill>
                <a:latin typeface="Segoe UI Light"/>
              </a:rPr>
              <a:t>OfficeDevPnP</a:t>
            </a:r>
            <a:endParaRPr lang="en-US" sz="3600" u="sng" dirty="0">
              <a:solidFill>
                <a:schemeClr val="tx1">
                  <a:lumMod val="50000"/>
                  <a:lumOff val="50000"/>
                </a:schemeClr>
              </a:solidFill>
              <a:latin typeface="Segoe UI Light"/>
            </a:endParaRPr>
          </a:p>
          <a:p>
            <a:pPr defTabSz="698572">
              <a:lnSpc>
                <a:spcPct val="90000"/>
              </a:lnSpc>
              <a:spcAft>
                <a:spcPts val="450"/>
              </a:spcAft>
            </a:pPr>
            <a:endParaRPr lang="en-US" sz="2400" u="sng" dirty="0">
              <a:solidFill>
                <a:schemeClr val="tx1">
                  <a:lumMod val="50000"/>
                  <a:lumOff val="50000"/>
                </a:schemeClr>
              </a:solidFill>
              <a:latin typeface="Segoe UI Light"/>
            </a:endParaRPr>
          </a:p>
          <a:p>
            <a:pPr defTabSz="698572">
              <a:lnSpc>
                <a:spcPct val="90000"/>
              </a:lnSpc>
              <a:spcAft>
                <a:spcPts val="450"/>
              </a:spcAft>
            </a:pPr>
            <a:r>
              <a:rPr lang="en-US" sz="2000" u="sng" dirty="0">
                <a:solidFill>
                  <a:schemeClr val="tx1">
                    <a:lumMod val="50000"/>
                    <a:lumOff val="50000"/>
                  </a:schemeClr>
                </a:solidFill>
                <a:latin typeface="Segoe UI Light"/>
              </a:rPr>
              <a:t>aka.ms/</a:t>
            </a:r>
            <a:r>
              <a:rPr lang="en-US" sz="2000" u="sng" dirty="0" err="1">
                <a:solidFill>
                  <a:schemeClr val="tx1">
                    <a:lumMod val="50000"/>
                    <a:lumOff val="50000"/>
                  </a:schemeClr>
                </a:solidFill>
                <a:latin typeface="Segoe UI Light"/>
              </a:rPr>
              <a:t>OfficeDevPnPYammer</a:t>
            </a:r>
            <a:endParaRPr lang="en-US" sz="2000" u="sng" dirty="0">
              <a:solidFill>
                <a:schemeClr val="tx1">
                  <a:lumMod val="50000"/>
                  <a:lumOff val="50000"/>
                </a:schemeClr>
              </a:solidFill>
              <a:latin typeface="Segoe UI Light"/>
            </a:endParaRPr>
          </a:p>
          <a:p>
            <a:pPr defTabSz="698572">
              <a:lnSpc>
                <a:spcPct val="90000"/>
              </a:lnSpc>
              <a:spcAft>
                <a:spcPts val="450"/>
              </a:spcAft>
            </a:pPr>
            <a:r>
              <a:rPr lang="en-US" sz="2000" u="sng" dirty="0">
                <a:solidFill>
                  <a:schemeClr val="tx1">
                    <a:lumMod val="50000"/>
                    <a:lumOff val="50000"/>
                  </a:schemeClr>
                </a:solidFill>
                <a:latin typeface="Segoe UI Light"/>
              </a:rPr>
              <a:t>aka.ms/</a:t>
            </a:r>
            <a:r>
              <a:rPr lang="en-US" sz="2000" u="sng" dirty="0" err="1">
                <a:solidFill>
                  <a:schemeClr val="tx1">
                    <a:lumMod val="50000"/>
                    <a:lumOff val="50000"/>
                  </a:schemeClr>
                </a:solidFill>
                <a:latin typeface="Segoe UI Light"/>
              </a:rPr>
              <a:t>OfficeDevPnPMSDN</a:t>
            </a:r>
            <a:endParaRPr lang="en-US" sz="2000" u="sng" dirty="0">
              <a:solidFill>
                <a:schemeClr val="tx1">
                  <a:lumMod val="50000"/>
                  <a:lumOff val="50000"/>
                </a:schemeClr>
              </a:solidFill>
              <a:latin typeface="Segoe UI Light"/>
            </a:endParaRPr>
          </a:p>
          <a:p>
            <a:pPr defTabSz="698572">
              <a:lnSpc>
                <a:spcPct val="90000"/>
              </a:lnSpc>
              <a:spcAft>
                <a:spcPts val="450"/>
              </a:spcAft>
            </a:pPr>
            <a:r>
              <a:rPr lang="en-US" sz="2000" u="sng" dirty="0">
                <a:solidFill>
                  <a:schemeClr val="tx1">
                    <a:lumMod val="50000"/>
                    <a:lumOff val="50000"/>
                  </a:schemeClr>
                </a:solidFill>
                <a:latin typeface="Segoe UI Light"/>
              </a:rPr>
              <a:t>aka.ms/</a:t>
            </a:r>
            <a:r>
              <a:rPr lang="en-US" sz="2000" u="sng" dirty="0" err="1">
                <a:solidFill>
                  <a:schemeClr val="tx1">
                    <a:lumMod val="50000"/>
                    <a:lumOff val="50000"/>
                  </a:schemeClr>
                </a:solidFill>
                <a:latin typeface="Segoe UI Light"/>
              </a:rPr>
              <a:t>OfficeDevPnPVideos</a:t>
            </a:r>
            <a:endParaRPr lang="en-US" sz="2000" u="sng" dirty="0">
              <a:solidFill>
                <a:schemeClr val="tx1">
                  <a:lumMod val="50000"/>
                  <a:lumOff val="50000"/>
                </a:schemeClr>
              </a:solidFill>
              <a:latin typeface="Segoe UI Light"/>
            </a:endParaRPr>
          </a:p>
          <a:p>
            <a:pPr defTabSz="698572">
              <a:lnSpc>
                <a:spcPct val="90000"/>
              </a:lnSpc>
              <a:spcAft>
                <a:spcPts val="450"/>
              </a:spcAft>
            </a:pPr>
            <a:r>
              <a:rPr lang="en-US" sz="2000" u="sng" dirty="0">
                <a:solidFill>
                  <a:schemeClr val="tx1">
                    <a:lumMod val="50000"/>
                    <a:lumOff val="50000"/>
                  </a:schemeClr>
                </a:solidFill>
                <a:latin typeface="Segoe UI Light"/>
              </a:rPr>
              <a:t>aka.ms/</a:t>
            </a:r>
            <a:r>
              <a:rPr lang="en-US" sz="2000" u="sng" dirty="0" err="1">
                <a:solidFill>
                  <a:schemeClr val="tx1">
                    <a:lumMod val="50000"/>
                    <a:lumOff val="50000"/>
                  </a:schemeClr>
                </a:solidFill>
                <a:latin typeface="Segoe UI Light"/>
              </a:rPr>
              <a:t>OfficeDevPnPTraining</a:t>
            </a:r>
            <a:endParaRPr lang="en-US" sz="2800" u="sng" dirty="0">
              <a:solidFill>
                <a:schemeClr val="tx1">
                  <a:lumMod val="50000"/>
                  <a:lumOff val="50000"/>
                </a:schemeClr>
              </a:solidFill>
              <a:latin typeface="Segoe UI Light"/>
            </a:endParaRPr>
          </a:p>
        </p:txBody>
      </p:sp>
      <p:sp>
        <p:nvSpPr>
          <p:cNvPr id="7" name="TextBox 6"/>
          <p:cNvSpPr txBox="1"/>
          <p:nvPr/>
        </p:nvSpPr>
        <p:spPr>
          <a:xfrm>
            <a:off x="610206" y="2720093"/>
            <a:ext cx="6217907" cy="1054585"/>
          </a:xfrm>
          <a:prstGeom prst="rect">
            <a:avLst/>
          </a:prstGeom>
          <a:noFill/>
        </p:spPr>
        <p:txBody>
          <a:bodyPr wrap="none" rtlCol="0">
            <a:spAutoFit/>
          </a:bodyPr>
          <a:lstStyle/>
          <a:p>
            <a:pPr algn="ctr"/>
            <a:r>
              <a:rPr lang="en-US" sz="6119" dirty="0">
                <a:latin typeface="Segoe UI Light" panose="020B0502040204020203" pitchFamily="34" charset="0"/>
                <a:cs typeface="Segoe UI Light" panose="020B0502040204020203" pitchFamily="34" charset="0"/>
              </a:rPr>
              <a:t>“Sharing is caring”</a:t>
            </a:r>
            <a:endParaRPr lang="en-GB" sz="6119" dirty="0">
              <a:latin typeface="Segoe UI Light" panose="020B0502040204020203" pitchFamily="34" charset="0"/>
              <a:cs typeface="Segoe UI Light" panose="020B0502040204020203" pitchFamily="34" charset="0"/>
            </a:endParaRPr>
          </a:p>
        </p:txBody>
      </p:sp>
      <p:pic>
        <p:nvPicPr>
          <p:cNvPr id="2" name="Picture 1"/>
          <p:cNvPicPr>
            <a:picLocks noChangeAspect="1"/>
          </p:cNvPicPr>
          <p:nvPr/>
        </p:nvPicPr>
        <p:blipFill>
          <a:blip r:embed="rId3"/>
          <a:stretch>
            <a:fillRect/>
          </a:stretch>
        </p:blipFill>
        <p:spPr>
          <a:xfrm>
            <a:off x="7442373" y="0"/>
            <a:ext cx="4997370" cy="12001831"/>
          </a:xfrm>
          <a:prstGeom prst="rect">
            <a:avLst/>
          </a:prstGeom>
        </p:spPr>
      </p:pic>
      <p:pic>
        <p:nvPicPr>
          <p:cNvPr id="8" name="Picture 7"/>
          <p:cNvPicPr>
            <a:picLocks noChangeAspect="1"/>
          </p:cNvPicPr>
          <p:nvPr/>
        </p:nvPicPr>
        <p:blipFill>
          <a:blip r:embed="rId4"/>
          <a:stretch>
            <a:fillRect/>
          </a:stretch>
        </p:blipFill>
        <p:spPr>
          <a:xfrm>
            <a:off x="0" y="0"/>
            <a:ext cx="5761219" cy="2548349"/>
          </a:xfrm>
          <a:prstGeom prst="rect">
            <a:avLst/>
          </a:prstGeom>
        </p:spPr>
      </p:pic>
    </p:spTree>
    <p:extLst>
      <p:ext uri="{BB962C8B-B14F-4D97-AF65-F5344CB8AC3E}">
        <p14:creationId xmlns:p14="http://schemas.microsoft.com/office/powerpoint/2010/main" val="42937400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Farm solution considerations</a:t>
            </a:r>
            <a:endParaRPr lang="en-GB" dirty="0"/>
          </a:p>
        </p:txBody>
      </p:sp>
      <p:sp>
        <p:nvSpPr>
          <p:cNvPr id="5" name="TextBox 4"/>
          <p:cNvSpPr txBox="1"/>
          <p:nvPr/>
        </p:nvSpPr>
        <p:spPr>
          <a:xfrm>
            <a:off x="4770437" y="3040062"/>
            <a:ext cx="7284088" cy="1384995"/>
          </a:xfrm>
          <a:prstGeom prst="rect">
            <a:avLst/>
          </a:prstGeom>
          <a:noFill/>
        </p:spPr>
        <p:txBody>
          <a:bodyPr wrap="square" rtlCol="0">
            <a:spAutoFit/>
          </a:bodyPr>
          <a:lstStyle/>
          <a:p>
            <a:r>
              <a:rPr lang="en-US" sz="2800" dirty="0" smtClean="0">
                <a:latin typeface="Segoe UI" panose="020B0502040204020203" pitchFamily="34" charset="0"/>
                <a:cs typeface="Segoe UI" panose="020B0502040204020203" pitchFamily="34" charset="0"/>
              </a:rPr>
              <a:t>If you are still doing farm solutions, what are the recommendations to follow for making future transition easier?</a:t>
            </a:r>
            <a:endParaRPr lang="en-GB" sz="2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020014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2125677"/>
            <a:ext cx="11582335" cy="1828786"/>
          </a:xfrm>
        </p:spPr>
        <p:txBody>
          <a:bodyPr/>
          <a:lstStyle/>
          <a:p>
            <a:r>
              <a:rPr lang="en-US" sz="5400" dirty="0"/>
              <a:t>Future-Proofing Your On-Premises SharePoint Development  </a:t>
            </a:r>
            <a:endParaRPr lang="en-US" dirty="0"/>
          </a:p>
        </p:txBody>
      </p:sp>
      <p:sp>
        <p:nvSpPr>
          <p:cNvPr id="5" name="Text Placeholder 4"/>
          <p:cNvSpPr>
            <a:spLocks noGrp="1"/>
          </p:cNvSpPr>
          <p:nvPr>
            <p:ph type="body" sz="quarter" idx="12"/>
          </p:nvPr>
        </p:nvSpPr>
        <p:spPr/>
        <p:txBody>
          <a:bodyPr/>
          <a:lstStyle/>
          <a:p>
            <a:r>
              <a:rPr lang="en-US" dirty="0" err="1"/>
              <a:t>Vesa</a:t>
            </a:r>
            <a:r>
              <a:rPr lang="en-US" dirty="0"/>
              <a:t> </a:t>
            </a:r>
            <a:r>
              <a:rPr lang="en-US" dirty="0" err="1"/>
              <a:t>Juvonen</a:t>
            </a:r>
            <a:endParaRPr lang="en-US" dirty="0"/>
          </a:p>
          <a:p>
            <a:r>
              <a:rPr lang="en-US" dirty="0"/>
              <a:t>Senior Program Manager</a:t>
            </a:r>
          </a:p>
          <a:p>
            <a:r>
              <a:rPr lang="en-US" dirty="0"/>
              <a:t>Microsoft</a:t>
            </a:r>
          </a:p>
        </p:txBody>
      </p:sp>
      <p:sp>
        <p:nvSpPr>
          <p:cNvPr id="6" name="Text Placeholder 5"/>
          <p:cNvSpPr>
            <a:spLocks noGrp="1"/>
          </p:cNvSpPr>
          <p:nvPr>
            <p:ph type="body" sz="quarter" idx="13"/>
          </p:nvPr>
        </p:nvSpPr>
        <p:spPr/>
        <p:txBody>
          <a:bodyPr/>
          <a:lstStyle/>
          <a:p>
            <a:r>
              <a:rPr lang="en-US" dirty="0" smtClean="0"/>
              <a:t>BRK4111</a:t>
            </a:r>
            <a:endParaRPr lang="en-US" dirty="0"/>
          </a:p>
        </p:txBody>
      </p:sp>
    </p:spTree>
    <p:extLst>
      <p:ext uri="{BB962C8B-B14F-4D97-AF65-F5344CB8AC3E}">
        <p14:creationId xmlns:p14="http://schemas.microsoft.com/office/powerpoint/2010/main" val="37933009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a:xfrm>
            <a:off x="274638" y="1212850"/>
            <a:ext cx="6405046" cy="4770537"/>
          </a:xfrm>
        </p:spPr>
        <p:txBody>
          <a:bodyPr/>
          <a:lstStyle/>
          <a:p>
            <a:r>
              <a:rPr lang="en-US" dirty="0" smtClean="0"/>
              <a:t>Recommendations for following components</a:t>
            </a:r>
          </a:p>
          <a:p>
            <a:pPr lvl="1"/>
            <a:r>
              <a:rPr lang="en-US" dirty="0" smtClean="0"/>
              <a:t>Content types and site columns</a:t>
            </a:r>
          </a:p>
          <a:p>
            <a:pPr lvl="1"/>
            <a:r>
              <a:rPr lang="en-US" dirty="0" smtClean="0"/>
              <a:t>List Definitions</a:t>
            </a:r>
          </a:p>
          <a:p>
            <a:pPr lvl="1"/>
            <a:r>
              <a:rPr lang="en-US" dirty="0" smtClean="0"/>
              <a:t>Field types</a:t>
            </a:r>
          </a:p>
          <a:p>
            <a:pPr lvl="1"/>
            <a:r>
              <a:rPr lang="en-US" dirty="0" smtClean="0"/>
              <a:t>Site provisioning</a:t>
            </a:r>
          </a:p>
          <a:p>
            <a:pPr lvl="1"/>
            <a:r>
              <a:rPr lang="en-US" dirty="0" smtClean="0"/>
              <a:t>Timer jobs</a:t>
            </a:r>
          </a:p>
          <a:p>
            <a:r>
              <a:rPr lang="en-US" dirty="0" smtClean="0"/>
              <a:t>Recommendations to avoid future maintenance and rework of your deployment</a:t>
            </a:r>
            <a:endParaRPr lang="en-GB"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816" r="6989"/>
          <a:stretch/>
        </p:blipFill>
        <p:spPr>
          <a:xfrm>
            <a:off x="6949455" y="9489"/>
            <a:ext cx="5484519" cy="6992703"/>
          </a:xfrm>
          <a:prstGeom prst="rect">
            <a:avLst/>
          </a:prstGeom>
        </p:spPr>
      </p:pic>
      <p:sp>
        <p:nvSpPr>
          <p:cNvPr id="4" name="Title 3"/>
          <p:cNvSpPr>
            <a:spLocks noGrp="1"/>
          </p:cNvSpPr>
          <p:nvPr>
            <p:ph type="title"/>
          </p:nvPr>
        </p:nvSpPr>
        <p:spPr>
          <a:effectLst>
            <a:outerShdw blurRad="50800" dist="38100" dir="2700000" algn="tl" rotWithShape="0">
              <a:prstClr val="black">
                <a:alpha val="40000"/>
              </a:prstClr>
            </a:outerShdw>
          </a:effectLst>
        </p:spPr>
        <p:txBody>
          <a:bodyPr/>
          <a:lstStyle/>
          <a:p>
            <a:r>
              <a:rPr lang="en-US" dirty="0" smtClean="0"/>
              <a:t>Recommendations for farm solutions</a:t>
            </a:r>
            <a:endParaRPr lang="en-GB" dirty="0"/>
          </a:p>
        </p:txBody>
      </p:sp>
    </p:spTree>
    <p:extLst>
      <p:ext uri="{BB962C8B-B14F-4D97-AF65-F5344CB8AC3E}">
        <p14:creationId xmlns:p14="http://schemas.microsoft.com/office/powerpoint/2010/main" val="1901448781"/>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4638" y="2125662"/>
            <a:ext cx="11887200" cy="1846659"/>
          </a:xfrm>
        </p:spPr>
        <p:txBody>
          <a:bodyPr/>
          <a:lstStyle/>
          <a:p>
            <a:r>
              <a:rPr lang="fi-FI" sz="6000" dirty="0" smtClean="0"/>
              <a:t>”I want to minimize challenges in future updates with farm solutions”</a:t>
            </a:r>
            <a:endParaRPr lang="en-GB" sz="6000" dirty="0"/>
          </a:p>
        </p:txBody>
      </p:sp>
    </p:spTree>
    <p:extLst>
      <p:ext uri="{BB962C8B-B14F-4D97-AF65-F5344CB8AC3E}">
        <p14:creationId xmlns:p14="http://schemas.microsoft.com/office/powerpoint/2010/main" val="54447366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125662"/>
            <a:ext cx="11887200" cy="2677656"/>
          </a:xfrm>
        </p:spPr>
        <p:txBody>
          <a:bodyPr/>
          <a:lstStyle/>
          <a:p>
            <a:r>
              <a:rPr lang="fi-FI" sz="6000" dirty="0" smtClean="0"/>
              <a:t>Any element which creates dependency in content for farm solution is a challenge…</a:t>
            </a:r>
            <a:endParaRPr lang="en-GB" sz="6000" dirty="0"/>
          </a:p>
        </p:txBody>
      </p:sp>
    </p:spTree>
    <p:extLst>
      <p:ext uri="{BB962C8B-B14F-4D97-AF65-F5344CB8AC3E}">
        <p14:creationId xmlns:p14="http://schemas.microsoft.com/office/powerpoint/2010/main" val="407815239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1"/>
            <a:ext cx="7772399" cy="2092881"/>
          </a:xfrm>
        </p:spPr>
        <p:txBody>
          <a:bodyPr/>
          <a:lstStyle/>
          <a:p>
            <a:r>
              <a:rPr lang="en-US" dirty="0" smtClean="0"/>
              <a:t>What</a:t>
            </a:r>
          </a:p>
          <a:p>
            <a:pPr lvl="1"/>
            <a:r>
              <a:rPr lang="en-US" dirty="0" smtClean="0"/>
              <a:t>Rather than using feature framework elements in farm solution, it is recommended to provision site columns and content types using code</a:t>
            </a:r>
          </a:p>
          <a:p>
            <a:r>
              <a:rPr lang="en-US" dirty="0" smtClean="0"/>
              <a:t>Why</a:t>
            </a:r>
          </a:p>
          <a:p>
            <a:pPr lvl="1"/>
            <a:r>
              <a:rPr lang="en-US" dirty="0" smtClean="0"/>
              <a:t>Objects are created directly to the database (</a:t>
            </a:r>
            <a:r>
              <a:rPr lang="en-US" dirty="0" err="1" smtClean="0"/>
              <a:t>unghosted</a:t>
            </a:r>
            <a:r>
              <a:rPr lang="en-US" dirty="0" smtClean="0"/>
              <a:t>) without any dependencies on files in file system</a:t>
            </a:r>
          </a:p>
          <a:p>
            <a:r>
              <a:rPr lang="en-US" dirty="0" smtClean="0"/>
              <a:t>How</a:t>
            </a:r>
          </a:p>
          <a:p>
            <a:pPr lvl="1"/>
            <a:r>
              <a:rPr lang="en-US" dirty="0" smtClean="0"/>
              <a:t>Use code called from feature receiver to create needed elements</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7579" r="21848"/>
          <a:stretch/>
        </p:blipFill>
        <p:spPr>
          <a:xfrm flipH="1">
            <a:off x="8174293" y="1452"/>
            <a:ext cx="4258063" cy="6991251"/>
          </a:xfrm>
          <a:prstGeom prst="rect">
            <a:avLst/>
          </a:prstGeom>
        </p:spPr>
      </p:pic>
      <p:sp>
        <p:nvSpPr>
          <p:cNvPr id="3" name="Title 2"/>
          <p:cNvSpPr>
            <a:spLocks noGrp="1"/>
          </p:cNvSpPr>
          <p:nvPr>
            <p:ph type="title"/>
          </p:nvPr>
        </p:nvSpPr>
        <p:spPr>
          <a:effectLst>
            <a:outerShdw blurRad="50800" dist="38100" dir="2700000" algn="tl" rotWithShape="0">
              <a:prstClr val="black">
                <a:alpha val="40000"/>
              </a:prstClr>
            </a:outerShdw>
          </a:effectLst>
        </p:spPr>
        <p:txBody>
          <a:bodyPr/>
          <a:lstStyle/>
          <a:p>
            <a:r>
              <a:rPr lang="en-US" dirty="0" smtClean="0"/>
              <a:t>Content Type and site columns challenge</a:t>
            </a:r>
            <a:endParaRPr lang="en-US" dirty="0"/>
          </a:p>
        </p:txBody>
      </p:sp>
    </p:spTree>
    <p:extLst>
      <p:ext uri="{BB962C8B-B14F-4D97-AF65-F5344CB8AC3E}">
        <p14:creationId xmlns:p14="http://schemas.microsoft.com/office/powerpoint/2010/main" val="581322594"/>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Box 4"/>
          <p:cNvSpPr txBox="1"/>
          <p:nvPr/>
        </p:nvSpPr>
        <p:spPr>
          <a:xfrm>
            <a:off x="1538915" y="5223482"/>
            <a:ext cx="2357663" cy="1043617"/>
          </a:xfrm>
          <a:prstGeom prst="rect">
            <a:avLst/>
          </a:prstGeom>
          <a:solidFill>
            <a:srgbClr val="505050"/>
          </a:solidFill>
          <a:ln w="19050">
            <a:noFill/>
            <a:prstDash val="solid"/>
            <a:miter lim="800000"/>
          </a:ln>
          <a:effectLst/>
        </p:spPr>
        <p:txBody>
          <a:bodyPr wrap="square" lIns="58160" tIns="29082" rIns="93058" bIns="29082" rtlCol="0" anchor="ctr" anchorCtr="0">
            <a:spAutoFit/>
          </a:bodyPr>
          <a:lstStyle>
            <a:defPPr>
              <a:defRPr lang="en-US"/>
            </a:defPPr>
            <a:lvl1pPr defTabSz="914156"/>
            <a:lvl2pPr marL="0" lvl="1" defTabSz="914156">
              <a:defRPr sz="1200">
                <a:solidFill>
                  <a:schemeClr val="bg1"/>
                </a:solidFill>
              </a:defRPr>
            </a:lvl2pPr>
            <a:lvl3pPr marL="914156" defTabSz="914156"/>
            <a:lvl4pPr marL="1371233" defTabSz="914156"/>
            <a:lvl5pPr marL="1828313" defTabSz="914156"/>
            <a:lvl6pPr marL="2285391" defTabSz="914156"/>
            <a:lvl7pPr marL="2742468" defTabSz="914156"/>
            <a:lvl8pPr marL="3199546" defTabSz="914156"/>
            <a:lvl9pPr marL="3656624" defTabSz="914156"/>
          </a:lstStyle>
          <a:p>
            <a:pPr lvl="1"/>
            <a:r>
              <a:rPr lang="en-US" sz="1600" dirty="0">
                <a:solidFill>
                  <a:schemeClr val="tx1"/>
                </a:solidFill>
              </a:rPr>
              <a:t>Provisioned content types </a:t>
            </a:r>
            <a:r>
              <a:rPr lang="fi-FI" sz="1600" dirty="0">
                <a:solidFill>
                  <a:schemeClr val="tx1"/>
                </a:solidFill>
              </a:rPr>
              <a:t>And site columns </a:t>
            </a:r>
            <a:r>
              <a:rPr lang="en-US" sz="1600" dirty="0">
                <a:solidFill>
                  <a:schemeClr val="tx1"/>
                </a:solidFill>
              </a:rPr>
              <a:t>ha</a:t>
            </a:r>
            <a:r>
              <a:rPr lang="fi-FI" sz="1600" dirty="0">
                <a:solidFill>
                  <a:schemeClr val="tx1"/>
                </a:solidFill>
              </a:rPr>
              <a:t>ve</a:t>
            </a:r>
            <a:r>
              <a:rPr lang="en-US" sz="1600" dirty="0">
                <a:solidFill>
                  <a:schemeClr val="tx1"/>
                </a:solidFill>
              </a:rPr>
              <a:t> dependency on element xml files</a:t>
            </a:r>
          </a:p>
        </p:txBody>
      </p:sp>
      <p:grpSp>
        <p:nvGrpSpPr>
          <p:cNvPr id="12" name="Group 11"/>
          <p:cNvGrpSpPr/>
          <p:nvPr/>
        </p:nvGrpSpPr>
        <p:grpSpPr>
          <a:xfrm>
            <a:off x="6184812" y="3158628"/>
            <a:ext cx="1652922" cy="1713721"/>
            <a:chOff x="5313484" y="2669378"/>
            <a:chExt cx="1951995" cy="2085329"/>
          </a:xfrm>
        </p:grpSpPr>
        <p:pic>
          <p:nvPicPr>
            <p:cNvPr id="7" name="Picture 6"/>
            <p:cNvPicPr>
              <a:picLocks noChangeAspect="1"/>
            </p:cNvPicPr>
            <p:nvPr/>
          </p:nvPicPr>
          <p:blipFill>
            <a:blip r:embed="rId3"/>
            <a:stretch>
              <a:fillRect/>
            </a:stretch>
          </p:blipFill>
          <p:spPr>
            <a:xfrm>
              <a:off x="5313484" y="2669378"/>
              <a:ext cx="1367669" cy="1288605"/>
            </a:xfrm>
            <a:prstGeom prst="rect">
              <a:avLst/>
            </a:prstGeom>
          </p:spPr>
        </p:pic>
        <p:grpSp>
          <p:nvGrpSpPr>
            <p:cNvPr id="11" name="Group 10"/>
            <p:cNvGrpSpPr/>
            <p:nvPr/>
          </p:nvGrpSpPr>
          <p:grpSpPr>
            <a:xfrm>
              <a:off x="6225371" y="3644757"/>
              <a:ext cx="1040108" cy="1109950"/>
              <a:chOff x="3280291" y="4160874"/>
              <a:chExt cx="1040108" cy="1109950"/>
            </a:xfrm>
          </p:grpSpPr>
          <p:pic>
            <p:nvPicPr>
              <p:cNvPr id="5" name="Picture 4"/>
              <p:cNvPicPr>
                <a:picLocks noChangeAspect="1"/>
              </p:cNvPicPr>
              <p:nvPr/>
            </p:nvPicPr>
            <p:blipFill>
              <a:blip r:embed="rId4"/>
              <a:stretch>
                <a:fillRect/>
              </a:stretch>
            </p:blipFill>
            <p:spPr>
              <a:xfrm>
                <a:off x="3280291" y="4160874"/>
                <a:ext cx="911565" cy="1059734"/>
              </a:xfrm>
              <a:prstGeom prst="rect">
                <a:avLst/>
              </a:prstGeom>
            </p:spPr>
          </p:pic>
          <p:sp>
            <p:nvSpPr>
              <p:cNvPr id="10" name="TextBox 9"/>
              <p:cNvSpPr txBox="1"/>
              <p:nvPr/>
            </p:nvSpPr>
            <p:spPr>
              <a:xfrm>
                <a:off x="3736073" y="4875262"/>
                <a:ext cx="584326" cy="395562"/>
              </a:xfrm>
              <a:prstGeom prst="rect">
                <a:avLst/>
              </a:prstGeom>
              <a:solidFill>
                <a:schemeClr val="tx1">
                  <a:lumMod val="95000"/>
                </a:schemeClr>
              </a:solidFill>
              <a:ln>
                <a:solidFill>
                  <a:schemeClr val="tx1">
                    <a:lumMod val="50000"/>
                  </a:schemeClr>
                </a:solidFill>
              </a:ln>
            </p:spPr>
            <p:txBody>
              <a:bodyPr wrap="none" lIns="73414" tIns="0" rIns="73414" bIns="36707" rtlCol="0">
                <a:spAutoFit/>
              </a:bodyPr>
              <a:lstStyle/>
              <a:p>
                <a:r>
                  <a:rPr lang="en-US" sz="1835" spc="-71" dirty="0">
                    <a:solidFill>
                      <a:schemeClr val="bg1">
                        <a:lumMod val="75000"/>
                        <a:lumOff val="25000"/>
                      </a:schemeClr>
                    </a:solidFill>
                  </a:rPr>
                  <a:t>xml</a:t>
                </a:r>
                <a:endParaRPr lang="en-GB" sz="1835" spc="-71" dirty="0">
                  <a:solidFill>
                    <a:schemeClr val="bg1">
                      <a:lumMod val="75000"/>
                      <a:lumOff val="25000"/>
                    </a:schemeClr>
                  </a:solidFill>
                </a:endParaRPr>
              </a:p>
            </p:txBody>
          </p:sp>
        </p:grpSp>
      </p:grpSp>
      <p:grpSp>
        <p:nvGrpSpPr>
          <p:cNvPr id="19" name="Group 18"/>
          <p:cNvGrpSpPr/>
          <p:nvPr/>
        </p:nvGrpSpPr>
        <p:grpSpPr>
          <a:xfrm>
            <a:off x="7233524" y="5223485"/>
            <a:ext cx="1481625" cy="876338"/>
            <a:chOff x="8092650" y="4275173"/>
            <a:chExt cx="1453083" cy="859456"/>
          </a:xfrm>
        </p:grpSpPr>
        <p:pic>
          <p:nvPicPr>
            <p:cNvPr id="20" name="Picture 19"/>
            <p:cNvPicPr>
              <a:picLocks noChangeAspect="1"/>
            </p:cNvPicPr>
            <p:nvPr/>
          </p:nvPicPr>
          <p:blipFill>
            <a:blip r:embed="rId5"/>
            <a:stretch>
              <a:fillRect/>
            </a:stretch>
          </p:blipFill>
          <p:spPr>
            <a:xfrm>
              <a:off x="8448265" y="4275173"/>
              <a:ext cx="719485" cy="567206"/>
            </a:xfrm>
            <a:prstGeom prst="rect">
              <a:avLst/>
            </a:prstGeom>
          </p:spPr>
        </p:pic>
        <p:sp>
          <p:nvSpPr>
            <p:cNvPr id="21" name="TextBox 20"/>
            <p:cNvSpPr txBox="1"/>
            <p:nvPr/>
          </p:nvSpPr>
          <p:spPr>
            <a:xfrm>
              <a:off x="8092650" y="4852171"/>
              <a:ext cx="1453083" cy="282458"/>
            </a:xfrm>
            <a:prstGeom prst="rect">
              <a:avLst/>
            </a:prstGeom>
            <a:noFill/>
          </p:spPr>
          <p:txBody>
            <a:bodyPr wrap="none" lIns="0" tIns="0" rIns="0" bIns="0" rtlCol="0">
              <a:spAutoFit/>
            </a:bodyPr>
            <a:lstStyle/>
            <a:p>
              <a:r>
                <a:rPr lang="en-US" sz="1835" spc="-71" dirty="0">
                  <a:solidFill>
                    <a:schemeClr val="tx1">
                      <a:lumMod val="85000"/>
                      <a:lumOff val="15000"/>
                    </a:schemeClr>
                  </a:solidFill>
                </a:rPr>
                <a:t>Content Type B</a:t>
              </a:r>
              <a:endParaRPr lang="en-GB" sz="1835" spc="-71" dirty="0">
                <a:solidFill>
                  <a:schemeClr val="tx1">
                    <a:lumMod val="85000"/>
                    <a:lumOff val="15000"/>
                  </a:schemeClr>
                </a:solidFill>
              </a:endParaRPr>
            </a:p>
          </p:txBody>
        </p:sp>
      </p:grpSp>
      <p:cxnSp>
        <p:nvCxnSpPr>
          <p:cNvPr id="22" name="Straight Connector 21"/>
          <p:cNvCxnSpPr>
            <a:stCxn id="24" idx="1"/>
          </p:cNvCxnSpPr>
          <p:nvPr/>
        </p:nvCxnSpPr>
        <p:spPr>
          <a:xfrm flipH="1">
            <a:off x="6218120" y="2550465"/>
            <a:ext cx="1744810" cy="267585"/>
          </a:xfrm>
          <a:prstGeom prst="line">
            <a:avLst/>
          </a:prstGeom>
          <a:ln>
            <a:solidFill>
              <a:schemeClr val="tx1"/>
            </a:solidFill>
            <a:tailEnd type="oval"/>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H="1" flipV="1">
            <a:off x="5560190" y="2331223"/>
            <a:ext cx="922020" cy="951113"/>
          </a:xfrm>
          <a:prstGeom prst="straightConnector1">
            <a:avLst/>
          </a:prstGeom>
          <a:ln w="53975">
            <a:solidFill>
              <a:schemeClr val="tx1"/>
            </a:solidFill>
            <a:prstDash val="sysDot"/>
            <a:headEnd type="stealth" w="lg" len="lg"/>
            <a:tailEnd type="stealth" w="lg" len="lg"/>
          </a:ln>
          <a:effectLst/>
        </p:spPr>
        <p:style>
          <a:lnRef idx="1">
            <a:schemeClr val="accent4"/>
          </a:lnRef>
          <a:fillRef idx="0">
            <a:schemeClr val="accent4"/>
          </a:fillRef>
          <a:effectRef idx="0">
            <a:schemeClr val="accent4"/>
          </a:effectRef>
          <a:fontRef idx="minor">
            <a:schemeClr val="tx1"/>
          </a:fontRef>
        </p:style>
      </p:cxnSp>
      <p:sp>
        <p:nvSpPr>
          <p:cNvPr id="24" name="TextBox 4"/>
          <p:cNvSpPr txBox="1"/>
          <p:nvPr/>
        </p:nvSpPr>
        <p:spPr>
          <a:xfrm>
            <a:off x="7962930" y="2028656"/>
            <a:ext cx="2545691" cy="1043617"/>
          </a:xfrm>
          <a:prstGeom prst="rect">
            <a:avLst/>
          </a:prstGeom>
          <a:solidFill>
            <a:srgbClr val="505050"/>
          </a:solidFill>
          <a:ln w="19050">
            <a:noFill/>
            <a:prstDash val="solid"/>
            <a:miter lim="800000"/>
          </a:ln>
          <a:effectLst/>
        </p:spPr>
        <p:txBody>
          <a:bodyPr wrap="square" lIns="58160" tIns="29082" rIns="93058" bIns="29082"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sz="1600" dirty="0"/>
              <a:t>Manifest xml in the solution package introduces the feature framework elements.</a:t>
            </a:r>
          </a:p>
        </p:txBody>
      </p:sp>
      <p:cxnSp>
        <p:nvCxnSpPr>
          <p:cNvPr id="26" name="Straight Arrow Connector 25"/>
          <p:cNvCxnSpPr>
            <a:endCxn id="2" idx="3"/>
          </p:cNvCxnSpPr>
          <p:nvPr/>
        </p:nvCxnSpPr>
        <p:spPr>
          <a:xfrm flipH="1" flipV="1">
            <a:off x="2737581" y="3669592"/>
            <a:ext cx="3447233" cy="18524"/>
          </a:xfrm>
          <a:prstGeom prst="straightConnector1">
            <a:avLst/>
          </a:prstGeom>
          <a:ln w="53975">
            <a:solidFill>
              <a:schemeClr val="tx1"/>
            </a:solidFill>
            <a:prstDash val="sysDot"/>
            <a:headEnd type="stealth" w="lg" len="lg"/>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29" name="Straight Arrow Connector 28"/>
          <p:cNvCxnSpPr>
            <a:stCxn id="5" idx="2"/>
            <a:endCxn id="58" idx="0"/>
          </p:cNvCxnSpPr>
          <p:nvPr/>
        </p:nvCxnSpPr>
        <p:spPr>
          <a:xfrm flipH="1">
            <a:off x="6675441" y="4831081"/>
            <a:ext cx="667496" cy="768329"/>
          </a:xfrm>
          <a:prstGeom prst="straightConnector1">
            <a:avLst/>
          </a:prstGeom>
          <a:ln w="28575">
            <a:solidFill>
              <a:schemeClr val="tx1"/>
            </a:solidFill>
            <a:prstDash val="sysDot"/>
            <a:headEnd type="stealth" w="lg" len="lg"/>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32" name="Straight Arrow Connector 31"/>
          <p:cNvCxnSpPr>
            <a:stCxn id="55" idx="1"/>
            <a:endCxn id="10" idx="3"/>
          </p:cNvCxnSpPr>
          <p:nvPr/>
        </p:nvCxnSpPr>
        <p:spPr>
          <a:xfrm flipH="1" flipV="1">
            <a:off x="7831500" y="4707030"/>
            <a:ext cx="1052112" cy="314035"/>
          </a:xfrm>
          <a:prstGeom prst="straightConnector1">
            <a:avLst/>
          </a:prstGeom>
          <a:ln w="28575">
            <a:solidFill>
              <a:schemeClr val="tx1"/>
            </a:solidFill>
            <a:prstDash val="sysDot"/>
            <a:headEnd type="stealth" w="lg" len="lg"/>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35" name="Straight Arrow Connector 34"/>
          <p:cNvCxnSpPr>
            <a:stCxn id="20" idx="0"/>
            <a:endCxn id="10" idx="2"/>
          </p:cNvCxnSpPr>
          <p:nvPr/>
        </p:nvCxnSpPr>
        <p:spPr>
          <a:xfrm flipH="1" flipV="1">
            <a:off x="7587219" y="4866781"/>
            <a:ext cx="375712" cy="356701"/>
          </a:xfrm>
          <a:prstGeom prst="straightConnector1">
            <a:avLst/>
          </a:prstGeom>
          <a:ln w="28575">
            <a:solidFill>
              <a:schemeClr val="tx1"/>
            </a:solidFill>
            <a:prstDash val="sysDot"/>
            <a:headEnd type="stealth" w="lg" len="lg"/>
            <a:tailEnd type="stealth" w="lg" len="lg"/>
          </a:ln>
          <a:effectLst/>
        </p:spPr>
        <p:style>
          <a:lnRef idx="1">
            <a:schemeClr val="accent4"/>
          </a:lnRef>
          <a:fillRef idx="0">
            <a:schemeClr val="accent4"/>
          </a:fillRef>
          <a:effectRef idx="0">
            <a:schemeClr val="accent4"/>
          </a:effectRef>
          <a:fontRef idx="minor">
            <a:schemeClr val="tx1"/>
          </a:fontRef>
        </p:style>
      </p:cxnSp>
      <p:sp>
        <p:nvSpPr>
          <p:cNvPr id="41" name="TextBox 40"/>
          <p:cNvSpPr txBox="1"/>
          <p:nvPr/>
        </p:nvSpPr>
        <p:spPr>
          <a:xfrm>
            <a:off x="7454947" y="3458286"/>
            <a:ext cx="3253611" cy="288007"/>
          </a:xfrm>
          <a:prstGeom prst="rect">
            <a:avLst/>
          </a:prstGeom>
          <a:noFill/>
        </p:spPr>
        <p:txBody>
          <a:bodyPr wrap="none" lIns="0" tIns="0" rIns="0" bIns="0" rtlCol="0">
            <a:spAutoFit/>
          </a:bodyPr>
          <a:lstStyle/>
          <a:p>
            <a:r>
              <a:rPr lang="en-US" sz="1835" spc="-71" dirty="0">
                <a:solidFill>
                  <a:schemeClr val="tx1">
                    <a:lumMod val="75000"/>
                    <a:lumOff val="25000"/>
                  </a:schemeClr>
                </a:solidFill>
              </a:rPr>
              <a:t>\\15\templates\features\FeatureA</a:t>
            </a:r>
            <a:endParaRPr lang="en-GB" sz="1835" spc="-71" dirty="0">
              <a:solidFill>
                <a:schemeClr val="tx1">
                  <a:lumMod val="75000"/>
                  <a:lumOff val="25000"/>
                </a:schemeClr>
              </a:solidFill>
            </a:endParaRPr>
          </a:p>
        </p:txBody>
      </p:sp>
      <p:sp>
        <p:nvSpPr>
          <p:cNvPr id="48" name="TextBox 47"/>
          <p:cNvSpPr txBox="1"/>
          <p:nvPr/>
        </p:nvSpPr>
        <p:spPr>
          <a:xfrm>
            <a:off x="5597002" y="1783736"/>
            <a:ext cx="2548635" cy="320051"/>
          </a:xfrm>
          <a:prstGeom prst="rect">
            <a:avLst/>
          </a:prstGeom>
          <a:noFill/>
        </p:spPr>
        <p:txBody>
          <a:bodyPr wrap="none" lIns="0" tIns="0" rIns="0" bIns="0" rtlCol="0">
            <a:spAutoFit/>
          </a:bodyPr>
          <a:lstStyle/>
          <a:p>
            <a:r>
              <a:rPr lang="en-US" sz="2039" spc="-71" dirty="0">
                <a:solidFill>
                  <a:schemeClr val="tx1">
                    <a:lumMod val="75000"/>
                    <a:lumOff val="25000"/>
                  </a:schemeClr>
                </a:solidFill>
              </a:rPr>
              <a:t>Configuration database</a:t>
            </a:r>
            <a:endParaRPr lang="en-GB" sz="2039" spc="-71" dirty="0">
              <a:solidFill>
                <a:schemeClr val="tx1">
                  <a:lumMod val="75000"/>
                  <a:lumOff val="25000"/>
                </a:schemeClr>
              </a:solidFill>
            </a:endParaRPr>
          </a:p>
        </p:txBody>
      </p:sp>
      <p:grpSp>
        <p:nvGrpSpPr>
          <p:cNvPr id="50" name="Group 49"/>
          <p:cNvGrpSpPr/>
          <p:nvPr/>
        </p:nvGrpSpPr>
        <p:grpSpPr>
          <a:xfrm>
            <a:off x="1720702" y="2375843"/>
            <a:ext cx="1016879" cy="1966339"/>
            <a:chOff x="2689660" y="2407260"/>
            <a:chExt cx="997291" cy="1928460"/>
          </a:xfrm>
        </p:grpSpPr>
        <p:pic>
          <p:nvPicPr>
            <p:cNvPr id="2" name="Picture 1"/>
            <p:cNvPicPr>
              <a:picLocks noChangeAspect="1"/>
            </p:cNvPicPr>
            <p:nvPr/>
          </p:nvPicPr>
          <p:blipFill>
            <a:blip r:embed="rId6"/>
            <a:stretch>
              <a:fillRect/>
            </a:stretch>
          </p:blipFill>
          <p:spPr>
            <a:xfrm>
              <a:off x="2689660" y="3016450"/>
              <a:ext cx="997291" cy="1319270"/>
            </a:xfrm>
            <a:prstGeom prst="rect">
              <a:avLst/>
            </a:prstGeom>
          </p:spPr>
        </p:pic>
        <p:sp>
          <p:nvSpPr>
            <p:cNvPr id="49" name="TextBox 48"/>
            <p:cNvSpPr txBox="1"/>
            <p:nvPr/>
          </p:nvSpPr>
          <p:spPr>
            <a:xfrm>
              <a:off x="2710229" y="2407260"/>
              <a:ext cx="965901" cy="627771"/>
            </a:xfrm>
            <a:prstGeom prst="rect">
              <a:avLst/>
            </a:prstGeom>
            <a:noFill/>
          </p:spPr>
          <p:txBody>
            <a:bodyPr wrap="none" lIns="0" tIns="0" rIns="0" bIns="0" rtlCol="0">
              <a:spAutoFit/>
            </a:bodyPr>
            <a:lstStyle/>
            <a:p>
              <a:pPr algn="ctr"/>
              <a:r>
                <a:rPr lang="en-US" sz="2039" spc="-71" dirty="0">
                  <a:solidFill>
                    <a:schemeClr val="tx1">
                      <a:lumMod val="75000"/>
                      <a:lumOff val="25000"/>
                    </a:schemeClr>
                  </a:solidFill>
                </a:rPr>
                <a:t>Content </a:t>
              </a:r>
              <a:br>
                <a:rPr lang="en-US" sz="2039" spc="-71" dirty="0">
                  <a:solidFill>
                    <a:schemeClr val="tx1">
                      <a:lumMod val="75000"/>
                      <a:lumOff val="25000"/>
                    </a:schemeClr>
                  </a:solidFill>
                </a:rPr>
              </a:br>
              <a:r>
                <a:rPr lang="en-US" sz="2039" spc="-71" dirty="0">
                  <a:solidFill>
                    <a:schemeClr val="tx1">
                      <a:lumMod val="75000"/>
                      <a:lumOff val="25000"/>
                    </a:schemeClr>
                  </a:solidFill>
                </a:rPr>
                <a:t>database</a:t>
              </a:r>
              <a:endParaRPr lang="en-GB" sz="2039" spc="-71" dirty="0">
                <a:solidFill>
                  <a:schemeClr val="tx1">
                    <a:lumMod val="75000"/>
                    <a:lumOff val="25000"/>
                  </a:schemeClr>
                </a:solidFill>
              </a:endParaRPr>
            </a:p>
          </p:txBody>
        </p:sp>
      </p:grpSp>
      <p:grpSp>
        <p:nvGrpSpPr>
          <p:cNvPr id="54" name="Group 53"/>
          <p:cNvGrpSpPr/>
          <p:nvPr/>
        </p:nvGrpSpPr>
        <p:grpSpPr>
          <a:xfrm>
            <a:off x="8521011" y="4731893"/>
            <a:ext cx="1499610" cy="876338"/>
            <a:chOff x="8092650" y="4275173"/>
            <a:chExt cx="1470722" cy="859456"/>
          </a:xfrm>
        </p:grpSpPr>
        <p:pic>
          <p:nvPicPr>
            <p:cNvPr id="55" name="Picture 54"/>
            <p:cNvPicPr>
              <a:picLocks noChangeAspect="1"/>
            </p:cNvPicPr>
            <p:nvPr/>
          </p:nvPicPr>
          <p:blipFill>
            <a:blip r:embed="rId5"/>
            <a:stretch>
              <a:fillRect/>
            </a:stretch>
          </p:blipFill>
          <p:spPr>
            <a:xfrm>
              <a:off x="8448265" y="4275173"/>
              <a:ext cx="719485" cy="567206"/>
            </a:xfrm>
            <a:prstGeom prst="rect">
              <a:avLst/>
            </a:prstGeom>
          </p:spPr>
        </p:pic>
        <p:sp>
          <p:nvSpPr>
            <p:cNvPr id="56" name="TextBox 55"/>
            <p:cNvSpPr txBox="1"/>
            <p:nvPr/>
          </p:nvSpPr>
          <p:spPr>
            <a:xfrm>
              <a:off x="8092650" y="4852171"/>
              <a:ext cx="1470722" cy="282458"/>
            </a:xfrm>
            <a:prstGeom prst="rect">
              <a:avLst/>
            </a:prstGeom>
            <a:noFill/>
          </p:spPr>
          <p:txBody>
            <a:bodyPr wrap="none" lIns="0" tIns="0" rIns="0" bIns="0" rtlCol="0">
              <a:spAutoFit/>
            </a:bodyPr>
            <a:lstStyle/>
            <a:p>
              <a:r>
                <a:rPr lang="en-US" sz="1835" spc="-71" dirty="0">
                  <a:solidFill>
                    <a:schemeClr val="tx1">
                      <a:lumMod val="85000"/>
                      <a:lumOff val="15000"/>
                    </a:schemeClr>
                  </a:solidFill>
                </a:rPr>
                <a:t>Content Type A</a:t>
              </a:r>
              <a:endParaRPr lang="en-GB" sz="1835" spc="-71" dirty="0">
                <a:solidFill>
                  <a:schemeClr val="tx1">
                    <a:lumMod val="85000"/>
                    <a:lumOff val="15000"/>
                  </a:schemeClr>
                </a:solidFill>
              </a:endParaRPr>
            </a:p>
          </p:txBody>
        </p:sp>
      </p:grpSp>
      <p:grpSp>
        <p:nvGrpSpPr>
          <p:cNvPr id="57" name="Group 56"/>
          <p:cNvGrpSpPr/>
          <p:nvPr/>
        </p:nvGrpSpPr>
        <p:grpSpPr>
          <a:xfrm>
            <a:off x="5946032" y="5599413"/>
            <a:ext cx="1493070" cy="876338"/>
            <a:chOff x="8092650" y="4275173"/>
            <a:chExt cx="1464309" cy="859456"/>
          </a:xfrm>
        </p:grpSpPr>
        <p:pic>
          <p:nvPicPr>
            <p:cNvPr id="58" name="Picture 57"/>
            <p:cNvPicPr>
              <a:picLocks noChangeAspect="1"/>
            </p:cNvPicPr>
            <p:nvPr/>
          </p:nvPicPr>
          <p:blipFill>
            <a:blip r:embed="rId5"/>
            <a:stretch>
              <a:fillRect/>
            </a:stretch>
          </p:blipFill>
          <p:spPr>
            <a:xfrm>
              <a:off x="8448265" y="4275173"/>
              <a:ext cx="719485" cy="567206"/>
            </a:xfrm>
            <a:prstGeom prst="rect">
              <a:avLst/>
            </a:prstGeom>
          </p:spPr>
        </p:pic>
        <p:sp>
          <p:nvSpPr>
            <p:cNvPr id="59" name="TextBox 58"/>
            <p:cNvSpPr txBox="1"/>
            <p:nvPr/>
          </p:nvSpPr>
          <p:spPr>
            <a:xfrm>
              <a:off x="8092650" y="4852171"/>
              <a:ext cx="1464309" cy="282458"/>
            </a:xfrm>
            <a:prstGeom prst="rect">
              <a:avLst/>
            </a:prstGeom>
            <a:noFill/>
          </p:spPr>
          <p:txBody>
            <a:bodyPr wrap="none" lIns="0" tIns="0" rIns="0" bIns="0" rtlCol="0">
              <a:spAutoFit/>
            </a:bodyPr>
            <a:lstStyle/>
            <a:p>
              <a:r>
                <a:rPr lang="en-US" sz="1835" spc="-71" dirty="0">
                  <a:solidFill>
                    <a:schemeClr val="tx1">
                      <a:lumMod val="85000"/>
                      <a:lumOff val="15000"/>
                    </a:schemeClr>
                  </a:solidFill>
                </a:rPr>
                <a:t>Content Type C</a:t>
              </a:r>
              <a:endParaRPr lang="en-GB" sz="1835" spc="-71" dirty="0">
                <a:solidFill>
                  <a:schemeClr val="tx1">
                    <a:lumMod val="85000"/>
                    <a:lumOff val="15000"/>
                  </a:schemeClr>
                </a:solidFill>
              </a:endParaRPr>
            </a:p>
          </p:txBody>
        </p:sp>
      </p:grpSp>
      <p:cxnSp>
        <p:nvCxnSpPr>
          <p:cNvPr id="65" name="Straight Arrow Connector 64"/>
          <p:cNvCxnSpPr/>
          <p:nvPr/>
        </p:nvCxnSpPr>
        <p:spPr>
          <a:xfrm flipH="1" flipV="1">
            <a:off x="3019126" y="3925876"/>
            <a:ext cx="3504320" cy="1586781"/>
          </a:xfrm>
          <a:prstGeom prst="straightConnector1">
            <a:avLst/>
          </a:prstGeom>
          <a:ln w="28575">
            <a:solidFill>
              <a:schemeClr val="accent1">
                <a:lumMod val="40000"/>
                <a:lumOff val="60000"/>
              </a:schemeClr>
            </a:solidFill>
            <a:prstDash val="sysDot"/>
            <a:headEnd type="stealth" w="lg" len="lg"/>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68" name="Straight Arrow Connector 67"/>
          <p:cNvCxnSpPr/>
          <p:nvPr/>
        </p:nvCxnSpPr>
        <p:spPr>
          <a:xfrm flipH="1" flipV="1">
            <a:off x="2941634" y="3895816"/>
            <a:ext cx="4589179" cy="1516884"/>
          </a:xfrm>
          <a:prstGeom prst="straightConnector1">
            <a:avLst/>
          </a:prstGeom>
          <a:ln w="28575">
            <a:solidFill>
              <a:schemeClr val="accent1">
                <a:lumMod val="40000"/>
                <a:lumOff val="60000"/>
              </a:schemeClr>
            </a:solidFill>
            <a:prstDash val="sysDot"/>
            <a:headEnd type="stealth" w="lg" len="lg"/>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70" name="Straight Arrow Connector 69"/>
          <p:cNvCxnSpPr/>
          <p:nvPr/>
        </p:nvCxnSpPr>
        <p:spPr>
          <a:xfrm flipH="1" flipV="1">
            <a:off x="2981863" y="3925876"/>
            <a:ext cx="5799136" cy="1241402"/>
          </a:xfrm>
          <a:prstGeom prst="straightConnector1">
            <a:avLst/>
          </a:prstGeom>
          <a:ln w="28575">
            <a:solidFill>
              <a:schemeClr val="accent1">
                <a:lumMod val="40000"/>
                <a:lumOff val="60000"/>
              </a:schemeClr>
            </a:solidFill>
            <a:prstDash val="sysDot"/>
            <a:headEnd type="stealth" w="lg" len="lg"/>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86" name="Straight Connector 85"/>
          <p:cNvCxnSpPr/>
          <p:nvPr/>
        </p:nvCxnSpPr>
        <p:spPr>
          <a:xfrm flipV="1">
            <a:off x="3532496" y="4707030"/>
            <a:ext cx="1629752" cy="738331"/>
          </a:xfrm>
          <a:prstGeom prst="line">
            <a:avLst/>
          </a:prstGeom>
          <a:ln>
            <a:solidFill>
              <a:schemeClr val="tx1"/>
            </a:solidFill>
            <a:tailEnd type="oval"/>
          </a:ln>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flipH="1" flipV="1">
            <a:off x="7868881" y="4412863"/>
            <a:ext cx="2318554" cy="4992"/>
          </a:xfrm>
          <a:prstGeom prst="line">
            <a:avLst/>
          </a:prstGeom>
          <a:ln>
            <a:solidFill>
              <a:schemeClr val="tx1"/>
            </a:solidFill>
            <a:tailEnd type="oval"/>
          </a:ln>
        </p:spPr>
        <p:style>
          <a:lnRef idx="1">
            <a:schemeClr val="dk1"/>
          </a:lnRef>
          <a:fillRef idx="0">
            <a:schemeClr val="dk1"/>
          </a:fillRef>
          <a:effectRef idx="0">
            <a:schemeClr val="dk1"/>
          </a:effectRef>
          <a:fontRef idx="minor">
            <a:schemeClr val="tx1"/>
          </a:fontRef>
        </p:style>
      </p:cxnSp>
      <p:sp>
        <p:nvSpPr>
          <p:cNvPr id="84" name="TextBox 4"/>
          <p:cNvSpPr txBox="1"/>
          <p:nvPr/>
        </p:nvSpPr>
        <p:spPr>
          <a:xfrm>
            <a:off x="9915297" y="3891055"/>
            <a:ext cx="2312933" cy="1043617"/>
          </a:xfrm>
          <a:prstGeom prst="rect">
            <a:avLst/>
          </a:prstGeom>
          <a:solidFill>
            <a:srgbClr val="505050"/>
          </a:solidFill>
          <a:ln w="19050">
            <a:noFill/>
            <a:prstDash val="solid"/>
            <a:miter lim="800000"/>
          </a:ln>
          <a:effectLst/>
        </p:spPr>
        <p:txBody>
          <a:bodyPr wrap="square" lIns="58160" tIns="29082" rIns="93058" bIns="29082"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sz="1600" dirty="0"/>
              <a:t>Feature framework feature with element xml files for content type and site columns.</a:t>
            </a:r>
          </a:p>
        </p:txBody>
      </p:sp>
      <p:grpSp>
        <p:nvGrpSpPr>
          <p:cNvPr id="92" name="Group 91"/>
          <p:cNvGrpSpPr/>
          <p:nvPr/>
        </p:nvGrpSpPr>
        <p:grpSpPr>
          <a:xfrm>
            <a:off x="4268067" y="1273302"/>
            <a:ext cx="1292123" cy="1709289"/>
            <a:chOff x="4181809" y="1247879"/>
            <a:chExt cx="1267232" cy="1676363"/>
          </a:xfrm>
        </p:grpSpPr>
        <p:grpSp>
          <p:nvGrpSpPr>
            <p:cNvPr id="47" name="Group 46"/>
            <p:cNvGrpSpPr/>
            <p:nvPr/>
          </p:nvGrpSpPr>
          <p:grpSpPr>
            <a:xfrm>
              <a:off x="4181809" y="1247879"/>
              <a:ext cx="1267232" cy="1676363"/>
              <a:chOff x="4132613" y="1288840"/>
              <a:chExt cx="1267232" cy="1676363"/>
            </a:xfrm>
          </p:grpSpPr>
          <p:pic>
            <p:nvPicPr>
              <p:cNvPr id="42" name="Picture 41"/>
              <p:cNvPicPr>
                <a:picLocks noChangeAspect="1"/>
              </p:cNvPicPr>
              <p:nvPr/>
            </p:nvPicPr>
            <p:blipFill>
              <a:blip r:embed="rId7"/>
              <a:stretch>
                <a:fillRect/>
              </a:stretch>
            </p:blipFill>
            <p:spPr>
              <a:xfrm>
                <a:off x="4132613" y="1288840"/>
                <a:ext cx="1267232" cy="1676363"/>
              </a:xfrm>
              <a:prstGeom prst="rect">
                <a:avLst/>
              </a:prstGeom>
            </p:spPr>
          </p:pic>
          <p:sp>
            <p:nvSpPr>
              <p:cNvPr id="45" name="TextBox 44"/>
              <p:cNvSpPr txBox="1"/>
              <p:nvPr/>
            </p:nvSpPr>
            <p:spPr>
              <a:xfrm>
                <a:off x="4258333" y="2448243"/>
                <a:ext cx="992517" cy="219797"/>
              </a:xfrm>
              <a:prstGeom prst="rect">
                <a:avLst/>
              </a:prstGeom>
              <a:noFill/>
            </p:spPr>
            <p:txBody>
              <a:bodyPr wrap="none" lIns="0" tIns="0" rIns="0" bIns="0" rtlCol="0">
                <a:spAutoFit/>
              </a:bodyPr>
              <a:lstStyle/>
              <a:p>
                <a:pPr algn="ctr"/>
                <a:r>
                  <a:rPr lang="en-US" sz="1428" spc="-71" dirty="0"/>
                  <a:t>WSP package</a:t>
                </a:r>
                <a:endParaRPr lang="en-GB" sz="1428" spc="-71" dirty="0"/>
              </a:p>
            </p:txBody>
          </p:sp>
        </p:grpSp>
        <p:pic>
          <p:nvPicPr>
            <p:cNvPr id="91" name="Picture 90"/>
            <p:cNvPicPr>
              <a:picLocks noChangeAspect="1"/>
            </p:cNvPicPr>
            <p:nvPr/>
          </p:nvPicPr>
          <p:blipFill>
            <a:blip r:embed="rId8">
              <a:lum bright="70000" contrast="-70000"/>
            </a:blip>
            <a:stretch>
              <a:fillRect/>
            </a:stretch>
          </p:blipFill>
          <p:spPr>
            <a:xfrm>
              <a:off x="4584783" y="1967929"/>
              <a:ext cx="438008" cy="438480"/>
            </a:xfrm>
            <a:prstGeom prst="rect">
              <a:avLst/>
            </a:prstGeom>
          </p:spPr>
        </p:pic>
      </p:grpSp>
      <p:grpSp>
        <p:nvGrpSpPr>
          <p:cNvPr id="93" name="Group 92"/>
          <p:cNvGrpSpPr/>
          <p:nvPr/>
        </p:nvGrpSpPr>
        <p:grpSpPr>
          <a:xfrm>
            <a:off x="6654580" y="2555797"/>
            <a:ext cx="524505" cy="524505"/>
            <a:chOff x="492" y="17985"/>
            <a:chExt cx="524853" cy="524853"/>
          </a:xfrm>
        </p:grpSpPr>
        <p:sp>
          <p:nvSpPr>
            <p:cNvPr id="94" name="Oval 93"/>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5"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65955">
                <a:lnSpc>
                  <a:spcPct val="90000"/>
                </a:lnSpc>
                <a:spcBef>
                  <a:spcPct val="0"/>
                </a:spcBef>
                <a:spcAft>
                  <a:spcPct val="35000"/>
                </a:spcAft>
              </a:pPr>
              <a:r>
                <a:rPr lang="en-US" sz="2800" dirty="0"/>
                <a:t>1</a:t>
              </a:r>
            </a:p>
          </p:txBody>
        </p:sp>
      </p:grpSp>
      <p:grpSp>
        <p:nvGrpSpPr>
          <p:cNvPr id="96" name="Group 95"/>
          <p:cNvGrpSpPr/>
          <p:nvPr/>
        </p:nvGrpSpPr>
        <p:grpSpPr>
          <a:xfrm>
            <a:off x="8506039" y="4018455"/>
            <a:ext cx="524505" cy="524505"/>
            <a:chOff x="492" y="17985"/>
            <a:chExt cx="524853" cy="524853"/>
          </a:xfrm>
        </p:grpSpPr>
        <p:sp>
          <p:nvSpPr>
            <p:cNvPr id="97" name="Oval 96"/>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8"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65955">
                <a:lnSpc>
                  <a:spcPct val="90000"/>
                </a:lnSpc>
                <a:spcBef>
                  <a:spcPct val="0"/>
                </a:spcBef>
                <a:spcAft>
                  <a:spcPct val="35000"/>
                </a:spcAft>
              </a:pPr>
              <a:r>
                <a:rPr lang="en-US" sz="2800" dirty="0"/>
                <a:t>2</a:t>
              </a:r>
            </a:p>
          </p:txBody>
        </p:sp>
      </p:grpSp>
      <p:grpSp>
        <p:nvGrpSpPr>
          <p:cNvPr id="99" name="Group 98"/>
          <p:cNvGrpSpPr/>
          <p:nvPr/>
        </p:nvGrpSpPr>
        <p:grpSpPr>
          <a:xfrm>
            <a:off x="3973390" y="5073347"/>
            <a:ext cx="524505" cy="524505"/>
            <a:chOff x="492" y="17985"/>
            <a:chExt cx="524853" cy="524853"/>
          </a:xfrm>
        </p:grpSpPr>
        <p:sp>
          <p:nvSpPr>
            <p:cNvPr id="100" name="Oval 99"/>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1"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65955">
                <a:lnSpc>
                  <a:spcPct val="90000"/>
                </a:lnSpc>
                <a:spcBef>
                  <a:spcPct val="0"/>
                </a:spcBef>
                <a:spcAft>
                  <a:spcPct val="35000"/>
                </a:spcAft>
              </a:pPr>
              <a:r>
                <a:rPr lang="en-US" sz="2800" dirty="0"/>
                <a:t>3</a:t>
              </a:r>
            </a:p>
          </p:txBody>
        </p:sp>
      </p:grpSp>
      <p:sp>
        <p:nvSpPr>
          <p:cNvPr id="3" name="Title 2"/>
          <p:cNvSpPr>
            <a:spLocks noGrp="1"/>
          </p:cNvSpPr>
          <p:nvPr>
            <p:ph type="title"/>
          </p:nvPr>
        </p:nvSpPr>
        <p:spPr/>
        <p:txBody>
          <a:bodyPr>
            <a:normAutofit fontScale="90000"/>
          </a:bodyPr>
          <a:lstStyle/>
          <a:p>
            <a:r>
              <a:rPr lang="en-US" dirty="0" smtClean="0"/>
              <a:t>Content type and site columns with dependency</a:t>
            </a:r>
            <a:br>
              <a:rPr lang="en-US" dirty="0" smtClean="0"/>
            </a:br>
            <a:r>
              <a:rPr lang="en-US" sz="2855" dirty="0"/>
              <a:t>Not recommended approach</a:t>
            </a:r>
            <a:endParaRPr lang="en-GB" dirty="0"/>
          </a:p>
        </p:txBody>
      </p:sp>
    </p:spTree>
    <p:extLst>
      <p:ext uri="{BB962C8B-B14F-4D97-AF65-F5344CB8AC3E}">
        <p14:creationId xmlns:p14="http://schemas.microsoft.com/office/powerpoint/2010/main" val="826609934"/>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1000"/>
                                        <p:tgtEl>
                                          <p:spTgt spid="93"/>
                                        </p:tgtEl>
                                      </p:cBhvr>
                                    </p:animEffect>
                                    <p:anim calcmode="lin" valueType="num">
                                      <p:cBhvr>
                                        <p:cTn id="13" dur="1000" fill="hold"/>
                                        <p:tgtEl>
                                          <p:spTgt spid="93"/>
                                        </p:tgtEl>
                                        <p:attrNameLst>
                                          <p:attrName>ppt_x</p:attrName>
                                        </p:attrNameLst>
                                      </p:cBhvr>
                                      <p:tavLst>
                                        <p:tav tm="0">
                                          <p:val>
                                            <p:strVal val="#ppt_x"/>
                                          </p:val>
                                        </p:tav>
                                        <p:tav tm="100000">
                                          <p:val>
                                            <p:strVal val="#ppt_x"/>
                                          </p:val>
                                        </p:tav>
                                      </p:tavLst>
                                    </p:anim>
                                    <p:anim calcmode="lin" valueType="num">
                                      <p:cBhvr>
                                        <p:cTn id="14" dur="1000" fill="hold"/>
                                        <p:tgtEl>
                                          <p:spTgt spid="9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anim calcmode="lin" valueType="num">
                                      <p:cBhvr>
                                        <p:cTn id="33" dur="1000" fill="hold"/>
                                        <p:tgtEl>
                                          <p:spTgt spid="41"/>
                                        </p:tgtEl>
                                        <p:attrNameLst>
                                          <p:attrName>ppt_x</p:attrName>
                                        </p:attrNameLst>
                                      </p:cBhvr>
                                      <p:tavLst>
                                        <p:tav tm="0">
                                          <p:val>
                                            <p:strVal val="#ppt_x"/>
                                          </p:val>
                                        </p:tav>
                                        <p:tav tm="100000">
                                          <p:val>
                                            <p:strVal val="#ppt_x"/>
                                          </p:val>
                                        </p:tav>
                                      </p:tavLst>
                                    </p:anim>
                                    <p:anim calcmode="lin" valueType="num">
                                      <p:cBhvr>
                                        <p:cTn id="3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1000" fill="hold"/>
                                        <p:tgtEl>
                                          <p:spTgt spid="5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1000"/>
                                        <p:tgtEl>
                                          <p:spTgt spid="35"/>
                                        </p:tgtEl>
                                      </p:cBhvr>
                                    </p:animEffect>
                                    <p:anim calcmode="lin" valueType="num">
                                      <p:cBhvr>
                                        <p:cTn id="55" dur="1000" fill="hold"/>
                                        <p:tgtEl>
                                          <p:spTgt spid="35"/>
                                        </p:tgtEl>
                                        <p:attrNameLst>
                                          <p:attrName>ppt_x</p:attrName>
                                        </p:attrNameLst>
                                      </p:cBhvr>
                                      <p:tavLst>
                                        <p:tav tm="0">
                                          <p:val>
                                            <p:strVal val="#ppt_x"/>
                                          </p:val>
                                        </p:tav>
                                        <p:tav tm="100000">
                                          <p:val>
                                            <p:strVal val="#ppt_x"/>
                                          </p:val>
                                        </p:tav>
                                      </p:tavLst>
                                    </p:anim>
                                    <p:anim calcmode="lin" valueType="num">
                                      <p:cBhvr>
                                        <p:cTn id="56" dur="1000" fill="hold"/>
                                        <p:tgtEl>
                                          <p:spTgt spid="35"/>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1000"/>
                                        <p:tgtEl>
                                          <p:spTgt spid="32"/>
                                        </p:tgtEl>
                                      </p:cBhvr>
                                    </p:animEffect>
                                    <p:anim calcmode="lin" valueType="num">
                                      <p:cBhvr>
                                        <p:cTn id="60" dur="1000" fill="hold"/>
                                        <p:tgtEl>
                                          <p:spTgt spid="32"/>
                                        </p:tgtEl>
                                        <p:attrNameLst>
                                          <p:attrName>ppt_x</p:attrName>
                                        </p:attrNameLst>
                                      </p:cBhvr>
                                      <p:tavLst>
                                        <p:tav tm="0">
                                          <p:val>
                                            <p:strVal val="#ppt_x"/>
                                          </p:val>
                                        </p:tav>
                                        <p:tav tm="100000">
                                          <p:val>
                                            <p:strVal val="#ppt_x"/>
                                          </p:val>
                                        </p:tav>
                                      </p:tavLst>
                                    </p:anim>
                                    <p:anim calcmode="lin" valueType="num">
                                      <p:cBhvr>
                                        <p:cTn id="61" dur="1000" fill="hold"/>
                                        <p:tgtEl>
                                          <p:spTgt spid="32"/>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1000"/>
                                        <p:tgtEl>
                                          <p:spTgt spid="54"/>
                                        </p:tgtEl>
                                      </p:cBhvr>
                                    </p:animEffect>
                                    <p:anim calcmode="lin" valueType="num">
                                      <p:cBhvr>
                                        <p:cTn id="65" dur="1000" fill="hold"/>
                                        <p:tgtEl>
                                          <p:spTgt spid="54"/>
                                        </p:tgtEl>
                                        <p:attrNameLst>
                                          <p:attrName>ppt_x</p:attrName>
                                        </p:attrNameLst>
                                      </p:cBhvr>
                                      <p:tavLst>
                                        <p:tav tm="0">
                                          <p:val>
                                            <p:strVal val="#ppt_x"/>
                                          </p:val>
                                        </p:tav>
                                        <p:tav tm="100000">
                                          <p:val>
                                            <p:strVal val="#ppt_x"/>
                                          </p:val>
                                        </p:tav>
                                      </p:tavLst>
                                    </p:anim>
                                    <p:anim calcmode="lin" valueType="num">
                                      <p:cBhvr>
                                        <p:cTn id="66" dur="1000" fill="hold"/>
                                        <p:tgtEl>
                                          <p:spTgt spid="54"/>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96"/>
                                        </p:tgtEl>
                                        <p:attrNameLst>
                                          <p:attrName>style.visibility</p:attrName>
                                        </p:attrNameLst>
                                      </p:cBhvr>
                                      <p:to>
                                        <p:strVal val="visible"/>
                                      </p:to>
                                    </p:set>
                                    <p:animEffect transition="in" filter="fade">
                                      <p:cBhvr>
                                        <p:cTn id="69" dur="1000"/>
                                        <p:tgtEl>
                                          <p:spTgt spid="96"/>
                                        </p:tgtEl>
                                      </p:cBhvr>
                                    </p:animEffect>
                                    <p:anim calcmode="lin" valueType="num">
                                      <p:cBhvr>
                                        <p:cTn id="70" dur="1000" fill="hold"/>
                                        <p:tgtEl>
                                          <p:spTgt spid="96"/>
                                        </p:tgtEl>
                                        <p:attrNameLst>
                                          <p:attrName>ppt_x</p:attrName>
                                        </p:attrNameLst>
                                      </p:cBhvr>
                                      <p:tavLst>
                                        <p:tav tm="0">
                                          <p:val>
                                            <p:strVal val="#ppt_x"/>
                                          </p:val>
                                        </p:tav>
                                        <p:tav tm="100000">
                                          <p:val>
                                            <p:strVal val="#ppt_x"/>
                                          </p:val>
                                        </p:tav>
                                      </p:tavLst>
                                    </p:anim>
                                    <p:anim calcmode="lin" valueType="num">
                                      <p:cBhvr>
                                        <p:cTn id="71" dur="1000" fill="hold"/>
                                        <p:tgtEl>
                                          <p:spTgt spid="96"/>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88"/>
                                        </p:tgtEl>
                                        <p:attrNameLst>
                                          <p:attrName>style.visibility</p:attrName>
                                        </p:attrNameLst>
                                      </p:cBhvr>
                                      <p:to>
                                        <p:strVal val="visible"/>
                                      </p:to>
                                    </p:set>
                                    <p:animEffect transition="in" filter="fade">
                                      <p:cBhvr>
                                        <p:cTn id="74" dur="1000"/>
                                        <p:tgtEl>
                                          <p:spTgt spid="88"/>
                                        </p:tgtEl>
                                      </p:cBhvr>
                                    </p:animEffect>
                                    <p:anim calcmode="lin" valueType="num">
                                      <p:cBhvr>
                                        <p:cTn id="75" dur="1000" fill="hold"/>
                                        <p:tgtEl>
                                          <p:spTgt spid="88"/>
                                        </p:tgtEl>
                                        <p:attrNameLst>
                                          <p:attrName>ppt_x</p:attrName>
                                        </p:attrNameLst>
                                      </p:cBhvr>
                                      <p:tavLst>
                                        <p:tav tm="0">
                                          <p:val>
                                            <p:strVal val="#ppt_x"/>
                                          </p:val>
                                        </p:tav>
                                        <p:tav tm="100000">
                                          <p:val>
                                            <p:strVal val="#ppt_x"/>
                                          </p:val>
                                        </p:tav>
                                      </p:tavLst>
                                    </p:anim>
                                    <p:anim calcmode="lin" valueType="num">
                                      <p:cBhvr>
                                        <p:cTn id="76" dur="1000" fill="hold"/>
                                        <p:tgtEl>
                                          <p:spTgt spid="8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84"/>
                                        </p:tgtEl>
                                        <p:attrNameLst>
                                          <p:attrName>style.visibility</p:attrName>
                                        </p:attrNameLst>
                                      </p:cBhvr>
                                      <p:to>
                                        <p:strVal val="visible"/>
                                      </p:to>
                                    </p:set>
                                    <p:animEffect transition="in" filter="fade">
                                      <p:cBhvr>
                                        <p:cTn id="79" dur="1000"/>
                                        <p:tgtEl>
                                          <p:spTgt spid="84"/>
                                        </p:tgtEl>
                                      </p:cBhvr>
                                    </p:animEffect>
                                    <p:anim calcmode="lin" valueType="num">
                                      <p:cBhvr>
                                        <p:cTn id="80" dur="1000" fill="hold"/>
                                        <p:tgtEl>
                                          <p:spTgt spid="84"/>
                                        </p:tgtEl>
                                        <p:attrNameLst>
                                          <p:attrName>ppt_x</p:attrName>
                                        </p:attrNameLst>
                                      </p:cBhvr>
                                      <p:tavLst>
                                        <p:tav tm="0">
                                          <p:val>
                                            <p:strVal val="#ppt_x"/>
                                          </p:val>
                                        </p:tav>
                                        <p:tav tm="100000">
                                          <p:val>
                                            <p:strVal val="#ppt_x"/>
                                          </p:val>
                                        </p:tav>
                                      </p:tavLst>
                                    </p:anim>
                                    <p:anim calcmode="lin" valueType="num">
                                      <p:cBhvr>
                                        <p:cTn id="81"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1000"/>
                                        <p:tgtEl>
                                          <p:spTgt spid="26"/>
                                        </p:tgtEl>
                                      </p:cBhvr>
                                    </p:animEffect>
                                    <p:anim calcmode="lin" valueType="num">
                                      <p:cBhvr>
                                        <p:cTn id="87" dur="1000" fill="hold"/>
                                        <p:tgtEl>
                                          <p:spTgt spid="26"/>
                                        </p:tgtEl>
                                        <p:attrNameLst>
                                          <p:attrName>ppt_x</p:attrName>
                                        </p:attrNameLst>
                                      </p:cBhvr>
                                      <p:tavLst>
                                        <p:tav tm="0">
                                          <p:val>
                                            <p:strVal val="#ppt_x"/>
                                          </p:val>
                                        </p:tav>
                                        <p:tav tm="100000">
                                          <p:val>
                                            <p:strVal val="#ppt_x"/>
                                          </p:val>
                                        </p:tav>
                                      </p:tavLst>
                                    </p:anim>
                                    <p:anim calcmode="lin" valueType="num">
                                      <p:cBhvr>
                                        <p:cTn id="88" dur="1000" fill="hold"/>
                                        <p:tgtEl>
                                          <p:spTgt spid="26"/>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fade">
                                      <p:cBhvr>
                                        <p:cTn id="91" dur="1000"/>
                                        <p:tgtEl>
                                          <p:spTgt spid="70"/>
                                        </p:tgtEl>
                                      </p:cBhvr>
                                    </p:animEffect>
                                    <p:anim calcmode="lin" valueType="num">
                                      <p:cBhvr>
                                        <p:cTn id="92" dur="1000" fill="hold"/>
                                        <p:tgtEl>
                                          <p:spTgt spid="70"/>
                                        </p:tgtEl>
                                        <p:attrNameLst>
                                          <p:attrName>ppt_x</p:attrName>
                                        </p:attrNameLst>
                                      </p:cBhvr>
                                      <p:tavLst>
                                        <p:tav tm="0">
                                          <p:val>
                                            <p:strVal val="#ppt_x"/>
                                          </p:val>
                                        </p:tav>
                                        <p:tav tm="100000">
                                          <p:val>
                                            <p:strVal val="#ppt_x"/>
                                          </p:val>
                                        </p:tav>
                                      </p:tavLst>
                                    </p:anim>
                                    <p:anim calcmode="lin" valueType="num">
                                      <p:cBhvr>
                                        <p:cTn id="93" dur="1000" fill="hold"/>
                                        <p:tgtEl>
                                          <p:spTgt spid="70"/>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5"/>
                                        </p:tgtEl>
                                        <p:attrNameLst>
                                          <p:attrName>style.visibility</p:attrName>
                                        </p:attrNameLst>
                                      </p:cBhvr>
                                      <p:to>
                                        <p:strVal val="visible"/>
                                      </p:to>
                                    </p:set>
                                    <p:animEffect transition="in" filter="fade">
                                      <p:cBhvr>
                                        <p:cTn id="101" dur="1000"/>
                                        <p:tgtEl>
                                          <p:spTgt spid="65"/>
                                        </p:tgtEl>
                                      </p:cBhvr>
                                    </p:animEffect>
                                    <p:anim calcmode="lin" valueType="num">
                                      <p:cBhvr>
                                        <p:cTn id="102" dur="1000" fill="hold"/>
                                        <p:tgtEl>
                                          <p:spTgt spid="65"/>
                                        </p:tgtEl>
                                        <p:attrNameLst>
                                          <p:attrName>ppt_x</p:attrName>
                                        </p:attrNameLst>
                                      </p:cBhvr>
                                      <p:tavLst>
                                        <p:tav tm="0">
                                          <p:val>
                                            <p:strVal val="#ppt_x"/>
                                          </p:val>
                                        </p:tav>
                                        <p:tav tm="100000">
                                          <p:val>
                                            <p:strVal val="#ppt_x"/>
                                          </p:val>
                                        </p:tav>
                                      </p:tavLst>
                                    </p:anim>
                                    <p:anim calcmode="lin" valueType="num">
                                      <p:cBhvr>
                                        <p:cTn id="103" dur="1000" fill="hold"/>
                                        <p:tgtEl>
                                          <p:spTgt spid="65"/>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86"/>
                                        </p:tgtEl>
                                        <p:attrNameLst>
                                          <p:attrName>style.visibility</p:attrName>
                                        </p:attrNameLst>
                                      </p:cBhvr>
                                      <p:to>
                                        <p:strVal val="visible"/>
                                      </p:to>
                                    </p:set>
                                    <p:animEffect transition="in" filter="fade">
                                      <p:cBhvr>
                                        <p:cTn id="106" dur="1000"/>
                                        <p:tgtEl>
                                          <p:spTgt spid="86"/>
                                        </p:tgtEl>
                                      </p:cBhvr>
                                    </p:animEffect>
                                    <p:anim calcmode="lin" valueType="num">
                                      <p:cBhvr>
                                        <p:cTn id="107" dur="1000" fill="hold"/>
                                        <p:tgtEl>
                                          <p:spTgt spid="86"/>
                                        </p:tgtEl>
                                        <p:attrNameLst>
                                          <p:attrName>ppt_x</p:attrName>
                                        </p:attrNameLst>
                                      </p:cBhvr>
                                      <p:tavLst>
                                        <p:tav tm="0">
                                          <p:val>
                                            <p:strVal val="#ppt_x"/>
                                          </p:val>
                                        </p:tav>
                                        <p:tav tm="100000">
                                          <p:val>
                                            <p:strVal val="#ppt_x"/>
                                          </p:val>
                                        </p:tav>
                                      </p:tavLst>
                                    </p:anim>
                                    <p:anim calcmode="lin" valueType="num">
                                      <p:cBhvr>
                                        <p:cTn id="108" dur="1000" fill="hold"/>
                                        <p:tgtEl>
                                          <p:spTgt spid="86"/>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99"/>
                                        </p:tgtEl>
                                        <p:attrNameLst>
                                          <p:attrName>style.visibility</p:attrName>
                                        </p:attrNameLst>
                                      </p:cBhvr>
                                      <p:to>
                                        <p:strVal val="visible"/>
                                      </p:to>
                                    </p:set>
                                    <p:animEffect transition="in" filter="fade">
                                      <p:cBhvr>
                                        <p:cTn id="111" dur="1000"/>
                                        <p:tgtEl>
                                          <p:spTgt spid="99"/>
                                        </p:tgtEl>
                                      </p:cBhvr>
                                    </p:animEffect>
                                    <p:anim calcmode="lin" valueType="num">
                                      <p:cBhvr>
                                        <p:cTn id="112" dur="1000" fill="hold"/>
                                        <p:tgtEl>
                                          <p:spTgt spid="99"/>
                                        </p:tgtEl>
                                        <p:attrNameLst>
                                          <p:attrName>ppt_x</p:attrName>
                                        </p:attrNameLst>
                                      </p:cBhvr>
                                      <p:tavLst>
                                        <p:tav tm="0">
                                          <p:val>
                                            <p:strVal val="#ppt_x"/>
                                          </p:val>
                                        </p:tav>
                                        <p:tav tm="100000">
                                          <p:val>
                                            <p:strVal val="#ppt_x"/>
                                          </p:val>
                                        </p:tav>
                                      </p:tavLst>
                                    </p:anim>
                                    <p:anim calcmode="lin" valueType="num">
                                      <p:cBhvr>
                                        <p:cTn id="113" dur="1000" fill="hold"/>
                                        <p:tgtEl>
                                          <p:spTgt spid="99"/>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5"/>
                                        </p:tgtEl>
                                        <p:attrNameLst>
                                          <p:attrName>style.visibility</p:attrName>
                                        </p:attrNameLst>
                                      </p:cBhvr>
                                      <p:to>
                                        <p:strVal val="visible"/>
                                      </p:to>
                                    </p:set>
                                    <p:animEffect transition="in" filter="fade">
                                      <p:cBhvr>
                                        <p:cTn id="116" dur="1000"/>
                                        <p:tgtEl>
                                          <p:spTgt spid="85"/>
                                        </p:tgtEl>
                                      </p:cBhvr>
                                    </p:animEffect>
                                    <p:anim calcmode="lin" valueType="num">
                                      <p:cBhvr>
                                        <p:cTn id="117" dur="1000" fill="hold"/>
                                        <p:tgtEl>
                                          <p:spTgt spid="85"/>
                                        </p:tgtEl>
                                        <p:attrNameLst>
                                          <p:attrName>ppt_x</p:attrName>
                                        </p:attrNameLst>
                                      </p:cBhvr>
                                      <p:tavLst>
                                        <p:tav tm="0">
                                          <p:val>
                                            <p:strVal val="#ppt_x"/>
                                          </p:val>
                                        </p:tav>
                                        <p:tav tm="100000">
                                          <p:val>
                                            <p:strVal val="#ppt_x"/>
                                          </p:val>
                                        </p:tav>
                                      </p:tavLst>
                                    </p:anim>
                                    <p:anim calcmode="lin" valueType="num">
                                      <p:cBhvr>
                                        <p:cTn id="118"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4" grpId="0" animBg="1"/>
      <p:bldP spid="41" grpId="0"/>
      <p:bldP spid="8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184812" y="3158628"/>
            <a:ext cx="1652922" cy="1713721"/>
            <a:chOff x="5313484" y="2669378"/>
            <a:chExt cx="1951995" cy="2085329"/>
          </a:xfrm>
        </p:grpSpPr>
        <p:pic>
          <p:nvPicPr>
            <p:cNvPr id="7" name="Picture 6"/>
            <p:cNvPicPr>
              <a:picLocks noChangeAspect="1"/>
            </p:cNvPicPr>
            <p:nvPr/>
          </p:nvPicPr>
          <p:blipFill>
            <a:blip r:embed="rId3"/>
            <a:stretch>
              <a:fillRect/>
            </a:stretch>
          </p:blipFill>
          <p:spPr>
            <a:xfrm>
              <a:off x="5313484" y="2669378"/>
              <a:ext cx="1367669" cy="1288605"/>
            </a:xfrm>
            <a:prstGeom prst="rect">
              <a:avLst/>
            </a:prstGeom>
          </p:spPr>
        </p:pic>
        <p:grpSp>
          <p:nvGrpSpPr>
            <p:cNvPr id="11" name="Group 10"/>
            <p:cNvGrpSpPr/>
            <p:nvPr/>
          </p:nvGrpSpPr>
          <p:grpSpPr>
            <a:xfrm>
              <a:off x="6225371" y="3644757"/>
              <a:ext cx="1040108" cy="1109950"/>
              <a:chOff x="3280291" y="4160874"/>
              <a:chExt cx="1040108" cy="1109950"/>
            </a:xfrm>
          </p:grpSpPr>
          <p:pic>
            <p:nvPicPr>
              <p:cNvPr id="5" name="Picture 4"/>
              <p:cNvPicPr>
                <a:picLocks noChangeAspect="1"/>
              </p:cNvPicPr>
              <p:nvPr/>
            </p:nvPicPr>
            <p:blipFill>
              <a:blip r:embed="rId4"/>
              <a:stretch>
                <a:fillRect/>
              </a:stretch>
            </p:blipFill>
            <p:spPr>
              <a:xfrm>
                <a:off x="3280291" y="4160874"/>
                <a:ext cx="911565" cy="1059734"/>
              </a:xfrm>
              <a:prstGeom prst="rect">
                <a:avLst/>
              </a:prstGeom>
            </p:spPr>
          </p:pic>
          <p:sp>
            <p:nvSpPr>
              <p:cNvPr id="10" name="TextBox 9"/>
              <p:cNvSpPr txBox="1"/>
              <p:nvPr/>
            </p:nvSpPr>
            <p:spPr>
              <a:xfrm>
                <a:off x="3736073" y="4875262"/>
                <a:ext cx="584326" cy="395562"/>
              </a:xfrm>
              <a:prstGeom prst="rect">
                <a:avLst/>
              </a:prstGeom>
              <a:solidFill>
                <a:schemeClr val="tx1">
                  <a:lumMod val="95000"/>
                </a:schemeClr>
              </a:solidFill>
              <a:ln>
                <a:solidFill>
                  <a:schemeClr val="tx1">
                    <a:lumMod val="50000"/>
                  </a:schemeClr>
                </a:solidFill>
              </a:ln>
            </p:spPr>
            <p:txBody>
              <a:bodyPr wrap="none" lIns="73414" tIns="0" rIns="73414" bIns="36707" rtlCol="0">
                <a:spAutoFit/>
              </a:bodyPr>
              <a:lstStyle/>
              <a:p>
                <a:r>
                  <a:rPr lang="en-US" sz="1835" spc="-71" dirty="0">
                    <a:solidFill>
                      <a:schemeClr val="bg1">
                        <a:lumMod val="75000"/>
                        <a:lumOff val="25000"/>
                      </a:schemeClr>
                    </a:solidFill>
                  </a:rPr>
                  <a:t>xml</a:t>
                </a:r>
                <a:endParaRPr lang="en-GB" sz="1835" spc="-71" dirty="0">
                  <a:solidFill>
                    <a:schemeClr val="bg1">
                      <a:lumMod val="75000"/>
                      <a:lumOff val="25000"/>
                    </a:schemeClr>
                  </a:solidFill>
                </a:endParaRPr>
              </a:p>
            </p:txBody>
          </p:sp>
        </p:grpSp>
      </p:grpSp>
      <p:grpSp>
        <p:nvGrpSpPr>
          <p:cNvPr id="19" name="Group 3"/>
          <p:cNvGrpSpPr/>
          <p:nvPr/>
        </p:nvGrpSpPr>
        <p:grpSpPr>
          <a:xfrm>
            <a:off x="2379266" y="4858640"/>
            <a:ext cx="1481625" cy="876338"/>
            <a:chOff x="8092650" y="4275173"/>
            <a:chExt cx="1453083" cy="859456"/>
          </a:xfrm>
        </p:grpSpPr>
        <p:pic>
          <p:nvPicPr>
            <p:cNvPr id="20" name="Picture 7"/>
            <p:cNvPicPr>
              <a:picLocks noChangeAspect="1"/>
            </p:cNvPicPr>
            <p:nvPr/>
          </p:nvPicPr>
          <p:blipFill>
            <a:blip r:embed="rId5"/>
            <a:stretch>
              <a:fillRect/>
            </a:stretch>
          </p:blipFill>
          <p:spPr>
            <a:xfrm>
              <a:off x="8448265" y="4275173"/>
              <a:ext cx="719485" cy="567206"/>
            </a:xfrm>
            <a:prstGeom prst="rect">
              <a:avLst/>
            </a:prstGeom>
          </p:spPr>
        </p:pic>
        <p:sp>
          <p:nvSpPr>
            <p:cNvPr id="21" name="TextBox 8"/>
            <p:cNvSpPr txBox="1"/>
            <p:nvPr/>
          </p:nvSpPr>
          <p:spPr>
            <a:xfrm>
              <a:off x="8092650" y="4852171"/>
              <a:ext cx="1453083" cy="282458"/>
            </a:xfrm>
            <a:prstGeom prst="rect">
              <a:avLst/>
            </a:prstGeom>
            <a:noFill/>
          </p:spPr>
          <p:txBody>
            <a:bodyPr wrap="none" lIns="0" tIns="0" rIns="0" bIns="0" rtlCol="0">
              <a:spAutoFit/>
            </a:bodyPr>
            <a:lstStyle/>
            <a:p>
              <a:r>
                <a:rPr lang="en-US" sz="1835" spc="-71" dirty="0">
                  <a:solidFill>
                    <a:schemeClr val="tx1">
                      <a:lumMod val="50000"/>
                      <a:lumOff val="50000"/>
                    </a:schemeClr>
                  </a:solidFill>
                </a:rPr>
                <a:t>Content Type B</a:t>
              </a:r>
              <a:endParaRPr lang="en-GB" sz="1835" spc="-71" dirty="0">
                <a:solidFill>
                  <a:schemeClr val="tx1">
                    <a:lumMod val="50000"/>
                    <a:lumOff val="50000"/>
                  </a:schemeClr>
                </a:solidFill>
              </a:endParaRPr>
            </a:p>
          </p:txBody>
        </p:sp>
      </p:grpSp>
      <p:cxnSp>
        <p:nvCxnSpPr>
          <p:cNvPr id="22" name="Straight Connector 21"/>
          <p:cNvCxnSpPr>
            <a:stCxn id="24" idx="1"/>
          </p:cNvCxnSpPr>
          <p:nvPr/>
        </p:nvCxnSpPr>
        <p:spPr>
          <a:xfrm flipH="1">
            <a:off x="6218118" y="2550464"/>
            <a:ext cx="1744811" cy="267586"/>
          </a:xfrm>
          <a:prstGeom prst="line">
            <a:avLst/>
          </a:prstGeom>
          <a:ln>
            <a:solidFill>
              <a:schemeClr val="tx1"/>
            </a:solidFill>
            <a:tailEnd type="oval"/>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H="1" flipV="1">
            <a:off x="5560190" y="2331223"/>
            <a:ext cx="922020" cy="951113"/>
          </a:xfrm>
          <a:prstGeom prst="straightConnector1">
            <a:avLst/>
          </a:prstGeom>
          <a:ln w="53975">
            <a:solidFill>
              <a:schemeClr val="tx1"/>
            </a:solidFill>
            <a:prstDash val="sysDot"/>
            <a:headEnd type="stealth" w="lg" len="lg"/>
            <a:tailEnd type="stealth" w="lg" len="lg"/>
          </a:ln>
          <a:effectLst/>
        </p:spPr>
        <p:style>
          <a:lnRef idx="1">
            <a:schemeClr val="accent4"/>
          </a:lnRef>
          <a:fillRef idx="0">
            <a:schemeClr val="accent4"/>
          </a:fillRef>
          <a:effectRef idx="0">
            <a:schemeClr val="accent4"/>
          </a:effectRef>
          <a:fontRef idx="minor">
            <a:schemeClr val="tx1"/>
          </a:fontRef>
        </p:style>
      </p:cxnSp>
      <p:sp>
        <p:nvSpPr>
          <p:cNvPr id="24" name="TextBox 4"/>
          <p:cNvSpPr txBox="1"/>
          <p:nvPr/>
        </p:nvSpPr>
        <p:spPr>
          <a:xfrm>
            <a:off x="7962930" y="2136829"/>
            <a:ext cx="1952367" cy="827272"/>
          </a:xfrm>
          <a:prstGeom prst="rect">
            <a:avLst/>
          </a:prstGeom>
          <a:solidFill>
            <a:srgbClr val="505050"/>
          </a:solidFill>
          <a:ln w="19050">
            <a:noFill/>
            <a:prstDash val="solid"/>
            <a:miter lim="800000"/>
          </a:ln>
          <a:effectLst/>
        </p:spPr>
        <p:txBody>
          <a:bodyPr wrap="square" lIns="58160" tIns="29082" rIns="93058" bIns="29082"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sz="1224" dirty="0"/>
              <a:t>Manifest xml in the solution package introduces the feature framework elements.</a:t>
            </a:r>
          </a:p>
        </p:txBody>
      </p:sp>
      <p:cxnSp>
        <p:nvCxnSpPr>
          <p:cNvPr id="26" name="Straight Arrow Connector 25"/>
          <p:cNvCxnSpPr>
            <a:endCxn id="2" idx="3"/>
          </p:cNvCxnSpPr>
          <p:nvPr/>
        </p:nvCxnSpPr>
        <p:spPr>
          <a:xfrm flipH="1" flipV="1">
            <a:off x="2737581" y="3669592"/>
            <a:ext cx="3447233" cy="18524"/>
          </a:xfrm>
          <a:prstGeom prst="straightConnector1">
            <a:avLst/>
          </a:prstGeom>
          <a:ln w="53975">
            <a:solidFill>
              <a:schemeClr val="tx1"/>
            </a:solidFill>
            <a:prstDash val="sysDot"/>
            <a:headEnd type="stealth" w="lg" len="lg"/>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29" name="Straight Arrow Connector 28"/>
          <p:cNvCxnSpPr>
            <a:endCxn id="58" idx="0"/>
          </p:cNvCxnSpPr>
          <p:nvPr/>
        </p:nvCxnSpPr>
        <p:spPr>
          <a:xfrm flipH="1">
            <a:off x="1821183" y="4479987"/>
            <a:ext cx="296255" cy="754578"/>
          </a:xfrm>
          <a:prstGeom prst="straightConnector1">
            <a:avLst/>
          </a:prstGeom>
          <a:ln w="28575">
            <a:solidFill>
              <a:schemeClr val="tx1"/>
            </a:solidFill>
            <a:prstDash val="sysDot"/>
            <a:headEnd type="stealth" w="lg" len="lg"/>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32" name="Straight Arrow Connector 31"/>
          <p:cNvCxnSpPr>
            <a:stCxn id="55" idx="1"/>
          </p:cNvCxnSpPr>
          <p:nvPr/>
        </p:nvCxnSpPr>
        <p:spPr>
          <a:xfrm flipH="1" flipV="1">
            <a:off x="2754595" y="4217602"/>
            <a:ext cx="1274759" cy="438615"/>
          </a:xfrm>
          <a:prstGeom prst="straightConnector1">
            <a:avLst/>
          </a:prstGeom>
          <a:ln w="28575">
            <a:solidFill>
              <a:schemeClr val="tx1"/>
            </a:solidFill>
            <a:prstDash val="sysDot"/>
            <a:headEnd type="stealth" w="lg" len="lg"/>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35" name="Straight Arrow Connector 34"/>
          <p:cNvCxnSpPr>
            <a:stCxn id="20" idx="0"/>
          </p:cNvCxnSpPr>
          <p:nvPr/>
        </p:nvCxnSpPr>
        <p:spPr>
          <a:xfrm flipH="1" flipV="1">
            <a:off x="2596411" y="4412864"/>
            <a:ext cx="512262" cy="445774"/>
          </a:xfrm>
          <a:prstGeom prst="straightConnector1">
            <a:avLst/>
          </a:prstGeom>
          <a:ln w="28575">
            <a:solidFill>
              <a:schemeClr val="tx1"/>
            </a:solidFill>
            <a:prstDash val="sysDot"/>
            <a:headEnd type="stealth" w="lg" len="lg"/>
            <a:tailEnd type="stealth" w="lg" len="lg"/>
          </a:ln>
          <a:effectLst/>
        </p:spPr>
        <p:style>
          <a:lnRef idx="1">
            <a:schemeClr val="accent4"/>
          </a:lnRef>
          <a:fillRef idx="0">
            <a:schemeClr val="accent4"/>
          </a:fillRef>
          <a:effectRef idx="0">
            <a:schemeClr val="accent4"/>
          </a:effectRef>
          <a:fontRef idx="minor">
            <a:schemeClr val="tx1"/>
          </a:fontRef>
        </p:style>
      </p:cxnSp>
      <p:sp>
        <p:nvSpPr>
          <p:cNvPr id="41" name="TextBox 40"/>
          <p:cNvSpPr txBox="1"/>
          <p:nvPr/>
        </p:nvSpPr>
        <p:spPr>
          <a:xfrm>
            <a:off x="7454947" y="3458286"/>
            <a:ext cx="3253611" cy="288007"/>
          </a:xfrm>
          <a:prstGeom prst="rect">
            <a:avLst/>
          </a:prstGeom>
          <a:noFill/>
        </p:spPr>
        <p:txBody>
          <a:bodyPr wrap="none" lIns="0" tIns="0" rIns="0" bIns="0" rtlCol="0">
            <a:spAutoFit/>
          </a:bodyPr>
          <a:lstStyle/>
          <a:p>
            <a:r>
              <a:rPr lang="en-US" sz="1835" spc="-71" dirty="0">
                <a:solidFill>
                  <a:schemeClr val="tx1">
                    <a:lumMod val="75000"/>
                    <a:lumOff val="25000"/>
                  </a:schemeClr>
                </a:solidFill>
              </a:rPr>
              <a:t>\\15\templates\features\FeatureA</a:t>
            </a:r>
            <a:endParaRPr lang="en-GB" sz="1835" spc="-71" dirty="0">
              <a:solidFill>
                <a:schemeClr val="tx1">
                  <a:lumMod val="75000"/>
                  <a:lumOff val="25000"/>
                </a:schemeClr>
              </a:solidFill>
            </a:endParaRPr>
          </a:p>
        </p:txBody>
      </p:sp>
      <p:sp>
        <p:nvSpPr>
          <p:cNvPr id="48" name="TextBox 47"/>
          <p:cNvSpPr txBox="1"/>
          <p:nvPr/>
        </p:nvSpPr>
        <p:spPr>
          <a:xfrm>
            <a:off x="5597002" y="1783736"/>
            <a:ext cx="2548635" cy="320051"/>
          </a:xfrm>
          <a:prstGeom prst="rect">
            <a:avLst/>
          </a:prstGeom>
          <a:noFill/>
        </p:spPr>
        <p:txBody>
          <a:bodyPr wrap="none" lIns="0" tIns="0" rIns="0" bIns="0" rtlCol="0">
            <a:spAutoFit/>
          </a:bodyPr>
          <a:lstStyle/>
          <a:p>
            <a:r>
              <a:rPr lang="en-US" sz="2039" spc="-71" dirty="0">
                <a:solidFill>
                  <a:schemeClr val="tx1">
                    <a:lumMod val="75000"/>
                    <a:lumOff val="25000"/>
                  </a:schemeClr>
                </a:solidFill>
              </a:rPr>
              <a:t>Configuration database</a:t>
            </a:r>
            <a:endParaRPr lang="en-GB" sz="2039" spc="-71" dirty="0">
              <a:solidFill>
                <a:schemeClr val="tx1">
                  <a:lumMod val="75000"/>
                  <a:lumOff val="25000"/>
                </a:schemeClr>
              </a:solidFill>
            </a:endParaRPr>
          </a:p>
        </p:txBody>
      </p:sp>
      <p:grpSp>
        <p:nvGrpSpPr>
          <p:cNvPr id="50" name="Group 49"/>
          <p:cNvGrpSpPr/>
          <p:nvPr/>
        </p:nvGrpSpPr>
        <p:grpSpPr>
          <a:xfrm>
            <a:off x="1720702" y="2371631"/>
            <a:ext cx="1016879" cy="1970553"/>
            <a:chOff x="2689660" y="2403127"/>
            <a:chExt cx="997291" cy="1932593"/>
          </a:xfrm>
        </p:grpSpPr>
        <p:pic>
          <p:nvPicPr>
            <p:cNvPr id="2" name="Picture 1"/>
            <p:cNvPicPr>
              <a:picLocks noChangeAspect="1"/>
            </p:cNvPicPr>
            <p:nvPr/>
          </p:nvPicPr>
          <p:blipFill>
            <a:blip r:embed="rId6"/>
            <a:stretch>
              <a:fillRect/>
            </a:stretch>
          </p:blipFill>
          <p:spPr>
            <a:xfrm>
              <a:off x="2689660" y="3016450"/>
              <a:ext cx="997291" cy="1319270"/>
            </a:xfrm>
            <a:prstGeom prst="rect">
              <a:avLst/>
            </a:prstGeom>
          </p:spPr>
        </p:pic>
        <p:sp>
          <p:nvSpPr>
            <p:cNvPr id="49" name="TextBox 48"/>
            <p:cNvSpPr txBox="1"/>
            <p:nvPr/>
          </p:nvSpPr>
          <p:spPr>
            <a:xfrm>
              <a:off x="2705354" y="2403127"/>
              <a:ext cx="965901" cy="627771"/>
            </a:xfrm>
            <a:prstGeom prst="rect">
              <a:avLst/>
            </a:prstGeom>
            <a:noFill/>
          </p:spPr>
          <p:txBody>
            <a:bodyPr wrap="none" lIns="0" tIns="0" rIns="0" bIns="0" rtlCol="0">
              <a:spAutoFit/>
            </a:bodyPr>
            <a:lstStyle/>
            <a:p>
              <a:pPr algn="ctr"/>
              <a:r>
                <a:rPr lang="en-US" sz="2039" spc="-71" dirty="0">
                  <a:solidFill>
                    <a:schemeClr val="tx1">
                      <a:lumMod val="75000"/>
                      <a:lumOff val="25000"/>
                    </a:schemeClr>
                  </a:solidFill>
                </a:rPr>
                <a:t>Content </a:t>
              </a:r>
              <a:br>
                <a:rPr lang="en-US" sz="2039" spc="-71" dirty="0">
                  <a:solidFill>
                    <a:schemeClr val="tx1">
                      <a:lumMod val="75000"/>
                      <a:lumOff val="25000"/>
                    </a:schemeClr>
                  </a:solidFill>
                </a:rPr>
              </a:br>
              <a:r>
                <a:rPr lang="en-US" sz="2039" spc="-71" dirty="0">
                  <a:solidFill>
                    <a:schemeClr val="tx1">
                      <a:lumMod val="75000"/>
                      <a:lumOff val="25000"/>
                    </a:schemeClr>
                  </a:solidFill>
                </a:rPr>
                <a:t>database</a:t>
              </a:r>
              <a:endParaRPr lang="en-GB" sz="2039" spc="-71" dirty="0">
                <a:solidFill>
                  <a:schemeClr val="tx1">
                    <a:lumMod val="75000"/>
                    <a:lumOff val="25000"/>
                  </a:schemeClr>
                </a:solidFill>
              </a:endParaRPr>
            </a:p>
          </p:txBody>
        </p:sp>
      </p:grpSp>
      <p:grpSp>
        <p:nvGrpSpPr>
          <p:cNvPr id="54" name="Group 15"/>
          <p:cNvGrpSpPr/>
          <p:nvPr/>
        </p:nvGrpSpPr>
        <p:grpSpPr>
          <a:xfrm>
            <a:off x="3666753" y="4367047"/>
            <a:ext cx="1499610" cy="876338"/>
            <a:chOff x="8092650" y="4275173"/>
            <a:chExt cx="1470722" cy="859456"/>
          </a:xfrm>
        </p:grpSpPr>
        <p:pic>
          <p:nvPicPr>
            <p:cNvPr id="55" name="Picture 16"/>
            <p:cNvPicPr>
              <a:picLocks noChangeAspect="1"/>
            </p:cNvPicPr>
            <p:nvPr/>
          </p:nvPicPr>
          <p:blipFill>
            <a:blip r:embed="rId5"/>
            <a:stretch>
              <a:fillRect/>
            </a:stretch>
          </p:blipFill>
          <p:spPr>
            <a:xfrm>
              <a:off x="8448265" y="4275173"/>
              <a:ext cx="719485" cy="567206"/>
            </a:xfrm>
            <a:prstGeom prst="rect">
              <a:avLst/>
            </a:prstGeom>
          </p:spPr>
        </p:pic>
        <p:sp>
          <p:nvSpPr>
            <p:cNvPr id="56" name="TextBox 17"/>
            <p:cNvSpPr txBox="1"/>
            <p:nvPr/>
          </p:nvSpPr>
          <p:spPr>
            <a:xfrm>
              <a:off x="8092650" y="4852171"/>
              <a:ext cx="1470722" cy="282458"/>
            </a:xfrm>
            <a:prstGeom prst="rect">
              <a:avLst/>
            </a:prstGeom>
            <a:noFill/>
          </p:spPr>
          <p:txBody>
            <a:bodyPr wrap="none" lIns="0" tIns="0" rIns="0" bIns="0" rtlCol="0">
              <a:spAutoFit/>
            </a:bodyPr>
            <a:lstStyle/>
            <a:p>
              <a:r>
                <a:rPr lang="en-US" sz="1835" spc="-71" dirty="0">
                  <a:solidFill>
                    <a:schemeClr val="tx1">
                      <a:lumMod val="50000"/>
                      <a:lumOff val="50000"/>
                    </a:schemeClr>
                  </a:solidFill>
                </a:rPr>
                <a:t>Content Type A</a:t>
              </a:r>
              <a:endParaRPr lang="en-GB" sz="1835" spc="-71" dirty="0">
                <a:solidFill>
                  <a:schemeClr val="tx1">
                    <a:lumMod val="50000"/>
                    <a:lumOff val="50000"/>
                  </a:schemeClr>
                </a:solidFill>
              </a:endParaRPr>
            </a:p>
          </p:txBody>
        </p:sp>
      </p:grpSp>
      <p:grpSp>
        <p:nvGrpSpPr>
          <p:cNvPr id="57" name="Group 29"/>
          <p:cNvGrpSpPr/>
          <p:nvPr/>
        </p:nvGrpSpPr>
        <p:grpSpPr>
          <a:xfrm>
            <a:off x="1091775" y="5234568"/>
            <a:ext cx="1493070" cy="876338"/>
            <a:chOff x="8092650" y="4275173"/>
            <a:chExt cx="1464309" cy="859456"/>
          </a:xfrm>
        </p:grpSpPr>
        <p:pic>
          <p:nvPicPr>
            <p:cNvPr id="58" name="Picture 30"/>
            <p:cNvPicPr>
              <a:picLocks noChangeAspect="1"/>
            </p:cNvPicPr>
            <p:nvPr/>
          </p:nvPicPr>
          <p:blipFill>
            <a:blip r:embed="rId5"/>
            <a:stretch>
              <a:fillRect/>
            </a:stretch>
          </p:blipFill>
          <p:spPr>
            <a:xfrm>
              <a:off x="8448265" y="4275173"/>
              <a:ext cx="719485" cy="567206"/>
            </a:xfrm>
            <a:prstGeom prst="rect">
              <a:avLst/>
            </a:prstGeom>
          </p:spPr>
        </p:pic>
        <p:sp>
          <p:nvSpPr>
            <p:cNvPr id="59" name="TextBox 32"/>
            <p:cNvSpPr txBox="1"/>
            <p:nvPr/>
          </p:nvSpPr>
          <p:spPr>
            <a:xfrm>
              <a:off x="8092650" y="4852171"/>
              <a:ext cx="1464309" cy="282458"/>
            </a:xfrm>
            <a:prstGeom prst="rect">
              <a:avLst/>
            </a:prstGeom>
            <a:noFill/>
          </p:spPr>
          <p:txBody>
            <a:bodyPr wrap="none" lIns="0" tIns="0" rIns="0" bIns="0" rtlCol="0">
              <a:spAutoFit/>
            </a:bodyPr>
            <a:lstStyle/>
            <a:p>
              <a:r>
                <a:rPr lang="en-US" sz="1835" spc="-71" dirty="0">
                  <a:solidFill>
                    <a:schemeClr val="tx1">
                      <a:lumMod val="50000"/>
                      <a:lumOff val="50000"/>
                    </a:schemeClr>
                  </a:solidFill>
                </a:rPr>
                <a:t>Content Type C</a:t>
              </a:r>
              <a:endParaRPr lang="en-GB" sz="1835" spc="-71" dirty="0">
                <a:solidFill>
                  <a:schemeClr val="tx1">
                    <a:lumMod val="50000"/>
                    <a:lumOff val="50000"/>
                  </a:schemeClr>
                </a:solidFill>
              </a:endParaRPr>
            </a:p>
          </p:txBody>
        </p:sp>
      </p:grpSp>
      <p:cxnSp>
        <p:nvCxnSpPr>
          <p:cNvPr id="88" name="Straight Connector 87"/>
          <p:cNvCxnSpPr/>
          <p:nvPr/>
        </p:nvCxnSpPr>
        <p:spPr>
          <a:xfrm flipH="1" flipV="1">
            <a:off x="7868881" y="4412863"/>
            <a:ext cx="2318554" cy="4992"/>
          </a:xfrm>
          <a:prstGeom prst="line">
            <a:avLst/>
          </a:prstGeom>
          <a:ln>
            <a:solidFill>
              <a:schemeClr val="tx1"/>
            </a:solidFill>
            <a:tailEnd type="oval"/>
          </a:ln>
        </p:spPr>
        <p:style>
          <a:lnRef idx="1">
            <a:schemeClr val="dk1"/>
          </a:lnRef>
          <a:fillRef idx="0">
            <a:schemeClr val="dk1"/>
          </a:fillRef>
          <a:effectRef idx="0">
            <a:schemeClr val="dk1"/>
          </a:effectRef>
          <a:fontRef idx="minor">
            <a:schemeClr val="tx1"/>
          </a:fontRef>
        </p:style>
      </p:cxnSp>
      <p:sp>
        <p:nvSpPr>
          <p:cNvPr id="84" name="TextBox 4"/>
          <p:cNvSpPr txBox="1"/>
          <p:nvPr/>
        </p:nvSpPr>
        <p:spPr>
          <a:xfrm>
            <a:off x="9481942" y="3979829"/>
            <a:ext cx="1952367" cy="1019407"/>
          </a:xfrm>
          <a:prstGeom prst="rect">
            <a:avLst/>
          </a:prstGeom>
          <a:solidFill>
            <a:srgbClr val="505050"/>
          </a:solidFill>
          <a:ln w="19050">
            <a:noFill/>
            <a:prstDash val="solid"/>
            <a:miter lim="800000"/>
          </a:ln>
          <a:effectLst/>
        </p:spPr>
        <p:txBody>
          <a:bodyPr wrap="square" lIns="58160" tIns="29082" rIns="93058" bIns="29082" rtlCol="0" anchor="ctr" anchorCtr="0">
            <a:spAutoFit/>
          </a:bodyPr>
          <a:lstStyle>
            <a:defPPr>
              <a:defRPr lang="en-US"/>
            </a:defPPr>
            <a:lvl1pPr defTabSz="914156"/>
            <a:lvl2pPr marL="0" lvl="1" defTabSz="914156">
              <a:defRPr sz="1200">
                <a:solidFill>
                  <a:schemeClr val="bg1"/>
                </a:solidFill>
              </a:defRPr>
            </a:lvl2pPr>
            <a:lvl3pPr marL="914156" defTabSz="914156"/>
            <a:lvl4pPr marL="1371233" defTabSz="914156"/>
            <a:lvl5pPr marL="1828313" defTabSz="914156"/>
            <a:lvl6pPr marL="2285391" defTabSz="914156"/>
            <a:lvl7pPr marL="2742468" defTabSz="914156"/>
            <a:lvl8pPr marL="3199546" defTabSz="914156"/>
            <a:lvl9pPr marL="3656624" defTabSz="914156"/>
          </a:lstStyle>
          <a:p>
            <a:pPr lvl="1"/>
            <a:r>
              <a:rPr lang="en-US" sz="1224" dirty="0">
                <a:solidFill>
                  <a:schemeClr val="tx1"/>
                </a:solidFill>
              </a:rPr>
              <a:t>Feature with feature receiver creating content types</a:t>
            </a:r>
            <a:r>
              <a:rPr lang="fi-FI" sz="1224" dirty="0">
                <a:solidFill>
                  <a:schemeClr val="tx1"/>
                </a:solidFill>
              </a:rPr>
              <a:t> and site columns</a:t>
            </a:r>
            <a:r>
              <a:rPr lang="en-US" sz="1224" dirty="0">
                <a:solidFill>
                  <a:schemeClr val="tx1"/>
                </a:solidFill>
              </a:rPr>
              <a:t> directly to content database using code</a:t>
            </a:r>
          </a:p>
        </p:txBody>
      </p:sp>
      <p:grpSp>
        <p:nvGrpSpPr>
          <p:cNvPr id="92" name="Group 91"/>
          <p:cNvGrpSpPr/>
          <p:nvPr/>
        </p:nvGrpSpPr>
        <p:grpSpPr>
          <a:xfrm>
            <a:off x="4268067" y="1273302"/>
            <a:ext cx="1292123" cy="1709289"/>
            <a:chOff x="4181809" y="1247879"/>
            <a:chExt cx="1267232" cy="1676363"/>
          </a:xfrm>
        </p:grpSpPr>
        <p:grpSp>
          <p:nvGrpSpPr>
            <p:cNvPr id="47" name="Group 46"/>
            <p:cNvGrpSpPr/>
            <p:nvPr/>
          </p:nvGrpSpPr>
          <p:grpSpPr>
            <a:xfrm>
              <a:off x="4181809" y="1247879"/>
              <a:ext cx="1267232" cy="1676363"/>
              <a:chOff x="4132613" y="1288840"/>
              <a:chExt cx="1267232" cy="1676363"/>
            </a:xfrm>
          </p:grpSpPr>
          <p:pic>
            <p:nvPicPr>
              <p:cNvPr id="42" name="Picture 41"/>
              <p:cNvPicPr>
                <a:picLocks noChangeAspect="1"/>
              </p:cNvPicPr>
              <p:nvPr/>
            </p:nvPicPr>
            <p:blipFill>
              <a:blip r:embed="rId7"/>
              <a:stretch>
                <a:fillRect/>
              </a:stretch>
            </p:blipFill>
            <p:spPr>
              <a:xfrm>
                <a:off x="4132613" y="1288840"/>
                <a:ext cx="1267232" cy="1676363"/>
              </a:xfrm>
              <a:prstGeom prst="rect">
                <a:avLst/>
              </a:prstGeom>
            </p:spPr>
          </p:pic>
          <p:sp>
            <p:nvSpPr>
              <p:cNvPr id="45" name="TextBox 44"/>
              <p:cNvSpPr txBox="1"/>
              <p:nvPr/>
            </p:nvSpPr>
            <p:spPr>
              <a:xfrm>
                <a:off x="4258333" y="2448243"/>
                <a:ext cx="992517" cy="219797"/>
              </a:xfrm>
              <a:prstGeom prst="rect">
                <a:avLst/>
              </a:prstGeom>
              <a:noFill/>
            </p:spPr>
            <p:txBody>
              <a:bodyPr wrap="none" lIns="0" tIns="0" rIns="0" bIns="0" rtlCol="0">
                <a:spAutoFit/>
              </a:bodyPr>
              <a:lstStyle/>
              <a:p>
                <a:pPr algn="ctr"/>
                <a:r>
                  <a:rPr lang="en-US" sz="1428" spc="-71" dirty="0"/>
                  <a:t>WSP package</a:t>
                </a:r>
                <a:endParaRPr lang="en-GB" sz="1428" spc="-71" dirty="0"/>
              </a:p>
            </p:txBody>
          </p:sp>
        </p:grpSp>
        <p:pic>
          <p:nvPicPr>
            <p:cNvPr id="91" name="Picture 90"/>
            <p:cNvPicPr>
              <a:picLocks noChangeAspect="1"/>
            </p:cNvPicPr>
            <p:nvPr/>
          </p:nvPicPr>
          <p:blipFill>
            <a:blip r:embed="rId8">
              <a:lum bright="70000" contrast="-70000"/>
            </a:blip>
            <a:stretch>
              <a:fillRect/>
            </a:stretch>
          </p:blipFill>
          <p:spPr>
            <a:xfrm>
              <a:off x="4584783" y="1967929"/>
              <a:ext cx="438008" cy="438480"/>
            </a:xfrm>
            <a:prstGeom prst="rect">
              <a:avLst/>
            </a:prstGeom>
          </p:spPr>
        </p:pic>
      </p:grpSp>
      <p:grpSp>
        <p:nvGrpSpPr>
          <p:cNvPr id="93" name="Group 92"/>
          <p:cNvGrpSpPr/>
          <p:nvPr/>
        </p:nvGrpSpPr>
        <p:grpSpPr>
          <a:xfrm>
            <a:off x="6654580" y="2555797"/>
            <a:ext cx="524505" cy="524505"/>
            <a:chOff x="492" y="17985"/>
            <a:chExt cx="524853" cy="524853"/>
          </a:xfrm>
        </p:grpSpPr>
        <p:sp>
          <p:nvSpPr>
            <p:cNvPr id="94" name="Oval 93"/>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5"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65955">
                <a:lnSpc>
                  <a:spcPct val="90000"/>
                </a:lnSpc>
                <a:spcBef>
                  <a:spcPct val="0"/>
                </a:spcBef>
                <a:spcAft>
                  <a:spcPct val="35000"/>
                </a:spcAft>
              </a:pPr>
              <a:r>
                <a:rPr lang="en-US" sz="2800" dirty="0"/>
                <a:t>1</a:t>
              </a:r>
            </a:p>
          </p:txBody>
        </p:sp>
      </p:grpSp>
      <p:pic>
        <p:nvPicPr>
          <p:cNvPr id="6" name="Picture 5"/>
          <p:cNvPicPr>
            <a:picLocks noChangeAspect="1"/>
          </p:cNvPicPr>
          <p:nvPr/>
        </p:nvPicPr>
        <p:blipFill>
          <a:blip r:embed="rId9"/>
          <a:stretch>
            <a:fillRect/>
          </a:stretch>
        </p:blipFill>
        <p:spPr>
          <a:xfrm>
            <a:off x="7789094" y="4479986"/>
            <a:ext cx="981691" cy="773916"/>
          </a:xfrm>
          <a:prstGeom prst="rect">
            <a:avLst/>
          </a:prstGeom>
        </p:spPr>
      </p:pic>
      <p:grpSp>
        <p:nvGrpSpPr>
          <p:cNvPr id="96" name="Group 95"/>
          <p:cNvGrpSpPr/>
          <p:nvPr/>
        </p:nvGrpSpPr>
        <p:grpSpPr>
          <a:xfrm>
            <a:off x="8506039" y="4018455"/>
            <a:ext cx="524505" cy="524505"/>
            <a:chOff x="492" y="17985"/>
            <a:chExt cx="524853" cy="524853"/>
          </a:xfrm>
        </p:grpSpPr>
        <p:sp>
          <p:nvSpPr>
            <p:cNvPr id="97" name="Oval 96"/>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8"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65955">
                <a:lnSpc>
                  <a:spcPct val="90000"/>
                </a:lnSpc>
                <a:spcBef>
                  <a:spcPct val="0"/>
                </a:spcBef>
                <a:spcAft>
                  <a:spcPct val="35000"/>
                </a:spcAft>
              </a:pPr>
              <a:r>
                <a:rPr lang="en-US" sz="2800" dirty="0"/>
                <a:t>2</a:t>
              </a:r>
            </a:p>
          </p:txBody>
        </p:sp>
      </p:grpSp>
      <p:cxnSp>
        <p:nvCxnSpPr>
          <p:cNvPr id="53" name="Straight Connector 52"/>
          <p:cNvCxnSpPr>
            <a:stCxn id="60" idx="1"/>
          </p:cNvCxnSpPr>
          <p:nvPr/>
        </p:nvCxnSpPr>
        <p:spPr>
          <a:xfrm flipH="1" flipV="1">
            <a:off x="3108672" y="4601322"/>
            <a:ext cx="1793360" cy="1289492"/>
          </a:xfrm>
          <a:prstGeom prst="line">
            <a:avLst/>
          </a:prstGeom>
          <a:ln>
            <a:solidFill>
              <a:schemeClr val="tx1"/>
            </a:solidFill>
            <a:tailEnd type="oval"/>
          </a:ln>
        </p:spPr>
        <p:style>
          <a:lnRef idx="1">
            <a:schemeClr val="dk1"/>
          </a:lnRef>
          <a:fillRef idx="0">
            <a:schemeClr val="dk1"/>
          </a:fillRef>
          <a:effectRef idx="0">
            <a:schemeClr val="dk1"/>
          </a:effectRef>
          <a:fontRef idx="minor">
            <a:schemeClr val="tx1"/>
          </a:fontRef>
        </p:style>
      </p:cxnSp>
      <p:sp>
        <p:nvSpPr>
          <p:cNvPr id="60" name="TextBox 4"/>
          <p:cNvSpPr txBox="1"/>
          <p:nvPr/>
        </p:nvSpPr>
        <p:spPr>
          <a:xfrm>
            <a:off x="4902033" y="5381112"/>
            <a:ext cx="1952367" cy="1019407"/>
          </a:xfrm>
          <a:prstGeom prst="rect">
            <a:avLst/>
          </a:prstGeom>
          <a:solidFill>
            <a:srgbClr val="505050"/>
          </a:solidFill>
          <a:ln w="19050">
            <a:noFill/>
            <a:prstDash val="solid"/>
            <a:miter lim="800000"/>
          </a:ln>
          <a:effectLst/>
        </p:spPr>
        <p:txBody>
          <a:bodyPr wrap="square" lIns="58160" tIns="29082" rIns="93058" bIns="29082"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sz="1224" dirty="0"/>
              <a:t>Content types do not have any dependency and farm solution can be retracted without any impact to them</a:t>
            </a:r>
          </a:p>
        </p:txBody>
      </p:sp>
      <p:grpSp>
        <p:nvGrpSpPr>
          <p:cNvPr id="61" name="Group 60"/>
          <p:cNvGrpSpPr/>
          <p:nvPr/>
        </p:nvGrpSpPr>
        <p:grpSpPr>
          <a:xfrm>
            <a:off x="4052549" y="5423281"/>
            <a:ext cx="524505" cy="524505"/>
            <a:chOff x="492" y="17985"/>
            <a:chExt cx="524853" cy="524853"/>
          </a:xfrm>
        </p:grpSpPr>
        <p:sp>
          <p:nvSpPr>
            <p:cNvPr id="62" name="Oval 61"/>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3"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65955">
                <a:lnSpc>
                  <a:spcPct val="90000"/>
                </a:lnSpc>
                <a:spcBef>
                  <a:spcPct val="0"/>
                </a:spcBef>
                <a:spcAft>
                  <a:spcPct val="35000"/>
                </a:spcAft>
              </a:pPr>
              <a:r>
                <a:rPr lang="en-US" sz="2800" dirty="0"/>
                <a:t>3</a:t>
              </a:r>
            </a:p>
          </p:txBody>
        </p:sp>
      </p:grpSp>
      <p:sp>
        <p:nvSpPr>
          <p:cNvPr id="3" name="Title 2"/>
          <p:cNvSpPr>
            <a:spLocks noGrp="1"/>
          </p:cNvSpPr>
          <p:nvPr>
            <p:ph type="title"/>
          </p:nvPr>
        </p:nvSpPr>
        <p:spPr/>
        <p:txBody>
          <a:bodyPr>
            <a:normAutofit fontScale="90000"/>
          </a:bodyPr>
          <a:lstStyle/>
          <a:p>
            <a:r>
              <a:rPr lang="en-US" dirty="0" smtClean="0"/>
              <a:t>Content type and site columns without dependency</a:t>
            </a:r>
            <a:br>
              <a:rPr lang="en-US" dirty="0" smtClean="0"/>
            </a:br>
            <a:r>
              <a:rPr lang="en-US" sz="3161" dirty="0"/>
              <a:t>Recommended approach</a:t>
            </a:r>
            <a:endParaRPr lang="en-GB" dirty="0"/>
          </a:p>
        </p:txBody>
      </p:sp>
    </p:spTree>
    <p:extLst>
      <p:ext uri="{BB962C8B-B14F-4D97-AF65-F5344CB8AC3E}">
        <p14:creationId xmlns:p14="http://schemas.microsoft.com/office/powerpoint/2010/main" val="3799132205"/>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1000"/>
                                        <p:tgtEl>
                                          <p:spTgt spid="93"/>
                                        </p:tgtEl>
                                      </p:cBhvr>
                                    </p:animEffect>
                                    <p:anim calcmode="lin" valueType="num">
                                      <p:cBhvr>
                                        <p:cTn id="13" dur="1000" fill="hold"/>
                                        <p:tgtEl>
                                          <p:spTgt spid="93"/>
                                        </p:tgtEl>
                                        <p:attrNameLst>
                                          <p:attrName>ppt_x</p:attrName>
                                        </p:attrNameLst>
                                      </p:cBhvr>
                                      <p:tavLst>
                                        <p:tav tm="0">
                                          <p:val>
                                            <p:strVal val="#ppt_x"/>
                                          </p:val>
                                        </p:tav>
                                        <p:tav tm="100000">
                                          <p:val>
                                            <p:strVal val="#ppt_x"/>
                                          </p:val>
                                        </p:tav>
                                      </p:tavLst>
                                    </p:anim>
                                    <p:anim calcmode="lin" valueType="num">
                                      <p:cBhvr>
                                        <p:cTn id="14" dur="1000" fill="hold"/>
                                        <p:tgtEl>
                                          <p:spTgt spid="9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anim calcmode="lin" valueType="num">
                                      <p:cBhvr>
                                        <p:cTn id="33" dur="1000" fill="hold"/>
                                        <p:tgtEl>
                                          <p:spTgt spid="41"/>
                                        </p:tgtEl>
                                        <p:attrNameLst>
                                          <p:attrName>ppt_x</p:attrName>
                                        </p:attrNameLst>
                                      </p:cBhvr>
                                      <p:tavLst>
                                        <p:tav tm="0">
                                          <p:val>
                                            <p:strVal val="#ppt_x"/>
                                          </p:val>
                                        </p:tav>
                                        <p:tav tm="100000">
                                          <p:val>
                                            <p:strVal val="#ppt_x"/>
                                          </p:val>
                                        </p:tav>
                                      </p:tavLst>
                                    </p:anim>
                                    <p:anim calcmode="lin" valueType="num">
                                      <p:cBhvr>
                                        <p:cTn id="3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96"/>
                                        </p:tgtEl>
                                        <p:attrNameLst>
                                          <p:attrName>style.visibility</p:attrName>
                                        </p:attrNameLst>
                                      </p:cBhvr>
                                      <p:to>
                                        <p:strVal val="visible"/>
                                      </p:to>
                                    </p:set>
                                    <p:animEffect transition="in" filter="fade">
                                      <p:cBhvr>
                                        <p:cTn id="44" dur="1000"/>
                                        <p:tgtEl>
                                          <p:spTgt spid="96"/>
                                        </p:tgtEl>
                                      </p:cBhvr>
                                    </p:animEffect>
                                    <p:anim calcmode="lin" valueType="num">
                                      <p:cBhvr>
                                        <p:cTn id="45" dur="1000" fill="hold"/>
                                        <p:tgtEl>
                                          <p:spTgt spid="96"/>
                                        </p:tgtEl>
                                        <p:attrNameLst>
                                          <p:attrName>ppt_x</p:attrName>
                                        </p:attrNameLst>
                                      </p:cBhvr>
                                      <p:tavLst>
                                        <p:tav tm="0">
                                          <p:val>
                                            <p:strVal val="#ppt_x"/>
                                          </p:val>
                                        </p:tav>
                                        <p:tav tm="100000">
                                          <p:val>
                                            <p:strVal val="#ppt_x"/>
                                          </p:val>
                                        </p:tav>
                                      </p:tavLst>
                                    </p:anim>
                                    <p:anim calcmode="lin" valueType="num">
                                      <p:cBhvr>
                                        <p:cTn id="46" dur="1000" fill="hold"/>
                                        <p:tgtEl>
                                          <p:spTgt spid="9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fade">
                                      <p:cBhvr>
                                        <p:cTn id="54" dur="1000"/>
                                        <p:tgtEl>
                                          <p:spTgt spid="84"/>
                                        </p:tgtEl>
                                      </p:cBhvr>
                                    </p:animEffect>
                                    <p:anim calcmode="lin" valueType="num">
                                      <p:cBhvr>
                                        <p:cTn id="55" dur="1000" fill="hold"/>
                                        <p:tgtEl>
                                          <p:spTgt spid="84"/>
                                        </p:tgtEl>
                                        <p:attrNameLst>
                                          <p:attrName>ppt_x</p:attrName>
                                        </p:attrNameLst>
                                      </p:cBhvr>
                                      <p:tavLst>
                                        <p:tav tm="0">
                                          <p:val>
                                            <p:strVal val="#ppt_x"/>
                                          </p:val>
                                        </p:tav>
                                        <p:tav tm="100000">
                                          <p:val>
                                            <p:strVal val="#ppt_x"/>
                                          </p:val>
                                        </p:tav>
                                      </p:tavLst>
                                    </p:anim>
                                    <p:anim calcmode="lin" valueType="num">
                                      <p:cBhvr>
                                        <p:cTn id="56"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1000"/>
                                        <p:tgtEl>
                                          <p:spTgt spid="29"/>
                                        </p:tgtEl>
                                      </p:cBhvr>
                                    </p:animEffect>
                                    <p:anim calcmode="lin" valueType="num">
                                      <p:cBhvr>
                                        <p:cTn id="67" dur="1000" fill="hold"/>
                                        <p:tgtEl>
                                          <p:spTgt spid="29"/>
                                        </p:tgtEl>
                                        <p:attrNameLst>
                                          <p:attrName>ppt_x</p:attrName>
                                        </p:attrNameLst>
                                      </p:cBhvr>
                                      <p:tavLst>
                                        <p:tav tm="0">
                                          <p:val>
                                            <p:strVal val="#ppt_x"/>
                                          </p:val>
                                        </p:tav>
                                        <p:tav tm="100000">
                                          <p:val>
                                            <p:strVal val="#ppt_x"/>
                                          </p:val>
                                        </p:tav>
                                      </p:tavLst>
                                    </p:anim>
                                    <p:anim calcmode="lin" valueType="num">
                                      <p:cBhvr>
                                        <p:cTn id="68" dur="1000" fill="hold"/>
                                        <p:tgtEl>
                                          <p:spTgt spid="29"/>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1000"/>
                                        <p:tgtEl>
                                          <p:spTgt spid="32"/>
                                        </p:tgtEl>
                                      </p:cBhvr>
                                    </p:animEffect>
                                    <p:anim calcmode="lin" valueType="num">
                                      <p:cBhvr>
                                        <p:cTn id="72" dur="1000" fill="hold"/>
                                        <p:tgtEl>
                                          <p:spTgt spid="32"/>
                                        </p:tgtEl>
                                        <p:attrNameLst>
                                          <p:attrName>ppt_x</p:attrName>
                                        </p:attrNameLst>
                                      </p:cBhvr>
                                      <p:tavLst>
                                        <p:tav tm="0">
                                          <p:val>
                                            <p:strVal val="#ppt_x"/>
                                          </p:val>
                                        </p:tav>
                                        <p:tav tm="100000">
                                          <p:val>
                                            <p:strVal val="#ppt_x"/>
                                          </p:val>
                                        </p:tav>
                                      </p:tavLst>
                                    </p:anim>
                                    <p:anim calcmode="lin" valueType="num">
                                      <p:cBhvr>
                                        <p:cTn id="73" dur="1000" fill="hold"/>
                                        <p:tgtEl>
                                          <p:spTgt spid="32"/>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1000"/>
                                        <p:tgtEl>
                                          <p:spTgt spid="35"/>
                                        </p:tgtEl>
                                      </p:cBhvr>
                                    </p:animEffect>
                                    <p:anim calcmode="lin" valueType="num">
                                      <p:cBhvr>
                                        <p:cTn id="77" dur="1000" fill="hold"/>
                                        <p:tgtEl>
                                          <p:spTgt spid="35"/>
                                        </p:tgtEl>
                                        <p:attrNameLst>
                                          <p:attrName>ppt_x</p:attrName>
                                        </p:attrNameLst>
                                      </p:cBhvr>
                                      <p:tavLst>
                                        <p:tav tm="0">
                                          <p:val>
                                            <p:strVal val="#ppt_x"/>
                                          </p:val>
                                        </p:tav>
                                        <p:tav tm="100000">
                                          <p:val>
                                            <p:strVal val="#ppt_x"/>
                                          </p:val>
                                        </p:tav>
                                      </p:tavLst>
                                    </p:anim>
                                    <p:anim calcmode="lin" valueType="num">
                                      <p:cBhvr>
                                        <p:cTn id="78" dur="1000" fill="hold"/>
                                        <p:tgtEl>
                                          <p:spTgt spid="3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fade">
                                      <p:cBhvr>
                                        <p:cTn id="81" dur="1000"/>
                                        <p:tgtEl>
                                          <p:spTgt spid="54"/>
                                        </p:tgtEl>
                                      </p:cBhvr>
                                    </p:animEffect>
                                    <p:anim calcmode="lin" valueType="num">
                                      <p:cBhvr>
                                        <p:cTn id="82" dur="1000" fill="hold"/>
                                        <p:tgtEl>
                                          <p:spTgt spid="54"/>
                                        </p:tgtEl>
                                        <p:attrNameLst>
                                          <p:attrName>ppt_x</p:attrName>
                                        </p:attrNameLst>
                                      </p:cBhvr>
                                      <p:tavLst>
                                        <p:tav tm="0">
                                          <p:val>
                                            <p:strVal val="#ppt_x"/>
                                          </p:val>
                                        </p:tav>
                                        <p:tav tm="100000">
                                          <p:val>
                                            <p:strVal val="#ppt_x"/>
                                          </p:val>
                                        </p:tav>
                                      </p:tavLst>
                                    </p:anim>
                                    <p:anim calcmode="lin" valueType="num">
                                      <p:cBhvr>
                                        <p:cTn id="83" dur="1000" fill="hold"/>
                                        <p:tgtEl>
                                          <p:spTgt spid="54"/>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fade">
                                      <p:cBhvr>
                                        <p:cTn id="86" dur="1000"/>
                                        <p:tgtEl>
                                          <p:spTgt spid="57"/>
                                        </p:tgtEl>
                                      </p:cBhvr>
                                    </p:animEffect>
                                    <p:anim calcmode="lin" valueType="num">
                                      <p:cBhvr>
                                        <p:cTn id="87" dur="1000" fill="hold"/>
                                        <p:tgtEl>
                                          <p:spTgt spid="57"/>
                                        </p:tgtEl>
                                        <p:attrNameLst>
                                          <p:attrName>ppt_x</p:attrName>
                                        </p:attrNameLst>
                                      </p:cBhvr>
                                      <p:tavLst>
                                        <p:tav tm="0">
                                          <p:val>
                                            <p:strVal val="#ppt_x"/>
                                          </p:val>
                                        </p:tav>
                                        <p:tav tm="100000">
                                          <p:val>
                                            <p:strVal val="#ppt_x"/>
                                          </p:val>
                                        </p:tav>
                                      </p:tavLst>
                                    </p:anim>
                                    <p:anim calcmode="lin" valueType="num">
                                      <p:cBhvr>
                                        <p:cTn id="88" dur="1000" fill="hold"/>
                                        <p:tgtEl>
                                          <p:spTgt spid="57"/>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60"/>
                                        </p:tgtEl>
                                        <p:attrNameLst>
                                          <p:attrName>style.visibility</p:attrName>
                                        </p:attrNameLst>
                                      </p:cBhvr>
                                      <p:to>
                                        <p:strVal val="visible"/>
                                      </p:to>
                                    </p:set>
                                    <p:animEffect transition="in" filter="fade">
                                      <p:cBhvr>
                                        <p:cTn id="96" dur="1000"/>
                                        <p:tgtEl>
                                          <p:spTgt spid="60"/>
                                        </p:tgtEl>
                                      </p:cBhvr>
                                    </p:animEffect>
                                    <p:anim calcmode="lin" valueType="num">
                                      <p:cBhvr>
                                        <p:cTn id="97" dur="1000" fill="hold"/>
                                        <p:tgtEl>
                                          <p:spTgt spid="60"/>
                                        </p:tgtEl>
                                        <p:attrNameLst>
                                          <p:attrName>ppt_x</p:attrName>
                                        </p:attrNameLst>
                                      </p:cBhvr>
                                      <p:tavLst>
                                        <p:tav tm="0">
                                          <p:val>
                                            <p:strVal val="#ppt_x"/>
                                          </p:val>
                                        </p:tav>
                                        <p:tav tm="100000">
                                          <p:val>
                                            <p:strVal val="#ppt_x"/>
                                          </p:val>
                                        </p:tav>
                                      </p:tavLst>
                                    </p:anim>
                                    <p:anim calcmode="lin" valueType="num">
                                      <p:cBhvr>
                                        <p:cTn id="98" dur="1000" fill="hold"/>
                                        <p:tgtEl>
                                          <p:spTgt spid="60"/>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fade">
                                      <p:cBhvr>
                                        <p:cTn id="101" dur="1000"/>
                                        <p:tgtEl>
                                          <p:spTgt spid="61"/>
                                        </p:tgtEl>
                                      </p:cBhvr>
                                    </p:animEffect>
                                    <p:anim calcmode="lin" valueType="num">
                                      <p:cBhvr>
                                        <p:cTn id="102" dur="1000" fill="hold"/>
                                        <p:tgtEl>
                                          <p:spTgt spid="61"/>
                                        </p:tgtEl>
                                        <p:attrNameLst>
                                          <p:attrName>ppt_x</p:attrName>
                                        </p:attrNameLst>
                                      </p:cBhvr>
                                      <p:tavLst>
                                        <p:tav tm="0">
                                          <p:val>
                                            <p:strVal val="#ppt_x"/>
                                          </p:val>
                                        </p:tav>
                                        <p:tav tm="100000">
                                          <p:val>
                                            <p:strVal val="#ppt_x"/>
                                          </p:val>
                                        </p:tav>
                                      </p:tavLst>
                                    </p:anim>
                                    <p:anim calcmode="lin" valueType="num">
                                      <p:cBhvr>
                                        <p:cTn id="103" dur="1000" fill="hold"/>
                                        <p:tgtEl>
                                          <p:spTgt spid="61"/>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fade">
                                      <p:cBhvr>
                                        <p:cTn id="106" dur="1000"/>
                                        <p:tgtEl>
                                          <p:spTgt spid="26"/>
                                        </p:tgtEl>
                                      </p:cBhvr>
                                    </p:animEffect>
                                    <p:anim calcmode="lin" valueType="num">
                                      <p:cBhvr>
                                        <p:cTn id="107" dur="1000" fill="hold"/>
                                        <p:tgtEl>
                                          <p:spTgt spid="26"/>
                                        </p:tgtEl>
                                        <p:attrNameLst>
                                          <p:attrName>ppt_x</p:attrName>
                                        </p:attrNameLst>
                                      </p:cBhvr>
                                      <p:tavLst>
                                        <p:tav tm="0">
                                          <p:val>
                                            <p:strVal val="#ppt_x"/>
                                          </p:val>
                                        </p:tav>
                                        <p:tav tm="100000">
                                          <p:val>
                                            <p:strVal val="#ppt_x"/>
                                          </p:val>
                                        </p:tav>
                                      </p:tavLst>
                                    </p:anim>
                                    <p:anim calcmode="lin" valueType="num">
                                      <p:cBhvr>
                                        <p:cTn id="10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84" grpId="0" animBg="1"/>
      <p:bldP spid="6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1"/>
            <a:ext cx="7772399" cy="5379934"/>
          </a:xfrm>
        </p:spPr>
        <p:txBody>
          <a:bodyPr/>
          <a:lstStyle/>
          <a:p>
            <a:r>
              <a:rPr lang="en-US" dirty="0" smtClean="0"/>
              <a:t>What</a:t>
            </a:r>
          </a:p>
          <a:p>
            <a:pPr lvl="1"/>
            <a:r>
              <a:rPr lang="en-US" dirty="0" smtClean="0"/>
              <a:t>You should avoid custom list templates for your list instances</a:t>
            </a:r>
          </a:p>
          <a:p>
            <a:r>
              <a:rPr lang="en-US" dirty="0" smtClean="0"/>
              <a:t>Why</a:t>
            </a:r>
          </a:p>
          <a:p>
            <a:pPr lvl="1"/>
            <a:r>
              <a:rPr lang="en-US" dirty="0" smtClean="0"/>
              <a:t>Custom list template has unique identifier and it creates dependency on the list instances to the schema.xml file of the list template</a:t>
            </a:r>
          </a:p>
          <a:p>
            <a:r>
              <a:rPr lang="en-US" dirty="0" smtClean="0"/>
              <a:t>How</a:t>
            </a:r>
          </a:p>
          <a:p>
            <a:pPr lvl="1"/>
            <a:r>
              <a:rPr lang="en-US" dirty="0" smtClean="0"/>
              <a:t>Consider using code to provisioning specific instances or use custom schema option with instances</a:t>
            </a:r>
          </a:p>
          <a:p>
            <a:pPr lvl="1"/>
            <a:r>
              <a:rPr lang="en-US" dirty="0" smtClean="0"/>
              <a:t>List events for newly created lists in sites</a:t>
            </a:r>
            <a:endParaRPr lang="en-US" dirty="0"/>
          </a:p>
        </p:txBody>
      </p:sp>
      <p:sp>
        <p:nvSpPr>
          <p:cNvPr id="3" name="Title 2"/>
          <p:cNvSpPr>
            <a:spLocks noGrp="1"/>
          </p:cNvSpPr>
          <p:nvPr>
            <p:ph type="title"/>
          </p:nvPr>
        </p:nvSpPr>
        <p:spPr/>
        <p:txBody>
          <a:bodyPr/>
          <a:lstStyle/>
          <a:p>
            <a:r>
              <a:rPr lang="en-US" dirty="0" smtClean="0"/>
              <a:t>List definition challenge</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7579" r="21848"/>
          <a:stretch/>
        </p:blipFill>
        <p:spPr>
          <a:xfrm flipH="1">
            <a:off x="8174293" y="1452"/>
            <a:ext cx="4258063" cy="6991251"/>
          </a:xfrm>
          <a:prstGeom prst="rect">
            <a:avLst/>
          </a:prstGeom>
        </p:spPr>
      </p:pic>
    </p:spTree>
    <p:extLst>
      <p:ext uri="{BB962C8B-B14F-4D97-AF65-F5344CB8AC3E}">
        <p14:creationId xmlns:p14="http://schemas.microsoft.com/office/powerpoint/2010/main" val="1233146238"/>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184812" y="3158628"/>
            <a:ext cx="1652922" cy="1713721"/>
            <a:chOff x="5313484" y="2669378"/>
            <a:chExt cx="1951995" cy="2085329"/>
          </a:xfrm>
        </p:grpSpPr>
        <p:pic>
          <p:nvPicPr>
            <p:cNvPr id="7" name="Picture 6"/>
            <p:cNvPicPr>
              <a:picLocks noChangeAspect="1"/>
            </p:cNvPicPr>
            <p:nvPr/>
          </p:nvPicPr>
          <p:blipFill>
            <a:blip r:embed="rId2"/>
            <a:stretch>
              <a:fillRect/>
            </a:stretch>
          </p:blipFill>
          <p:spPr>
            <a:xfrm>
              <a:off x="5313484" y="2669378"/>
              <a:ext cx="1367669" cy="1288605"/>
            </a:xfrm>
            <a:prstGeom prst="rect">
              <a:avLst/>
            </a:prstGeom>
          </p:spPr>
        </p:pic>
        <p:grpSp>
          <p:nvGrpSpPr>
            <p:cNvPr id="11" name="Group 10"/>
            <p:cNvGrpSpPr/>
            <p:nvPr/>
          </p:nvGrpSpPr>
          <p:grpSpPr>
            <a:xfrm>
              <a:off x="6225371" y="3644757"/>
              <a:ext cx="1040108" cy="1109950"/>
              <a:chOff x="3280291" y="4160874"/>
              <a:chExt cx="1040108" cy="1109950"/>
            </a:xfrm>
          </p:grpSpPr>
          <p:pic>
            <p:nvPicPr>
              <p:cNvPr id="5" name="Picture 4"/>
              <p:cNvPicPr>
                <a:picLocks noChangeAspect="1"/>
              </p:cNvPicPr>
              <p:nvPr/>
            </p:nvPicPr>
            <p:blipFill>
              <a:blip r:embed="rId3"/>
              <a:stretch>
                <a:fillRect/>
              </a:stretch>
            </p:blipFill>
            <p:spPr>
              <a:xfrm>
                <a:off x="3280291" y="4160874"/>
                <a:ext cx="911565" cy="1059734"/>
              </a:xfrm>
              <a:prstGeom prst="rect">
                <a:avLst/>
              </a:prstGeom>
            </p:spPr>
          </p:pic>
          <p:sp>
            <p:nvSpPr>
              <p:cNvPr id="10" name="TextBox 9"/>
              <p:cNvSpPr txBox="1"/>
              <p:nvPr/>
            </p:nvSpPr>
            <p:spPr>
              <a:xfrm>
                <a:off x="3736073" y="4875262"/>
                <a:ext cx="584326" cy="395562"/>
              </a:xfrm>
              <a:prstGeom prst="rect">
                <a:avLst/>
              </a:prstGeom>
              <a:solidFill>
                <a:schemeClr val="tx1">
                  <a:lumMod val="95000"/>
                </a:schemeClr>
              </a:solidFill>
              <a:ln>
                <a:solidFill>
                  <a:schemeClr val="tx1">
                    <a:lumMod val="50000"/>
                  </a:schemeClr>
                </a:solidFill>
              </a:ln>
            </p:spPr>
            <p:txBody>
              <a:bodyPr wrap="none" lIns="73414" tIns="0" rIns="73414" bIns="36707" rtlCol="0">
                <a:spAutoFit/>
              </a:bodyPr>
              <a:lstStyle/>
              <a:p>
                <a:r>
                  <a:rPr lang="en-US" sz="1835" spc="-71" dirty="0">
                    <a:solidFill>
                      <a:schemeClr val="bg1">
                        <a:lumMod val="75000"/>
                        <a:lumOff val="25000"/>
                      </a:schemeClr>
                    </a:solidFill>
                  </a:rPr>
                  <a:t>xml</a:t>
                </a:r>
                <a:endParaRPr lang="en-GB" sz="1835" spc="-71" dirty="0">
                  <a:solidFill>
                    <a:schemeClr val="bg1">
                      <a:lumMod val="75000"/>
                      <a:lumOff val="25000"/>
                    </a:schemeClr>
                  </a:solidFill>
                </a:endParaRPr>
              </a:p>
            </p:txBody>
          </p:sp>
        </p:grpSp>
      </p:grpSp>
      <p:cxnSp>
        <p:nvCxnSpPr>
          <p:cNvPr id="22" name="Straight Connector 21"/>
          <p:cNvCxnSpPr>
            <a:stCxn id="24" idx="1"/>
          </p:cNvCxnSpPr>
          <p:nvPr/>
        </p:nvCxnSpPr>
        <p:spPr>
          <a:xfrm flipH="1">
            <a:off x="6218118" y="2550464"/>
            <a:ext cx="1744811" cy="267586"/>
          </a:xfrm>
          <a:prstGeom prst="line">
            <a:avLst/>
          </a:prstGeom>
          <a:ln>
            <a:solidFill>
              <a:schemeClr val="tx1"/>
            </a:solidFill>
            <a:tailEnd type="oval"/>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H="1" flipV="1">
            <a:off x="5560190" y="2331223"/>
            <a:ext cx="922020" cy="951113"/>
          </a:xfrm>
          <a:prstGeom prst="straightConnector1">
            <a:avLst/>
          </a:prstGeom>
          <a:ln w="53975">
            <a:solidFill>
              <a:schemeClr val="tx1"/>
            </a:solidFill>
            <a:prstDash val="sysDot"/>
            <a:headEnd type="stealth" w="lg" len="lg"/>
            <a:tailEnd type="stealth" w="lg" len="lg"/>
          </a:ln>
          <a:effectLst/>
        </p:spPr>
        <p:style>
          <a:lnRef idx="1">
            <a:schemeClr val="accent4"/>
          </a:lnRef>
          <a:fillRef idx="0">
            <a:schemeClr val="accent4"/>
          </a:fillRef>
          <a:effectRef idx="0">
            <a:schemeClr val="accent4"/>
          </a:effectRef>
          <a:fontRef idx="minor">
            <a:schemeClr val="tx1"/>
          </a:fontRef>
        </p:style>
      </p:cxnSp>
      <p:sp>
        <p:nvSpPr>
          <p:cNvPr id="24" name="TextBox 4"/>
          <p:cNvSpPr txBox="1"/>
          <p:nvPr/>
        </p:nvSpPr>
        <p:spPr>
          <a:xfrm>
            <a:off x="7962930" y="2136829"/>
            <a:ext cx="1952367" cy="827272"/>
          </a:xfrm>
          <a:prstGeom prst="rect">
            <a:avLst/>
          </a:prstGeom>
          <a:solidFill>
            <a:srgbClr val="505050"/>
          </a:solidFill>
          <a:ln w="19050">
            <a:noFill/>
            <a:prstDash val="solid"/>
            <a:miter lim="800000"/>
          </a:ln>
          <a:effectLst/>
        </p:spPr>
        <p:txBody>
          <a:bodyPr wrap="square" lIns="58160" tIns="29082" rIns="93058" bIns="29082"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sz="1224" dirty="0"/>
              <a:t>Manifest xml in the solution package introduces the feature framework elements.</a:t>
            </a:r>
          </a:p>
        </p:txBody>
      </p:sp>
      <p:cxnSp>
        <p:nvCxnSpPr>
          <p:cNvPr id="26" name="Straight Arrow Connector 25"/>
          <p:cNvCxnSpPr>
            <a:endCxn id="2" idx="3"/>
          </p:cNvCxnSpPr>
          <p:nvPr/>
        </p:nvCxnSpPr>
        <p:spPr>
          <a:xfrm flipH="1" flipV="1">
            <a:off x="2737581" y="3669592"/>
            <a:ext cx="3447233" cy="18524"/>
          </a:xfrm>
          <a:prstGeom prst="straightConnector1">
            <a:avLst/>
          </a:prstGeom>
          <a:ln w="53975">
            <a:solidFill>
              <a:schemeClr val="tx1"/>
            </a:solidFill>
            <a:prstDash val="sysDot"/>
            <a:headEnd type="stealth" w="lg" len="lg"/>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29" name="Straight Arrow Connector 28"/>
          <p:cNvCxnSpPr>
            <a:stCxn id="5" idx="2"/>
            <a:endCxn id="51" idx="0"/>
          </p:cNvCxnSpPr>
          <p:nvPr/>
        </p:nvCxnSpPr>
        <p:spPr>
          <a:xfrm flipH="1">
            <a:off x="7127525" y="4831082"/>
            <a:ext cx="215411" cy="407547"/>
          </a:xfrm>
          <a:prstGeom prst="straightConnector1">
            <a:avLst/>
          </a:prstGeom>
          <a:ln w="28575">
            <a:solidFill>
              <a:schemeClr val="tx1"/>
            </a:solidFill>
            <a:prstDash val="sysDot"/>
            <a:headEnd type="stealth" w="lg" len="lg"/>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32" name="Straight Arrow Connector 31"/>
          <p:cNvCxnSpPr>
            <a:stCxn id="55" idx="1"/>
            <a:endCxn id="10" idx="3"/>
          </p:cNvCxnSpPr>
          <p:nvPr/>
        </p:nvCxnSpPr>
        <p:spPr>
          <a:xfrm flipH="1" flipV="1">
            <a:off x="7831500" y="4707030"/>
            <a:ext cx="1052112" cy="314035"/>
          </a:xfrm>
          <a:prstGeom prst="straightConnector1">
            <a:avLst/>
          </a:prstGeom>
          <a:ln w="28575">
            <a:solidFill>
              <a:schemeClr val="tx1"/>
            </a:solidFill>
            <a:prstDash val="sysDot"/>
            <a:headEnd type="stealth" w="lg" len="lg"/>
            <a:tailEnd type="stealth" w="lg" len="lg"/>
          </a:ln>
          <a:effectLst/>
        </p:spPr>
        <p:style>
          <a:lnRef idx="1">
            <a:schemeClr val="accent4"/>
          </a:lnRef>
          <a:fillRef idx="0">
            <a:schemeClr val="accent4"/>
          </a:fillRef>
          <a:effectRef idx="0">
            <a:schemeClr val="accent4"/>
          </a:effectRef>
          <a:fontRef idx="minor">
            <a:schemeClr val="tx1"/>
          </a:fontRef>
        </p:style>
      </p:cxnSp>
      <p:sp>
        <p:nvSpPr>
          <p:cNvPr id="41" name="TextBox 40"/>
          <p:cNvSpPr txBox="1"/>
          <p:nvPr/>
        </p:nvSpPr>
        <p:spPr>
          <a:xfrm>
            <a:off x="7454947" y="3458286"/>
            <a:ext cx="3253611" cy="288007"/>
          </a:xfrm>
          <a:prstGeom prst="rect">
            <a:avLst/>
          </a:prstGeom>
          <a:noFill/>
        </p:spPr>
        <p:txBody>
          <a:bodyPr wrap="none" lIns="0" tIns="0" rIns="0" bIns="0" rtlCol="0">
            <a:spAutoFit/>
          </a:bodyPr>
          <a:lstStyle/>
          <a:p>
            <a:r>
              <a:rPr lang="en-US" sz="1835" spc="-71" dirty="0">
                <a:solidFill>
                  <a:schemeClr val="tx1">
                    <a:lumMod val="75000"/>
                    <a:lumOff val="25000"/>
                  </a:schemeClr>
                </a:solidFill>
              </a:rPr>
              <a:t>\\</a:t>
            </a:r>
            <a:r>
              <a:rPr lang="en-US" sz="1835" spc="-71" dirty="0" smtClean="0">
                <a:solidFill>
                  <a:schemeClr val="tx1">
                    <a:lumMod val="75000"/>
                    <a:lumOff val="25000"/>
                  </a:schemeClr>
                </a:solidFill>
              </a:rPr>
              <a:t>15\templates\features\FeatureD</a:t>
            </a:r>
            <a:endParaRPr lang="en-GB" sz="1835" spc="-71" dirty="0">
              <a:solidFill>
                <a:schemeClr val="tx1">
                  <a:lumMod val="75000"/>
                  <a:lumOff val="25000"/>
                </a:schemeClr>
              </a:solidFill>
            </a:endParaRPr>
          </a:p>
        </p:txBody>
      </p:sp>
      <p:sp>
        <p:nvSpPr>
          <p:cNvPr id="48" name="TextBox 47"/>
          <p:cNvSpPr txBox="1"/>
          <p:nvPr/>
        </p:nvSpPr>
        <p:spPr>
          <a:xfrm>
            <a:off x="5597002" y="1783736"/>
            <a:ext cx="2548635" cy="320051"/>
          </a:xfrm>
          <a:prstGeom prst="rect">
            <a:avLst/>
          </a:prstGeom>
          <a:noFill/>
        </p:spPr>
        <p:txBody>
          <a:bodyPr wrap="none" lIns="0" tIns="0" rIns="0" bIns="0" rtlCol="0">
            <a:spAutoFit/>
          </a:bodyPr>
          <a:lstStyle/>
          <a:p>
            <a:r>
              <a:rPr lang="en-US" sz="2039" spc="-71" dirty="0">
                <a:solidFill>
                  <a:schemeClr val="tx1">
                    <a:lumMod val="75000"/>
                    <a:lumOff val="25000"/>
                  </a:schemeClr>
                </a:solidFill>
              </a:rPr>
              <a:t>Configuration database</a:t>
            </a:r>
            <a:endParaRPr lang="en-GB" sz="2039" spc="-71" dirty="0">
              <a:solidFill>
                <a:schemeClr val="tx1">
                  <a:lumMod val="75000"/>
                  <a:lumOff val="25000"/>
                </a:schemeClr>
              </a:solidFill>
            </a:endParaRPr>
          </a:p>
        </p:txBody>
      </p:sp>
      <p:grpSp>
        <p:nvGrpSpPr>
          <p:cNvPr id="50" name="Group 49"/>
          <p:cNvGrpSpPr/>
          <p:nvPr/>
        </p:nvGrpSpPr>
        <p:grpSpPr>
          <a:xfrm>
            <a:off x="1720702" y="2375843"/>
            <a:ext cx="1016879" cy="1966339"/>
            <a:chOff x="2689660" y="2407260"/>
            <a:chExt cx="997291" cy="1928460"/>
          </a:xfrm>
        </p:grpSpPr>
        <p:pic>
          <p:nvPicPr>
            <p:cNvPr id="2" name="Picture 1"/>
            <p:cNvPicPr>
              <a:picLocks noChangeAspect="1"/>
            </p:cNvPicPr>
            <p:nvPr/>
          </p:nvPicPr>
          <p:blipFill>
            <a:blip r:embed="rId4"/>
            <a:stretch>
              <a:fillRect/>
            </a:stretch>
          </p:blipFill>
          <p:spPr>
            <a:xfrm>
              <a:off x="2689660" y="3016450"/>
              <a:ext cx="997291" cy="1319270"/>
            </a:xfrm>
            <a:prstGeom prst="rect">
              <a:avLst/>
            </a:prstGeom>
          </p:spPr>
        </p:pic>
        <p:sp>
          <p:nvSpPr>
            <p:cNvPr id="49" name="TextBox 48"/>
            <p:cNvSpPr txBox="1"/>
            <p:nvPr/>
          </p:nvSpPr>
          <p:spPr>
            <a:xfrm>
              <a:off x="2710229" y="2407260"/>
              <a:ext cx="965901" cy="627771"/>
            </a:xfrm>
            <a:prstGeom prst="rect">
              <a:avLst/>
            </a:prstGeom>
            <a:noFill/>
          </p:spPr>
          <p:txBody>
            <a:bodyPr wrap="none" lIns="0" tIns="0" rIns="0" bIns="0" rtlCol="0">
              <a:spAutoFit/>
            </a:bodyPr>
            <a:lstStyle/>
            <a:p>
              <a:pPr algn="ctr"/>
              <a:r>
                <a:rPr lang="en-US" sz="2039" spc="-71" dirty="0">
                  <a:solidFill>
                    <a:schemeClr val="tx1">
                      <a:lumMod val="75000"/>
                      <a:lumOff val="25000"/>
                    </a:schemeClr>
                  </a:solidFill>
                </a:rPr>
                <a:t>Content </a:t>
              </a:r>
              <a:br>
                <a:rPr lang="en-US" sz="2039" spc="-71" dirty="0">
                  <a:solidFill>
                    <a:schemeClr val="tx1">
                      <a:lumMod val="75000"/>
                      <a:lumOff val="25000"/>
                    </a:schemeClr>
                  </a:solidFill>
                </a:rPr>
              </a:br>
              <a:r>
                <a:rPr lang="en-US" sz="2039" spc="-71" dirty="0">
                  <a:solidFill>
                    <a:schemeClr val="tx1">
                      <a:lumMod val="75000"/>
                      <a:lumOff val="25000"/>
                    </a:schemeClr>
                  </a:solidFill>
                </a:rPr>
                <a:t>database</a:t>
              </a:r>
              <a:endParaRPr lang="en-GB" sz="2039" spc="-71" dirty="0">
                <a:solidFill>
                  <a:schemeClr val="tx1">
                    <a:lumMod val="75000"/>
                    <a:lumOff val="25000"/>
                  </a:schemeClr>
                </a:solidFill>
              </a:endParaRPr>
            </a:p>
          </p:txBody>
        </p:sp>
      </p:grpSp>
      <p:cxnSp>
        <p:nvCxnSpPr>
          <p:cNvPr id="65" name="Straight Arrow Connector 64"/>
          <p:cNvCxnSpPr>
            <a:stCxn id="51" idx="1"/>
          </p:cNvCxnSpPr>
          <p:nvPr/>
        </p:nvCxnSpPr>
        <p:spPr>
          <a:xfrm flipH="1" flipV="1">
            <a:off x="3019126" y="3925877"/>
            <a:ext cx="3604399" cy="1778975"/>
          </a:xfrm>
          <a:prstGeom prst="straightConnector1">
            <a:avLst/>
          </a:prstGeom>
          <a:ln w="28575">
            <a:solidFill>
              <a:schemeClr val="accent1">
                <a:lumMod val="40000"/>
                <a:lumOff val="60000"/>
              </a:schemeClr>
            </a:solidFill>
            <a:prstDash val="sysDot"/>
            <a:headEnd type="stealth" w="lg" len="lg"/>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70" name="Straight Arrow Connector 69"/>
          <p:cNvCxnSpPr/>
          <p:nvPr/>
        </p:nvCxnSpPr>
        <p:spPr>
          <a:xfrm flipH="1" flipV="1">
            <a:off x="2981863" y="3925876"/>
            <a:ext cx="5799136" cy="1241402"/>
          </a:xfrm>
          <a:prstGeom prst="straightConnector1">
            <a:avLst/>
          </a:prstGeom>
          <a:ln w="28575">
            <a:solidFill>
              <a:schemeClr val="accent1">
                <a:lumMod val="40000"/>
                <a:lumOff val="60000"/>
              </a:schemeClr>
            </a:solidFill>
            <a:prstDash val="sysDot"/>
            <a:headEnd type="stealth" w="lg" len="lg"/>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86" name="Straight Connector 85"/>
          <p:cNvCxnSpPr/>
          <p:nvPr/>
        </p:nvCxnSpPr>
        <p:spPr>
          <a:xfrm flipV="1">
            <a:off x="3532496" y="4707030"/>
            <a:ext cx="1629752" cy="738331"/>
          </a:xfrm>
          <a:prstGeom prst="line">
            <a:avLst/>
          </a:prstGeom>
          <a:ln>
            <a:solidFill>
              <a:schemeClr val="tx1"/>
            </a:solidFill>
            <a:tailEnd type="oval"/>
          </a:ln>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flipH="1" flipV="1">
            <a:off x="7868881" y="4412863"/>
            <a:ext cx="2318554" cy="4992"/>
          </a:xfrm>
          <a:prstGeom prst="line">
            <a:avLst/>
          </a:prstGeom>
          <a:ln>
            <a:solidFill>
              <a:schemeClr val="tx1"/>
            </a:solidFill>
            <a:tailEnd type="oval"/>
          </a:ln>
        </p:spPr>
        <p:style>
          <a:lnRef idx="1">
            <a:schemeClr val="dk1"/>
          </a:lnRef>
          <a:fillRef idx="0">
            <a:schemeClr val="dk1"/>
          </a:fillRef>
          <a:effectRef idx="0">
            <a:schemeClr val="dk1"/>
          </a:effectRef>
          <a:fontRef idx="minor">
            <a:schemeClr val="tx1"/>
          </a:fontRef>
        </p:style>
      </p:cxnSp>
      <p:sp>
        <p:nvSpPr>
          <p:cNvPr id="84" name="TextBox 4"/>
          <p:cNvSpPr txBox="1"/>
          <p:nvPr/>
        </p:nvSpPr>
        <p:spPr>
          <a:xfrm>
            <a:off x="9915297" y="4006728"/>
            <a:ext cx="1952367" cy="812272"/>
          </a:xfrm>
          <a:prstGeom prst="rect">
            <a:avLst/>
          </a:prstGeom>
          <a:solidFill>
            <a:srgbClr val="505050"/>
          </a:solidFill>
          <a:ln w="19050">
            <a:noFill/>
            <a:prstDash val="solid"/>
            <a:miter lim="800000"/>
          </a:ln>
          <a:effectLst/>
        </p:spPr>
        <p:txBody>
          <a:bodyPr wrap="square" lIns="58160" tIns="29082" rIns="93058" bIns="29082"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sz="1224" dirty="0"/>
              <a:t>Feature framework feature with element xml files for </a:t>
            </a:r>
            <a:r>
              <a:rPr lang="en-US" sz="1224" dirty="0" smtClean="0"/>
              <a:t>list templates/list definitions.</a:t>
            </a:r>
            <a:endParaRPr lang="en-US" sz="1224" dirty="0"/>
          </a:p>
        </p:txBody>
      </p:sp>
      <p:grpSp>
        <p:nvGrpSpPr>
          <p:cNvPr id="92" name="Group 91"/>
          <p:cNvGrpSpPr/>
          <p:nvPr/>
        </p:nvGrpSpPr>
        <p:grpSpPr>
          <a:xfrm>
            <a:off x="4268067" y="1273302"/>
            <a:ext cx="1292123" cy="1709289"/>
            <a:chOff x="4181809" y="1247879"/>
            <a:chExt cx="1267232" cy="1676363"/>
          </a:xfrm>
        </p:grpSpPr>
        <p:grpSp>
          <p:nvGrpSpPr>
            <p:cNvPr id="47" name="Group 46"/>
            <p:cNvGrpSpPr/>
            <p:nvPr/>
          </p:nvGrpSpPr>
          <p:grpSpPr>
            <a:xfrm>
              <a:off x="4181809" y="1247879"/>
              <a:ext cx="1267232" cy="1676363"/>
              <a:chOff x="4132613" y="1288840"/>
              <a:chExt cx="1267232" cy="1676363"/>
            </a:xfrm>
          </p:grpSpPr>
          <p:pic>
            <p:nvPicPr>
              <p:cNvPr id="42" name="Picture 41"/>
              <p:cNvPicPr>
                <a:picLocks noChangeAspect="1"/>
              </p:cNvPicPr>
              <p:nvPr/>
            </p:nvPicPr>
            <p:blipFill>
              <a:blip r:embed="rId5"/>
              <a:stretch>
                <a:fillRect/>
              </a:stretch>
            </p:blipFill>
            <p:spPr>
              <a:xfrm>
                <a:off x="4132613" y="1288840"/>
                <a:ext cx="1267232" cy="1676363"/>
              </a:xfrm>
              <a:prstGeom prst="rect">
                <a:avLst/>
              </a:prstGeom>
            </p:spPr>
          </p:pic>
          <p:sp>
            <p:nvSpPr>
              <p:cNvPr id="45" name="TextBox 44"/>
              <p:cNvSpPr txBox="1"/>
              <p:nvPr/>
            </p:nvSpPr>
            <p:spPr>
              <a:xfrm>
                <a:off x="4258333" y="2448243"/>
                <a:ext cx="992517" cy="219797"/>
              </a:xfrm>
              <a:prstGeom prst="rect">
                <a:avLst/>
              </a:prstGeom>
              <a:noFill/>
            </p:spPr>
            <p:txBody>
              <a:bodyPr wrap="none" lIns="0" tIns="0" rIns="0" bIns="0" rtlCol="0">
                <a:spAutoFit/>
              </a:bodyPr>
              <a:lstStyle/>
              <a:p>
                <a:pPr algn="ctr"/>
                <a:r>
                  <a:rPr lang="en-US" sz="1428" spc="-71" dirty="0"/>
                  <a:t>WSP package</a:t>
                </a:r>
                <a:endParaRPr lang="en-GB" sz="1428" spc="-71" dirty="0"/>
              </a:p>
            </p:txBody>
          </p:sp>
        </p:grpSp>
        <p:pic>
          <p:nvPicPr>
            <p:cNvPr id="91" name="Picture 90"/>
            <p:cNvPicPr>
              <a:picLocks noChangeAspect="1"/>
            </p:cNvPicPr>
            <p:nvPr/>
          </p:nvPicPr>
          <p:blipFill>
            <a:blip r:embed="rId6">
              <a:lum bright="70000" contrast="-70000"/>
            </a:blip>
            <a:stretch>
              <a:fillRect/>
            </a:stretch>
          </p:blipFill>
          <p:spPr>
            <a:xfrm>
              <a:off x="4584783" y="1967929"/>
              <a:ext cx="438008" cy="438480"/>
            </a:xfrm>
            <a:prstGeom prst="rect">
              <a:avLst/>
            </a:prstGeom>
          </p:spPr>
        </p:pic>
      </p:grpSp>
      <p:grpSp>
        <p:nvGrpSpPr>
          <p:cNvPr id="93" name="Group 92"/>
          <p:cNvGrpSpPr/>
          <p:nvPr/>
        </p:nvGrpSpPr>
        <p:grpSpPr>
          <a:xfrm>
            <a:off x="6654580" y="2555797"/>
            <a:ext cx="524505" cy="524505"/>
            <a:chOff x="492" y="17985"/>
            <a:chExt cx="524853" cy="524853"/>
          </a:xfrm>
        </p:grpSpPr>
        <p:sp>
          <p:nvSpPr>
            <p:cNvPr id="94" name="Oval 93"/>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5"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65955">
                <a:lnSpc>
                  <a:spcPct val="90000"/>
                </a:lnSpc>
                <a:spcBef>
                  <a:spcPct val="0"/>
                </a:spcBef>
                <a:spcAft>
                  <a:spcPct val="35000"/>
                </a:spcAft>
              </a:pPr>
              <a:r>
                <a:rPr lang="en-US" sz="2800" dirty="0"/>
                <a:t>1</a:t>
              </a:r>
            </a:p>
          </p:txBody>
        </p:sp>
      </p:grpSp>
      <p:grpSp>
        <p:nvGrpSpPr>
          <p:cNvPr id="96" name="Group 95"/>
          <p:cNvGrpSpPr/>
          <p:nvPr/>
        </p:nvGrpSpPr>
        <p:grpSpPr>
          <a:xfrm>
            <a:off x="8506039" y="4018455"/>
            <a:ext cx="524505" cy="524505"/>
            <a:chOff x="492" y="17985"/>
            <a:chExt cx="524853" cy="524853"/>
          </a:xfrm>
        </p:grpSpPr>
        <p:sp>
          <p:nvSpPr>
            <p:cNvPr id="97" name="Oval 96"/>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8"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65955">
                <a:lnSpc>
                  <a:spcPct val="90000"/>
                </a:lnSpc>
                <a:spcBef>
                  <a:spcPct val="0"/>
                </a:spcBef>
                <a:spcAft>
                  <a:spcPct val="35000"/>
                </a:spcAft>
              </a:pPr>
              <a:r>
                <a:rPr lang="en-US" sz="2800" dirty="0"/>
                <a:t>2</a:t>
              </a:r>
            </a:p>
          </p:txBody>
        </p:sp>
      </p:grpSp>
      <p:grpSp>
        <p:nvGrpSpPr>
          <p:cNvPr id="99" name="Group 98"/>
          <p:cNvGrpSpPr/>
          <p:nvPr/>
        </p:nvGrpSpPr>
        <p:grpSpPr>
          <a:xfrm>
            <a:off x="3973390" y="5073347"/>
            <a:ext cx="524505" cy="524505"/>
            <a:chOff x="492" y="17985"/>
            <a:chExt cx="524853" cy="524853"/>
          </a:xfrm>
        </p:grpSpPr>
        <p:sp>
          <p:nvSpPr>
            <p:cNvPr id="100" name="Oval 99"/>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1"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65955">
                <a:lnSpc>
                  <a:spcPct val="90000"/>
                </a:lnSpc>
                <a:spcBef>
                  <a:spcPct val="0"/>
                </a:spcBef>
                <a:spcAft>
                  <a:spcPct val="35000"/>
                </a:spcAft>
              </a:pPr>
              <a:r>
                <a:rPr lang="en-US" sz="2800" dirty="0"/>
                <a:t>3</a:t>
              </a:r>
            </a:p>
          </p:txBody>
        </p:sp>
      </p:grpSp>
      <p:sp>
        <p:nvSpPr>
          <p:cNvPr id="3" name="Title 2"/>
          <p:cNvSpPr>
            <a:spLocks noGrp="1"/>
          </p:cNvSpPr>
          <p:nvPr>
            <p:ph type="title"/>
          </p:nvPr>
        </p:nvSpPr>
        <p:spPr/>
        <p:txBody>
          <a:bodyPr>
            <a:normAutofit/>
          </a:bodyPr>
          <a:lstStyle/>
          <a:p>
            <a:r>
              <a:rPr lang="en-US" dirty="0" smtClean="0"/>
              <a:t>Challenge with the list definitions</a:t>
            </a:r>
            <a:endParaRPr lang="en-GB" dirty="0"/>
          </a:p>
        </p:txBody>
      </p:sp>
      <p:sp>
        <p:nvSpPr>
          <p:cNvPr id="85" name="TextBox 4"/>
          <p:cNvSpPr txBox="1"/>
          <p:nvPr/>
        </p:nvSpPr>
        <p:spPr>
          <a:xfrm>
            <a:off x="1822933" y="5214094"/>
            <a:ext cx="1952367" cy="812272"/>
          </a:xfrm>
          <a:prstGeom prst="rect">
            <a:avLst/>
          </a:prstGeom>
          <a:solidFill>
            <a:srgbClr val="505050"/>
          </a:solidFill>
          <a:ln w="19050">
            <a:noFill/>
            <a:prstDash val="solid"/>
            <a:miter lim="800000"/>
          </a:ln>
          <a:effectLst/>
        </p:spPr>
        <p:txBody>
          <a:bodyPr wrap="square" lIns="58160" tIns="29082" rIns="93058" bIns="29082" rtlCol="0" anchor="ctr" anchorCtr="0">
            <a:spAutoFit/>
          </a:bodyPr>
          <a:lstStyle>
            <a:defPPr>
              <a:defRPr lang="en-US"/>
            </a:defPPr>
            <a:lvl1pPr defTabSz="914156"/>
            <a:lvl2pPr marL="0" lvl="1" defTabSz="914156">
              <a:defRPr sz="1200">
                <a:solidFill>
                  <a:schemeClr val="bg1"/>
                </a:solidFill>
              </a:defRPr>
            </a:lvl2pPr>
            <a:lvl3pPr marL="914156" defTabSz="914156"/>
            <a:lvl4pPr marL="1371233" defTabSz="914156"/>
            <a:lvl5pPr marL="1828313" defTabSz="914156"/>
            <a:lvl6pPr marL="2285391" defTabSz="914156"/>
            <a:lvl7pPr marL="2742468" defTabSz="914156"/>
            <a:lvl8pPr marL="3199546" defTabSz="914156"/>
            <a:lvl9pPr marL="3656624" defTabSz="914156"/>
          </a:lstStyle>
          <a:p>
            <a:pPr lvl="1"/>
            <a:r>
              <a:rPr lang="fi-FI" sz="1224" dirty="0" smtClean="0">
                <a:solidFill>
                  <a:schemeClr val="tx1"/>
                </a:solidFill>
              </a:rPr>
              <a:t>Provisioned list instances have dependency on the schema file deployed using feature framework</a:t>
            </a:r>
            <a:endParaRPr lang="en-US" sz="1224" dirty="0">
              <a:solidFill>
                <a:schemeClr val="tx1"/>
              </a:solidFill>
            </a:endParaRPr>
          </a:p>
        </p:txBody>
      </p:sp>
      <p:grpSp>
        <p:nvGrpSpPr>
          <p:cNvPr id="15" name="Group 14"/>
          <p:cNvGrpSpPr/>
          <p:nvPr/>
        </p:nvGrpSpPr>
        <p:grpSpPr>
          <a:xfrm>
            <a:off x="6446420" y="5238629"/>
            <a:ext cx="1448217" cy="1224812"/>
            <a:chOff x="6446420" y="5238629"/>
            <a:chExt cx="1448217" cy="1224812"/>
          </a:xfrm>
        </p:grpSpPr>
        <p:pic>
          <p:nvPicPr>
            <p:cNvPr id="51" name="Picture 50"/>
            <p:cNvPicPr>
              <a:picLocks noChangeAspect="1"/>
            </p:cNvPicPr>
            <p:nvPr/>
          </p:nvPicPr>
          <p:blipFill>
            <a:blip r:embed="rId7"/>
            <a:stretch>
              <a:fillRect/>
            </a:stretch>
          </p:blipFill>
          <p:spPr>
            <a:xfrm>
              <a:off x="6623525" y="5238629"/>
              <a:ext cx="1008000" cy="932446"/>
            </a:xfrm>
            <a:prstGeom prst="rect">
              <a:avLst/>
            </a:prstGeom>
          </p:spPr>
        </p:pic>
        <p:sp>
          <p:nvSpPr>
            <p:cNvPr id="60" name="TextBox 17"/>
            <p:cNvSpPr txBox="1"/>
            <p:nvPr/>
          </p:nvSpPr>
          <p:spPr>
            <a:xfrm>
              <a:off x="6446420" y="6181056"/>
              <a:ext cx="1448217" cy="282385"/>
            </a:xfrm>
            <a:prstGeom prst="rect">
              <a:avLst/>
            </a:prstGeom>
            <a:noFill/>
          </p:spPr>
          <p:txBody>
            <a:bodyPr wrap="none" lIns="0" tIns="0" rIns="0" bIns="0" rtlCol="0">
              <a:spAutoFit/>
            </a:bodyPr>
            <a:lstStyle/>
            <a:p>
              <a:r>
                <a:rPr lang="en-US" sz="1835" spc="-71" dirty="0" smtClean="0">
                  <a:solidFill>
                    <a:schemeClr val="tx1">
                      <a:lumMod val="50000"/>
                      <a:lumOff val="50000"/>
                    </a:schemeClr>
                  </a:solidFill>
                </a:rPr>
                <a:t>List definition B</a:t>
              </a:r>
              <a:endParaRPr lang="en-GB" sz="1835" spc="-71" dirty="0">
                <a:solidFill>
                  <a:schemeClr val="tx1">
                    <a:lumMod val="50000"/>
                    <a:lumOff val="50000"/>
                  </a:schemeClr>
                </a:solidFill>
              </a:endParaRPr>
            </a:p>
          </p:txBody>
        </p:sp>
      </p:grpSp>
      <p:grpSp>
        <p:nvGrpSpPr>
          <p:cNvPr id="14" name="Group 13"/>
          <p:cNvGrpSpPr/>
          <p:nvPr/>
        </p:nvGrpSpPr>
        <p:grpSpPr>
          <a:xfrm>
            <a:off x="8656637" y="4919136"/>
            <a:ext cx="1465851" cy="1197097"/>
            <a:chOff x="8656637" y="4919136"/>
            <a:chExt cx="1465851" cy="1197097"/>
          </a:xfrm>
        </p:grpSpPr>
        <p:pic>
          <p:nvPicPr>
            <p:cNvPr id="52" name="Picture 51"/>
            <p:cNvPicPr>
              <a:picLocks noChangeAspect="1"/>
            </p:cNvPicPr>
            <p:nvPr/>
          </p:nvPicPr>
          <p:blipFill>
            <a:blip r:embed="rId7"/>
            <a:stretch>
              <a:fillRect/>
            </a:stretch>
          </p:blipFill>
          <p:spPr>
            <a:xfrm>
              <a:off x="8931166" y="4919136"/>
              <a:ext cx="1008000" cy="932446"/>
            </a:xfrm>
            <a:prstGeom prst="rect">
              <a:avLst/>
            </a:prstGeom>
          </p:spPr>
        </p:pic>
        <p:sp>
          <p:nvSpPr>
            <p:cNvPr id="61" name="TextBox 17"/>
            <p:cNvSpPr txBox="1"/>
            <p:nvPr/>
          </p:nvSpPr>
          <p:spPr>
            <a:xfrm>
              <a:off x="8656637" y="5833848"/>
              <a:ext cx="1465851" cy="282385"/>
            </a:xfrm>
            <a:prstGeom prst="rect">
              <a:avLst/>
            </a:prstGeom>
            <a:noFill/>
          </p:spPr>
          <p:txBody>
            <a:bodyPr wrap="none" lIns="0" tIns="0" rIns="0" bIns="0" rtlCol="0">
              <a:spAutoFit/>
            </a:bodyPr>
            <a:lstStyle/>
            <a:p>
              <a:r>
                <a:rPr lang="en-US" sz="1835" spc="-71" dirty="0" smtClean="0">
                  <a:solidFill>
                    <a:schemeClr val="tx1">
                      <a:lumMod val="50000"/>
                      <a:lumOff val="50000"/>
                    </a:schemeClr>
                  </a:solidFill>
                </a:rPr>
                <a:t>List definition A</a:t>
              </a:r>
              <a:endParaRPr lang="en-GB" sz="1835" spc="-71" dirty="0">
                <a:solidFill>
                  <a:schemeClr val="tx1">
                    <a:lumMod val="50000"/>
                    <a:lumOff val="50000"/>
                  </a:schemeClr>
                </a:solidFill>
              </a:endParaRPr>
            </a:p>
          </p:txBody>
        </p:sp>
      </p:grpSp>
    </p:spTree>
    <p:extLst>
      <p:ext uri="{BB962C8B-B14F-4D97-AF65-F5344CB8AC3E}">
        <p14:creationId xmlns:p14="http://schemas.microsoft.com/office/powerpoint/2010/main" val="1558494467"/>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1000"/>
                                        <p:tgtEl>
                                          <p:spTgt spid="93"/>
                                        </p:tgtEl>
                                      </p:cBhvr>
                                    </p:animEffect>
                                    <p:anim calcmode="lin" valueType="num">
                                      <p:cBhvr>
                                        <p:cTn id="13" dur="1000" fill="hold"/>
                                        <p:tgtEl>
                                          <p:spTgt spid="93"/>
                                        </p:tgtEl>
                                        <p:attrNameLst>
                                          <p:attrName>ppt_x</p:attrName>
                                        </p:attrNameLst>
                                      </p:cBhvr>
                                      <p:tavLst>
                                        <p:tav tm="0">
                                          <p:val>
                                            <p:strVal val="#ppt_x"/>
                                          </p:val>
                                        </p:tav>
                                        <p:tav tm="100000">
                                          <p:val>
                                            <p:strVal val="#ppt_x"/>
                                          </p:val>
                                        </p:tav>
                                      </p:tavLst>
                                    </p:anim>
                                    <p:anim calcmode="lin" valueType="num">
                                      <p:cBhvr>
                                        <p:cTn id="14" dur="1000" fill="hold"/>
                                        <p:tgtEl>
                                          <p:spTgt spid="9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anim calcmode="lin" valueType="num">
                                      <p:cBhvr>
                                        <p:cTn id="33" dur="1000" fill="hold"/>
                                        <p:tgtEl>
                                          <p:spTgt spid="41"/>
                                        </p:tgtEl>
                                        <p:attrNameLst>
                                          <p:attrName>ppt_x</p:attrName>
                                        </p:attrNameLst>
                                      </p:cBhvr>
                                      <p:tavLst>
                                        <p:tav tm="0">
                                          <p:val>
                                            <p:strVal val="#ppt_x"/>
                                          </p:val>
                                        </p:tav>
                                        <p:tav tm="100000">
                                          <p:val>
                                            <p:strVal val="#ppt_x"/>
                                          </p:val>
                                        </p:tav>
                                      </p:tavLst>
                                    </p:anim>
                                    <p:anim calcmode="lin" valueType="num">
                                      <p:cBhvr>
                                        <p:cTn id="3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anim calcmode="lin" valueType="num">
                                      <p:cBhvr>
                                        <p:cTn id="45" dur="1000" fill="hold"/>
                                        <p:tgtEl>
                                          <p:spTgt spid="32"/>
                                        </p:tgtEl>
                                        <p:attrNameLst>
                                          <p:attrName>ppt_x</p:attrName>
                                        </p:attrNameLst>
                                      </p:cBhvr>
                                      <p:tavLst>
                                        <p:tav tm="0">
                                          <p:val>
                                            <p:strVal val="#ppt_x"/>
                                          </p:val>
                                        </p:tav>
                                        <p:tav tm="100000">
                                          <p:val>
                                            <p:strVal val="#ppt_x"/>
                                          </p:val>
                                        </p:tav>
                                      </p:tavLst>
                                    </p:anim>
                                    <p:anim calcmode="lin" valueType="num">
                                      <p:cBhvr>
                                        <p:cTn id="46" dur="1000" fill="hold"/>
                                        <p:tgtEl>
                                          <p:spTgt spid="32"/>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96"/>
                                        </p:tgtEl>
                                        <p:attrNameLst>
                                          <p:attrName>style.visibility</p:attrName>
                                        </p:attrNameLst>
                                      </p:cBhvr>
                                      <p:to>
                                        <p:strVal val="visible"/>
                                      </p:to>
                                    </p:set>
                                    <p:animEffect transition="in" filter="fade">
                                      <p:cBhvr>
                                        <p:cTn id="49" dur="1000"/>
                                        <p:tgtEl>
                                          <p:spTgt spid="96"/>
                                        </p:tgtEl>
                                      </p:cBhvr>
                                    </p:animEffect>
                                    <p:anim calcmode="lin" valueType="num">
                                      <p:cBhvr>
                                        <p:cTn id="50" dur="1000" fill="hold"/>
                                        <p:tgtEl>
                                          <p:spTgt spid="96"/>
                                        </p:tgtEl>
                                        <p:attrNameLst>
                                          <p:attrName>ppt_x</p:attrName>
                                        </p:attrNameLst>
                                      </p:cBhvr>
                                      <p:tavLst>
                                        <p:tav tm="0">
                                          <p:val>
                                            <p:strVal val="#ppt_x"/>
                                          </p:val>
                                        </p:tav>
                                        <p:tav tm="100000">
                                          <p:val>
                                            <p:strVal val="#ppt_x"/>
                                          </p:val>
                                        </p:tav>
                                      </p:tavLst>
                                    </p:anim>
                                    <p:anim calcmode="lin" valueType="num">
                                      <p:cBhvr>
                                        <p:cTn id="51" dur="1000" fill="hold"/>
                                        <p:tgtEl>
                                          <p:spTgt spid="9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88"/>
                                        </p:tgtEl>
                                        <p:attrNameLst>
                                          <p:attrName>style.visibility</p:attrName>
                                        </p:attrNameLst>
                                      </p:cBhvr>
                                      <p:to>
                                        <p:strVal val="visible"/>
                                      </p:to>
                                    </p:set>
                                    <p:animEffect transition="in" filter="fade">
                                      <p:cBhvr>
                                        <p:cTn id="54" dur="1000"/>
                                        <p:tgtEl>
                                          <p:spTgt spid="88"/>
                                        </p:tgtEl>
                                      </p:cBhvr>
                                    </p:animEffect>
                                    <p:anim calcmode="lin" valueType="num">
                                      <p:cBhvr>
                                        <p:cTn id="55" dur="1000" fill="hold"/>
                                        <p:tgtEl>
                                          <p:spTgt spid="88"/>
                                        </p:tgtEl>
                                        <p:attrNameLst>
                                          <p:attrName>ppt_x</p:attrName>
                                        </p:attrNameLst>
                                      </p:cBhvr>
                                      <p:tavLst>
                                        <p:tav tm="0">
                                          <p:val>
                                            <p:strVal val="#ppt_x"/>
                                          </p:val>
                                        </p:tav>
                                        <p:tav tm="100000">
                                          <p:val>
                                            <p:strVal val="#ppt_x"/>
                                          </p:val>
                                        </p:tav>
                                      </p:tavLst>
                                    </p:anim>
                                    <p:anim calcmode="lin" valueType="num">
                                      <p:cBhvr>
                                        <p:cTn id="56" dur="1000" fill="hold"/>
                                        <p:tgtEl>
                                          <p:spTgt spid="88"/>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fade">
                                      <p:cBhvr>
                                        <p:cTn id="64" dur="1000"/>
                                        <p:tgtEl>
                                          <p:spTgt spid="84"/>
                                        </p:tgtEl>
                                      </p:cBhvr>
                                    </p:animEffect>
                                    <p:anim calcmode="lin" valueType="num">
                                      <p:cBhvr>
                                        <p:cTn id="65" dur="1000" fill="hold"/>
                                        <p:tgtEl>
                                          <p:spTgt spid="84"/>
                                        </p:tgtEl>
                                        <p:attrNameLst>
                                          <p:attrName>ppt_x</p:attrName>
                                        </p:attrNameLst>
                                      </p:cBhvr>
                                      <p:tavLst>
                                        <p:tav tm="0">
                                          <p:val>
                                            <p:strVal val="#ppt_x"/>
                                          </p:val>
                                        </p:tav>
                                        <p:tav tm="100000">
                                          <p:val>
                                            <p:strVal val="#ppt_x"/>
                                          </p:val>
                                        </p:tav>
                                      </p:tavLst>
                                    </p:anim>
                                    <p:anim calcmode="lin" valueType="num">
                                      <p:cBhvr>
                                        <p:cTn id="66" dur="1000" fill="hold"/>
                                        <p:tgtEl>
                                          <p:spTgt spid="84"/>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1000"/>
                                        <p:tgtEl>
                                          <p:spTgt spid="70"/>
                                        </p:tgtEl>
                                      </p:cBhvr>
                                    </p:animEffect>
                                    <p:anim calcmode="lin" valueType="num">
                                      <p:cBhvr>
                                        <p:cTn id="82" dur="1000" fill="hold"/>
                                        <p:tgtEl>
                                          <p:spTgt spid="70"/>
                                        </p:tgtEl>
                                        <p:attrNameLst>
                                          <p:attrName>ppt_x</p:attrName>
                                        </p:attrNameLst>
                                      </p:cBhvr>
                                      <p:tavLst>
                                        <p:tav tm="0">
                                          <p:val>
                                            <p:strVal val="#ppt_x"/>
                                          </p:val>
                                        </p:tav>
                                        <p:tav tm="100000">
                                          <p:val>
                                            <p:strVal val="#ppt_x"/>
                                          </p:val>
                                        </p:tav>
                                      </p:tavLst>
                                    </p:anim>
                                    <p:anim calcmode="lin" valueType="num">
                                      <p:cBhvr>
                                        <p:cTn id="83" dur="1000" fill="hold"/>
                                        <p:tgtEl>
                                          <p:spTgt spid="70"/>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1000" fill="hold"/>
                                        <p:tgtEl>
                                          <p:spTgt spid="65"/>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86"/>
                                        </p:tgtEl>
                                        <p:attrNameLst>
                                          <p:attrName>style.visibility</p:attrName>
                                        </p:attrNameLst>
                                      </p:cBhvr>
                                      <p:to>
                                        <p:strVal val="visible"/>
                                      </p:to>
                                    </p:set>
                                    <p:animEffect transition="in" filter="fade">
                                      <p:cBhvr>
                                        <p:cTn id="91" dur="1000"/>
                                        <p:tgtEl>
                                          <p:spTgt spid="86"/>
                                        </p:tgtEl>
                                      </p:cBhvr>
                                    </p:animEffect>
                                    <p:anim calcmode="lin" valueType="num">
                                      <p:cBhvr>
                                        <p:cTn id="92" dur="1000" fill="hold"/>
                                        <p:tgtEl>
                                          <p:spTgt spid="86"/>
                                        </p:tgtEl>
                                        <p:attrNameLst>
                                          <p:attrName>ppt_x</p:attrName>
                                        </p:attrNameLst>
                                      </p:cBhvr>
                                      <p:tavLst>
                                        <p:tav tm="0">
                                          <p:val>
                                            <p:strVal val="#ppt_x"/>
                                          </p:val>
                                        </p:tav>
                                        <p:tav tm="100000">
                                          <p:val>
                                            <p:strVal val="#ppt_x"/>
                                          </p:val>
                                        </p:tav>
                                      </p:tavLst>
                                    </p:anim>
                                    <p:anim calcmode="lin" valueType="num">
                                      <p:cBhvr>
                                        <p:cTn id="93" dur="1000" fill="hold"/>
                                        <p:tgtEl>
                                          <p:spTgt spid="86"/>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99"/>
                                        </p:tgtEl>
                                        <p:attrNameLst>
                                          <p:attrName>style.visibility</p:attrName>
                                        </p:attrNameLst>
                                      </p:cBhvr>
                                      <p:to>
                                        <p:strVal val="visible"/>
                                      </p:to>
                                    </p:set>
                                    <p:animEffect transition="in" filter="fade">
                                      <p:cBhvr>
                                        <p:cTn id="96" dur="1000"/>
                                        <p:tgtEl>
                                          <p:spTgt spid="99"/>
                                        </p:tgtEl>
                                      </p:cBhvr>
                                    </p:animEffect>
                                    <p:anim calcmode="lin" valueType="num">
                                      <p:cBhvr>
                                        <p:cTn id="97" dur="1000" fill="hold"/>
                                        <p:tgtEl>
                                          <p:spTgt spid="99"/>
                                        </p:tgtEl>
                                        <p:attrNameLst>
                                          <p:attrName>ppt_x</p:attrName>
                                        </p:attrNameLst>
                                      </p:cBhvr>
                                      <p:tavLst>
                                        <p:tav tm="0">
                                          <p:val>
                                            <p:strVal val="#ppt_x"/>
                                          </p:val>
                                        </p:tav>
                                        <p:tav tm="100000">
                                          <p:val>
                                            <p:strVal val="#ppt_x"/>
                                          </p:val>
                                        </p:tav>
                                      </p:tavLst>
                                    </p:anim>
                                    <p:anim calcmode="lin" valueType="num">
                                      <p:cBhvr>
                                        <p:cTn id="98" dur="1000" fill="hold"/>
                                        <p:tgtEl>
                                          <p:spTgt spid="9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85"/>
                                        </p:tgtEl>
                                        <p:attrNameLst>
                                          <p:attrName>style.visibility</p:attrName>
                                        </p:attrNameLst>
                                      </p:cBhvr>
                                      <p:to>
                                        <p:strVal val="visible"/>
                                      </p:to>
                                    </p:set>
                                    <p:animEffect transition="in" filter="fade">
                                      <p:cBhvr>
                                        <p:cTn id="101" dur="1000"/>
                                        <p:tgtEl>
                                          <p:spTgt spid="85"/>
                                        </p:tgtEl>
                                      </p:cBhvr>
                                    </p:animEffect>
                                    <p:anim calcmode="lin" valueType="num">
                                      <p:cBhvr>
                                        <p:cTn id="102" dur="1000" fill="hold"/>
                                        <p:tgtEl>
                                          <p:spTgt spid="85"/>
                                        </p:tgtEl>
                                        <p:attrNameLst>
                                          <p:attrName>ppt_x</p:attrName>
                                        </p:attrNameLst>
                                      </p:cBhvr>
                                      <p:tavLst>
                                        <p:tav tm="0">
                                          <p:val>
                                            <p:strVal val="#ppt_x"/>
                                          </p:val>
                                        </p:tav>
                                        <p:tav tm="100000">
                                          <p:val>
                                            <p:strVal val="#ppt_x"/>
                                          </p:val>
                                        </p:tav>
                                      </p:tavLst>
                                    </p:anim>
                                    <p:anim calcmode="lin" valueType="num">
                                      <p:cBhvr>
                                        <p:cTn id="103"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84" grpId="0" animBg="1"/>
      <p:bldP spid="8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5176802"/>
          </a:xfrm>
        </p:spPr>
        <p:txBody>
          <a:bodyPr/>
          <a:lstStyle/>
          <a:p>
            <a:r>
              <a:rPr lang="fi-FI" sz="4400" dirty="0" smtClean="0"/>
              <a:t>There’s unfortunately no easy ways to fix existing deployments which are using custom list definitions</a:t>
            </a:r>
          </a:p>
          <a:p>
            <a:pPr lvl="1"/>
            <a:r>
              <a:rPr lang="fi-FI" sz="2800" dirty="0" smtClean="0"/>
              <a:t>We are working on more guidance on this side with details on how to fix the existing sites</a:t>
            </a:r>
            <a:br>
              <a:rPr lang="fi-FI" sz="2800" dirty="0" smtClean="0"/>
            </a:br>
            <a:endParaRPr lang="fi-FI" sz="4400" dirty="0"/>
          </a:p>
          <a:p>
            <a:r>
              <a:rPr lang="fi-FI" sz="4400" dirty="0" smtClean="0"/>
              <a:t>Possible solutions</a:t>
            </a:r>
          </a:p>
          <a:p>
            <a:pPr marL="984231" lvl="1" indent="-742950">
              <a:buFont typeface="+mj-lt"/>
              <a:buAutoNum type="arabicPeriod"/>
            </a:pPr>
            <a:r>
              <a:rPr lang="fi-FI" sz="2800" dirty="0" smtClean="0"/>
              <a:t>Change to use Sandbox solution list definition</a:t>
            </a:r>
          </a:p>
          <a:p>
            <a:pPr marL="984231" lvl="1" indent="-742950">
              <a:buFont typeface="+mj-lt"/>
              <a:buAutoNum type="arabicPeriod"/>
            </a:pPr>
            <a:r>
              <a:rPr lang="fi-FI" sz="2800" dirty="0" smtClean="0"/>
              <a:t>Perform content migration to oob list</a:t>
            </a:r>
            <a:endParaRPr lang="en-GB" sz="2800" dirty="0"/>
          </a:p>
        </p:txBody>
      </p:sp>
      <p:sp>
        <p:nvSpPr>
          <p:cNvPr id="4" name="Title 3"/>
          <p:cNvSpPr>
            <a:spLocks noGrp="1"/>
          </p:cNvSpPr>
          <p:nvPr>
            <p:ph type="title"/>
          </p:nvPr>
        </p:nvSpPr>
        <p:spPr/>
        <p:txBody>
          <a:bodyPr/>
          <a:lstStyle/>
          <a:p>
            <a:r>
              <a:rPr lang="en-US" dirty="0" smtClean="0"/>
              <a:t>How to fix existing deployments?</a:t>
            </a:r>
            <a:endParaRPr lang="en-GB" dirty="0"/>
          </a:p>
        </p:txBody>
      </p:sp>
    </p:spTree>
    <p:extLst>
      <p:ext uri="{BB962C8B-B14F-4D97-AF65-F5344CB8AC3E}">
        <p14:creationId xmlns:p14="http://schemas.microsoft.com/office/powerpoint/2010/main" val="104749407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36776"/>
            <a:ext cx="10056812" cy="1181734"/>
          </a:xfrm>
        </p:spPr>
        <p:txBody>
          <a:bodyPr/>
          <a:lstStyle/>
          <a:p>
            <a:r>
              <a:rPr lang="en-US" dirty="0" smtClean="0"/>
              <a:t>DEMO</a:t>
            </a:r>
            <a:endParaRPr lang="en-GB" dirty="0"/>
          </a:p>
        </p:txBody>
      </p:sp>
      <p:sp>
        <p:nvSpPr>
          <p:cNvPr id="4" name="Text Placeholder 3"/>
          <p:cNvSpPr>
            <a:spLocks noGrp="1"/>
          </p:cNvSpPr>
          <p:nvPr>
            <p:ph type="body" sz="quarter" idx="12"/>
          </p:nvPr>
        </p:nvSpPr>
        <p:spPr>
          <a:xfrm>
            <a:off x="274639" y="4881266"/>
            <a:ext cx="10058401" cy="1181862"/>
          </a:xfrm>
        </p:spPr>
        <p:txBody>
          <a:bodyPr/>
          <a:lstStyle/>
          <a:p>
            <a:r>
              <a:rPr lang="en-US" dirty="0" smtClean="0"/>
              <a:t>Custom list definition challenge with farm solutions</a:t>
            </a:r>
          </a:p>
          <a:p>
            <a:r>
              <a:rPr lang="en-US" dirty="0" smtClean="0"/>
              <a:t>- How and how to fix?</a:t>
            </a:r>
            <a:endParaRPr lang="en-GB" dirty="0"/>
          </a:p>
        </p:txBody>
      </p:sp>
    </p:spTree>
    <p:extLst>
      <p:ext uri="{BB962C8B-B14F-4D97-AF65-F5344CB8AC3E}">
        <p14:creationId xmlns:p14="http://schemas.microsoft.com/office/powerpoint/2010/main" val="25542764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2501" y="2483422"/>
            <a:ext cx="12431473" cy="22030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9" tIns="55089" rIns="55089" bIns="55089" numCol="1" spcCol="0" rtlCol="0" fromWordArt="0" anchor="b" anchorCtr="0" forceAA="0" compatLnSpc="1">
            <a:prstTxWarp prst="textNoShape">
              <a:avLst/>
            </a:prstTxWarp>
            <a:noAutofit/>
          </a:bodyPr>
          <a:lstStyle/>
          <a:p>
            <a:endParaRPr lang="en-US" sz="2040" dirty="0">
              <a:solidFill>
                <a:srgbClr val="FFFFFF"/>
              </a:solidFill>
            </a:endParaRPr>
          </a:p>
        </p:txBody>
      </p:sp>
      <p:sp>
        <p:nvSpPr>
          <p:cNvPr id="3" name="Title 2"/>
          <p:cNvSpPr>
            <a:spLocks noGrp="1"/>
          </p:cNvSpPr>
          <p:nvPr>
            <p:ph type="title"/>
          </p:nvPr>
        </p:nvSpPr>
        <p:spPr/>
        <p:txBody>
          <a:bodyPr/>
          <a:lstStyle/>
          <a:p>
            <a:r>
              <a:rPr lang="en-US" dirty="0" smtClean="0"/>
              <a:t>Agenda</a:t>
            </a:r>
            <a:endParaRPr lang="en-GB" dirty="0"/>
          </a:p>
        </p:txBody>
      </p:sp>
      <p:grpSp>
        <p:nvGrpSpPr>
          <p:cNvPr id="2" name="Group 1"/>
          <p:cNvGrpSpPr/>
          <p:nvPr/>
        </p:nvGrpSpPr>
        <p:grpSpPr>
          <a:xfrm>
            <a:off x="1761449" y="2675874"/>
            <a:ext cx="2546980" cy="1810539"/>
            <a:chOff x="655004" y="2632075"/>
            <a:chExt cx="2497265" cy="1775199"/>
          </a:xfrm>
        </p:grpSpPr>
        <p:sp>
          <p:nvSpPr>
            <p:cNvPr id="22" name="TextBox 21"/>
            <p:cNvSpPr txBox="1"/>
            <p:nvPr/>
          </p:nvSpPr>
          <p:spPr>
            <a:xfrm>
              <a:off x="655004" y="3791665"/>
              <a:ext cx="2497265" cy="615609"/>
            </a:xfrm>
            <a:prstGeom prst="rect">
              <a:avLst/>
            </a:prstGeom>
            <a:noFill/>
          </p:spPr>
          <p:txBody>
            <a:bodyPr wrap="none" lIns="0" tIns="0" rIns="0" bIns="0" rtlCol="0">
              <a:spAutoFit/>
            </a:bodyPr>
            <a:lstStyle/>
            <a:p>
              <a:pPr algn="ctr"/>
              <a:r>
                <a:rPr lang="en-US" sz="2040" spc="-71" dirty="0" smtClean="0"/>
                <a:t>Development </a:t>
              </a:r>
              <a:br>
                <a:rPr lang="en-US" sz="2040" spc="-71" dirty="0" smtClean="0"/>
              </a:br>
              <a:r>
                <a:rPr lang="en-US" sz="2040" spc="-71" dirty="0" smtClean="0"/>
                <a:t>models for on-premises</a:t>
              </a:r>
              <a:endParaRPr lang="en-GB" sz="2040" spc="-71" dirty="0"/>
            </a:p>
          </p:txBody>
        </p:sp>
        <p:pic>
          <p:nvPicPr>
            <p:cNvPr id="70" name="Picture 69"/>
            <p:cNvPicPr>
              <a:picLocks noChangeAspect="1"/>
            </p:cNvPicPr>
            <p:nvPr/>
          </p:nvPicPr>
          <p:blipFill>
            <a:blip r:embed="rId2"/>
            <a:stretch>
              <a:fillRect/>
            </a:stretch>
          </p:blipFill>
          <p:spPr>
            <a:xfrm>
              <a:off x="1443099" y="2632075"/>
              <a:ext cx="921055" cy="1131983"/>
            </a:xfrm>
            <a:prstGeom prst="rect">
              <a:avLst/>
            </a:prstGeom>
          </p:spPr>
        </p:pic>
      </p:grpSp>
      <p:grpSp>
        <p:nvGrpSpPr>
          <p:cNvPr id="9" name="Group 8"/>
          <p:cNvGrpSpPr/>
          <p:nvPr/>
        </p:nvGrpSpPr>
        <p:grpSpPr>
          <a:xfrm>
            <a:off x="4845585" y="2819570"/>
            <a:ext cx="2304902" cy="1523148"/>
            <a:chOff x="4114775" y="2835638"/>
            <a:chExt cx="2259913" cy="1493418"/>
          </a:xfrm>
        </p:grpSpPr>
        <p:sp>
          <p:nvSpPr>
            <p:cNvPr id="23" name="TextBox 22"/>
            <p:cNvSpPr txBox="1"/>
            <p:nvPr/>
          </p:nvSpPr>
          <p:spPr>
            <a:xfrm>
              <a:off x="4440056" y="3701192"/>
              <a:ext cx="1609351" cy="627864"/>
            </a:xfrm>
            <a:prstGeom prst="rect">
              <a:avLst/>
            </a:prstGeom>
            <a:noFill/>
          </p:spPr>
          <p:txBody>
            <a:bodyPr wrap="none" lIns="0" tIns="0" rIns="0" bIns="0" rtlCol="0">
              <a:spAutoFit/>
            </a:bodyPr>
            <a:lstStyle/>
            <a:p>
              <a:pPr algn="ctr"/>
              <a:r>
                <a:rPr lang="en-US" sz="2040" spc="-71" dirty="0"/>
                <a:t>Transformation</a:t>
              </a:r>
              <a:br>
                <a:rPr lang="en-US" sz="2040" spc="-71" dirty="0"/>
              </a:br>
              <a:r>
                <a:rPr lang="en-US" sz="2040" spc="-71" dirty="0"/>
                <a:t>approaches</a:t>
              </a:r>
              <a:endParaRPr lang="en-GB" sz="2040" spc="-71" dirty="0"/>
            </a:p>
          </p:txBody>
        </p:sp>
        <p:pic>
          <p:nvPicPr>
            <p:cNvPr id="77" name="Picture 76"/>
            <p:cNvPicPr>
              <a:picLocks noChangeAspect="1"/>
            </p:cNvPicPr>
            <p:nvPr/>
          </p:nvPicPr>
          <p:blipFill>
            <a:blip r:embed="rId3"/>
            <a:stretch>
              <a:fillRect/>
            </a:stretch>
          </p:blipFill>
          <p:spPr>
            <a:xfrm>
              <a:off x="4114775" y="2835638"/>
              <a:ext cx="2259913" cy="826613"/>
            </a:xfrm>
            <a:prstGeom prst="rect">
              <a:avLst/>
            </a:prstGeom>
          </p:spPr>
        </p:pic>
      </p:grpSp>
      <p:grpSp>
        <p:nvGrpSpPr>
          <p:cNvPr id="19" name="Group 18"/>
          <p:cNvGrpSpPr/>
          <p:nvPr/>
        </p:nvGrpSpPr>
        <p:grpSpPr>
          <a:xfrm>
            <a:off x="8275637" y="2827844"/>
            <a:ext cx="2615931" cy="1506601"/>
            <a:chOff x="9453386" y="2757480"/>
            <a:chExt cx="2564871" cy="1477194"/>
          </a:xfrm>
        </p:grpSpPr>
        <p:pic>
          <p:nvPicPr>
            <p:cNvPr id="20" name="Picture 19"/>
            <p:cNvPicPr>
              <a:picLocks noChangeAspect="1"/>
            </p:cNvPicPr>
            <p:nvPr/>
          </p:nvPicPr>
          <p:blipFill>
            <a:blip r:embed="rId4"/>
            <a:stretch>
              <a:fillRect/>
            </a:stretch>
          </p:blipFill>
          <p:spPr>
            <a:xfrm>
              <a:off x="9453386" y="2757480"/>
              <a:ext cx="1128417" cy="1477194"/>
            </a:xfrm>
            <a:prstGeom prst="rect">
              <a:avLst/>
            </a:prstGeom>
          </p:spPr>
        </p:pic>
        <p:sp>
          <p:nvSpPr>
            <p:cNvPr id="21" name="TextBox 20"/>
            <p:cNvSpPr txBox="1"/>
            <p:nvPr/>
          </p:nvSpPr>
          <p:spPr>
            <a:xfrm>
              <a:off x="10500798" y="3567869"/>
              <a:ext cx="1517459" cy="615609"/>
            </a:xfrm>
            <a:prstGeom prst="rect">
              <a:avLst/>
            </a:prstGeom>
            <a:noFill/>
          </p:spPr>
          <p:txBody>
            <a:bodyPr wrap="none" lIns="0" tIns="0" rIns="0" bIns="0" rtlCol="0">
              <a:spAutoFit/>
            </a:bodyPr>
            <a:lstStyle/>
            <a:p>
              <a:pPr algn="ctr"/>
              <a:r>
                <a:rPr lang="en-US" sz="2040" spc="-71" dirty="0" smtClean="0"/>
                <a:t>Farm solution</a:t>
              </a:r>
              <a:br>
                <a:rPr lang="en-US" sz="2040" spc="-71" dirty="0" smtClean="0"/>
              </a:br>
              <a:r>
                <a:rPr lang="en-US" sz="2040" spc="-71" dirty="0" smtClean="0"/>
                <a:t>considerations</a:t>
              </a:r>
              <a:endParaRPr lang="en-GB" sz="2040" spc="-71" dirty="0"/>
            </a:p>
          </p:txBody>
        </p:sp>
      </p:grpSp>
    </p:spTree>
    <p:extLst>
      <p:ext uri="{BB962C8B-B14F-4D97-AF65-F5344CB8AC3E}">
        <p14:creationId xmlns:p14="http://schemas.microsoft.com/office/powerpoint/2010/main" val="4855469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42" presetClass="entr" presetSubtype="0" fill="hold" nodeType="withEffect">
                                  <p:stCondLst>
                                    <p:cond delay="1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2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250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1"/>
            <a:ext cx="7631502" cy="4973669"/>
          </a:xfrm>
        </p:spPr>
        <p:txBody>
          <a:bodyPr/>
          <a:lstStyle/>
          <a:p>
            <a:r>
              <a:rPr lang="en-US" dirty="0" smtClean="0"/>
              <a:t>What</a:t>
            </a:r>
          </a:p>
          <a:p>
            <a:pPr lvl="1"/>
            <a:r>
              <a:rPr lang="en-US" dirty="0" smtClean="0"/>
              <a:t>Do not use custom field types with you farm solutions</a:t>
            </a:r>
          </a:p>
          <a:p>
            <a:r>
              <a:rPr lang="en-US" dirty="0" smtClean="0"/>
              <a:t>Why</a:t>
            </a:r>
          </a:p>
          <a:p>
            <a:pPr lvl="1"/>
            <a:r>
              <a:rPr lang="en-US" dirty="0" smtClean="0"/>
              <a:t>Data stored in the database will have dependency on the custom field type, which will cause challenges in migration scenarios</a:t>
            </a:r>
          </a:p>
          <a:p>
            <a:r>
              <a:rPr lang="en-US" dirty="0" smtClean="0"/>
              <a:t>How</a:t>
            </a:r>
          </a:p>
          <a:p>
            <a:pPr lvl="1"/>
            <a:r>
              <a:rPr lang="en-US" dirty="0" smtClean="0"/>
              <a:t>Consider using only field controls for presentation or use client side rendering for list editor overrides</a:t>
            </a:r>
            <a:endParaRPr lang="en-US" dirty="0"/>
          </a:p>
        </p:txBody>
      </p:sp>
      <p:sp>
        <p:nvSpPr>
          <p:cNvPr id="3" name="Title 2"/>
          <p:cNvSpPr>
            <a:spLocks noGrp="1"/>
          </p:cNvSpPr>
          <p:nvPr>
            <p:ph type="title"/>
          </p:nvPr>
        </p:nvSpPr>
        <p:spPr/>
        <p:txBody>
          <a:bodyPr/>
          <a:lstStyle/>
          <a:p>
            <a:r>
              <a:rPr lang="en-US" dirty="0" smtClean="0"/>
              <a:t>Custom field type challenge</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7579" r="21848"/>
          <a:stretch/>
        </p:blipFill>
        <p:spPr>
          <a:xfrm flipH="1">
            <a:off x="8174293" y="1452"/>
            <a:ext cx="4258063" cy="6991251"/>
          </a:xfrm>
          <a:prstGeom prst="rect">
            <a:avLst/>
          </a:prstGeom>
        </p:spPr>
      </p:pic>
    </p:spTree>
    <p:extLst>
      <p:ext uri="{BB962C8B-B14F-4D97-AF65-F5344CB8AC3E}">
        <p14:creationId xmlns:p14="http://schemas.microsoft.com/office/powerpoint/2010/main" val="2918969927"/>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36776"/>
            <a:ext cx="10056812" cy="1181734"/>
          </a:xfrm>
        </p:spPr>
        <p:txBody>
          <a:bodyPr/>
          <a:lstStyle/>
          <a:p>
            <a:r>
              <a:rPr lang="en-US" dirty="0" smtClean="0"/>
              <a:t>DEMO</a:t>
            </a:r>
            <a:endParaRPr lang="en-GB" dirty="0"/>
          </a:p>
        </p:txBody>
      </p:sp>
      <p:sp>
        <p:nvSpPr>
          <p:cNvPr id="4" name="Text Placeholder 3"/>
          <p:cNvSpPr>
            <a:spLocks noGrp="1"/>
          </p:cNvSpPr>
          <p:nvPr>
            <p:ph type="body" sz="quarter" idx="12"/>
          </p:nvPr>
        </p:nvSpPr>
        <p:spPr>
          <a:xfrm>
            <a:off x="274639" y="4881266"/>
            <a:ext cx="10058401" cy="738664"/>
          </a:xfrm>
        </p:spPr>
        <p:txBody>
          <a:bodyPr/>
          <a:lstStyle/>
          <a:p>
            <a:r>
              <a:rPr lang="en-US" dirty="0" smtClean="0"/>
              <a:t>Custom field type – What is the alternative?</a:t>
            </a:r>
            <a:endParaRPr lang="en-GB" dirty="0"/>
          </a:p>
        </p:txBody>
      </p:sp>
    </p:spTree>
    <p:extLst>
      <p:ext uri="{BB962C8B-B14F-4D97-AF65-F5344CB8AC3E}">
        <p14:creationId xmlns:p14="http://schemas.microsoft.com/office/powerpoint/2010/main" val="10403110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1"/>
            <a:ext cx="7631502" cy="4973669"/>
          </a:xfrm>
        </p:spPr>
        <p:txBody>
          <a:bodyPr/>
          <a:lstStyle/>
          <a:p>
            <a:r>
              <a:rPr lang="en-US" dirty="0" smtClean="0"/>
              <a:t>What</a:t>
            </a:r>
          </a:p>
          <a:p>
            <a:pPr lvl="1"/>
            <a:r>
              <a:rPr lang="en-US" dirty="0" smtClean="0"/>
              <a:t>You create sites using site definitions in on-premises can be challenging</a:t>
            </a:r>
          </a:p>
          <a:p>
            <a:r>
              <a:rPr lang="en-US" dirty="0" smtClean="0"/>
              <a:t>Why</a:t>
            </a:r>
          </a:p>
          <a:p>
            <a:pPr lvl="1"/>
            <a:r>
              <a:rPr lang="en-US" dirty="0" smtClean="0"/>
              <a:t>Site upgrades cross versions is natively upgraded and you will need to own the template model by yourself</a:t>
            </a:r>
          </a:p>
          <a:p>
            <a:r>
              <a:rPr lang="en-US" dirty="0" smtClean="0"/>
              <a:t>How</a:t>
            </a:r>
          </a:p>
          <a:p>
            <a:pPr lvl="1"/>
            <a:r>
              <a:rPr lang="en-US" dirty="0" smtClean="0"/>
              <a:t>Consider models where we start with out of the box site provisioning, which is configured with business requirements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7579" r="21848"/>
          <a:stretch/>
        </p:blipFill>
        <p:spPr>
          <a:xfrm flipH="1">
            <a:off x="8174293" y="1452"/>
            <a:ext cx="4258063" cy="6991251"/>
          </a:xfrm>
          <a:prstGeom prst="rect">
            <a:avLst/>
          </a:prstGeom>
        </p:spPr>
      </p:pic>
      <p:sp>
        <p:nvSpPr>
          <p:cNvPr id="3" name="Title 2"/>
          <p:cNvSpPr>
            <a:spLocks noGrp="1"/>
          </p:cNvSpPr>
          <p:nvPr>
            <p:ph type="title"/>
          </p:nvPr>
        </p:nvSpPr>
        <p:spPr>
          <a:effectLst>
            <a:outerShdw blurRad="50800" dist="38100" dir="2700000" algn="tl" rotWithShape="0">
              <a:prstClr val="black">
                <a:alpha val="40000"/>
              </a:prstClr>
            </a:outerShdw>
          </a:effectLst>
        </p:spPr>
        <p:txBody>
          <a:bodyPr/>
          <a:lstStyle/>
          <a:p>
            <a:r>
              <a:rPr lang="en-US" dirty="0" smtClean="0"/>
              <a:t>Site definition / web template challenge</a:t>
            </a:r>
            <a:endParaRPr lang="en-US" dirty="0"/>
          </a:p>
        </p:txBody>
      </p:sp>
    </p:spTree>
    <p:extLst>
      <p:ext uri="{BB962C8B-B14F-4D97-AF65-F5344CB8AC3E}">
        <p14:creationId xmlns:p14="http://schemas.microsoft.com/office/powerpoint/2010/main" val="3917234347"/>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330832" y="1331784"/>
            <a:ext cx="1579879" cy="2240283"/>
            <a:chOff x="1910561" y="1692190"/>
            <a:chExt cx="1095374" cy="1886775"/>
          </a:xfrm>
        </p:grpSpPr>
        <p:sp>
          <p:nvSpPr>
            <p:cNvPr id="4" name="Freeform 3"/>
            <p:cNvSpPr/>
            <p:nvPr/>
          </p:nvSpPr>
          <p:spPr>
            <a:xfrm>
              <a:off x="1910561" y="1692190"/>
              <a:ext cx="1095374" cy="326306"/>
            </a:xfrm>
            <a:custGeom>
              <a:avLst/>
              <a:gdLst>
                <a:gd name="connsiteX0" fmla="*/ 0 w 1095374"/>
                <a:gd name="connsiteY0" fmla="*/ 0 h 326306"/>
                <a:gd name="connsiteX1" fmla="*/ 1095374 w 1095374"/>
                <a:gd name="connsiteY1" fmla="*/ 0 h 326306"/>
                <a:gd name="connsiteX2" fmla="*/ 1095374 w 1095374"/>
                <a:gd name="connsiteY2" fmla="*/ 326306 h 326306"/>
                <a:gd name="connsiteX3" fmla="*/ 0 w 1095374"/>
                <a:gd name="connsiteY3" fmla="*/ 326306 h 326306"/>
                <a:gd name="connsiteX4" fmla="*/ 0 w 1095374"/>
                <a:gd name="connsiteY4" fmla="*/ 0 h 326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74" h="326306">
                  <a:moveTo>
                    <a:pt x="0" y="0"/>
                  </a:moveTo>
                  <a:lnTo>
                    <a:pt x="1095374" y="0"/>
                  </a:lnTo>
                  <a:lnTo>
                    <a:pt x="1095374" y="326306"/>
                  </a:lnTo>
                  <a:lnTo>
                    <a:pt x="0" y="326306"/>
                  </a:ln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spcFirstLastPara="0" vert="horz" wrap="square" lIns="65256" tIns="37289" rIns="65256" bIns="37289" numCol="1" spcCol="1270" anchor="ctr" anchorCtr="0">
              <a:noAutofit/>
            </a:bodyPr>
            <a:lstStyle/>
            <a:p>
              <a:pPr algn="ctr" defTabSz="407810">
                <a:lnSpc>
                  <a:spcPct val="90000"/>
                </a:lnSpc>
                <a:spcBef>
                  <a:spcPct val="0"/>
                </a:spcBef>
                <a:spcAft>
                  <a:spcPct val="35000"/>
                </a:spcAft>
              </a:pPr>
              <a:r>
                <a:rPr lang="en-US" sz="1199" dirty="0"/>
                <a:t>Site Definition</a:t>
              </a:r>
            </a:p>
          </p:txBody>
        </p:sp>
        <p:sp>
          <p:nvSpPr>
            <p:cNvPr id="5" name="Freeform 4"/>
            <p:cNvSpPr/>
            <p:nvPr/>
          </p:nvSpPr>
          <p:spPr>
            <a:xfrm>
              <a:off x="1910561" y="2018497"/>
              <a:ext cx="1095374" cy="1560468"/>
            </a:xfrm>
            <a:custGeom>
              <a:avLst/>
              <a:gdLst>
                <a:gd name="connsiteX0" fmla="*/ 0 w 1095374"/>
                <a:gd name="connsiteY0" fmla="*/ 0 h 1560468"/>
                <a:gd name="connsiteX1" fmla="*/ 1095374 w 1095374"/>
                <a:gd name="connsiteY1" fmla="*/ 0 h 1560468"/>
                <a:gd name="connsiteX2" fmla="*/ 1095374 w 1095374"/>
                <a:gd name="connsiteY2" fmla="*/ 1560468 h 1560468"/>
                <a:gd name="connsiteX3" fmla="*/ 0 w 1095374"/>
                <a:gd name="connsiteY3" fmla="*/ 1560468 h 1560468"/>
                <a:gd name="connsiteX4" fmla="*/ 0 w 1095374"/>
                <a:gd name="connsiteY4" fmla="*/ 0 h 1560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74" h="1560468">
                  <a:moveTo>
                    <a:pt x="0" y="0"/>
                  </a:moveTo>
                  <a:lnTo>
                    <a:pt x="1095374" y="0"/>
                  </a:lnTo>
                  <a:lnTo>
                    <a:pt x="1095374" y="1560468"/>
                  </a:lnTo>
                  <a:lnTo>
                    <a:pt x="0" y="1560468"/>
                  </a:lnTo>
                  <a:lnTo>
                    <a:pt x="0" y="0"/>
                  </a:lnTo>
                  <a:close/>
                </a:path>
              </a:pathLst>
            </a:custGeom>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48943" tIns="48943" rIns="65256" bIns="73413" numCol="1" spcCol="1270" anchor="t" anchorCtr="0">
              <a:noAutofit/>
            </a:bodyPr>
            <a:lstStyle/>
            <a:p>
              <a:pPr marL="114921" lvl="1" indent="-114921" defTabSz="407810">
                <a:lnSpc>
                  <a:spcPct val="90000"/>
                </a:lnSpc>
                <a:spcBef>
                  <a:spcPct val="0"/>
                </a:spcBef>
                <a:spcAft>
                  <a:spcPct val="15000"/>
                </a:spcAft>
                <a:buChar char="••"/>
              </a:pPr>
              <a:r>
                <a:rPr lang="en-US" sz="1199" dirty="0"/>
                <a:t>No Office365</a:t>
              </a:r>
            </a:p>
            <a:p>
              <a:pPr marL="114921" lvl="1" indent="-114921" defTabSz="407810">
                <a:lnSpc>
                  <a:spcPct val="90000"/>
                </a:lnSpc>
                <a:spcBef>
                  <a:spcPct val="0"/>
                </a:spcBef>
                <a:spcAft>
                  <a:spcPct val="15000"/>
                </a:spcAft>
                <a:buChar char="••"/>
              </a:pPr>
              <a:r>
                <a:rPr lang="en-US" sz="1199" dirty="0"/>
                <a:t>Long term impact on costs</a:t>
              </a:r>
            </a:p>
            <a:p>
              <a:pPr marL="114921" lvl="1" indent="-114921" defTabSz="407810">
                <a:lnSpc>
                  <a:spcPct val="90000"/>
                </a:lnSpc>
                <a:spcBef>
                  <a:spcPct val="0"/>
                </a:spcBef>
                <a:spcAft>
                  <a:spcPct val="15000"/>
                </a:spcAft>
                <a:buChar char="••"/>
              </a:pPr>
              <a:r>
                <a:rPr lang="en-US" sz="1199" dirty="0"/>
                <a:t>Blocks transition to cloud</a:t>
              </a:r>
            </a:p>
            <a:p>
              <a:pPr marL="114921" lvl="1" indent="-114921" defTabSz="407810">
                <a:lnSpc>
                  <a:spcPct val="90000"/>
                </a:lnSpc>
                <a:spcBef>
                  <a:spcPct val="0"/>
                </a:spcBef>
                <a:spcAft>
                  <a:spcPct val="15000"/>
                </a:spcAft>
                <a:buChar char="••"/>
              </a:pPr>
              <a:r>
                <a:rPr lang="en-US" sz="1199" dirty="0"/>
                <a:t>Causes significant issues with future migration and upgrade</a:t>
              </a:r>
            </a:p>
          </p:txBody>
        </p:sp>
      </p:grpSp>
      <p:grpSp>
        <p:nvGrpSpPr>
          <p:cNvPr id="15" name="Group 14"/>
          <p:cNvGrpSpPr/>
          <p:nvPr/>
        </p:nvGrpSpPr>
        <p:grpSpPr>
          <a:xfrm>
            <a:off x="4144454" y="1331784"/>
            <a:ext cx="1579879" cy="2240283"/>
            <a:chOff x="3159289" y="1692190"/>
            <a:chExt cx="1095374" cy="1886775"/>
          </a:xfrm>
        </p:grpSpPr>
        <p:sp>
          <p:nvSpPr>
            <p:cNvPr id="6" name="Freeform 5"/>
            <p:cNvSpPr/>
            <p:nvPr/>
          </p:nvSpPr>
          <p:spPr>
            <a:xfrm>
              <a:off x="3159289" y="1692190"/>
              <a:ext cx="1095374" cy="326306"/>
            </a:xfrm>
            <a:custGeom>
              <a:avLst/>
              <a:gdLst>
                <a:gd name="connsiteX0" fmla="*/ 0 w 1095374"/>
                <a:gd name="connsiteY0" fmla="*/ 0 h 326306"/>
                <a:gd name="connsiteX1" fmla="*/ 1095374 w 1095374"/>
                <a:gd name="connsiteY1" fmla="*/ 0 h 326306"/>
                <a:gd name="connsiteX2" fmla="*/ 1095374 w 1095374"/>
                <a:gd name="connsiteY2" fmla="*/ 326306 h 326306"/>
                <a:gd name="connsiteX3" fmla="*/ 0 w 1095374"/>
                <a:gd name="connsiteY3" fmla="*/ 326306 h 326306"/>
                <a:gd name="connsiteX4" fmla="*/ 0 w 1095374"/>
                <a:gd name="connsiteY4" fmla="*/ 0 h 326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74" h="326306">
                  <a:moveTo>
                    <a:pt x="0" y="0"/>
                  </a:moveTo>
                  <a:lnTo>
                    <a:pt x="1095374" y="0"/>
                  </a:lnTo>
                  <a:lnTo>
                    <a:pt x="1095374" y="326306"/>
                  </a:lnTo>
                  <a:lnTo>
                    <a:pt x="0" y="326306"/>
                  </a:ln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spcFirstLastPara="0" vert="horz" wrap="square" lIns="65256" tIns="37289" rIns="65256" bIns="37289" numCol="1" spcCol="1270" anchor="ctr" anchorCtr="0">
              <a:noAutofit/>
            </a:bodyPr>
            <a:lstStyle/>
            <a:p>
              <a:pPr algn="ctr" defTabSz="407810">
                <a:lnSpc>
                  <a:spcPct val="90000"/>
                </a:lnSpc>
                <a:spcBef>
                  <a:spcPct val="0"/>
                </a:spcBef>
                <a:spcAft>
                  <a:spcPct val="35000"/>
                </a:spcAft>
              </a:pPr>
              <a:r>
                <a:rPr lang="en-US" sz="1199" dirty="0"/>
                <a:t>Site Templates</a:t>
              </a:r>
            </a:p>
          </p:txBody>
        </p:sp>
        <p:sp>
          <p:nvSpPr>
            <p:cNvPr id="7" name="Freeform 6"/>
            <p:cNvSpPr/>
            <p:nvPr/>
          </p:nvSpPr>
          <p:spPr>
            <a:xfrm>
              <a:off x="3159289" y="2018497"/>
              <a:ext cx="1095374" cy="1560468"/>
            </a:xfrm>
            <a:custGeom>
              <a:avLst/>
              <a:gdLst>
                <a:gd name="connsiteX0" fmla="*/ 0 w 1095374"/>
                <a:gd name="connsiteY0" fmla="*/ 0 h 1560468"/>
                <a:gd name="connsiteX1" fmla="*/ 1095374 w 1095374"/>
                <a:gd name="connsiteY1" fmla="*/ 0 h 1560468"/>
                <a:gd name="connsiteX2" fmla="*/ 1095374 w 1095374"/>
                <a:gd name="connsiteY2" fmla="*/ 1560468 h 1560468"/>
                <a:gd name="connsiteX3" fmla="*/ 0 w 1095374"/>
                <a:gd name="connsiteY3" fmla="*/ 1560468 h 1560468"/>
                <a:gd name="connsiteX4" fmla="*/ 0 w 1095374"/>
                <a:gd name="connsiteY4" fmla="*/ 0 h 1560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74" h="1560468">
                  <a:moveTo>
                    <a:pt x="0" y="0"/>
                  </a:moveTo>
                  <a:lnTo>
                    <a:pt x="1095374" y="0"/>
                  </a:lnTo>
                  <a:lnTo>
                    <a:pt x="1095374" y="1560468"/>
                  </a:lnTo>
                  <a:lnTo>
                    <a:pt x="0" y="1560468"/>
                  </a:lnTo>
                  <a:lnTo>
                    <a:pt x="0" y="0"/>
                  </a:lnTo>
                  <a:close/>
                </a:path>
              </a:pathLst>
            </a:custGeom>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48943" tIns="48943" rIns="65256" bIns="73413" numCol="1" spcCol="1270" anchor="t" anchorCtr="0">
              <a:noAutofit/>
            </a:bodyPr>
            <a:lstStyle/>
            <a:p>
              <a:pPr marL="114921" lvl="1" indent="-114921" defTabSz="407810">
                <a:lnSpc>
                  <a:spcPct val="90000"/>
                </a:lnSpc>
                <a:spcBef>
                  <a:spcPct val="0"/>
                </a:spcBef>
                <a:spcAft>
                  <a:spcPct val="15000"/>
                </a:spcAft>
                <a:buChar char="••"/>
              </a:pPr>
              <a:r>
                <a:rPr lang="en-US" sz="1199" dirty="0"/>
                <a:t>Poor site collection creation story</a:t>
              </a:r>
            </a:p>
            <a:p>
              <a:pPr marL="114921" lvl="1" indent="-114921" defTabSz="407810">
                <a:lnSpc>
                  <a:spcPct val="90000"/>
                </a:lnSpc>
                <a:spcBef>
                  <a:spcPct val="0"/>
                </a:spcBef>
                <a:spcAft>
                  <a:spcPct val="15000"/>
                </a:spcAft>
                <a:buChar char="••"/>
              </a:pPr>
              <a:r>
                <a:rPr lang="en-US" sz="1199" dirty="0"/>
                <a:t>Negative impact on upgrades</a:t>
              </a:r>
            </a:p>
            <a:p>
              <a:pPr marL="114921" lvl="1" indent="-114921" defTabSz="407810">
                <a:lnSpc>
                  <a:spcPct val="90000"/>
                </a:lnSpc>
                <a:spcBef>
                  <a:spcPct val="0"/>
                </a:spcBef>
                <a:spcAft>
                  <a:spcPct val="15000"/>
                </a:spcAft>
                <a:buChar char="••"/>
              </a:pPr>
              <a:r>
                <a:rPr lang="en-US" sz="1199" dirty="0"/>
                <a:t>Causes additional maintenance costs with service updates</a:t>
              </a:r>
            </a:p>
            <a:p>
              <a:pPr marL="114921" lvl="1" indent="-114921" defTabSz="407810">
                <a:lnSpc>
                  <a:spcPct val="90000"/>
                </a:lnSpc>
                <a:spcBef>
                  <a:spcPct val="0"/>
                </a:spcBef>
                <a:spcAft>
                  <a:spcPct val="15000"/>
                </a:spcAft>
                <a:buChar char="••"/>
              </a:pPr>
              <a:r>
                <a:rPr lang="en-US" sz="1199" dirty="0"/>
                <a:t>Not with publishing features</a:t>
              </a:r>
            </a:p>
          </p:txBody>
        </p:sp>
      </p:grpSp>
      <p:grpSp>
        <p:nvGrpSpPr>
          <p:cNvPr id="22" name="Group 21"/>
          <p:cNvGrpSpPr/>
          <p:nvPr/>
        </p:nvGrpSpPr>
        <p:grpSpPr>
          <a:xfrm>
            <a:off x="5978334" y="1323176"/>
            <a:ext cx="1579879" cy="2240283"/>
            <a:chOff x="4408016" y="1692190"/>
            <a:chExt cx="1095374" cy="1886775"/>
          </a:xfrm>
        </p:grpSpPr>
        <p:sp>
          <p:nvSpPr>
            <p:cNvPr id="8" name="Freeform 7"/>
            <p:cNvSpPr/>
            <p:nvPr/>
          </p:nvSpPr>
          <p:spPr>
            <a:xfrm>
              <a:off x="4408016" y="1692190"/>
              <a:ext cx="1095374" cy="326306"/>
            </a:xfrm>
            <a:custGeom>
              <a:avLst/>
              <a:gdLst>
                <a:gd name="connsiteX0" fmla="*/ 0 w 1095374"/>
                <a:gd name="connsiteY0" fmla="*/ 0 h 326306"/>
                <a:gd name="connsiteX1" fmla="*/ 1095374 w 1095374"/>
                <a:gd name="connsiteY1" fmla="*/ 0 h 326306"/>
                <a:gd name="connsiteX2" fmla="*/ 1095374 w 1095374"/>
                <a:gd name="connsiteY2" fmla="*/ 326306 h 326306"/>
                <a:gd name="connsiteX3" fmla="*/ 0 w 1095374"/>
                <a:gd name="connsiteY3" fmla="*/ 326306 h 326306"/>
                <a:gd name="connsiteX4" fmla="*/ 0 w 1095374"/>
                <a:gd name="connsiteY4" fmla="*/ 0 h 326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74" h="326306">
                  <a:moveTo>
                    <a:pt x="0" y="0"/>
                  </a:moveTo>
                  <a:lnTo>
                    <a:pt x="1095374" y="0"/>
                  </a:lnTo>
                  <a:lnTo>
                    <a:pt x="1095374" y="326306"/>
                  </a:lnTo>
                  <a:lnTo>
                    <a:pt x="0" y="326306"/>
                  </a:ln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spcFirstLastPara="0" vert="horz" wrap="square" lIns="65256" tIns="37289" rIns="65256" bIns="37289" numCol="1" spcCol="1270" anchor="ctr" anchorCtr="0">
              <a:noAutofit/>
            </a:bodyPr>
            <a:lstStyle/>
            <a:p>
              <a:pPr algn="ctr" defTabSz="407810">
                <a:lnSpc>
                  <a:spcPct val="90000"/>
                </a:lnSpc>
                <a:spcBef>
                  <a:spcPct val="0"/>
                </a:spcBef>
                <a:spcAft>
                  <a:spcPct val="35000"/>
                </a:spcAft>
              </a:pPr>
              <a:r>
                <a:rPr lang="en-US" sz="1199" dirty="0"/>
                <a:t>Web Templates</a:t>
              </a:r>
            </a:p>
          </p:txBody>
        </p:sp>
        <p:sp>
          <p:nvSpPr>
            <p:cNvPr id="9" name="Freeform 8"/>
            <p:cNvSpPr/>
            <p:nvPr/>
          </p:nvSpPr>
          <p:spPr>
            <a:xfrm>
              <a:off x="4408016" y="2018497"/>
              <a:ext cx="1095374" cy="1560468"/>
            </a:xfrm>
            <a:custGeom>
              <a:avLst/>
              <a:gdLst>
                <a:gd name="connsiteX0" fmla="*/ 0 w 1095374"/>
                <a:gd name="connsiteY0" fmla="*/ 0 h 1560468"/>
                <a:gd name="connsiteX1" fmla="*/ 1095374 w 1095374"/>
                <a:gd name="connsiteY1" fmla="*/ 0 h 1560468"/>
                <a:gd name="connsiteX2" fmla="*/ 1095374 w 1095374"/>
                <a:gd name="connsiteY2" fmla="*/ 1560468 h 1560468"/>
                <a:gd name="connsiteX3" fmla="*/ 0 w 1095374"/>
                <a:gd name="connsiteY3" fmla="*/ 1560468 h 1560468"/>
                <a:gd name="connsiteX4" fmla="*/ 0 w 1095374"/>
                <a:gd name="connsiteY4" fmla="*/ 0 h 1560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74" h="1560468">
                  <a:moveTo>
                    <a:pt x="0" y="0"/>
                  </a:moveTo>
                  <a:lnTo>
                    <a:pt x="1095374" y="0"/>
                  </a:lnTo>
                  <a:lnTo>
                    <a:pt x="1095374" y="1560468"/>
                  </a:lnTo>
                  <a:lnTo>
                    <a:pt x="0" y="1560468"/>
                  </a:lnTo>
                  <a:lnTo>
                    <a:pt x="0" y="0"/>
                  </a:lnTo>
                  <a:close/>
                </a:path>
              </a:pathLst>
            </a:custGeom>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48943" tIns="48943" rIns="65256" bIns="73413" numCol="1" spcCol="1270" anchor="t" anchorCtr="0">
              <a:noAutofit/>
            </a:bodyPr>
            <a:lstStyle/>
            <a:p>
              <a:pPr marL="114921" lvl="1" indent="-114921" defTabSz="407810">
                <a:lnSpc>
                  <a:spcPct val="90000"/>
                </a:lnSpc>
                <a:spcBef>
                  <a:spcPct val="0"/>
                </a:spcBef>
                <a:spcAft>
                  <a:spcPct val="15000"/>
                </a:spcAft>
                <a:buChar char="••"/>
              </a:pPr>
              <a:r>
                <a:rPr lang="en-US" sz="1199" dirty="0"/>
                <a:t>Poor site collection creation story</a:t>
              </a:r>
            </a:p>
            <a:p>
              <a:pPr marL="114921" lvl="1" indent="-114921" defTabSz="407810">
                <a:lnSpc>
                  <a:spcPct val="90000"/>
                </a:lnSpc>
                <a:spcBef>
                  <a:spcPct val="0"/>
                </a:spcBef>
                <a:spcAft>
                  <a:spcPct val="15000"/>
                </a:spcAft>
                <a:buChar char="••"/>
              </a:pPr>
              <a:r>
                <a:rPr lang="en-US" sz="1199" dirty="0"/>
                <a:t>Causes maintenance costs with service </a:t>
              </a:r>
              <a:r>
                <a:rPr lang="en-US" sz="1199" dirty="0" smtClean="0"/>
                <a:t>updates and possibly with CUs</a:t>
              </a:r>
              <a:endParaRPr lang="en-US" sz="1199" dirty="0"/>
            </a:p>
          </p:txBody>
        </p:sp>
      </p:grpSp>
      <p:grpSp>
        <p:nvGrpSpPr>
          <p:cNvPr id="25" name="Group 24"/>
          <p:cNvGrpSpPr/>
          <p:nvPr/>
        </p:nvGrpSpPr>
        <p:grpSpPr>
          <a:xfrm>
            <a:off x="7786320" y="1336215"/>
            <a:ext cx="1579879" cy="2240283"/>
            <a:chOff x="5656744" y="1692190"/>
            <a:chExt cx="1095374" cy="1886775"/>
          </a:xfrm>
        </p:grpSpPr>
        <p:sp>
          <p:nvSpPr>
            <p:cNvPr id="10" name="Freeform 9"/>
            <p:cNvSpPr/>
            <p:nvPr/>
          </p:nvSpPr>
          <p:spPr>
            <a:xfrm>
              <a:off x="5656744" y="1692190"/>
              <a:ext cx="1095374" cy="326306"/>
            </a:xfrm>
            <a:custGeom>
              <a:avLst/>
              <a:gdLst>
                <a:gd name="connsiteX0" fmla="*/ 0 w 1095374"/>
                <a:gd name="connsiteY0" fmla="*/ 0 h 326306"/>
                <a:gd name="connsiteX1" fmla="*/ 1095374 w 1095374"/>
                <a:gd name="connsiteY1" fmla="*/ 0 h 326306"/>
                <a:gd name="connsiteX2" fmla="*/ 1095374 w 1095374"/>
                <a:gd name="connsiteY2" fmla="*/ 326306 h 326306"/>
                <a:gd name="connsiteX3" fmla="*/ 0 w 1095374"/>
                <a:gd name="connsiteY3" fmla="*/ 326306 h 326306"/>
                <a:gd name="connsiteX4" fmla="*/ 0 w 1095374"/>
                <a:gd name="connsiteY4" fmla="*/ 0 h 326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74" h="326306">
                  <a:moveTo>
                    <a:pt x="0" y="0"/>
                  </a:moveTo>
                  <a:lnTo>
                    <a:pt x="1095374" y="0"/>
                  </a:lnTo>
                  <a:lnTo>
                    <a:pt x="1095374" y="326306"/>
                  </a:lnTo>
                  <a:lnTo>
                    <a:pt x="0" y="326306"/>
                  </a:ln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spcFirstLastPara="0" vert="horz" wrap="square" lIns="65256" tIns="37289" rIns="65256" bIns="37289" numCol="1" spcCol="1270" anchor="ctr" anchorCtr="0">
              <a:noAutofit/>
            </a:bodyPr>
            <a:lstStyle/>
            <a:p>
              <a:pPr algn="ctr" defTabSz="407810">
                <a:lnSpc>
                  <a:spcPct val="90000"/>
                </a:lnSpc>
                <a:spcBef>
                  <a:spcPct val="0"/>
                </a:spcBef>
                <a:spcAft>
                  <a:spcPct val="35000"/>
                </a:spcAft>
              </a:pPr>
              <a:r>
                <a:rPr lang="en-US" sz="1199" dirty="0"/>
                <a:t>SP Server side provisioning</a:t>
              </a:r>
            </a:p>
          </p:txBody>
        </p:sp>
        <p:sp>
          <p:nvSpPr>
            <p:cNvPr id="11" name="Freeform 10"/>
            <p:cNvSpPr/>
            <p:nvPr/>
          </p:nvSpPr>
          <p:spPr>
            <a:xfrm>
              <a:off x="5656744" y="2018497"/>
              <a:ext cx="1095374" cy="1560468"/>
            </a:xfrm>
            <a:custGeom>
              <a:avLst/>
              <a:gdLst>
                <a:gd name="connsiteX0" fmla="*/ 0 w 1095374"/>
                <a:gd name="connsiteY0" fmla="*/ 0 h 1560468"/>
                <a:gd name="connsiteX1" fmla="*/ 1095374 w 1095374"/>
                <a:gd name="connsiteY1" fmla="*/ 0 h 1560468"/>
                <a:gd name="connsiteX2" fmla="*/ 1095374 w 1095374"/>
                <a:gd name="connsiteY2" fmla="*/ 1560468 h 1560468"/>
                <a:gd name="connsiteX3" fmla="*/ 0 w 1095374"/>
                <a:gd name="connsiteY3" fmla="*/ 1560468 h 1560468"/>
                <a:gd name="connsiteX4" fmla="*/ 0 w 1095374"/>
                <a:gd name="connsiteY4" fmla="*/ 0 h 1560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74" h="1560468">
                  <a:moveTo>
                    <a:pt x="0" y="0"/>
                  </a:moveTo>
                  <a:lnTo>
                    <a:pt x="1095374" y="0"/>
                  </a:lnTo>
                  <a:lnTo>
                    <a:pt x="1095374" y="1560468"/>
                  </a:lnTo>
                  <a:lnTo>
                    <a:pt x="0" y="1560468"/>
                  </a:lnTo>
                  <a:lnTo>
                    <a:pt x="0" y="0"/>
                  </a:lnTo>
                  <a:close/>
                </a:path>
              </a:pathLst>
            </a:custGeom>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48943" tIns="48943" rIns="65256" bIns="73413" numCol="1" spcCol="1270" anchor="t" anchorCtr="0">
              <a:noAutofit/>
            </a:bodyPr>
            <a:lstStyle/>
            <a:p>
              <a:pPr marL="114921" lvl="1" indent="-114921" defTabSz="407810">
                <a:lnSpc>
                  <a:spcPct val="90000"/>
                </a:lnSpc>
                <a:spcBef>
                  <a:spcPct val="0"/>
                </a:spcBef>
                <a:spcAft>
                  <a:spcPct val="15000"/>
                </a:spcAft>
                <a:buChar char="••"/>
              </a:pPr>
              <a:r>
                <a:rPr lang="en-US" sz="1199" dirty="0"/>
                <a:t>Provision </a:t>
              </a:r>
              <a:r>
                <a:rPr lang="en-US" sz="1199" dirty="0" err="1"/>
                <a:t>oob</a:t>
              </a:r>
              <a:r>
                <a:rPr lang="en-US" sz="1199" dirty="0"/>
                <a:t> sites, but modify them based on user selection and requirements</a:t>
              </a:r>
            </a:p>
            <a:p>
              <a:pPr marL="114921" lvl="1" indent="-114921" defTabSz="407810">
                <a:lnSpc>
                  <a:spcPct val="90000"/>
                </a:lnSpc>
                <a:spcBef>
                  <a:spcPct val="0"/>
                </a:spcBef>
                <a:spcAft>
                  <a:spcPct val="15000"/>
                </a:spcAft>
                <a:buChar char="••"/>
              </a:pPr>
              <a:r>
                <a:rPr lang="en-US" sz="1199" dirty="0"/>
                <a:t>Standardization of site creation in code</a:t>
              </a:r>
            </a:p>
            <a:p>
              <a:pPr marL="114921" lvl="1" indent="-114921" defTabSz="407810">
                <a:lnSpc>
                  <a:spcPct val="90000"/>
                </a:lnSpc>
                <a:spcBef>
                  <a:spcPct val="0"/>
                </a:spcBef>
                <a:spcAft>
                  <a:spcPct val="15000"/>
                </a:spcAft>
                <a:buChar char="••"/>
              </a:pPr>
              <a:r>
                <a:rPr lang="en-US" sz="1199" dirty="0"/>
                <a:t>No Office365</a:t>
              </a:r>
            </a:p>
          </p:txBody>
        </p:sp>
      </p:grpSp>
      <p:grpSp>
        <p:nvGrpSpPr>
          <p:cNvPr id="27" name="Group 26"/>
          <p:cNvGrpSpPr/>
          <p:nvPr/>
        </p:nvGrpSpPr>
        <p:grpSpPr>
          <a:xfrm>
            <a:off x="9614320" y="1345791"/>
            <a:ext cx="1579879" cy="2240283"/>
            <a:chOff x="6905471" y="1692190"/>
            <a:chExt cx="1095374" cy="1886775"/>
          </a:xfrm>
        </p:grpSpPr>
        <p:sp>
          <p:nvSpPr>
            <p:cNvPr id="12" name="Freeform 11"/>
            <p:cNvSpPr/>
            <p:nvPr/>
          </p:nvSpPr>
          <p:spPr>
            <a:xfrm>
              <a:off x="6905471" y="1692190"/>
              <a:ext cx="1095374" cy="326306"/>
            </a:xfrm>
            <a:custGeom>
              <a:avLst/>
              <a:gdLst>
                <a:gd name="connsiteX0" fmla="*/ 0 w 1095374"/>
                <a:gd name="connsiteY0" fmla="*/ 0 h 326306"/>
                <a:gd name="connsiteX1" fmla="*/ 1095374 w 1095374"/>
                <a:gd name="connsiteY1" fmla="*/ 0 h 326306"/>
                <a:gd name="connsiteX2" fmla="*/ 1095374 w 1095374"/>
                <a:gd name="connsiteY2" fmla="*/ 326306 h 326306"/>
                <a:gd name="connsiteX3" fmla="*/ 0 w 1095374"/>
                <a:gd name="connsiteY3" fmla="*/ 326306 h 326306"/>
                <a:gd name="connsiteX4" fmla="*/ 0 w 1095374"/>
                <a:gd name="connsiteY4" fmla="*/ 0 h 326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74" h="326306">
                  <a:moveTo>
                    <a:pt x="0" y="0"/>
                  </a:moveTo>
                  <a:lnTo>
                    <a:pt x="1095374" y="0"/>
                  </a:lnTo>
                  <a:lnTo>
                    <a:pt x="1095374" y="326306"/>
                  </a:lnTo>
                  <a:lnTo>
                    <a:pt x="0" y="326306"/>
                  </a:ln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spcFirstLastPara="0" vert="horz" wrap="square" lIns="65256" tIns="37289" rIns="65256" bIns="37289" numCol="1" spcCol="1270" anchor="ctr" anchorCtr="0">
              <a:noAutofit/>
            </a:bodyPr>
            <a:lstStyle/>
            <a:p>
              <a:pPr algn="ctr" defTabSz="407810">
                <a:lnSpc>
                  <a:spcPct val="90000"/>
                </a:lnSpc>
                <a:spcBef>
                  <a:spcPct val="0"/>
                </a:spcBef>
                <a:spcAft>
                  <a:spcPct val="35000"/>
                </a:spcAft>
              </a:pPr>
              <a:r>
                <a:rPr lang="en-US" sz="1199" dirty="0"/>
                <a:t>Remote provisioning</a:t>
              </a:r>
            </a:p>
          </p:txBody>
        </p:sp>
        <p:sp>
          <p:nvSpPr>
            <p:cNvPr id="13" name="Freeform 12"/>
            <p:cNvSpPr/>
            <p:nvPr/>
          </p:nvSpPr>
          <p:spPr>
            <a:xfrm>
              <a:off x="6905471" y="2018497"/>
              <a:ext cx="1095374" cy="1560468"/>
            </a:xfrm>
            <a:custGeom>
              <a:avLst/>
              <a:gdLst>
                <a:gd name="connsiteX0" fmla="*/ 0 w 1095374"/>
                <a:gd name="connsiteY0" fmla="*/ 0 h 1560468"/>
                <a:gd name="connsiteX1" fmla="*/ 1095374 w 1095374"/>
                <a:gd name="connsiteY1" fmla="*/ 0 h 1560468"/>
                <a:gd name="connsiteX2" fmla="*/ 1095374 w 1095374"/>
                <a:gd name="connsiteY2" fmla="*/ 1560468 h 1560468"/>
                <a:gd name="connsiteX3" fmla="*/ 0 w 1095374"/>
                <a:gd name="connsiteY3" fmla="*/ 1560468 h 1560468"/>
                <a:gd name="connsiteX4" fmla="*/ 0 w 1095374"/>
                <a:gd name="connsiteY4" fmla="*/ 0 h 1560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74" h="1560468">
                  <a:moveTo>
                    <a:pt x="0" y="0"/>
                  </a:moveTo>
                  <a:lnTo>
                    <a:pt x="1095374" y="0"/>
                  </a:lnTo>
                  <a:lnTo>
                    <a:pt x="1095374" y="1560468"/>
                  </a:lnTo>
                  <a:lnTo>
                    <a:pt x="0" y="1560468"/>
                  </a:lnTo>
                  <a:lnTo>
                    <a:pt x="0" y="0"/>
                  </a:lnTo>
                  <a:close/>
                </a:path>
              </a:pathLst>
            </a:custGeom>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48943" tIns="48943" rIns="65256" bIns="73413" numCol="1" spcCol="1270" anchor="t" anchorCtr="0">
              <a:noAutofit/>
            </a:bodyPr>
            <a:lstStyle/>
            <a:p>
              <a:pPr marL="114921" lvl="1" indent="-114921" defTabSz="407810">
                <a:lnSpc>
                  <a:spcPct val="90000"/>
                </a:lnSpc>
                <a:spcBef>
                  <a:spcPct val="0"/>
                </a:spcBef>
                <a:spcAft>
                  <a:spcPct val="15000"/>
                </a:spcAft>
                <a:buChar char="••"/>
              </a:pPr>
              <a:r>
                <a:rPr lang="en-US" sz="1199" dirty="0"/>
                <a:t>CSOM supports creation of site collections for on-premises and cloud</a:t>
              </a:r>
            </a:p>
            <a:p>
              <a:pPr marL="114921" lvl="1" indent="-114921" defTabSz="407810">
                <a:lnSpc>
                  <a:spcPct val="90000"/>
                </a:lnSpc>
                <a:spcBef>
                  <a:spcPct val="0"/>
                </a:spcBef>
                <a:spcAft>
                  <a:spcPct val="15000"/>
                </a:spcAft>
                <a:buChar char="••"/>
              </a:pPr>
              <a:r>
                <a:rPr lang="en-US" sz="1199" dirty="0"/>
                <a:t>Standardization of site creation in code</a:t>
              </a:r>
            </a:p>
            <a:p>
              <a:pPr marL="114921" lvl="1" indent="-114921" defTabSz="407810">
                <a:lnSpc>
                  <a:spcPct val="90000"/>
                </a:lnSpc>
                <a:spcBef>
                  <a:spcPct val="0"/>
                </a:spcBef>
                <a:spcAft>
                  <a:spcPct val="15000"/>
                </a:spcAft>
                <a:buChar char="••"/>
              </a:pPr>
              <a:r>
                <a:rPr lang="en-US" sz="1199" dirty="0"/>
                <a:t>Can be done from any external system</a:t>
              </a:r>
            </a:p>
          </p:txBody>
        </p:sp>
      </p:grpSp>
      <p:sp>
        <p:nvSpPr>
          <p:cNvPr id="17" name="TextBox 16"/>
          <p:cNvSpPr txBox="1"/>
          <p:nvPr/>
        </p:nvSpPr>
        <p:spPr>
          <a:xfrm>
            <a:off x="603873" y="2383273"/>
            <a:ext cx="961657" cy="345163"/>
          </a:xfrm>
          <a:prstGeom prst="rect">
            <a:avLst/>
          </a:prstGeom>
          <a:noFill/>
        </p:spPr>
        <p:txBody>
          <a:bodyPr wrap="none" rtlCol="0">
            <a:spAutoFit/>
          </a:bodyPr>
          <a:lstStyle/>
          <a:p>
            <a:r>
              <a:rPr lang="en-US" sz="1599" b="1" dirty="0">
                <a:latin typeface="Segoe UI" panose="020B0502040204020203" pitchFamily="34" charset="0"/>
                <a:cs typeface="Segoe UI" panose="020B0502040204020203" pitchFamily="34" charset="0"/>
              </a:rPr>
              <a:t>Options</a:t>
            </a:r>
          </a:p>
        </p:txBody>
      </p:sp>
      <p:sp>
        <p:nvSpPr>
          <p:cNvPr id="18" name="TextBox 17"/>
          <p:cNvSpPr txBox="1"/>
          <p:nvPr/>
        </p:nvSpPr>
        <p:spPr>
          <a:xfrm>
            <a:off x="659331" y="4559427"/>
            <a:ext cx="1136471" cy="596155"/>
          </a:xfrm>
          <a:prstGeom prst="rect">
            <a:avLst/>
          </a:prstGeom>
          <a:noFill/>
        </p:spPr>
        <p:txBody>
          <a:bodyPr wrap="square" rtlCol="0">
            <a:spAutoFit/>
          </a:bodyPr>
          <a:lstStyle/>
          <a:p>
            <a:r>
              <a:rPr lang="en-US" sz="1599" b="1" dirty="0">
                <a:latin typeface="Segoe UI" panose="020B0502040204020203" pitchFamily="34" charset="0"/>
                <a:cs typeface="Segoe UI" panose="020B0502040204020203" pitchFamily="34" charset="0"/>
              </a:rPr>
              <a:t>Options available</a:t>
            </a:r>
          </a:p>
        </p:txBody>
      </p:sp>
      <p:sp>
        <p:nvSpPr>
          <p:cNvPr id="19" name="TextBox 18"/>
          <p:cNvSpPr txBox="1"/>
          <p:nvPr/>
        </p:nvSpPr>
        <p:spPr>
          <a:xfrm>
            <a:off x="603872" y="5515045"/>
            <a:ext cx="1372245" cy="847147"/>
          </a:xfrm>
          <a:prstGeom prst="rect">
            <a:avLst/>
          </a:prstGeom>
          <a:noFill/>
        </p:spPr>
        <p:txBody>
          <a:bodyPr wrap="square" rtlCol="0">
            <a:spAutoFit/>
          </a:bodyPr>
          <a:lstStyle/>
          <a:p>
            <a:r>
              <a:rPr lang="en-US" sz="1599" b="1" dirty="0">
                <a:latin typeface="Segoe UI" panose="020B0502040204020203" pitchFamily="34" charset="0"/>
                <a:cs typeface="Segoe UI" panose="020B0502040204020203" pitchFamily="34" charset="0"/>
              </a:rPr>
              <a:t>Cost impact (short and long term)</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830" y="5577645"/>
            <a:ext cx="706163" cy="705464"/>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5463" y="5598282"/>
            <a:ext cx="706163" cy="706163"/>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1686" y="5598282"/>
            <a:ext cx="706862" cy="706163"/>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6758" y="5577645"/>
            <a:ext cx="706163" cy="705464"/>
          </a:xfrm>
          <a:prstGeom prst="rect">
            <a:avLst/>
          </a:prstGeom>
        </p:spPr>
      </p:pic>
      <p:sp>
        <p:nvSpPr>
          <p:cNvPr id="34" name="TextBox 33"/>
          <p:cNvSpPr txBox="1"/>
          <p:nvPr/>
        </p:nvSpPr>
        <p:spPr>
          <a:xfrm>
            <a:off x="647541" y="3700317"/>
            <a:ext cx="1148262" cy="596155"/>
          </a:xfrm>
          <a:prstGeom prst="rect">
            <a:avLst/>
          </a:prstGeom>
          <a:noFill/>
        </p:spPr>
        <p:txBody>
          <a:bodyPr wrap="square" rtlCol="0">
            <a:spAutoFit/>
          </a:bodyPr>
          <a:lstStyle/>
          <a:p>
            <a:r>
              <a:rPr lang="en-US" sz="1599" b="1" dirty="0">
                <a:latin typeface="Segoe UI" panose="020B0502040204020203" pitchFamily="34" charset="0"/>
                <a:cs typeface="Segoe UI" panose="020B0502040204020203" pitchFamily="34" charset="0"/>
              </a:rPr>
              <a:t>Support in cloud</a:t>
            </a:r>
          </a:p>
        </p:txBody>
      </p:sp>
      <p:sp>
        <p:nvSpPr>
          <p:cNvPr id="2" name="Title 1"/>
          <p:cNvSpPr>
            <a:spLocks noGrp="1"/>
          </p:cNvSpPr>
          <p:nvPr>
            <p:ph type="title"/>
          </p:nvPr>
        </p:nvSpPr>
        <p:spPr/>
        <p:txBody>
          <a:bodyPr/>
          <a:lstStyle/>
          <a:p>
            <a:r>
              <a:rPr lang="en-US" dirty="0" smtClean="0"/>
              <a:t>Site Provisioning Options/Comparison</a:t>
            </a:r>
            <a:endParaRPr lang="en-US" dirty="0"/>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1177" y="5598281"/>
            <a:ext cx="706163" cy="705464"/>
          </a:xfrm>
          <a:prstGeom prst="rect">
            <a:avLst/>
          </a:prstGeom>
        </p:spPr>
      </p:pic>
      <p:sp>
        <p:nvSpPr>
          <p:cNvPr id="55" name="TextBox 54"/>
          <p:cNvSpPr txBox="1"/>
          <p:nvPr/>
        </p:nvSpPr>
        <p:spPr>
          <a:xfrm>
            <a:off x="4226504" y="4620151"/>
            <a:ext cx="1389448" cy="476365"/>
          </a:xfrm>
          <a:prstGeom prst="rect">
            <a:avLst/>
          </a:prstGeom>
          <a:solidFill>
            <a:schemeClr val="accent1"/>
          </a:solidFill>
        </p:spPr>
        <p:txBody>
          <a:bodyPr wrap="square" lIns="186472" tIns="93236" rIns="186472" bIns="93236" rtlCol="0">
            <a:spAutoFit/>
          </a:bodyPr>
          <a:lstStyle>
            <a:defPPr>
              <a:defRPr lang="en-US"/>
            </a:defPPr>
            <a:lvl1pPr algn="ctr">
              <a:lnSpc>
                <a:spcPct val="90000"/>
              </a:lnSpc>
              <a:spcAft>
                <a:spcPts val="600"/>
              </a:spcAft>
              <a:defRPr sz="2000">
                <a:solidFill>
                  <a:schemeClr val="bg1"/>
                </a:solidFill>
              </a:defRPr>
            </a:lvl1pPr>
          </a:lstStyle>
          <a:p>
            <a:r>
              <a:rPr lang="en-US" sz="2039" dirty="0">
                <a:solidFill>
                  <a:schemeClr val="tx1"/>
                </a:solidFill>
              </a:rPr>
              <a:t>Fair</a:t>
            </a:r>
          </a:p>
        </p:txBody>
      </p:sp>
      <p:sp>
        <p:nvSpPr>
          <p:cNvPr id="56" name="TextBox 55"/>
          <p:cNvSpPr txBox="1"/>
          <p:nvPr/>
        </p:nvSpPr>
        <p:spPr>
          <a:xfrm>
            <a:off x="5978332" y="4620151"/>
            <a:ext cx="1666323" cy="476365"/>
          </a:xfrm>
          <a:prstGeom prst="rect">
            <a:avLst/>
          </a:prstGeom>
          <a:solidFill>
            <a:schemeClr val="accent2"/>
          </a:solidFill>
        </p:spPr>
        <p:txBody>
          <a:bodyPr wrap="square" lIns="186472" tIns="93236" rIns="186472" bIns="93236" rtlCol="0">
            <a:spAutoFit/>
          </a:bodyPr>
          <a:lstStyle>
            <a:defPPr>
              <a:defRPr lang="en-US"/>
            </a:defPPr>
            <a:lvl1pPr algn="ctr">
              <a:lnSpc>
                <a:spcPct val="90000"/>
              </a:lnSpc>
              <a:spcAft>
                <a:spcPts val="600"/>
              </a:spcAft>
              <a:defRPr sz="2000">
                <a:solidFill>
                  <a:schemeClr val="bg1"/>
                </a:solidFill>
              </a:defRPr>
            </a:lvl1pPr>
          </a:lstStyle>
          <a:p>
            <a:r>
              <a:rPr lang="en-US" sz="2039" dirty="0">
                <a:solidFill>
                  <a:schemeClr val="tx1"/>
                </a:solidFill>
              </a:rPr>
              <a:t>Average</a:t>
            </a:r>
          </a:p>
        </p:txBody>
      </p:sp>
      <p:sp>
        <p:nvSpPr>
          <p:cNvPr id="57" name="TextBox 56"/>
          <p:cNvSpPr txBox="1"/>
          <p:nvPr/>
        </p:nvSpPr>
        <p:spPr>
          <a:xfrm>
            <a:off x="7880392" y="4631366"/>
            <a:ext cx="1389448" cy="476365"/>
          </a:xfrm>
          <a:prstGeom prst="rect">
            <a:avLst/>
          </a:prstGeom>
          <a:solidFill>
            <a:srgbClr val="92D050"/>
          </a:solidFill>
        </p:spPr>
        <p:txBody>
          <a:bodyPr wrap="square" lIns="186472" tIns="93236" rIns="186472" bIns="93236" rtlCol="0">
            <a:spAutoFit/>
          </a:bodyPr>
          <a:lstStyle>
            <a:defPPr>
              <a:defRPr lang="en-US"/>
            </a:defPPr>
            <a:lvl1pPr>
              <a:lnSpc>
                <a:spcPct val="90000"/>
              </a:lnSpc>
              <a:spcAft>
                <a:spcPts val="600"/>
              </a:spcAft>
              <a:defRPr sz="2000">
                <a:solidFill>
                  <a:schemeClr val="bg1"/>
                </a:solidFill>
              </a:defRPr>
            </a:lvl1pPr>
          </a:lstStyle>
          <a:p>
            <a:pPr algn="ctr"/>
            <a:r>
              <a:rPr lang="en-US" sz="2039" dirty="0"/>
              <a:t>Good</a:t>
            </a:r>
          </a:p>
        </p:txBody>
      </p:sp>
      <p:sp>
        <p:nvSpPr>
          <p:cNvPr id="58" name="TextBox 57"/>
          <p:cNvSpPr txBox="1"/>
          <p:nvPr/>
        </p:nvSpPr>
        <p:spPr>
          <a:xfrm>
            <a:off x="9614318" y="4629790"/>
            <a:ext cx="1638198" cy="476365"/>
          </a:xfrm>
          <a:prstGeom prst="rect">
            <a:avLst/>
          </a:prstGeom>
          <a:solidFill>
            <a:srgbClr val="009E49"/>
          </a:solidFill>
        </p:spPr>
        <p:txBody>
          <a:bodyPr wrap="square" lIns="186472" tIns="93236" rIns="186472" bIns="93236" rtlCol="0">
            <a:spAutoFit/>
          </a:bodyPr>
          <a:lstStyle>
            <a:defPPr>
              <a:defRPr lang="en-US"/>
            </a:defPPr>
            <a:lvl1pPr algn="ctr">
              <a:lnSpc>
                <a:spcPct val="90000"/>
              </a:lnSpc>
              <a:spcAft>
                <a:spcPts val="600"/>
              </a:spcAft>
              <a:defRPr sz="2000">
                <a:solidFill>
                  <a:schemeClr val="bg1"/>
                </a:solidFill>
              </a:defRPr>
            </a:lvl1pPr>
          </a:lstStyle>
          <a:p>
            <a:r>
              <a:rPr lang="en-US" sz="2039" dirty="0"/>
              <a:t>Excellent</a:t>
            </a:r>
          </a:p>
        </p:txBody>
      </p:sp>
      <p:sp>
        <p:nvSpPr>
          <p:cNvPr id="38" name="TextBox 37"/>
          <p:cNvSpPr txBox="1"/>
          <p:nvPr/>
        </p:nvSpPr>
        <p:spPr>
          <a:xfrm>
            <a:off x="2426047" y="4617156"/>
            <a:ext cx="1389448" cy="476365"/>
          </a:xfrm>
          <a:prstGeom prst="rect">
            <a:avLst/>
          </a:prstGeom>
          <a:solidFill>
            <a:srgbClr val="92D050"/>
          </a:solidFill>
        </p:spPr>
        <p:txBody>
          <a:bodyPr wrap="square" lIns="186472" tIns="93236" rIns="186472" bIns="93236" rtlCol="0">
            <a:spAutoFit/>
          </a:bodyPr>
          <a:lstStyle>
            <a:defPPr>
              <a:defRPr lang="en-US"/>
            </a:defPPr>
            <a:lvl1pPr>
              <a:lnSpc>
                <a:spcPct val="90000"/>
              </a:lnSpc>
              <a:spcAft>
                <a:spcPts val="600"/>
              </a:spcAft>
              <a:defRPr sz="2000">
                <a:solidFill>
                  <a:schemeClr val="bg1"/>
                </a:solidFill>
              </a:defRPr>
            </a:lvl1pPr>
          </a:lstStyle>
          <a:p>
            <a:pPr algn="ctr"/>
            <a:r>
              <a:rPr lang="en-US" sz="2039" dirty="0"/>
              <a:t>Good</a:t>
            </a:r>
          </a:p>
        </p:txBody>
      </p:sp>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3328" y="3817272"/>
            <a:ext cx="1383380" cy="479200"/>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8079" y="3817272"/>
            <a:ext cx="1383380" cy="479200"/>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6583" y="3837579"/>
            <a:ext cx="1383380" cy="479200"/>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3426" y="3807020"/>
            <a:ext cx="1383380" cy="479200"/>
          </a:xfrm>
          <a:prstGeom prst="rect">
            <a:avLst/>
          </a:prstGeom>
        </p:spPr>
      </p:pic>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0269" y="3807020"/>
            <a:ext cx="1383380" cy="479200"/>
          </a:xfrm>
          <a:prstGeom prst="rect">
            <a:avLst/>
          </a:prstGeom>
        </p:spPr>
      </p:pic>
      <p:sp>
        <p:nvSpPr>
          <p:cNvPr id="3" name="Rectangle 2"/>
          <p:cNvSpPr/>
          <p:nvPr/>
        </p:nvSpPr>
        <p:spPr bwMode="auto">
          <a:xfrm rot="1034154">
            <a:off x="2494550" y="4003077"/>
            <a:ext cx="1268886" cy="97338"/>
          </a:xfrm>
          <a:prstGeom prst="rect">
            <a:avLst/>
          </a:prstGeom>
          <a:solidFill>
            <a:schemeClr val="accent1">
              <a:alpha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GB" sz="2000" dirty="0">
              <a:gradFill>
                <a:gsLst>
                  <a:gs pos="16814">
                    <a:srgbClr val="FFFFFF"/>
                  </a:gs>
                  <a:gs pos="46000">
                    <a:srgbClr val="FFFFFF"/>
                  </a:gs>
                </a:gsLst>
                <a:lin ang="5400000" scaled="0"/>
              </a:gradFill>
            </a:endParaRPr>
          </a:p>
        </p:txBody>
      </p:sp>
      <p:sp>
        <p:nvSpPr>
          <p:cNvPr id="46" name="Rectangle 45"/>
          <p:cNvSpPr/>
          <p:nvPr/>
        </p:nvSpPr>
        <p:spPr bwMode="auto">
          <a:xfrm rot="1034154">
            <a:off x="7942924" y="3992824"/>
            <a:ext cx="1268886" cy="97338"/>
          </a:xfrm>
          <a:prstGeom prst="rect">
            <a:avLst/>
          </a:prstGeom>
          <a:solidFill>
            <a:schemeClr val="accent1">
              <a:alpha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GB"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3466161052"/>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1000"/>
                                        <p:tgtEl>
                                          <p:spTgt spid="55"/>
                                        </p:tgtEl>
                                      </p:cBhvr>
                                    </p:animEffect>
                                    <p:anim calcmode="lin" valueType="num">
                                      <p:cBhvr>
                                        <p:cTn id="40" dur="1000" fill="hold"/>
                                        <p:tgtEl>
                                          <p:spTgt spid="55"/>
                                        </p:tgtEl>
                                        <p:attrNameLst>
                                          <p:attrName>ppt_x</p:attrName>
                                        </p:attrNameLst>
                                      </p:cBhvr>
                                      <p:tavLst>
                                        <p:tav tm="0">
                                          <p:val>
                                            <p:strVal val="#ppt_x"/>
                                          </p:val>
                                        </p:tav>
                                        <p:tav tm="100000">
                                          <p:val>
                                            <p:strVal val="#ppt_x"/>
                                          </p:val>
                                        </p:tav>
                                      </p:tavLst>
                                    </p:anim>
                                    <p:anim calcmode="lin" valueType="num">
                                      <p:cBhvr>
                                        <p:cTn id="41" dur="10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1000"/>
                                        <p:tgtEl>
                                          <p:spTgt spid="40"/>
                                        </p:tgtEl>
                                      </p:cBhvr>
                                    </p:animEffect>
                                    <p:anim calcmode="lin" valueType="num">
                                      <p:cBhvr>
                                        <p:cTn id="45" dur="1000" fill="hold"/>
                                        <p:tgtEl>
                                          <p:spTgt spid="40"/>
                                        </p:tgtEl>
                                        <p:attrNameLst>
                                          <p:attrName>ppt_x</p:attrName>
                                        </p:attrNameLst>
                                      </p:cBhvr>
                                      <p:tavLst>
                                        <p:tav tm="0">
                                          <p:val>
                                            <p:strVal val="#ppt_x"/>
                                          </p:val>
                                        </p:tav>
                                        <p:tav tm="100000">
                                          <p:val>
                                            <p:strVal val="#ppt_x"/>
                                          </p:val>
                                        </p:tav>
                                      </p:tavLst>
                                    </p:anim>
                                    <p:anim calcmode="lin" valueType="num">
                                      <p:cBhvr>
                                        <p:cTn id="46" dur="1000" fill="hold"/>
                                        <p:tgtEl>
                                          <p:spTgt spid="40"/>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fade">
                                      <p:cBhvr>
                                        <p:cTn id="61" dur="1000"/>
                                        <p:tgtEl>
                                          <p:spTgt spid="56"/>
                                        </p:tgtEl>
                                      </p:cBhvr>
                                    </p:animEffect>
                                    <p:anim calcmode="lin" valueType="num">
                                      <p:cBhvr>
                                        <p:cTn id="62" dur="1000" fill="hold"/>
                                        <p:tgtEl>
                                          <p:spTgt spid="56"/>
                                        </p:tgtEl>
                                        <p:attrNameLst>
                                          <p:attrName>ppt_x</p:attrName>
                                        </p:attrNameLst>
                                      </p:cBhvr>
                                      <p:tavLst>
                                        <p:tav tm="0">
                                          <p:val>
                                            <p:strVal val="#ppt_x"/>
                                          </p:val>
                                        </p:tav>
                                        <p:tav tm="100000">
                                          <p:val>
                                            <p:strVal val="#ppt_x"/>
                                          </p:val>
                                        </p:tav>
                                      </p:tavLst>
                                    </p:anim>
                                    <p:anim calcmode="lin" valueType="num">
                                      <p:cBhvr>
                                        <p:cTn id="63" dur="1000" fill="hold"/>
                                        <p:tgtEl>
                                          <p:spTgt spid="56"/>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1000"/>
                                        <p:tgtEl>
                                          <p:spTgt spid="41"/>
                                        </p:tgtEl>
                                      </p:cBhvr>
                                    </p:animEffect>
                                    <p:anim calcmode="lin" valueType="num">
                                      <p:cBhvr>
                                        <p:cTn id="72" dur="1000" fill="hold"/>
                                        <p:tgtEl>
                                          <p:spTgt spid="41"/>
                                        </p:tgtEl>
                                        <p:attrNameLst>
                                          <p:attrName>ppt_x</p:attrName>
                                        </p:attrNameLst>
                                      </p:cBhvr>
                                      <p:tavLst>
                                        <p:tav tm="0">
                                          <p:val>
                                            <p:strVal val="#ppt_x"/>
                                          </p:val>
                                        </p:tav>
                                        <p:tav tm="100000">
                                          <p:val>
                                            <p:strVal val="#ppt_x"/>
                                          </p:val>
                                        </p:tav>
                                      </p:tavLst>
                                    </p:anim>
                                    <p:anim calcmode="lin" valueType="num">
                                      <p:cBhvr>
                                        <p:cTn id="7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1000" fill="hold"/>
                                        <p:tgtEl>
                                          <p:spTgt spid="25"/>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fade">
                                      <p:cBhvr>
                                        <p:cTn id="83" dur="1000"/>
                                        <p:tgtEl>
                                          <p:spTgt spid="57"/>
                                        </p:tgtEl>
                                      </p:cBhvr>
                                    </p:animEffect>
                                    <p:anim calcmode="lin" valueType="num">
                                      <p:cBhvr>
                                        <p:cTn id="84" dur="1000" fill="hold"/>
                                        <p:tgtEl>
                                          <p:spTgt spid="57"/>
                                        </p:tgtEl>
                                        <p:attrNameLst>
                                          <p:attrName>ppt_x</p:attrName>
                                        </p:attrNameLst>
                                      </p:cBhvr>
                                      <p:tavLst>
                                        <p:tav tm="0">
                                          <p:val>
                                            <p:strVal val="#ppt_x"/>
                                          </p:val>
                                        </p:tav>
                                        <p:tav tm="100000">
                                          <p:val>
                                            <p:strVal val="#ppt_x"/>
                                          </p:val>
                                        </p:tav>
                                      </p:tavLst>
                                    </p:anim>
                                    <p:anim calcmode="lin" valueType="num">
                                      <p:cBhvr>
                                        <p:cTn id="85" dur="1000" fill="hold"/>
                                        <p:tgtEl>
                                          <p:spTgt spid="57"/>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1000"/>
                                        <p:tgtEl>
                                          <p:spTgt spid="24"/>
                                        </p:tgtEl>
                                      </p:cBhvr>
                                    </p:animEffect>
                                    <p:anim calcmode="lin" valueType="num">
                                      <p:cBhvr>
                                        <p:cTn id="89" dur="1000" fill="hold"/>
                                        <p:tgtEl>
                                          <p:spTgt spid="24"/>
                                        </p:tgtEl>
                                        <p:attrNameLst>
                                          <p:attrName>ppt_x</p:attrName>
                                        </p:attrNameLst>
                                      </p:cBhvr>
                                      <p:tavLst>
                                        <p:tav tm="0">
                                          <p:val>
                                            <p:strVal val="#ppt_x"/>
                                          </p:val>
                                        </p:tav>
                                        <p:tav tm="100000">
                                          <p:val>
                                            <p:strVal val="#ppt_x"/>
                                          </p:val>
                                        </p:tav>
                                      </p:tavLst>
                                    </p:anim>
                                    <p:anim calcmode="lin" valueType="num">
                                      <p:cBhvr>
                                        <p:cTn id="90" dur="1000" fill="hold"/>
                                        <p:tgtEl>
                                          <p:spTgt spid="24"/>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fade">
                                      <p:cBhvr>
                                        <p:cTn id="93" dur="1000"/>
                                        <p:tgtEl>
                                          <p:spTgt spid="44"/>
                                        </p:tgtEl>
                                      </p:cBhvr>
                                    </p:animEffect>
                                    <p:anim calcmode="lin" valueType="num">
                                      <p:cBhvr>
                                        <p:cTn id="94" dur="1000" fill="hold"/>
                                        <p:tgtEl>
                                          <p:spTgt spid="44"/>
                                        </p:tgtEl>
                                        <p:attrNameLst>
                                          <p:attrName>ppt_x</p:attrName>
                                        </p:attrNameLst>
                                      </p:cBhvr>
                                      <p:tavLst>
                                        <p:tav tm="0">
                                          <p:val>
                                            <p:strVal val="#ppt_x"/>
                                          </p:val>
                                        </p:tav>
                                        <p:tav tm="100000">
                                          <p:val>
                                            <p:strVal val="#ppt_x"/>
                                          </p:val>
                                        </p:tav>
                                      </p:tavLst>
                                    </p:anim>
                                    <p:anim calcmode="lin" valueType="num">
                                      <p:cBhvr>
                                        <p:cTn id="95" dur="1000" fill="hold"/>
                                        <p:tgtEl>
                                          <p:spTgt spid="44"/>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fade">
                                      <p:cBhvr>
                                        <p:cTn id="98" dur="1000"/>
                                        <p:tgtEl>
                                          <p:spTgt spid="46"/>
                                        </p:tgtEl>
                                      </p:cBhvr>
                                    </p:animEffect>
                                    <p:anim calcmode="lin" valueType="num">
                                      <p:cBhvr>
                                        <p:cTn id="99" dur="1000" fill="hold"/>
                                        <p:tgtEl>
                                          <p:spTgt spid="46"/>
                                        </p:tgtEl>
                                        <p:attrNameLst>
                                          <p:attrName>ppt_x</p:attrName>
                                        </p:attrNameLst>
                                      </p:cBhvr>
                                      <p:tavLst>
                                        <p:tav tm="0">
                                          <p:val>
                                            <p:strVal val="#ppt_x"/>
                                          </p:val>
                                        </p:tav>
                                        <p:tav tm="100000">
                                          <p:val>
                                            <p:strVal val="#ppt_x"/>
                                          </p:val>
                                        </p:tav>
                                      </p:tavLst>
                                    </p:anim>
                                    <p:anim calcmode="lin" valueType="num">
                                      <p:cBhvr>
                                        <p:cTn id="10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fade">
                                      <p:cBhvr>
                                        <p:cTn id="105" dur="1000"/>
                                        <p:tgtEl>
                                          <p:spTgt spid="27"/>
                                        </p:tgtEl>
                                      </p:cBhvr>
                                    </p:animEffect>
                                    <p:anim calcmode="lin" valueType="num">
                                      <p:cBhvr>
                                        <p:cTn id="106" dur="1000" fill="hold"/>
                                        <p:tgtEl>
                                          <p:spTgt spid="27"/>
                                        </p:tgtEl>
                                        <p:attrNameLst>
                                          <p:attrName>ppt_x</p:attrName>
                                        </p:attrNameLst>
                                      </p:cBhvr>
                                      <p:tavLst>
                                        <p:tav tm="0">
                                          <p:val>
                                            <p:strVal val="#ppt_x"/>
                                          </p:val>
                                        </p:tav>
                                        <p:tav tm="100000">
                                          <p:val>
                                            <p:strVal val="#ppt_x"/>
                                          </p:val>
                                        </p:tav>
                                      </p:tavLst>
                                    </p:anim>
                                    <p:anim calcmode="lin" valueType="num">
                                      <p:cBhvr>
                                        <p:cTn id="107" dur="1000" fill="hold"/>
                                        <p:tgtEl>
                                          <p:spTgt spid="27"/>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fade">
                                      <p:cBhvr>
                                        <p:cTn id="110" dur="1000"/>
                                        <p:tgtEl>
                                          <p:spTgt spid="58"/>
                                        </p:tgtEl>
                                      </p:cBhvr>
                                    </p:animEffect>
                                    <p:anim calcmode="lin" valueType="num">
                                      <p:cBhvr>
                                        <p:cTn id="111" dur="1000" fill="hold"/>
                                        <p:tgtEl>
                                          <p:spTgt spid="58"/>
                                        </p:tgtEl>
                                        <p:attrNameLst>
                                          <p:attrName>ppt_x</p:attrName>
                                        </p:attrNameLst>
                                      </p:cBhvr>
                                      <p:tavLst>
                                        <p:tav tm="0">
                                          <p:val>
                                            <p:strVal val="#ppt_x"/>
                                          </p:val>
                                        </p:tav>
                                        <p:tav tm="100000">
                                          <p:val>
                                            <p:strVal val="#ppt_x"/>
                                          </p:val>
                                        </p:tav>
                                      </p:tavLst>
                                    </p:anim>
                                    <p:anim calcmode="lin" valueType="num">
                                      <p:cBhvr>
                                        <p:cTn id="112" dur="1000" fill="hold"/>
                                        <p:tgtEl>
                                          <p:spTgt spid="58"/>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1000"/>
                                        <p:tgtEl>
                                          <p:spTgt spid="23"/>
                                        </p:tgtEl>
                                      </p:cBhvr>
                                    </p:animEffect>
                                    <p:anim calcmode="lin" valueType="num">
                                      <p:cBhvr>
                                        <p:cTn id="116" dur="1000" fill="hold"/>
                                        <p:tgtEl>
                                          <p:spTgt spid="23"/>
                                        </p:tgtEl>
                                        <p:attrNameLst>
                                          <p:attrName>ppt_x</p:attrName>
                                        </p:attrNameLst>
                                      </p:cBhvr>
                                      <p:tavLst>
                                        <p:tav tm="0">
                                          <p:val>
                                            <p:strVal val="#ppt_x"/>
                                          </p:val>
                                        </p:tav>
                                        <p:tav tm="100000">
                                          <p:val>
                                            <p:strVal val="#ppt_x"/>
                                          </p:val>
                                        </p:tav>
                                      </p:tavLst>
                                    </p:anim>
                                    <p:anim calcmode="lin" valueType="num">
                                      <p:cBhvr>
                                        <p:cTn id="117" dur="1000" fill="hold"/>
                                        <p:tgtEl>
                                          <p:spTgt spid="23"/>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45"/>
                                        </p:tgtEl>
                                        <p:attrNameLst>
                                          <p:attrName>style.visibility</p:attrName>
                                        </p:attrNameLst>
                                      </p:cBhvr>
                                      <p:to>
                                        <p:strVal val="visible"/>
                                      </p:to>
                                    </p:set>
                                    <p:animEffect transition="in" filter="fade">
                                      <p:cBhvr>
                                        <p:cTn id="120" dur="1000"/>
                                        <p:tgtEl>
                                          <p:spTgt spid="45"/>
                                        </p:tgtEl>
                                      </p:cBhvr>
                                    </p:animEffect>
                                    <p:anim calcmode="lin" valueType="num">
                                      <p:cBhvr>
                                        <p:cTn id="121" dur="1000" fill="hold"/>
                                        <p:tgtEl>
                                          <p:spTgt spid="45"/>
                                        </p:tgtEl>
                                        <p:attrNameLst>
                                          <p:attrName>ppt_x</p:attrName>
                                        </p:attrNameLst>
                                      </p:cBhvr>
                                      <p:tavLst>
                                        <p:tav tm="0">
                                          <p:val>
                                            <p:strVal val="#ppt_x"/>
                                          </p:val>
                                        </p:tav>
                                        <p:tav tm="100000">
                                          <p:val>
                                            <p:strVal val="#ppt_x"/>
                                          </p:val>
                                        </p:tav>
                                      </p:tavLst>
                                    </p:anim>
                                    <p:anim calcmode="lin" valueType="num">
                                      <p:cBhvr>
                                        <p:cTn id="12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38" grpId="0" animBg="1"/>
      <p:bldP spid="3" grpId="0" animBg="1"/>
      <p:bldP spid="4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136776"/>
            <a:ext cx="10056812" cy="1181734"/>
          </a:xfrm>
        </p:spPr>
        <p:txBody>
          <a:bodyPr/>
          <a:lstStyle/>
          <a:p>
            <a:r>
              <a:rPr lang="en-US" dirty="0" smtClean="0"/>
              <a:t>DEMO</a:t>
            </a:r>
            <a:endParaRPr lang="en-GB" dirty="0"/>
          </a:p>
        </p:txBody>
      </p:sp>
      <p:sp>
        <p:nvSpPr>
          <p:cNvPr id="4" name="Text Placeholder 3"/>
          <p:cNvSpPr>
            <a:spLocks noGrp="1"/>
          </p:cNvSpPr>
          <p:nvPr>
            <p:ph type="body" sz="quarter" idx="12"/>
          </p:nvPr>
        </p:nvSpPr>
        <p:spPr>
          <a:xfrm>
            <a:off x="274639" y="4881266"/>
            <a:ext cx="10058401" cy="1071062"/>
          </a:xfrm>
        </p:spPr>
        <p:txBody>
          <a:bodyPr/>
          <a:lstStyle/>
          <a:p>
            <a:r>
              <a:rPr lang="en-US" dirty="0" smtClean="0"/>
              <a:t>Remote provisioning with SharePoint</a:t>
            </a:r>
          </a:p>
          <a:p>
            <a:r>
              <a:rPr lang="en-US" sz="2400" dirty="0" smtClean="0"/>
              <a:t>Sub sites and hybrid twist…</a:t>
            </a:r>
            <a:endParaRPr lang="en-GB" dirty="0"/>
          </a:p>
        </p:txBody>
      </p:sp>
    </p:spTree>
    <p:extLst>
      <p:ext uri="{BB962C8B-B14F-4D97-AF65-F5344CB8AC3E}">
        <p14:creationId xmlns:p14="http://schemas.microsoft.com/office/powerpoint/2010/main" val="37001285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Box 4"/>
          <p:cNvSpPr txBox="1"/>
          <p:nvPr/>
        </p:nvSpPr>
        <p:spPr>
          <a:xfrm>
            <a:off x="620625" y="4742666"/>
            <a:ext cx="3063645" cy="1443741"/>
          </a:xfrm>
          <a:prstGeom prst="rect">
            <a:avLst/>
          </a:prstGeom>
          <a:solidFill>
            <a:srgbClr val="505050"/>
          </a:solidFill>
          <a:ln w="19050">
            <a:noFill/>
            <a:prstDash val="solid"/>
            <a:miter lim="800000"/>
          </a:ln>
          <a:effectLst/>
        </p:spPr>
        <p:txBody>
          <a:bodyPr wrap="square" lIns="58176" tIns="29089" rIns="93083" bIns="29089" rtlCol="0" anchor="ctr" anchorCtr="0">
            <a:spAutoFit/>
          </a:bodyPr>
          <a:lst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a:lstStyle>
          <a:p>
            <a:pPr marL="0" lvl="1"/>
            <a:r>
              <a:rPr lang="en-US" dirty="0"/>
              <a:t>Based on the end user selection, actual creation of the site collection will be done either to on-premises or to the cloud.</a:t>
            </a:r>
          </a:p>
        </p:txBody>
      </p:sp>
      <p:cxnSp>
        <p:nvCxnSpPr>
          <p:cNvPr id="47" name="Straight Connector 46"/>
          <p:cNvCxnSpPr/>
          <p:nvPr/>
        </p:nvCxnSpPr>
        <p:spPr>
          <a:xfrm>
            <a:off x="7533190" y="1410553"/>
            <a:ext cx="14011" cy="5177194"/>
          </a:xfrm>
          <a:prstGeom prst="line">
            <a:avLst/>
          </a:prstGeom>
          <a:ln>
            <a:solidFill>
              <a:schemeClr val="tx1"/>
            </a:solidFill>
            <a:prstDash val="dashDot"/>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Hybrid provisioning from Azure</a:t>
            </a:r>
            <a:endParaRPr lang="en-GB" dirty="0"/>
          </a:p>
        </p:txBody>
      </p:sp>
      <p:grpSp>
        <p:nvGrpSpPr>
          <p:cNvPr id="3" name="Group 2"/>
          <p:cNvGrpSpPr/>
          <p:nvPr/>
        </p:nvGrpSpPr>
        <p:grpSpPr>
          <a:xfrm>
            <a:off x="4539353" y="4246750"/>
            <a:ext cx="1557449" cy="1204098"/>
            <a:chOff x="5647357" y="5181079"/>
            <a:chExt cx="1527049" cy="1180596"/>
          </a:xfrm>
        </p:grpSpPr>
        <p:grpSp>
          <p:nvGrpSpPr>
            <p:cNvPr id="4" name="Group 3"/>
            <p:cNvGrpSpPr/>
            <p:nvPr/>
          </p:nvGrpSpPr>
          <p:grpSpPr>
            <a:xfrm>
              <a:off x="5647357" y="5181079"/>
              <a:ext cx="1527049" cy="1180596"/>
              <a:chOff x="5647357" y="5181079"/>
              <a:chExt cx="1527049" cy="1180596"/>
            </a:xfrm>
          </p:grpSpPr>
          <p:sp>
            <p:nvSpPr>
              <p:cNvPr id="6" name="Rectangle 5"/>
              <p:cNvSpPr/>
              <p:nvPr/>
            </p:nvSpPr>
            <p:spPr bwMode="auto">
              <a:xfrm>
                <a:off x="5647357" y="5181079"/>
                <a:ext cx="1285753" cy="1180596"/>
              </a:xfrm>
              <a:prstGeom prst="rect">
                <a:avLst/>
              </a:prstGeom>
              <a:solidFill>
                <a:schemeClr val="bg2">
                  <a:lumMod val="20000"/>
                  <a:lumOff val="80000"/>
                  <a:alpha val="75000"/>
                </a:schemeClr>
              </a:solidFill>
              <a:ln>
                <a:solidFill>
                  <a:schemeClr val="bg2">
                    <a:lumMod val="60000"/>
                    <a:lumOff val="4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6630" tIns="46630" rIns="46630" bIns="46630" numCol="1" spcCol="0" rtlCol="0" fromWordArt="0" anchor="t" anchorCtr="0" forceAA="0" compatLnSpc="1">
                <a:prstTxWarp prst="textNoShape">
                  <a:avLst/>
                </a:prstTxWarp>
                <a:noAutofit/>
              </a:bodyPr>
              <a:lstStyle/>
              <a:p>
                <a:pPr defTabSz="932290" fontAlgn="base">
                  <a:spcBef>
                    <a:spcPct val="0"/>
                  </a:spcBef>
                  <a:spcAft>
                    <a:spcPct val="0"/>
                  </a:spcAft>
                </a:pPr>
                <a:r>
                  <a:rPr lang="en-US" sz="1632" dirty="0" err="1">
                    <a:solidFill>
                      <a:schemeClr val="bg1">
                        <a:lumMod val="75000"/>
                        <a:lumOff val="25000"/>
                      </a:schemeClr>
                    </a:solidFill>
                    <a:ea typeface="Segoe UI" pitchFamily="34" charset="0"/>
                    <a:cs typeface="Segoe UI" pitchFamily="34" charset="0"/>
                  </a:rPr>
                  <a:t>WebJob</a:t>
                </a:r>
                <a:endParaRPr lang="en-US" sz="1632" dirty="0">
                  <a:solidFill>
                    <a:schemeClr val="bg1">
                      <a:lumMod val="75000"/>
                      <a:lumOff val="25000"/>
                    </a:schemeClr>
                  </a:solidFill>
                  <a:ea typeface="Segoe UI" pitchFamily="34" charset="0"/>
                  <a:cs typeface="Segoe UI" pitchFamily="34" charset="0"/>
                </a:endParaRPr>
              </a:p>
            </p:txBody>
          </p:sp>
          <p:pic>
            <p:nvPicPr>
              <p:cNvPr id="7" name="Picture 6"/>
              <p:cNvPicPr>
                <a:picLocks noChangeAspect="1"/>
              </p:cNvPicPr>
              <p:nvPr/>
            </p:nvPicPr>
            <p:blipFill>
              <a:blip r:embed="rId3"/>
              <a:stretch>
                <a:fillRect/>
              </a:stretch>
            </p:blipFill>
            <p:spPr>
              <a:xfrm>
                <a:off x="6753910" y="5189567"/>
                <a:ext cx="420496" cy="432326"/>
              </a:xfrm>
              <a:prstGeom prst="rect">
                <a:avLst/>
              </a:prstGeom>
            </p:spPr>
          </p:pic>
        </p:grpSp>
        <p:pic>
          <p:nvPicPr>
            <p:cNvPr id="5" name="Picture 4"/>
            <p:cNvPicPr>
              <a:picLocks noChangeAspect="1"/>
            </p:cNvPicPr>
            <p:nvPr/>
          </p:nvPicPr>
          <p:blipFill>
            <a:blip r:embed="rId4"/>
            <a:stretch>
              <a:fillRect/>
            </a:stretch>
          </p:blipFill>
          <p:spPr>
            <a:xfrm>
              <a:off x="6173273" y="5504683"/>
              <a:ext cx="730013" cy="793440"/>
            </a:xfrm>
            <a:prstGeom prst="rect">
              <a:avLst/>
            </a:prstGeom>
          </p:spPr>
        </p:pic>
      </p:grpSp>
      <p:grpSp>
        <p:nvGrpSpPr>
          <p:cNvPr id="8" name="Group 7"/>
          <p:cNvGrpSpPr/>
          <p:nvPr/>
        </p:nvGrpSpPr>
        <p:grpSpPr>
          <a:xfrm>
            <a:off x="4528390" y="2175428"/>
            <a:ext cx="1781185" cy="1161299"/>
            <a:chOff x="7465491" y="5209928"/>
            <a:chExt cx="1746418" cy="1138632"/>
          </a:xfrm>
        </p:grpSpPr>
        <p:grpSp>
          <p:nvGrpSpPr>
            <p:cNvPr id="9" name="Group 8"/>
            <p:cNvGrpSpPr/>
            <p:nvPr/>
          </p:nvGrpSpPr>
          <p:grpSpPr>
            <a:xfrm>
              <a:off x="7465491" y="5209928"/>
              <a:ext cx="1746418" cy="1138632"/>
              <a:chOff x="5427988" y="5181080"/>
              <a:chExt cx="1746418" cy="1138632"/>
            </a:xfrm>
          </p:grpSpPr>
          <p:sp>
            <p:nvSpPr>
              <p:cNvPr id="11" name="Rectangle 10"/>
              <p:cNvSpPr/>
              <p:nvPr/>
            </p:nvSpPr>
            <p:spPr bwMode="auto">
              <a:xfrm>
                <a:off x="5427988" y="5181080"/>
                <a:ext cx="1505122" cy="1138632"/>
              </a:xfrm>
              <a:prstGeom prst="rect">
                <a:avLst/>
              </a:prstGeom>
              <a:solidFill>
                <a:schemeClr val="bg2">
                  <a:lumMod val="20000"/>
                  <a:lumOff val="80000"/>
                  <a:alpha val="75000"/>
                </a:schemeClr>
              </a:solidFill>
              <a:ln>
                <a:solidFill>
                  <a:schemeClr val="bg2">
                    <a:lumMod val="60000"/>
                    <a:lumOff val="4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6630" tIns="46630" rIns="46630" bIns="46630" numCol="1" spcCol="0" rtlCol="0" fromWordArt="0" anchor="t" anchorCtr="0" forceAA="0" compatLnSpc="1">
                <a:prstTxWarp prst="textNoShape">
                  <a:avLst/>
                </a:prstTxWarp>
                <a:noAutofit/>
              </a:bodyPr>
              <a:lstStyle/>
              <a:p>
                <a:pPr defTabSz="932290" fontAlgn="base">
                  <a:spcBef>
                    <a:spcPct val="0"/>
                  </a:spcBef>
                  <a:spcAft>
                    <a:spcPct val="0"/>
                  </a:spcAft>
                </a:pPr>
                <a:r>
                  <a:rPr lang="en-US" sz="1632" dirty="0">
                    <a:solidFill>
                      <a:schemeClr val="bg1">
                        <a:lumMod val="75000"/>
                        <a:lumOff val="25000"/>
                      </a:schemeClr>
                    </a:solidFill>
                    <a:ea typeface="Segoe UI" pitchFamily="34" charset="0"/>
                    <a:cs typeface="Segoe UI" pitchFamily="34" charset="0"/>
                  </a:rPr>
                  <a:t>Storage </a:t>
                </a:r>
                <a:br>
                  <a:rPr lang="en-US" sz="1632" dirty="0">
                    <a:solidFill>
                      <a:schemeClr val="bg1">
                        <a:lumMod val="75000"/>
                        <a:lumOff val="25000"/>
                      </a:schemeClr>
                    </a:solidFill>
                    <a:ea typeface="Segoe UI" pitchFamily="34" charset="0"/>
                    <a:cs typeface="Segoe UI" pitchFamily="34" charset="0"/>
                  </a:rPr>
                </a:br>
                <a:r>
                  <a:rPr lang="en-US" sz="1632" dirty="0">
                    <a:solidFill>
                      <a:schemeClr val="bg1">
                        <a:lumMod val="75000"/>
                        <a:lumOff val="25000"/>
                      </a:schemeClr>
                    </a:solidFill>
                    <a:ea typeface="Segoe UI" pitchFamily="34" charset="0"/>
                    <a:cs typeface="Segoe UI" pitchFamily="34" charset="0"/>
                  </a:rPr>
                  <a:t>Queue</a:t>
                </a:r>
              </a:p>
            </p:txBody>
          </p:sp>
          <p:pic>
            <p:nvPicPr>
              <p:cNvPr id="12" name="Picture 11"/>
              <p:cNvPicPr>
                <a:picLocks noChangeAspect="1"/>
              </p:cNvPicPr>
              <p:nvPr/>
            </p:nvPicPr>
            <p:blipFill>
              <a:blip r:embed="rId3"/>
              <a:stretch>
                <a:fillRect/>
              </a:stretch>
            </p:blipFill>
            <p:spPr>
              <a:xfrm>
                <a:off x="6753910" y="5189567"/>
                <a:ext cx="420496" cy="432326"/>
              </a:xfrm>
              <a:prstGeom prst="rect">
                <a:avLst/>
              </a:prstGeom>
            </p:spPr>
          </p:pic>
        </p:grpSp>
        <p:pic>
          <p:nvPicPr>
            <p:cNvPr id="10" name="Picture 9"/>
            <p:cNvPicPr>
              <a:picLocks noChangeAspect="1"/>
            </p:cNvPicPr>
            <p:nvPr/>
          </p:nvPicPr>
          <p:blipFill>
            <a:blip r:embed="rId5"/>
            <a:stretch>
              <a:fillRect/>
            </a:stretch>
          </p:blipFill>
          <p:spPr>
            <a:xfrm>
              <a:off x="8060707" y="5486809"/>
              <a:ext cx="911161" cy="793440"/>
            </a:xfrm>
            <a:prstGeom prst="rect">
              <a:avLst/>
            </a:prstGeom>
          </p:spPr>
        </p:pic>
      </p:grpSp>
      <p:pic>
        <p:nvPicPr>
          <p:cNvPr id="13" name="Picture 12"/>
          <p:cNvPicPr>
            <a:picLocks noChangeAspect="1"/>
          </p:cNvPicPr>
          <p:nvPr/>
        </p:nvPicPr>
        <p:blipFill rotWithShape="1">
          <a:blip r:embed="rId6"/>
          <a:srcRect r="16754" b="19034"/>
          <a:stretch/>
        </p:blipFill>
        <p:spPr>
          <a:xfrm>
            <a:off x="628042" y="2728465"/>
            <a:ext cx="2902400" cy="1173204"/>
          </a:xfrm>
          <a:prstGeom prst="rect">
            <a:avLst/>
          </a:prstGeom>
          <a:ln>
            <a:solidFill>
              <a:schemeClr val="bg1">
                <a:lumMod val="75000"/>
              </a:schemeClr>
            </a:solidFill>
          </a:ln>
        </p:spPr>
      </p:pic>
      <p:grpSp>
        <p:nvGrpSpPr>
          <p:cNvPr id="15" name="Group 14"/>
          <p:cNvGrpSpPr>
            <a:grpSpLocks noChangeAspect="1"/>
          </p:cNvGrpSpPr>
          <p:nvPr/>
        </p:nvGrpSpPr>
        <p:grpSpPr>
          <a:xfrm>
            <a:off x="1984826" y="3437467"/>
            <a:ext cx="1868220" cy="1224110"/>
            <a:chOff x="4395610" y="3071229"/>
            <a:chExt cx="1995195" cy="1307309"/>
          </a:xfrm>
        </p:grpSpPr>
        <p:sp>
          <p:nvSpPr>
            <p:cNvPr id="16" name="Rectangle 15"/>
            <p:cNvSpPr/>
            <p:nvPr/>
          </p:nvSpPr>
          <p:spPr bwMode="auto">
            <a:xfrm>
              <a:off x="4395610" y="3071229"/>
              <a:ext cx="1784947" cy="1118626"/>
            </a:xfrm>
            <a:prstGeom prst="rect">
              <a:avLst/>
            </a:prstGeom>
            <a:solidFill>
              <a:schemeClr val="bg2">
                <a:lumMod val="20000"/>
                <a:lumOff val="80000"/>
                <a:alpha val="75000"/>
              </a:schemeClr>
            </a:solidFill>
            <a:ln>
              <a:solidFill>
                <a:schemeClr val="bg2">
                  <a:lumMod val="60000"/>
                  <a:lumOff val="4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6630" tIns="46630" rIns="46630" bIns="46630" numCol="1" spcCol="0" rtlCol="0" fromWordArt="0" anchor="t" anchorCtr="0" forceAA="0" compatLnSpc="1">
              <a:prstTxWarp prst="textNoShape">
                <a:avLst/>
              </a:prstTxWarp>
              <a:noAutofit/>
            </a:bodyPr>
            <a:lstStyle/>
            <a:p>
              <a:pPr defTabSz="932290" fontAlgn="base">
                <a:spcBef>
                  <a:spcPct val="0"/>
                </a:spcBef>
                <a:spcAft>
                  <a:spcPct val="0"/>
                </a:spcAft>
              </a:pPr>
              <a:r>
                <a:rPr lang="en-US" sz="1632" dirty="0">
                  <a:solidFill>
                    <a:schemeClr val="bg1">
                      <a:lumMod val="75000"/>
                      <a:lumOff val="25000"/>
                    </a:schemeClr>
                  </a:solidFill>
                  <a:ea typeface="Segoe UI" pitchFamily="34" charset="0"/>
                  <a:cs typeface="Segoe UI" pitchFamily="34" charset="0"/>
                </a:rPr>
                <a:t>Provider Hosted Apps</a:t>
              </a:r>
            </a:p>
          </p:txBody>
        </p:sp>
        <p:pic>
          <p:nvPicPr>
            <p:cNvPr id="17" name="Picture 16"/>
            <p:cNvPicPr>
              <a:picLocks noChangeAspect="1"/>
            </p:cNvPicPr>
            <p:nvPr/>
          </p:nvPicPr>
          <p:blipFill>
            <a:blip r:embed="rId7"/>
            <a:stretch>
              <a:fillRect/>
            </a:stretch>
          </p:blipFill>
          <p:spPr>
            <a:xfrm>
              <a:off x="5246592" y="3476941"/>
              <a:ext cx="529349" cy="417312"/>
            </a:xfrm>
            <a:prstGeom prst="rect">
              <a:avLst/>
            </a:prstGeom>
          </p:spPr>
        </p:pic>
        <p:pic>
          <p:nvPicPr>
            <p:cNvPr id="18" name="Picture 17"/>
            <p:cNvPicPr>
              <a:picLocks noChangeAspect="1"/>
            </p:cNvPicPr>
            <p:nvPr/>
          </p:nvPicPr>
          <p:blipFill>
            <a:blip r:embed="rId7"/>
            <a:stretch>
              <a:fillRect/>
            </a:stretch>
          </p:blipFill>
          <p:spPr>
            <a:xfrm>
              <a:off x="5581574" y="3585493"/>
              <a:ext cx="556200" cy="438480"/>
            </a:xfrm>
            <a:prstGeom prst="rect">
              <a:avLst/>
            </a:prstGeom>
          </p:spPr>
        </p:pic>
        <p:pic>
          <p:nvPicPr>
            <p:cNvPr id="19" name="Picture 18"/>
            <p:cNvPicPr>
              <a:picLocks noChangeAspect="1"/>
            </p:cNvPicPr>
            <p:nvPr/>
          </p:nvPicPr>
          <p:blipFill>
            <a:blip r:embed="rId3"/>
            <a:stretch>
              <a:fillRect/>
            </a:stretch>
          </p:blipFill>
          <p:spPr>
            <a:xfrm>
              <a:off x="5970309" y="3700199"/>
              <a:ext cx="420496" cy="432326"/>
            </a:xfrm>
            <a:prstGeom prst="rect">
              <a:avLst/>
            </a:prstGeom>
          </p:spPr>
        </p:pic>
        <p:pic>
          <p:nvPicPr>
            <p:cNvPr id="20" name="Picture 19"/>
            <p:cNvPicPr>
              <a:picLocks noChangeAspect="1"/>
            </p:cNvPicPr>
            <p:nvPr/>
          </p:nvPicPr>
          <p:blipFill>
            <a:blip r:embed="rId8"/>
            <a:stretch>
              <a:fillRect/>
            </a:stretch>
          </p:blipFill>
          <p:spPr>
            <a:xfrm>
              <a:off x="4893565" y="3772769"/>
              <a:ext cx="688009" cy="605769"/>
            </a:xfrm>
            <a:prstGeom prst="rect">
              <a:avLst/>
            </a:prstGeom>
          </p:spPr>
        </p:pic>
      </p:grpSp>
      <p:grpSp>
        <p:nvGrpSpPr>
          <p:cNvPr id="21" name="Group 20"/>
          <p:cNvGrpSpPr/>
          <p:nvPr/>
        </p:nvGrpSpPr>
        <p:grpSpPr>
          <a:xfrm>
            <a:off x="7004025" y="2381204"/>
            <a:ext cx="1622024" cy="1221579"/>
            <a:chOff x="8033046" y="4369435"/>
            <a:chExt cx="1590364" cy="1197735"/>
          </a:xfrm>
        </p:grpSpPr>
        <p:grpSp>
          <p:nvGrpSpPr>
            <p:cNvPr id="22" name="Group 21"/>
            <p:cNvGrpSpPr/>
            <p:nvPr/>
          </p:nvGrpSpPr>
          <p:grpSpPr>
            <a:xfrm>
              <a:off x="8033046" y="4369435"/>
              <a:ext cx="1590364" cy="854582"/>
              <a:chOff x="5584042" y="5152047"/>
              <a:chExt cx="1590364" cy="854582"/>
            </a:xfrm>
          </p:grpSpPr>
          <p:sp>
            <p:nvSpPr>
              <p:cNvPr id="24" name="Rectangle 23"/>
              <p:cNvSpPr/>
              <p:nvPr/>
            </p:nvSpPr>
            <p:spPr bwMode="auto">
              <a:xfrm>
                <a:off x="5584042" y="5152047"/>
                <a:ext cx="1349067" cy="854582"/>
              </a:xfrm>
              <a:prstGeom prst="rect">
                <a:avLst/>
              </a:prstGeom>
              <a:solidFill>
                <a:schemeClr val="bg2">
                  <a:lumMod val="20000"/>
                  <a:lumOff val="80000"/>
                  <a:alpha val="75000"/>
                </a:schemeClr>
              </a:solidFill>
              <a:ln>
                <a:solidFill>
                  <a:schemeClr val="bg2">
                    <a:lumMod val="60000"/>
                    <a:lumOff val="4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6630" tIns="46630" rIns="46630" bIns="46630" numCol="1" spcCol="0" rtlCol="0" fromWordArt="0" anchor="t" anchorCtr="0" forceAA="0" compatLnSpc="1">
                <a:prstTxWarp prst="textNoShape">
                  <a:avLst/>
                </a:prstTxWarp>
                <a:noAutofit/>
              </a:bodyPr>
              <a:lstStyle/>
              <a:p>
                <a:pPr defTabSz="932290" fontAlgn="base">
                  <a:spcBef>
                    <a:spcPct val="0"/>
                  </a:spcBef>
                  <a:spcAft>
                    <a:spcPct val="0"/>
                  </a:spcAft>
                </a:pPr>
                <a:r>
                  <a:rPr lang="en-US" sz="1632" dirty="0">
                    <a:solidFill>
                      <a:schemeClr val="bg1">
                        <a:lumMod val="75000"/>
                        <a:lumOff val="25000"/>
                      </a:schemeClr>
                    </a:solidFill>
                    <a:ea typeface="Segoe UI" pitchFamily="34" charset="0"/>
                    <a:cs typeface="Segoe UI" pitchFamily="34" charset="0"/>
                  </a:rPr>
                  <a:t>Service Bus</a:t>
                </a:r>
                <a:br>
                  <a:rPr lang="en-US" sz="1632" dirty="0">
                    <a:solidFill>
                      <a:schemeClr val="bg1">
                        <a:lumMod val="75000"/>
                        <a:lumOff val="25000"/>
                      </a:schemeClr>
                    </a:solidFill>
                    <a:ea typeface="Segoe UI" pitchFamily="34" charset="0"/>
                    <a:cs typeface="Segoe UI" pitchFamily="34" charset="0"/>
                  </a:rPr>
                </a:br>
                <a:r>
                  <a:rPr lang="en-US" sz="1632" dirty="0">
                    <a:solidFill>
                      <a:schemeClr val="bg1">
                        <a:lumMod val="75000"/>
                        <a:lumOff val="25000"/>
                      </a:schemeClr>
                    </a:solidFill>
                    <a:ea typeface="Segoe UI" pitchFamily="34" charset="0"/>
                    <a:cs typeface="Segoe UI" pitchFamily="34" charset="0"/>
                  </a:rPr>
                  <a:t>Relay</a:t>
                </a:r>
              </a:p>
            </p:txBody>
          </p:sp>
          <p:pic>
            <p:nvPicPr>
              <p:cNvPr id="25" name="Picture 24"/>
              <p:cNvPicPr>
                <a:picLocks noChangeAspect="1"/>
              </p:cNvPicPr>
              <p:nvPr/>
            </p:nvPicPr>
            <p:blipFill>
              <a:blip r:embed="rId3"/>
              <a:stretch>
                <a:fillRect/>
              </a:stretch>
            </p:blipFill>
            <p:spPr>
              <a:xfrm>
                <a:off x="6753910" y="5189567"/>
                <a:ext cx="420496" cy="432326"/>
              </a:xfrm>
              <a:prstGeom prst="rect">
                <a:avLst/>
              </a:prstGeom>
            </p:spPr>
          </p:pic>
        </p:grpSp>
        <p:pic>
          <p:nvPicPr>
            <p:cNvPr id="23" name="Picture 22"/>
            <p:cNvPicPr>
              <a:picLocks noChangeAspect="1"/>
            </p:cNvPicPr>
            <p:nvPr/>
          </p:nvPicPr>
          <p:blipFill>
            <a:blip r:embed="rId9"/>
            <a:stretch>
              <a:fillRect/>
            </a:stretch>
          </p:blipFill>
          <p:spPr>
            <a:xfrm>
              <a:off x="8776455" y="4685455"/>
              <a:ext cx="709505" cy="881715"/>
            </a:xfrm>
            <a:prstGeom prst="rect">
              <a:avLst/>
            </a:prstGeom>
          </p:spPr>
        </p:pic>
      </p:grpSp>
      <p:cxnSp>
        <p:nvCxnSpPr>
          <p:cNvPr id="40" name="Straight Connector 39"/>
          <p:cNvCxnSpPr/>
          <p:nvPr/>
        </p:nvCxnSpPr>
        <p:spPr>
          <a:xfrm>
            <a:off x="7533190" y="3909018"/>
            <a:ext cx="4725507" cy="0"/>
          </a:xfrm>
          <a:prstGeom prst="line">
            <a:avLst/>
          </a:prstGeom>
          <a:ln>
            <a:solidFill>
              <a:schemeClr val="tx1"/>
            </a:solidFill>
            <a:prstDash val="dashDot"/>
            <a:headEnd type="none"/>
            <a:tailEnd type="non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0484027" y="1222211"/>
            <a:ext cx="1417603" cy="384205"/>
          </a:xfrm>
          <a:prstGeom prst="rect">
            <a:avLst/>
          </a:prstGeom>
          <a:noFill/>
          <a:ln>
            <a:noFill/>
          </a:ln>
        </p:spPr>
        <p:txBody>
          <a:bodyPr wrap="square" lIns="0" tIns="0" rIns="0" bIns="0" rtlCol="0">
            <a:spAutoFit/>
          </a:bodyPr>
          <a:lstStyle/>
          <a:p>
            <a:r>
              <a:rPr lang="en-US" sz="2448" b="1" i="1" spc="-53" dirty="0">
                <a:solidFill>
                  <a:schemeClr val="tx1">
                    <a:lumMod val="85000"/>
                    <a:lumOff val="15000"/>
                  </a:schemeClr>
                </a:solidFill>
                <a:latin typeface="Segoe UI Light" panose="020B0502040204020203" pitchFamily="34" charset="0"/>
                <a:cs typeface="Segoe UI Light" panose="020B0502040204020203" pitchFamily="34" charset="0"/>
              </a:rPr>
              <a:t>Company</a:t>
            </a:r>
          </a:p>
        </p:txBody>
      </p:sp>
      <p:pic>
        <p:nvPicPr>
          <p:cNvPr id="43" name="Picture 42"/>
          <p:cNvPicPr>
            <a:picLocks noChangeAspect="1"/>
          </p:cNvPicPr>
          <p:nvPr/>
        </p:nvPicPr>
        <p:blipFill>
          <a:blip r:embed="rId10"/>
          <a:stretch>
            <a:fillRect/>
          </a:stretch>
        </p:blipFill>
        <p:spPr>
          <a:xfrm>
            <a:off x="10801713" y="4105882"/>
            <a:ext cx="1111144" cy="728776"/>
          </a:xfrm>
          <a:prstGeom prst="rect">
            <a:avLst/>
          </a:prstGeom>
        </p:spPr>
      </p:pic>
      <p:grpSp>
        <p:nvGrpSpPr>
          <p:cNvPr id="44" name="Group 43"/>
          <p:cNvGrpSpPr>
            <a:grpSpLocks noChangeAspect="1"/>
          </p:cNvGrpSpPr>
          <p:nvPr/>
        </p:nvGrpSpPr>
        <p:grpSpPr>
          <a:xfrm>
            <a:off x="698462" y="1401940"/>
            <a:ext cx="1057350" cy="667190"/>
            <a:chOff x="3902878" y="1796207"/>
            <a:chExt cx="917354" cy="578852"/>
          </a:xfrm>
        </p:grpSpPr>
        <p:pic>
          <p:nvPicPr>
            <p:cNvPr id="45" name="Picture 44"/>
            <p:cNvPicPr>
              <a:picLocks noChangeAspect="1"/>
            </p:cNvPicPr>
            <p:nvPr/>
          </p:nvPicPr>
          <p:blipFill>
            <a:blip r:embed="rId11"/>
            <a:stretch>
              <a:fillRect/>
            </a:stretch>
          </p:blipFill>
          <p:spPr>
            <a:xfrm>
              <a:off x="3902878" y="1837417"/>
              <a:ext cx="842451" cy="537642"/>
            </a:xfrm>
            <a:prstGeom prst="rect">
              <a:avLst/>
            </a:prstGeom>
          </p:spPr>
        </p:pic>
        <p:pic>
          <p:nvPicPr>
            <p:cNvPr id="46" name="Picture 45"/>
            <p:cNvPicPr>
              <a:picLocks noChangeAspect="1"/>
            </p:cNvPicPr>
            <p:nvPr/>
          </p:nvPicPr>
          <p:blipFill>
            <a:blip r:embed="rId3"/>
            <a:stretch>
              <a:fillRect/>
            </a:stretch>
          </p:blipFill>
          <p:spPr>
            <a:xfrm>
              <a:off x="4399736" y="1796207"/>
              <a:ext cx="420496" cy="432326"/>
            </a:xfrm>
            <a:prstGeom prst="rect">
              <a:avLst/>
            </a:prstGeom>
          </p:spPr>
        </p:pic>
      </p:grpSp>
      <p:cxnSp>
        <p:nvCxnSpPr>
          <p:cNvPr id="63" name="Straight Arrow Connector 62"/>
          <p:cNvCxnSpPr/>
          <p:nvPr/>
        </p:nvCxnSpPr>
        <p:spPr>
          <a:xfrm>
            <a:off x="8485862" y="2947208"/>
            <a:ext cx="803165" cy="0"/>
          </a:xfrm>
          <a:prstGeom prst="straightConnector1">
            <a:avLst/>
          </a:prstGeom>
          <a:ln w="53975">
            <a:solidFill>
              <a:schemeClr val="tx1"/>
            </a:solidFill>
            <a:prstDash val="sysDot"/>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68" name="Straight Arrow Connector 67"/>
          <p:cNvCxnSpPr/>
          <p:nvPr/>
        </p:nvCxnSpPr>
        <p:spPr>
          <a:xfrm>
            <a:off x="5135455" y="3437467"/>
            <a:ext cx="1" cy="748739"/>
          </a:xfrm>
          <a:prstGeom prst="straightConnector1">
            <a:avLst/>
          </a:prstGeom>
          <a:ln w="53975">
            <a:solidFill>
              <a:schemeClr val="tx1"/>
            </a:solidFill>
            <a:prstDash val="solid"/>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69" name="Straight Arrow Connector 68"/>
          <p:cNvCxnSpPr/>
          <p:nvPr/>
        </p:nvCxnSpPr>
        <p:spPr>
          <a:xfrm>
            <a:off x="6063476" y="4870828"/>
            <a:ext cx="2422387" cy="300881"/>
          </a:xfrm>
          <a:prstGeom prst="straightConnector1">
            <a:avLst/>
          </a:prstGeom>
          <a:ln w="53975">
            <a:solidFill>
              <a:schemeClr val="tx1"/>
            </a:solidFill>
            <a:prstDash val="sysDot"/>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73" name="Straight Arrow Connector 72"/>
          <p:cNvCxnSpPr/>
          <p:nvPr/>
        </p:nvCxnSpPr>
        <p:spPr>
          <a:xfrm flipV="1">
            <a:off x="6054384" y="3349576"/>
            <a:ext cx="1342808" cy="1404644"/>
          </a:xfrm>
          <a:prstGeom prst="straightConnector1">
            <a:avLst/>
          </a:prstGeom>
          <a:ln w="53975">
            <a:solidFill>
              <a:schemeClr val="tx1"/>
            </a:solidFill>
            <a:prstDash val="sysDot"/>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75" name="Straight Arrow Connector 74"/>
          <p:cNvCxnSpPr/>
          <p:nvPr/>
        </p:nvCxnSpPr>
        <p:spPr>
          <a:xfrm>
            <a:off x="3616118" y="3045688"/>
            <a:ext cx="912272" cy="0"/>
          </a:xfrm>
          <a:prstGeom prst="straightConnector1">
            <a:avLst/>
          </a:prstGeom>
          <a:ln w="53975">
            <a:solidFill>
              <a:schemeClr val="tx1"/>
            </a:solidFill>
            <a:prstDash val="solid"/>
            <a:tailEnd type="stealth" w="lg" len="lg"/>
          </a:ln>
          <a:effectLst/>
        </p:spPr>
        <p:style>
          <a:lnRef idx="1">
            <a:schemeClr val="accent4"/>
          </a:lnRef>
          <a:fillRef idx="0">
            <a:schemeClr val="accent4"/>
          </a:fillRef>
          <a:effectRef idx="0">
            <a:schemeClr val="accent4"/>
          </a:effectRef>
          <a:fontRef idx="minor">
            <a:schemeClr val="tx1"/>
          </a:fontRef>
        </p:style>
      </p:cxnSp>
      <p:cxnSp>
        <p:nvCxnSpPr>
          <p:cNvPr id="80" name="Straight Connector 79"/>
          <p:cNvCxnSpPr/>
          <p:nvPr/>
        </p:nvCxnSpPr>
        <p:spPr>
          <a:xfrm flipV="1">
            <a:off x="3278995" y="4870829"/>
            <a:ext cx="1249395" cy="78214"/>
          </a:xfrm>
          <a:prstGeom prst="line">
            <a:avLst/>
          </a:prstGeom>
          <a:ln w="15875">
            <a:solidFill>
              <a:schemeClr val="tx1">
                <a:lumMod val="50000"/>
                <a:lumOff val="50000"/>
              </a:schemeClr>
            </a:solidFill>
            <a:tailEnd type="oval"/>
          </a:ln>
        </p:spPr>
        <p:style>
          <a:lnRef idx="1">
            <a:schemeClr val="dk1"/>
          </a:lnRef>
          <a:fillRef idx="0">
            <a:schemeClr val="dk1"/>
          </a:fillRef>
          <a:effectRef idx="0">
            <a:schemeClr val="dk1"/>
          </a:effectRef>
          <a:fontRef idx="minor">
            <a:schemeClr val="tx1"/>
          </a:fontRef>
        </p:style>
      </p:cxnSp>
      <p:grpSp>
        <p:nvGrpSpPr>
          <p:cNvPr id="82" name="Group 81"/>
          <p:cNvGrpSpPr/>
          <p:nvPr/>
        </p:nvGrpSpPr>
        <p:grpSpPr>
          <a:xfrm>
            <a:off x="3349576" y="2364502"/>
            <a:ext cx="524641" cy="524641"/>
            <a:chOff x="492" y="17985"/>
            <a:chExt cx="524853" cy="524853"/>
          </a:xfrm>
        </p:grpSpPr>
        <p:sp>
          <p:nvSpPr>
            <p:cNvPr id="83" name="Oval 82"/>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4"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66378">
                <a:lnSpc>
                  <a:spcPct val="90000"/>
                </a:lnSpc>
                <a:spcBef>
                  <a:spcPct val="0"/>
                </a:spcBef>
                <a:spcAft>
                  <a:spcPct val="35000"/>
                </a:spcAft>
              </a:pPr>
              <a:r>
                <a:rPr lang="en-US" sz="2399" dirty="0"/>
                <a:t>1</a:t>
              </a:r>
            </a:p>
          </p:txBody>
        </p:sp>
      </p:grpSp>
      <p:grpSp>
        <p:nvGrpSpPr>
          <p:cNvPr id="86" name="Group 85"/>
          <p:cNvGrpSpPr/>
          <p:nvPr/>
        </p:nvGrpSpPr>
        <p:grpSpPr>
          <a:xfrm>
            <a:off x="5247968" y="1744662"/>
            <a:ext cx="524641" cy="524641"/>
            <a:chOff x="492" y="17985"/>
            <a:chExt cx="524853" cy="524853"/>
          </a:xfrm>
        </p:grpSpPr>
        <p:sp>
          <p:nvSpPr>
            <p:cNvPr id="87" name="Oval 86"/>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8"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66378">
                <a:lnSpc>
                  <a:spcPct val="90000"/>
                </a:lnSpc>
                <a:spcBef>
                  <a:spcPct val="0"/>
                </a:spcBef>
                <a:spcAft>
                  <a:spcPct val="35000"/>
                </a:spcAft>
              </a:pPr>
              <a:r>
                <a:rPr lang="en-US" sz="2399" dirty="0"/>
                <a:t>2</a:t>
              </a:r>
            </a:p>
          </p:txBody>
        </p:sp>
      </p:grpSp>
      <p:grpSp>
        <p:nvGrpSpPr>
          <p:cNvPr id="89" name="Group 88"/>
          <p:cNvGrpSpPr/>
          <p:nvPr/>
        </p:nvGrpSpPr>
        <p:grpSpPr>
          <a:xfrm>
            <a:off x="4366461" y="5182421"/>
            <a:ext cx="524641" cy="524641"/>
            <a:chOff x="492" y="17985"/>
            <a:chExt cx="524853" cy="524853"/>
          </a:xfrm>
        </p:grpSpPr>
        <p:sp>
          <p:nvSpPr>
            <p:cNvPr id="90" name="Oval 89"/>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1"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66378">
                <a:lnSpc>
                  <a:spcPct val="90000"/>
                </a:lnSpc>
                <a:spcBef>
                  <a:spcPct val="0"/>
                </a:spcBef>
                <a:spcAft>
                  <a:spcPct val="35000"/>
                </a:spcAft>
              </a:pPr>
              <a:r>
                <a:rPr lang="en-US" sz="2399" dirty="0"/>
                <a:t>3</a:t>
              </a:r>
            </a:p>
          </p:txBody>
        </p:sp>
      </p:grpSp>
      <p:grpSp>
        <p:nvGrpSpPr>
          <p:cNvPr id="92" name="Group 91"/>
          <p:cNvGrpSpPr/>
          <p:nvPr/>
        </p:nvGrpSpPr>
        <p:grpSpPr>
          <a:xfrm>
            <a:off x="6667286" y="1957746"/>
            <a:ext cx="524641" cy="524641"/>
            <a:chOff x="492" y="17985"/>
            <a:chExt cx="524853" cy="524853"/>
          </a:xfrm>
        </p:grpSpPr>
        <p:sp>
          <p:nvSpPr>
            <p:cNvPr id="93" name="Oval 92"/>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4"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66378">
                <a:lnSpc>
                  <a:spcPct val="90000"/>
                </a:lnSpc>
                <a:spcBef>
                  <a:spcPct val="0"/>
                </a:spcBef>
                <a:spcAft>
                  <a:spcPct val="35000"/>
                </a:spcAft>
              </a:pPr>
              <a:r>
                <a:rPr lang="en-US" sz="2399" dirty="0"/>
                <a:t>5</a:t>
              </a:r>
            </a:p>
          </p:txBody>
        </p:sp>
      </p:grpSp>
      <p:grpSp>
        <p:nvGrpSpPr>
          <p:cNvPr id="115" name="Group 114"/>
          <p:cNvGrpSpPr/>
          <p:nvPr/>
        </p:nvGrpSpPr>
        <p:grpSpPr>
          <a:xfrm>
            <a:off x="9074397" y="1563734"/>
            <a:ext cx="3184298" cy="2068994"/>
            <a:chOff x="8894824" y="1495706"/>
            <a:chExt cx="3122144" cy="2028609"/>
          </a:xfrm>
        </p:grpSpPr>
        <p:grpSp>
          <p:nvGrpSpPr>
            <p:cNvPr id="50" name="Group 49"/>
            <p:cNvGrpSpPr/>
            <p:nvPr/>
          </p:nvGrpSpPr>
          <p:grpSpPr>
            <a:xfrm>
              <a:off x="8894824" y="1495706"/>
              <a:ext cx="1072112" cy="1199926"/>
              <a:chOff x="4383758" y="2241676"/>
              <a:chExt cx="2516893" cy="2551789"/>
            </a:xfrm>
          </p:grpSpPr>
          <p:sp>
            <p:nvSpPr>
              <p:cNvPr id="51" name="Rectangle 50"/>
              <p:cNvSpPr/>
              <p:nvPr/>
            </p:nvSpPr>
            <p:spPr bwMode="auto">
              <a:xfrm>
                <a:off x="4613760" y="2241676"/>
                <a:ext cx="1941193" cy="2270169"/>
              </a:xfrm>
              <a:prstGeom prst="rect">
                <a:avLst/>
              </a:prstGeom>
              <a:solidFill>
                <a:schemeClr val="bg2">
                  <a:lumMod val="20000"/>
                  <a:lumOff val="80000"/>
                  <a:alpha val="75000"/>
                </a:schemeClr>
              </a:solidFill>
              <a:ln>
                <a:solidFill>
                  <a:schemeClr val="bg1">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6630" tIns="46630" rIns="46630" bIns="46630" numCol="1" spcCol="0" rtlCol="0" fromWordArt="0" anchor="t" anchorCtr="0" forceAA="0" compatLnSpc="1">
                <a:prstTxWarp prst="textNoShape">
                  <a:avLst/>
                </a:prstTxWarp>
                <a:noAutofit/>
              </a:bodyPr>
              <a:lstStyle/>
              <a:p>
                <a:pPr defTabSz="932290" fontAlgn="base">
                  <a:spcBef>
                    <a:spcPct val="0"/>
                  </a:spcBef>
                  <a:spcAft>
                    <a:spcPct val="0"/>
                  </a:spcAft>
                </a:pPr>
                <a:r>
                  <a:rPr lang="en-US" sz="1020" dirty="0">
                    <a:solidFill>
                      <a:schemeClr val="bg1">
                        <a:lumMod val="75000"/>
                        <a:lumOff val="25000"/>
                      </a:schemeClr>
                    </a:solidFill>
                    <a:ea typeface="Segoe UI" pitchFamily="34" charset="0"/>
                    <a:cs typeface="Segoe UI" pitchFamily="34" charset="0"/>
                  </a:rPr>
                  <a:t>SharePoint </a:t>
                </a:r>
                <a:br>
                  <a:rPr lang="en-US" sz="1020" dirty="0">
                    <a:solidFill>
                      <a:schemeClr val="bg1">
                        <a:lumMod val="75000"/>
                        <a:lumOff val="25000"/>
                      </a:schemeClr>
                    </a:solidFill>
                    <a:ea typeface="Segoe UI" pitchFamily="34" charset="0"/>
                    <a:cs typeface="Segoe UI" pitchFamily="34" charset="0"/>
                  </a:rPr>
                </a:br>
                <a:r>
                  <a:rPr lang="en-US" sz="1020" dirty="0">
                    <a:solidFill>
                      <a:schemeClr val="bg1">
                        <a:lumMod val="75000"/>
                        <a:lumOff val="25000"/>
                      </a:schemeClr>
                    </a:solidFill>
                    <a:ea typeface="Segoe UI" pitchFamily="34" charset="0"/>
                    <a:cs typeface="Segoe UI" pitchFamily="34" charset="0"/>
                  </a:rPr>
                  <a:t>Farm</a:t>
                </a:r>
              </a:p>
            </p:txBody>
          </p:sp>
          <p:grpSp>
            <p:nvGrpSpPr>
              <p:cNvPr id="52" name="Group 51"/>
              <p:cNvGrpSpPr/>
              <p:nvPr/>
            </p:nvGrpSpPr>
            <p:grpSpPr>
              <a:xfrm>
                <a:off x="5421611" y="2886866"/>
                <a:ext cx="1479040" cy="1043909"/>
                <a:chOff x="4557447" y="1721445"/>
                <a:chExt cx="1479040" cy="1043909"/>
              </a:xfrm>
            </p:grpSpPr>
            <p:pic>
              <p:nvPicPr>
                <p:cNvPr id="60" name="Picture 59"/>
                <p:cNvPicPr>
                  <a:picLocks noChangeAspect="1"/>
                </p:cNvPicPr>
                <p:nvPr/>
              </p:nvPicPr>
              <p:blipFill>
                <a:blip r:embed="rId12"/>
                <a:stretch>
                  <a:fillRect/>
                </a:stretch>
              </p:blipFill>
              <p:spPr>
                <a:xfrm>
                  <a:off x="4557447" y="1902539"/>
                  <a:ext cx="477423" cy="839046"/>
                </a:xfrm>
                <a:prstGeom prst="rect">
                  <a:avLst/>
                </a:prstGeom>
              </p:spPr>
            </p:pic>
            <p:pic>
              <p:nvPicPr>
                <p:cNvPr id="61" name="Picture 60"/>
                <p:cNvPicPr>
                  <a:picLocks noChangeAspect="1"/>
                </p:cNvPicPr>
                <p:nvPr/>
              </p:nvPicPr>
              <p:blipFill>
                <a:blip r:embed="rId12"/>
                <a:stretch>
                  <a:fillRect/>
                </a:stretch>
              </p:blipFill>
              <p:spPr>
                <a:xfrm>
                  <a:off x="4869643" y="1721445"/>
                  <a:ext cx="477423" cy="839046"/>
                </a:xfrm>
                <a:prstGeom prst="rect">
                  <a:avLst/>
                </a:prstGeom>
              </p:spPr>
            </p:pic>
            <p:pic>
              <p:nvPicPr>
                <p:cNvPr id="62" name="Picture 61"/>
                <p:cNvPicPr>
                  <a:picLocks noChangeAspect="1"/>
                </p:cNvPicPr>
                <p:nvPr/>
              </p:nvPicPr>
              <p:blipFill>
                <a:blip r:embed="rId13"/>
                <a:stretch>
                  <a:fillRect/>
                </a:stretch>
              </p:blipFill>
              <p:spPr>
                <a:xfrm>
                  <a:off x="5153580" y="1902539"/>
                  <a:ext cx="882907" cy="862815"/>
                </a:xfrm>
                <a:prstGeom prst="rect">
                  <a:avLst/>
                </a:prstGeom>
              </p:spPr>
            </p:pic>
          </p:grpSp>
          <p:grpSp>
            <p:nvGrpSpPr>
              <p:cNvPr id="53" name="Group 52"/>
              <p:cNvGrpSpPr/>
              <p:nvPr/>
            </p:nvGrpSpPr>
            <p:grpSpPr>
              <a:xfrm>
                <a:off x="4880542" y="3820782"/>
                <a:ext cx="944427" cy="972683"/>
                <a:chOff x="3981885" y="2834055"/>
                <a:chExt cx="944427" cy="972683"/>
              </a:xfrm>
            </p:grpSpPr>
            <p:pic>
              <p:nvPicPr>
                <p:cNvPr id="57" name="Picture 56"/>
                <p:cNvPicPr>
                  <a:picLocks noChangeAspect="1"/>
                </p:cNvPicPr>
                <p:nvPr/>
              </p:nvPicPr>
              <p:blipFill>
                <a:blip r:embed="rId12"/>
                <a:stretch>
                  <a:fillRect/>
                </a:stretch>
              </p:blipFill>
              <p:spPr>
                <a:xfrm>
                  <a:off x="3981885" y="2967692"/>
                  <a:ext cx="477423" cy="839046"/>
                </a:xfrm>
                <a:prstGeom prst="rect">
                  <a:avLst/>
                </a:prstGeom>
              </p:spPr>
            </p:pic>
            <p:pic>
              <p:nvPicPr>
                <p:cNvPr id="58" name="Picture 57"/>
                <p:cNvPicPr>
                  <a:picLocks noChangeAspect="1"/>
                </p:cNvPicPr>
                <p:nvPr/>
              </p:nvPicPr>
              <p:blipFill>
                <a:blip r:embed="rId12"/>
                <a:stretch>
                  <a:fillRect/>
                </a:stretch>
              </p:blipFill>
              <p:spPr>
                <a:xfrm>
                  <a:off x="4269036" y="2834055"/>
                  <a:ext cx="477423" cy="839046"/>
                </a:xfrm>
                <a:prstGeom prst="rect">
                  <a:avLst/>
                </a:prstGeom>
              </p:spPr>
            </p:pic>
            <p:pic>
              <p:nvPicPr>
                <p:cNvPr id="59" name="Picture 58"/>
                <p:cNvPicPr>
                  <a:picLocks noChangeAspect="1"/>
                </p:cNvPicPr>
                <p:nvPr/>
              </p:nvPicPr>
              <p:blipFill>
                <a:blip r:embed="rId14"/>
                <a:stretch>
                  <a:fillRect/>
                </a:stretch>
              </p:blipFill>
              <p:spPr>
                <a:xfrm>
                  <a:off x="4480085" y="3260431"/>
                  <a:ext cx="446227" cy="456212"/>
                </a:xfrm>
                <a:prstGeom prst="rect">
                  <a:avLst/>
                </a:prstGeom>
              </p:spPr>
            </p:pic>
          </p:grpSp>
          <p:grpSp>
            <p:nvGrpSpPr>
              <p:cNvPr id="54" name="Group 53"/>
              <p:cNvGrpSpPr/>
              <p:nvPr/>
            </p:nvGrpSpPr>
            <p:grpSpPr>
              <a:xfrm>
                <a:off x="4383758" y="2988031"/>
                <a:ext cx="968998" cy="971748"/>
                <a:chOff x="3601101" y="2714202"/>
                <a:chExt cx="968998" cy="971748"/>
              </a:xfrm>
            </p:grpSpPr>
            <p:pic>
              <p:nvPicPr>
                <p:cNvPr id="55" name="Picture 54"/>
                <p:cNvPicPr>
                  <a:picLocks noChangeAspect="1"/>
                </p:cNvPicPr>
                <p:nvPr/>
              </p:nvPicPr>
              <p:blipFill>
                <a:blip r:embed="rId12"/>
                <a:stretch>
                  <a:fillRect/>
                </a:stretch>
              </p:blipFill>
              <p:spPr>
                <a:xfrm>
                  <a:off x="3601101" y="2846904"/>
                  <a:ext cx="477423" cy="839046"/>
                </a:xfrm>
                <a:prstGeom prst="rect">
                  <a:avLst/>
                </a:prstGeom>
              </p:spPr>
            </p:pic>
            <p:pic>
              <p:nvPicPr>
                <p:cNvPr id="56" name="Picture 55"/>
                <p:cNvPicPr>
                  <a:picLocks noChangeAspect="1"/>
                </p:cNvPicPr>
                <p:nvPr/>
              </p:nvPicPr>
              <p:blipFill>
                <a:blip r:embed="rId15"/>
                <a:stretch>
                  <a:fillRect/>
                </a:stretch>
              </p:blipFill>
              <p:spPr>
                <a:xfrm>
                  <a:off x="3875612" y="2714202"/>
                  <a:ext cx="694487" cy="898458"/>
                </a:xfrm>
                <a:prstGeom prst="rect">
                  <a:avLst/>
                </a:prstGeom>
              </p:spPr>
            </p:pic>
          </p:grpSp>
        </p:grpSp>
        <p:grpSp>
          <p:nvGrpSpPr>
            <p:cNvPr id="107" name="Group 106"/>
            <p:cNvGrpSpPr/>
            <p:nvPr/>
          </p:nvGrpSpPr>
          <p:grpSpPr>
            <a:xfrm>
              <a:off x="9438598" y="2416865"/>
              <a:ext cx="2578370" cy="1107450"/>
              <a:chOff x="4564480" y="3755398"/>
              <a:chExt cx="3802622" cy="1679888"/>
            </a:xfrm>
          </p:grpSpPr>
          <p:pic>
            <p:nvPicPr>
              <p:cNvPr id="108" name="Picture 107"/>
              <p:cNvPicPr>
                <a:picLocks noChangeAspect="1"/>
              </p:cNvPicPr>
              <p:nvPr/>
            </p:nvPicPr>
            <p:blipFill>
              <a:blip r:embed="rId16"/>
              <a:stretch>
                <a:fillRect/>
              </a:stretch>
            </p:blipFill>
            <p:spPr>
              <a:xfrm>
                <a:off x="4982204" y="3755398"/>
                <a:ext cx="1267687" cy="683770"/>
              </a:xfrm>
              <a:prstGeom prst="rect">
                <a:avLst/>
              </a:prstGeom>
              <a:ln>
                <a:solidFill>
                  <a:schemeClr val="bg1">
                    <a:lumMod val="75000"/>
                  </a:schemeClr>
                </a:solidFill>
              </a:ln>
            </p:spPr>
          </p:pic>
          <p:sp>
            <p:nvSpPr>
              <p:cNvPr id="109" name="TextBox 34"/>
              <p:cNvSpPr txBox="1">
                <a:spLocks noChangeArrowheads="1"/>
              </p:cNvSpPr>
              <p:nvPr/>
            </p:nvSpPr>
            <p:spPr bwMode="auto">
              <a:xfrm>
                <a:off x="4790275" y="4657107"/>
                <a:ext cx="3576827" cy="778179"/>
              </a:xfrm>
              <a:prstGeom prst="rect">
                <a:avLst/>
              </a:prstGeom>
              <a:noFill/>
              <a:ln w="9525">
                <a:noFill/>
                <a:miter lim="800000"/>
                <a:headEnd/>
                <a:tailEnd/>
              </a:ln>
            </p:spPr>
            <p:txBody>
              <a:bodyPr wrap="square">
                <a:spAutoFit/>
              </a:bodyPr>
              <a:lstStyle/>
              <a:p>
                <a:r>
                  <a:rPr lang="en-US" sz="1400" dirty="0">
                    <a:latin typeface="+mj-lt"/>
                  </a:rPr>
                  <a:t>https://teams.contoso.com</a:t>
                </a:r>
                <a:br>
                  <a:rPr lang="en-US" sz="1400" dirty="0">
                    <a:latin typeface="+mj-lt"/>
                  </a:rPr>
                </a:br>
                <a:r>
                  <a:rPr lang="en-US" sz="1400" dirty="0">
                    <a:latin typeface="+mj-lt"/>
                  </a:rPr>
                  <a:t>/sites/site</a:t>
                </a:r>
                <a:endParaRPr lang="en-US" sz="1000" dirty="0">
                  <a:latin typeface="+mj-lt"/>
                </a:endParaRPr>
              </a:p>
            </p:txBody>
          </p:sp>
          <p:pic>
            <p:nvPicPr>
              <p:cNvPr id="110" name="Picture 109"/>
              <p:cNvPicPr>
                <a:picLocks noChangeAspect="1"/>
              </p:cNvPicPr>
              <p:nvPr/>
            </p:nvPicPr>
            <p:blipFill>
              <a:blip r:embed="rId17"/>
              <a:stretch>
                <a:fillRect/>
              </a:stretch>
            </p:blipFill>
            <p:spPr>
              <a:xfrm>
                <a:off x="4564480" y="4169603"/>
                <a:ext cx="640436" cy="539130"/>
              </a:xfrm>
              <a:prstGeom prst="rect">
                <a:avLst/>
              </a:prstGeom>
            </p:spPr>
          </p:pic>
        </p:grpSp>
      </p:grpSp>
      <p:grpSp>
        <p:nvGrpSpPr>
          <p:cNvPr id="116" name="Group 115"/>
          <p:cNvGrpSpPr/>
          <p:nvPr/>
        </p:nvGrpSpPr>
        <p:grpSpPr>
          <a:xfrm>
            <a:off x="8591733" y="4375786"/>
            <a:ext cx="3321124" cy="2068993"/>
            <a:chOff x="8894824" y="1495706"/>
            <a:chExt cx="3256299" cy="2028609"/>
          </a:xfrm>
        </p:grpSpPr>
        <p:grpSp>
          <p:nvGrpSpPr>
            <p:cNvPr id="117" name="Group 116"/>
            <p:cNvGrpSpPr/>
            <p:nvPr/>
          </p:nvGrpSpPr>
          <p:grpSpPr>
            <a:xfrm>
              <a:off x="8894824" y="1495706"/>
              <a:ext cx="1072112" cy="1199926"/>
              <a:chOff x="4383758" y="2241676"/>
              <a:chExt cx="2516893" cy="2551789"/>
            </a:xfrm>
          </p:grpSpPr>
          <p:sp>
            <p:nvSpPr>
              <p:cNvPr id="122" name="Rectangle 121"/>
              <p:cNvSpPr/>
              <p:nvPr/>
            </p:nvSpPr>
            <p:spPr bwMode="auto">
              <a:xfrm>
                <a:off x="4613760" y="2241676"/>
                <a:ext cx="1941193" cy="2270169"/>
              </a:xfrm>
              <a:prstGeom prst="rect">
                <a:avLst/>
              </a:prstGeom>
              <a:solidFill>
                <a:schemeClr val="bg2">
                  <a:lumMod val="20000"/>
                  <a:lumOff val="80000"/>
                  <a:alpha val="75000"/>
                </a:schemeClr>
              </a:solidFill>
              <a:ln>
                <a:solidFill>
                  <a:schemeClr val="bg1">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6630" tIns="46630" rIns="46630" bIns="46630" numCol="1" spcCol="0" rtlCol="0" fromWordArt="0" anchor="t" anchorCtr="0" forceAA="0" compatLnSpc="1">
                <a:prstTxWarp prst="textNoShape">
                  <a:avLst/>
                </a:prstTxWarp>
                <a:noAutofit/>
              </a:bodyPr>
              <a:lstStyle/>
              <a:p>
                <a:pPr defTabSz="932290" fontAlgn="base">
                  <a:spcBef>
                    <a:spcPct val="0"/>
                  </a:spcBef>
                  <a:spcAft>
                    <a:spcPct val="0"/>
                  </a:spcAft>
                </a:pPr>
                <a:r>
                  <a:rPr lang="en-US" sz="1020" dirty="0">
                    <a:solidFill>
                      <a:schemeClr val="bg1">
                        <a:lumMod val="75000"/>
                        <a:lumOff val="25000"/>
                      </a:schemeClr>
                    </a:solidFill>
                    <a:ea typeface="Segoe UI" pitchFamily="34" charset="0"/>
                    <a:cs typeface="Segoe UI" pitchFamily="34" charset="0"/>
                  </a:rPr>
                  <a:t>SharePoint </a:t>
                </a:r>
                <a:br>
                  <a:rPr lang="en-US" sz="1020" dirty="0">
                    <a:solidFill>
                      <a:schemeClr val="bg1">
                        <a:lumMod val="75000"/>
                        <a:lumOff val="25000"/>
                      </a:schemeClr>
                    </a:solidFill>
                    <a:ea typeface="Segoe UI" pitchFamily="34" charset="0"/>
                    <a:cs typeface="Segoe UI" pitchFamily="34" charset="0"/>
                  </a:rPr>
                </a:br>
                <a:r>
                  <a:rPr lang="en-US" sz="1020" dirty="0">
                    <a:solidFill>
                      <a:schemeClr val="bg1">
                        <a:lumMod val="75000"/>
                        <a:lumOff val="25000"/>
                      </a:schemeClr>
                    </a:solidFill>
                    <a:ea typeface="Segoe UI" pitchFamily="34" charset="0"/>
                    <a:cs typeface="Segoe UI" pitchFamily="34" charset="0"/>
                  </a:rPr>
                  <a:t>Service</a:t>
                </a:r>
              </a:p>
            </p:txBody>
          </p:sp>
          <p:grpSp>
            <p:nvGrpSpPr>
              <p:cNvPr id="123" name="Group 122"/>
              <p:cNvGrpSpPr/>
              <p:nvPr/>
            </p:nvGrpSpPr>
            <p:grpSpPr>
              <a:xfrm>
                <a:off x="5421611" y="2886866"/>
                <a:ext cx="1479040" cy="1043909"/>
                <a:chOff x="4557447" y="1721445"/>
                <a:chExt cx="1479040" cy="1043909"/>
              </a:xfrm>
            </p:grpSpPr>
            <p:pic>
              <p:nvPicPr>
                <p:cNvPr id="131" name="Picture 130"/>
                <p:cNvPicPr>
                  <a:picLocks noChangeAspect="1"/>
                </p:cNvPicPr>
                <p:nvPr/>
              </p:nvPicPr>
              <p:blipFill>
                <a:blip r:embed="rId12"/>
                <a:stretch>
                  <a:fillRect/>
                </a:stretch>
              </p:blipFill>
              <p:spPr>
                <a:xfrm>
                  <a:off x="4557447" y="1902539"/>
                  <a:ext cx="477423" cy="839046"/>
                </a:xfrm>
                <a:prstGeom prst="rect">
                  <a:avLst/>
                </a:prstGeom>
              </p:spPr>
            </p:pic>
            <p:pic>
              <p:nvPicPr>
                <p:cNvPr id="132" name="Picture 131"/>
                <p:cNvPicPr>
                  <a:picLocks noChangeAspect="1"/>
                </p:cNvPicPr>
                <p:nvPr/>
              </p:nvPicPr>
              <p:blipFill>
                <a:blip r:embed="rId12"/>
                <a:stretch>
                  <a:fillRect/>
                </a:stretch>
              </p:blipFill>
              <p:spPr>
                <a:xfrm>
                  <a:off x="4869643" y="1721445"/>
                  <a:ext cx="477423" cy="839046"/>
                </a:xfrm>
                <a:prstGeom prst="rect">
                  <a:avLst/>
                </a:prstGeom>
              </p:spPr>
            </p:pic>
            <p:pic>
              <p:nvPicPr>
                <p:cNvPr id="133" name="Picture 132"/>
                <p:cNvPicPr>
                  <a:picLocks noChangeAspect="1"/>
                </p:cNvPicPr>
                <p:nvPr/>
              </p:nvPicPr>
              <p:blipFill>
                <a:blip r:embed="rId13"/>
                <a:stretch>
                  <a:fillRect/>
                </a:stretch>
              </p:blipFill>
              <p:spPr>
                <a:xfrm>
                  <a:off x="5153580" y="1902539"/>
                  <a:ext cx="882907" cy="862815"/>
                </a:xfrm>
                <a:prstGeom prst="rect">
                  <a:avLst/>
                </a:prstGeom>
              </p:spPr>
            </p:pic>
          </p:grpSp>
          <p:grpSp>
            <p:nvGrpSpPr>
              <p:cNvPr id="124" name="Group 123"/>
              <p:cNvGrpSpPr/>
              <p:nvPr/>
            </p:nvGrpSpPr>
            <p:grpSpPr>
              <a:xfrm>
                <a:off x="4880542" y="3820782"/>
                <a:ext cx="944427" cy="972683"/>
                <a:chOff x="3981885" y="2834055"/>
                <a:chExt cx="944427" cy="972683"/>
              </a:xfrm>
            </p:grpSpPr>
            <p:pic>
              <p:nvPicPr>
                <p:cNvPr id="128" name="Picture 127"/>
                <p:cNvPicPr>
                  <a:picLocks noChangeAspect="1"/>
                </p:cNvPicPr>
                <p:nvPr/>
              </p:nvPicPr>
              <p:blipFill>
                <a:blip r:embed="rId12"/>
                <a:stretch>
                  <a:fillRect/>
                </a:stretch>
              </p:blipFill>
              <p:spPr>
                <a:xfrm>
                  <a:off x="3981885" y="2967692"/>
                  <a:ext cx="477423" cy="839046"/>
                </a:xfrm>
                <a:prstGeom prst="rect">
                  <a:avLst/>
                </a:prstGeom>
              </p:spPr>
            </p:pic>
            <p:pic>
              <p:nvPicPr>
                <p:cNvPr id="129" name="Picture 128"/>
                <p:cNvPicPr>
                  <a:picLocks noChangeAspect="1"/>
                </p:cNvPicPr>
                <p:nvPr/>
              </p:nvPicPr>
              <p:blipFill>
                <a:blip r:embed="rId12"/>
                <a:stretch>
                  <a:fillRect/>
                </a:stretch>
              </p:blipFill>
              <p:spPr>
                <a:xfrm>
                  <a:off x="4269036" y="2834055"/>
                  <a:ext cx="477423" cy="839046"/>
                </a:xfrm>
                <a:prstGeom prst="rect">
                  <a:avLst/>
                </a:prstGeom>
              </p:spPr>
            </p:pic>
            <p:pic>
              <p:nvPicPr>
                <p:cNvPr id="130" name="Picture 129"/>
                <p:cNvPicPr>
                  <a:picLocks noChangeAspect="1"/>
                </p:cNvPicPr>
                <p:nvPr/>
              </p:nvPicPr>
              <p:blipFill>
                <a:blip r:embed="rId14"/>
                <a:stretch>
                  <a:fillRect/>
                </a:stretch>
              </p:blipFill>
              <p:spPr>
                <a:xfrm>
                  <a:off x="4480085" y="3260431"/>
                  <a:ext cx="446227" cy="456212"/>
                </a:xfrm>
                <a:prstGeom prst="rect">
                  <a:avLst/>
                </a:prstGeom>
              </p:spPr>
            </p:pic>
          </p:grpSp>
          <p:grpSp>
            <p:nvGrpSpPr>
              <p:cNvPr id="125" name="Group 124"/>
              <p:cNvGrpSpPr/>
              <p:nvPr/>
            </p:nvGrpSpPr>
            <p:grpSpPr>
              <a:xfrm>
                <a:off x="4383758" y="2988031"/>
                <a:ext cx="968998" cy="971748"/>
                <a:chOff x="3601101" y="2714202"/>
                <a:chExt cx="968998" cy="971748"/>
              </a:xfrm>
            </p:grpSpPr>
            <p:pic>
              <p:nvPicPr>
                <p:cNvPr id="126" name="Picture 125"/>
                <p:cNvPicPr>
                  <a:picLocks noChangeAspect="1"/>
                </p:cNvPicPr>
                <p:nvPr/>
              </p:nvPicPr>
              <p:blipFill>
                <a:blip r:embed="rId12"/>
                <a:stretch>
                  <a:fillRect/>
                </a:stretch>
              </p:blipFill>
              <p:spPr>
                <a:xfrm>
                  <a:off x="3601101" y="2846904"/>
                  <a:ext cx="477423" cy="839046"/>
                </a:xfrm>
                <a:prstGeom prst="rect">
                  <a:avLst/>
                </a:prstGeom>
              </p:spPr>
            </p:pic>
            <p:pic>
              <p:nvPicPr>
                <p:cNvPr id="127" name="Picture 126"/>
                <p:cNvPicPr>
                  <a:picLocks noChangeAspect="1"/>
                </p:cNvPicPr>
                <p:nvPr/>
              </p:nvPicPr>
              <p:blipFill>
                <a:blip r:embed="rId15"/>
                <a:stretch>
                  <a:fillRect/>
                </a:stretch>
              </p:blipFill>
              <p:spPr>
                <a:xfrm>
                  <a:off x="3875612" y="2714202"/>
                  <a:ext cx="694487" cy="898458"/>
                </a:xfrm>
                <a:prstGeom prst="rect">
                  <a:avLst/>
                </a:prstGeom>
              </p:spPr>
            </p:pic>
          </p:grpSp>
        </p:grpSp>
        <p:grpSp>
          <p:nvGrpSpPr>
            <p:cNvPr id="118" name="Group 117"/>
            <p:cNvGrpSpPr/>
            <p:nvPr/>
          </p:nvGrpSpPr>
          <p:grpSpPr>
            <a:xfrm>
              <a:off x="9438598" y="2416865"/>
              <a:ext cx="2712525" cy="1107450"/>
              <a:chOff x="4564480" y="3755398"/>
              <a:chExt cx="4000476" cy="1679888"/>
            </a:xfrm>
          </p:grpSpPr>
          <p:pic>
            <p:nvPicPr>
              <p:cNvPr id="119" name="Picture 118"/>
              <p:cNvPicPr>
                <a:picLocks noChangeAspect="1"/>
              </p:cNvPicPr>
              <p:nvPr/>
            </p:nvPicPr>
            <p:blipFill>
              <a:blip r:embed="rId16"/>
              <a:stretch>
                <a:fillRect/>
              </a:stretch>
            </p:blipFill>
            <p:spPr>
              <a:xfrm>
                <a:off x="4982204" y="3755398"/>
                <a:ext cx="1267687" cy="683770"/>
              </a:xfrm>
              <a:prstGeom prst="rect">
                <a:avLst/>
              </a:prstGeom>
              <a:ln>
                <a:solidFill>
                  <a:schemeClr val="bg1">
                    <a:lumMod val="75000"/>
                  </a:schemeClr>
                </a:solidFill>
              </a:ln>
            </p:spPr>
          </p:pic>
          <p:sp>
            <p:nvSpPr>
              <p:cNvPr id="120" name="TextBox 34"/>
              <p:cNvSpPr txBox="1">
                <a:spLocks noChangeArrowheads="1"/>
              </p:cNvSpPr>
              <p:nvPr/>
            </p:nvSpPr>
            <p:spPr bwMode="auto">
              <a:xfrm>
                <a:off x="4790276" y="4657106"/>
                <a:ext cx="3774680" cy="778180"/>
              </a:xfrm>
              <a:prstGeom prst="rect">
                <a:avLst/>
              </a:prstGeom>
              <a:noFill/>
              <a:ln w="9525">
                <a:noFill/>
                <a:miter lim="800000"/>
                <a:headEnd/>
                <a:tailEnd/>
              </a:ln>
            </p:spPr>
            <p:txBody>
              <a:bodyPr wrap="square">
                <a:spAutoFit/>
              </a:bodyPr>
              <a:lstStyle/>
              <a:p>
                <a:r>
                  <a:rPr lang="en-US" sz="1400" dirty="0">
                    <a:latin typeface="+mj-lt"/>
                  </a:rPr>
                  <a:t>https://contoso.sharepoint.com</a:t>
                </a:r>
                <a:br>
                  <a:rPr lang="en-US" sz="1400" dirty="0">
                    <a:latin typeface="+mj-lt"/>
                  </a:rPr>
                </a:br>
                <a:r>
                  <a:rPr lang="en-US" sz="1400" dirty="0">
                    <a:latin typeface="+mj-lt"/>
                  </a:rPr>
                  <a:t>/sites/site</a:t>
                </a:r>
                <a:endParaRPr lang="en-US" sz="1000" dirty="0">
                  <a:latin typeface="+mj-lt"/>
                </a:endParaRPr>
              </a:p>
            </p:txBody>
          </p:sp>
          <p:pic>
            <p:nvPicPr>
              <p:cNvPr id="121" name="Picture 120"/>
              <p:cNvPicPr>
                <a:picLocks noChangeAspect="1"/>
              </p:cNvPicPr>
              <p:nvPr/>
            </p:nvPicPr>
            <p:blipFill>
              <a:blip r:embed="rId17"/>
              <a:stretch>
                <a:fillRect/>
              </a:stretch>
            </p:blipFill>
            <p:spPr>
              <a:xfrm>
                <a:off x="4564480" y="4169603"/>
                <a:ext cx="640436" cy="539130"/>
              </a:xfrm>
              <a:prstGeom prst="rect">
                <a:avLst/>
              </a:prstGeom>
            </p:spPr>
          </p:pic>
        </p:grpSp>
      </p:grpSp>
      <p:grpSp>
        <p:nvGrpSpPr>
          <p:cNvPr id="95" name="Group 94"/>
          <p:cNvGrpSpPr/>
          <p:nvPr/>
        </p:nvGrpSpPr>
        <p:grpSpPr>
          <a:xfrm>
            <a:off x="10583445" y="2137124"/>
            <a:ext cx="524641" cy="524641"/>
            <a:chOff x="492" y="17985"/>
            <a:chExt cx="524853" cy="524853"/>
          </a:xfrm>
        </p:grpSpPr>
        <p:sp>
          <p:nvSpPr>
            <p:cNvPr id="96" name="Oval 95"/>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7"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66378">
                <a:lnSpc>
                  <a:spcPct val="90000"/>
                </a:lnSpc>
                <a:spcBef>
                  <a:spcPct val="0"/>
                </a:spcBef>
                <a:spcAft>
                  <a:spcPct val="35000"/>
                </a:spcAft>
              </a:pPr>
              <a:r>
                <a:rPr lang="en-US" sz="2399" dirty="0"/>
                <a:t>6</a:t>
              </a:r>
            </a:p>
          </p:txBody>
        </p:sp>
      </p:grpSp>
      <p:grpSp>
        <p:nvGrpSpPr>
          <p:cNvPr id="134" name="Group 133"/>
          <p:cNvGrpSpPr/>
          <p:nvPr/>
        </p:nvGrpSpPr>
        <p:grpSpPr>
          <a:xfrm>
            <a:off x="10221706" y="5088735"/>
            <a:ext cx="524641" cy="524641"/>
            <a:chOff x="492" y="17985"/>
            <a:chExt cx="524853" cy="524853"/>
          </a:xfrm>
        </p:grpSpPr>
        <p:sp>
          <p:nvSpPr>
            <p:cNvPr id="135" name="Oval 134"/>
            <p:cNvSpPr/>
            <p:nvPr/>
          </p:nvSpPr>
          <p:spPr>
            <a:xfrm>
              <a:off x="492" y="17985"/>
              <a:ext cx="524853" cy="5248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6" name="Oval 4"/>
            <p:cNvSpPr/>
            <p:nvPr/>
          </p:nvSpPr>
          <p:spPr>
            <a:xfrm>
              <a:off x="77355" y="94848"/>
              <a:ext cx="371127" cy="371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066378">
                <a:lnSpc>
                  <a:spcPct val="90000"/>
                </a:lnSpc>
                <a:spcBef>
                  <a:spcPct val="0"/>
                </a:spcBef>
                <a:spcAft>
                  <a:spcPct val="35000"/>
                </a:spcAft>
              </a:pPr>
              <a:r>
                <a:rPr lang="en-US" sz="2399" dirty="0"/>
                <a:t>4</a:t>
              </a:r>
            </a:p>
          </p:txBody>
        </p:sp>
      </p:grpSp>
      <p:sp>
        <p:nvSpPr>
          <p:cNvPr id="34" name="TextBox 33"/>
          <p:cNvSpPr txBox="1"/>
          <p:nvPr/>
        </p:nvSpPr>
        <p:spPr>
          <a:xfrm>
            <a:off x="15990" y="6500019"/>
            <a:ext cx="9853018" cy="517065"/>
          </a:xfrm>
          <a:prstGeom prst="rect">
            <a:avLst/>
          </a:prstGeom>
          <a:noFill/>
        </p:spPr>
        <p:txBody>
          <a:bodyPr wrap="none" lIns="182880" tIns="146304" rIns="182880" bIns="146304" rtlCol="0">
            <a:spAutoFit/>
          </a:bodyPr>
          <a:lstStyle/>
          <a:p>
            <a:pPr>
              <a:lnSpc>
                <a:spcPct val="90000"/>
              </a:lnSpc>
              <a:spcAft>
                <a:spcPts val="600"/>
              </a:spcAft>
            </a:pPr>
            <a:r>
              <a:rPr lang="en-US" sz="1600" b="1" i="1" dirty="0"/>
              <a:t>http://aka.ms/OfficeDevPnPVideos - Hybrid site collection provisioning from Azure to on-premises</a:t>
            </a:r>
            <a:endParaRPr lang="en-GB" sz="1600" i="1" dirty="0" err="1"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08897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1000"/>
                                        <p:tgtEl>
                                          <p:spTgt spid="86"/>
                                        </p:tgtEl>
                                      </p:cBhvr>
                                    </p:animEffect>
                                    <p:anim calcmode="lin" valueType="num">
                                      <p:cBhvr>
                                        <p:cTn id="18" dur="1000" fill="hold"/>
                                        <p:tgtEl>
                                          <p:spTgt spid="86"/>
                                        </p:tgtEl>
                                        <p:attrNameLst>
                                          <p:attrName>ppt_x</p:attrName>
                                        </p:attrNameLst>
                                      </p:cBhvr>
                                      <p:tavLst>
                                        <p:tav tm="0">
                                          <p:val>
                                            <p:strVal val="#ppt_x"/>
                                          </p:val>
                                        </p:tav>
                                        <p:tav tm="100000">
                                          <p:val>
                                            <p:strVal val="#ppt_x"/>
                                          </p:val>
                                        </p:tav>
                                      </p:tavLst>
                                    </p:anim>
                                    <p:anim calcmode="lin" valueType="num">
                                      <p:cBhvr>
                                        <p:cTn id="19"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fade">
                                      <p:cBhvr>
                                        <p:cTn id="24" dur="1000"/>
                                        <p:tgtEl>
                                          <p:spTgt spid="68"/>
                                        </p:tgtEl>
                                      </p:cBhvr>
                                    </p:animEffect>
                                    <p:anim calcmode="lin" valueType="num">
                                      <p:cBhvr>
                                        <p:cTn id="25" dur="1000" fill="hold"/>
                                        <p:tgtEl>
                                          <p:spTgt spid="68"/>
                                        </p:tgtEl>
                                        <p:attrNameLst>
                                          <p:attrName>ppt_x</p:attrName>
                                        </p:attrNameLst>
                                      </p:cBhvr>
                                      <p:tavLst>
                                        <p:tav tm="0">
                                          <p:val>
                                            <p:strVal val="#ppt_x"/>
                                          </p:val>
                                        </p:tav>
                                        <p:tav tm="100000">
                                          <p:val>
                                            <p:strVal val="#ppt_x"/>
                                          </p:val>
                                        </p:tav>
                                      </p:tavLst>
                                    </p:anim>
                                    <p:anim calcmode="lin" valueType="num">
                                      <p:cBhvr>
                                        <p:cTn id="26" dur="1000" fill="hold"/>
                                        <p:tgtEl>
                                          <p:spTgt spid="6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9"/>
                                        </p:tgtEl>
                                        <p:attrNameLst>
                                          <p:attrName>style.visibility</p:attrName>
                                        </p:attrNameLst>
                                      </p:cBhvr>
                                      <p:to>
                                        <p:strVal val="visible"/>
                                      </p:to>
                                    </p:set>
                                    <p:animEffect transition="in" filter="fade">
                                      <p:cBhvr>
                                        <p:cTn id="34" dur="1000"/>
                                        <p:tgtEl>
                                          <p:spTgt spid="89"/>
                                        </p:tgtEl>
                                      </p:cBhvr>
                                    </p:animEffect>
                                    <p:anim calcmode="lin" valueType="num">
                                      <p:cBhvr>
                                        <p:cTn id="35" dur="1000" fill="hold"/>
                                        <p:tgtEl>
                                          <p:spTgt spid="89"/>
                                        </p:tgtEl>
                                        <p:attrNameLst>
                                          <p:attrName>ppt_x</p:attrName>
                                        </p:attrNameLst>
                                      </p:cBhvr>
                                      <p:tavLst>
                                        <p:tav tm="0">
                                          <p:val>
                                            <p:strVal val="#ppt_x"/>
                                          </p:val>
                                        </p:tav>
                                        <p:tav tm="100000">
                                          <p:val>
                                            <p:strVal val="#ppt_x"/>
                                          </p:val>
                                        </p:tav>
                                      </p:tavLst>
                                    </p:anim>
                                    <p:anim calcmode="lin" valueType="num">
                                      <p:cBhvr>
                                        <p:cTn id="36" dur="1000" fill="hold"/>
                                        <p:tgtEl>
                                          <p:spTgt spid="89"/>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1000"/>
                                        <p:tgtEl>
                                          <p:spTgt spid="80"/>
                                        </p:tgtEl>
                                      </p:cBhvr>
                                    </p:animEffect>
                                    <p:anim calcmode="lin" valueType="num">
                                      <p:cBhvr>
                                        <p:cTn id="40" dur="1000" fill="hold"/>
                                        <p:tgtEl>
                                          <p:spTgt spid="80"/>
                                        </p:tgtEl>
                                        <p:attrNameLst>
                                          <p:attrName>ppt_x</p:attrName>
                                        </p:attrNameLst>
                                      </p:cBhvr>
                                      <p:tavLst>
                                        <p:tav tm="0">
                                          <p:val>
                                            <p:strVal val="#ppt_x"/>
                                          </p:val>
                                        </p:tav>
                                        <p:tav tm="100000">
                                          <p:val>
                                            <p:strVal val="#ppt_x"/>
                                          </p:val>
                                        </p:tav>
                                      </p:tavLst>
                                    </p:anim>
                                    <p:anim calcmode="lin" valueType="num">
                                      <p:cBhvr>
                                        <p:cTn id="41" dur="1000" fill="hold"/>
                                        <p:tgtEl>
                                          <p:spTgt spid="8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fade">
                                      <p:cBhvr>
                                        <p:cTn id="51" dur="1000"/>
                                        <p:tgtEl>
                                          <p:spTgt spid="69"/>
                                        </p:tgtEl>
                                      </p:cBhvr>
                                    </p:animEffect>
                                    <p:anim calcmode="lin" valueType="num">
                                      <p:cBhvr>
                                        <p:cTn id="52" dur="1000" fill="hold"/>
                                        <p:tgtEl>
                                          <p:spTgt spid="69"/>
                                        </p:tgtEl>
                                        <p:attrNameLst>
                                          <p:attrName>ppt_x</p:attrName>
                                        </p:attrNameLst>
                                      </p:cBhvr>
                                      <p:tavLst>
                                        <p:tav tm="0">
                                          <p:val>
                                            <p:strVal val="#ppt_x"/>
                                          </p:val>
                                        </p:tav>
                                        <p:tav tm="100000">
                                          <p:val>
                                            <p:strVal val="#ppt_x"/>
                                          </p:val>
                                        </p:tav>
                                      </p:tavLst>
                                    </p:anim>
                                    <p:anim calcmode="lin" valueType="num">
                                      <p:cBhvr>
                                        <p:cTn id="53" dur="1000" fill="hold"/>
                                        <p:tgtEl>
                                          <p:spTgt spid="69"/>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16"/>
                                        </p:tgtEl>
                                        <p:attrNameLst>
                                          <p:attrName>style.visibility</p:attrName>
                                        </p:attrNameLst>
                                      </p:cBhvr>
                                      <p:to>
                                        <p:strVal val="visible"/>
                                      </p:to>
                                    </p:set>
                                    <p:animEffect transition="in" filter="fade">
                                      <p:cBhvr>
                                        <p:cTn id="56" dur="1000"/>
                                        <p:tgtEl>
                                          <p:spTgt spid="116"/>
                                        </p:tgtEl>
                                      </p:cBhvr>
                                    </p:animEffect>
                                    <p:anim calcmode="lin" valueType="num">
                                      <p:cBhvr>
                                        <p:cTn id="57" dur="1000" fill="hold"/>
                                        <p:tgtEl>
                                          <p:spTgt spid="116"/>
                                        </p:tgtEl>
                                        <p:attrNameLst>
                                          <p:attrName>ppt_x</p:attrName>
                                        </p:attrNameLst>
                                      </p:cBhvr>
                                      <p:tavLst>
                                        <p:tav tm="0">
                                          <p:val>
                                            <p:strVal val="#ppt_x"/>
                                          </p:val>
                                        </p:tav>
                                        <p:tav tm="100000">
                                          <p:val>
                                            <p:strVal val="#ppt_x"/>
                                          </p:val>
                                        </p:tav>
                                      </p:tavLst>
                                    </p:anim>
                                    <p:anim calcmode="lin" valueType="num">
                                      <p:cBhvr>
                                        <p:cTn id="58" dur="1000" fill="hold"/>
                                        <p:tgtEl>
                                          <p:spTgt spid="116"/>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34"/>
                                        </p:tgtEl>
                                        <p:attrNameLst>
                                          <p:attrName>style.visibility</p:attrName>
                                        </p:attrNameLst>
                                      </p:cBhvr>
                                      <p:to>
                                        <p:strVal val="visible"/>
                                      </p:to>
                                    </p:set>
                                    <p:animEffect transition="in" filter="fade">
                                      <p:cBhvr>
                                        <p:cTn id="61" dur="1000"/>
                                        <p:tgtEl>
                                          <p:spTgt spid="134"/>
                                        </p:tgtEl>
                                      </p:cBhvr>
                                    </p:animEffect>
                                    <p:anim calcmode="lin" valueType="num">
                                      <p:cBhvr>
                                        <p:cTn id="62" dur="1000" fill="hold"/>
                                        <p:tgtEl>
                                          <p:spTgt spid="134"/>
                                        </p:tgtEl>
                                        <p:attrNameLst>
                                          <p:attrName>ppt_x</p:attrName>
                                        </p:attrNameLst>
                                      </p:cBhvr>
                                      <p:tavLst>
                                        <p:tav tm="0">
                                          <p:val>
                                            <p:strVal val="#ppt_x"/>
                                          </p:val>
                                        </p:tav>
                                        <p:tav tm="100000">
                                          <p:val>
                                            <p:strVal val="#ppt_x"/>
                                          </p:val>
                                        </p:tav>
                                      </p:tavLst>
                                    </p:anim>
                                    <p:anim calcmode="lin" valueType="num">
                                      <p:cBhvr>
                                        <p:cTn id="63"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fade">
                                      <p:cBhvr>
                                        <p:cTn id="68" dur="1000"/>
                                        <p:tgtEl>
                                          <p:spTgt spid="73"/>
                                        </p:tgtEl>
                                      </p:cBhvr>
                                    </p:animEffect>
                                    <p:anim calcmode="lin" valueType="num">
                                      <p:cBhvr>
                                        <p:cTn id="69" dur="1000" fill="hold"/>
                                        <p:tgtEl>
                                          <p:spTgt spid="73"/>
                                        </p:tgtEl>
                                        <p:attrNameLst>
                                          <p:attrName>ppt_x</p:attrName>
                                        </p:attrNameLst>
                                      </p:cBhvr>
                                      <p:tavLst>
                                        <p:tav tm="0">
                                          <p:val>
                                            <p:strVal val="#ppt_x"/>
                                          </p:val>
                                        </p:tav>
                                        <p:tav tm="100000">
                                          <p:val>
                                            <p:strVal val="#ppt_x"/>
                                          </p:val>
                                        </p:tav>
                                      </p:tavLst>
                                    </p:anim>
                                    <p:anim calcmode="lin" valueType="num">
                                      <p:cBhvr>
                                        <p:cTn id="70" dur="1000" fill="hold"/>
                                        <p:tgtEl>
                                          <p:spTgt spid="73"/>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92"/>
                                        </p:tgtEl>
                                        <p:attrNameLst>
                                          <p:attrName>style.visibility</p:attrName>
                                        </p:attrNameLst>
                                      </p:cBhvr>
                                      <p:to>
                                        <p:strVal val="visible"/>
                                      </p:to>
                                    </p:set>
                                    <p:animEffect transition="in" filter="fade">
                                      <p:cBhvr>
                                        <p:cTn id="73" dur="1000"/>
                                        <p:tgtEl>
                                          <p:spTgt spid="92"/>
                                        </p:tgtEl>
                                      </p:cBhvr>
                                    </p:animEffect>
                                    <p:anim calcmode="lin" valueType="num">
                                      <p:cBhvr>
                                        <p:cTn id="74" dur="1000" fill="hold"/>
                                        <p:tgtEl>
                                          <p:spTgt spid="92"/>
                                        </p:tgtEl>
                                        <p:attrNameLst>
                                          <p:attrName>ppt_x</p:attrName>
                                        </p:attrNameLst>
                                      </p:cBhvr>
                                      <p:tavLst>
                                        <p:tav tm="0">
                                          <p:val>
                                            <p:strVal val="#ppt_x"/>
                                          </p:val>
                                        </p:tav>
                                        <p:tav tm="100000">
                                          <p:val>
                                            <p:strVal val="#ppt_x"/>
                                          </p:val>
                                        </p:tav>
                                      </p:tavLst>
                                    </p:anim>
                                    <p:anim calcmode="lin" valueType="num">
                                      <p:cBhvr>
                                        <p:cTn id="75" dur="1000" fill="hold"/>
                                        <p:tgtEl>
                                          <p:spTgt spid="92"/>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1000"/>
                                        <p:tgtEl>
                                          <p:spTgt spid="21"/>
                                        </p:tgtEl>
                                      </p:cBhvr>
                                    </p:animEffect>
                                    <p:anim calcmode="lin" valueType="num">
                                      <p:cBhvr>
                                        <p:cTn id="79" dur="1000" fill="hold"/>
                                        <p:tgtEl>
                                          <p:spTgt spid="21"/>
                                        </p:tgtEl>
                                        <p:attrNameLst>
                                          <p:attrName>ppt_x</p:attrName>
                                        </p:attrNameLst>
                                      </p:cBhvr>
                                      <p:tavLst>
                                        <p:tav tm="0">
                                          <p:val>
                                            <p:strVal val="#ppt_x"/>
                                          </p:val>
                                        </p:tav>
                                        <p:tav tm="100000">
                                          <p:val>
                                            <p:strVal val="#ppt_x"/>
                                          </p:val>
                                        </p:tav>
                                      </p:tavLst>
                                    </p:anim>
                                    <p:anim calcmode="lin" valueType="num">
                                      <p:cBhvr>
                                        <p:cTn id="80" dur="1000" fill="hold"/>
                                        <p:tgtEl>
                                          <p:spTgt spid="21"/>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1000"/>
                                        <p:tgtEl>
                                          <p:spTgt spid="63"/>
                                        </p:tgtEl>
                                      </p:cBhvr>
                                    </p:animEffect>
                                    <p:anim calcmode="lin" valueType="num">
                                      <p:cBhvr>
                                        <p:cTn id="84" dur="1000" fill="hold"/>
                                        <p:tgtEl>
                                          <p:spTgt spid="63"/>
                                        </p:tgtEl>
                                        <p:attrNameLst>
                                          <p:attrName>ppt_x</p:attrName>
                                        </p:attrNameLst>
                                      </p:cBhvr>
                                      <p:tavLst>
                                        <p:tav tm="0">
                                          <p:val>
                                            <p:strVal val="#ppt_x"/>
                                          </p:val>
                                        </p:tav>
                                        <p:tav tm="100000">
                                          <p:val>
                                            <p:strVal val="#ppt_x"/>
                                          </p:val>
                                        </p:tav>
                                      </p:tavLst>
                                    </p:anim>
                                    <p:anim calcmode="lin" valueType="num">
                                      <p:cBhvr>
                                        <p:cTn id="85" dur="1000" fill="hold"/>
                                        <p:tgtEl>
                                          <p:spTgt spid="63"/>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115"/>
                                        </p:tgtEl>
                                        <p:attrNameLst>
                                          <p:attrName>style.visibility</p:attrName>
                                        </p:attrNameLst>
                                      </p:cBhvr>
                                      <p:to>
                                        <p:strVal val="visible"/>
                                      </p:to>
                                    </p:set>
                                    <p:animEffect transition="in" filter="fade">
                                      <p:cBhvr>
                                        <p:cTn id="88" dur="1000"/>
                                        <p:tgtEl>
                                          <p:spTgt spid="115"/>
                                        </p:tgtEl>
                                      </p:cBhvr>
                                    </p:animEffect>
                                    <p:anim calcmode="lin" valueType="num">
                                      <p:cBhvr>
                                        <p:cTn id="89" dur="1000" fill="hold"/>
                                        <p:tgtEl>
                                          <p:spTgt spid="115"/>
                                        </p:tgtEl>
                                        <p:attrNameLst>
                                          <p:attrName>ppt_x</p:attrName>
                                        </p:attrNameLst>
                                      </p:cBhvr>
                                      <p:tavLst>
                                        <p:tav tm="0">
                                          <p:val>
                                            <p:strVal val="#ppt_x"/>
                                          </p:val>
                                        </p:tav>
                                        <p:tav tm="100000">
                                          <p:val>
                                            <p:strVal val="#ppt_x"/>
                                          </p:val>
                                        </p:tav>
                                      </p:tavLst>
                                    </p:anim>
                                    <p:anim calcmode="lin" valueType="num">
                                      <p:cBhvr>
                                        <p:cTn id="90" dur="1000" fill="hold"/>
                                        <p:tgtEl>
                                          <p:spTgt spid="115"/>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95"/>
                                        </p:tgtEl>
                                        <p:attrNameLst>
                                          <p:attrName>style.visibility</p:attrName>
                                        </p:attrNameLst>
                                      </p:cBhvr>
                                      <p:to>
                                        <p:strVal val="visible"/>
                                      </p:to>
                                    </p:set>
                                    <p:animEffect transition="in" filter="fade">
                                      <p:cBhvr>
                                        <p:cTn id="93" dur="1000"/>
                                        <p:tgtEl>
                                          <p:spTgt spid="95"/>
                                        </p:tgtEl>
                                      </p:cBhvr>
                                    </p:animEffect>
                                    <p:anim calcmode="lin" valueType="num">
                                      <p:cBhvr>
                                        <p:cTn id="94" dur="1000" fill="hold"/>
                                        <p:tgtEl>
                                          <p:spTgt spid="95"/>
                                        </p:tgtEl>
                                        <p:attrNameLst>
                                          <p:attrName>ppt_x</p:attrName>
                                        </p:attrNameLst>
                                      </p:cBhvr>
                                      <p:tavLst>
                                        <p:tav tm="0">
                                          <p:val>
                                            <p:strVal val="#ppt_x"/>
                                          </p:val>
                                        </p:tav>
                                        <p:tav tm="100000">
                                          <p:val>
                                            <p:strVal val="#ppt_x"/>
                                          </p:val>
                                        </p:tav>
                                      </p:tavLst>
                                    </p:anim>
                                    <p:anim calcmode="lin" valueType="num">
                                      <p:cBhvr>
                                        <p:cTn id="95"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Recommendations</a:t>
            </a:r>
            <a:endParaRPr lang="en-US" dirty="0"/>
          </a:p>
        </p:txBody>
      </p:sp>
      <p:sp>
        <p:nvSpPr>
          <p:cNvPr id="23" name="Rectangle 22"/>
          <p:cNvSpPr/>
          <p:nvPr/>
        </p:nvSpPr>
        <p:spPr bwMode="auto">
          <a:xfrm>
            <a:off x="-36542" y="2483422"/>
            <a:ext cx="12470516" cy="22030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9" tIns="55089" rIns="55089" bIns="55089" numCol="1" spcCol="0" rtlCol="0" fromWordArt="0" anchor="b" anchorCtr="0" forceAA="0" compatLnSpc="1">
            <a:prstTxWarp prst="textNoShape">
              <a:avLst/>
            </a:prstTxWarp>
            <a:noAutofit/>
          </a:bodyPr>
          <a:lstStyle/>
          <a:p>
            <a:endParaRPr lang="en-US" sz="2040" dirty="0">
              <a:solidFill>
                <a:srgbClr val="FFFFFF"/>
              </a:solidFill>
            </a:endParaRPr>
          </a:p>
        </p:txBody>
      </p:sp>
      <p:grpSp>
        <p:nvGrpSpPr>
          <p:cNvPr id="4" name="Group 3"/>
          <p:cNvGrpSpPr/>
          <p:nvPr/>
        </p:nvGrpSpPr>
        <p:grpSpPr>
          <a:xfrm>
            <a:off x="6043028" y="2690510"/>
            <a:ext cx="2304256" cy="1908769"/>
            <a:chOff x="6150340" y="2690429"/>
            <a:chExt cx="2259280" cy="1871512"/>
          </a:xfrm>
        </p:grpSpPr>
        <p:sp>
          <p:nvSpPr>
            <p:cNvPr id="37" name="TextBox 36"/>
            <p:cNvSpPr txBox="1"/>
            <p:nvPr/>
          </p:nvSpPr>
          <p:spPr>
            <a:xfrm>
              <a:off x="6292772" y="3620145"/>
              <a:ext cx="1886362" cy="941796"/>
            </a:xfrm>
            <a:prstGeom prst="rect">
              <a:avLst/>
            </a:prstGeom>
            <a:noFill/>
          </p:spPr>
          <p:txBody>
            <a:bodyPr wrap="square" lIns="0" tIns="0" rIns="0" bIns="0" rtlCol="0">
              <a:spAutoFit/>
            </a:bodyPr>
            <a:lstStyle/>
            <a:p>
              <a:pPr algn="ctr"/>
              <a:r>
                <a:rPr lang="en-US" sz="2040" spc="-71" dirty="0">
                  <a:solidFill>
                    <a:srgbClr val="FFFFFF"/>
                  </a:solidFill>
                </a:rPr>
                <a:t>Transform end user experience, not code</a:t>
              </a:r>
            </a:p>
          </p:txBody>
        </p:sp>
        <p:pic>
          <p:nvPicPr>
            <p:cNvPr id="19" name="Picture 18"/>
            <p:cNvPicPr>
              <a:picLocks noChangeAspect="1"/>
            </p:cNvPicPr>
            <p:nvPr/>
          </p:nvPicPr>
          <p:blipFill>
            <a:blip r:embed="rId3"/>
            <a:stretch>
              <a:fillRect/>
            </a:stretch>
          </p:blipFill>
          <p:spPr>
            <a:xfrm>
              <a:off x="6150340" y="2690429"/>
              <a:ext cx="2259280" cy="891728"/>
            </a:xfrm>
            <a:prstGeom prst="rect">
              <a:avLst/>
            </a:prstGeom>
          </p:spPr>
        </p:pic>
      </p:grpSp>
      <p:grpSp>
        <p:nvGrpSpPr>
          <p:cNvPr id="3" name="Group 2"/>
          <p:cNvGrpSpPr/>
          <p:nvPr/>
        </p:nvGrpSpPr>
        <p:grpSpPr>
          <a:xfrm>
            <a:off x="9232084" y="2694256"/>
            <a:ext cx="2711008" cy="1781333"/>
            <a:chOff x="9049432" y="2641667"/>
            <a:chExt cx="2658092" cy="1746563"/>
          </a:xfrm>
        </p:grpSpPr>
        <p:sp>
          <p:nvSpPr>
            <p:cNvPr id="39" name="TextBox 38"/>
            <p:cNvSpPr txBox="1"/>
            <p:nvPr/>
          </p:nvSpPr>
          <p:spPr>
            <a:xfrm>
              <a:off x="9822930" y="2999568"/>
              <a:ext cx="1884594" cy="941796"/>
            </a:xfrm>
            <a:prstGeom prst="rect">
              <a:avLst/>
            </a:prstGeom>
            <a:noFill/>
          </p:spPr>
          <p:txBody>
            <a:bodyPr wrap="square" lIns="0" tIns="0" rIns="0" bIns="0" rtlCol="0">
              <a:spAutoFit/>
            </a:bodyPr>
            <a:lstStyle/>
            <a:p>
              <a:pPr algn="ctr"/>
              <a:r>
                <a:rPr lang="en-US" sz="2040" spc="-71" dirty="0">
                  <a:solidFill>
                    <a:srgbClr val="FFFFFF"/>
                  </a:solidFill>
                </a:rPr>
                <a:t>Understand impact of farm solution</a:t>
              </a:r>
            </a:p>
          </p:txBody>
        </p:sp>
        <p:pic>
          <p:nvPicPr>
            <p:cNvPr id="20" name="Picture 19"/>
            <p:cNvPicPr>
              <a:picLocks noChangeAspect="1"/>
            </p:cNvPicPr>
            <p:nvPr/>
          </p:nvPicPr>
          <p:blipFill>
            <a:blip r:embed="rId4"/>
            <a:stretch>
              <a:fillRect/>
            </a:stretch>
          </p:blipFill>
          <p:spPr>
            <a:xfrm>
              <a:off x="9049432" y="2641667"/>
              <a:ext cx="919688" cy="1746563"/>
            </a:xfrm>
            <a:prstGeom prst="rect">
              <a:avLst/>
            </a:prstGeom>
          </p:spPr>
        </p:pic>
      </p:grpSp>
      <p:grpSp>
        <p:nvGrpSpPr>
          <p:cNvPr id="16" name="Group 15"/>
          <p:cNvGrpSpPr/>
          <p:nvPr/>
        </p:nvGrpSpPr>
        <p:grpSpPr>
          <a:xfrm>
            <a:off x="800719" y="2441840"/>
            <a:ext cx="2101577" cy="2041184"/>
            <a:chOff x="782637" y="2394179"/>
            <a:chExt cx="2060557" cy="2001342"/>
          </a:xfrm>
        </p:grpSpPr>
        <p:pic>
          <p:nvPicPr>
            <p:cNvPr id="17" name="Picture 16"/>
            <p:cNvPicPr>
              <a:picLocks noChangeAspect="1"/>
            </p:cNvPicPr>
            <p:nvPr/>
          </p:nvPicPr>
          <p:blipFill>
            <a:blip r:embed="rId5"/>
            <a:stretch>
              <a:fillRect/>
            </a:stretch>
          </p:blipFill>
          <p:spPr>
            <a:xfrm>
              <a:off x="911864" y="2394179"/>
              <a:ext cx="1675532" cy="1675532"/>
            </a:xfrm>
            <a:prstGeom prst="rect">
              <a:avLst/>
            </a:prstGeom>
          </p:spPr>
        </p:pic>
        <p:sp>
          <p:nvSpPr>
            <p:cNvPr id="18" name="TextBox 17"/>
            <p:cNvSpPr txBox="1"/>
            <p:nvPr/>
          </p:nvSpPr>
          <p:spPr>
            <a:xfrm>
              <a:off x="782637" y="3767657"/>
              <a:ext cx="2060557" cy="627864"/>
            </a:xfrm>
            <a:prstGeom prst="rect">
              <a:avLst/>
            </a:prstGeom>
            <a:noFill/>
          </p:spPr>
          <p:txBody>
            <a:bodyPr wrap="square" lIns="0" tIns="0" rIns="0" bIns="0" rtlCol="0">
              <a:spAutoFit/>
            </a:bodyPr>
            <a:lstStyle/>
            <a:p>
              <a:pPr algn="ctr"/>
              <a:r>
                <a:rPr lang="en-US" sz="2040" spc="-71" dirty="0">
                  <a:solidFill>
                    <a:srgbClr val="FFFFFF"/>
                  </a:solidFill>
                </a:rPr>
                <a:t>Move gradually to app model</a:t>
              </a:r>
            </a:p>
          </p:txBody>
        </p:sp>
      </p:grpSp>
      <p:grpSp>
        <p:nvGrpSpPr>
          <p:cNvPr id="21" name="Group 20"/>
          <p:cNvGrpSpPr/>
          <p:nvPr/>
        </p:nvGrpSpPr>
        <p:grpSpPr>
          <a:xfrm>
            <a:off x="3458157" y="2642729"/>
            <a:ext cx="1922111" cy="1884385"/>
            <a:chOff x="9050587" y="2500613"/>
            <a:chExt cx="1884594" cy="1847604"/>
          </a:xfrm>
        </p:grpSpPr>
        <p:sp>
          <p:nvSpPr>
            <p:cNvPr id="25" name="TextBox 24"/>
            <p:cNvSpPr txBox="1"/>
            <p:nvPr/>
          </p:nvSpPr>
          <p:spPr>
            <a:xfrm>
              <a:off x="9050587" y="3720353"/>
              <a:ext cx="1884594" cy="627864"/>
            </a:xfrm>
            <a:prstGeom prst="rect">
              <a:avLst/>
            </a:prstGeom>
            <a:noFill/>
          </p:spPr>
          <p:txBody>
            <a:bodyPr wrap="square" lIns="0" tIns="0" rIns="0" bIns="0" rtlCol="0">
              <a:spAutoFit/>
            </a:bodyPr>
            <a:lstStyle/>
            <a:p>
              <a:pPr algn="ctr"/>
              <a:r>
                <a:rPr lang="en-US" sz="2040" spc="-71" dirty="0">
                  <a:solidFill>
                    <a:srgbClr val="FFFFFF"/>
                  </a:solidFill>
                </a:rPr>
                <a:t>Avoid Sandbox </a:t>
              </a:r>
              <a:br>
                <a:rPr lang="en-US" sz="2040" spc="-71" dirty="0">
                  <a:solidFill>
                    <a:srgbClr val="FFFFFF"/>
                  </a:solidFill>
                </a:rPr>
              </a:br>
              <a:r>
                <a:rPr lang="en-US" sz="2040" spc="-71" dirty="0">
                  <a:solidFill>
                    <a:srgbClr val="FFFFFF"/>
                  </a:solidFill>
                </a:rPr>
                <a:t>solutions</a:t>
              </a:r>
            </a:p>
          </p:txBody>
        </p:sp>
        <p:pic>
          <p:nvPicPr>
            <p:cNvPr id="26" name="Picture 25"/>
            <p:cNvPicPr>
              <a:picLocks noChangeAspect="1"/>
            </p:cNvPicPr>
            <p:nvPr/>
          </p:nvPicPr>
          <p:blipFill>
            <a:blip r:embed="rId6"/>
            <a:stretch>
              <a:fillRect/>
            </a:stretch>
          </p:blipFill>
          <p:spPr>
            <a:xfrm rot="2494901">
              <a:off x="9455000" y="2500613"/>
              <a:ext cx="1075767" cy="1271358"/>
            </a:xfrm>
            <a:prstGeom prst="rect">
              <a:avLst/>
            </a:prstGeom>
          </p:spPr>
        </p:pic>
      </p:grpSp>
    </p:spTree>
    <p:extLst>
      <p:ext uri="{BB962C8B-B14F-4D97-AF65-F5344CB8AC3E}">
        <p14:creationId xmlns:p14="http://schemas.microsoft.com/office/powerpoint/2010/main" val="3349658850"/>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42" presetClass="entr" presetSubtype="0" fill="hold" nodeType="withEffect">
                                  <p:stCondLst>
                                    <p:cond delay="1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20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25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30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buClr>
                <a:srgbClr val="000000"/>
              </a:buClr>
            </a:pPr>
            <a:r>
              <a:rPr lang="en-US" sz="2700" dirty="0" smtClean="0">
                <a:gradFill>
                  <a:gsLst>
                    <a:gs pos="0">
                      <a:srgbClr val="FFFFFF"/>
                    </a:gs>
                    <a:gs pos="100000">
                      <a:srgbClr val="FFFFFF"/>
                    </a:gs>
                  </a:gsLst>
                  <a:lin ang="5400000" scaled="1"/>
                </a:gradFill>
              </a:rPr>
              <a:t>Visit</a:t>
            </a:r>
            <a:r>
              <a:rPr lang="en-US" sz="2700" dirty="0" smtClean="0">
                <a:gradFill>
                  <a:gsLst>
                    <a:gs pos="0">
                      <a:srgbClr val="47D8FF"/>
                    </a:gs>
                    <a:gs pos="100000">
                      <a:srgbClr val="47D8FF"/>
                    </a:gs>
                  </a:gsLst>
                  <a:lin ang="5400000" scaled="1"/>
                </a:gradFill>
              </a:rPr>
              <a:t> </a:t>
            </a:r>
            <a:r>
              <a:rPr lang="en-US" sz="2700" dirty="0" err="1" smtClean="0">
                <a:gradFill>
                  <a:gsLst>
                    <a:gs pos="0">
                      <a:srgbClr val="47D8FF"/>
                    </a:gs>
                    <a:gs pos="100000">
                      <a:srgbClr val="47D8FF"/>
                    </a:gs>
                  </a:gsLst>
                  <a:lin ang="5400000" scaled="1"/>
                </a:gradFill>
              </a:rPr>
              <a:t>Myignite</a:t>
            </a:r>
            <a:r>
              <a:rPr lang="en-US" sz="2700" dirty="0" smtClean="0">
                <a:gradFill>
                  <a:gsLst>
                    <a:gs pos="0">
                      <a:srgbClr val="47D8FF"/>
                    </a:gs>
                    <a:gs pos="100000">
                      <a:srgbClr val="47D8FF"/>
                    </a:gs>
                  </a:gsLst>
                  <a:lin ang="5400000" scaled="1"/>
                </a:gradFill>
              </a:rPr>
              <a:t> </a:t>
            </a:r>
            <a:r>
              <a:rPr lang="en-US" sz="2700" dirty="0" smtClean="0">
                <a:gradFill>
                  <a:gsLst>
                    <a:gs pos="0">
                      <a:srgbClr val="FFFFFF"/>
                    </a:gs>
                    <a:gs pos="100000">
                      <a:srgbClr val="FFFFFF"/>
                    </a:gs>
                  </a:gsLst>
                  <a:lin ang="5400000" scaled="1"/>
                </a:gradFill>
              </a:rPr>
              <a:t>at</a:t>
            </a:r>
            <a:r>
              <a:rPr lang="en-US" sz="2700" dirty="0" smtClean="0">
                <a:gradFill>
                  <a:gsLst>
                    <a:gs pos="0">
                      <a:srgbClr val="47D8FF"/>
                    </a:gs>
                    <a:gs pos="100000">
                      <a:srgbClr val="47D8FF"/>
                    </a:gs>
                  </a:gsLst>
                  <a:lin ang="5400000" scaled="1"/>
                </a:gradFill>
              </a:rPr>
              <a:t> </a:t>
            </a:r>
            <a:r>
              <a:rPr lang="en-US" sz="2700" dirty="0" smtClean="0">
                <a:gradFill>
                  <a:gsLst>
                    <a:gs pos="20354">
                      <a:srgbClr val="505050"/>
                    </a:gs>
                    <a:gs pos="40000">
                      <a:srgbClr val="505050"/>
                    </a:gs>
                  </a:gsLst>
                  <a:lin ang="5400000" scaled="0"/>
                </a:gradFill>
                <a:hlinkClick r:id="rId4"/>
              </a:rPr>
              <a:t>http://myignite.microsoft.com</a:t>
            </a:r>
            <a:r>
              <a:rPr lang="en-US" sz="2700" dirty="0" smtClean="0">
                <a:gradFill>
                  <a:gsLst>
                    <a:gs pos="20354">
                      <a:srgbClr val="505050"/>
                    </a:gs>
                    <a:gs pos="40000">
                      <a:srgbClr val="505050"/>
                    </a:gs>
                  </a:gsLst>
                  <a:lin ang="5400000" scaled="0"/>
                </a:gradFill>
              </a:rPr>
              <a:t> </a:t>
            </a:r>
            <a:r>
              <a:rPr lang="en-US" sz="2700" dirty="0" smtClean="0">
                <a:gradFill>
                  <a:gsLst>
                    <a:gs pos="0">
                      <a:srgbClr val="47D8FF"/>
                    </a:gs>
                    <a:gs pos="100000">
                      <a:srgbClr val="47D8FF"/>
                    </a:gs>
                  </a:gsLst>
                  <a:lin ang="5400000" scaled="1"/>
                </a:gradFill>
              </a:rPr>
              <a:t> </a:t>
            </a:r>
            <a:br>
              <a:rPr lang="en-US" sz="2700" dirty="0" smtClean="0">
                <a:gradFill>
                  <a:gsLst>
                    <a:gs pos="0">
                      <a:srgbClr val="47D8FF"/>
                    </a:gs>
                    <a:gs pos="100000">
                      <a:srgbClr val="47D8FF"/>
                    </a:gs>
                  </a:gsLst>
                  <a:lin ang="5400000" scaled="1"/>
                </a:gradFill>
              </a:rPr>
            </a:br>
            <a:r>
              <a:rPr lang="en-US" sz="2700" dirty="0">
                <a:gradFill>
                  <a:gsLst>
                    <a:gs pos="0">
                      <a:srgbClr val="FFFFFF"/>
                    </a:gs>
                    <a:gs pos="100000">
                      <a:srgbClr val="FFFFFF"/>
                    </a:gs>
                  </a:gsLst>
                  <a:lin ang="5400000" scaled="1"/>
                </a:gradFill>
              </a:rPr>
              <a:t>or download and use the </a:t>
            </a:r>
            <a:r>
              <a:rPr lang="en-US" sz="2700" dirty="0">
                <a:gradFill>
                  <a:gsLst>
                    <a:gs pos="0">
                      <a:srgbClr val="47D8FF"/>
                    </a:gs>
                    <a:gs pos="100000">
                      <a:srgbClr val="47D8FF"/>
                    </a:gs>
                  </a:gsLst>
                  <a:lin ang="5400000" scaled="1"/>
                </a:gradFill>
              </a:rPr>
              <a:t>Ignite </a:t>
            </a:r>
            <a:r>
              <a:rPr lang="en-US" sz="2700" dirty="0" smtClean="0">
                <a:gradFill>
                  <a:gsLst>
                    <a:gs pos="0">
                      <a:srgbClr val="47D8FF"/>
                    </a:gs>
                    <a:gs pos="100000">
                      <a:srgbClr val="47D8FF"/>
                    </a:gs>
                  </a:gsLst>
                  <a:lin ang="5400000" scaled="1"/>
                </a:gradFill>
              </a:rPr>
              <a:t>Mobile </a:t>
            </a:r>
            <a:r>
              <a:rPr lang="en-US" sz="2700" dirty="0">
                <a:gradFill>
                  <a:gsLst>
                    <a:gs pos="0">
                      <a:srgbClr val="47D8FF"/>
                    </a:gs>
                    <a:gs pos="100000">
                      <a:srgbClr val="47D8FF"/>
                    </a:gs>
                  </a:gsLst>
                  <a:lin ang="5400000" scaled="1"/>
                </a:gradFill>
              </a:rPr>
              <a:t>App</a:t>
            </a:r>
            <a:r>
              <a:rPr lang="en-US" sz="2700" dirty="0">
                <a:gradFill>
                  <a:gsLst>
                    <a:gs pos="0">
                      <a:srgbClr val="FFFFFF"/>
                    </a:gs>
                    <a:gs pos="100000">
                      <a:srgbClr val="FFFFFF"/>
                    </a:gs>
                  </a:gsLst>
                  <a:lin ang="5400000" scaled="1"/>
                </a:gradFill>
              </a:rPr>
              <a:t> </a:t>
            </a:r>
            <a:r>
              <a:rPr lang="en-US" sz="2700" dirty="0" smtClean="0">
                <a:gradFill>
                  <a:gsLst>
                    <a:gs pos="0">
                      <a:srgbClr val="FFFFFF"/>
                    </a:gs>
                    <a:gs pos="100000">
                      <a:srgbClr val="FFFFFF"/>
                    </a:gs>
                  </a:gsLst>
                  <a:lin ang="5400000" scaled="1"/>
                </a:gradFill>
              </a:rPr>
              <a:t/>
            </a:r>
            <a:br>
              <a:rPr lang="en-US" sz="2700" dirty="0" smtClean="0">
                <a:gradFill>
                  <a:gsLst>
                    <a:gs pos="0">
                      <a:srgbClr val="FFFFFF"/>
                    </a:gs>
                    <a:gs pos="100000">
                      <a:srgbClr val="FFFFFF"/>
                    </a:gs>
                  </a:gsLst>
                  <a:lin ang="5400000" scaled="1"/>
                </a:gradFill>
              </a:rPr>
            </a:br>
            <a:r>
              <a:rPr lang="en-US" sz="2700" dirty="0" smtClean="0">
                <a:gradFill>
                  <a:gsLst>
                    <a:gs pos="0">
                      <a:srgbClr val="FFFFFF"/>
                    </a:gs>
                    <a:gs pos="100000">
                      <a:srgbClr val="FFFFFF"/>
                    </a:gs>
                  </a:gsLst>
                  <a:lin ang="5400000" scaled="1"/>
                </a:gradFill>
              </a:rPr>
              <a:t>with </a:t>
            </a:r>
            <a:r>
              <a:rPr lang="en-US" sz="2700" dirty="0">
                <a:gradFill>
                  <a:gsLst>
                    <a:gs pos="0">
                      <a:srgbClr val="FFFFFF"/>
                    </a:gs>
                    <a:gs pos="100000">
                      <a:srgbClr val="FFFFFF"/>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a:gradFill>
                  <a:gsLst>
                    <a:gs pos="1250">
                      <a:srgbClr val="FFFFFF"/>
                    </a:gs>
                    <a:gs pos="100000">
                      <a:srgbClr val="FFFFFF"/>
                    </a:gs>
                  </a:gsLst>
                  <a:lin ang="5400000" scaled="0"/>
                </a:gradFill>
              </a:rPr>
              <a:t>Please evaluate this session</a:t>
            </a:r>
          </a:p>
          <a:p>
            <a:pPr>
              <a:lnSpc>
                <a:spcPct val="80000"/>
              </a:lnSpc>
            </a:pPr>
            <a:r>
              <a:rPr sz="3200">
                <a:gradFill>
                  <a:gsLst>
                    <a:gs pos="1250">
                      <a:srgbClr val="FF8C00"/>
                    </a:gs>
                    <a:gs pos="100000">
                      <a:srgbClr val="FF8C00"/>
                    </a:gs>
                  </a:gsLst>
                  <a:lin ang="5400000" scaled="0"/>
                </a:gradFill>
              </a:rPr>
              <a:t>Your feedback is important to us!</a:t>
            </a:r>
            <a:endParaRPr sz="3600">
              <a:gradFill>
                <a:gsLst>
                  <a:gs pos="1250">
                    <a:srgbClr val="FF8C00"/>
                  </a:gs>
                  <a:gs pos="100000">
                    <a:srgbClr val="FF8C00"/>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139960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66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Recommendations</a:t>
            </a:r>
            <a:endParaRPr lang="en-US" dirty="0"/>
          </a:p>
        </p:txBody>
      </p:sp>
      <p:sp>
        <p:nvSpPr>
          <p:cNvPr id="23" name="Rectangle 22"/>
          <p:cNvSpPr/>
          <p:nvPr/>
        </p:nvSpPr>
        <p:spPr bwMode="auto">
          <a:xfrm>
            <a:off x="-36542" y="2483422"/>
            <a:ext cx="12470516" cy="22030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5089" tIns="55089" rIns="55089" bIns="55089" numCol="1" spcCol="0" rtlCol="0" fromWordArt="0" anchor="b" anchorCtr="0" forceAA="0" compatLnSpc="1">
            <a:prstTxWarp prst="textNoShape">
              <a:avLst/>
            </a:prstTxWarp>
            <a:noAutofit/>
          </a:bodyPr>
          <a:lstStyle/>
          <a:p>
            <a:endParaRPr lang="en-US" sz="2040" dirty="0">
              <a:solidFill>
                <a:srgbClr val="FFFFFF"/>
              </a:solidFill>
            </a:endParaRPr>
          </a:p>
        </p:txBody>
      </p:sp>
      <p:grpSp>
        <p:nvGrpSpPr>
          <p:cNvPr id="4" name="Group 3"/>
          <p:cNvGrpSpPr/>
          <p:nvPr/>
        </p:nvGrpSpPr>
        <p:grpSpPr>
          <a:xfrm>
            <a:off x="6043028" y="2690510"/>
            <a:ext cx="2304256" cy="1908769"/>
            <a:chOff x="6150340" y="2690429"/>
            <a:chExt cx="2259280" cy="1871512"/>
          </a:xfrm>
        </p:grpSpPr>
        <p:sp>
          <p:nvSpPr>
            <p:cNvPr id="37" name="TextBox 36"/>
            <p:cNvSpPr txBox="1"/>
            <p:nvPr/>
          </p:nvSpPr>
          <p:spPr>
            <a:xfrm>
              <a:off x="6292772" y="3620145"/>
              <a:ext cx="1886362" cy="941796"/>
            </a:xfrm>
            <a:prstGeom prst="rect">
              <a:avLst/>
            </a:prstGeom>
            <a:noFill/>
          </p:spPr>
          <p:txBody>
            <a:bodyPr wrap="square" lIns="0" tIns="0" rIns="0" bIns="0" rtlCol="0">
              <a:spAutoFit/>
            </a:bodyPr>
            <a:lstStyle/>
            <a:p>
              <a:pPr algn="ctr"/>
              <a:r>
                <a:rPr lang="en-US" sz="2040" spc="-71" dirty="0">
                  <a:solidFill>
                    <a:srgbClr val="FFFFFF"/>
                  </a:solidFill>
                </a:rPr>
                <a:t>Transform end user experience, not code</a:t>
              </a:r>
            </a:p>
          </p:txBody>
        </p:sp>
        <p:pic>
          <p:nvPicPr>
            <p:cNvPr id="19" name="Picture 18"/>
            <p:cNvPicPr>
              <a:picLocks noChangeAspect="1"/>
            </p:cNvPicPr>
            <p:nvPr/>
          </p:nvPicPr>
          <p:blipFill>
            <a:blip r:embed="rId3"/>
            <a:stretch>
              <a:fillRect/>
            </a:stretch>
          </p:blipFill>
          <p:spPr>
            <a:xfrm>
              <a:off x="6150340" y="2690429"/>
              <a:ext cx="2259280" cy="891728"/>
            </a:xfrm>
            <a:prstGeom prst="rect">
              <a:avLst/>
            </a:prstGeom>
          </p:spPr>
        </p:pic>
      </p:grpSp>
      <p:grpSp>
        <p:nvGrpSpPr>
          <p:cNvPr id="3" name="Group 2"/>
          <p:cNvGrpSpPr/>
          <p:nvPr/>
        </p:nvGrpSpPr>
        <p:grpSpPr>
          <a:xfrm>
            <a:off x="9232084" y="2694256"/>
            <a:ext cx="2711008" cy="1781333"/>
            <a:chOff x="9049432" y="2641667"/>
            <a:chExt cx="2658092" cy="1746563"/>
          </a:xfrm>
        </p:grpSpPr>
        <p:sp>
          <p:nvSpPr>
            <p:cNvPr id="39" name="TextBox 38"/>
            <p:cNvSpPr txBox="1"/>
            <p:nvPr/>
          </p:nvSpPr>
          <p:spPr>
            <a:xfrm>
              <a:off x="9822930" y="2999568"/>
              <a:ext cx="1884594" cy="941796"/>
            </a:xfrm>
            <a:prstGeom prst="rect">
              <a:avLst/>
            </a:prstGeom>
            <a:noFill/>
          </p:spPr>
          <p:txBody>
            <a:bodyPr wrap="square" lIns="0" tIns="0" rIns="0" bIns="0" rtlCol="0">
              <a:spAutoFit/>
            </a:bodyPr>
            <a:lstStyle/>
            <a:p>
              <a:pPr algn="ctr"/>
              <a:r>
                <a:rPr lang="en-US" sz="2040" spc="-71" dirty="0">
                  <a:solidFill>
                    <a:srgbClr val="FFFFFF"/>
                  </a:solidFill>
                </a:rPr>
                <a:t>Understand impact of farm solution</a:t>
              </a:r>
            </a:p>
          </p:txBody>
        </p:sp>
        <p:pic>
          <p:nvPicPr>
            <p:cNvPr id="20" name="Picture 19"/>
            <p:cNvPicPr>
              <a:picLocks noChangeAspect="1"/>
            </p:cNvPicPr>
            <p:nvPr/>
          </p:nvPicPr>
          <p:blipFill>
            <a:blip r:embed="rId4"/>
            <a:stretch>
              <a:fillRect/>
            </a:stretch>
          </p:blipFill>
          <p:spPr>
            <a:xfrm>
              <a:off x="9049432" y="2641667"/>
              <a:ext cx="919688" cy="1746563"/>
            </a:xfrm>
            <a:prstGeom prst="rect">
              <a:avLst/>
            </a:prstGeom>
          </p:spPr>
        </p:pic>
      </p:grpSp>
      <p:grpSp>
        <p:nvGrpSpPr>
          <p:cNvPr id="16" name="Group 15"/>
          <p:cNvGrpSpPr/>
          <p:nvPr/>
        </p:nvGrpSpPr>
        <p:grpSpPr>
          <a:xfrm>
            <a:off x="800719" y="2441840"/>
            <a:ext cx="2101577" cy="2041184"/>
            <a:chOff x="782637" y="2394179"/>
            <a:chExt cx="2060557" cy="2001342"/>
          </a:xfrm>
        </p:grpSpPr>
        <p:pic>
          <p:nvPicPr>
            <p:cNvPr id="17" name="Picture 16"/>
            <p:cNvPicPr>
              <a:picLocks noChangeAspect="1"/>
            </p:cNvPicPr>
            <p:nvPr/>
          </p:nvPicPr>
          <p:blipFill>
            <a:blip r:embed="rId5"/>
            <a:stretch>
              <a:fillRect/>
            </a:stretch>
          </p:blipFill>
          <p:spPr>
            <a:xfrm>
              <a:off x="911864" y="2394179"/>
              <a:ext cx="1675532" cy="1675532"/>
            </a:xfrm>
            <a:prstGeom prst="rect">
              <a:avLst/>
            </a:prstGeom>
          </p:spPr>
        </p:pic>
        <p:sp>
          <p:nvSpPr>
            <p:cNvPr id="18" name="TextBox 17"/>
            <p:cNvSpPr txBox="1"/>
            <p:nvPr/>
          </p:nvSpPr>
          <p:spPr>
            <a:xfrm>
              <a:off x="782637" y="3767657"/>
              <a:ext cx="2060557" cy="627864"/>
            </a:xfrm>
            <a:prstGeom prst="rect">
              <a:avLst/>
            </a:prstGeom>
            <a:noFill/>
          </p:spPr>
          <p:txBody>
            <a:bodyPr wrap="square" lIns="0" tIns="0" rIns="0" bIns="0" rtlCol="0">
              <a:spAutoFit/>
            </a:bodyPr>
            <a:lstStyle/>
            <a:p>
              <a:pPr algn="ctr"/>
              <a:r>
                <a:rPr lang="en-US" sz="2040" spc="-71" dirty="0">
                  <a:solidFill>
                    <a:srgbClr val="FFFFFF"/>
                  </a:solidFill>
                </a:rPr>
                <a:t>Move gradually to app model</a:t>
              </a:r>
            </a:p>
          </p:txBody>
        </p:sp>
      </p:grpSp>
      <p:grpSp>
        <p:nvGrpSpPr>
          <p:cNvPr id="21" name="Group 20"/>
          <p:cNvGrpSpPr/>
          <p:nvPr/>
        </p:nvGrpSpPr>
        <p:grpSpPr>
          <a:xfrm>
            <a:off x="3458157" y="2642729"/>
            <a:ext cx="1922111" cy="1884385"/>
            <a:chOff x="9050587" y="2500613"/>
            <a:chExt cx="1884594" cy="1847604"/>
          </a:xfrm>
        </p:grpSpPr>
        <p:sp>
          <p:nvSpPr>
            <p:cNvPr id="25" name="TextBox 24"/>
            <p:cNvSpPr txBox="1"/>
            <p:nvPr/>
          </p:nvSpPr>
          <p:spPr>
            <a:xfrm>
              <a:off x="9050587" y="3720353"/>
              <a:ext cx="1884594" cy="627864"/>
            </a:xfrm>
            <a:prstGeom prst="rect">
              <a:avLst/>
            </a:prstGeom>
            <a:noFill/>
          </p:spPr>
          <p:txBody>
            <a:bodyPr wrap="square" lIns="0" tIns="0" rIns="0" bIns="0" rtlCol="0">
              <a:spAutoFit/>
            </a:bodyPr>
            <a:lstStyle/>
            <a:p>
              <a:pPr algn="ctr"/>
              <a:r>
                <a:rPr lang="en-US" sz="2040" spc="-71" dirty="0">
                  <a:solidFill>
                    <a:srgbClr val="FFFFFF"/>
                  </a:solidFill>
                </a:rPr>
                <a:t>Avoid Sandbox </a:t>
              </a:r>
              <a:br>
                <a:rPr lang="en-US" sz="2040" spc="-71" dirty="0">
                  <a:solidFill>
                    <a:srgbClr val="FFFFFF"/>
                  </a:solidFill>
                </a:rPr>
              </a:br>
              <a:r>
                <a:rPr lang="en-US" sz="2040" spc="-71" dirty="0">
                  <a:solidFill>
                    <a:srgbClr val="FFFFFF"/>
                  </a:solidFill>
                </a:rPr>
                <a:t>solutions</a:t>
              </a:r>
            </a:p>
          </p:txBody>
        </p:sp>
        <p:pic>
          <p:nvPicPr>
            <p:cNvPr id="26" name="Picture 25"/>
            <p:cNvPicPr>
              <a:picLocks noChangeAspect="1"/>
            </p:cNvPicPr>
            <p:nvPr/>
          </p:nvPicPr>
          <p:blipFill>
            <a:blip r:embed="rId6"/>
            <a:stretch>
              <a:fillRect/>
            </a:stretch>
          </p:blipFill>
          <p:spPr>
            <a:xfrm rot="2494901">
              <a:off x="9455000" y="2500613"/>
              <a:ext cx="1075767" cy="1271358"/>
            </a:xfrm>
            <a:prstGeom prst="rect">
              <a:avLst/>
            </a:prstGeom>
          </p:spPr>
        </p:pic>
      </p:grpSp>
    </p:spTree>
    <p:extLst>
      <p:ext uri="{BB962C8B-B14F-4D97-AF65-F5344CB8AC3E}">
        <p14:creationId xmlns:p14="http://schemas.microsoft.com/office/powerpoint/2010/main" val="1791778169"/>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42" presetClass="entr" presetSubtype="0" fill="hold" nodeType="withEffect">
                                  <p:stCondLst>
                                    <p:cond delay="1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20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25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30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Development model</a:t>
            </a:r>
            <a:endParaRPr lang="en-GB" dirty="0"/>
          </a:p>
        </p:txBody>
      </p:sp>
      <p:sp>
        <p:nvSpPr>
          <p:cNvPr id="4" name="TextBox 3"/>
          <p:cNvSpPr txBox="1"/>
          <p:nvPr/>
        </p:nvSpPr>
        <p:spPr>
          <a:xfrm>
            <a:off x="4694237" y="3116262"/>
            <a:ext cx="7284088" cy="954107"/>
          </a:xfrm>
          <a:prstGeom prst="rect">
            <a:avLst/>
          </a:prstGeom>
          <a:noFill/>
        </p:spPr>
        <p:txBody>
          <a:bodyPr wrap="square" rtlCol="0">
            <a:spAutoFit/>
          </a:bodyPr>
          <a:lstStyle/>
          <a:p>
            <a:r>
              <a:rPr lang="en-US" sz="2800" dirty="0" smtClean="0">
                <a:latin typeface="Segoe UI" panose="020B0502040204020203" pitchFamily="34" charset="0"/>
                <a:cs typeface="Segoe UI" panose="020B0502040204020203" pitchFamily="34" charset="0"/>
              </a:rPr>
              <a:t>What are the recommendations for the development model?</a:t>
            </a:r>
            <a:endParaRPr lang="en-GB" sz="2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21126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125662"/>
            <a:ext cx="11887200" cy="2178802"/>
          </a:xfrm>
        </p:spPr>
        <p:txBody>
          <a:bodyPr/>
          <a:lstStyle/>
          <a:p>
            <a:r>
              <a:rPr lang="en-US" dirty="0" smtClean="0"/>
              <a:t>App model with add-ins is the future also for on-premises</a:t>
            </a:r>
            <a:endParaRPr lang="en-GB" dirty="0"/>
          </a:p>
        </p:txBody>
      </p:sp>
    </p:spTree>
    <p:extLst>
      <p:ext uri="{BB962C8B-B14F-4D97-AF65-F5344CB8AC3E}">
        <p14:creationId xmlns:p14="http://schemas.microsoft.com/office/powerpoint/2010/main" val="14909708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6600" dirty="0">
                <a:solidFill>
                  <a:schemeClr val="tx1"/>
                </a:solidFill>
              </a:rPr>
              <a:t>“Will Farm Solutions be supported with SharePoint Server </a:t>
            </a:r>
            <a:r>
              <a:rPr lang="en-US" sz="6600" dirty="0" smtClean="0">
                <a:solidFill>
                  <a:schemeClr val="tx1"/>
                </a:solidFill>
              </a:rPr>
              <a:t>2016?”</a:t>
            </a:r>
            <a:endParaRPr lang="en-GB" sz="5049" dirty="0">
              <a:solidFill>
                <a:schemeClr val="tx1"/>
              </a:solidFill>
            </a:endParaRPr>
          </a:p>
        </p:txBody>
      </p:sp>
      <p:sp>
        <p:nvSpPr>
          <p:cNvPr id="4" name="TextBox 3"/>
          <p:cNvSpPr txBox="1"/>
          <p:nvPr/>
        </p:nvSpPr>
        <p:spPr>
          <a:xfrm>
            <a:off x="4946074" y="4807032"/>
            <a:ext cx="6888787" cy="1569660"/>
          </a:xfrm>
          <a:prstGeom prst="rect">
            <a:avLst/>
          </a:prstGeom>
          <a:noFill/>
        </p:spPr>
        <p:txBody>
          <a:bodyPr wrap="square" rtlCol="0">
            <a:spAutoFit/>
          </a:bodyPr>
          <a:lstStyle/>
          <a:p>
            <a:r>
              <a:rPr lang="en-US" sz="2400" dirty="0"/>
              <a:t>We will </a:t>
            </a:r>
            <a:r>
              <a:rPr lang="en-US" sz="2400" dirty="0" smtClean="0"/>
              <a:t>make </a:t>
            </a:r>
            <a:r>
              <a:rPr lang="en-US" sz="2400" dirty="0"/>
              <a:t>investments </a:t>
            </a:r>
            <a:r>
              <a:rPr lang="en-US" sz="2400" dirty="0" smtClean="0"/>
              <a:t>primarily on </a:t>
            </a:r>
            <a:r>
              <a:rPr lang="en-US" sz="2400" dirty="0"/>
              <a:t>the app model side also for on-premises to better align the development story: Write once and use it </a:t>
            </a:r>
            <a:r>
              <a:rPr lang="en-US" sz="2400" dirty="0" smtClean="0"/>
              <a:t>across </a:t>
            </a:r>
            <a:r>
              <a:rPr lang="en-US" sz="2400" dirty="0"/>
              <a:t>cloud and on-premises</a:t>
            </a:r>
            <a:endParaRPr lang="en-GB" sz="1836" dirty="0">
              <a:latin typeface="Segoe UI" panose="020B0502040204020203" pitchFamily="34" charset="0"/>
              <a:cs typeface="Segoe UI" panose="020B0502040204020203" pitchFamily="34" charset="0"/>
            </a:endParaRPr>
          </a:p>
        </p:txBody>
      </p:sp>
      <p:sp>
        <p:nvSpPr>
          <p:cNvPr id="5" name="TextBox 4"/>
          <p:cNvSpPr txBox="1"/>
          <p:nvPr/>
        </p:nvSpPr>
        <p:spPr>
          <a:xfrm>
            <a:off x="4850085" y="3641278"/>
            <a:ext cx="2063851" cy="1474890"/>
          </a:xfrm>
          <a:prstGeom prst="rect">
            <a:avLst/>
          </a:prstGeom>
          <a:noFill/>
        </p:spPr>
        <p:txBody>
          <a:bodyPr wrap="none" rtlCol="0">
            <a:spAutoFit/>
          </a:bodyPr>
          <a:lstStyle/>
          <a:p>
            <a:r>
              <a:rPr lang="en-US" sz="8797" dirty="0">
                <a:latin typeface="Segoe UI" panose="020B0502040204020203" pitchFamily="34" charset="0"/>
                <a:cs typeface="Segoe UI" panose="020B0502040204020203" pitchFamily="34" charset="0"/>
              </a:rPr>
              <a:t>Yes.</a:t>
            </a:r>
            <a:endParaRPr lang="en-GB" sz="8797"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156255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grpId="0" nodeType="after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7200" dirty="0">
                <a:solidFill>
                  <a:schemeClr val="tx1"/>
                </a:solidFill>
              </a:rPr>
              <a:t>“Will you </a:t>
            </a:r>
            <a:r>
              <a:rPr lang="en-US" sz="7200" dirty="0" smtClean="0">
                <a:solidFill>
                  <a:schemeClr val="tx1"/>
                </a:solidFill>
              </a:rPr>
              <a:t>ever support </a:t>
            </a:r>
            <a:r>
              <a:rPr lang="en-US" sz="7200" dirty="0">
                <a:solidFill>
                  <a:schemeClr val="tx1"/>
                </a:solidFill>
              </a:rPr>
              <a:t>farm solutions in Office 365?” </a:t>
            </a:r>
            <a:endParaRPr lang="en-GB" sz="5049" dirty="0">
              <a:solidFill>
                <a:schemeClr val="tx1"/>
              </a:solidFill>
            </a:endParaRPr>
          </a:p>
        </p:txBody>
      </p:sp>
      <p:sp>
        <p:nvSpPr>
          <p:cNvPr id="4" name="TextBox 3"/>
          <p:cNvSpPr txBox="1"/>
          <p:nvPr/>
        </p:nvSpPr>
        <p:spPr>
          <a:xfrm>
            <a:off x="5456807" y="4792662"/>
            <a:ext cx="6428994" cy="1384995"/>
          </a:xfrm>
          <a:prstGeom prst="rect">
            <a:avLst/>
          </a:prstGeom>
          <a:noFill/>
        </p:spPr>
        <p:txBody>
          <a:bodyPr wrap="square" rtlCol="0">
            <a:spAutoFit/>
          </a:bodyPr>
          <a:lstStyle/>
          <a:p>
            <a:r>
              <a:rPr lang="en-US" sz="2800" dirty="0">
                <a:latin typeface="Segoe UI" panose="020B0502040204020203" pitchFamily="34" charset="0"/>
                <a:cs typeface="Segoe UI" panose="020B0502040204020203" pitchFamily="34" charset="0"/>
              </a:rPr>
              <a:t>Farm solutions are deployed cross SharePoint farm and they’d impact multiple customers…</a:t>
            </a:r>
            <a:endParaRPr lang="en-GB" sz="1836" dirty="0">
              <a:latin typeface="Segoe UI" panose="020B0502040204020203" pitchFamily="34" charset="0"/>
              <a:cs typeface="Segoe UI" panose="020B0502040204020203" pitchFamily="34" charset="0"/>
            </a:endParaRPr>
          </a:p>
        </p:txBody>
      </p:sp>
      <p:sp>
        <p:nvSpPr>
          <p:cNvPr id="5" name="TextBox 4"/>
          <p:cNvSpPr txBox="1"/>
          <p:nvPr/>
        </p:nvSpPr>
        <p:spPr>
          <a:xfrm>
            <a:off x="5380037" y="3686152"/>
            <a:ext cx="1972035" cy="1474890"/>
          </a:xfrm>
          <a:prstGeom prst="rect">
            <a:avLst/>
          </a:prstGeom>
          <a:noFill/>
        </p:spPr>
        <p:txBody>
          <a:bodyPr wrap="none" rtlCol="0">
            <a:spAutoFit/>
          </a:bodyPr>
          <a:lstStyle/>
          <a:p>
            <a:r>
              <a:rPr lang="en-US" sz="8797" dirty="0">
                <a:latin typeface="Segoe UI" panose="020B0502040204020203" pitchFamily="34" charset="0"/>
                <a:cs typeface="Segoe UI" panose="020B0502040204020203" pitchFamily="34" charset="0"/>
              </a:rPr>
              <a:t>No.</a:t>
            </a:r>
            <a:endParaRPr lang="en-GB" sz="8797"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856854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grpId="0" nodeType="after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6000" dirty="0">
                <a:solidFill>
                  <a:schemeClr val="tx1"/>
                </a:solidFill>
              </a:rPr>
              <a:t>“I saw a blog post on the Internet saying that the app model is dead”</a:t>
            </a:r>
            <a:endParaRPr lang="en-GB" sz="4591" dirty="0">
              <a:solidFill>
                <a:schemeClr val="tx1"/>
              </a:solidFill>
            </a:endParaRPr>
          </a:p>
        </p:txBody>
      </p:sp>
      <p:sp>
        <p:nvSpPr>
          <p:cNvPr id="4" name="TextBox 3"/>
          <p:cNvSpPr txBox="1"/>
          <p:nvPr/>
        </p:nvSpPr>
        <p:spPr>
          <a:xfrm>
            <a:off x="4924354" y="4530885"/>
            <a:ext cx="6799505" cy="1569660"/>
          </a:xfrm>
          <a:prstGeom prst="rect">
            <a:avLst/>
          </a:prstGeom>
          <a:noFill/>
        </p:spPr>
        <p:txBody>
          <a:bodyPr wrap="square" rtlCol="0">
            <a:spAutoFit/>
          </a:bodyPr>
          <a:lstStyle/>
          <a:p>
            <a:r>
              <a:rPr lang="en-US" sz="2400" dirty="0"/>
              <a:t>It’s more </a:t>
            </a:r>
            <a:r>
              <a:rPr lang="en-US" sz="2400" dirty="0" smtClean="0"/>
              <a:t>alive </a:t>
            </a:r>
            <a:r>
              <a:rPr lang="en-US" sz="2400" dirty="0"/>
              <a:t>than ever. We are committed to this model and the majority of our development investments are made on the app model for cloud AND on-premises</a:t>
            </a:r>
            <a:endParaRPr lang="en-GB" sz="1836" dirty="0">
              <a:latin typeface="Segoe UI" panose="020B0502040204020203" pitchFamily="34" charset="0"/>
              <a:cs typeface="Segoe UI" panose="020B0502040204020203" pitchFamily="34" charset="0"/>
            </a:endParaRPr>
          </a:p>
        </p:txBody>
      </p:sp>
      <p:sp>
        <p:nvSpPr>
          <p:cNvPr id="5" name="TextBox 4"/>
          <p:cNvSpPr txBox="1"/>
          <p:nvPr/>
        </p:nvSpPr>
        <p:spPr>
          <a:xfrm>
            <a:off x="4846637" y="3649662"/>
            <a:ext cx="4559188" cy="1246982"/>
          </a:xfrm>
          <a:prstGeom prst="rect">
            <a:avLst/>
          </a:prstGeom>
          <a:noFill/>
        </p:spPr>
        <p:txBody>
          <a:bodyPr wrap="none" rtlCol="0">
            <a:spAutoFit/>
          </a:bodyPr>
          <a:lstStyle/>
          <a:p>
            <a:r>
              <a:rPr lang="en-US" sz="7345" dirty="0">
                <a:latin typeface="Segoe UI" panose="020B0502040204020203" pitchFamily="34" charset="0"/>
                <a:cs typeface="Segoe UI" panose="020B0502040204020203" pitchFamily="34" charset="0"/>
              </a:rPr>
              <a:t>No it’s not</a:t>
            </a:r>
            <a:endParaRPr lang="en-GB" sz="7345"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590918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grpId="0" nodeType="after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2.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3.xml><?xml version="1.0" encoding="utf-8"?>
<a:theme xmlns:a="http://schemas.openxmlformats.org/drawingml/2006/main" name="2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2015-05-05T00:00:00-05:00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 Vesa Juvonen</External_x0020_Speaker>
    <Session_x0020_Code xmlns="12a172fe-0250-434a-85cf-03b10810c5e5"> BRK4111</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9eb2896f-7457-4443-a47b-f60d2d30355c</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dcmitype/"/>
    <ds:schemaRef ds:uri="http://purl.org/dc/terms/"/>
    <ds:schemaRef ds:uri="http://purl.org/dc/elements/1.1/"/>
    <ds:schemaRef ds:uri="230e9df3-be65-4c73-a93b-d1236ebd677e"/>
    <ds:schemaRef ds:uri="12a172fe-0250-434a-85cf-03b10810c5e5"/>
    <ds:schemaRef ds:uri="http://schemas.microsoft.com/office/2006/documentManagement/types"/>
    <ds:schemaRef ds:uri="http://schemas.microsoft.com/sharepoint/v3"/>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Microsoft_Ignite_2015_Breakout_Template_v02</Template>
  <TotalTime>347</TotalTime>
  <Words>2470</Words>
  <Application>Microsoft Office PowerPoint</Application>
  <PresentationFormat>Custom</PresentationFormat>
  <Paragraphs>309</Paragraphs>
  <Slides>38</Slides>
  <Notes>22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38</vt:i4>
      </vt:variant>
    </vt:vector>
  </HeadingPairs>
  <TitlesOfParts>
    <vt:vector size="48" baseType="lpstr">
      <vt:lpstr>ＭＳ Ｐゴシック</vt:lpstr>
      <vt:lpstr>Arial</vt:lpstr>
      <vt:lpstr>Capitals</vt:lpstr>
      <vt:lpstr>Consolas</vt:lpstr>
      <vt:lpstr>Segoe UI</vt:lpstr>
      <vt:lpstr>Segoe UI Light</vt:lpstr>
      <vt:lpstr>Wingdings</vt:lpstr>
      <vt:lpstr>5-30610_Microsoft_Ignite_Keynote_Template</vt:lpstr>
      <vt:lpstr>1_5-30610_Microsoft_Ignite_Keynote_Template</vt:lpstr>
      <vt:lpstr>2_5-30610_Microsoft_Ignite_Keynote_Template</vt:lpstr>
      <vt:lpstr>PowerPoint Presentation</vt:lpstr>
      <vt:lpstr>Future-Proofing Your On-Premises SharePoint Development  </vt:lpstr>
      <vt:lpstr>Agenda</vt:lpstr>
      <vt:lpstr>Recommendations</vt:lpstr>
      <vt:lpstr>Development model</vt:lpstr>
      <vt:lpstr>App model with add-ins is the future also for on-premises</vt:lpstr>
      <vt:lpstr>“Will Farm Solutions be supported with SharePoint Server 2016?”</vt:lpstr>
      <vt:lpstr>“Will you ever support farm solutions in Office 365?” </vt:lpstr>
      <vt:lpstr>“I saw a blog post on the Internet saying that the app model is dead”</vt:lpstr>
      <vt:lpstr>PowerPoint Presentation</vt:lpstr>
      <vt:lpstr>PowerPoint Presentation</vt:lpstr>
      <vt:lpstr>What does “app model” or “add-ins” mean in our terminology</vt:lpstr>
      <vt:lpstr>Transformation process</vt:lpstr>
      <vt:lpstr>“What does app model transformation mean?”</vt:lpstr>
      <vt:lpstr>“What does this mean in practice?”</vt:lpstr>
      <vt:lpstr>Transformation process</vt:lpstr>
      <vt:lpstr>DEMO</vt:lpstr>
      <vt:lpstr>PowerPoint Presentation</vt:lpstr>
      <vt:lpstr>Farm solution considerations</vt:lpstr>
      <vt:lpstr>Recommendations for farm solutions</vt:lpstr>
      <vt:lpstr>”I want to minimize challenges in future updates with farm solutions”</vt:lpstr>
      <vt:lpstr>Any element which creates dependency in content for farm solution is a challenge…</vt:lpstr>
      <vt:lpstr>Content Type and site columns challenge</vt:lpstr>
      <vt:lpstr>Content type and site columns with dependency Not recommended approach</vt:lpstr>
      <vt:lpstr>Content type and site columns without dependency Recommended approach</vt:lpstr>
      <vt:lpstr>List definition challenge</vt:lpstr>
      <vt:lpstr>Challenge with the list definitions</vt:lpstr>
      <vt:lpstr>How to fix existing deployments?</vt:lpstr>
      <vt:lpstr>DEMO</vt:lpstr>
      <vt:lpstr>Custom field type challenge</vt:lpstr>
      <vt:lpstr>DEMO</vt:lpstr>
      <vt:lpstr>Site definition / web template challenge</vt:lpstr>
      <vt:lpstr>Site Provisioning Options/Comparison</vt:lpstr>
      <vt:lpstr>DEMO</vt:lpstr>
      <vt:lpstr>Hybrid provisioning from Azure</vt:lpstr>
      <vt:lpstr>Recommendations</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Future-Proofing Your On-Premises SharePoint Development  </dc:title>
  <dc:subject>Microsoft Ignite 2015</dc:subject>
  <dc:creator>Courtney Gitlitz</dc:creator>
  <cp:keywords>Microsoft Ignite 2015</cp:keywords>
  <dc:description>Template: Mitchell Derrey, Silver Fox Productions
Formatting: 
Audience Type: Internal/External</dc:description>
  <cp:lastModifiedBy>Shows</cp:lastModifiedBy>
  <cp:revision>58</cp:revision>
  <dcterms:created xsi:type="dcterms:W3CDTF">2015-05-03T17:03:39Z</dcterms:created>
  <dcterms:modified xsi:type="dcterms:W3CDTF">2015-05-06T17:20:56Z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