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82" r:id="rId5"/>
  </p:sldMasterIdLst>
  <p:notesMasterIdLst>
    <p:notesMasterId r:id="rId55"/>
  </p:notesMasterIdLst>
  <p:handoutMasterIdLst>
    <p:handoutMasterId r:id="rId56"/>
  </p:handoutMasterIdLst>
  <p:sldIdLst>
    <p:sldId id="1339" r:id="rId6"/>
    <p:sldId id="1338" r:id="rId7"/>
    <p:sldId id="1341" r:id="rId8"/>
    <p:sldId id="1342" r:id="rId9"/>
    <p:sldId id="1343" r:id="rId10"/>
    <p:sldId id="1344" r:id="rId11"/>
    <p:sldId id="1345" r:id="rId12"/>
    <p:sldId id="1346" r:id="rId13"/>
    <p:sldId id="1347" r:id="rId14"/>
    <p:sldId id="1348" r:id="rId15"/>
    <p:sldId id="1349" r:id="rId16"/>
    <p:sldId id="1350" r:id="rId17"/>
    <p:sldId id="1351" r:id="rId18"/>
    <p:sldId id="1352" r:id="rId19"/>
    <p:sldId id="1353" r:id="rId20"/>
    <p:sldId id="1354" r:id="rId21"/>
    <p:sldId id="1355" r:id="rId22"/>
    <p:sldId id="1356" r:id="rId23"/>
    <p:sldId id="1357" r:id="rId24"/>
    <p:sldId id="1358" r:id="rId25"/>
    <p:sldId id="1359" r:id="rId26"/>
    <p:sldId id="1360" r:id="rId27"/>
    <p:sldId id="1361" r:id="rId28"/>
    <p:sldId id="1362" r:id="rId29"/>
    <p:sldId id="1363" r:id="rId30"/>
    <p:sldId id="1364" r:id="rId31"/>
    <p:sldId id="1365" r:id="rId32"/>
    <p:sldId id="1366" r:id="rId33"/>
    <p:sldId id="1367" r:id="rId34"/>
    <p:sldId id="1368" r:id="rId35"/>
    <p:sldId id="1369" r:id="rId36"/>
    <p:sldId id="1370" r:id="rId37"/>
    <p:sldId id="1371" r:id="rId38"/>
    <p:sldId id="1372" r:id="rId39"/>
    <p:sldId id="1373" r:id="rId40"/>
    <p:sldId id="1374" r:id="rId41"/>
    <p:sldId id="1375" r:id="rId42"/>
    <p:sldId id="1376" r:id="rId43"/>
    <p:sldId id="1377" r:id="rId44"/>
    <p:sldId id="1378" r:id="rId45"/>
    <p:sldId id="1379" r:id="rId46"/>
    <p:sldId id="1380" r:id="rId47"/>
    <p:sldId id="1381" r:id="rId48"/>
    <p:sldId id="1382" r:id="rId49"/>
    <p:sldId id="1383" r:id="rId50"/>
    <p:sldId id="1384" r:id="rId51"/>
    <p:sldId id="1385" r:id="rId52"/>
    <p:sldId id="1387" r:id="rId53"/>
    <p:sldId id="1386" r:id="rId5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39"/>
            <p14:sldId id="1338"/>
            <p14:sldId id="1341"/>
            <p14:sldId id="1342"/>
            <p14:sldId id="1343"/>
            <p14:sldId id="1344"/>
            <p14:sldId id="1345"/>
            <p14:sldId id="1346"/>
            <p14:sldId id="1347"/>
            <p14:sldId id="1348"/>
            <p14:sldId id="1349"/>
            <p14:sldId id="1350"/>
            <p14:sldId id="1351"/>
            <p14:sldId id="1352"/>
            <p14:sldId id="1353"/>
            <p14:sldId id="1354"/>
            <p14:sldId id="1355"/>
            <p14:sldId id="1356"/>
            <p14:sldId id="1357"/>
            <p14:sldId id="1358"/>
            <p14:sldId id="1359"/>
            <p14:sldId id="1360"/>
            <p14:sldId id="1361"/>
            <p14:sldId id="1362"/>
            <p14:sldId id="1363"/>
            <p14:sldId id="1364"/>
            <p14:sldId id="1365"/>
            <p14:sldId id="1366"/>
            <p14:sldId id="1367"/>
            <p14:sldId id="1368"/>
            <p14:sldId id="1369"/>
            <p14:sldId id="1370"/>
            <p14:sldId id="1371"/>
            <p14:sldId id="1372"/>
            <p14:sldId id="1373"/>
            <p14:sldId id="1374"/>
            <p14:sldId id="1375"/>
            <p14:sldId id="1376"/>
            <p14:sldId id="1377"/>
            <p14:sldId id="1378"/>
            <p14:sldId id="1379"/>
            <p14:sldId id="1380"/>
            <p14:sldId id="1381"/>
            <p14:sldId id="1382"/>
            <p14:sldId id="1383"/>
            <p14:sldId id="1384"/>
            <p14:sldId id="1385"/>
            <p14:sldId id="1387"/>
            <p14:sldId id="138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4187" autoAdjust="0"/>
  </p:normalViewPr>
  <p:slideViewPr>
    <p:cSldViewPr>
      <p:cViewPr varScale="1">
        <p:scale>
          <a:sx n="69" d="100"/>
          <a:sy n="69" d="100"/>
        </p:scale>
        <p:origin x="1272" y="60"/>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_rels/data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image" Target="../media/image8.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image" Target="../media/image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59705-E227-48B4-A40B-B42B3B654F9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GB"/>
        </a:p>
      </dgm:t>
    </dgm:pt>
    <dgm:pt modelId="{41871129-008D-4F9E-B133-3E065337FAE6}">
      <dgm:prSet phldrT="[Text]" custT="1"/>
      <dgm:spPr/>
      <dgm:t>
        <a:bodyPr/>
        <a:lstStyle/>
        <a:p>
          <a:endParaRPr lang="en-GB" sz="2200" dirty="0"/>
        </a:p>
      </dgm:t>
    </dgm:pt>
    <dgm:pt modelId="{70B6D14D-DF03-47D1-82BF-812EBF437B79}" type="parTrans" cxnId="{5198B0BC-D2C7-49ED-BFBF-AD6B8C168EED}">
      <dgm:prSet/>
      <dgm:spPr/>
      <dgm:t>
        <a:bodyPr/>
        <a:lstStyle/>
        <a:p>
          <a:endParaRPr lang="en-GB" sz="2200"/>
        </a:p>
      </dgm:t>
    </dgm:pt>
    <dgm:pt modelId="{E8F81FB2-3E26-4ED0-B5AF-CCA119797DA5}" type="sibTrans" cxnId="{5198B0BC-D2C7-49ED-BFBF-AD6B8C168EED}">
      <dgm:prSet/>
      <dgm:spPr/>
      <dgm:t>
        <a:bodyPr/>
        <a:lstStyle/>
        <a:p>
          <a:endParaRPr lang="en-GB" sz="2200"/>
        </a:p>
      </dgm:t>
    </dgm:pt>
    <dgm:pt modelId="{4606FE5A-DBA2-4ED3-A2CB-7D5DCA1A922C}">
      <dgm:prSet phldrT="[Text]" custT="1"/>
      <dgm:spPr/>
      <dgm:t>
        <a:bodyPr/>
        <a:lstStyle/>
        <a:p>
          <a:r>
            <a:rPr lang="en-GB" sz="2200" dirty="0" smtClean="0"/>
            <a:t> </a:t>
          </a:r>
          <a:endParaRPr lang="en-GB" sz="2200" dirty="0"/>
        </a:p>
      </dgm:t>
    </dgm:pt>
    <dgm:pt modelId="{91496769-4A96-4685-B988-64BB28FAF5E8}" type="parTrans" cxnId="{46952985-F122-44A8-BD69-2F1EDEBB6847}">
      <dgm:prSet/>
      <dgm:spPr/>
      <dgm:t>
        <a:bodyPr/>
        <a:lstStyle/>
        <a:p>
          <a:endParaRPr lang="en-GB" sz="2200"/>
        </a:p>
      </dgm:t>
    </dgm:pt>
    <dgm:pt modelId="{AD3399DD-48C3-48AC-AF77-6A65F7C99F12}" type="sibTrans" cxnId="{46952985-F122-44A8-BD69-2F1EDEBB6847}">
      <dgm:prSet/>
      <dgm:spPr/>
      <dgm:t>
        <a:bodyPr/>
        <a:lstStyle/>
        <a:p>
          <a:endParaRPr lang="en-GB" sz="2200"/>
        </a:p>
      </dgm:t>
    </dgm:pt>
    <dgm:pt modelId="{3600BF5C-FCDC-4172-9E80-231FB5D9E1CB}">
      <dgm:prSet phldrT="[Text]" custT="1"/>
      <dgm:spPr/>
      <dgm:t>
        <a:bodyPr/>
        <a:lstStyle/>
        <a:p>
          <a:r>
            <a:rPr lang="en-GB" sz="2200" dirty="0" smtClean="0"/>
            <a:t> </a:t>
          </a:r>
          <a:endParaRPr lang="en-GB" sz="2200" dirty="0"/>
        </a:p>
      </dgm:t>
    </dgm:pt>
    <dgm:pt modelId="{E554119F-F8BE-4508-ABC2-A840A011859E}" type="parTrans" cxnId="{53DA4D6B-2A11-4234-96E8-0B94A8633686}">
      <dgm:prSet/>
      <dgm:spPr/>
      <dgm:t>
        <a:bodyPr/>
        <a:lstStyle/>
        <a:p>
          <a:endParaRPr lang="en-GB" sz="2200"/>
        </a:p>
      </dgm:t>
    </dgm:pt>
    <dgm:pt modelId="{9EFC89CF-8363-4BAA-9BEC-694EAD801690}" type="sibTrans" cxnId="{53DA4D6B-2A11-4234-96E8-0B94A8633686}">
      <dgm:prSet/>
      <dgm:spPr/>
      <dgm:t>
        <a:bodyPr/>
        <a:lstStyle/>
        <a:p>
          <a:endParaRPr lang="en-GB" sz="2200"/>
        </a:p>
      </dgm:t>
    </dgm:pt>
    <dgm:pt modelId="{210EDCB0-6A90-4862-B21E-285A8936B267}">
      <dgm:prSet phldrT="[Text]" custT="1"/>
      <dgm:spPr/>
      <dgm:t>
        <a:bodyPr/>
        <a:lstStyle/>
        <a:p>
          <a:r>
            <a:rPr lang="en-US" sz="2200" smtClean="0">
              <a:latin typeface="Segoe UI Light"/>
              <a:cs typeface="Segoe UI Light"/>
            </a:rPr>
            <a:t>Configure the target application for the Secure Store Service</a:t>
          </a:r>
          <a:endParaRPr lang="en-GB" sz="2200" dirty="0"/>
        </a:p>
      </dgm:t>
    </dgm:pt>
    <dgm:pt modelId="{5C5BDCE2-B975-49C5-B3E8-637BEDC2E3A9}" type="parTrans" cxnId="{4D075C28-3A80-4A2C-8FFD-4A7CC0613FAF}">
      <dgm:prSet/>
      <dgm:spPr/>
      <dgm:t>
        <a:bodyPr/>
        <a:lstStyle/>
        <a:p>
          <a:endParaRPr lang="en-GB" sz="2200"/>
        </a:p>
      </dgm:t>
    </dgm:pt>
    <dgm:pt modelId="{C4E34B4E-642A-480D-981F-3DE291AABF40}" type="sibTrans" cxnId="{4D075C28-3A80-4A2C-8FFD-4A7CC0613FAF}">
      <dgm:prSet/>
      <dgm:spPr/>
      <dgm:t>
        <a:bodyPr/>
        <a:lstStyle/>
        <a:p>
          <a:endParaRPr lang="en-GB" sz="2200"/>
        </a:p>
      </dgm:t>
    </dgm:pt>
    <dgm:pt modelId="{914B47BF-B285-404B-BDF2-1D8C7EF37025}">
      <dgm:prSet custT="1"/>
      <dgm:spPr/>
      <dgm:t>
        <a:bodyPr/>
        <a:lstStyle/>
        <a:p>
          <a:r>
            <a:rPr lang="en-US" sz="2200" smtClean="0">
              <a:latin typeface="Segoe UI Light"/>
              <a:cs typeface="Segoe UI Light"/>
            </a:rPr>
            <a:t> </a:t>
          </a:r>
          <a:endParaRPr lang="en-US" sz="2200" dirty="0">
            <a:latin typeface="Segoe UI Light"/>
            <a:cs typeface="Segoe UI Light"/>
          </a:endParaRPr>
        </a:p>
      </dgm:t>
    </dgm:pt>
    <dgm:pt modelId="{2B3E12C8-7898-47A6-8FCA-F0A81ED46F77}" type="parTrans" cxnId="{101B7EF8-6902-4B35-98A2-86290EA56E49}">
      <dgm:prSet/>
      <dgm:spPr/>
      <dgm:t>
        <a:bodyPr/>
        <a:lstStyle/>
        <a:p>
          <a:endParaRPr lang="en-GB" sz="2200"/>
        </a:p>
      </dgm:t>
    </dgm:pt>
    <dgm:pt modelId="{91BEBF7C-2FD5-4BF5-B029-2290CC0B0C22}" type="sibTrans" cxnId="{101B7EF8-6902-4B35-98A2-86290EA56E49}">
      <dgm:prSet/>
      <dgm:spPr/>
      <dgm:t>
        <a:bodyPr/>
        <a:lstStyle/>
        <a:p>
          <a:endParaRPr lang="en-GB" sz="2200"/>
        </a:p>
      </dgm:t>
    </dgm:pt>
    <dgm:pt modelId="{EA411926-32D1-4996-9632-D4BD7000588F}">
      <dgm:prSet phldrT="[Text]" custT="1"/>
      <dgm:spPr/>
      <dgm:t>
        <a:bodyPr/>
        <a:lstStyle/>
        <a:p>
          <a:r>
            <a:rPr lang="en-US" sz="2200" smtClean="0">
              <a:latin typeface="Segoe UI Light"/>
              <a:cs typeface="Segoe UI Light"/>
            </a:rPr>
            <a:t>Create a Business Data Connectivity service application in SharePoint</a:t>
          </a:r>
          <a:br>
            <a:rPr lang="en-US" sz="2200" smtClean="0">
              <a:latin typeface="Segoe UI Light"/>
              <a:cs typeface="Segoe UI Light"/>
            </a:rPr>
          </a:br>
          <a:r>
            <a:rPr lang="en-US" sz="2200" smtClean="0">
              <a:latin typeface="Segoe UI Light"/>
              <a:cs typeface="Segoe UI Light"/>
            </a:rPr>
            <a:t>on-premises</a:t>
          </a:r>
          <a:endParaRPr lang="en-GB" sz="2200" dirty="0"/>
        </a:p>
      </dgm:t>
    </dgm:pt>
    <dgm:pt modelId="{7802A9EC-E882-447D-968F-FC9BD4B2DFB3}" type="parTrans" cxnId="{96A2293C-80A9-46D4-BF6D-28273DA43B96}">
      <dgm:prSet/>
      <dgm:spPr/>
      <dgm:t>
        <a:bodyPr/>
        <a:lstStyle/>
        <a:p>
          <a:endParaRPr lang="en-GB" sz="2200"/>
        </a:p>
      </dgm:t>
    </dgm:pt>
    <dgm:pt modelId="{60FDA63F-0612-4322-9771-6EF206FCA0BD}" type="sibTrans" cxnId="{96A2293C-80A9-46D4-BF6D-28273DA43B96}">
      <dgm:prSet/>
      <dgm:spPr/>
      <dgm:t>
        <a:bodyPr/>
        <a:lstStyle/>
        <a:p>
          <a:endParaRPr lang="en-GB" sz="2200"/>
        </a:p>
      </dgm:t>
    </dgm:pt>
    <dgm:pt modelId="{0F94809C-F806-478A-9E0F-5267BA087A2B}">
      <dgm:prSet phldrT="[Text]" custT="1"/>
      <dgm:spPr/>
      <dgm:t>
        <a:bodyPr/>
        <a:lstStyle/>
        <a:p>
          <a:r>
            <a:rPr lang="en-US" sz="2200" dirty="0" smtClean="0">
              <a:latin typeface="Segoe UI Light"/>
              <a:cs typeface="Segoe UI Light"/>
            </a:rPr>
            <a:t>Configure the Business Connectivity Services Metadata Store</a:t>
          </a:r>
          <a:endParaRPr lang="en-GB" sz="2200" dirty="0"/>
        </a:p>
      </dgm:t>
    </dgm:pt>
    <dgm:pt modelId="{4D89CDD6-3249-42A6-A3A3-77FCFB8CD0D8}" type="parTrans" cxnId="{6D8F247E-6302-4DC4-9681-DB7C1EE92667}">
      <dgm:prSet/>
      <dgm:spPr/>
      <dgm:t>
        <a:bodyPr/>
        <a:lstStyle/>
        <a:p>
          <a:endParaRPr lang="en-GB" sz="2200"/>
        </a:p>
      </dgm:t>
    </dgm:pt>
    <dgm:pt modelId="{8F9C8091-FFC6-472D-A3F3-94BB8A7010A1}" type="sibTrans" cxnId="{6D8F247E-6302-4DC4-9681-DB7C1EE92667}">
      <dgm:prSet/>
      <dgm:spPr/>
      <dgm:t>
        <a:bodyPr/>
        <a:lstStyle/>
        <a:p>
          <a:endParaRPr lang="en-GB" sz="2200"/>
        </a:p>
      </dgm:t>
    </dgm:pt>
    <dgm:pt modelId="{916D727F-4E35-4DB8-8B44-615F22E53C25}">
      <dgm:prSet custT="1"/>
      <dgm:spPr/>
      <dgm:t>
        <a:bodyPr/>
        <a:lstStyle/>
        <a:p>
          <a:r>
            <a:rPr lang="en-US" sz="2200" smtClean="0">
              <a:latin typeface="Segoe UI Light"/>
              <a:cs typeface="Segoe UI Light"/>
            </a:rPr>
            <a:t>Define the external content type for external data </a:t>
          </a:r>
          <a:endParaRPr lang="en-US" sz="2200" dirty="0">
            <a:latin typeface="Segoe UI Light"/>
            <a:cs typeface="Segoe UI Light"/>
          </a:endParaRPr>
        </a:p>
      </dgm:t>
    </dgm:pt>
    <dgm:pt modelId="{0D2590E8-FAB4-461C-A011-AFE1D23B7615}" type="parTrans" cxnId="{827F42A7-B6E8-4C6D-87CC-65C57626754C}">
      <dgm:prSet/>
      <dgm:spPr/>
      <dgm:t>
        <a:bodyPr/>
        <a:lstStyle/>
        <a:p>
          <a:endParaRPr lang="en-GB" sz="2200"/>
        </a:p>
      </dgm:t>
    </dgm:pt>
    <dgm:pt modelId="{395F9710-3AB0-4E49-8F4C-D3C8F691E94F}" type="sibTrans" cxnId="{827F42A7-B6E8-4C6D-87CC-65C57626754C}">
      <dgm:prSet/>
      <dgm:spPr/>
      <dgm:t>
        <a:bodyPr/>
        <a:lstStyle/>
        <a:p>
          <a:endParaRPr lang="en-GB" sz="2200"/>
        </a:p>
      </dgm:t>
    </dgm:pt>
    <dgm:pt modelId="{E17D3B24-E932-4191-8006-433044CA34FF}">
      <dgm:prSet custT="1"/>
      <dgm:spPr/>
      <dgm:t>
        <a:bodyPr/>
        <a:lstStyle/>
        <a:p>
          <a:r>
            <a:rPr lang="en-US" sz="2200" smtClean="0">
              <a:latin typeface="Segoe UI Light"/>
              <a:cs typeface="Segoe UI Light"/>
            </a:rPr>
            <a:t>Create the external list and configure permissions</a:t>
          </a:r>
          <a:endParaRPr lang="en-US" sz="2200" dirty="0">
            <a:latin typeface="Segoe UI Light"/>
            <a:cs typeface="Segoe UI Light"/>
          </a:endParaRPr>
        </a:p>
      </dgm:t>
    </dgm:pt>
    <dgm:pt modelId="{76FFF2B0-0B4D-45B1-AC26-43D6BEB118E4}" type="parTrans" cxnId="{136AFBFA-DDEB-45E0-B21A-9A15F02BE77F}">
      <dgm:prSet/>
      <dgm:spPr/>
      <dgm:t>
        <a:bodyPr/>
        <a:lstStyle/>
        <a:p>
          <a:endParaRPr lang="en-GB" sz="2200"/>
        </a:p>
      </dgm:t>
    </dgm:pt>
    <dgm:pt modelId="{142A8EB8-5B98-4FF7-8CBF-B64674473DD7}" type="sibTrans" cxnId="{136AFBFA-DDEB-45E0-B21A-9A15F02BE77F}">
      <dgm:prSet/>
      <dgm:spPr/>
      <dgm:t>
        <a:bodyPr/>
        <a:lstStyle/>
        <a:p>
          <a:endParaRPr lang="en-GB" sz="2200"/>
        </a:p>
      </dgm:t>
    </dgm:pt>
    <dgm:pt modelId="{54112DE1-4D4D-4FBE-949B-7FFCB57C47DF}">
      <dgm:prSet custT="1"/>
      <dgm:spPr/>
      <dgm:t>
        <a:bodyPr/>
        <a:lstStyle/>
        <a:p>
          <a:r>
            <a:rPr lang="en-US" sz="2200" smtClean="0">
              <a:latin typeface="Segoe UI Light"/>
              <a:cs typeface="Segoe UI Light"/>
            </a:rPr>
            <a:t> </a:t>
          </a:r>
          <a:endParaRPr lang="en-US" sz="2200" dirty="0">
            <a:latin typeface="Segoe UI Light"/>
            <a:cs typeface="Segoe UI Light"/>
          </a:endParaRPr>
        </a:p>
      </dgm:t>
    </dgm:pt>
    <dgm:pt modelId="{9F19C1FC-F6D2-4F7A-B8D5-4F668BD5C1E8}" type="parTrans" cxnId="{6DCE68A0-4C5D-47E0-B3FC-023F5587434C}">
      <dgm:prSet/>
      <dgm:spPr/>
      <dgm:t>
        <a:bodyPr/>
        <a:lstStyle/>
        <a:p>
          <a:endParaRPr lang="en-GB" sz="2200"/>
        </a:p>
      </dgm:t>
    </dgm:pt>
    <dgm:pt modelId="{DA46E218-DBD2-4C7A-A20B-947B2CC5FEFA}" type="sibTrans" cxnId="{6DCE68A0-4C5D-47E0-B3FC-023F5587434C}">
      <dgm:prSet/>
      <dgm:spPr/>
      <dgm:t>
        <a:bodyPr/>
        <a:lstStyle/>
        <a:p>
          <a:endParaRPr lang="en-GB" sz="2200"/>
        </a:p>
      </dgm:t>
    </dgm:pt>
    <dgm:pt modelId="{867C59B3-0F80-46E1-A76F-323862B6C010}" type="pres">
      <dgm:prSet presAssocID="{43459705-E227-48B4-A40B-B42B3B654F9E}" presName="Name0" presStyleCnt="0">
        <dgm:presLayoutVars>
          <dgm:dir/>
          <dgm:animLvl val="lvl"/>
          <dgm:resizeHandles val="exact"/>
        </dgm:presLayoutVars>
      </dgm:prSet>
      <dgm:spPr/>
      <dgm:t>
        <a:bodyPr/>
        <a:lstStyle/>
        <a:p>
          <a:endParaRPr lang="en-GB"/>
        </a:p>
      </dgm:t>
    </dgm:pt>
    <dgm:pt modelId="{C4362A3D-CE03-4BAC-BD71-9BB6EC8F159D}" type="pres">
      <dgm:prSet presAssocID="{41871129-008D-4F9E-B133-3E065337FAE6}" presName="compositeNode" presStyleCnt="0">
        <dgm:presLayoutVars>
          <dgm:bulletEnabled val="1"/>
        </dgm:presLayoutVars>
      </dgm:prSet>
      <dgm:spPr/>
      <dgm:t>
        <a:bodyPr/>
        <a:lstStyle/>
        <a:p>
          <a:endParaRPr lang="en-GB"/>
        </a:p>
      </dgm:t>
    </dgm:pt>
    <dgm:pt modelId="{623A9443-F5A4-4F02-BDEB-23AFF499F223}" type="pres">
      <dgm:prSet presAssocID="{41871129-008D-4F9E-B133-3E065337FAE6}" presName="bgRect" presStyleLbl="node1" presStyleIdx="0" presStyleCnt="5"/>
      <dgm:spPr/>
      <dgm:t>
        <a:bodyPr/>
        <a:lstStyle/>
        <a:p>
          <a:endParaRPr lang="en-GB"/>
        </a:p>
      </dgm:t>
    </dgm:pt>
    <dgm:pt modelId="{9E18E283-22FB-4A8F-A7C3-A4CDC0E0B142}" type="pres">
      <dgm:prSet presAssocID="{41871129-008D-4F9E-B133-3E065337FAE6}" presName="parentNode" presStyleLbl="node1" presStyleIdx="0" presStyleCnt="5">
        <dgm:presLayoutVars>
          <dgm:chMax val="0"/>
          <dgm:bulletEnabled val="1"/>
        </dgm:presLayoutVars>
      </dgm:prSet>
      <dgm:spPr/>
      <dgm:t>
        <a:bodyPr/>
        <a:lstStyle/>
        <a:p>
          <a:endParaRPr lang="en-GB"/>
        </a:p>
      </dgm:t>
    </dgm:pt>
    <dgm:pt modelId="{FB4ED4CA-4EA6-469D-91C5-26F5B813D57D}" type="pres">
      <dgm:prSet presAssocID="{41871129-008D-4F9E-B133-3E065337FAE6}" presName="childNode" presStyleLbl="node1" presStyleIdx="0" presStyleCnt="5">
        <dgm:presLayoutVars>
          <dgm:bulletEnabled val="1"/>
        </dgm:presLayoutVars>
      </dgm:prSet>
      <dgm:spPr/>
      <dgm:t>
        <a:bodyPr/>
        <a:lstStyle/>
        <a:p>
          <a:endParaRPr lang="en-GB"/>
        </a:p>
      </dgm:t>
    </dgm:pt>
    <dgm:pt modelId="{86458D29-AFE7-4F0C-B8FF-A6D2A163A905}" type="pres">
      <dgm:prSet presAssocID="{E8F81FB2-3E26-4ED0-B5AF-CCA119797DA5}" presName="hSp" presStyleCnt="0"/>
      <dgm:spPr/>
      <dgm:t>
        <a:bodyPr/>
        <a:lstStyle/>
        <a:p>
          <a:endParaRPr lang="en-GB"/>
        </a:p>
      </dgm:t>
    </dgm:pt>
    <dgm:pt modelId="{44B2DEFF-4A65-4D54-8A97-CBF4B3C45CD5}" type="pres">
      <dgm:prSet presAssocID="{E8F81FB2-3E26-4ED0-B5AF-CCA119797DA5}" presName="vProcSp" presStyleCnt="0"/>
      <dgm:spPr/>
      <dgm:t>
        <a:bodyPr/>
        <a:lstStyle/>
        <a:p>
          <a:endParaRPr lang="en-GB"/>
        </a:p>
      </dgm:t>
    </dgm:pt>
    <dgm:pt modelId="{BF6AE131-B21E-4E50-87AB-FF5ABBF2CD81}" type="pres">
      <dgm:prSet presAssocID="{E8F81FB2-3E26-4ED0-B5AF-CCA119797DA5}" presName="vSp1" presStyleCnt="0"/>
      <dgm:spPr/>
      <dgm:t>
        <a:bodyPr/>
        <a:lstStyle/>
        <a:p>
          <a:endParaRPr lang="en-GB"/>
        </a:p>
      </dgm:t>
    </dgm:pt>
    <dgm:pt modelId="{3F257D9E-68A6-4706-A765-3504606E6543}" type="pres">
      <dgm:prSet presAssocID="{E8F81FB2-3E26-4ED0-B5AF-CCA119797DA5}" presName="simulatedConn" presStyleLbl="solidFgAcc1" presStyleIdx="0" presStyleCnt="4" custScaleY="632281" custLinFactY="-152397" custLinFactNeighborY="-200000"/>
      <dgm:spPr/>
      <dgm:t>
        <a:bodyPr/>
        <a:lstStyle/>
        <a:p>
          <a:endParaRPr lang="en-GB"/>
        </a:p>
      </dgm:t>
    </dgm:pt>
    <dgm:pt modelId="{091626A5-1018-49B1-B867-9ED578A01F70}" type="pres">
      <dgm:prSet presAssocID="{E8F81FB2-3E26-4ED0-B5AF-CCA119797DA5}" presName="vSp2" presStyleCnt="0"/>
      <dgm:spPr/>
      <dgm:t>
        <a:bodyPr/>
        <a:lstStyle/>
        <a:p>
          <a:endParaRPr lang="en-GB"/>
        </a:p>
      </dgm:t>
    </dgm:pt>
    <dgm:pt modelId="{974C5967-2B26-43B0-9CAB-DCA3D026E779}" type="pres">
      <dgm:prSet presAssocID="{E8F81FB2-3E26-4ED0-B5AF-CCA119797DA5}" presName="sibTrans" presStyleCnt="0"/>
      <dgm:spPr/>
      <dgm:t>
        <a:bodyPr/>
        <a:lstStyle/>
        <a:p>
          <a:endParaRPr lang="en-GB"/>
        </a:p>
      </dgm:t>
    </dgm:pt>
    <dgm:pt modelId="{0FC9A6EF-5DEE-4D0E-97E0-E1989E0AFE13}" type="pres">
      <dgm:prSet presAssocID="{4606FE5A-DBA2-4ED3-A2CB-7D5DCA1A922C}" presName="compositeNode" presStyleCnt="0">
        <dgm:presLayoutVars>
          <dgm:bulletEnabled val="1"/>
        </dgm:presLayoutVars>
      </dgm:prSet>
      <dgm:spPr/>
      <dgm:t>
        <a:bodyPr/>
        <a:lstStyle/>
        <a:p>
          <a:endParaRPr lang="en-GB"/>
        </a:p>
      </dgm:t>
    </dgm:pt>
    <dgm:pt modelId="{59F76381-3405-45BC-8E97-83FA27E210B6}" type="pres">
      <dgm:prSet presAssocID="{4606FE5A-DBA2-4ED3-A2CB-7D5DCA1A922C}" presName="bgRect" presStyleLbl="node1" presStyleIdx="1" presStyleCnt="5"/>
      <dgm:spPr/>
      <dgm:t>
        <a:bodyPr/>
        <a:lstStyle/>
        <a:p>
          <a:endParaRPr lang="en-GB"/>
        </a:p>
      </dgm:t>
    </dgm:pt>
    <dgm:pt modelId="{4F79F106-77CA-4E6B-9570-F187E11CD3A2}" type="pres">
      <dgm:prSet presAssocID="{4606FE5A-DBA2-4ED3-A2CB-7D5DCA1A922C}" presName="parentNode" presStyleLbl="node1" presStyleIdx="1" presStyleCnt="5">
        <dgm:presLayoutVars>
          <dgm:chMax val="0"/>
          <dgm:bulletEnabled val="1"/>
        </dgm:presLayoutVars>
      </dgm:prSet>
      <dgm:spPr/>
      <dgm:t>
        <a:bodyPr/>
        <a:lstStyle/>
        <a:p>
          <a:endParaRPr lang="en-GB"/>
        </a:p>
      </dgm:t>
    </dgm:pt>
    <dgm:pt modelId="{11B7F463-EF34-488C-97DA-84FBDCDE3FF2}" type="pres">
      <dgm:prSet presAssocID="{4606FE5A-DBA2-4ED3-A2CB-7D5DCA1A922C}" presName="childNode" presStyleLbl="node1" presStyleIdx="1" presStyleCnt="5">
        <dgm:presLayoutVars>
          <dgm:bulletEnabled val="1"/>
        </dgm:presLayoutVars>
      </dgm:prSet>
      <dgm:spPr/>
      <dgm:t>
        <a:bodyPr/>
        <a:lstStyle/>
        <a:p>
          <a:endParaRPr lang="en-GB"/>
        </a:p>
      </dgm:t>
    </dgm:pt>
    <dgm:pt modelId="{21F3545B-8DE1-4CBF-A7D5-DFE8F0388D12}" type="pres">
      <dgm:prSet presAssocID="{AD3399DD-48C3-48AC-AF77-6A65F7C99F12}" presName="hSp" presStyleCnt="0"/>
      <dgm:spPr/>
      <dgm:t>
        <a:bodyPr/>
        <a:lstStyle/>
        <a:p>
          <a:endParaRPr lang="en-GB"/>
        </a:p>
      </dgm:t>
    </dgm:pt>
    <dgm:pt modelId="{FE522A7C-6391-47DC-A5A4-5B362123CB12}" type="pres">
      <dgm:prSet presAssocID="{AD3399DD-48C3-48AC-AF77-6A65F7C99F12}" presName="vProcSp" presStyleCnt="0"/>
      <dgm:spPr/>
      <dgm:t>
        <a:bodyPr/>
        <a:lstStyle/>
        <a:p>
          <a:endParaRPr lang="en-GB"/>
        </a:p>
      </dgm:t>
    </dgm:pt>
    <dgm:pt modelId="{6B2286DC-2B1F-42CD-95DE-431EA2888133}" type="pres">
      <dgm:prSet presAssocID="{AD3399DD-48C3-48AC-AF77-6A65F7C99F12}" presName="vSp1" presStyleCnt="0"/>
      <dgm:spPr/>
      <dgm:t>
        <a:bodyPr/>
        <a:lstStyle/>
        <a:p>
          <a:endParaRPr lang="en-GB"/>
        </a:p>
      </dgm:t>
    </dgm:pt>
    <dgm:pt modelId="{EDBEB7C4-947A-4737-B809-9E2DF4E248A8}" type="pres">
      <dgm:prSet presAssocID="{AD3399DD-48C3-48AC-AF77-6A65F7C99F12}" presName="simulatedConn" presStyleLbl="solidFgAcc1" presStyleIdx="1" presStyleCnt="4" custScaleY="632281" custLinFactY="-152397" custLinFactNeighborY="-200000"/>
      <dgm:spPr/>
      <dgm:t>
        <a:bodyPr/>
        <a:lstStyle/>
        <a:p>
          <a:endParaRPr lang="en-GB"/>
        </a:p>
      </dgm:t>
    </dgm:pt>
    <dgm:pt modelId="{9F64F143-2996-489F-8CF8-AC87D8F89105}" type="pres">
      <dgm:prSet presAssocID="{AD3399DD-48C3-48AC-AF77-6A65F7C99F12}" presName="vSp2" presStyleCnt="0"/>
      <dgm:spPr/>
      <dgm:t>
        <a:bodyPr/>
        <a:lstStyle/>
        <a:p>
          <a:endParaRPr lang="en-GB"/>
        </a:p>
      </dgm:t>
    </dgm:pt>
    <dgm:pt modelId="{0C3DAD7F-5CA6-42A2-B75A-12FEF36BD032}" type="pres">
      <dgm:prSet presAssocID="{AD3399DD-48C3-48AC-AF77-6A65F7C99F12}" presName="sibTrans" presStyleCnt="0"/>
      <dgm:spPr/>
      <dgm:t>
        <a:bodyPr/>
        <a:lstStyle/>
        <a:p>
          <a:endParaRPr lang="en-GB"/>
        </a:p>
      </dgm:t>
    </dgm:pt>
    <dgm:pt modelId="{23086A2E-7B78-47C2-A061-4FDC57FBE2E9}" type="pres">
      <dgm:prSet presAssocID="{3600BF5C-FCDC-4172-9E80-231FB5D9E1CB}" presName="compositeNode" presStyleCnt="0">
        <dgm:presLayoutVars>
          <dgm:bulletEnabled val="1"/>
        </dgm:presLayoutVars>
      </dgm:prSet>
      <dgm:spPr/>
      <dgm:t>
        <a:bodyPr/>
        <a:lstStyle/>
        <a:p>
          <a:endParaRPr lang="en-GB"/>
        </a:p>
      </dgm:t>
    </dgm:pt>
    <dgm:pt modelId="{5C29C799-0642-4555-AB1D-CEECD59D5266}" type="pres">
      <dgm:prSet presAssocID="{3600BF5C-FCDC-4172-9E80-231FB5D9E1CB}" presName="bgRect" presStyleLbl="node1" presStyleIdx="2" presStyleCnt="5"/>
      <dgm:spPr/>
      <dgm:t>
        <a:bodyPr/>
        <a:lstStyle/>
        <a:p>
          <a:endParaRPr lang="en-GB"/>
        </a:p>
      </dgm:t>
    </dgm:pt>
    <dgm:pt modelId="{A6FA3C52-5138-4E55-8C2A-42570551F5BA}" type="pres">
      <dgm:prSet presAssocID="{3600BF5C-FCDC-4172-9E80-231FB5D9E1CB}" presName="parentNode" presStyleLbl="node1" presStyleIdx="2" presStyleCnt="5">
        <dgm:presLayoutVars>
          <dgm:chMax val="0"/>
          <dgm:bulletEnabled val="1"/>
        </dgm:presLayoutVars>
      </dgm:prSet>
      <dgm:spPr/>
      <dgm:t>
        <a:bodyPr/>
        <a:lstStyle/>
        <a:p>
          <a:endParaRPr lang="en-GB"/>
        </a:p>
      </dgm:t>
    </dgm:pt>
    <dgm:pt modelId="{CDDC5197-C0E5-4D37-90DE-57AEED9E887F}" type="pres">
      <dgm:prSet presAssocID="{3600BF5C-FCDC-4172-9E80-231FB5D9E1CB}" presName="childNode" presStyleLbl="node1" presStyleIdx="2" presStyleCnt="5">
        <dgm:presLayoutVars>
          <dgm:bulletEnabled val="1"/>
        </dgm:presLayoutVars>
      </dgm:prSet>
      <dgm:spPr/>
      <dgm:t>
        <a:bodyPr/>
        <a:lstStyle/>
        <a:p>
          <a:endParaRPr lang="en-GB"/>
        </a:p>
      </dgm:t>
    </dgm:pt>
    <dgm:pt modelId="{1BE2FC83-690B-4821-BB16-C467C7B5D648}" type="pres">
      <dgm:prSet presAssocID="{9EFC89CF-8363-4BAA-9BEC-694EAD801690}" presName="hSp" presStyleCnt="0"/>
      <dgm:spPr/>
      <dgm:t>
        <a:bodyPr/>
        <a:lstStyle/>
        <a:p>
          <a:endParaRPr lang="en-GB"/>
        </a:p>
      </dgm:t>
    </dgm:pt>
    <dgm:pt modelId="{79DE75A1-6DE0-4B6A-8978-3B6DA676BF37}" type="pres">
      <dgm:prSet presAssocID="{9EFC89CF-8363-4BAA-9BEC-694EAD801690}" presName="vProcSp" presStyleCnt="0"/>
      <dgm:spPr/>
      <dgm:t>
        <a:bodyPr/>
        <a:lstStyle/>
        <a:p>
          <a:endParaRPr lang="en-GB"/>
        </a:p>
      </dgm:t>
    </dgm:pt>
    <dgm:pt modelId="{DDE699DB-DC4D-461C-A4C0-AE683AF18DC8}" type="pres">
      <dgm:prSet presAssocID="{9EFC89CF-8363-4BAA-9BEC-694EAD801690}" presName="vSp1" presStyleCnt="0"/>
      <dgm:spPr/>
      <dgm:t>
        <a:bodyPr/>
        <a:lstStyle/>
        <a:p>
          <a:endParaRPr lang="en-GB"/>
        </a:p>
      </dgm:t>
    </dgm:pt>
    <dgm:pt modelId="{56243B38-540F-480F-874A-36DDCCED10B8}" type="pres">
      <dgm:prSet presAssocID="{9EFC89CF-8363-4BAA-9BEC-694EAD801690}" presName="simulatedConn" presStyleLbl="solidFgAcc1" presStyleIdx="2" presStyleCnt="4" custScaleY="632281" custLinFactY="-152397" custLinFactNeighborY="-200000"/>
      <dgm:spPr/>
      <dgm:t>
        <a:bodyPr/>
        <a:lstStyle/>
        <a:p>
          <a:endParaRPr lang="en-GB"/>
        </a:p>
      </dgm:t>
    </dgm:pt>
    <dgm:pt modelId="{7F2E73B5-5936-4C91-8715-176B682B3EA6}" type="pres">
      <dgm:prSet presAssocID="{9EFC89CF-8363-4BAA-9BEC-694EAD801690}" presName="vSp2" presStyleCnt="0"/>
      <dgm:spPr/>
      <dgm:t>
        <a:bodyPr/>
        <a:lstStyle/>
        <a:p>
          <a:endParaRPr lang="en-GB"/>
        </a:p>
      </dgm:t>
    </dgm:pt>
    <dgm:pt modelId="{7995C0C8-2D7B-44DB-8639-CDD28938B234}" type="pres">
      <dgm:prSet presAssocID="{9EFC89CF-8363-4BAA-9BEC-694EAD801690}" presName="sibTrans" presStyleCnt="0"/>
      <dgm:spPr/>
      <dgm:t>
        <a:bodyPr/>
        <a:lstStyle/>
        <a:p>
          <a:endParaRPr lang="en-GB"/>
        </a:p>
      </dgm:t>
    </dgm:pt>
    <dgm:pt modelId="{1ADF4B1C-2DE0-4D99-913B-A5A1BD9FF16B}" type="pres">
      <dgm:prSet presAssocID="{914B47BF-B285-404B-BDF2-1D8C7EF37025}" presName="compositeNode" presStyleCnt="0">
        <dgm:presLayoutVars>
          <dgm:bulletEnabled val="1"/>
        </dgm:presLayoutVars>
      </dgm:prSet>
      <dgm:spPr/>
      <dgm:t>
        <a:bodyPr/>
        <a:lstStyle/>
        <a:p>
          <a:endParaRPr lang="en-GB"/>
        </a:p>
      </dgm:t>
    </dgm:pt>
    <dgm:pt modelId="{57B835BF-51E8-465D-A925-06CC616860EE}" type="pres">
      <dgm:prSet presAssocID="{914B47BF-B285-404B-BDF2-1D8C7EF37025}" presName="bgRect" presStyleLbl="node1" presStyleIdx="3" presStyleCnt="5"/>
      <dgm:spPr/>
      <dgm:t>
        <a:bodyPr/>
        <a:lstStyle/>
        <a:p>
          <a:endParaRPr lang="en-GB"/>
        </a:p>
      </dgm:t>
    </dgm:pt>
    <dgm:pt modelId="{A1ADD909-0B0D-49B9-AB23-EFF5003F69BB}" type="pres">
      <dgm:prSet presAssocID="{914B47BF-B285-404B-BDF2-1D8C7EF37025}" presName="parentNode" presStyleLbl="node1" presStyleIdx="3" presStyleCnt="5">
        <dgm:presLayoutVars>
          <dgm:chMax val="0"/>
          <dgm:bulletEnabled val="1"/>
        </dgm:presLayoutVars>
      </dgm:prSet>
      <dgm:spPr/>
      <dgm:t>
        <a:bodyPr/>
        <a:lstStyle/>
        <a:p>
          <a:endParaRPr lang="en-GB"/>
        </a:p>
      </dgm:t>
    </dgm:pt>
    <dgm:pt modelId="{C9FA8799-DA1A-4B6A-89E9-AC4FE6B670CB}" type="pres">
      <dgm:prSet presAssocID="{914B47BF-B285-404B-BDF2-1D8C7EF37025}" presName="childNode" presStyleLbl="node1" presStyleIdx="3" presStyleCnt="5">
        <dgm:presLayoutVars>
          <dgm:bulletEnabled val="1"/>
        </dgm:presLayoutVars>
      </dgm:prSet>
      <dgm:spPr/>
      <dgm:t>
        <a:bodyPr/>
        <a:lstStyle/>
        <a:p>
          <a:endParaRPr lang="en-GB"/>
        </a:p>
      </dgm:t>
    </dgm:pt>
    <dgm:pt modelId="{B5428BAC-DBF0-474F-9F20-B7F8EC8F58B6}" type="pres">
      <dgm:prSet presAssocID="{91BEBF7C-2FD5-4BF5-B029-2290CC0B0C22}" presName="hSp" presStyleCnt="0"/>
      <dgm:spPr/>
      <dgm:t>
        <a:bodyPr/>
        <a:lstStyle/>
        <a:p>
          <a:endParaRPr lang="en-GB"/>
        </a:p>
      </dgm:t>
    </dgm:pt>
    <dgm:pt modelId="{280E39DD-D37B-43E9-93AB-486E94784C49}" type="pres">
      <dgm:prSet presAssocID="{91BEBF7C-2FD5-4BF5-B029-2290CC0B0C22}" presName="vProcSp" presStyleCnt="0"/>
      <dgm:spPr/>
      <dgm:t>
        <a:bodyPr/>
        <a:lstStyle/>
        <a:p>
          <a:endParaRPr lang="en-GB"/>
        </a:p>
      </dgm:t>
    </dgm:pt>
    <dgm:pt modelId="{94CFDEFF-8BA0-4B41-9B08-CEF0F43A9275}" type="pres">
      <dgm:prSet presAssocID="{91BEBF7C-2FD5-4BF5-B029-2290CC0B0C22}" presName="vSp1" presStyleCnt="0"/>
      <dgm:spPr/>
      <dgm:t>
        <a:bodyPr/>
        <a:lstStyle/>
        <a:p>
          <a:endParaRPr lang="en-GB"/>
        </a:p>
      </dgm:t>
    </dgm:pt>
    <dgm:pt modelId="{5207F9AD-A3C4-48D1-BEB0-1FEB39D664DE}" type="pres">
      <dgm:prSet presAssocID="{91BEBF7C-2FD5-4BF5-B029-2290CC0B0C22}" presName="simulatedConn" presStyleLbl="solidFgAcc1" presStyleIdx="3" presStyleCnt="4" custScaleY="632281" custLinFactY="-152397" custLinFactNeighborY="-200000"/>
      <dgm:spPr/>
      <dgm:t>
        <a:bodyPr/>
        <a:lstStyle/>
        <a:p>
          <a:endParaRPr lang="en-GB"/>
        </a:p>
      </dgm:t>
    </dgm:pt>
    <dgm:pt modelId="{47B36AC9-6F12-4AA5-97D7-991037854638}" type="pres">
      <dgm:prSet presAssocID="{91BEBF7C-2FD5-4BF5-B029-2290CC0B0C22}" presName="vSp2" presStyleCnt="0"/>
      <dgm:spPr/>
      <dgm:t>
        <a:bodyPr/>
        <a:lstStyle/>
        <a:p>
          <a:endParaRPr lang="en-GB"/>
        </a:p>
      </dgm:t>
    </dgm:pt>
    <dgm:pt modelId="{FFBE9EA2-3992-437B-A168-F4BD806BFA45}" type="pres">
      <dgm:prSet presAssocID="{91BEBF7C-2FD5-4BF5-B029-2290CC0B0C22}" presName="sibTrans" presStyleCnt="0"/>
      <dgm:spPr/>
      <dgm:t>
        <a:bodyPr/>
        <a:lstStyle/>
        <a:p>
          <a:endParaRPr lang="en-GB"/>
        </a:p>
      </dgm:t>
    </dgm:pt>
    <dgm:pt modelId="{1973C066-E87C-4A23-B1B2-3E5BBBBD3563}" type="pres">
      <dgm:prSet presAssocID="{54112DE1-4D4D-4FBE-949B-7FFCB57C47DF}" presName="compositeNode" presStyleCnt="0">
        <dgm:presLayoutVars>
          <dgm:bulletEnabled val="1"/>
        </dgm:presLayoutVars>
      </dgm:prSet>
      <dgm:spPr/>
      <dgm:t>
        <a:bodyPr/>
        <a:lstStyle/>
        <a:p>
          <a:endParaRPr lang="en-GB"/>
        </a:p>
      </dgm:t>
    </dgm:pt>
    <dgm:pt modelId="{56155201-28B5-4320-B106-1D521EC3CFCB}" type="pres">
      <dgm:prSet presAssocID="{54112DE1-4D4D-4FBE-949B-7FFCB57C47DF}" presName="bgRect" presStyleLbl="node1" presStyleIdx="4" presStyleCnt="5"/>
      <dgm:spPr/>
      <dgm:t>
        <a:bodyPr/>
        <a:lstStyle/>
        <a:p>
          <a:endParaRPr lang="en-GB"/>
        </a:p>
      </dgm:t>
    </dgm:pt>
    <dgm:pt modelId="{D6B12532-F704-4230-BE38-FD014231EA49}" type="pres">
      <dgm:prSet presAssocID="{54112DE1-4D4D-4FBE-949B-7FFCB57C47DF}" presName="parentNode" presStyleLbl="node1" presStyleIdx="4" presStyleCnt="5">
        <dgm:presLayoutVars>
          <dgm:chMax val="0"/>
          <dgm:bulletEnabled val="1"/>
        </dgm:presLayoutVars>
      </dgm:prSet>
      <dgm:spPr/>
      <dgm:t>
        <a:bodyPr/>
        <a:lstStyle/>
        <a:p>
          <a:endParaRPr lang="en-GB"/>
        </a:p>
      </dgm:t>
    </dgm:pt>
    <dgm:pt modelId="{78B65195-68D7-403B-94FB-492E971FD911}" type="pres">
      <dgm:prSet presAssocID="{54112DE1-4D4D-4FBE-949B-7FFCB57C47DF}" presName="childNode" presStyleLbl="node1" presStyleIdx="4" presStyleCnt="5">
        <dgm:presLayoutVars>
          <dgm:bulletEnabled val="1"/>
        </dgm:presLayoutVars>
      </dgm:prSet>
      <dgm:spPr/>
      <dgm:t>
        <a:bodyPr/>
        <a:lstStyle/>
        <a:p>
          <a:endParaRPr lang="en-GB"/>
        </a:p>
      </dgm:t>
    </dgm:pt>
  </dgm:ptLst>
  <dgm:cxnLst>
    <dgm:cxn modelId="{46952985-F122-44A8-BD69-2F1EDEBB6847}" srcId="{43459705-E227-48B4-A40B-B42B3B654F9E}" destId="{4606FE5A-DBA2-4ED3-A2CB-7D5DCA1A922C}" srcOrd="1" destOrd="0" parTransId="{91496769-4A96-4685-B988-64BB28FAF5E8}" sibTransId="{AD3399DD-48C3-48AC-AF77-6A65F7C99F12}"/>
    <dgm:cxn modelId="{70AB1D77-3AF6-4FA3-9289-CAC8A094177B}" type="presOf" srcId="{4606FE5A-DBA2-4ED3-A2CB-7D5DCA1A922C}" destId="{59F76381-3405-45BC-8E97-83FA27E210B6}" srcOrd="0" destOrd="0" presId="urn:microsoft.com/office/officeart/2005/8/layout/hProcess7"/>
    <dgm:cxn modelId="{6DCE68A0-4C5D-47E0-B3FC-023F5587434C}" srcId="{43459705-E227-48B4-A40B-B42B3B654F9E}" destId="{54112DE1-4D4D-4FBE-949B-7FFCB57C47DF}" srcOrd="4" destOrd="0" parTransId="{9F19C1FC-F6D2-4F7A-B8D5-4F668BD5C1E8}" sibTransId="{DA46E218-DBD2-4C7A-A20B-947B2CC5FEFA}"/>
    <dgm:cxn modelId="{93FCFACA-1737-4D6B-A352-5DE2A88BB977}" type="presOf" srcId="{54112DE1-4D4D-4FBE-949B-7FFCB57C47DF}" destId="{D6B12532-F704-4230-BE38-FD014231EA49}" srcOrd="1" destOrd="0" presId="urn:microsoft.com/office/officeart/2005/8/layout/hProcess7"/>
    <dgm:cxn modelId="{EE14277D-DC54-494B-9E9E-AE65E8515C32}" type="presOf" srcId="{E17D3B24-E932-4191-8006-433044CA34FF}" destId="{78B65195-68D7-403B-94FB-492E971FD911}" srcOrd="0" destOrd="0" presId="urn:microsoft.com/office/officeart/2005/8/layout/hProcess7"/>
    <dgm:cxn modelId="{A6E651A8-92E1-49EC-AEAB-212E11B89BDE}" type="presOf" srcId="{914B47BF-B285-404B-BDF2-1D8C7EF37025}" destId="{A1ADD909-0B0D-49B9-AB23-EFF5003F69BB}" srcOrd="1" destOrd="0" presId="urn:microsoft.com/office/officeart/2005/8/layout/hProcess7"/>
    <dgm:cxn modelId="{519E14E0-46BD-411C-B3BC-AF86E8CD9C67}" type="presOf" srcId="{0F94809C-F806-478A-9E0F-5267BA087A2B}" destId="{11B7F463-EF34-488C-97DA-84FBDCDE3FF2}" srcOrd="0" destOrd="0" presId="urn:microsoft.com/office/officeart/2005/8/layout/hProcess7"/>
    <dgm:cxn modelId="{827F42A7-B6E8-4C6D-87CC-65C57626754C}" srcId="{914B47BF-B285-404B-BDF2-1D8C7EF37025}" destId="{916D727F-4E35-4DB8-8B44-615F22E53C25}" srcOrd="0" destOrd="0" parTransId="{0D2590E8-FAB4-461C-A011-AFE1D23B7615}" sibTransId="{395F9710-3AB0-4E49-8F4C-D3C8F691E94F}"/>
    <dgm:cxn modelId="{EC50E39B-45BB-45E8-94D0-C2B552A2E58E}" type="presOf" srcId="{3600BF5C-FCDC-4172-9E80-231FB5D9E1CB}" destId="{5C29C799-0642-4555-AB1D-CEECD59D5266}" srcOrd="0" destOrd="0" presId="urn:microsoft.com/office/officeart/2005/8/layout/hProcess7"/>
    <dgm:cxn modelId="{96A2293C-80A9-46D4-BF6D-28273DA43B96}" srcId="{41871129-008D-4F9E-B133-3E065337FAE6}" destId="{EA411926-32D1-4996-9632-D4BD7000588F}" srcOrd="0" destOrd="0" parTransId="{7802A9EC-E882-447D-968F-FC9BD4B2DFB3}" sibTransId="{60FDA63F-0612-4322-9771-6EF206FCA0BD}"/>
    <dgm:cxn modelId="{53DA4D6B-2A11-4234-96E8-0B94A8633686}" srcId="{43459705-E227-48B4-A40B-B42B3B654F9E}" destId="{3600BF5C-FCDC-4172-9E80-231FB5D9E1CB}" srcOrd="2" destOrd="0" parTransId="{E554119F-F8BE-4508-ABC2-A840A011859E}" sibTransId="{9EFC89CF-8363-4BAA-9BEC-694EAD801690}"/>
    <dgm:cxn modelId="{3FF7B0C7-D0B9-48FA-BFD5-8C114DED9E59}" type="presOf" srcId="{914B47BF-B285-404B-BDF2-1D8C7EF37025}" destId="{57B835BF-51E8-465D-A925-06CC616860EE}" srcOrd="0" destOrd="0" presId="urn:microsoft.com/office/officeart/2005/8/layout/hProcess7"/>
    <dgm:cxn modelId="{6D8F247E-6302-4DC4-9681-DB7C1EE92667}" srcId="{4606FE5A-DBA2-4ED3-A2CB-7D5DCA1A922C}" destId="{0F94809C-F806-478A-9E0F-5267BA087A2B}" srcOrd="0" destOrd="0" parTransId="{4D89CDD6-3249-42A6-A3A3-77FCFB8CD0D8}" sibTransId="{8F9C8091-FFC6-472D-A3F3-94BB8A7010A1}"/>
    <dgm:cxn modelId="{36C363F4-0128-41E8-86E8-7A993F49A89F}" type="presOf" srcId="{EA411926-32D1-4996-9632-D4BD7000588F}" destId="{FB4ED4CA-4EA6-469D-91C5-26F5B813D57D}" srcOrd="0" destOrd="0" presId="urn:microsoft.com/office/officeart/2005/8/layout/hProcess7"/>
    <dgm:cxn modelId="{52B55437-C083-4C99-AEB5-1F580D328350}" type="presOf" srcId="{54112DE1-4D4D-4FBE-949B-7FFCB57C47DF}" destId="{56155201-28B5-4320-B106-1D521EC3CFCB}" srcOrd="0" destOrd="0" presId="urn:microsoft.com/office/officeart/2005/8/layout/hProcess7"/>
    <dgm:cxn modelId="{D054AB22-1A48-4117-94D9-F76808AA5D43}" type="presOf" srcId="{41871129-008D-4F9E-B133-3E065337FAE6}" destId="{623A9443-F5A4-4F02-BDEB-23AFF499F223}" srcOrd="0" destOrd="0" presId="urn:microsoft.com/office/officeart/2005/8/layout/hProcess7"/>
    <dgm:cxn modelId="{136AFBFA-DDEB-45E0-B21A-9A15F02BE77F}" srcId="{54112DE1-4D4D-4FBE-949B-7FFCB57C47DF}" destId="{E17D3B24-E932-4191-8006-433044CA34FF}" srcOrd="0" destOrd="0" parTransId="{76FFF2B0-0B4D-45B1-AC26-43D6BEB118E4}" sibTransId="{142A8EB8-5B98-4FF7-8CBF-B64674473DD7}"/>
    <dgm:cxn modelId="{B85E57D5-F5AD-4DBF-91DE-9C9BDBB73884}" type="presOf" srcId="{41871129-008D-4F9E-B133-3E065337FAE6}" destId="{9E18E283-22FB-4A8F-A7C3-A4CDC0E0B142}" srcOrd="1" destOrd="0" presId="urn:microsoft.com/office/officeart/2005/8/layout/hProcess7"/>
    <dgm:cxn modelId="{8589BF5D-6F9C-4462-A5DB-E86A1D2277DC}" type="presOf" srcId="{4606FE5A-DBA2-4ED3-A2CB-7D5DCA1A922C}" destId="{4F79F106-77CA-4E6B-9570-F187E11CD3A2}" srcOrd="1" destOrd="0" presId="urn:microsoft.com/office/officeart/2005/8/layout/hProcess7"/>
    <dgm:cxn modelId="{9EDFEE22-754F-454E-A1B9-62B024FB60E0}" type="presOf" srcId="{3600BF5C-FCDC-4172-9E80-231FB5D9E1CB}" destId="{A6FA3C52-5138-4E55-8C2A-42570551F5BA}" srcOrd="1" destOrd="0" presId="urn:microsoft.com/office/officeart/2005/8/layout/hProcess7"/>
    <dgm:cxn modelId="{8D0C5889-8760-4102-A3F1-A936B7947D20}" type="presOf" srcId="{916D727F-4E35-4DB8-8B44-615F22E53C25}" destId="{C9FA8799-DA1A-4B6A-89E9-AC4FE6B670CB}" srcOrd="0" destOrd="0" presId="urn:microsoft.com/office/officeart/2005/8/layout/hProcess7"/>
    <dgm:cxn modelId="{73E48B47-8409-4EC8-B392-5B481AEF1DED}" type="presOf" srcId="{210EDCB0-6A90-4862-B21E-285A8936B267}" destId="{CDDC5197-C0E5-4D37-90DE-57AEED9E887F}" srcOrd="0" destOrd="0" presId="urn:microsoft.com/office/officeart/2005/8/layout/hProcess7"/>
    <dgm:cxn modelId="{70DE2656-43E3-4E3E-96EF-F7E17E05340D}" type="presOf" srcId="{43459705-E227-48B4-A40B-B42B3B654F9E}" destId="{867C59B3-0F80-46E1-A76F-323862B6C010}" srcOrd="0" destOrd="0" presId="urn:microsoft.com/office/officeart/2005/8/layout/hProcess7"/>
    <dgm:cxn modelId="{5198B0BC-D2C7-49ED-BFBF-AD6B8C168EED}" srcId="{43459705-E227-48B4-A40B-B42B3B654F9E}" destId="{41871129-008D-4F9E-B133-3E065337FAE6}" srcOrd="0" destOrd="0" parTransId="{70B6D14D-DF03-47D1-82BF-812EBF437B79}" sibTransId="{E8F81FB2-3E26-4ED0-B5AF-CCA119797DA5}"/>
    <dgm:cxn modelId="{4D075C28-3A80-4A2C-8FFD-4A7CC0613FAF}" srcId="{3600BF5C-FCDC-4172-9E80-231FB5D9E1CB}" destId="{210EDCB0-6A90-4862-B21E-285A8936B267}" srcOrd="0" destOrd="0" parTransId="{5C5BDCE2-B975-49C5-B3E8-637BEDC2E3A9}" sibTransId="{C4E34B4E-642A-480D-981F-3DE291AABF40}"/>
    <dgm:cxn modelId="{101B7EF8-6902-4B35-98A2-86290EA56E49}" srcId="{43459705-E227-48B4-A40B-B42B3B654F9E}" destId="{914B47BF-B285-404B-BDF2-1D8C7EF37025}" srcOrd="3" destOrd="0" parTransId="{2B3E12C8-7898-47A6-8FCA-F0A81ED46F77}" sibTransId="{91BEBF7C-2FD5-4BF5-B029-2290CC0B0C22}"/>
    <dgm:cxn modelId="{D33D03EE-FEF7-4B10-8493-E4D6E01B9C9D}" type="presParOf" srcId="{867C59B3-0F80-46E1-A76F-323862B6C010}" destId="{C4362A3D-CE03-4BAC-BD71-9BB6EC8F159D}" srcOrd="0" destOrd="0" presId="urn:microsoft.com/office/officeart/2005/8/layout/hProcess7"/>
    <dgm:cxn modelId="{AC1A4642-010D-405C-A40F-65DB49B52E68}" type="presParOf" srcId="{C4362A3D-CE03-4BAC-BD71-9BB6EC8F159D}" destId="{623A9443-F5A4-4F02-BDEB-23AFF499F223}" srcOrd="0" destOrd="0" presId="urn:microsoft.com/office/officeart/2005/8/layout/hProcess7"/>
    <dgm:cxn modelId="{ED581121-4CCE-49FB-91DD-11C8A3AD28A0}" type="presParOf" srcId="{C4362A3D-CE03-4BAC-BD71-9BB6EC8F159D}" destId="{9E18E283-22FB-4A8F-A7C3-A4CDC0E0B142}" srcOrd="1" destOrd="0" presId="urn:microsoft.com/office/officeart/2005/8/layout/hProcess7"/>
    <dgm:cxn modelId="{7D8838C9-88F3-4FC9-996D-6CD3C9EC30C9}" type="presParOf" srcId="{C4362A3D-CE03-4BAC-BD71-9BB6EC8F159D}" destId="{FB4ED4CA-4EA6-469D-91C5-26F5B813D57D}" srcOrd="2" destOrd="0" presId="urn:microsoft.com/office/officeart/2005/8/layout/hProcess7"/>
    <dgm:cxn modelId="{F2EFFDA6-D128-44F9-8556-EAED23310402}" type="presParOf" srcId="{867C59B3-0F80-46E1-A76F-323862B6C010}" destId="{86458D29-AFE7-4F0C-B8FF-A6D2A163A905}" srcOrd="1" destOrd="0" presId="urn:microsoft.com/office/officeart/2005/8/layout/hProcess7"/>
    <dgm:cxn modelId="{CBBA2F2E-B95B-4116-9AC3-ED26AB3E2097}" type="presParOf" srcId="{867C59B3-0F80-46E1-A76F-323862B6C010}" destId="{44B2DEFF-4A65-4D54-8A97-CBF4B3C45CD5}" srcOrd="2" destOrd="0" presId="urn:microsoft.com/office/officeart/2005/8/layout/hProcess7"/>
    <dgm:cxn modelId="{7FDFD602-43E1-4F55-9870-5B764F7510BF}" type="presParOf" srcId="{44B2DEFF-4A65-4D54-8A97-CBF4B3C45CD5}" destId="{BF6AE131-B21E-4E50-87AB-FF5ABBF2CD81}" srcOrd="0" destOrd="0" presId="urn:microsoft.com/office/officeart/2005/8/layout/hProcess7"/>
    <dgm:cxn modelId="{A65BF54D-3999-4794-B38C-C4B69DBB4C5C}" type="presParOf" srcId="{44B2DEFF-4A65-4D54-8A97-CBF4B3C45CD5}" destId="{3F257D9E-68A6-4706-A765-3504606E6543}" srcOrd="1" destOrd="0" presId="urn:microsoft.com/office/officeart/2005/8/layout/hProcess7"/>
    <dgm:cxn modelId="{431DCF23-C0F6-4D94-9817-B276FAF37BBE}" type="presParOf" srcId="{44B2DEFF-4A65-4D54-8A97-CBF4B3C45CD5}" destId="{091626A5-1018-49B1-B867-9ED578A01F70}" srcOrd="2" destOrd="0" presId="urn:microsoft.com/office/officeart/2005/8/layout/hProcess7"/>
    <dgm:cxn modelId="{4F7616B1-B091-4B0D-8A95-30BC6F73E136}" type="presParOf" srcId="{867C59B3-0F80-46E1-A76F-323862B6C010}" destId="{974C5967-2B26-43B0-9CAB-DCA3D026E779}" srcOrd="3" destOrd="0" presId="urn:microsoft.com/office/officeart/2005/8/layout/hProcess7"/>
    <dgm:cxn modelId="{2ABD6E76-08D1-4747-BF7A-0A07652E071D}" type="presParOf" srcId="{867C59B3-0F80-46E1-A76F-323862B6C010}" destId="{0FC9A6EF-5DEE-4D0E-97E0-E1989E0AFE13}" srcOrd="4" destOrd="0" presId="urn:microsoft.com/office/officeart/2005/8/layout/hProcess7"/>
    <dgm:cxn modelId="{552A1992-E249-428E-8952-2F35CE3301A0}" type="presParOf" srcId="{0FC9A6EF-5DEE-4D0E-97E0-E1989E0AFE13}" destId="{59F76381-3405-45BC-8E97-83FA27E210B6}" srcOrd="0" destOrd="0" presId="urn:microsoft.com/office/officeart/2005/8/layout/hProcess7"/>
    <dgm:cxn modelId="{5EE1ED06-B96B-4B0E-84C1-9AA0E714E601}" type="presParOf" srcId="{0FC9A6EF-5DEE-4D0E-97E0-E1989E0AFE13}" destId="{4F79F106-77CA-4E6B-9570-F187E11CD3A2}" srcOrd="1" destOrd="0" presId="urn:microsoft.com/office/officeart/2005/8/layout/hProcess7"/>
    <dgm:cxn modelId="{CDE48089-B66D-47E7-AAF3-FFE549E15B59}" type="presParOf" srcId="{0FC9A6EF-5DEE-4D0E-97E0-E1989E0AFE13}" destId="{11B7F463-EF34-488C-97DA-84FBDCDE3FF2}" srcOrd="2" destOrd="0" presId="urn:microsoft.com/office/officeart/2005/8/layout/hProcess7"/>
    <dgm:cxn modelId="{3F614E7B-FC82-42E8-B329-5306973A6F8D}" type="presParOf" srcId="{867C59B3-0F80-46E1-A76F-323862B6C010}" destId="{21F3545B-8DE1-4CBF-A7D5-DFE8F0388D12}" srcOrd="5" destOrd="0" presId="urn:microsoft.com/office/officeart/2005/8/layout/hProcess7"/>
    <dgm:cxn modelId="{C3F47574-201F-41A6-89DE-30164C4FD256}" type="presParOf" srcId="{867C59B3-0F80-46E1-A76F-323862B6C010}" destId="{FE522A7C-6391-47DC-A5A4-5B362123CB12}" srcOrd="6" destOrd="0" presId="urn:microsoft.com/office/officeart/2005/8/layout/hProcess7"/>
    <dgm:cxn modelId="{AA31068B-2B56-4439-8C8A-B0C11CA22C04}" type="presParOf" srcId="{FE522A7C-6391-47DC-A5A4-5B362123CB12}" destId="{6B2286DC-2B1F-42CD-95DE-431EA2888133}" srcOrd="0" destOrd="0" presId="urn:microsoft.com/office/officeart/2005/8/layout/hProcess7"/>
    <dgm:cxn modelId="{A6E259C7-D598-4789-8D11-881E2C983B4B}" type="presParOf" srcId="{FE522A7C-6391-47DC-A5A4-5B362123CB12}" destId="{EDBEB7C4-947A-4737-B809-9E2DF4E248A8}" srcOrd="1" destOrd="0" presId="urn:microsoft.com/office/officeart/2005/8/layout/hProcess7"/>
    <dgm:cxn modelId="{13D71773-9454-4A26-81E8-E894EF933F74}" type="presParOf" srcId="{FE522A7C-6391-47DC-A5A4-5B362123CB12}" destId="{9F64F143-2996-489F-8CF8-AC87D8F89105}" srcOrd="2" destOrd="0" presId="urn:microsoft.com/office/officeart/2005/8/layout/hProcess7"/>
    <dgm:cxn modelId="{433E2A02-E24E-4B8D-91CD-829F9BA115E4}" type="presParOf" srcId="{867C59B3-0F80-46E1-A76F-323862B6C010}" destId="{0C3DAD7F-5CA6-42A2-B75A-12FEF36BD032}" srcOrd="7" destOrd="0" presId="urn:microsoft.com/office/officeart/2005/8/layout/hProcess7"/>
    <dgm:cxn modelId="{B604E446-8FDE-4EE7-B82E-EF9594C081DD}" type="presParOf" srcId="{867C59B3-0F80-46E1-A76F-323862B6C010}" destId="{23086A2E-7B78-47C2-A061-4FDC57FBE2E9}" srcOrd="8" destOrd="0" presId="urn:microsoft.com/office/officeart/2005/8/layout/hProcess7"/>
    <dgm:cxn modelId="{B4CB959E-D301-44CE-BE6A-20E7C4610D36}" type="presParOf" srcId="{23086A2E-7B78-47C2-A061-4FDC57FBE2E9}" destId="{5C29C799-0642-4555-AB1D-CEECD59D5266}" srcOrd="0" destOrd="0" presId="urn:microsoft.com/office/officeart/2005/8/layout/hProcess7"/>
    <dgm:cxn modelId="{6318016A-3A23-47AC-A26A-B116D5187C84}" type="presParOf" srcId="{23086A2E-7B78-47C2-A061-4FDC57FBE2E9}" destId="{A6FA3C52-5138-4E55-8C2A-42570551F5BA}" srcOrd="1" destOrd="0" presId="urn:microsoft.com/office/officeart/2005/8/layout/hProcess7"/>
    <dgm:cxn modelId="{3A0AFAF7-3ACC-4A44-95C0-1FD4BF9E5924}" type="presParOf" srcId="{23086A2E-7B78-47C2-A061-4FDC57FBE2E9}" destId="{CDDC5197-C0E5-4D37-90DE-57AEED9E887F}" srcOrd="2" destOrd="0" presId="urn:microsoft.com/office/officeart/2005/8/layout/hProcess7"/>
    <dgm:cxn modelId="{10FD6463-7445-4EF1-96EC-2B794CBF2FCA}" type="presParOf" srcId="{867C59B3-0F80-46E1-A76F-323862B6C010}" destId="{1BE2FC83-690B-4821-BB16-C467C7B5D648}" srcOrd="9" destOrd="0" presId="urn:microsoft.com/office/officeart/2005/8/layout/hProcess7"/>
    <dgm:cxn modelId="{32A45E4E-7E91-4236-8EF6-DBDADCEB5EF4}" type="presParOf" srcId="{867C59B3-0F80-46E1-A76F-323862B6C010}" destId="{79DE75A1-6DE0-4B6A-8978-3B6DA676BF37}" srcOrd="10" destOrd="0" presId="urn:microsoft.com/office/officeart/2005/8/layout/hProcess7"/>
    <dgm:cxn modelId="{1D7AECF0-7AFC-438D-8C0E-9BA05EDD8E3F}" type="presParOf" srcId="{79DE75A1-6DE0-4B6A-8978-3B6DA676BF37}" destId="{DDE699DB-DC4D-461C-A4C0-AE683AF18DC8}" srcOrd="0" destOrd="0" presId="urn:microsoft.com/office/officeart/2005/8/layout/hProcess7"/>
    <dgm:cxn modelId="{39A367DA-A7D4-4DD3-9DF0-10C3FCAC1F4B}" type="presParOf" srcId="{79DE75A1-6DE0-4B6A-8978-3B6DA676BF37}" destId="{56243B38-540F-480F-874A-36DDCCED10B8}" srcOrd="1" destOrd="0" presId="urn:microsoft.com/office/officeart/2005/8/layout/hProcess7"/>
    <dgm:cxn modelId="{9407175B-6A49-443B-99B9-13EA2B1FFA8D}" type="presParOf" srcId="{79DE75A1-6DE0-4B6A-8978-3B6DA676BF37}" destId="{7F2E73B5-5936-4C91-8715-176B682B3EA6}" srcOrd="2" destOrd="0" presId="urn:microsoft.com/office/officeart/2005/8/layout/hProcess7"/>
    <dgm:cxn modelId="{83F92B22-5CEC-4667-BD35-AC5E497CC7E6}" type="presParOf" srcId="{867C59B3-0F80-46E1-A76F-323862B6C010}" destId="{7995C0C8-2D7B-44DB-8639-CDD28938B234}" srcOrd="11" destOrd="0" presId="urn:microsoft.com/office/officeart/2005/8/layout/hProcess7"/>
    <dgm:cxn modelId="{2E7CCAE4-3D3F-4EB8-9545-00E2449A50DB}" type="presParOf" srcId="{867C59B3-0F80-46E1-A76F-323862B6C010}" destId="{1ADF4B1C-2DE0-4D99-913B-A5A1BD9FF16B}" srcOrd="12" destOrd="0" presId="urn:microsoft.com/office/officeart/2005/8/layout/hProcess7"/>
    <dgm:cxn modelId="{04660400-A342-4035-A6AD-2A387907667E}" type="presParOf" srcId="{1ADF4B1C-2DE0-4D99-913B-A5A1BD9FF16B}" destId="{57B835BF-51E8-465D-A925-06CC616860EE}" srcOrd="0" destOrd="0" presId="urn:microsoft.com/office/officeart/2005/8/layout/hProcess7"/>
    <dgm:cxn modelId="{729E9CD8-60CC-46F2-8D61-1DD4BB1AEA30}" type="presParOf" srcId="{1ADF4B1C-2DE0-4D99-913B-A5A1BD9FF16B}" destId="{A1ADD909-0B0D-49B9-AB23-EFF5003F69BB}" srcOrd="1" destOrd="0" presId="urn:microsoft.com/office/officeart/2005/8/layout/hProcess7"/>
    <dgm:cxn modelId="{49157884-21A2-41EA-A0E3-E04C55422812}" type="presParOf" srcId="{1ADF4B1C-2DE0-4D99-913B-A5A1BD9FF16B}" destId="{C9FA8799-DA1A-4B6A-89E9-AC4FE6B670CB}" srcOrd="2" destOrd="0" presId="urn:microsoft.com/office/officeart/2005/8/layout/hProcess7"/>
    <dgm:cxn modelId="{E610F383-C3C1-4445-BABA-5A100DF279DF}" type="presParOf" srcId="{867C59B3-0F80-46E1-A76F-323862B6C010}" destId="{B5428BAC-DBF0-474F-9F20-B7F8EC8F58B6}" srcOrd="13" destOrd="0" presId="urn:microsoft.com/office/officeart/2005/8/layout/hProcess7"/>
    <dgm:cxn modelId="{A9745D1F-F8FE-47B5-A1DE-D37F9B106E96}" type="presParOf" srcId="{867C59B3-0F80-46E1-A76F-323862B6C010}" destId="{280E39DD-D37B-43E9-93AB-486E94784C49}" srcOrd="14" destOrd="0" presId="urn:microsoft.com/office/officeart/2005/8/layout/hProcess7"/>
    <dgm:cxn modelId="{683A8633-41E9-45DB-91D8-043DD5A689F5}" type="presParOf" srcId="{280E39DD-D37B-43E9-93AB-486E94784C49}" destId="{94CFDEFF-8BA0-4B41-9B08-CEF0F43A9275}" srcOrd="0" destOrd="0" presId="urn:microsoft.com/office/officeart/2005/8/layout/hProcess7"/>
    <dgm:cxn modelId="{09AB97D6-BC5F-439E-B7D5-F3627EFEB2A6}" type="presParOf" srcId="{280E39DD-D37B-43E9-93AB-486E94784C49}" destId="{5207F9AD-A3C4-48D1-BEB0-1FEB39D664DE}" srcOrd="1" destOrd="0" presId="urn:microsoft.com/office/officeart/2005/8/layout/hProcess7"/>
    <dgm:cxn modelId="{33DA2979-A40F-4845-BDFB-372A541BA830}" type="presParOf" srcId="{280E39DD-D37B-43E9-93AB-486E94784C49}" destId="{47B36AC9-6F12-4AA5-97D7-991037854638}" srcOrd="2" destOrd="0" presId="urn:microsoft.com/office/officeart/2005/8/layout/hProcess7"/>
    <dgm:cxn modelId="{8A40D9C2-2052-4EB3-8BD7-4342A41E06B4}" type="presParOf" srcId="{867C59B3-0F80-46E1-A76F-323862B6C010}" destId="{FFBE9EA2-3992-437B-A168-F4BD806BFA45}" srcOrd="15" destOrd="0" presId="urn:microsoft.com/office/officeart/2005/8/layout/hProcess7"/>
    <dgm:cxn modelId="{CC99C259-94FF-4044-8774-F6B378C1EAA3}" type="presParOf" srcId="{867C59B3-0F80-46E1-A76F-323862B6C010}" destId="{1973C066-E87C-4A23-B1B2-3E5BBBBD3563}" srcOrd="16" destOrd="0" presId="urn:microsoft.com/office/officeart/2005/8/layout/hProcess7"/>
    <dgm:cxn modelId="{CAC5A14F-47C6-44FA-A073-F52450A742DE}" type="presParOf" srcId="{1973C066-E87C-4A23-B1B2-3E5BBBBD3563}" destId="{56155201-28B5-4320-B106-1D521EC3CFCB}" srcOrd="0" destOrd="0" presId="urn:microsoft.com/office/officeart/2005/8/layout/hProcess7"/>
    <dgm:cxn modelId="{74C1297B-5F85-4E71-99BC-7CF352B6DF9B}" type="presParOf" srcId="{1973C066-E87C-4A23-B1B2-3E5BBBBD3563}" destId="{D6B12532-F704-4230-BE38-FD014231EA49}" srcOrd="1" destOrd="0" presId="urn:microsoft.com/office/officeart/2005/8/layout/hProcess7"/>
    <dgm:cxn modelId="{7C97AFC6-EABA-4059-9C82-D58E1B689FE2}" type="presParOf" srcId="{1973C066-E87C-4A23-B1B2-3E5BBBBD3563}" destId="{78B65195-68D7-403B-94FB-492E971FD91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F83CBB-8032-480B-8E35-A283911C379F}"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GB"/>
        </a:p>
      </dgm:t>
    </dgm:pt>
    <dgm:pt modelId="{0D2472BD-A89B-4EA3-892C-DC8A02D35C24}">
      <dgm:prSet phldrT="[Text]" custT="1"/>
      <dgm:spPr/>
      <dgm:t>
        <a:bodyPr/>
        <a:lstStyle/>
        <a:p>
          <a:pPr algn="l"/>
          <a:r>
            <a:rPr lang="en-US" sz="1200" dirty="0" smtClean="0"/>
            <a:t>A user in need of on-premises data goes to an on-premises application or external list</a:t>
          </a:r>
          <a:endParaRPr lang="en-GB" sz="1200" dirty="0"/>
        </a:p>
      </dgm:t>
    </dgm:pt>
    <dgm:pt modelId="{C96D5644-7B2D-4B5A-9CE0-E1C5C0ADB8EA}" type="parTrans" cxnId="{527A9A3E-F208-4D74-B358-6BDA310D861F}">
      <dgm:prSet/>
      <dgm:spPr/>
      <dgm:t>
        <a:bodyPr/>
        <a:lstStyle/>
        <a:p>
          <a:pPr algn="l"/>
          <a:endParaRPr lang="en-GB" sz="1200"/>
        </a:p>
      </dgm:t>
    </dgm:pt>
    <dgm:pt modelId="{06F28AF2-BF91-432B-A5EF-918165A7CD69}" type="sibTrans" cxnId="{527A9A3E-F208-4D74-B358-6BDA310D861F}">
      <dgm:prSet/>
      <dgm:spPr/>
      <dgm:t>
        <a:bodyPr/>
        <a:lstStyle/>
        <a:p>
          <a:pPr algn="l"/>
          <a:endParaRPr lang="en-GB" sz="1200"/>
        </a:p>
      </dgm:t>
    </dgm:pt>
    <dgm:pt modelId="{68828159-C584-4494-9EBA-9AE6AB451269}">
      <dgm:prSet custT="1"/>
      <dgm:spPr/>
      <dgm:t>
        <a:bodyPr/>
        <a:lstStyle/>
        <a:p>
          <a:pPr algn="l"/>
          <a:r>
            <a:rPr lang="en-US" sz="1200" dirty="0" smtClean="0"/>
            <a:t>The external list or application requests data and sends it to Business Connectivity Services</a:t>
          </a:r>
          <a:endParaRPr lang="en-US" sz="1200" dirty="0"/>
        </a:p>
      </dgm:t>
    </dgm:pt>
    <dgm:pt modelId="{0AF91F48-B9C2-4B04-971D-039AD17424B2}" type="parTrans" cxnId="{F8A38311-D244-4E39-BE40-C77FE02402E5}">
      <dgm:prSet/>
      <dgm:spPr/>
      <dgm:t>
        <a:bodyPr/>
        <a:lstStyle/>
        <a:p>
          <a:pPr algn="l"/>
          <a:endParaRPr lang="en-GB" sz="1200"/>
        </a:p>
      </dgm:t>
    </dgm:pt>
    <dgm:pt modelId="{53BD0125-BCF4-45D4-BD00-C425B07FDEF2}" type="sibTrans" cxnId="{F8A38311-D244-4E39-BE40-C77FE02402E5}">
      <dgm:prSet/>
      <dgm:spPr/>
      <dgm:t>
        <a:bodyPr/>
        <a:lstStyle/>
        <a:p>
          <a:pPr algn="l"/>
          <a:endParaRPr lang="en-GB" sz="1200"/>
        </a:p>
      </dgm:t>
    </dgm:pt>
    <dgm:pt modelId="{2210BEAF-8DD1-48B4-9EB5-1E915515AFC6}">
      <dgm:prSet custT="1"/>
      <dgm:spPr/>
      <dgm:t>
        <a:bodyPr/>
        <a:lstStyle/>
        <a:p>
          <a:pPr algn="l"/>
          <a:r>
            <a:rPr lang="en-US" sz="1200" dirty="0" smtClean="0"/>
            <a:t>Business Connectivity Services accesses the external content type to determine how to gain access to the external data and what credentials to use</a:t>
          </a:r>
          <a:endParaRPr lang="en-US" sz="1200" dirty="0"/>
        </a:p>
      </dgm:t>
    </dgm:pt>
    <dgm:pt modelId="{7B8C1B0B-3465-4A7D-B99D-A875133292FA}" type="parTrans" cxnId="{86774C44-7796-4695-B951-A1CD4CBD703A}">
      <dgm:prSet/>
      <dgm:spPr/>
      <dgm:t>
        <a:bodyPr/>
        <a:lstStyle/>
        <a:p>
          <a:pPr algn="l"/>
          <a:endParaRPr lang="en-GB" sz="1200"/>
        </a:p>
      </dgm:t>
    </dgm:pt>
    <dgm:pt modelId="{ADE43262-7CD9-4E13-94EA-2F34FCA3BC18}" type="sibTrans" cxnId="{86774C44-7796-4695-B951-A1CD4CBD703A}">
      <dgm:prSet/>
      <dgm:spPr/>
      <dgm:t>
        <a:bodyPr/>
        <a:lstStyle/>
        <a:p>
          <a:pPr algn="l"/>
          <a:endParaRPr lang="en-GB" sz="1200"/>
        </a:p>
      </dgm:t>
    </dgm:pt>
    <dgm:pt modelId="{E927943E-29D9-4034-B9EE-D07A24475ABC}">
      <dgm:prSet custT="1"/>
      <dgm:spPr/>
      <dgm:t>
        <a:bodyPr/>
        <a:lstStyle/>
        <a:p>
          <a:pPr algn="l"/>
          <a:r>
            <a:rPr lang="en-US" sz="1200" dirty="0" smtClean="0"/>
            <a:t>Business Connectivity Services passes a request to a connector that retrieves the data by using either the user’s credentials or credentials from a secure store</a:t>
          </a:r>
          <a:endParaRPr lang="en-US" sz="1200" dirty="0"/>
        </a:p>
      </dgm:t>
    </dgm:pt>
    <dgm:pt modelId="{DDA8BAB1-8682-4E32-93F2-B0D817506C8E}" type="parTrans" cxnId="{5DDE9C09-809B-45B7-B9BB-A2C8AC3608B9}">
      <dgm:prSet/>
      <dgm:spPr/>
      <dgm:t>
        <a:bodyPr/>
        <a:lstStyle/>
        <a:p>
          <a:pPr algn="l"/>
          <a:endParaRPr lang="en-GB" sz="1200"/>
        </a:p>
      </dgm:t>
    </dgm:pt>
    <dgm:pt modelId="{4391F3AC-3CD2-42E5-BD69-4C6FD9239FC1}" type="sibTrans" cxnId="{5DDE9C09-809B-45B7-B9BB-A2C8AC3608B9}">
      <dgm:prSet/>
      <dgm:spPr/>
      <dgm:t>
        <a:bodyPr/>
        <a:lstStyle/>
        <a:p>
          <a:pPr algn="l"/>
          <a:endParaRPr lang="en-GB" sz="1200"/>
        </a:p>
      </dgm:t>
    </dgm:pt>
    <dgm:pt modelId="{5AB192E9-1D6C-44A5-832E-66CEC7BE7DBF}">
      <dgm:prSet custT="1"/>
      <dgm:spPr/>
      <dgm:t>
        <a:bodyPr/>
        <a:lstStyle/>
        <a:p>
          <a:pPr algn="l"/>
          <a:r>
            <a:rPr lang="en-US" sz="1200" smtClean="0"/>
            <a:t>Optional: The user uses Connect to Outlook to take data offline</a:t>
          </a:r>
          <a:endParaRPr lang="en-US" sz="1200" dirty="0"/>
        </a:p>
      </dgm:t>
    </dgm:pt>
    <dgm:pt modelId="{C127876B-8FD8-4DB5-BC61-C953D6EE9E32}" type="parTrans" cxnId="{227160EC-4525-4B80-B918-6641EF521CDF}">
      <dgm:prSet/>
      <dgm:spPr/>
      <dgm:t>
        <a:bodyPr/>
        <a:lstStyle/>
        <a:p>
          <a:pPr algn="l"/>
          <a:endParaRPr lang="en-GB" sz="1200"/>
        </a:p>
      </dgm:t>
    </dgm:pt>
    <dgm:pt modelId="{44761D24-8813-4066-8FB1-D507BA42B286}" type="sibTrans" cxnId="{227160EC-4525-4B80-B918-6641EF521CDF}">
      <dgm:prSet/>
      <dgm:spPr/>
      <dgm:t>
        <a:bodyPr/>
        <a:lstStyle/>
        <a:p>
          <a:pPr algn="l"/>
          <a:endParaRPr lang="en-GB" sz="1200"/>
        </a:p>
      </dgm:t>
    </dgm:pt>
    <dgm:pt modelId="{B808941A-6CA6-4017-8230-BB2D1E4641BB}">
      <dgm:prSet custT="1"/>
      <dgm:spPr/>
      <dgm:t>
        <a:bodyPr/>
        <a:lstStyle/>
        <a:p>
          <a:pPr algn="l"/>
          <a:r>
            <a:rPr lang="en-US" sz="1200" dirty="0" smtClean="0"/>
            <a:t>The Click Once installation installs the Business Connectivity Services model on the client</a:t>
          </a:r>
          <a:endParaRPr lang="en-US" sz="1200" dirty="0"/>
        </a:p>
      </dgm:t>
    </dgm:pt>
    <dgm:pt modelId="{097D6872-D8D8-406A-9E0A-29DAB7994CAB}" type="parTrans" cxnId="{39FFB881-B78B-4A58-81AE-88A9653BA608}">
      <dgm:prSet/>
      <dgm:spPr/>
      <dgm:t>
        <a:bodyPr/>
        <a:lstStyle/>
        <a:p>
          <a:pPr algn="l"/>
          <a:endParaRPr lang="en-GB" sz="1200"/>
        </a:p>
      </dgm:t>
    </dgm:pt>
    <dgm:pt modelId="{2AEF17EA-D56E-492A-AAAD-E25086CDF83A}" type="sibTrans" cxnId="{39FFB881-B78B-4A58-81AE-88A9653BA608}">
      <dgm:prSet/>
      <dgm:spPr/>
      <dgm:t>
        <a:bodyPr/>
        <a:lstStyle/>
        <a:p>
          <a:pPr algn="l"/>
          <a:endParaRPr lang="en-GB" sz="1200"/>
        </a:p>
      </dgm:t>
    </dgm:pt>
    <dgm:pt modelId="{D6E451FD-1E34-4FF6-9133-E7C1449C9E10}">
      <dgm:prSet custT="1"/>
      <dgm:spPr/>
      <dgm:t>
        <a:bodyPr/>
        <a:lstStyle/>
        <a:p>
          <a:pPr algn="l"/>
          <a:r>
            <a:rPr lang="en-US" sz="1200" dirty="0" smtClean="0"/>
            <a:t>Microsoft Outlook connects to the external data and synchronizes to the Outlook SharePoint external list (formatted as a contact list)</a:t>
          </a:r>
          <a:endParaRPr lang="en-US" sz="1200" dirty="0"/>
        </a:p>
      </dgm:t>
    </dgm:pt>
    <dgm:pt modelId="{FF14CDA1-276D-4F69-A179-671D538BDE88}" type="parTrans" cxnId="{70883897-46BD-4B33-835F-22967E33250B}">
      <dgm:prSet/>
      <dgm:spPr/>
      <dgm:t>
        <a:bodyPr/>
        <a:lstStyle/>
        <a:p>
          <a:pPr algn="l"/>
          <a:endParaRPr lang="en-GB" sz="1200"/>
        </a:p>
      </dgm:t>
    </dgm:pt>
    <dgm:pt modelId="{0E4752F5-30DA-4D88-8EDA-B8B9B11A6ABF}" type="sibTrans" cxnId="{70883897-46BD-4B33-835F-22967E33250B}">
      <dgm:prSet/>
      <dgm:spPr/>
      <dgm:t>
        <a:bodyPr/>
        <a:lstStyle/>
        <a:p>
          <a:pPr algn="l"/>
          <a:endParaRPr lang="en-GB" sz="1200"/>
        </a:p>
      </dgm:t>
    </dgm:pt>
    <dgm:pt modelId="{096BE7A4-7FEE-424E-996B-464FA7A3CB9D}">
      <dgm:prSet custT="1"/>
      <dgm:spPr/>
      <dgm:t>
        <a:bodyPr/>
        <a:lstStyle/>
        <a:p>
          <a:pPr algn="l"/>
          <a:r>
            <a:rPr lang="en-US" sz="1200" dirty="0" smtClean="0"/>
            <a:t>The user interacts with the data, and synchronizes changes with the external data source manually or automatically</a:t>
          </a:r>
          <a:endParaRPr lang="en-US" sz="1200" dirty="0"/>
        </a:p>
      </dgm:t>
    </dgm:pt>
    <dgm:pt modelId="{1C017178-08DA-4E2F-8863-CEC42D4BEB1B}" type="parTrans" cxnId="{DB4F62F1-1A69-476E-992F-FF563CF9796C}">
      <dgm:prSet/>
      <dgm:spPr/>
      <dgm:t>
        <a:bodyPr/>
        <a:lstStyle/>
        <a:p>
          <a:pPr algn="l"/>
          <a:endParaRPr lang="en-GB" sz="1200"/>
        </a:p>
      </dgm:t>
    </dgm:pt>
    <dgm:pt modelId="{C1C64F75-6A27-4C40-8888-4D90CCA4F6AB}" type="sibTrans" cxnId="{DB4F62F1-1A69-476E-992F-FF563CF9796C}">
      <dgm:prSet/>
      <dgm:spPr/>
      <dgm:t>
        <a:bodyPr/>
        <a:lstStyle/>
        <a:p>
          <a:pPr algn="l"/>
          <a:endParaRPr lang="en-GB" sz="1200"/>
        </a:p>
      </dgm:t>
    </dgm:pt>
    <dgm:pt modelId="{05BD7C73-C81D-444B-BB0F-90C4C2B1FB8A}" type="pres">
      <dgm:prSet presAssocID="{81F83CBB-8032-480B-8E35-A283911C379F}" presName="linearFlow" presStyleCnt="0">
        <dgm:presLayoutVars>
          <dgm:dir/>
          <dgm:resizeHandles val="exact"/>
        </dgm:presLayoutVars>
      </dgm:prSet>
      <dgm:spPr/>
      <dgm:t>
        <a:bodyPr/>
        <a:lstStyle/>
        <a:p>
          <a:endParaRPr lang="en-GB"/>
        </a:p>
      </dgm:t>
    </dgm:pt>
    <dgm:pt modelId="{5E878A00-F135-4F90-8A0A-0B97294E39E6}" type="pres">
      <dgm:prSet presAssocID="{0D2472BD-A89B-4EA3-892C-DC8A02D35C24}" presName="composite" presStyleCnt="0"/>
      <dgm:spPr/>
    </dgm:pt>
    <dgm:pt modelId="{EDACDB8F-4018-43C1-8CA2-78B8C8E5AC2E}" type="pres">
      <dgm:prSet presAssocID="{0D2472BD-A89B-4EA3-892C-DC8A02D35C24}" presName="imgShp" presStyleLbl="fgImgPlace1" presStyleIdx="0" presStyleCnt="8" custLinFactNeighborX="-88590"/>
      <dgm:spPr>
        <a:blipFill rotWithShape="1">
          <a:blip xmlns:r="http://schemas.openxmlformats.org/officeDocument/2006/relationships" r:embed="rId1"/>
          <a:stretch>
            <a:fillRect/>
          </a:stretch>
        </a:blipFill>
      </dgm:spPr>
    </dgm:pt>
    <dgm:pt modelId="{9A2126E0-5DEB-4FFE-A757-8B5D922629D7}" type="pres">
      <dgm:prSet presAssocID="{0D2472BD-A89B-4EA3-892C-DC8A02D35C24}" presName="txShp" presStyleLbl="node1" presStyleIdx="0" presStyleCnt="8" custScaleX="120671" custLinFactNeighborX="4508" custLinFactNeighborY="-5662">
        <dgm:presLayoutVars>
          <dgm:bulletEnabled val="1"/>
        </dgm:presLayoutVars>
      </dgm:prSet>
      <dgm:spPr/>
      <dgm:t>
        <a:bodyPr/>
        <a:lstStyle/>
        <a:p>
          <a:endParaRPr lang="en-GB"/>
        </a:p>
      </dgm:t>
    </dgm:pt>
    <dgm:pt modelId="{5B999CA0-3D18-48B7-8729-0DAE9FC93A87}" type="pres">
      <dgm:prSet presAssocID="{06F28AF2-BF91-432B-A5EF-918165A7CD69}" presName="spacing" presStyleCnt="0"/>
      <dgm:spPr/>
    </dgm:pt>
    <dgm:pt modelId="{645876BC-20ED-44C6-A636-FF29F9A2F523}" type="pres">
      <dgm:prSet presAssocID="{68828159-C584-4494-9EBA-9AE6AB451269}" presName="composite" presStyleCnt="0"/>
      <dgm:spPr/>
    </dgm:pt>
    <dgm:pt modelId="{00035246-28F9-4EF8-B5B0-3EE08340329F}" type="pres">
      <dgm:prSet presAssocID="{68828159-C584-4494-9EBA-9AE6AB451269}" presName="imgShp" presStyleLbl="fgImgPlace1" presStyleIdx="1" presStyleCnt="8" custLinFactNeighborX="-88590"/>
      <dgm:spPr>
        <a:blipFill rotWithShape="1">
          <a:blip xmlns:r="http://schemas.openxmlformats.org/officeDocument/2006/relationships" r:embed="rId2"/>
          <a:stretch>
            <a:fillRect/>
          </a:stretch>
        </a:blipFill>
      </dgm:spPr>
    </dgm:pt>
    <dgm:pt modelId="{325D2381-E22D-4FF6-9A6D-53D0F55F9924}" type="pres">
      <dgm:prSet presAssocID="{68828159-C584-4494-9EBA-9AE6AB451269}" presName="txShp" presStyleLbl="node1" presStyleIdx="1" presStyleCnt="8" custScaleX="120671" custLinFactNeighborX="4508" custLinFactNeighborY="-9456">
        <dgm:presLayoutVars>
          <dgm:bulletEnabled val="1"/>
        </dgm:presLayoutVars>
      </dgm:prSet>
      <dgm:spPr/>
      <dgm:t>
        <a:bodyPr/>
        <a:lstStyle/>
        <a:p>
          <a:endParaRPr lang="en-GB"/>
        </a:p>
      </dgm:t>
    </dgm:pt>
    <dgm:pt modelId="{63D70FAA-04A8-4046-AA09-47C856ED5FFE}" type="pres">
      <dgm:prSet presAssocID="{53BD0125-BCF4-45D4-BD00-C425B07FDEF2}" presName="spacing" presStyleCnt="0"/>
      <dgm:spPr/>
    </dgm:pt>
    <dgm:pt modelId="{A699F970-80F9-4D22-8944-BBA58A316BA8}" type="pres">
      <dgm:prSet presAssocID="{2210BEAF-8DD1-48B4-9EB5-1E915515AFC6}" presName="composite" presStyleCnt="0"/>
      <dgm:spPr/>
    </dgm:pt>
    <dgm:pt modelId="{852F8A41-EAA4-4056-AB6B-85796A943060}" type="pres">
      <dgm:prSet presAssocID="{2210BEAF-8DD1-48B4-9EB5-1E915515AFC6}" presName="imgShp" presStyleLbl="fgImgPlace1" presStyleIdx="2" presStyleCnt="8" custLinFactNeighborX="-88590"/>
      <dgm:spPr>
        <a:blipFill rotWithShape="1">
          <a:blip xmlns:r="http://schemas.openxmlformats.org/officeDocument/2006/relationships" r:embed="rId3"/>
          <a:stretch>
            <a:fillRect/>
          </a:stretch>
        </a:blipFill>
      </dgm:spPr>
    </dgm:pt>
    <dgm:pt modelId="{A661DE91-C211-4145-B6E9-97FCE59EABBE}" type="pres">
      <dgm:prSet presAssocID="{2210BEAF-8DD1-48B4-9EB5-1E915515AFC6}" presName="txShp" presStyleLbl="node1" presStyleIdx="2" presStyleCnt="8" custScaleX="120671" custLinFactNeighborX="4508" custLinFactNeighborY="-9456">
        <dgm:presLayoutVars>
          <dgm:bulletEnabled val="1"/>
        </dgm:presLayoutVars>
      </dgm:prSet>
      <dgm:spPr/>
      <dgm:t>
        <a:bodyPr/>
        <a:lstStyle/>
        <a:p>
          <a:endParaRPr lang="en-GB"/>
        </a:p>
      </dgm:t>
    </dgm:pt>
    <dgm:pt modelId="{F70FB446-1A6E-4207-94C8-EFAE701043B8}" type="pres">
      <dgm:prSet presAssocID="{ADE43262-7CD9-4E13-94EA-2F34FCA3BC18}" presName="spacing" presStyleCnt="0"/>
      <dgm:spPr/>
    </dgm:pt>
    <dgm:pt modelId="{30B3508A-3C96-45BF-B1C8-E53324D5DA7B}" type="pres">
      <dgm:prSet presAssocID="{E927943E-29D9-4034-B9EE-D07A24475ABC}" presName="composite" presStyleCnt="0"/>
      <dgm:spPr/>
    </dgm:pt>
    <dgm:pt modelId="{04350539-F0B0-494B-A3B5-2AF8ACC61562}" type="pres">
      <dgm:prSet presAssocID="{E927943E-29D9-4034-B9EE-D07A24475ABC}" presName="imgShp" presStyleLbl="fgImgPlace1" presStyleIdx="3" presStyleCnt="8" custLinFactNeighborX="-88590"/>
      <dgm:spPr>
        <a:blipFill rotWithShape="1">
          <a:blip xmlns:r="http://schemas.openxmlformats.org/officeDocument/2006/relationships" r:embed="rId4"/>
          <a:stretch>
            <a:fillRect/>
          </a:stretch>
        </a:blipFill>
      </dgm:spPr>
    </dgm:pt>
    <dgm:pt modelId="{DAA87BF9-C36D-4471-8349-B9DD8901B642}" type="pres">
      <dgm:prSet presAssocID="{E927943E-29D9-4034-B9EE-D07A24475ABC}" presName="txShp" presStyleLbl="node1" presStyleIdx="3" presStyleCnt="8" custScaleX="120671" custLinFactNeighborX="4508" custLinFactNeighborY="-9456">
        <dgm:presLayoutVars>
          <dgm:bulletEnabled val="1"/>
        </dgm:presLayoutVars>
      </dgm:prSet>
      <dgm:spPr/>
      <dgm:t>
        <a:bodyPr/>
        <a:lstStyle/>
        <a:p>
          <a:endParaRPr lang="en-GB"/>
        </a:p>
      </dgm:t>
    </dgm:pt>
    <dgm:pt modelId="{FB6624CB-69CC-4A0B-8094-BA3881DCDBAA}" type="pres">
      <dgm:prSet presAssocID="{4391F3AC-3CD2-42E5-BD69-4C6FD9239FC1}" presName="spacing" presStyleCnt="0"/>
      <dgm:spPr/>
    </dgm:pt>
    <dgm:pt modelId="{D1CACFEB-23A8-4A72-8CD7-2A22EEB22D29}" type="pres">
      <dgm:prSet presAssocID="{5AB192E9-1D6C-44A5-832E-66CEC7BE7DBF}" presName="composite" presStyleCnt="0"/>
      <dgm:spPr/>
    </dgm:pt>
    <dgm:pt modelId="{4F264B30-F943-4487-8943-2801D65FBE17}" type="pres">
      <dgm:prSet presAssocID="{5AB192E9-1D6C-44A5-832E-66CEC7BE7DBF}" presName="imgShp" presStyleLbl="fgImgPlace1" presStyleIdx="4" presStyleCnt="8" custLinFactNeighborX="-88590"/>
      <dgm:spPr>
        <a:blipFill rotWithShape="1">
          <a:blip xmlns:r="http://schemas.openxmlformats.org/officeDocument/2006/relationships" r:embed="rId5"/>
          <a:stretch>
            <a:fillRect/>
          </a:stretch>
        </a:blipFill>
      </dgm:spPr>
    </dgm:pt>
    <dgm:pt modelId="{DC7735FE-BFA6-40A0-AB1C-B322148911E6}" type="pres">
      <dgm:prSet presAssocID="{5AB192E9-1D6C-44A5-832E-66CEC7BE7DBF}" presName="txShp" presStyleLbl="node1" presStyleIdx="4" presStyleCnt="8" custScaleX="120671" custLinFactNeighborX="4508" custLinFactNeighborY="-9456">
        <dgm:presLayoutVars>
          <dgm:bulletEnabled val="1"/>
        </dgm:presLayoutVars>
      </dgm:prSet>
      <dgm:spPr/>
      <dgm:t>
        <a:bodyPr/>
        <a:lstStyle/>
        <a:p>
          <a:endParaRPr lang="en-GB"/>
        </a:p>
      </dgm:t>
    </dgm:pt>
    <dgm:pt modelId="{D426C147-7870-4E23-A69A-60CDCE53C560}" type="pres">
      <dgm:prSet presAssocID="{44761D24-8813-4066-8FB1-D507BA42B286}" presName="spacing" presStyleCnt="0"/>
      <dgm:spPr/>
    </dgm:pt>
    <dgm:pt modelId="{74461A46-F2BB-4746-8013-B2F958E1DD10}" type="pres">
      <dgm:prSet presAssocID="{B808941A-6CA6-4017-8230-BB2D1E4641BB}" presName="composite" presStyleCnt="0"/>
      <dgm:spPr/>
    </dgm:pt>
    <dgm:pt modelId="{C5D6F562-0519-46D9-BE47-6D43066DC23C}" type="pres">
      <dgm:prSet presAssocID="{B808941A-6CA6-4017-8230-BB2D1E4641BB}" presName="imgShp" presStyleLbl="fgImgPlace1" presStyleIdx="5" presStyleCnt="8" custLinFactNeighborX="-88590"/>
      <dgm:spPr>
        <a:blipFill rotWithShape="1">
          <a:blip xmlns:r="http://schemas.openxmlformats.org/officeDocument/2006/relationships" r:embed="rId6"/>
          <a:stretch>
            <a:fillRect/>
          </a:stretch>
        </a:blipFill>
      </dgm:spPr>
    </dgm:pt>
    <dgm:pt modelId="{65A333E5-C707-486F-8FAC-086DE1FE3922}" type="pres">
      <dgm:prSet presAssocID="{B808941A-6CA6-4017-8230-BB2D1E4641BB}" presName="txShp" presStyleLbl="node1" presStyleIdx="5" presStyleCnt="8" custScaleX="120671" custLinFactNeighborX="4508" custLinFactNeighborY="-9456">
        <dgm:presLayoutVars>
          <dgm:bulletEnabled val="1"/>
        </dgm:presLayoutVars>
      </dgm:prSet>
      <dgm:spPr/>
      <dgm:t>
        <a:bodyPr/>
        <a:lstStyle/>
        <a:p>
          <a:endParaRPr lang="en-GB"/>
        </a:p>
      </dgm:t>
    </dgm:pt>
    <dgm:pt modelId="{C1B80F8A-0823-4DF5-9D18-22D545DB0A5C}" type="pres">
      <dgm:prSet presAssocID="{2AEF17EA-D56E-492A-AAAD-E25086CDF83A}" presName="spacing" presStyleCnt="0"/>
      <dgm:spPr/>
    </dgm:pt>
    <dgm:pt modelId="{A4F5BE6E-9FB1-4FF3-BF84-BB4ECA100F74}" type="pres">
      <dgm:prSet presAssocID="{D6E451FD-1E34-4FF6-9133-E7C1449C9E10}" presName="composite" presStyleCnt="0"/>
      <dgm:spPr/>
    </dgm:pt>
    <dgm:pt modelId="{2E031183-EACB-429B-903D-418777969E25}" type="pres">
      <dgm:prSet presAssocID="{D6E451FD-1E34-4FF6-9133-E7C1449C9E10}" presName="imgShp" presStyleLbl="fgImgPlace1" presStyleIdx="6" presStyleCnt="8" custLinFactNeighborX="-88590"/>
      <dgm:spPr>
        <a:blipFill rotWithShape="1">
          <a:blip xmlns:r="http://schemas.openxmlformats.org/officeDocument/2006/relationships" r:embed="rId7"/>
          <a:stretch>
            <a:fillRect/>
          </a:stretch>
        </a:blipFill>
      </dgm:spPr>
    </dgm:pt>
    <dgm:pt modelId="{D2F73206-C052-4DB1-BFCC-047167D2F860}" type="pres">
      <dgm:prSet presAssocID="{D6E451FD-1E34-4FF6-9133-E7C1449C9E10}" presName="txShp" presStyleLbl="node1" presStyleIdx="6" presStyleCnt="8" custScaleX="120671" custLinFactNeighborX="4508" custLinFactNeighborY="-9456">
        <dgm:presLayoutVars>
          <dgm:bulletEnabled val="1"/>
        </dgm:presLayoutVars>
      </dgm:prSet>
      <dgm:spPr/>
      <dgm:t>
        <a:bodyPr/>
        <a:lstStyle/>
        <a:p>
          <a:endParaRPr lang="en-GB"/>
        </a:p>
      </dgm:t>
    </dgm:pt>
    <dgm:pt modelId="{227BF87D-3ACA-4D2D-B489-876DFE30D775}" type="pres">
      <dgm:prSet presAssocID="{0E4752F5-30DA-4D88-8EDA-B8B9B11A6ABF}" presName="spacing" presStyleCnt="0"/>
      <dgm:spPr/>
    </dgm:pt>
    <dgm:pt modelId="{7703CA96-7AF9-473F-B531-95EE764839B6}" type="pres">
      <dgm:prSet presAssocID="{096BE7A4-7FEE-424E-996B-464FA7A3CB9D}" presName="composite" presStyleCnt="0"/>
      <dgm:spPr/>
    </dgm:pt>
    <dgm:pt modelId="{188B22D8-CC99-4E42-A399-70573680D126}" type="pres">
      <dgm:prSet presAssocID="{096BE7A4-7FEE-424E-996B-464FA7A3CB9D}" presName="imgShp" presStyleLbl="fgImgPlace1" presStyleIdx="7" presStyleCnt="8" custLinFactNeighborX="-88590"/>
      <dgm:spPr>
        <a:blipFill rotWithShape="1">
          <a:blip xmlns:r="http://schemas.openxmlformats.org/officeDocument/2006/relationships" r:embed="rId8"/>
          <a:stretch>
            <a:fillRect/>
          </a:stretch>
        </a:blipFill>
      </dgm:spPr>
    </dgm:pt>
    <dgm:pt modelId="{C9C1C45F-BB40-4B20-9113-B14F7D5E3443}" type="pres">
      <dgm:prSet presAssocID="{096BE7A4-7FEE-424E-996B-464FA7A3CB9D}" presName="txShp" presStyleLbl="node1" presStyleIdx="7" presStyleCnt="8" custScaleX="120671" custLinFactNeighborX="4508" custLinFactNeighborY="-9456">
        <dgm:presLayoutVars>
          <dgm:bulletEnabled val="1"/>
        </dgm:presLayoutVars>
      </dgm:prSet>
      <dgm:spPr/>
      <dgm:t>
        <a:bodyPr/>
        <a:lstStyle/>
        <a:p>
          <a:endParaRPr lang="en-GB"/>
        </a:p>
      </dgm:t>
    </dgm:pt>
  </dgm:ptLst>
  <dgm:cxnLst>
    <dgm:cxn modelId="{70883897-46BD-4B33-835F-22967E33250B}" srcId="{81F83CBB-8032-480B-8E35-A283911C379F}" destId="{D6E451FD-1E34-4FF6-9133-E7C1449C9E10}" srcOrd="6" destOrd="0" parTransId="{FF14CDA1-276D-4F69-A179-671D538BDE88}" sibTransId="{0E4752F5-30DA-4D88-8EDA-B8B9B11A6ABF}"/>
    <dgm:cxn modelId="{39FFB881-B78B-4A58-81AE-88A9653BA608}" srcId="{81F83CBB-8032-480B-8E35-A283911C379F}" destId="{B808941A-6CA6-4017-8230-BB2D1E4641BB}" srcOrd="5" destOrd="0" parTransId="{097D6872-D8D8-406A-9E0A-29DAB7994CAB}" sibTransId="{2AEF17EA-D56E-492A-AAAD-E25086CDF83A}"/>
    <dgm:cxn modelId="{A1AC7702-97A2-42E0-8A05-EB2CF00B94F3}" type="presOf" srcId="{096BE7A4-7FEE-424E-996B-464FA7A3CB9D}" destId="{C9C1C45F-BB40-4B20-9113-B14F7D5E3443}" srcOrd="0" destOrd="0" presId="urn:microsoft.com/office/officeart/2005/8/layout/vList3"/>
    <dgm:cxn modelId="{D225A668-5772-4BF6-9335-363B6283F914}" type="presOf" srcId="{B808941A-6CA6-4017-8230-BB2D1E4641BB}" destId="{65A333E5-C707-486F-8FAC-086DE1FE3922}" srcOrd="0" destOrd="0" presId="urn:microsoft.com/office/officeart/2005/8/layout/vList3"/>
    <dgm:cxn modelId="{7EB1A686-E14E-4972-AF20-083DC57328EB}" type="presOf" srcId="{D6E451FD-1E34-4FF6-9133-E7C1449C9E10}" destId="{D2F73206-C052-4DB1-BFCC-047167D2F860}" srcOrd="0" destOrd="0" presId="urn:microsoft.com/office/officeart/2005/8/layout/vList3"/>
    <dgm:cxn modelId="{EE4568ED-D936-4E98-A7E2-42CA6DAFE554}" type="presOf" srcId="{81F83CBB-8032-480B-8E35-A283911C379F}" destId="{05BD7C73-C81D-444B-BB0F-90C4C2B1FB8A}" srcOrd="0" destOrd="0" presId="urn:microsoft.com/office/officeart/2005/8/layout/vList3"/>
    <dgm:cxn modelId="{86774C44-7796-4695-B951-A1CD4CBD703A}" srcId="{81F83CBB-8032-480B-8E35-A283911C379F}" destId="{2210BEAF-8DD1-48B4-9EB5-1E915515AFC6}" srcOrd="2" destOrd="0" parTransId="{7B8C1B0B-3465-4A7D-B99D-A875133292FA}" sibTransId="{ADE43262-7CD9-4E13-94EA-2F34FCA3BC18}"/>
    <dgm:cxn modelId="{DC1A77D8-0DDE-42C7-94C7-D1C27F695E11}" type="presOf" srcId="{5AB192E9-1D6C-44A5-832E-66CEC7BE7DBF}" destId="{DC7735FE-BFA6-40A0-AB1C-B322148911E6}" srcOrd="0" destOrd="0" presId="urn:microsoft.com/office/officeart/2005/8/layout/vList3"/>
    <dgm:cxn modelId="{DCA1DBE2-12C3-4980-B39F-E8761EE37B4D}" type="presOf" srcId="{E927943E-29D9-4034-B9EE-D07A24475ABC}" destId="{DAA87BF9-C36D-4471-8349-B9DD8901B642}" srcOrd="0" destOrd="0" presId="urn:microsoft.com/office/officeart/2005/8/layout/vList3"/>
    <dgm:cxn modelId="{561F4D19-488A-44B7-BBE2-3544467845B6}" type="presOf" srcId="{2210BEAF-8DD1-48B4-9EB5-1E915515AFC6}" destId="{A661DE91-C211-4145-B6E9-97FCE59EABBE}" srcOrd="0" destOrd="0" presId="urn:microsoft.com/office/officeart/2005/8/layout/vList3"/>
    <dgm:cxn modelId="{227160EC-4525-4B80-B918-6641EF521CDF}" srcId="{81F83CBB-8032-480B-8E35-A283911C379F}" destId="{5AB192E9-1D6C-44A5-832E-66CEC7BE7DBF}" srcOrd="4" destOrd="0" parTransId="{C127876B-8FD8-4DB5-BC61-C953D6EE9E32}" sibTransId="{44761D24-8813-4066-8FB1-D507BA42B286}"/>
    <dgm:cxn modelId="{DE479359-7872-4A61-810C-A3DA4218EC21}" type="presOf" srcId="{68828159-C584-4494-9EBA-9AE6AB451269}" destId="{325D2381-E22D-4FF6-9A6D-53D0F55F9924}" srcOrd="0" destOrd="0" presId="urn:microsoft.com/office/officeart/2005/8/layout/vList3"/>
    <dgm:cxn modelId="{5DDE9C09-809B-45B7-B9BB-A2C8AC3608B9}" srcId="{81F83CBB-8032-480B-8E35-A283911C379F}" destId="{E927943E-29D9-4034-B9EE-D07A24475ABC}" srcOrd="3" destOrd="0" parTransId="{DDA8BAB1-8682-4E32-93F2-B0D817506C8E}" sibTransId="{4391F3AC-3CD2-42E5-BD69-4C6FD9239FC1}"/>
    <dgm:cxn modelId="{F8A38311-D244-4E39-BE40-C77FE02402E5}" srcId="{81F83CBB-8032-480B-8E35-A283911C379F}" destId="{68828159-C584-4494-9EBA-9AE6AB451269}" srcOrd="1" destOrd="0" parTransId="{0AF91F48-B9C2-4B04-971D-039AD17424B2}" sibTransId="{53BD0125-BCF4-45D4-BD00-C425B07FDEF2}"/>
    <dgm:cxn modelId="{527A9A3E-F208-4D74-B358-6BDA310D861F}" srcId="{81F83CBB-8032-480B-8E35-A283911C379F}" destId="{0D2472BD-A89B-4EA3-892C-DC8A02D35C24}" srcOrd="0" destOrd="0" parTransId="{C96D5644-7B2D-4B5A-9CE0-E1C5C0ADB8EA}" sibTransId="{06F28AF2-BF91-432B-A5EF-918165A7CD69}"/>
    <dgm:cxn modelId="{DB4F62F1-1A69-476E-992F-FF563CF9796C}" srcId="{81F83CBB-8032-480B-8E35-A283911C379F}" destId="{096BE7A4-7FEE-424E-996B-464FA7A3CB9D}" srcOrd="7" destOrd="0" parTransId="{1C017178-08DA-4E2F-8863-CEC42D4BEB1B}" sibTransId="{C1C64F75-6A27-4C40-8888-4D90CCA4F6AB}"/>
    <dgm:cxn modelId="{7835D499-2FCC-4C06-A70E-04780FD8AA01}" type="presOf" srcId="{0D2472BD-A89B-4EA3-892C-DC8A02D35C24}" destId="{9A2126E0-5DEB-4FFE-A757-8B5D922629D7}" srcOrd="0" destOrd="0" presId="urn:microsoft.com/office/officeart/2005/8/layout/vList3"/>
    <dgm:cxn modelId="{06010CA3-A0BA-48C0-B410-7EFFC2EA6667}" type="presParOf" srcId="{05BD7C73-C81D-444B-BB0F-90C4C2B1FB8A}" destId="{5E878A00-F135-4F90-8A0A-0B97294E39E6}" srcOrd="0" destOrd="0" presId="urn:microsoft.com/office/officeart/2005/8/layout/vList3"/>
    <dgm:cxn modelId="{C9DCDC45-493E-4C30-874D-6929F228FAB6}" type="presParOf" srcId="{5E878A00-F135-4F90-8A0A-0B97294E39E6}" destId="{EDACDB8F-4018-43C1-8CA2-78B8C8E5AC2E}" srcOrd="0" destOrd="0" presId="urn:microsoft.com/office/officeart/2005/8/layout/vList3"/>
    <dgm:cxn modelId="{91F4BB64-4A8F-4D4D-9CAB-D8C84A3F3CE7}" type="presParOf" srcId="{5E878A00-F135-4F90-8A0A-0B97294E39E6}" destId="{9A2126E0-5DEB-4FFE-A757-8B5D922629D7}" srcOrd="1" destOrd="0" presId="urn:microsoft.com/office/officeart/2005/8/layout/vList3"/>
    <dgm:cxn modelId="{D587796F-FD4B-4BC0-B614-9F63D8F5FEED}" type="presParOf" srcId="{05BD7C73-C81D-444B-BB0F-90C4C2B1FB8A}" destId="{5B999CA0-3D18-48B7-8729-0DAE9FC93A87}" srcOrd="1" destOrd="0" presId="urn:microsoft.com/office/officeart/2005/8/layout/vList3"/>
    <dgm:cxn modelId="{B11EA57C-91DF-4CD3-92C4-DA6DD0624D4D}" type="presParOf" srcId="{05BD7C73-C81D-444B-BB0F-90C4C2B1FB8A}" destId="{645876BC-20ED-44C6-A636-FF29F9A2F523}" srcOrd="2" destOrd="0" presId="urn:microsoft.com/office/officeart/2005/8/layout/vList3"/>
    <dgm:cxn modelId="{78D8329B-9EC4-4267-99B5-D5AFFE859E30}" type="presParOf" srcId="{645876BC-20ED-44C6-A636-FF29F9A2F523}" destId="{00035246-28F9-4EF8-B5B0-3EE08340329F}" srcOrd="0" destOrd="0" presId="urn:microsoft.com/office/officeart/2005/8/layout/vList3"/>
    <dgm:cxn modelId="{5217EB67-A9C0-4DD9-83BF-D9C33FC8F610}" type="presParOf" srcId="{645876BC-20ED-44C6-A636-FF29F9A2F523}" destId="{325D2381-E22D-4FF6-9A6D-53D0F55F9924}" srcOrd="1" destOrd="0" presId="urn:microsoft.com/office/officeart/2005/8/layout/vList3"/>
    <dgm:cxn modelId="{8EEF4A34-980D-4399-9820-9C152DBCDDF6}" type="presParOf" srcId="{05BD7C73-C81D-444B-BB0F-90C4C2B1FB8A}" destId="{63D70FAA-04A8-4046-AA09-47C856ED5FFE}" srcOrd="3" destOrd="0" presId="urn:microsoft.com/office/officeart/2005/8/layout/vList3"/>
    <dgm:cxn modelId="{E8A7B1F8-9AC8-4A1E-BDE9-FDB1150F2447}" type="presParOf" srcId="{05BD7C73-C81D-444B-BB0F-90C4C2B1FB8A}" destId="{A699F970-80F9-4D22-8944-BBA58A316BA8}" srcOrd="4" destOrd="0" presId="urn:microsoft.com/office/officeart/2005/8/layout/vList3"/>
    <dgm:cxn modelId="{186BD4AF-B63B-42F1-9915-BB94033AD6E2}" type="presParOf" srcId="{A699F970-80F9-4D22-8944-BBA58A316BA8}" destId="{852F8A41-EAA4-4056-AB6B-85796A943060}" srcOrd="0" destOrd="0" presId="urn:microsoft.com/office/officeart/2005/8/layout/vList3"/>
    <dgm:cxn modelId="{272541E8-522E-4E4C-8F7A-F7F3CCA4ADB6}" type="presParOf" srcId="{A699F970-80F9-4D22-8944-BBA58A316BA8}" destId="{A661DE91-C211-4145-B6E9-97FCE59EABBE}" srcOrd="1" destOrd="0" presId="urn:microsoft.com/office/officeart/2005/8/layout/vList3"/>
    <dgm:cxn modelId="{ACA7E6FE-DC48-471E-B3AD-B0355B0B2F42}" type="presParOf" srcId="{05BD7C73-C81D-444B-BB0F-90C4C2B1FB8A}" destId="{F70FB446-1A6E-4207-94C8-EFAE701043B8}" srcOrd="5" destOrd="0" presId="urn:microsoft.com/office/officeart/2005/8/layout/vList3"/>
    <dgm:cxn modelId="{99F6FB80-9556-4385-BA6A-CA56E3381757}" type="presParOf" srcId="{05BD7C73-C81D-444B-BB0F-90C4C2B1FB8A}" destId="{30B3508A-3C96-45BF-B1C8-E53324D5DA7B}" srcOrd="6" destOrd="0" presId="urn:microsoft.com/office/officeart/2005/8/layout/vList3"/>
    <dgm:cxn modelId="{12508F13-3207-4860-859C-807A17F737D4}" type="presParOf" srcId="{30B3508A-3C96-45BF-B1C8-E53324D5DA7B}" destId="{04350539-F0B0-494B-A3B5-2AF8ACC61562}" srcOrd="0" destOrd="0" presId="urn:microsoft.com/office/officeart/2005/8/layout/vList3"/>
    <dgm:cxn modelId="{BE60EA49-5D6D-4518-89E4-D39D559365B4}" type="presParOf" srcId="{30B3508A-3C96-45BF-B1C8-E53324D5DA7B}" destId="{DAA87BF9-C36D-4471-8349-B9DD8901B642}" srcOrd="1" destOrd="0" presId="urn:microsoft.com/office/officeart/2005/8/layout/vList3"/>
    <dgm:cxn modelId="{0D969278-17B5-418D-882F-5BB1CBD2056B}" type="presParOf" srcId="{05BD7C73-C81D-444B-BB0F-90C4C2B1FB8A}" destId="{FB6624CB-69CC-4A0B-8094-BA3881DCDBAA}" srcOrd="7" destOrd="0" presId="urn:microsoft.com/office/officeart/2005/8/layout/vList3"/>
    <dgm:cxn modelId="{D3E60EC3-BB48-4E80-8FFA-31017F0523D9}" type="presParOf" srcId="{05BD7C73-C81D-444B-BB0F-90C4C2B1FB8A}" destId="{D1CACFEB-23A8-4A72-8CD7-2A22EEB22D29}" srcOrd="8" destOrd="0" presId="urn:microsoft.com/office/officeart/2005/8/layout/vList3"/>
    <dgm:cxn modelId="{454966CA-60E5-46F9-ADA0-6A44527A5642}" type="presParOf" srcId="{D1CACFEB-23A8-4A72-8CD7-2A22EEB22D29}" destId="{4F264B30-F943-4487-8943-2801D65FBE17}" srcOrd="0" destOrd="0" presId="urn:microsoft.com/office/officeart/2005/8/layout/vList3"/>
    <dgm:cxn modelId="{E2DFC6CC-9C46-4EC3-B1D3-B774388278AA}" type="presParOf" srcId="{D1CACFEB-23A8-4A72-8CD7-2A22EEB22D29}" destId="{DC7735FE-BFA6-40A0-AB1C-B322148911E6}" srcOrd="1" destOrd="0" presId="urn:microsoft.com/office/officeart/2005/8/layout/vList3"/>
    <dgm:cxn modelId="{A718B4D7-CBF1-486F-B035-4C1D6AFE3094}" type="presParOf" srcId="{05BD7C73-C81D-444B-BB0F-90C4C2B1FB8A}" destId="{D426C147-7870-4E23-A69A-60CDCE53C560}" srcOrd="9" destOrd="0" presId="urn:microsoft.com/office/officeart/2005/8/layout/vList3"/>
    <dgm:cxn modelId="{5F32F3E2-6428-4969-968A-C1D9303036D4}" type="presParOf" srcId="{05BD7C73-C81D-444B-BB0F-90C4C2B1FB8A}" destId="{74461A46-F2BB-4746-8013-B2F958E1DD10}" srcOrd="10" destOrd="0" presId="urn:microsoft.com/office/officeart/2005/8/layout/vList3"/>
    <dgm:cxn modelId="{BC996C8C-534B-49F1-B687-FEC967F741D2}" type="presParOf" srcId="{74461A46-F2BB-4746-8013-B2F958E1DD10}" destId="{C5D6F562-0519-46D9-BE47-6D43066DC23C}" srcOrd="0" destOrd="0" presId="urn:microsoft.com/office/officeart/2005/8/layout/vList3"/>
    <dgm:cxn modelId="{1CB892B4-8F2B-4592-89CD-A097B46484EC}" type="presParOf" srcId="{74461A46-F2BB-4746-8013-B2F958E1DD10}" destId="{65A333E5-C707-486F-8FAC-086DE1FE3922}" srcOrd="1" destOrd="0" presId="urn:microsoft.com/office/officeart/2005/8/layout/vList3"/>
    <dgm:cxn modelId="{4CC2336C-BAF6-4FD4-97AF-5831ABADB3F0}" type="presParOf" srcId="{05BD7C73-C81D-444B-BB0F-90C4C2B1FB8A}" destId="{C1B80F8A-0823-4DF5-9D18-22D545DB0A5C}" srcOrd="11" destOrd="0" presId="urn:microsoft.com/office/officeart/2005/8/layout/vList3"/>
    <dgm:cxn modelId="{B13BED12-AD45-4719-9246-C8F64129A9C9}" type="presParOf" srcId="{05BD7C73-C81D-444B-BB0F-90C4C2B1FB8A}" destId="{A4F5BE6E-9FB1-4FF3-BF84-BB4ECA100F74}" srcOrd="12" destOrd="0" presId="urn:microsoft.com/office/officeart/2005/8/layout/vList3"/>
    <dgm:cxn modelId="{4AFF201E-2CA1-4360-AEAA-9458D0988294}" type="presParOf" srcId="{A4F5BE6E-9FB1-4FF3-BF84-BB4ECA100F74}" destId="{2E031183-EACB-429B-903D-418777969E25}" srcOrd="0" destOrd="0" presId="urn:microsoft.com/office/officeart/2005/8/layout/vList3"/>
    <dgm:cxn modelId="{46AA6C36-8C32-4B93-812D-3E41228E1A81}" type="presParOf" srcId="{A4F5BE6E-9FB1-4FF3-BF84-BB4ECA100F74}" destId="{D2F73206-C052-4DB1-BFCC-047167D2F860}" srcOrd="1" destOrd="0" presId="urn:microsoft.com/office/officeart/2005/8/layout/vList3"/>
    <dgm:cxn modelId="{5E2ABB59-668B-4318-AC3A-0E10E93721FE}" type="presParOf" srcId="{05BD7C73-C81D-444B-BB0F-90C4C2B1FB8A}" destId="{227BF87D-3ACA-4D2D-B489-876DFE30D775}" srcOrd="13" destOrd="0" presId="urn:microsoft.com/office/officeart/2005/8/layout/vList3"/>
    <dgm:cxn modelId="{CD1D4E24-356E-432E-9799-1195DE1D4DAB}" type="presParOf" srcId="{05BD7C73-C81D-444B-BB0F-90C4C2B1FB8A}" destId="{7703CA96-7AF9-473F-B531-95EE764839B6}" srcOrd="14" destOrd="0" presId="urn:microsoft.com/office/officeart/2005/8/layout/vList3"/>
    <dgm:cxn modelId="{8E00DA02-C9A8-48C7-9B35-279A1A00A6EE}" type="presParOf" srcId="{7703CA96-7AF9-473F-B531-95EE764839B6}" destId="{188B22D8-CC99-4E42-A399-70573680D126}" srcOrd="0" destOrd="0" presId="urn:microsoft.com/office/officeart/2005/8/layout/vList3"/>
    <dgm:cxn modelId="{DCD9A21D-C927-49C1-86A6-4BBAB1DE7E97}" type="presParOf" srcId="{7703CA96-7AF9-473F-B531-95EE764839B6}" destId="{C9C1C45F-BB40-4B20-9113-B14F7D5E344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649D56-2A70-4EAD-9C5F-23C57F4A62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2A862BBE-E551-4B47-AD6C-7FD8012B4572}">
      <dgm:prSet phldrT="[Text]"/>
      <dgm:spPr/>
      <dgm:t>
        <a:bodyPr/>
        <a:lstStyle/>
        <a:p>
          <a:r>
            <a:rPr lang="en-US" smtClean="0">
              <a:latin typeface="Segoe UI Light"/>
            </a:rPr>
            <a:t>Enables users to publish on-premises data to a list or application external to SharePoint Online</a:t>
          </a:r>
          <a:endParaRPr lang="en-GB" dirty="0"/>
        </a:p>
      </dgm:t>
    </dgm:pt>
    <dgm:pt modelId="{A17781B8-796A-4861-8E40-BCE5106835EF}" type="parTrans" cxnId="{720026DE-556A-469E-B57F-0F8B8B3A1A1D}">
      <dgm:prSet/>
      <dgm:spPr/>
      <dgm:t>
        <a:bodyPr/>
        <a:lstStyle/>
        <a:p>
          <a:endParaRPr lang="en-GB"/>
        </a:p>
      </dgm:t>
    </dgm:pt>
    <dgm:pt modelId="{2706480D-3B74-4632-A0D6-3776CC9EEAB8}" type="sibTrans" cxnId="{720026DE-556A-469E-B57F-0F8B8B3A1A1D}">
      <dgm:prSet/>
      <dgm:spPr/>
      <dgm:t>
        <a:bodyPr/>
        <a:lstStyle/>
        <a:p>
          <a:endParaRPr lang="en-GB"/>
        </a:p>
      </dgm:t>
    </dgm:pt>
    <dgm:pt modelId="{6F9A9FE9-725E-4EEA-B74C-D617EB38E4B8}">
      <dgm:prSet phldrT="[Text]"/>
      <dgm:spPr/>
      <dgm:t>
        <a:bodyPr/>
        <a:lstStyle/>
        <a:p>
          <a:r>
            <a:rPr lang="en-US" smtClean="0">
              <a:latin typeface="Segoe UI Light"/>
            </a:rPr>
            <a:t>Enables federated users to gain access to on-premises data from SharePoint Online</a:t>
          </a:r>
          <a:endParaRPr lang="en-GB" dirty="0"/>
        </a:p>
      </dgm:t>
    </dgm:pt>
    <dgm:pt modelId="{95911C24-6705-4B8A-98DB-CAE73C1ACEE7}" type="parTrans" cxnId="{BC3830C2-AD04-4D80-AF8A-E64F22867556}">
      <dgm:prSet/>
      <dgm:spPr/>
      <dgm:t>
        <a:bodyPr/>
        <a:lstStyle/>
        <a:p>
          <a:endParaRPr lang="en-GB"/>
        </a:p>
      </dgm:t>
    </dgm:pt>
    <dgm:pt modelId="{A4E4624F-4A6C-454D-9953-2BCA7F7EFB4A}" type="sibTrans" cxnId="{BC3830C2-AD04-4D80-AF8A-E64F22867556}">
      <dgm:prSet/>
      <dgm:spPr/>
      <dgm:t>
        <a:bodyPr/>
        <a:lstStyle/>
        <a:p>
          <a:endParaRPr lang="en-GB"/>
        </a:p>
      </dgm:t>
    </dgm:pt>
    <dgm:pt modelId="{29B3E800-A60B-4145-903B-F3B5E09E1947}">
      <dgm:prSet phldrT="[Text]"/>
      <dgm:spPr/>
      <dgm:t>
        <a:bodyPr/>
        <a:lstStyle/>
        <a:p>
          <a:r>
            <a:rPr lang="en-US" smtClean="0">
              <a:latin typeface="Segoe UI Light"/>
            </a:rPr>
            <a:t>Requires a two-way authentication topology using an external URL published by reverse proxy</a:t>
          </a:r>
          <a:endParaRPr lang="en-GB" dirty="0"/>
        </a:p>
      </dgm:t>
    </dgm:pt>
    <dgm:pt modelId="{03AA816F-8233-413C-8696-F96B62FCADB7}" type="parTrans" cxnId="{8A41C4FD-5517-4B71-8942-DC5F0039BCEE}">
      <dgm:prSet/>
      <dgm:spPr/>
      <dgm:t>
        <a:bodyPr/>
        <a:lstStyle/>
        <a:p>
          <a:endParaRPr lang="en-GB"/>
        </a:p>
      </dgm:t>
    </dgm:pt>
    <dgm:pt modelId="{E3AE2474-30B5-42B9-8E34-CAAF02BDE156}" type="sibTrans" cxnId="{8A41C4FD-5517-4B71-8942-DC5F0039BCEE}">
      <dgm:prSet/>
      <dgm:spPr/>
      <dgm:t>
        <a:bodyPr/>
        <a:lstStyle/>
        <a:p>
          <a:endParaRPr lang="en-GB"/>
        </a:p>
      </dgm:t>
    </dgm:pt>
    <dgm:pt modelId="{FA3B094E-D7B4-48BA-9E50-C6E42CCCB585}">
      <dgm:prSet phldrT="[Text]"/>
      <dgm:spPr/>
      <dgm:t>
        <a:bodyPr/>
        <a:lstStyle/>
        <a:p>
          <a:r>
            <a:rPr lang="en-US" smtClean="0">
              <a:latin typeface="Segoe UI Light"/>
            </a:rPr>
            <a:t>Connects only through OData source</a:t>
          </a:r>
          <a:endParaRPr lang="en-GB" dirty="0"/>
        </a:p>
      </dgm:t>
    </dgm:pt>
    <dgm:pt modelId="{385DBFEA-24CB-4A92-8267-7CEC8B8F2E33}" type="parTrans" cxnId="{E3F44875-A2FF-4CDC-A696-E8D509841EC2}">
      <dgm:prSet/>
      <dgm:spPr/>
      <dgm:t>
        <a:bodyPr/>
        <a:lstStyle/>
        <a:p>
          <a:endParaRPr lang="en-GB"/>
        </a:p>
      </dgm:t>
    </dgm:pt>
    <dgm:pt modelId="{0EF29AA1-E52D-4DB3-92AA-30BC6FAF4DB0}" type="sibTrans" cxnId="{E3F44875-A2FF-4CDC-A696-E8D509841EC2}">
      <dgm:prSet/>
      <dgm:spPr/>
      <dgm:t>
        <a:bodyPr/>
        <a:lstStyle/>
        <a:p>
          <a:endParaRPr lang="en-GB"/>
        </a:p>
      </dgm:t>
    </dgm:pt>
    <dgm:pt modelId="{137FBA06-C134-4FB9-9759-D3683A7CB4BE}" type="pres">
      <dgm:prSet presAssocID="{8E649D56-2A70-4EAD-9C5F-23C57F4A6213}" presName="linear" presStyleCnt="0">
        <dgm:presLayoutVars>
          <dgm:animLvl val="lvl"/>
          <dgm:resizeHandles val="exact"/>
        </dgm:presLayoutVars>
      </dgm:prSet>
      <dgm:spPr/>
      <dgm:t>
        <a:bodyPr/>
        <a:lstStyle/>
        <a:p>
          <a:endParaRPr lang="en-GB"/>
        </a:p>
      </dgm:t>
    </dgm:pt>
    <dgm:pt modelId="{0C099A00-20C2-45A9-8EB7-B96D456170B3}" type="pres">
      <dgm:prSet presAssocID="{2A862BBE-E551-4B47-AD6C-7FD8012B4572}" presName="parentText" presStyleLbl="node1" presStyleIdx="0" presStyleCnt="4" custLinFactNeighborX="-1819" custLinFactNeighborY="-9838">
        <dgm:presLayoutVars>
          <dgm:chMax val="0"/>
          <dgm:bulletEnabled val="1"/>
        </dgm:presLayoutVars>
      </dgm:prSet>
      <dgm:spPr/>
      <dgm:t>
        <a:bodyPr/>
        <a:lstStyle/>
        <a:p>
          <a:endParaRPr lang="en-GB"/>
        </a:p>
      </dgm:t>
    </dgm:pt>
    <dgm:pt modelId="{8F57C10C-1220-42A0-A54E-178AF15C20CF}" type="pres">
      <dgm:prSet presAssocID="{2706480D-3B74-4632-A0D6-3776CC9EEAB8}" presName="spacer" presStyleCnt="0"/>
      <dgm:spPr/>
      <dgm:t>
        <a:bodyPr/>
        <a:lstStyle/>
        <a:p>
          <a:endParaRPr lang="en-GB"/>
        </a:p>
      </dgm:t>
    </dgm:pt>
    <dgm:pt modelId="{464624D2-AC9B-447E-A299-1A1FD49E989E}" type="pres">
      <dgm:prSet presAssocID="{6F9A9FE9-725E-4EEA-B74C-D617EB38E4B8}" presName="parentText" presStyleLbl="node1" presStyleIdx="1" presStyleCnt="4">
        <dgm:presLayoutVars>
          <dgm:chMax val="0"/>
          <dgm:bulletEnabled val="1"/>
        </dgm:presLayoutVars>
      </dgm:prSet>
      <dgm:spPr/>
      <dgm:t>
        <a:bodyPr/>
        <a:lstStyle/>
        <a:p>
          <a:endParaRPr lang="en-GB"/>
        </a:p>
      </dgm:t>
    </dgm:pt>
    <dgm:pt modelId="{4B007852-C490-495B-97D2-36D35CD8E679}" type="pres">
      <dgm:prSet presAssocID="{A4E4624F-4A6C-454D-9953-2BCA7F7EFB4A}" presName="spacer" presStyleCnt="0"/>
      <dgm:spPr/>
      <dgm:t>
        <a:bodyPr/>
        <a:lstStyle/>
        <a:p>
          <a:endParaRPr lang="en-GB"/>
        </a:p>
      </dgm:t>
    </dgm:pt>
    <dgm:pt modelId="{18109DCA-FE38-4B62-996F-9765B53D8841}" type="pres">
      <dgm:prSet presAssocID="{29B3E800-A60B-4145-903B-F3B5E09E1947}" presName="parentText" presStyleLbl="node1" presStyleIdx="2" presStyleCnt="4">
        <dgm:presLayoutVars>
          <dgm:chMax val="0"/>
          <dgm:bulletEnabled val="1"/>
        </dgm:presLayoutVars>
      </dgm:prSet>
      <dgm:spPr/>
      <dgm:t>
        <a:bodyPr/>
        <a:lstStyle/>
        <a:p>
          <a:endParaRPr lang="en-GB"/>
        </a:p>
      </dgm:t>
    </dgm:pt>
    <dgm:pt modelId="{26F1D400-3332-4DAA-A8E1-3E34623D1319}" type="pres">
      <dgm:prSet presAssocID="{E3AE2474-30B5-42B9-8E34-CAAF02BDE156}" presName="spacer" presStyleCnt="0"/>
      <dgm:spPr/>
      <dgm:t>
        <a:bodyPr/>
        <a:lstStyle/>
        <a:p>
          <a:endParaRPr lang="en-GB"/>
        </a:p>
      </dgm:t>
    </dgm:pt>
    <dgm:pt modelId="{95341383-F947-42E0-888A-568EEB75E554}" type="pres">
      <dgm:prSet presAssocID="{FA3B094E-D7B4-48BA-9E50-C6E42CCCB585}" presName="parentText" presStyleLbl="node1" presStyleIdx="3" presStyleCnt="4">
        <dgm:presLayoutVars>
          <dgm:chMax val="0"/>
          <dgm:bulletEnabled val="1"/>
        </dgm:presLayoutVars>
      </dgm:prSet>
      <dgm:spPr/>
      <dgm:t>
        <a:bodyPr/>
        <a:lstStyle/>
        <a:p>
          <a:endParaRPr lang="en-GB"/>
        </a:p>
      </dgm:t>
    </dgm:pt>
  </dgm:ptLst>
  <dgm:cxnLst>
    <dgm:cxn modelId="{D448D52B-A791-4FBF-9BA5-34F9314A5A46}" type="presOf" srcId="{8E649D56-2A70-4EAD-9C5F-23C57F4A6213}" destId="{137FBA06-C134-4FB9-9759-D3683A7CB4BE}" srcOrd="0" destOrd="0" presId="urn:microsoft.com/office/officeart/2005/8/layout/vList2"/>
    <dgm:cxn modelId="{8A41C4FD-5517-4B71-8942-DC5F0039BCEE}" srcId="{8E649D56-2A70-4EAD-9C5F-23C57F4A6213}" destId="{29B3E800-A60B-4145-903B-F3B5E09E1947}" srcOrd="2" destOrd="0" parTransId="{03AA816F-8233-413C-8696-F96B62FCADB7}" sibTransId="{E3AE2474-30B5-42B9-8E34-CAAF02BDE156}"/>
    <dgm:cxn modelId="{776BC89F-5382-4A04-8306-96333942F732}" type="presOf" srcId="{2A862BBE-E551-4B47-AD6C-7FD8012B4572}" destId="{0C099A00-20C2-45A9-8EB7-B96D456170B3}" srcOrd="0" destOrd="0" presId="urn:microsoft.com/office/officeart/2005/8/layout/vList2"/>
    <dgm:cxn modelId="{BC3830C2-AD04-4D80-AF8A-E64F22867556}" srcId="{8E649D56-2A70-4EAD-9C5F-23C57F4A6213}" destId="{6F9A9FE9-725E-4EEA-B74C-D617EB38E4B8}" srcOrd="1" destOrd="0" parTransId="{95911C24-6705-4B8A-98DB-CAE73C1ACEE7}" sibTransId="{A4E4624F-4A6C-454D-9953-2BCA7F7EFB4A}"/>
    <dgm:cxn modelId="{E26532CD-27AC-40D7-90A3-FD4C4A439F91}" type="presOf" srcId="{6F9A9FE9-725E-4EEA-B74C-D617EB38E4B8}" destId="{464624D2-AC9B-447E-A299-1A1FD49E989E}" srcOrd="0" destOrd="0" presId="urn:microsoft.com/office/officeart/2005/8/layout/vList2"/>
    <dgm:cxn modelId="{E3F44875-A2FF-4CDC-A696-E8D509841EC2}" srcId="{8E649D56-2A70-4EAD-9C5F-23C57F4A6213}" destId="{FA3B094E-D7B4-48BA-9E50-C6E42CCCB585}" srcOrd="3" destOrd="0" parTransId="{385DBFEA-24CB-4A92-8267-7CEC8B8F2E33}" sibTransId="{0EF29AA1-E52D-4DB3-92AA-30BC6FAF4DB0}"/>
    <dgm:cxn modelId="{98D5F00F-EBB0-4242-A405-9E603203A873}" type="presOf" srcId="{29B3E800-A60B-4145-903B-F3B5E09E1947}" destId="{18109DCA-FE38-4B62-996F-9765B53D8841}" srcOrd="0" destOrd="0" presId="urn:microsoft.com/office/officeart/2005/8/layout/vList2"/>
    <dgm:cxn modelId="{E42B905C-38FF-40B6-8220-69987CBC561E}" type="presOf" srcId="{FA3B094E-D7B4-48BA-9E50-C6E42CCCB585}" destId="{95341383-F947-42E0-888A-568EEB75E554}" srcOrd="0" destOrd="0" presId="urn:microsoft.com/office/officeart/2005/8/layout/vList2"/>
    <dgm:cxn modelId="{720026DE-556A-469E-B57F-0F8B8B3A1A1D}" srcId="{8E649D56-2A70-4EAD-9C5F-23C57F4A6213}" destId="{2A862BBE-E551-4B47-AD6C-7FD8012B4572}" srcOrd="0" destOrd="0" parTransId="{A17781B8-796A-4861-8E40-BCE5106835EF}" sibTransId="{2706480D-3B74-4632-A0D6-3776CC9EEAB8}"/>
    <dgm:cxn modelId="{6636C73B-CEB3-4FE2-9E5F-D93275D967DE}" type="presParOf" srcId="{137FBA06-C134-4FB9-9759-D3683A7CB4BE}" destId="{0C099A00-20C2-45A9-8EB7-B96D456170B3}" srcOrd="0" destOrd="0" presId="urn:microsoft.com/office/officeart/2005/8/layout/vList2"/>
    <dgm:cxn modelId="{663092D5-B5A9-46B4-9EAD-ED088F2A1D2F}" type="presParOf" srcId="{137FBA06-C134-4FB9-9759-D3683A7CB4BE}" destId="{8F57C10C-1220-42A0-A54E-178AF15C20CF}" srcOrd="1" destOrd="0" presId="urn:microsoft.com/office/officeart/2005/8/layout/vList2"/>
    <dgm:cxn modelId="{BEA8ABB6-A781-4A01-A384-4B20A5C21543}" type="presParOf" srcId="{137FBA06-C134-4FB9-9759-D3683A7CB4BE}" destId="{464624D2-AC9B-447E-A299-1A1FD49E989E}" srcOrd="2" destOrd="0" presId="urn:microsoft.com/office/officeart/2005/8/layout/vList2"/>
    <dgm:cxn modelId="{3D7920DE-D9FB-456F-AC3C-099C7A01C74E}" type="presParOf" srcId="{137FBA06-C134-4FB9-9759-D3683A7CB4BE}" destId="{4B007852-C490-495B-97D2-36D35CD8E679}" srcOrd="3" destOrd="0" presId="urn:microsoft.com/office/officeart/2005/8/layout/vList2"/>
    <dgm:cxn modelId="{0D07CC91-6F8E-45BF-A3FE-49A7F29D77AF}" type="presParOf" srcId="{137FBA06-C134-4FB9-9759-D3683A7CB4BE}" destId="{18109DCA-FE38-4B62-996F-9765B53D8841}" srcOrd="4" destOrd="0" presId="urn:microsoft.com/office/officeart/2005/8/layout/vList2"/>
    <dgm:cxn modelId="{E7C6A2B5-4EB7-4B7A-B752-7D51B3FE24AC}" type="presParOf" srcId="{137FBA06-C134-4FB9-9759-D3683A7CB4BE}" destId="{26F1D400-3332-4DAA-A8E1-3E34623D1319}" srcOrd="5" destOrd="0" presId="urn:microsoft.com/office/officeart/2005/8/layout/vList2"/>
    <dgm:cxn modelId="{8B7090AD-3459-4873-B7CC-6E17EB775CEE}" type="presParOf" srcId="{137FBA06-C134-4FB9-9759-D3683A7CB4BE}" destId="{95341383-F947-42E0-888A-568EEB75E55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E2DA4E-54E1-4B9E-ABFB-D80B51D28129}"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GB"/>
        </a:p>
      </dgm:t>
    </dgm:pt>
    <dgm:pt modelId="{18285C2E-6687-4068-9219-D1B7EC9318C2}">
      <dgm:prSet phldrT="[Text]" custT="1"/>
      <dgm:spPr/>
      <dgm:t>
        <a:bodyPr/>
        <a:lstStyle/>
        <a:p>
          <a:r>
            <a:rPr lang="en-US" sz="2400" dirty="0" smtClean="0">
              <a:latin typeface="Segoe UI Light"/>
            </a:rPr>
            <a:t>Enables integration of data into SharePoint Online from SQL Azure </a:t>
          </a:r>
          <a:endParaRPr lang="en-GB" sz="2400" dirty="0"/>
        </a:p>
      </dgm:t>
    </dgm:pt>
    <dgm:pt modelId="{D146CAC9-36B5-44C1-908A-3099529FD0CD}" type="parTrans" cxnId="{00724D4E-5866-47E7-873F-A84E7200576D}">
      <dgm:prSet/>
      <dgm:spPr/>
      <dgm:t>
        <a:bodyPr/>
        <a:lstStyle/>
        <a:p>
          <a:endParaRPr lang="en-GB" sz="1800"/>
        </a:p>
      </dgm:t>
    </dgm:pt>
    <dgm:pt modelId="{EE4240A5-E3CF-4D51-BA14-A716DD8C8E8B}" type="sibTrans" cxnId="{00724D4E-5866-47E7-873F-A84E7200576D}">
      <dgm:prSet/>
      <dgm:spPr/>
      <dgm:t>
        <a:bodyPr/>
        <a:lstStyle/>
        <a:p>
          <a:endParaRPr lang="en-GB" sz="1800"/>
        </a:p>
      </dgm:t>
    </dgm:pt>
    <dgm:pt modelId="{B15E4C4A-365F-4869-854A-AF891022968C}">
      <dgm:prSet phldrT="[Text]" custT="1"/>
      <dgm:spPr/>
      <dgm:t>
        <a:bodyPr/>
        <a:lstStyle/>
        <a:p>
          <a:r>
            <a:rPr lang="en-US" sz="2400" dirty="0" smtClean="0">
              <a:latin typeface="Segoe UI Light"/>
            </a:rPr>
            <a:t>Enables external users to gain access to data published online</a:t>
          </a:r>
          <a:endParaRPr lang="en-GB" sz="2400" dirty="0"/>
        </a:p>
      </dgm:t>
    </dgm:pt>
    <dgm:pt modelId="{5421A527-91C2-4911-82C1-079566643A28}" type="parTrans" cxnId="{7D121A3B-D0D7-4CFC-8F6A-CFFC30567253}">
      <dgm:prSet/>
      <dgm:spPr/>
      <dgm:t>
        <a:bodyPr/>
        <a:lstStyle/>
        <a:p>
          <a:endParaRPr lang="en-GB" sz="1800"/>
        </a:p>
      </dgm:t>
    </dgm:pt>
    <dgm:pt modelId="{619BFB57-37C8-44D3-BE1B-07F46CF8DCBC}" type="sibTrans" cxnId="{7D121A3B-D0D7-4CFC-8F6A-CFFC30567253}">
      <dgm:prSet/>
      <dgm:spPr/>
      <dgm:t>
        <a:bodyPr/>
        <a:lstStyle/>
        <a:p>
          <a:endParaRPr lang="en-GB" sz="1800"/>
        </a:p>
      </dgm:t>
    </dgm:pt>
    <dgm:pt modelId="{EB743F1E-2D8A-41F3-8A32-AD6D48F56CC4}">
      <dgm:prSet phldrT="[Text]" custT="1"/>
      <dgm:spPr/>
      <dgm:t>
        <a:bodyPr/>
        <a:lstStyle/>
        <a:p>
          <a:r>
            <a:rPr lang="en-US" sz="2400" dirty="0" smtClean="0">
              <a:latin typeface="Segoe UI Light"/>
            </a:rPr>
            <a:t>Does not require a hybrid environment or hybrid identity management infrastructure</a:t>
          </a:r>
          <a:endParaRPr lang="en-GB" sz="3200" spc="-51" dirty="0">
            <a:latin typeface="Segoe UI Light"/>
          </a:endParaRPr>
        </a:p>
      </dgm:t>
    </dgm:pt>
    <dgm:pt modelId="{7A0BD901-CFF4-42A7-897E-1740A14F93CC}" type="parTrans" cxnId="{A0BB6D40-3860-4D54-9FBE-07AA9E5BDCB2}">
      <dgm:prSet/>
      <dgm:spPr/>
      <dgm:t>
        <a:bodyPr/>
        <a:lstStyle/>
        <a:p>
          <a:endParaRPr lang="en-GB" sz="1800"/>
        </a:p>
      </dgm:t>
    </dgm:pt>
    <dgm:pt modelId="{6DEF95C7-D1F5-4F07-A61D-81D20BE1E5D4}" type="sibTrans" cxnId="{A0BB6D40-3860-4D54-9FBE-07AA9E5BDCB2}">
      <dgm:prSet/>
      <dgm:spPr/>
      <dgm:t>
        <a:bodyPr/>
        <a:lstStyle/>
        <a:p>
          <a:endParaRPr lang="en-GB" sz="1800"/>
        </a:p>
      </dgm:t>
    </dgm:pt>
    <dgm:pt modelId="{56A19D4B-EF37-4563-AB0D-C2E1B0B6BEE9}" type="pres">
      <dgm:prSet presAssocID="{6CE2DA4E-54E1-4B9E-ABFB-D80B51D28129}" presName="diagram" presStyleCnt="0">
        <dgm:presLayoutVars>
          <dgm:dir/>
          <dgm:resizeHandles val="exact"/>
        </dgm:presLayoutVars>
      </dgm:prSet>
      <dgm:spPr/>
      <dgm:t>
        <a:bodyPr/>
        <a:lstStyle/>
        <a:p>
          <a:endParaRPr lang="en-GB"/>
        </a:p>
      </dgm:t>
    </dgm:pt>
    <dgm:pt modelId="{095D2B4B-C251-43CB-B4F3-C45D3755EB7F}" type="pres">
      <dgm:prSet presAssocID="{18285C2E-6687-4068-9219-D1B7EC9318C2}" presName="node" presStyleLbl="node1" presStyleIdx="0" presStyleCnt="3">
        <dgm:presLayoutVars>
          <dgm:bulletEnabled val="1"/>
        </dgm:presLayoutVars>
      </dgm:prSet>
      <dgm:spPr/>
      <dgm:t>
        <a:bodyPr/>
        <a:lstStyle/>
        <a:p>
          <a:endParaRPr lang="en-GB"/>
        </a:p>
      </dgm:t>
    </dgm:pt>
    <dgm:pt modelId="{41A06F5C-C520-402D-9C6E-8978E443F49A}" type="pres">
      <dgm:prSet presAssocID="{EE4240A5-E3CF-4D51-BA14-A716DD8C8E8B}" presName="sibTrans" presStyleCnt="0"/>
      <dgm:spPr/>
    </dgm:pt>
    <dgm:pt modelId="{F6B27DF1-A4D6-4B0C-A278-AF9221795AE4}" type="pres">
      <dgm:prSet presAssocID="{B15E4C4A-365F-4869-854A-AF891022968C}" presName="node" presStyleLbl="node1" presStyleIdx="1" presStyleCnt="3">
        <dgm:presLayoutVars>
          <dgm:bulletEnabled val="1"/>
        </dgm:presLayoutVars>
      </dgm:prSet>
      <dgm:spPr/>
      <dgm:t>
        <a:bodyPr/>
        <a:lstStyle/>
        <a:p>
          <a:endParaRPr lang="en-GB"/>
        </a:p>
      </dgm:t>
    </dgm:pt>
    <dgm:pt modelId="{7DACFEA4-B1E0-43B1-A9EE-379E9CDF4598}" type="pres">
      <dgm:prSet presAssocID="{619BFB57-37C8-44D3-BE1B-07F46CF8DCBC}" presName="sibTrans" presStyleCnt="0"/>
      <dgm:spPr/>
    </dgm:pt>
    <dgm:pt modelId="{C96B4AF3-FF4B-4623-982E-C2316848E71F}" type="pres">
      <dgm:prSet presAssocID="{EB743F1E-2D8A-41F3-8A32-AD6D48F56CC4}" presName="node" presStyleLbl="node1" presStyleIdx="2" presStyleCnt="3">
        <dgm:presLayoutVars>
          <dgm:bulletEnabled val="1"/>
        </dgm:presLayoutVars>
      </dgm:prSet>
      <dgm:spPr/>
      <dgm:t>
        <a:bodyPr/>
        <a:lstStyle/>
        <a:p>
          <a:endParaRPr lang="en-GB"/>
        </a:p>
      </dgm:t>
    </dgm:pt>
  </dgm:ptLst>
  <dgm:cxnLst>
    <dgm:cxn modelId="{7D121A3B-D0D7-4CFC-8F6A-CFFC30567253}" srcId="{6CE2DA4E-54E1-4B9E-ABFB-D80B51D28129}" destId="{B15E4C4A-365F-4869-854A-AF891022968C}" srcOrd="1" destOrd="0" parTransId="{5421A527-91C2-4911-82C1-079566643A28}" sibTransId="{619BFB57-37C8-44D3-BE1B-07F46CF8DCBC}"/>
    <dgm:cxn modelId="{EED80554-8D47-401E-937B-709A123CAB38}" type="presOf" srcId="{EB743F1E-2D8A-41F3-8A32-AD6D48F56CC4}" destId="{C96B4AF3-FF4B-4623-982E-C2316848E71F}" srcOrd="0" destOrd="0" presId="urn:microsoft.com/office/officeart/2005/8/layout/default"/>
    <dgm:cxn modelId="{779246DA-0C9C-4176-B160-28B2CE0169AD}" type="presOf" srcId="{18285C2E-6687-4068-9219-D1B7EC9318C2}" destId="{095D2B4B-C251-43CB-B4F3-C45D3755EB7F}" srcOrd="0" destOrd="0" presId="urn:microsoft.com/office/officeart/2005/8/layout/default"/>
    <dgm:cxn modelId="{00724D4E-5866-47E7-873F-A84E7200576D}" srcId="{6CE2DA4E-54E1-4B9E-ABFB-D80B51D28129}" destId="{18285C2E-6687-4068-9219-D1B7EC9318C2}" srcOrd="0" destOrd="0" parTransId="{D146CAC9-36B5-44C1-908A-3099529FD0CD}" sibTransId="{EE4240A5-E3CF-4D51-BA14-A716DD8C8E8B}"/>
    <dgm:cxn modelId="{8CE61EB0-DB10-4D91-82CC-76C43E29E99C}" type="presOf" srcId="{6CE2DA4E-54E1-4B9E-ABFB-D80B51D28129}" destId="{56A19D4B-EF37-4563-AB0D-C2E1B0B6BEE9}" srcOrd="0" destOrd="0" presId="urn:microsoft.com/office/officeart/2005/8/layout/default"/>
    <dgm:cxn modelId="{2CA4CE6C-C020-4DB9-8621-1C578C25EB93}" type="presOf" srcId="{B15E4C4A-365F-4869-854A-AF891022968C}" destId="{F6B27DF1-A4D6-4B0C-A278-AF9221795AE4}" srcOrd="0" destOrd="0" presId="urn:microsoft.com/office/officeart/2005/8/layout/default"/>
    <dgm:cxn modelId="{A0BB6D40-3860-4D54-9FBE-07AA9E5BDCB2}" srcId="{6CE2DA4E-54E1-4B9E-ABFB-D80B51D28129}" destId="{EB743F1E-2D8A-41F3-8A32-AD6D48F56CC4}" srcOrd="2" destOrd="0" parTransId="{7A0BD901-CFF4-42A7-897E-1740A14F93CC}" sibTransId="{6DEF95C7-D1F5-4F07-A61D-81D20BE1E5D4}"/>
    <dgm:cxn modelId="{8A6BD243-7E3D-4780-95E0-591EB97B3E18}" type="presParOf" srcId="{56A19D4B-EF37-4563-AB0D-C2E1B0B6BEE9}" destId="{095D2B4B-C251-43CB-B4F3-C45D3755EB7F}" srcOrd="0" destOrd="0" presId="urn:microsoft.com/office/officeart/2005/8/layout/default"/>
    <dgm:cxn modelId="{96FF826E-5355-4BAB-9BA5-13A78B4F5F45}" type="presParOf" srcId="{56A19D4B-EF37-4563-AB0D-C2E1B0B6BEE9}" destId="{41A06F5C-C520-402D-9C6E-8978E443F49A}" srcOrd="1" destOrd="0" presId="urn:microsoft.com/office/officeart/2005/8/layout/default"/>
    <dgm:cxn modelId="{8BB263A1-8FF1-4D32-B99C-A472A96B1448}" type="presParOf" srcId="{56A19D4B-EF37-4563-AB0D-C2E1B0B6BEE9}" destId="{F6B27DF1-A4D6-4B0C-A278-AF9221795AE4}" srcOrd="2" destOrd="0" presId="urn:microsoft.com/office/officeart/2005/8/layout/default"/>
    <dgm:cxn modelId="{5B4E5C5F-961C-47EF-A381-C8DBF28B7255}" type="presParOf" srcId="{56A19D4B-EF37-4563-AB0D-C2E1B0B6BEE9}" destId="{7DACFEA4-B1E0-43B1-A9EE-379E9CDF4598}" srcOrd="3" destOrd="0" presId="urn:microsoft.com/office/officeart/2005/8/layout/default"/>
    <dgm:cxn modelId="{CFC8CFEA-C610-49C7-B3D9-8E1A2DA10536}" type="presParOf" srcId="{56A19D4B-EF37-4563-AB0D-C2E1B0B6BEE9}" destId="{C96B4AF3-FF4B-4623-982E-C2316848E71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F83CBB-8032-480B-8E35-A283911C379F}"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GB"/>
        </a:p>
      </dgm:t>
    </dgm:pt>
    <dgm:pt modelId="{0D2472BD-A89B-4EA3-892C-DC8A02D35C24}">
      <dgm:prSet phldrT="[Text]" custT="1"/>
      <dgm:spPr/>
      <dgm:t>
        <a:bodyPr/>
        <a:lstStyle/>
        <a:p>
          <a:pPr algn="l">
            <a:lnSpc>
              <a:spcPct val="100000"/>
            </a:lnSpc>
          </a:pPr>
          <a:r>
            <a:rPr lang="en-US" sz="1200" dirty="0" smtClean="0"/>
            <a:t>Users who need online data go to the online application or external list</a:t>
          </a:r>
          <a:endParaRPr lang="en-GB" sz="1200" dirty="0">
            <a:solidFill>
              <a:schemeClr val="tx1"/>
            </a:solidFill>
          </a:endParaRPr>
        </a:p>
      </dgm:t>
    </dgm:pt>
    <dgm:pt modelId="{C96D5644-7B2D-4B5A-9CE0-E1C5C0ADB8EA}" type="parTrans" cxnId="{527A9A3E-F208-4D74-B358-6BDA310D861F}">
      <dgm:prSet/>
      <dgm:spPr/>
      <dgm:t>
        <a:bodyPr/>
        <a:lstStyle/>
        <a:p>
          <a:pPr algn="l">
            <a:lnSpc>
              <a:spcPct val="100000"/>
            </a:lnSpc>
          </a:pPr>
          <a:endParaRPr lang="en-GB" sz="1200">
            <a:solidFill>
              <a:schemeClr val="tx1"/>
            </a:solidFill>
          </a:endParaRPr>
        </a:p>
      </dgm:t>
    </dgm:pt>
    <dgm:pt modelId="{06F28AF2-BF91-432B-A5EF-918165A7CD69}" type="sibTrans" cxnId="{527A9A3E-F208-4D74-B358-6BDA310D861F}">
      <dgm:prSet/>
      <dgm:spPr/>
      <dgm:t>
        <a:bodyPr/>
        <a:lstStyle/>
        <a:p>
          <a:pPr algn="l">
            <a:lnSpc>
              <a:spcPct val="100000"/>
            </a:lnSpc>
          </a:pPr>
          <a:endParaRPr lang="en-GB" sz="1200">
            <a:solidFill>
              <a:schemeClr val="tx1"/>
            </a:solidFill>
          </a:endParaRPr>
        </a:p>
      </dgm:t>
    </dgm:pt>
    <dgm:pt modelId="{0313D606-B274-4AF4-9C9C-A37CDCC20047}">
      <dgm:prSet custT="1"/>
      <dgm:spPr/>
      <dgm:t>
        <a:bodyPr/>
        <a:lstStyle/>
        <a:p>
          <a:pPr algn="l"/>
          <a:r>
            <a:rPr lang="en-US" sz="1200" dirty="0" smtClean="0"/>
            <a:t>The external list or online application creates a request for data and sends it to Business Connectivity Services</a:t>
          </a:r>
          <a:endParaRPr lang="en-US" sz="1200" dirty="0"/>
        </a:p>
      </dgm:t>
    </dgm:pt>
    <dgm:pt modelId="{A598A570-B510-47C5-8EB3-59171892DA27}" type="parTrans" cxnId="{D0F899C5-8D79-4102-A417-9EE817FCC054}">
      <dgm:prSet/>
      <dgm:spPr/>
      <dgm:t>
        <a:bodyPr/>
        <a:lstStyle/>
        <a:p>
          <a:pPr algn="l"/>
          <a:endParaRPr lang="en-GB" sz="1200"/>
        </a:p>
      </dgm:t>
    </dgm:pt>
    <dgm:pt modelId="{F6674801-8B24-4FD1-9627-5CC0530C0D40}" type="sibTrans" cxnId="{D0F899C5-8D79-4102-A417-9EE817FCC054}">
      <dgm:prSet/>
      <dgm:spPr/>
      <dgm:t>
        <a:bodyPr/>
        <a:lstStyle/>
        <a:p>
          <a:pPr algn="l"/>
          <a:endParaRPr lang="en-GB" sz="1200"/>
        </a:p>
      </dgm:t>
    </dgm:pt>
    <dgm:pt modelId="{41D6DC82-5FF3-491C-BDDF-304A41B708BF}">
      <dgm:prSet custT="1"/>
      <dgm:spPr/>
      <dgm:t>
        <a:bodyPr/>
        <a:lstStyle/>
        <a:p>
          <a:pPr algn="l"/>
          <a:r>
            <a:rPr lang="en-US" sz="1200" dirty="0" smtClean="0"/>
            <a:t>Business Connectivity Services accesses the external content type to determine how to access the external data</a:t>
          </a:r>
          <a:endParaRPr lang="en-US" sz="1200" dirty="0"/>
        </a:p>
      </dgm:t>
    </dgm:pt>
    <dgm:pt modelId="{C545BE84-736B-431E-A1E2-8D5103E6EECC}" type="parTrans" cxnId="{74522084-E390-40FC-B32F-1EB0C0EF498D}">
      <dgm:prSet/>
      <dgm:spPr/>
      <dgm:t>
        <a:bodyPr/>
        <a:lstStyle/>
        <a:p>
          <a:pPr algn="l"/>
          <a:endParaRPr lang="en-GB" sz="1200"/>
        </a:p>
      </dgm:t>
    </dgm:pt>
    <dgm:pt modelId="{B3B34560-71DA-4AA2-8BD5-28B6819CCD6D}" type="sibTrans" cxnId="{74522084-E390-40FC-B32F-1EB0C0EF498D}">
      <dgm:prSet/>
      <dgm:spPr/>
      <dgm:t>
        <a:bodyPr/>
        <a:lstStyle/>
        <a:p>
          <a:pPr algn="l"/>
          <a:endParaRPr lang="en-GB" sz="1200"/>
        </a:p>
      </dgm:t>
    </dgm:pt>
    <dgm:pt modelId="{6AEA0CAF-569C-488B-857C-C6E5A0370869}">
      <dgm:prSet custT="1"/>
      <dgm:spPr/>
      <dgm:t>
        <a:bodyPr/>
        <a:lstStyle/>
        <a:p>
          <a:pPr algn="l"/>
          <a:r>
            <a:rPr lang="en-US" sz="1200" dirty="0" smtClean="0"/>
            <a:t>The external content type tells Business Connectivity Services the credentials to use, in this case, credentials from the secure store</a:t>
          </a:r>
          <a:endParaRPr lang="en-US" sz="1200" dirty="0"/>
        </a:p>
      </dgm:t>
    </dgm:pt>
    <dgm:pt modelId="{D0F6BBA6-466C-44A4-874C-BF24293DC1D3}" type="parTrans" cxnId="{98E0F208-FBC0-4E6A-80F2-F0930767B9C0}">
      <dgm:prSet/>
      <dgm:spPr/>
      <dgm:t>
        <a:bodyPr/>
        <a:lstStyle/>
        <a:p>
          <a:pPr algn="l"/>
          <a:endParaRPr lang="en-GB" sz="1200"/>
        </a:p>
      </dgm:t>
    </dgm:pt>
    <dgm:pt modelId="{9BEC9EB4-21B2-473C-A6B5-68E19ECB44F0}" type="sibTrans" cxnId="{98E0F208-FBC0-4E6A-80F2-F0930767B9C0}">
      <dgm:prSet/>
      <dgm:spPr/>
      <dgm:t>
        <a:bodyPr/>
        <a:lstStyle/>
        <a:p>
          <a:pPr algn="l"/>
          <a:endParaRPr lang="en-GB" sz="1200"/>
        </a:p>
      </dgm:t>
    </dgm:pt>
    <dgm:pt modelId="{B1868D26-2B8F-4B1A-A651-A3AB875F0A8B}">
      <dgm:prSet custT="1"/>
      <dgm:spPr/>
      <dgm:t>
        <a:bodyPr/>
        <a:lstStyle/>
        <a:p>
          <a:pPr algn="l"/>
          <a:r>
            <a:rPr lang="en-US" sz="1200" dirty="0" smtClean="0"/>
            <a:t>Business Connectivity Services passes the request to the endpoint of SQL Azure Windows Communication Foundation Service</a:t>
          </a:r>
          <a:endParaRPr lang="en-US" sz="1200" dirty="0"/>
        </a:p>
      </dgm:t>
    </dgm:pt>
    <dgm:pt modelId="{7D7BC6C3-1BAF-43DA-877C-77DA50CCBD64}" type="parTrans" cxnId="{72EEDD12-0CE8-4B2B-93A6-827161EDEE38}">
      <dgm:prSet/>
      <dgm:spPr/>
      <dgm:t>
        <a:bodyPr/>
        <a:lstStyle/>
        <a:p>
          <a:pPr algn="l"/>
          <a:endParaRPr lang="en-GB" sz="1200"/>
        </a:p>
      </dgm:t>
    </dgm:pt>
    <dgm:pt modelId="{BCBE0AD4-90F3-4A80-8EC7-33C10EAD315A}" type="sibTrans" cxnId="{72EEDD12-0CE8-4B2B-93A6-827161EDEE38}">
      <dgm:prSet/>
      <dgm:spPr/>
      <dgm:t>
        <a:bodyPr/>
        <a:lstStyle/>
        <a:p>
          <a:pPr algn="l"/>
          <a:endParaRPr lang="en-GB" sz="1200"/>
        </a:p>
      </dgm:t>
    </dgm:pt>
    <dgm:pt modelId="{A3DD9802-57E1-4261-A3BF-A73EBF7CD32C}">
      <dgm:prSet custT="1"/>
      <dgm:spPr/>
      <dgm:t>
        <a:bodyPr/>
        <a:lstStyle/>
        <a:p>
          <a:pPr algn="l"/>
          <a:r>
            <a:rPr lang="en-US" sz="1200" smtClean="0"/>
            <a:t>SQL Azure returns the data</a:t>
          </a:r>
          <a:endParaRPr lang="en-US" sz="1200" dirty="0"/>
        </a:p>
      </dgm:t>
    </dgm:pt>
    <dgm:pt modelId="{F202FEDC-01FC-48EA-9987-04F2EE1A4334}" type="parTrans" cxnId="{E4F1A4C8-C177-4EBE-A152-CCB6D2E1EC47}">
      <dgm:prSet/>
      <dgm:spPr/>
      <dgm:t>
        <a:bodyPr/>
        <a:lstStyle/>
        <a:p>
          <a:pPr algn="l"/>
          <a:endParaRPr lang="en-GB" sz="1200"/>
        </a:p>
      </dgm:t>
    </dgm:pt>
    <dgm:pt modelId="{3E5D6FCF-663A-4021-BC22-5F9849DC6A03}" type="sibTrans" cxnId="{E4F1A4C8-C177-4EBE-A152-CCB6D2E1EC47}">
      <dgm:prSet/>
      <dgm:spPr/>
      <dgm:t>
        <a:bodyPr/>
        <a:lstStyle/>
        <a:p>
          <a:pPr algn="l"/>
          <a:endParaRPr lang="en-GB" sz="1200"/>
        </a:p>
      </dgm:t>
    </dgm:pt>
    <dgm:pt modelId="{033D243E-ED78-4427-B00F-03B9C4E37DBA}">
      <dgm:prSet custT="1"/>
      <dgm:spPr/>
      <dgm:t>
        <a:bodyPr/>
        <a:lstStyle/>
        <a:p>
          <a:pPr algn="l"/>
          <a:r>
            <a:rPr lang="en-US" sz="1200" smtClean="0"/>
            <a:t>SharePoint Online displays the data in the browser</a:t>
          </a:r>
          <a:endParaRPr lang="en-US" sz="1200" dirty="0"/>
        </a:p>
      </dgm:t>
    </dgm:pt>
    <dgm:pt modelId="{830DFE06-45DE-4FF6-8877-A502828C6EA3}" type="parTrans" cxnId="{CFB1E459-6345-4222-BE25-BAA03B3145CF}">
      <dgm:prSet/>
      <dgm:spPr/>
      <dgm:t>
        <a:bodyPr/>
        <a:lstStyle/>
        <a:p>
          <a:pPr algn="l"/>
          <a:endParaRPr lang="en-GB" sz="1200"/>
        </a:p>
      </dgm:t>
    </dgm:pt>
    <dgm:pt modelId="{C4CA8973-94F6-403D-82D8-1DE31B3CBDCC}" type="sibTrans" cxnId="{CFB1E459-6345-4222-BE25-BAA03B3145CF}">
      <dgm:prSet/>
      <dgm:spPr/>
      <dgm:t>
        <a:bodyPr/>
        <a:lstStyle/>
        <a:p>
          <a:pPr algn="l"/>
          <a:endParaRPr lang="en-GB" sz="1200"/>
        </a:p>
      </dgm:t>
    </dgm:pt>
    <dgm:pt modelId="{05BD7C73-C81D-444B-BB0F-90C4C2B1FB8A}" type="pres">
      <dgm:prSet presAssocID="{81F83CBB-8032-480B-8E35-A283911C379F}" presName="linearFlow" presStyleCnt="0">
        <dgm:presLayoutVars>
          <dgm:dir/>
          <dgm:resizeHandles val="exact"/>
        </dgm:presLayoutVars>
      </dgm:prSet>
      <dgm:spPr/>
      <dgm:t>
        <a:bodyPr/>
        <a:lstStyle/>
        <a:p>
          <a:endParaRPr lang="en-GB"/>
        </a:p>
      </dgm:t>
    </dgm:pt>
    <dgm:pt modelId="{5E878A00-F135-4F90-8A0A-0B97294E39E6}" type="pres">
      <dgm:prSet presAssocID="{0D2472BD-A89B-4EA3-892C-DC8A02D35C24}" presName="composite" presStyleCnt="0"/>
      <dgm:spPr/>
    </dgm:pt>
    <dgm:pt modelId="{EDACDB8F-4018-43C1-8CA2-78B8C8E5AC2E}" type="pres">
      <dgm:prSet presAssocID="{0D2472BD-A89B-4EA3-892C-DC8A02D35C24}" presName="imgShp" presStyleLbl="fgImgPlace1" presStyleIdx="0" presStyleCnt="7" custLinFactX="-47702" custLinFactNeighborX="-100000" custLinFactNeighborY="4510"/>
      <dgm:spPr>
        <a:blipFill rotWithShape="1">
          <a:blip xmlns:r="http://schemas.openxmlformats.org/officeDocument/2006/relationships" r:embed="rId1"/>
          <a:stretch>
            <a:fillRect/>
          </a:stretch>
        </a:blipFill>
      </dgm:spPr>
      <dgm:t>
        <a:bodyPr/>
        <a:lstStyle/>
        <a:p>
          <a:endParaRPr lang="en-GB"/>
        </a:p>
      </dgm:t>
    </dgm:pt>
    <dgm:pt modelId="{9A2126E0-5DEB-4FFE-A757-8B5D922629D7}" type="pres">
      <dgm:prSet presAssocID="{0D2472BD-A89B-4EA3-892C-DC8A02D35C24}" presName="txShp" presStyleLbl="node1" presStyleIdx="0" presStyleCnt="7" custScaleX="129636" custLinFactNeighborX="-320" custLinFactNeighborY="-353">
        <dgm:presLayoutVars>
          <dgm:bulletEnabled val="1"/>
        </dgm:presLayoutVars>
      </dgm:prSet>
      <dgm:spPr/>
      <dgm:t>
        <a:bodyPr/>
        <a:lstStyle/>
        <a:p>
          <a:endParaRPr lang="en-GB"/>
        </a:p>
      </dgm:t>
    </dgm:pt>
    <dgm:pt modelId="{5B999CA0-3D18-48B7-8729-0DAE9FC93A87}" type="pres">
      <dgm:prSet presAssocID="{06F28AF2-BF91-432B-A5EF-918165A7CD69}" presName="spacing" presStyleCnt="0"/>
      <dgm:spPr/>
    </dgm:pt>
    <dgm:pt modelId="{E73C13EC-8A34-46DC-8DA3-D44A9381C9CD}" type="pres">
      <dgm:prSet presAssocID="{0313D606-B274-4AF4-9C9C-A37CDCC20047}" presName="composite" presStyleCnt="0"/>
      <dgm:spPr/>
    </dgm:pt>
    <dgm:pt modelId="{FC238D55-7E6F-4AAD-9E15-20FACF8DFEDA}" type="pres">
      <dgm:prSet presAssocID="{0313D606-B274-4AF4-9C9C-A37CDCC20047}" presName="imgShp" presStyleLbl="fgImgPlace1" presStyleIdx="1" presStyleCnt="7" custLinFactX="-46832" custLinFactNeighborX="-100000" custLinFactNeighborY="2823"/>
      <dgm:spPr>
        <a:blipFill rotWithShape="1">
          <a:blip xmlns:r="http://schemas.openxmlformats.org/officeDocument/2006/relationships" r:embed="rId2"/>
          <a:stretch>
            <a:fillRect/>
          </a:stretch>
        </a:blipFill>
      </dgm:spPr>
      <dgm:t>
        <a:bodyPr/>
        <a:lstStyle/>
        <a:p>
          <a:endParaRPr lang="en-GB"/>
        </a:p>
      </dgm:t>
    </dgm:pt>
    <dgm:pt modelId="{9CBF8A11-7FB0-45C9-AF71-579F7E9FE872}" type="pres">
      <dgm:prSet presAssocID="{0313D606-B274-4AF4-9C9C-A37CDCC20047}" presName="txShp" presStyleLbl="node1" presStyleIdx="1" presStyleCnt="7" custScaleX="128824">
        <dgm:presLayoutVars>
          <dgm:bulletEnabled val="1"/>
        </dgm:presLayoutVars>
      </dgm:prSet>
      <dgm:spPr/>
      <dgm:t>
        <a:bodyPr/>
        <a:lstStyle/>
        <a:p>
          <a:endParaRPr lang="en-GB"/>
        </a:p>
      </dgm:t>
    </dgm:pt>
    <dgm:pt modelId="{5F6A24CC-FE47-4205-A7A2-A58034E65D5E}" type="pres">
      <dgm:prSet presAssocID="{F6674801-8B24-4FD1-9627-5CC0530C0D40}" presName="spacing" presStyleCnt="0"/>
      <dgm:spPr/>
    </dgm:pt>
    <dgm:pt modelId="{2792DCF7-7CD0-4CBC-88AB-63A2E9E616BC}" type="pres">
      <dgm:prSet presAssocID="{41D6DC82-5FF3-491C-BDDF-304A41B708BF}" presName="composite" presStyleCnt="0"/>
      <dgm:spPr/>
    </dgm:pt>
    <dgm:pt modelId="{C44D7FE1-3604-46FA-BD32-B14CF1F2A50B}" type="pres">
      <dgm:prSet presAssocID="{41D6DC82-5FF3-491C-BDDF-304A41B708BF}" presName="imgShp" presStyleLbl="fgImgPlace1" presStyleIdx="2" presStyleCnt="7" custLinFactX="-46832" custLinFactNeighborX="-100000" custLinFactNeighborY="8720"/>
      <dgm:spPr>
        <a:blipFill rotWithShape="1">
          <a:blip xmlns:r="http://schemas.openxmlformats.org/officeDocument/2006/relationships" r:embed="rId3"/>
          <a:stretch>
            <a:fillRect/>
          </a:stretch>
        </a:blipFill>
      </dgm:spPr>
      <dgm:t>
        <a:bodyPr/>
        <a:lstStyle/>
        <a:p>
          <a:endParaRPr lang="en-GB"/>
        </a:p>
      </dgm:t>
    </dgm:pt>
    <dgm:pt modelId="{5589EC1C-6B2D-4DC1-B890-5A8C133F82C2}" type="pres">
      <dgm:prSet presAssocID="{41D6DC82-5FF3-491C-BDDF-304A41B708BF}" presName="txShp" presStyleLbl="node1" presStyleIdx="2" presStyleCnt="7" custScaleX="128824">
        <dgm:presLayoutVars>
          <dgm:bulletEnabled val="1"/>
        </dgm:presLayoutVars>
      </dgm:prSet>
      <dgm:spPr/>
      <dgm:t>
        <a:bodyPr/>
        <a:lstStyle/>
        <a:p>
          <a:endParaRPr lang="en-GB"/>
        </a:p>
      </dgm:t>
    </dgm:pt>
    <dgm:pt modelId="{67C8B212-F1C8-43B8-B014-436A0C49AE9F}" type="pres">
      <dgm:prSet presAssocID="{B3B34560-71DA-4AA2-8BD5-28B6819CCD6D}" presName="spacing" presStyleCnt="0"/>
      <dgm:spPr/>
    </dgm:pt>
    <dgm:pt modelId="{E76CAC9F-DFC9-41E5-AA63-47E2783D60A4}" type="pres">
      <dgm:prSet presAssocID="{6AEA0CAF-569C-488B-857C-C6E5A0370869}" presName="composite" presStyleCnt="0"/>
      <dgm:spPr/>
    </dgm:pt>
    <dgm:pt modelId="{60DB8A3B-1FAD-4955-92CA-CFB7D8E3614B}" type="pres">
      <dgm:prSet presAssocID="{6AEA0CAF-569C-488B-857C-C6E5A0370869}" presName="imgShp" presStyleLbl="fgImgPlace1" presStyleIdx="3" presStyleCnt="7" custLinFactX="-47702" custLinFactNeighborX="-100000" custLinFactNeighborY="4510"/>
      <dgm:spPr>
        <a:blipFill rotWithShape="1">
          <a:blip xmlns:r="http://schemas.openxmlformats.org/officeDocument/2006/relationships" r:embed="rId4"/>
          <a:stretch>
            <a:fillRect/>
          </a:stretch>
        </a:blipFill>
      </dgm:spPr>
      <dgm:t>
        <a:bodyPr/>
        <a:lstStyle/>
        <a:p>
          <a:endParaRPr lang="en-GB"/>
        </a:p>
      </dgm:t>
    </dgm:pt>
    <dgm:pt modelId="{A798937E-5389-4789-A6A5-B77AE079A455}" type="pres">
      <dgm:prSet presAssocID="{6AEA0CAF-569C-488B-857C-C6E5A0370869}" presName="txShp" presStyleLbl="node1" presStyleIdx="3" presStyleCnt="7" custScaleX="128824">
        <dgm:presLayoutVars>
          <dgm:bulletEnabled val="1"/>
        </dgm:presLayoutVars>
      </dgm:prSet>
      <dgm:spPr/>
      <dgm:t>
        <a:bodyPr/>
        <a:lstStyle/>
        <a:p>
          <a:endParaRPr lang="en-GB"/>
        </a:p>
      </dgm:t>
    </dgm:pt>
    <dgm:pt modelId="{C15AA902-A192-4586-8D19-207DA826D273}" type="pres">
      <dgm:prSet presAssocID="{9BEC9EB4-21B2-473C-A6B5-68E19ECB44F0}" presName="spacing" presStyleCnt="0"/>
      <dgm:spPr/>
    </dgm:pt>
    <dgm:pt modelId="{43BC5B75-5393-42BF-BD10-EB6A7147FA12}" type="pres">
      <dgm:prSet presAssocID="{B1868D26-2B8F-4B1A-A651-A3AB875F0A8B}" presName="composite" presStyleCnt="0"/>
      <dgm:spPr/>
    </dgm:pt>
    <dgm:pt modelId="{FA870E73-F0CF-4029-97E0-549718E7A2E1}" type="pres">
      <dgm:prSet presAssocID="{B1868D26-2B8F-4B1A-A651-A3AB875F0A8B}" presName="imgShp" presStyleLbl="fgImgPlace1" presStyleIdx="4" presStyleCnt="7" custLinFactX="-47702" custLinFactNeighborX="-100000" custLinFactNeighborY="4510"/>
      <dgm:spPr>
        <a:blipFill rotWithShape="1">
          <a:blip xmlns:r="http://schemas.openxmlformats.org/officeDocument/2006/relationships" r:embed="rId5"/>
          <a:stretch>
            <a:fillRect/>
          </a:stretch>
        </a:blipFill>
      </dgm:spPr>
      <dgm:t>
        <a:bodyPr/>
        <a:lstStyle/>
        <a:p>
          <a:endParaRPr lang="en-GB"/>
        </a:p>
      </dgm:t>
    </dgm:pt>
    <dgm:pt modelId="{DFEAA342-ED78-4682-A7E8-12612298E655}" type="pres">
      <dgm:prSet presAssocID="{B1868D26-2B8F-4B1A-A651-A3AB875F0A8B}" presName="txShp" presStyleLbl="node1" presStyleIdx="4" presStyleCnt="7" custScaleX="128824">
        <dgm:presLayoutVars>
          <dgm:bulletEnabled val="1"/>
        </dgm:presLayoutVars>
      </dgm:prSet>
      <dgm:spPr/>
      <dgm:t>
        <a:bodyPr/>
        <a:lstStyle/>
        <a:p>
          <a:endParaRPr lang="en-GB"/>
        </a:p>
      </dgm:t>
    </dgm:pt>
    <dgm:pt modelId="{0A0698F4-2334-4A21-A83A-278F71B60977}" type="pres">
      <dgm:prSet presAssocID="{BCBE0AD4-90F3-4A80-8EC7-33C10EAD315A}" presName="spacing" presStyleCnt="0"/>
      <dgm:spPr/>
    </dgm:pt>
    <dgm:pt modelId="{8BEC4243-E1F8-449D-B9F0-1167BA48F74B}" type="pres">
      <dgm:prSet presAssocID="{A3DD9802-57E1-4261-A3BF-A73EBF7CD32C}" presName="composite" presStyleCnt="0"/>
      <dgm:spPr/>
    </dgm:pt>
    <dgm:pt modelId="{4A5C014E-2781-4480-BB56-1B30EDE7261F}" type="pres">
      <dgm:prSet presAssocID="{A3DD9802-57E1-4261-A3BF-A73EBF7CD32C}" presName="imgShp" presStyleLbl="fgImgPlace1" presStyleIdx="5" presStyleCnt="7" custLinFactX="-47702" custLinFactNeighborX="-100000" custLinFactNeighborY="4510"/>
      <dgm:spPr>
        <a:blipFill rotWithShape="1">
          <a:blip xmlns:r="http://schemas.openxmlformats.org/officeDocument/2006/relationships" r:embed="rId6"/>
          <a:stretch>
            <a:fillRect/>
          </a:stretch>
        </a:blipFill>
      </dgm:spPr>
      <dgm:t>
        <a:bodyPr/>
        <a:lstStyle/>
        <a:p>
          <a:endParaRPr lang="en-GB"/>
        </a:p>
      </dgm:t>
    </dgm:pt>
    <dgm:pt modelId="{6825F3CF-899C-4742-A441-15CC94E10A38}" type="pres">
      <dgm:prSet presAssocID="{A3DD9802-57E1-4261-A3BF-A73EBF7CD32C}" presName="txShp" presStyleLbl="node1" presStyleIdx="5" presStyleCnt="7" custScaleX="128824">
        <dgm:presLayoutVars>
          <dgm:bulletEnabled val="1"/>
        </dgm:presLayoutVars>
      </dgm:prSet>
      <dgm:spPr/>
      <dgm:t>
        <a:bodyPr/>
        <a:lstStyle/>
        <a:p>
          <a:endParaRPr lang="en-GB"/>
        </a:p>
      </dgm:t>
    </dgm:pt>
    <dgm:pt modelId="{5DE4F83F-4419-45BF-9A1F-80D6DA45A078}" type="pres">
      <dgm:prSet presAssocID="{3E5D6FCF-663A-4021-BC22-5F9849DC6A03}" presName="spacing" presStyleCnt="0"/>
      <dgm:spPr/>
    </dgm:pt>
    <dgm:pt modelId="{06FA7495-7AA8-46DC-9A50-6BB5F69B5F24}" type="pres">
      <dgm:prSet presAssocID="{033D243E-ED78-4427-B00F-03B9C4E37DBA}" presName="composite" presStyleCnt="0"/>
      <dgm:spPr/>
    </dgm:pt>
    <dgm:pt modelId="{5072F397-503E-4F7A-9759-84E026B9B76A}" type="pres">
      <dgm:prSet presAssocID="{033D243E-ED78-4427-B00F-03B9C4E37DBA}" presName="imgShp" presStyleLbl="fgImgPlace1" presStyleIdx="6" presStyleCnt="7" custLinFactX="-47702" custLinFactNeighborX="-100000" custLinFactNeighborY="4510"/>
      <dgm:spPr>
        <a:blipFill rotWithShape="1">
          <a:blip xmlns:r="http://schemas.openxmlformats.org/officeDocument/2006/relationships" r:embed="rId7"/>
          <a:stretch>
            <a:fillRect/>
          </a:stretch>
        </a:blipFill>
      </dgm:spPr>
      <dgm:t>
        <a:bodyPr/>
        <a:lstStyle/>
        <a:p>
          <a:endParaRPr lang="en-GB"/>
        </a:p>
      </dgm:t>
    </dgm:pt>
    <dgm:pt modelId="{B871BA3E-AB87-48C9-A289-FCB2F28CD13F}" type="pres">
      <dgm:prSet presAssocID="{033D243E-ED78-4427-B00F-03B9C4E37DBA}" presName="txShp" presStyleLbl="node1" presStyleIdx="6" presStyleCnt="7" custScaleX="128824">
        <dgm:presLayoutVars>
          <dgm:bulletEnabled val="1"/>
        </dgm:presLayoutVars>
      </dgm:prSet>
      <dgm:spPr/>
      <dgm:t>
        <a:bodyPr/>
        <a:lstStyle/>
        <a:p>
          <a:endParaRPr lang="en-GB"/>
        </a:p>
      </dgm:t>
    </dgm:pt>
  </dgm:ptLst>
  <dgm:cxnLst>
    <dgm:cxn modelId="{E4F1A4C8-C177-4EBE-A152-CCB6D2E1EC47}" srcId="{81F83CBB-8032-480B-8E35-A283911C379F}" destId="{A3DD9802-57E1-4261-A3BF-A73EBF7CD32C}" srcOrd="5" destOrd="0" parTransId="{F202FEDC-01FC-48EA-9987-04F2EE1A4334}" sibTransId="{3E5D6FCF-663A-4021-BC22-5F9849DC6A03}"/>
    <dgm:cxn modelId="{72EEDD12-0CE8-4B2B-93A6-827161EDEE38}" srcId="{81F83CBB-8032-480B-8E35-A283911C379F}" destId="{B1868D26-2B8F-4B1A-A651-A3AB875F0A8B}" srcOrd="4" destOrd="0" parTransId="{7D7BC6C3-1BAF-43DA-877C-77DA50CCBD64}" sibTransId="{BCBE0AD4-90F3-4A80-8EC7-33C10EAD315A}"/>
    <dgm:cxn modelId="{C271959E-C363-4D1B-8856-D2C0C0DBD688}" type="presOf" srcId="{0313D606-B274-4AF4-9C9C-A37CDCC20047}" destId="{9CBF8A11-7FB0-45C9-AF71-579F7E9FE872}" srcOrd="0" destOrd="0" presId="urn:microsoft.com/office/officeart/2005/8/layout/vList3"/>
    <dgm:cxn modelId="{8D2116E9-3AC2-4B67-94A7-57B6D68F1FAE}" type="presOf" srcId="{6AEA0CAF-569C-488B-857C-C6E5A0370869}" destId="{A798937E-5389-4789-A6A5-B77AE079A455}" srcOrd="0" destOrd="0" presId="urn:microsoft.com/office/officeart/2005/8/layout/vList3"/>
    <dgm:cxn modelId="{3C95DB76-450C-4AA7-92E5-2FDB5B0F6AC1}" type="presOf" srcId="{033D243E-ED78-4427-B00F-03B9C4E37DBA}" destId="{B871BA3E-AB87-48C9-A289-FCB2F28CD13F}" srcOrd="0" destOrd="0" presId="urn:microsoft.com/office/officeart/2005/8/layout/vList3"/>
    <dgm:cxn modelId="{DBDAC09F-4898-4B9D-BCBB-AC9C3C11BB46}" type="presOf" srcId="{B1868D26-2B8F-4B1A-A651-A3AB875F0A8B}" destId="{DFEAA342-ED78-4682-A7E8-12612298E655}" srcOrd="0" destOrd="0" presId="urn:microsoft.com/office/officeart/2005/8/layout/vList3"/>
    <dgm:cxn modelId="{A70CC290-291D-457B-9B02-F551F0E96FDE}" type="presOf" srcId="{41D6DC82-5FF3-491C-BDDF-304A41B708BF}" destId="{5589EC1C-6B2D-4DC1-B890-5A8C133F82C2}" srcOrd="0" destOrd="0" presId="urn:microsoft.com/office/officeart/2005/8/layout/vList3"/>
    <dgm:cxn modelId="{527A9A3E-F208-4D74-B358-6BDA310D861F}" srcId="{81F83CBB-8032-480B-8E35-A283911C379F}" destId="{0D2472BD-A89B-4EA3-892C-DC8A02D35C24}" srcOrd="0" destOrd="0" parTransId="{C96D5644-7B2D-4B5A-9CE0-E1C5C0ADB8EA}" sibTransId="{06F28AF2-BF91-432B-A5EF-918165A7CD69}"/>
    <dgm:cxn modelId="{CFB1E459-6345-4222-BE25-BAA03B3145CF}" srcId="{81F83CBB-8032-480B-8E35-A283911C379F}" destId="{033D243E-ED78-4427-B00F-03B9C4E37DBA}" srcOrd="6" destOrd="0" parTransId="{830DFE06-45DE-4FF6-8877-A502828C6EA3}" sibTransId="{C4CA8973-94F6-403D-82D8-1DE31B3CBDCC}"/>
    <dgm:cxn modelId="{98E0F208-FBC0-4E6A-80F2-F0930767B9C0}" srcId="{81F83CBB-8032-480B-8E35-A283911C379F}" destId="{6AEA0CAF-569C-488B-857C-C6E5A0370869}" srcOrd="3" destOrd="0" parTransId="{D0F6BBA6-466C-44A4-874C-BF24293DC1D3}" sibTransId="{9BEC9EB4-21B2-473C-A6B5-68E19ECB44F0}"/>
    <dgm:cxn modelId="{E4794325-B4AB-48B1-BC3D-8C064567ED8B}" type="presOf" srcId="{0D2472BD-A89B-4EA3-892C-DC8A02D35C24}" destId="{9A2126E0-5DEB-4FFE-A757-8B5D922629D7}" srcOrd="0" destOrd="0" presId="urn:microsoft.com/office/officeart/2005/8/layout/vList3"/>
    <dgm:cxn modelId="{74522084-E390-40FC-B32F-1EB0C0EF498D}" srcId="{81F83CBB-8032-480B-8E35-A283911C379F}" destId="{41D6DC82-5FF3-491C-BDDF-304A41B708BF}" srcOrd="2" destOrd="0" parTransId="{C545BE84-736B-431E-A1E2-8D5103E6EECC}" sibTransId="{B3B34560-71DA-4AA2-8BD5-28B6819CCD6D}"/>
    <dgm:cxn modelId="{0DC11FCB-0437-40B1-AAB4-3CE104509D15}" type="presOf" srcId="{A3DD9802-57E1-4261-A3BF-A73EBF7CD32C}" destId="{6825F3CF-899C-4742-A441-15CC94E10A38}" srcOrd="0" destOrd="0" presId="urn:microsoft.com/office/officeart/2005/8/layout/vList3"/>
    <dgm:cxn modelId="{D0F899C5-8D79-4102-A417-9EE817FCC054}" srcId="{81F83CBB-8032-480B-8E35-A283911C379F}" destId="{0313D606-B274-4AF4-9C9C-A37CDCC20047}" srcOrd="1" destOrd="0" parTransId="{A598A570-B510-47C5-8EB3-59171892DA27}" sibTransId="{F6674801-8B24-4FD1-9627-5CC0530C0D40}"/>
    <dgm:cxn modelId="{A7919E7A-0750-4610-8F74-FB54FCEBF030}" type="presOf" srcId="{81F83CBB-8032-480B-8E35-A283911C379F}" destId="{05BD7C73-C81D-444B-BB0F-90C4C2B1FB8A}" srcOrd="0" destOrd="0" presId="urn:microsoft.com/office/officeart/2005/8/layout/vList3"/>
    <dgm:cxn modelId="{ED11A9DA-7576-49EE-9818-78FE875FAA2B}" type="presParOf" srcId="{05BD7C73-C81D-444B-BB0F-90C4C2B1FB8A}" destId="{5E878A00-F135-4F90-8A0A-0B97294E39E6}" srcOrd="0" destOrd="0" presId="urn:microsoft.com/office/officeart/2005/8/layout/vList3"/>
    <dgm:cxn modelId="{5FD57B17-422C-499E-AAD7-DEF6557F61A7}" type="presParOf" srcId="{5E878A00-F135-4F90-8A0A-0B97294E39E6}" destId="{EDACDB8F-4018-43C1-8CA2-78B8C8E5AC2E}" srcOrd="0" destOrd="0" presId="urn:microsoft.com/office/officeart/2005/8/layout/vList3"/>
    <dgm:cxn modelId="{9944DF89-80E6-4A7C-A508-4C0C723833CC}" type="presParOf" srcId="{5E878A00-F135-4F90-8A0A-0B97294E39E6}" destId="{9A2126E0-5DEB-4FFE-A757-8B5D922629D7}" srcOrd="1" destOrd="0" presId="urn:microsoft.com/office/officeart/2005/8/layout/vList3"/>
    <dgm:cxn modelId="{02686EC2-64A2-4300-BA40-E5E6A7F35E77}" type="presParOf" srcId="{05BD7C73-C81D-444B-BB0F-90C4C2B1FB8A}" destId="{5B999CA0-3D18-48B7-8729-0DAE9FC93A87}" srcOrd="1" destOrd="0" presId="urn:microsoft.com/office/officeart/2005/8/layout/vList3"/>
    <dgm:cxn modelId="{3A478003-4517-4972-948D-985941228879}" type="presParOf" srcId="{05BD7C73-C81D-444B-BB0F-90C4C2B1FB8A}" destId="{E73C13EC-8A34-46DC-8DA3-D44A9381C9CD}" srcOrd="2" destOrd="0" presId="urn:microsoft.com/office/officeart/2005/8/layout/vList3"/>
    <dgm:cxn modelId="{76ED48DE-E956-403A-AD10-1A086ED0702E}" type="presParOf" srcId="{E73C13EC-8A34-46DC-8DA3-D44A9381C9CD}" destId="{FC238D55-7E6F-4AAD-9E15-20FACF8DFEDA}" srcOrd="0" destOrd="0" presId="urn:microsoft.com/office/officeart/2005/8/layout/vList3"/>
    <dgm:cxn modelId="{B8B24F60-7013-4D6D-B30D-CDD6A27227C5}" type="presParOf" srcId="{E73C13EC-8A34-46DC-8DA3-D44A9381C9CD}" destId="{9CBF8A11-7FB0-45C9-AF71-579F7E9FE872}" srcOrd="1" destOrd="0" presId="urn:microsoft.com/office/officeart/2005/8/layout/vList3"/>
    <dgm:cxn modelId="{32BD40E9-E981-4C41-9C40-18FC7163DF1F}" type="presParOf" srcId="{05BD7C73-C81D-444B-BB0F-90C4C2B1FB8A}" destId="{5F6A24CC-FE47-4205-A7A2-A58034E65D5E}" srcOrd="3" destOrd="0" presId="urn:microsoft.com/office/officeart/2005/8/layout/vList3"/>
    <dgm:cxn modelId="{714F9F06-0FAD-4852-8977-606548C1724A}" type="presParOf" srcId="{05BD7C73-C81D-444B-BB0F-90C4C2B1FB8A}" destId="{2792DCF7-7CD0-4CBC-88AB-63A2E9E616BC}" srcOrd="4" destOrd="0" presId="urn:microsoft.com/office/officeart/2005/8/layout/vList3"/>
    <dgm:cxn modelId="{F64A0FAF-FA48-4E84-B26A-80E7DC4F57DF}" type="presParOf" srcId="{2792DCF7-7CD0-4CBC-88AB-63A2E9E616BC}" destId="{C44D7FE1-3604-46FA-BD32-B14CF1F2A50B}" srcOrd="0" destOrd="0" presId="urn:microsoft.com/office/officeart/2005/8/layout/vList3"/>
    <dgm:cxn modelId="{E327A290-EF86-4EE4-A830-FBC028287C65}" type="presParOf" srcId="{2792DCF7-7CD0-4CBC-88AB-63A2E9E616BC}" destId="{5589EC1C-6B2D-4DC1-B890-5A8C133F82C2}" srcOrd="1" destOrd="0" presId="urn:microsoft.com/office/officeart/2005/8/layout/vList3"/>
    <dgm:cxn modelId="{7B6DC9CE-8BB8-4D2E-B878-5C11A0574DDE}" type="presParOf" srcId="{05BD7C73-C81D-444B-BB0F-90C4C2B1FB8A}" destId="{67C8B212-F1C8-43B8-B014-436A0C49AE9F}" srcOrd="5" destOrd="0" presId="urn:microsoft.com/office/officeart/2005/8/layout/vList3"/>
    <dgm:cxn modelId="{90F5CBDF-28D3-4360-91E3-3F2F91CF1BE8}" type="presParOf" srcId="{05BD7C73-C81D-444B-BB0F-90C4C2B1FB8A}" destId="{E76CAC9F-DFC9-41E5-AA63-47E2783D60A4}" srcOrd="6" destOrd="0" presId="urn:microsoft.com/office/officeart/2005/8/layout/vList3"/>
    <dgm:cxn modelId="{71D1B39B-DCEE-44C3-87D5-72E418990BFD}" type="presParOf" srcId="{E76CAC9F-DFC9-41E5-AA63-47E2783D60A4}" destId="{60DB8A3B-1FAD-4955-92CA-CFB7D8E3614B}" srcOrd="0" destOrd="0" presId="urn:microsoft.com/office/officeart/2005/8/layout/vList3"/>
    <dgm:cxn modelId="{C274DF2D-4F3F-4DAA-B5A8-36E8A448D4E1}" type="presParOf" srcId="{E76CAC9F-DFC9-41E5-AA63-47E2783D60A4}" destId="{A798937E-5389-4789-A6A5-B77AE079A455}" srcOrd="1" destOrd="0" presId="urn:microsoft.com/office/officeart/2005/8/layout/vList3"/>
    <dgm:cxn modelId="{7A2EDFA2-D30C-4279-A17E-A334797F11F7}" type="presParOf" srcId="{05BD7C73-C81D-444B-BB0F-90C4C2B1FB8A}" destId="{C15AA902-A192-4586-8D19-207DA826D273}" srcOrd="7" destOrd="0" presId="urn:microsoft.com/office/officeart/2005/8/layout/vList3"/>
    <dgm:cxn modelId="{C9DB1CA8-E63E-4691-B0C7-AF1C794E65AD}" type="presParOf" srcId="{05BD7C73-C81D-444B-BB0F-90C4C2B1FB8A}" destId="{43BC5B75-5393-42BF-BD10-EB6A7147FA12}" srcOrd="8" destOrd="0" presId="urn:microsoft.com/office/officeart/2005/8/layout/vList3"/>
    <dgm:cxn modelId="{B7755858-210D-4C85-9658-4655C0E5254B}" type="presParOf" srcId="{43BC5B75-5393-42BF-BD10-EB6A7147FA12}" destId="{FA870E73-F0CF-4029-97E0-549718E7A2E1}" srcOrd="0" destOrd="0" presId="urn:microsoft.com/office/officeart/2005/8/layout/vList3"/>
    <dgm:cxn modelId="{C64BE455-06C7-49FF-B193-5C5427D46EAF}" type="presParOf" srcId="{43BC5B75-5393-42BF-BD10-EB6A7147FA12}" destId="{DFEAA342-ED78-4682-A7E8-12612298E655}" srcOrd="1" destOrd="0" presId="urn:microsoft.com/office/officeart/2005/8/layout/vList3"/>
    <dgm:cxn modelId="{94A381B8-2BD9-4C0D-ABA6-BAE674B8A57E}" type="presParOf" srcId="{05BD7C73-C81D-444B-BB0F-90C4C2B1FB8A}" destId="{0A0698F4-2334-4A21-A83A-278F71B60977}" srcOrd="9" destOrd="0" presId="urn:microsoft.com/office/officeart/2005/8/layout/vList3"/>
    <dgm:cxn modelId="{D71187F3-0E73-4C3C-91CD-BA719FFF9D5A}" type="presParOf" srcId="{05BD7C73-C81D-444B-BB0F-90C4C2B1FB8A}" destId="{8BEC4243-E1F8-449D-B9F0-1167BA48F74B}" srcOrd="10" destOrd="0" presId="urn:microsoft.com/office/officeart/2005/8/layout/vList3"/>
    <dgm:cxn modelId="{73D72A3B-FAA6-45E9-BEA0-61F8D0B746D5}" type="presParOf" srcId="{8BEC4243-E1F8-449D-B9F0-1167BA48F74B}" destId="{4A5C014E-2781-4480-BB56-1B30EDE7261F}" srcOrd="0" destOrd="0" presId="urn:microsoft.com/office/officeart/2005/8/layout/vList3"/>
    <dgm:cxn modelId="{4BA05C23-F70E-4275-9E0D-3D1A880F9C75}" type="presParOf" srcId="{8BEC4243-E1F8-449D-B9F0-1167BA48F74B}" destId="{6825F3CF-899C-4742-A441-15CC94E10A38}" srcOrd="1" destOrd="0" presId="urn:microsoft.com/office/officeart/2005/8/layout/vList3"/>
    <dgm:cxn modelId="{C7DB9CA6-9B61-4759-9436-777F6EC6A6FD}" type="presParOf" srcId="{05BD7C73-C81D-444B-BB0F-90C4C2B1FB8A}" destId="{5DE4F83F-4419-45BF-9A1F-80D6DA45A078}" srcOrd="11" destOrd="0" presId="urn:microsoft.com/office/officeart/2005/8/layout/vList3"/>
    <dgm:cxn modelId="{70538764-E0F1-46ED-94C2-66228225ADFF}" type="presParOf" srcId="{05BD7C73-C81D-444B-BB0F-90C4C2B1FB8A}" destId="{06FA7495-7AA8-46DC-9A50-6BB5F69B5F24}" srcOrd="12" destOrd="0" presId="urn:microsoft.com/office/officeart/2005/8/layout/vList3"/>
    <dgm:cxn modelId="{CF623BF5-5345-4259-A4ED-83359CD5E7AB}" type="presParOf" srcId="{06FA7495-7AA8-46DC-9A50-6BB5F69B5F24}" destId="{5072F397-503E-4F7A-9759-84E026B9B76A}" srcOrd="0" destOrd="0" presId="urn:microsoft.com/office/officeart/2005/8/layout/vList3"/>
    <dgm:cxn modelId="{00E49765-2124-45AD-A2BA-17FC57898865}" type="presParOf" srcId="{06FA7495-7AA8-46DC-9A50-6BB5F69B5F24}" destId="{B871BA3E-AB87-48C9-A289-FCB2F28CD13F}"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F83CBB-8032-480B-8E35-A283911C379F}"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GB"/>
        </a:p>
      </dgm:t>
    </dgm:pt>
    <dgm:pt modelId="{0D2472BD-A89B-4EA3-892C-DC8A02D35C24}">
      <dgm:prSet phldrT="[Text]" custT="1"/>
      <dgm:spPr/>
      <dgm:t>
        <a:bodyPr/>
        <a:lstStyle/>
        <a:p>
          <a:pPr algn="l">
            <a:lnSpc>
              <a:spcPct val="100000"/>
            </a:lnSpc>
          </a:pPr>
          <a:r>
            <a:rPr lang="en-US" sz="1100" dirty="0" smtClean="0">
              <a:solidFill>
                <a:schemeClr val="tx1"/>
              </a:solidFill>
            </a:rPr>
            <a:t>Using federated credentials, a user in need of on-premises data logs on to the online app or external list </a:t>
          </a:r>
          <a:endParaRPr lang="en-GB" sz="1100" dirty="0">
            <a:solidFill>
              <a:schemeClr val="tx1"/>
            </a:solidFill>
          </a:endParaRPr>
        </a:p>
      </dgm:t>
    </dgm:pt>
    <dgm:pt modelId="{C96D5644-7B2D-4B5A-9CE0-E1C5C0ADB8EA}" type="parTrans" cxnId="{527A9A3E-F208-4D74-B358-6BDA310D861F}">
      <dgm:prSet/>
      <dgm:spPr/>
      <dgm:t>
        <a:bodyPr/>
        <a:lstStyle/>
        <a:p>
          <a:pPr algn="l">
            <a:lnSpc>
              <a:spcPct val="100000"/>
            </a:lnSpc>
          </a:pPr>
          <a:endParaRPr lang="en-GB" sz="1100">
            <a:solidFill>
              <a:schemeClr val="tx1"/>
            </a:solidFill>
          </a:endParaRPr>
        </a:p>
      </dgm:t>
    </dgm:pt>
    <dgm:pt modelId="{06F28AF2-BF91-432B-A5EF-918165A7CD69}" type="sibTrans" cxnId="{527A9A3E-F208-4D74-B358-6BDA310D861F}">
      <dgm:prSet/>
      <dgm:spPr/>
      <dgm:t>
        <a:bodyPr/>
        <a:lstStyle/>
        <a:p>
          <a:pPr algn="l">
            <a:lnSpc>
              <a:spcPct val="100000"/>
            </a:lnSpc>
          </a:pPr>
          <a:endParaRPr lang="en-GB" sz="1100">
            <a:solidFill>
              <a:schemeClr val="tx1"/>
            </a:solidFill>
          </a:endParaRPr>
        </a:p>
      </dgm:t>
    </dgm:pt>
    <dgm:pt modelId="{DA6C4082-7568-4E9D-88AD-85A8D3D75AF9}">
      <dgm:prSet custT="1"/>
      <dgm:spPr/>
      <dgm:t>
        <a:bodyPr/>
        <a:lstStyle/>
        <a:p>
          <a:pPr algn="l">
            <a:lnSpc>
              <a:spcPct val="100000"/>
            </a:lnSpc>
          </a:pPr>
          <a:r>
            <a:rPr lang="en-US" sz="1100" dirty="0" smtClean="0">
              <a:solidFill>
                <a:schemeClr val="tx1"/>
              </a:solidFill>
            </a:rPr>
            <a:t>The app or external list creates a request for data and sends it to Business Connectivity Services</a:t>
          </a:r>
          <a:endParaRPr lang="en-US" sz="1100" dirty="0">
            <a:solidFill>
              <a:schemeClr val="tx1"/>
            </a:solidFill>
          </a:endParaRPr>
        </a:p>
      </dgm:t>
    </dgm:pt>
    <dgm:pt modelId="{1BC0BE80-7C3F-43A1-A6BC-CF8D9D01940A}" type="parTrans" cxnId="{BBFD5996-AB46-4721-BDC8-FE3EFD926B22}">
      <dgm:prSet/>
      <dgm:spPr/>
      <dgm:t>
        <a:bodyPr/>
        <a:lstStyle/>
        <a:p>
          <a:pPr algn="l">
            <a:lnSpc>
              <a:spcPct val="100000"/>
            </a:lnSpc>
          </a:pPr>
          <a:endParaRPr lang="en-GB" sz="1100">
            <a:solidFill>
              <a:schemeClr val="tx1"/>
            </a:solidFill>
          </a:endParaRPr>
        </a:p>
      </dgm:t>
    </dgm:pt>
    <dgm:pt modelId="{3BFC2698-9A08-4693-8B5E-CD7A7D2C7AFD}" type="sibTrans" cxnId="{BBFD5996-AB46-4721-BDC8-FE3EFD926B22}">
      <dgm:prSet/>
      <dgm:spPr/>
      <dgm:t>
        <a:bodyPr/>
        <a:lstStyle/>
        <a:p>
          <a:pPr algn="l">
            <a:lnSpc>
              <a:spcPct val="100000"/>
            </a:lnSpc>
          </a:pPr>
          <a:endParaRPr lang="en-GB" sz="1100">
            <a:solidFill>
              <a:schemeClr val="tx1"/>
            </a:solidFill>
          </a:endParaRPr>
        </a:p>
      </dgm:t>
    </dgm:pt>
    <dgm:pt modelId="{78146225-0D79-4822-9AC1-0AA6CE83D5BB}">
      <dgm:prSet custT="1"/>
      <dgm:spPr/>
      <dgm:t>
        <a:bodyPr/>
        <a:lstStyle/>
        <a:p>
          <a:pPr algn="l">
            <a:lnSpc>
              <a:spcPct val="100000"/>
            </a:lnSpc>
          </a:pPr>
          <a:r>
            <a:rPr lang="en-US" sz="1100" dirty="0" smtClean="0">
              <a:solidFill>
                <a:schemeClr val="tx1"/>
              </a:solidFill>
            </a:rPr>
            <a:t>Business Connectivity Services gains access to the external content type to determine how to access the external data and what credentials to use</a:t>
          </a:r>
          <a:endParaRPr lang="en-US" sz="1100" dirty="0">
            <a:solidFill>
              <a:schemeClr val="tx1"/>
            </a:solidFill>
          </a:endParaRPr>
        </a:p>
      </dgm:t>
    </dgm:pt>
    <dgm:pt modelId="{1C8AC6BE-CB77-429C-BF77-C6227E401ADB}" type="parTrans" cxnId="{AB4D6BD1-A15C-4C8F-8F6F-1FA5EB841AAB}">
      <dgm:prSet/>
      <dgm:spPr/>
      <dgm:t>
        <a:bodyPr/>
        <a:lstStyle/>
        <a:p>
          <a:pPr algn="l">
            <a:lnSpc>
              <a:spcPct val="100000"/>
            </a:lnSpc>
          </a:pPr>
          <a:endParaRPr lang="en-GB" sz="1100">
            <a:solidFill>
              <a:schemeClr val="tx1"/>
            </a:solidFill>
          </a:endParaRPr>
        </a:p>
      </dgm:t>
    </dgm:pt>
    <dgm:pt modelId="{B0F16367-0A8D-4F61-8FD7-177DE50F13AD}" type="sibTrans" cxnId="{AB4D6BD1-A15C-4C8F-8F6F-1FA5EB841AAB}">
      <dgm:prSet/>
      <dgm:spPr/>
      <dgm:t>
        <a:bodyPr/>
        <a:lstStyle/>
        <a:p>
          <a:pPr algn="l">
            <a:lnSpc>
              <a:spcPct val="100000"/>
            </a:lnSpc>
          </a:pPr>
          <a:endParaRPr lang="en-GB" sz="1100">
            <a:solidFill>
              <a:schemeClr val="tx1"/>
            </a:solidFill>
          </a:endParaRPr>
        </a:p>
      </dgm:t>
    </dgm:pt>
    <dgm:pt modelId="{ABE9738E-2397-42B6-80F8-10BEF60E2632}">
      <dgm:prSet custT="1"/>
      <dgm:spPr/>
      <dgm:t>
        <a:bodyPr/>
        <a:lstStyle/>
        <a:p>
          <a:pPr algn="l">
            <a:lnSpc>
              <a:spcPct val="100000"/>
            </a:lnSpc>
          </a:pPr>
          <a:r>
            <a:rPr lang="en-US" sz="1100" dirty="0" smtClean="0">
              <a:solidFill>
                <a:schemeClr val="tx1"/>
              </a:solidFill>
            </a:rPr>
            <a:t>Business Connectivity Services retrieves a secure-channel certificate from the secure store and an OAuth token from Windows Azure Active Directory for user authentication</a:t>
          </a:r>
          <a:endParaRPr lang="en-US" sz="1100" dirty="0">
            <a:solidFill>
              <a:schemeClr val="tx1"/>
            </a:solidFill>
          </a:endParaRPr>
        </a:p>
      </dgm:t>
    </dgm:pt>
    <dgm:pt modelId="{13725CBD-3070-4244-AA3C-75B8112076C0}" type="parTrans" cxnId="{2043DF47-830B-4C4A-9248-CC956398FAE0}">
      <dgm:prSet/>
      <dgm:spPr/>
      <dgm:t>
        <a:bodyPr/>
        <a:lstStyle/>
        <a:p>
          <a:pPr algn="l">
            <a:lnSpc>
              <a:spcPct val="100000"/>
            </a:lnSpc>
          </a:pPr>
          <a:endParaRPr lang="en-GB" sz="1100">
            <a:solidFill>
              <a:schemeClr val="tx1"/>
            </a:solidFill>
          </a:endParaRPr>
        </a:p>
      </dgm:t>
    </dgm:pt>
    <dgm:pt modelId="{64D18D48-354F-427B-928A-99E7E084F2C9}" type="sibTrans" cxnId="{2043DF47-830B-4C4A-9248-CC956398FAE0}">
      <dgm:prSet/>
      <dgm:spPr/>
      <dgm:t>
        <a:bodyPr/>
        <a:lstStyle/>
        <a:p>
          <a:pPr algn="l">
            <a:lnSpc>
              <a:spcPct val="100000"/>
            </a:lnSpc>
          </a:pPr>
          <a:endParaRPr lang="en-GB" sz="1100">
            <a:solidFill>
              <a:schemeClr val="tx1"/>
            </a:solidFill>
          </a:endParaRPr>
        </a:p>
      </dgm:t>
    </dgm:pt>
    <dgm:pt modelId="{5A4FE77A-BB50-47D4-BCF2-D24378188207}">
      <dgm:prSet custT="1"/>
      <dgm:spPr/>
      <dgm:t>
        <a:bodyPr/>
        <a:lstStyle/>
        <a:p>
          <a:pPr algn="l">
            <a:lnSpc>
              <a:spcPct val="100000"/>
            </a:lnSpc>
          </a:pPr>
          <a:r>
            <a:rPr lang="en-US" sz="1100" dirty="0" smtClean="0">
              <a:solidFill>
                <a:schemeClr val="tx1"/>
              </a:solidFill>
            </a:rPr>
            <a:t>Business Connectivity Services sends an HTTPS request to the published endpoint for the data source with the certificate and token</a:t>
          </a:r>
          <a:endParaRPr lang="en-US" sz="1100" dirty="0">
            <a:solidFill>
              <a:schemeClr val="tx1"/>
            </a:solidFill>
          </a:endParaRPr>
        </a:p>
      </dgm:t>
    </dgm:pt>
    <dgm:pt modelId="{E2E3192B-B7EF-4A73-8FAA-B085D5C75D3D}" type="parTrans" cxnId="{5C0D33D6-AECC-45E0-AE8B-BE67BA302320}">
      <dgm:prSet/>
      <dgm:spPr/>
      <dgm:t>
        <a:bodyPr/>
        <a:lstStyle/>
        <a:p>
          <a:pPr algn="l">
            <a:lnSpc>
              <a:spcPct val="100000"/>
            </a:lnSpc>
          </a:pPr>
          <a:endParaRPr lang="en-GB" sz="1100">
            <a:solidFill>
              <a:schemeClr val="tx1"/>
            </a:solidFill>
          </a:endParaRPr>
        </a:p>
      </dgm:t>
    </dgm:pt>
    <dgm:pt modelId="{DEE83852-A157-458C-BC41-EDD637C40B45}" type="sibTrans" cxnId="{5C0D33D6-AECC-45E0-AE8B-BE67BA302320}">
      <dgm:prSet/>
      <dgm:spPr/>
      <dgm:t>
        <a:bodyPr/>
        <a:lstStyle/>
        <a:p>
          <a:pPr algn="l">
            <a:lnSpc>
              <a:spcPct val="100000"/>
            </a:lnSpc>
          </a:pPr>
          <a:endParaRPr lang="en-GB" sz="1100">
            <a:solidFill>
              <a:schemeClr val="tx1"/>
            </a:solidFill>
          </a:endParaRPr>
        </a:p>
      </dgm:t>
    </dgm:pt>
    <dgm:pt modelId="{BB999365-6C03-454C-B5D1-6D62B743C7FC}">
      <dgm:prSet custT="1"/>
      <dgm:spPr/>
      <dgm:t>
        <a:bodyPr/>
        <a:lstStyle/>
        <a:p>
          <a:pPr algn="l">
            <a:lnSpc>
              <a:spcPct val="100000"/>
            </a:lnSpc>
          </a:pPr>
          <a:r>
            <a:rPr lang="en-US" sz="1100" dirty="0" smtClean="0">
              <a:solidFill>
                <a:schemeClr val="tx1"/>
              </a:solidFill>
            </a:rPr>
            <a:t>The reverse proxy authenticates the request and forwards it to SharePoint on-premises</a:t>
          </a:r>
          <a:endParaRPr lang="en-US" sz="1100" dirty="0">
            <a:solidFill>
              <a:schemeClr val="tx1"/>
            </a:solidFill>
          </a:endParaRPr>
        </a:p>
      </dgm:t>
    </dgm:pt>
    <dgm:pt modelId="{57706200-A360-4376-B523-9E537490B5BF}" type="parTrans" cxnId="{BE6C9899-15C0-4417-8679-98064E49F7E9}">
      <dgm:prSet/>
      <dgm:spPr/>
      <dgm:t>
        <a:bodyPr/>
        <a:lstStyle/>
        <a:p>
          <a:pPr algn="l">
            <a:lnSpc>
              <a:spcPct val="100000"/>
            </a:lnSpc>
          </a:pPr>
          <a:endParaRPr lang="en-GB" sz="1100">
            <a:solidFill>
              <a:schemeClr val="tx1"/>
            </a:solidFill>
          </a:endParaRPr>
        </a:p>
      </dgm:t>
    </dgm:pt>
    <dgm:pt modelId="{FF2CDC92-9A19-4481-9B70-421E95494D60}" type="sibTrans" cxnId="{BE6C9899-15C0-4417-8679-98064E49F7E9}">
      <dgm:prSet/>
      <dgm:spPr/>
      <dgm:t>
        <a:bodyPr/>
        <a:lstStyle/>
        <a:p>
          <a:pPr algn="l">
            <a:lnSpc>
              <a:spcPct val="100000"/>
            </a:lnSpc>
          </a:pPr>
          <a:endParaRPr lang="en-GB" sz="1100">
            <a:solidFill>
              <a:schemeClr val="tx1"/>
            </a:solidFill>
          </a:endParaRPr>
        </a:p>
      </dgm:t>
    </dgm:pt>
    <dgm:pt modelId="{172C99E7-0104-4067-8190-68AD3B73EF09}">
      <dgm:prSet custT="1"/>
      <dgm:spPr/>
      <dgm:t>
        <a:bodyPr/>
        <a:lstStyle/>
        <a:p>
          <a:pPr algn="l">
            <a:lnSpc>
              <a:spcPct val="100000"/>
            </a:lnSpc>
          </a:pPr>
          <a:r>
            <a:rPr lang="en-US" sz="1100" dirty="0" smtClean="0">
              <a:solidFill>
                <a:schemeClr val="tx1"/>
              </a:solidFill>
            </a:rPr>
            <a:t>SharePoint on-premises retrieves the identity from the token and maps it to the on-premises identity that has access to the data</a:t>
          </a:r>
          <a:endParaRPr lang="en-US" sz="1100" dirty="0">
            <a:solidFill>
              <a:schemeClr val="tx1"/>
            </a:solidFill>
          </a:endParaRPr>
        </a:p>
      </dgm:t>
    </dgm:pt>
    <dgm:pt modelId="{3210D9F8-46B2-48AE-8021-486AF3DE2FC2}" type="parTrans" cxnId="{849D7D17-3096-468E-9BA3-39BA9B3800AF}">
      <dgm:prSet/>
      <dgm:spPr/>
      <dgm:t>
        <a:bodyPr/>
        <a:lstStyle/>
        <a:p>
          <a:pPr algn="l">
            <a:lnSpc>
              <a:spcPct val="100000"/>
            </a:lnSpc>
          </a:pPr>
          <a:endParaRPr lang="en-GB" sz="1100">
            <a:solidFill>
              <a:schemeClr val="tx1"/>
            </a:solidFill>
          </a:endParaRPr>
        </a:p>
      </dgm:t>
    </dgm:pt>
    <dgm:pt modelId="{98084BCC-0F19-4E39-BDBD-A2A0F55AE2AD}" type="sibTrans" cxnId="{849D7D17-3096-468E-9BA3-39BA9B3800AF}">
      <dgm:prSet/>
      <dgm:spPr/>
      <dgm:t>
        <a:bodyPr/>
        <a:lstStyle/>
        <a:p>
          <a:pPr algn="l">
            <a:lnSpc>
              <a:spcPct val="100000"/>
            </a:lnSpc>
          </a:pPr>
          <a:endParaRPr lang="en-GB" sz="1100">
            <a:solidFill>
              <a:schemeClr val="tx1"/>
            </a:solidFill>
          </a:endParaRPr>
        </a:p>
      </dgm:t>
    </dgm:pt>
    <dgm:pt modelId="{05FB3DCC-411D-4965-BD87-358275413861}">
      <dgm:prSet custT="1"/>
      <dgm:spPr/>
      <dgm:t>
        <a:bodyPr/>
        <a:lstStyle/>
        <a:p>
          <a:pPr algn="l">
            <a:lnSpc>
              <a:spcPct val="100000"/>
            </a:lnSpc>
          </a:pPr>
          <a:r>
            <a:rPr lang="en-US" sz="1100" dirty="0" smtClean="0">
              <a:solidFill>
                <a:schemeClr val="tx1"/>
              </a:solidFill>
            </a:rPr>
            <a:t>On-premises Business Connectivity Services forwards the request to the OData service endpoint</a:t>
          </a:r>
          <a:endParaRPr lang="en-US" sz="1100" dirty="0">
            <a:solidFill>
              <a:schemeClr val="tx1"/>
            </a:solidFill>
          </a:endParaRPr>
        </a:p>
      </dgm:t>
    </dgm:pt>
    <dgm:pt modelId="{2482580E-00F1-40A2-BB1C-75A3D13F6B05}" type="parTrans" cxnId="{9D6BBFCF-7B59-4C91-AF9F-EE89E938FC67}">
      <dgm:prSet/>
      <dgm:spPr/>
      <dgm:t>
        <a:bodyPr/>
        <a:lstStyle/>
        <a:p>
          <a:pPr algn="l">
            <a:lnSpc>
              <a:spcPct val="100000"/>
            </a:lnSpc>
          </a:pPr>
          <a:endParaRPr lang="en-GB" sz="1100">
            <a:solidFill>
              <a:schemeClr val="tx1"/>
            </a:solidFill>
          </a:endParaRPr>
        </a:p>
      </dgm:t>
    </dgm:pt>
    <dgm:pt modelId="{08CFC077-38D4-4AE4-9BE1-67E10C5AEDE2}" type="sibTrans" cxnId="{9D6BBFCF-7B59-4C91-AF9F-EE89E938FC67}">
      <dgm:prSet/>
      <dgm:spPr/>
      <dgm:t>
        <a:bodyPr/>
        <a:lstStyle/>
        <a:p>
          <a:pPr algn="l">
            <a:lnSpc>
              <a:spcPct val="100000"/>
            </a:lnSpc>
          </a:pPr>
          <a:endParaRPr lang="en-GB" sz="1100">
            <a:solidFill>
              <a:schemeClr val="tx1"/>
            </a:solidFill>
          </a:endParaRPr>
        </a:p>
      </dgm:t>
    </dgm:pt>
    <dgm:pt modelId="{EC27598D-BAF9-4818-BDB0-E78782FCED09}">
      <dgm:prSet custT="1"/>
      <dgm:spPr/>
      <dgm:t>
        <a:bodyPr/>
        <a:lstStyle/>
        <a:p>
          <a:pPr algn="l">
            <a:lnSpc>
              <a:spcPct val="100000"/>
            </a:lnSpc>
          </a:pPr>
          <a:r>
            <a:rPr lang="en-US" sz="1100" dirty="0" smtClean="0">
              <a:solidFill>
                <a:schemeClr val="tx1"/>
              </a:solidFill>
            </a:rPr>
            <a:t>The OData endpoint authenticates the request </a:t>
          </a:r>
          <a:r>
            <a:rPr lang="en-US" sz="1100" dirty="0" err="1" smtClean="0">
              <a:solidFill>
                <a:schemeClr val="tx1"/>
              </a:solidFill>
            </a:rPr>
            <a:t>viaInternet</a:t>
          </a:r>
          <a:r>
            <a:rPr lang="en-US" sz="1100" dirty="0" smtClean="0">
              <a:solidFill>
                <a:schemeClr val="tx1"/>
              </a:solidFill>
            </a:rPr>
            <a:t> Information Services and returns the data</a:t>
          </a:r>
          <a:endParaRPr lang="en-US" sz="1100" dirty="0">
            <a:solidFill>
              <a:schemeClr val="tx1"/>
            </a:solidFill>
          </a:endParaRPr>
        </a:p>
      </dgm:t>
    </dgm:pt>
    <dgm:pt modelId="{6E977CE5-3CB6-4A3E-A80B-20457B3B635C}" type="parTrans" cxnId="{C61E0D1B-1008-489F-BF55-B05EEF08E5A1}">
      <dgm:prSet/>
      <dgm:spPr/>
      <dgm:t>
        <a:bodyPr/>
        <a:lstStyle/>
        <a:p>
          <a:pPr algn="l">
            <a:lnSpc>
              <a:spcPct val="100000"/>
            </a:lnSpc>
          </a:pPr>
          <a:endParaRPr lang="en-GB" sz="1100">
            <a:solidFill>
              <a:schemeClr val="tx1"/>
            </a:solidFill>
          </a:endParaRPr>
        </a:p>
      </dgm:t>
    </dgm:pt>
    <dgm:pt modelId="{292CCC7F-CF65-4E40-AF20-8616F772F751}" type="sibTrans" cxnId="{C61E0D1B-1008-489F-BF55-B05EEF08E5A1}">
      <dgm:prSet/>
      <dgm:spPr/>
      <dgm:t>
        <a:bodyPr/>
        <a:lstStyle/>
        <a:p>
          <a:pPr algn="l">
            <a:lnSpc>
              <a:spcPct val="100000"/>
            </a:lnSpc>
          </a:pPr>
          <a:endParaRPr lang="en-GB" sz="1100">
            <a:solidFill>
              <a:schemeClr val="tx1"/>
            </a:solidFill>
          </a:endParaRPr>
        </a:p>
      </dgm:t>
    </dgm:pt>
    <dgm:pt modelId="{05BD7C73-C81D-444B-BB0F-90C4C2B1FB8A}" type="pres">
      <dgm:prSet presAssocID="{81F83CBB-8032-480B-8E35-A283911C379F}" presName="linearFlow" presStyleCnt="0">
        <dgm:presLayoutVars>
          <dgm:dir/>
          <dgm:resizeHandles val="exact"/>
        </dgm:presLayoutVars>
      </dgm:prSet>
      <dgm:spPr/>
      <dgm:t>
        <a:bodyPr/>
        <a:lstStyle/>
        <a:p>
          <a:endParaRPr lang="en-GB"/>
        </a:p>
      </dgm:t>
    </dgm:pt>
    <dgm:pt modelId="{5E878A00-F135-4F90-8A0A-0B97294E39E6}" type="pres">
      <dgm:prSet presAssocID="{0D2472BD-A89B-4EA3-892C-DC8A02D35C24}" presName="composite" presStyleCnt="0"/>
      <dgm:spPr/>
    </dgm:pt>
    <dgm:pt modelId="{EDACDB8F-4018-43C1-8CA2-78B8C8E5AC2E}" type="pres">
      <dgm:prSet presAssocID="{0D2472BD-A89B-4EA3-892C-DC8A02D35C24}" presName="imgShp" presStyleLbl="fgImgPlace1" presStyleIdx="0" presStyleCnt="9" custLinFactX="-88522" custLinFactNeighborX="-100000" custLinFactNeighborY="-5482"/>
      <dgm:spPr>
        <a:blipFill rotWithShape="1">
          <a:blip xmlns:r="http://schemas.openxmlformats.org/officeDocument/2006/relationships" r:embed="rId1"/>
          <a:stretch>
            <a:fillRect/>
          </a:stretch>
        </a:blipFill>
      </dgm:spPr>
      <dgm:t>
        <a:bodyPr/>
        <a:lstStyle/>
        <a:p>
          <a:endParaRPr lang="en-GB"/>
        </a:p>
      </dgm:t>
    </dgm:pt>
    <dgm:pt modelId="{9A2126E0-5DEB-4FFE-A757-8B5D922629D7}" type="pres">
      <dgm:prSet presAssocID="{0D2472BD-A89B-4EA3-892C-DC8A02D35C24}" presName="txShp" presStyleLbl="node1" presStyleIdx="0" presStyleCnt="9" custScaleX="130976" custLinFactNeighborX="-320" custLinFactNeighborY="-353">
        <dgm:presLayoutVars>
          <dgm:bulletEnabled val="1"/>
        </dgm:presLayoutVars>
      </dgm:prSet>
      <dgm:spPr/>
      <dgm:t>
        <a:bodyPr/>
        <a:lstStyle/>
        <a:p>
          <a:endParaRPr lang="en-GB"/>
        </a:p>
      </dgm:t>
    </dgm:pt>
    <dgm:pt modelId="{5B999CA0-3D18-48B7-8729-0DAE9FC93A87}" type="pres">
      <dgm:prSet presAssocID="{06F28AF2-BF91-432B-A5EF-918165A7CD69}" presName="spacing" presStyleCnt="0"/>
      <dgm:spPr/>
    </dgm:pt>
    <dgm:pt modelId="{B6088694-C05F-4BC6-BAE1-61B065452815}" type="pres">
      <dgm:prSet presAssocID="{DA6C4082-7568-4E9D-88AD-85A8D3D75AF9}" presName="composite" presStyleCnt="0"/>
      <dgm:spPr/>
    </dgm:pt>
    <dgm:pt modelId="{4983B5D6-C9AA-4984-B22C-9AEFB9AFA5FF}" type="pres">
      <dgm:prSet presAssocID="{DA6C4082-7568-4E9D-88AD-85A8D3D75AF9}" presName="imgShp" presStyleLbl="fgImgPlace1" presStyleIdx="1" presStyleCnt="9" custLinFactX="-88522" custLinFactNeighborX="-100000" custLinFactNeighborY="-5482"/>
      <dgm:spPr>
        <a:blipFill rotWithShape="1">
          <a:blip xmlns:r="http://schemas.openxmlformats.org/officeDocument/2006/relationships" r:embed="rId2"/>
          <a:stretch>
            <a:fillRect/>
          </a:stretch>
        </a:blipFill>
      </dgm:spPr>
      <dgm:t>
        <a:bodyPr/>
        <a:lstStyle/>
        <a:p>
          <a:endParaRPr lang="en-GB"/>
        </a:p>
      </dgm:t>
    </dgm:pt>
    <dgm:pt modelId="{8E2B0823-B0E2-46F8-B9FD-BC3572407A68}" type="pres">
      <dgm:prSet presAssocID="{DA6C4082-7568-4E9D-88AD-85A8D3D75AF9}" presName="txShp" presStyleLbl="node1" presStyleIdx="1" presStyleCnt="9" custScaleX="130377" custLinFactNeighborX="-791" custLinFactNeighborY="70">
        <dgm:presLayoutVars>
          <dgm:bulletEnabled val="1"/>
        </dgm:presLayoutVars>
      </dgm:prSet>
      <dgm:spPr/>
      <dgm:t>
        <a:bodyPr/>
        <a:lstStyle/>
        <a:p>
          <a:endParaRPr lang="en-GB"/>
        </a:p>
      </dgm:t>
    </dgm:pt>
    <dgm:pt modelId="{A1F30B76-46BB-4546-AF21-AFD1C8A36A26}" type="pres">
      <dgm:prSet presAssocID="{3BFC2698-9A08-4693-8B5E-CD7A7D2C7AFD}" presName="spacing" presStyleCnt="0"/>
      <dgm:spPr/>
    </dgm:pt>
    <dgm:pt modelId="{BBAE86EB-DD81-4A7A-9368-E325154A5A14}" type="pres">
      <dgm:prSet presAssocID="{78146225-0D79-4822-9AC1-0AA6CE83D5BB}" presName="composite" presStyleCnt="0"/>
      <dgm:spPr/>
    </dgm:pt>
    <dgm:pt modelId="{FEBF7374-F0E1-4958-A214-3BF6FF6B39AF}" type="pres">
      <dgm:prSet presAssocID="{78146225-0D79-4822-9AC1-0AA6CE83D5BB}" presName="imgShp" presStyleLbl="fgImgPlace1" presStyleIdx="2" presStyleCnt="9" custLinFactX="-88522" custLinFactNeighborX="-100000" custLinFactNeighborY="-5482"/>
      <dgm:spPr>
        <a:blipFill rotWithShape="1">
          <a:blip xmlns:r="http://schemas.openxmlformats.org/officeDocument/2006/relationships" r:embed="rId3"/>
          <a:stretch>
            <a:fillRect/>
          </a:stretch>
        </a:blipFill>
      </dgm:spPr>
      <dgm:t>
        <a:bodyPr/>
        <a:lstStyle/>
        <a:p>
          <a:endParaRPr lang="en-GB"/>
        </a:p>
      </dgm:t>
    </dgm:pt>
    <dgm:pt modelId="{08491A9F-3D41-44E5-84C2-2428EB729E27}" type="pres">
      <dgm:prSet presAssocID="{78146225-0D79-4822-9AC1-0AA6CE83D5BB}" presName="txShp" presStyleLbl="node1" presStyleIdx="2" presStyleCnt="9" custScaleX="130377" custLinFactNeighborX="-791" custLinFactNeighborY="70">
        <dgm:presLayoutVars>
          <dgm:bulletEnabled val="1"/>
        </dgm:presLayoutVars>
      </dgm:prSet>
      <dgm:spPr/>
      <dgm:t>
        <a:bodyPr/>
        <a:lstStyle/>
        <a:p>
          <a:endParaRPr lang="en-GB"/>
        </a:p>
      </dgm:t>
    </dgm:pt>
    <dgm:pt modelId="{B289D190-D48A-452E-ACF7-2A765F0ED36F}" type="pres">
      <dgm:prSet presAssocID="{B0F16367-0A8D-4F61-8FD7-177DE50F13AD}" presName="spacing" presStyleCnt="0"/>
      <dgm:spPr/>
    </dgm:pt>
    <dgm:pt modelId="{867853D4-6E69-42A9-A31F-204FFF021C0E}" type="pres">
      <dgm:prSet presAssocID="{ABE9738E-2397-42B6-80F8-10BEF60E2632}" presName="composite" presStyleCnt="0"/>
      <dgm:spPr/>
    </dgm:pt>
    <dgm:pt modelId="{001EE46F-8548-4A68-9EB2-45E721CB127F}" type="pres">
      <dgm:prSet presAssocID="{ABE9738E-2397-42B6-80F8-10BEF60E2632}" presName="imgShp" presStyleLbl="fgImgPlace1" presStyleIdx="3" presStyleCnt="9" custLinFactX="-88522" custLinFactNeighborX="-100000" custLinFactNeighborY="-5482"/>
      <dgm:spPr>
        <a:blipFill rotWithShape="1">
          <a:blip xmlns:r="http://schemas.openxmlformats.org/officeDocument/2006/relationships" r:embed="rId4"/>
          <a:stretch>
            <a:fillRect/>
          </a:stretch>
        </a:blipFill>
      </dgm:spPr>
      <dgm:t>
        <a:bodyPr/>
        <a:lstStyle/>
        <a:p>
          <a:endParaRPr lang="en-GB"/>
        </a:p>
      </dgm:t>
    </dgm:pt>
    <dgm:pt modelId="{EFE7D9A5-87D4-49C7-B698-43739C705586}" type="pres">
      <dgm:prSet presAssocID="{ABE9738E-2397-42B6-80F8-10BEF60E2632}" presName="txShp" presStyleLbl="node1" presStyleIdx="3" presStyleCnt="9" custScaleX="130377" custLinFactNeighborX="-791" custLinFactNeighborY="70">
        <dgm:presLayoutVars>
          <dgm:bulletEnabled val="1"/>
        </dgm:presLayoutVars>
      </dgm:prSet>
      <dgm:spPr/>
      <dgm:t>
        <a:bodyPr/>
        <a:lstStyle/>
        <a:p>
          <a:endParaRPr lang="en-GB"/>
        </a:p>
      </dgm:t>
    </dgm:pt>
    <dgm:pt modelId="{A9FE1C36-B7CF-4C98-8A80-46DC01E61006}" type="pres">
      <dgm:prSet presAssocID="{64D18D48-354F-427B-928A-99E7E084F2C9}" presName="spacing" presStyleCnt="0"/>
      <dgm:spPr/>
    </dgm:pt>
    <dgm:pt modelId="{659E4A4C-B410-44A2-B44D-BA4880A13CDE}" type="pres">
      <dgm:prSet presAssocID="{5A4FE77A-BB50-47D4-BCF2-D24378188207}" presName="composite" presStyleCnt="0"/>
      <dgm:spPr/>
    </dgm:pt>
    <dgm:pt modelId="{ACAACD20-CAAA-428F-BA50-6F6758B4B10A}" type="pres">
      <dgm:prSet presAssocID="{5A4FE77A-BB50-47D4-BCF2-D24378188207}" presName="imgShp" presStyleLbl="fgImgPlace1" presStyleIdx="4" presStyleCnt="9" custLinFactX="-88522" custLinFactNeighborX="-100000" custLinFactNeighborY="-5482"/>
      <dgm:spPr>
        <a:blipFill rotWithShape="1">
          <a:blip xmlns:r="http://schemas.openxmlformats.org/officeDocument/2006/relationships" r:embed="rId5"/>
          <a:stretch>
            <a:fillRect/>
          </a:stretch>
        </a:blipFill>
      </dgm:spPr>
      <dgm:t>
        <a:bodyPr/>
        <a:lstStyle/>
        <a:p>
          <a:endParaRPr lang="en-GB"/>
        </a:p>
      </dgm:t>
    </dgm:pt>
    <dgm:pt modelId="{BCFBFEFA-B03B-45CE-9816-3D4A00404911}" type="pres">
      <dgm:prSet presAssocID="{5A4FE77A-BB50-47D4-BCF2-D24378188207}" presName="txShp" presStyleLbl="node1" presStyleIdx="4" presStyleCnt="9" custScaleX="130377" custLinFactNeighborX="-791" custLinFactNeighborY="70">
        <dgm:presLayoutVars>
          <dgm:bulletEnabled val="1"/>
        </dgm:presLayoutVars>
      </dgm:prSet>
      <dgm:spPr/>
      <dgm:t>
        <a:bodyPr/>
        <a:lstStyle/>
        <a:p>
          <a:endParaRPr lang="en-GB"/>
        </a:p>
      </dgm:t>
    </dgm:pt>
    <dgm:pt modelId="{5A2ED83B-4B99-4A8C-BD6A-77D1AB82F2E3}" type="pres">
      <dgm:prSet presAssocID="{DEE83852-A157-458C-BC41-EDD637C40B45}" presName="spacing" presStyleCnt="0"/>
      <dgm:spPr/>
    </dgm:pt>
    <dgm:pt modelId="{D001490E-5543-46DB-B021-7EE09FEE385E}" type="pres">
      <dgm:prSet presAssocID="{BB999365-6C03-454C-B5D1-6D62B743C7FC}" presName="composite" presStyleCnt="0"/>
      <dgm:spPr/>
    </dgm:pt>
    <dgm:pt modelId="{A1AC4095-0BBE-49A0-9692-FCC9F7882160}" type="pres">
      <dgm:prSet presAssocID="{BB999365-6C03-454C-B5D1-6D62B743C7FC}" presName="imgShp" presStyleLbl="fgImgPlace1" presStyleIdx="5" presStyleCnt="9" custLinFactX="-88522" custLinFactNeighborX="-100000" custLinFactNeighborY="-5482"/>
      <dgm:spPr>
        <a:blipFill rotWithShape="1">
          <a:blip xmlns:r="http://schemas.openxmlformats.org/officeDocument/2006/relationships" r:embed="rId6"/>
          <a:stretch>
            <a:fillRect/>
          </a:stretch>
        </a:blipFill>
      </dgm:spPr>
      <dgm:t>
        <a:bodyPr/>
        <a:lstStyle/>
        <a:p>
          <a:endParaRPr lang="en-GB"/>
        </a:p>
      </dgm:t>
    </dgm:pt>
    <dgm:pt modelId="{51753BAD-5F4E-4D25-807D-DE90C1E4B2D9}" type="pres">
      <dgm:prSet presAssocID="{BB999365-6C03-454C-B5D1-6D62B743C7FC}" presName="txShp" presStyleLbl="node1" presStyleIdx="5" presStyleCnt="9" custScaleX="130377" custLinFactNeighborX="-791" custLinFactNeighborY="70">
        <dgm:presLayoutVars>
          <dgm:bulletEnabled val="1"/>
        </dgm:presLayoutVars>
      </dgm:prSet>
      <dgm:spPr/>
      <dgm:t>
        <a:bodyPr/>
        <a:lstStyle/>
        <a:p>
          <a:endParaRPr lang="en-GB"/>
        </a:p>
      </dgm:t>
    </dgm:pt>
    <dgm:pt modelId="{1DC2CF2A-AF77-41A4-B9B7-589DA680D447}" type="pres">
      <dgm:prSet presAssocID="{FF2CDC92-9A19-4481-9B70-421E95494D60}" presName="spacing" presStyleCnt="0"/>
      <dgm:spPr/>
    </dgm:pt>
    <dgm:pt modelId="{F7CC9C79-6871-4783-B45D-90AA82895A93}" type="pres">
      <dgm:prSet presAssocID="{172C99E7-0104-4067-8190-68AD3B73EF09}" presName="composite" presStyleCnt="0"/>
      <dgm:spPr/>
    </dgm:pt>
    <dgm:pt modelId="{BF11E400-49E4-4F06-90F0-0DCA571EE6E9}" type="pres">
      <dgm:prSet presAssocID="{172C99E7-0104-4067-8190-68AD3B73EF09}" presName="imgShp" presStyleLbl="fgImgPlace1" presStyleIdx="6" presStyleCnt="9" custLinFactX="-88522" custLinFactNeighborX="-100000" custLinFactNeighborY="-5482"/>
      <dgm:spPr>
        <a:blipFill rotWithShape="1">
          <a:blip xmlns:r="http://schemas.openxmlformats.org/officeDocument/2006/relationships" r:embed="rId7"/>
          <a:stretch>
            <a:fillRect/>
          </a:stretch>
        </a:blipFill>
      </dgm:spPr>
      <dgm:t>
        <a:bodyPr/>
        <a:lstStyle/>
        <a:p>
          <a:endParaRPr lang="en-GB"/>
        </a:p>
      </dgm:t>
    </dgm:pt>
    <dgm:pt modelId="{64B23E2C-50FE-4305-8729-1B107F8FE014}" type="pres">
      <dgm:prSet presAssocID="{172C99E7-0104-4067-8190-68AD3B73EF09}" presName="txShp" presStyleLbl="node1" presStyleIdx="6" presStyleCnt="9" custScaleX="130377" custLinFactNeighborX="-791" custLinFactNeighborY="70">
        <dgm:presLayoutVars>
          <dgm:bulletEnabled val="1"/>
        </dgm:presLayoutVars>
      </dgm:prSet>
      <dgm:spPr/>
      <dgm:t>
        <a:bodyPr/>
        <a:lstStyle/>
        <a:p>
          <a:endParaRPr lang="en-GB"/>
        </a:p>
      </dgm:t>
    </dgm:pt>
    <dgm:pt modelId="{A1801F8E-C509-4F61-B8BA-7F6335ED7B8D}" type="pres">
      <dgm:prSet presAssocID="{98084BCC-0F19-4E39-BDBD-A2A0F55AE2AD}" presName="spacing" presStyleCnt="0"/>
      <dgm:spPr/>
    </dgm:pt>
    <dgm:pt modelId="{1A5652F0-65FF-47F9-B334-6F81DBCBA663}" type="pres">
      <dgm:prSet presAssocID="{05FB3DCC-411D-4965-BD87-358275413861}" presName="composite" presStyleCnt="0"/>
      <dgm:spPr/>
    </dgm:pt>
    <dgm:pt modelId="{293DB54F-A0BE-4458-979D-7B28FAAB45AF}" type="pres">
      <dgm:prSet presAssocID="{05FB3DCC-411D-4965-BD87-358275413861}" presName="imgShp" presStyleLbl="fgImgPlace1" presStyleIdx="7" presStyleCnt="9" custLinFactX="-88522" custLinFactNeighborX="-100000" custLinFactNeighborY="-5482"/>
      <dgm:spPr>
        <a:blipFill rotWithShape="1">
          <a:blip xmlns:r="http://schemas.openxmlformats.org/officeDocument/2006/relationships" r:embed="rId8"/>
          <a:stretch>
            <a:fillRect/>
          </a:stretch>
        </a:blipFill>
      </dgm:spPr>
      <dgm:t>
        <a:bodyPr/>
        <a:lstStyle/>
        <a:p>
          <a:endParaRPr lang="en-GB"/>
        </a:p>
      </dgm:t>
    </dgm:pt>
    <dgm:pt modelId="{B1B36B11-69D3-44AC-BC58-1313555F5EED}" type="pres">
      <dgm:prSet presAssocID="{05FB3DCC-411D-4965-BD87-358275413861}" presName="txShp" presStyleLbl="node1" presStyleIdx="7" presStyleCnt="9" custScaleX="130377" custLinFactNeighborX="-791" custLinFactNeighborY="70">
        <dgm:presLayoutVars>
          <dgm:bulletEnabled val="1"/>
        </dgm:presLayoutVars>
      </dgm:prSet>
      <dgm:spPr/>
      <dgm:t>
        <a:bodyPr/>
        <a:lstStyle/>
        <a:p>
          <a:endParaRPr lang="en-GB"/>
        </a:p>
      </dgm:t>
    </dgm:pt>
    <dgm:pt modelId="{7F079A03-BF01-4289-878A-77E19B3FB434}" type="pres">
      <dgm:prSet presAssocID="{08CFC077-38D4-4AE4-9BE1-67E10C5AEDE2}" presName="spacing" presStyleCnt="0"/>
      <dgm:spPr/>
    </dgm:pt>
    <dgm:pt modelId="{7F63B36E-ECF5-4BB5-9150-95E20A12F36E}" type="pres">
      <dgm:prSet presAssocID="{EC27598D-BAF9-4818-BDB0-E78782FCED09}" presName="composite" presStyleCnt="0"/>
      <dgm:spPr/>
    </dgm:pt>
    <dgm:pt modelId="{E307F64D-C526-46E2-9226-305C7154E99C}" type="pres">
      <dgm:prSet presAssocID="{EC27598D-BAF9-4818-BDB0-E78782FCED09}" presName="imgShp" presStyleLbl="fgImgPlace1" presStyleIdx="8" presStyleCnt="9" custLinFactX="-88522" custLinFactNeighborX="-100000" custLinFactNeighborY="-5482"/>
      <dgm:spPr>
        <a:blipFill rotWithShape="1">
          <a:blip xmlns:r="http://schemas.openxmlformats.org/officeDocument/2006/relationships" r:embed="rId9"/>
          <a:stretch>
            <a:fillRect/>
          </a:stretch>
        </a:blipFill>
      </dgm:spPr>
      <dgm:t>
        <a:bodyPr/>
        <a:lstStyle/>
        <a:p>
          <a:endParaRPr lang="en-GB"/>
        </a:p>
      </dgm:t>
    </dgm:pt>
    <dgm:pt modelId="{E90533CC-9E98-4AF2-A661-1E48521F8837}" type="pres">
      <dgm:prSet presAssocID="{EC27598D-BAF9-4818-BDB0-E78782FCED09}" presName="txShp" presStyleLbl="node1" presStyleIdx="8" presStyleCnt="9" custScaleX="130377" custLinFactNeighborX="-791" custLinFactNeighborY="70">
        <dgm:presLayoutVars>
          <dgm:bulletEnabled val="1"/>
        </dgm:presLayoutVars>
      </dgm:prSet>
      <dgm:spPr/>
      <dgm:t>
        <a:bodyPr/>
        <a:lstStyle/>
        <a:p>
          <a:endParaRPr lang="en-GB"/>
        </a:p>
      </dgm:t>
    </dgm:pt>
  </dgm:ptLst>
  <dgm:cxnLst>
    <dgm:cxn modelId="{2043DF47-830B-4C4A-9248-CC956398FAE0}" srcId="{81F83CBB-8032-480B-8E35-A283911C379F}" destId="{ABE9738E-2397-42B6-80F8-10BEF60E2632}" srcOrd="3" destOrd="0" parTransId="{13725CBD-3070-4244-AA3C-75B8112076C0}" sibTransId="{64D18D48-354F-427B-928A-99E7E084F2C9}"/>
    <dgm:cxn modelId="{87F6EC2B-9C15-4338-BF52-FED8DC0827F5}" type="presOf" srcId="{81F83CBB-8032-480B-8E35-A283911C379F}" destId="{05BD7C73-C81D-444B-BB0F-90C4C2B1FB8A}" srcOrd="0" destOrd="0" presId="urn:microsoft.com/office/officeart/2005/8/layout/vList3"/>
    <dgm:cxn modelId="{C61E0D1B-1008-489F-BF55-B05EEF08E5A1}" srcId="{81F83CBB-8032-480B-8E35-A283911C379F}" destId="{EC27598D-BAF9-4818-BDB0-E78782FCED09}" srcOrd="8" destOrd="0" parTransId="{6E977CE5-3CB6-4A3E-A80B-20457B3B635C}" sibTransId="{292CCC7F-CF65-4E40-AF20-8616F772F751}"/>
    <dgm:cxn modelId="{527A9A3E-F208-4D74-B358-6BDA310D861F}" srcId="{81F83CBB-8032-480B-8E35-A283911C379F}" destId="{0D2472BD-A89B-4EA3-892C-DC8A02D35C24}" srcOrd="0" destOrd="0" parTransId="{C96D5644-7B2D-4B5A-9CE0-E1C5C0ADB8EA}" sibTransId="{06F28AF2-BF91-432B-A5EF-918165A7CD69}"/>
    <dgm:cxn modelId="{6A83009B-D166-45F6-A671-E556F0BBC92E}" type="presOf" srcId="{BB999365-6C03-454C-B5D1-6D62B743C7FC}" destId="{51753BAD-5F4E-4D25-807D-DE90C1E4B2D9}" srcOrd="0" destOrd="0" presId="urn:microsoft.com/office/officeart/2005/8/layout/vList3"/>
    <dgm:cxn modelId="{9D6BBFCF-7B59-4C91-AF9F-EE89E938FC67}" srcId="{81F83CBB-8032-480B-8E35-A283911C379F}" destId="{05FB3DCC-411D-4965-BD87-358275413861}" srcOrd="7" destOrd="0" parTransId="{2482580E-00F1-40A2-BB1C-75A3D13F6B05}" sibTransId="{08CFC077-38D4-4AE4-9BE1-67E10C5AEDE2}"/>
    <dgm:cxn modelId="{59E45951-4F8E-4BEE-9DDF-53F97D27BE78}" type="presOf" srcId="{ABE9738E-2397-42B6-80F8-10BEF60E2632}" destId="{EFE7D9A5-87D4-49C7-B698-43739C705586}" srcOrd="0" destOrd="0" presId="urn:microsoft.com/office/officeart/2005/8/layout/vList3"/>
    <dgm:cxn modelId="{80AD6A19-506E-4047-860B-10CB3FEB17F4}" type="presOf" srcId="{172C99E7-0104-4067-8190-68AD3B73EF09}" destId="{64B23E2C-50FE-4305-8729-1B107F8FE014}" srcOrd="0" destOrd="0" presId="urn:microsoft.com/office/officeart/2005/8/layout/vList3"/>
    <dgm:cxn modelId="{84A719F2-6CE3-46C3-98F6-CA26C8BD4127}" type="presOf" srcId="{05FB3DCC-411D-4965-BD87-358275413861}" destId="{B1B36B11-69D3-44AC-BC58-1313555F5EED}" srcOrd="0" destOrd="0" presId="urn:microsoft.com/office/officeart/2005/8/layout/vList3"/>
    <dgm:cxn modelId="{BBFD5996-AB46-4721-BDC8-FE3EFD926B22}" srcId="{81F83CBB-8032-480B-8E35-A283911C379F}" destId="{DA6C4082-7568-4E9D-88AD-85A8D3D75AF9}" srcOrd="1" destOrd="0" parTransId="{1BC0BE80-7C3F-43A1-A6BC-CF8D9D01940A}" sibTransId="{3BFC2698-9A08-4693-8B5E-CD7A7D2C7AFD}"/>
    <dgm:cxn modelId="{444AAD91-9217-4DA6-BA06-4C74A98694E1}" type="presOf" srcId="{5A4FE77A-BB50-47D4-BCF2-D24378188207}" destId="{BCFBFEFA-B03B-45CE-9816-3D4A00404911}" srcOrd="0" destOrd="0" presId="urn:microsoft.com/office/officeart/2005/8/layout/vList3"/>
    <dgm:cxn modelId="{849D7D17-3096-468E-9BA3-39BA9B3800AF}" srcId="{81F83CBB-8032-480B-8E35-A283911C379F}" destId="{172C99E7-0104-4067-8190-68AD3B73EF09}" srcOrd="6" destOrd="0" parTransId="{3210D9F8-46B2-48AE-8021-486AF3DE2FC2}" sibTransId="{98084BCC-0F19-4E39-BDBD-A2A0F55AE2AD}"/>
    <dgm:cxn modelId="{5C0D33D6-AECC-45E0-AE8B-BE67BA302320}" srcId="{81F83CBB-8032-480B-8E35-A283911C379F}" destId="{5A4FE77A-BB50-47D4-BCF2-D24378188207}" srcOrd="4" destOrd="0" parTransId="{E2E3192B-B7EF-4A73-8FAA-B085D5C75D3D}" sibTransId="{DEE83852-A157-458C-BC41-EDD637C40B45}"/>
    <dgm:cxn modelId="{FC6F9922-ACAB-4DA7-8583-31C441724425}" type="presOf" srcId="{0D2472BD-A89B-4EA3-892C-DC8A02D35C24}" destId="{9A2126E0-5DEB-4FFE-A757-8B5D922629D7}" srcOrd="0" destOrd="0" presId="urn:microsoft.com/office/officeart/2005/8/layout/vList3"/>
    <dgm:cxn modelId="{AB4D6BD1-A15C-4C8F-8F6F-1FA5EB841AAB}" srcId="{81F83CBB-8032-480B-8E35-A283911C379F}" destId="{78146225-0D79-4822-9AC1-0AA6CE83D5BB}" srcOrd="2" destOrd="0" parTransId="{1C8AC6BE-CB77-429C-BF77-C6227E401ADB}" sibTransId="{B0F16367-0A8D-4F61-8FD7-177DE50F13AD}"/>
    <dgm:cxn modelId="{3ADB7442-5477-4E53-ACEA-B49A87DF637E}" type="presOf" srcId="{78146225-0D79-4822-9AC1-0AA6CE83D5BB}" destId="{08491A9F-3D41-44E5-84C2-2428EB729E27}" srcOrd="0" destOrd="0" presId="urn:microsoft.com/office/officeart/2005/8/layout/vList3"/>
    <dgm:cxn modelId="{039ECF1F-ADE6-4A22-BA5C-A0EEA4A1A2E7}" type="presOf" srcId="{EC27598D-BAF9-4818-BDB0-E78782FCED09}" destId="{E90533CC-9E98-4AF2-A661-1E48521F8837}" srcOrd="0" destOrd="0" presId="urn:microsoft.com/office/officeart/2005/8/layout/vList3"/>
    <dgm:cxn modelId="{BE6C9899-15C0-4417-8679-98064E49F7E9}" srcId="{81F83CBB-8032-480B-8E35-A283911C379F}" destId="{BB999365-6C03-454C-B5D1-6D62B743C7FC}" srcOrd="5" destOrd="0" parTransId="{57706200-A360-4376-B523-9E537490B5BF}" sibTransId="{FF2CDC92-9A19-4481-9B70-421E95494D60}"/>
    <dgm:cxn modelId="{6C1659D0-1024-448F-A19B-D33DBAB8D592}" type="presOf" srcId="{DA6C4082-7568-4E9D-88AD-85A8D3D75AF9}" destId="{8E2B0823-B0E2-46F8-B9FD-BC3572407A68}" srcOrd="0" destOrd="0" presId="urn:microsoft.com/office/officeart/2005/8/layout/vList3"/>
    <dgm:cxn modelId="{B9518F9F-8081-440B-AD20-58177A571DA6}" type="presParOf" srcId="{05BD7C73-C81D-444B-BB0F-90C4C2B1FB8A}" destId="{5E878A00-F135-4F90-8A0A-0B97294E39E6}" srcOrd="0" destOrd="0" presId="urn:microsoft.com/office/officeart/2005/8/layout/vList3"/>
    <dgm:cxn modelId="{0F7426E1-B54C-4153-91E6-8518F444299B}" type="presParOf" srcId="{5E878A00-F135-4F90-8A0A-0B97294E39E6}" destId="{EDACDB8F-4018-43C1-8CA2-78B8C8E5AC2E}" srcOrd="0" destOrd="0" presId="urn:microsoft.com/office/officeart/2005/8/layout/vList3"/>
    <dgm:cxn modelId="{F907BD87-1648-40E0-9F07-9E6C41BE91AC}" type="presParOf" srcId="{5E878A00-F135-4F90-8A0A-0B97294E39E6}" destId="{9A2126E0-5DEB-4FFE-A757-8B5D922629D7}" srcOrd="1" destOrd="0" presId="urn:microsoft.com/office/officeart/2005/8/layout/vList3"/>
    <dgm:cxn modelId="{551A33BA-1A23-43CD-A1B3-B5C0ADECB547}" type="presParOf" srcId="{05BD7C73-C81D-444B-BB0F-90C4C2B1FB8A}" destId="{5B999CA0-3D18-48B7-8729-0DAE9FC93A87}" srcOrd="1" destOrd="0" presId="urn:microsoft.com/office/officeart/2005/8/layout/vList3"/>
    <dgm:cxn modelId="{9408685E-E5DB-41BA-8CD0-257A89B0557F}" type="presParOf" srcId="{05BD7C73-C81D-444B-BB0F-90C4C2B1FB8A}" destId="{B6088694-C05F-4BC6-BAE1-61B065452815}" srcOrd="2" destOrd="0" presId="urn:microsoft.com/office/officeart/2005/8/layout/vList3"/>
    <dgm:cxn modelId="{A7100D21-A346-4EB6-BE3A-77ABCFFF4CCB}" type="presParOf" srcId="{B6088694-C05F-4BC6-BAE1-61B065452815}" destId="{4983B5D6-C9AA-4984-B22C-9AEFB9AFA5FF}" srcOrd="0" destOrd="0" presId="urn:microsoft.com/office/officeart/2005/8/layout/vList3"/>
    <dgm:cxn modelId="{61ED90C7-A657-4920-BF00-CCA3B6654D17}" type="presParOf" srcId="{B6088694-C05F-4BC6-BAE1-61B065452815}" destId="{8E2B0823-B0E2-46F8-B9FD-BC3572407A68}" srcOrd="1" destOrd="0" presId="urn:microsoft.com/office/officeart/2005/8/layout/vList3"/>
    <dgm:cxn modelId="{FC57FCB4-E263-48EB-8F34-9F0ADDDCE277}" type="presParOf" srcId="{05BD7C73-C81D-444B-BB0F-90C4C2B1FB8A}" destId="{A1F30B76-46BB-4546-AF21-AFD1C8A36A26}" srcOrd="3" destOrd="0" presId="urn:microsoft.com/office/officeart/2005/8/layout/vList3"/>
    <dgm:cxn modelId="{789C9F1A-DF7A-4378-8ED1-5108009C59C7}" type="presParOf" srcId="{05BD7C73-C81D-444B-BB0F-90C4C2B1FB8A}" destId="{BBAE86EB-DD81-4A7A-9368-E325154A5A14}" srcOrd="4" destOrd="0" presId="urn:microsoft.com/office/officeart/2005/8/layout/vList3"/>
    <dgm:cxn modelId="{C7ADC70A-16CC-4C62-ADEB-AA8E0D0482CB}" type="presParOf" srcId="{BBAE86EB-DD81-4A7A-9368-E325154A5A14}" destId="{FEBF7374-F0E1-4958-A214-3BF6FF6B39AF}" srcOrd="0" destOrd="0" presId="urn:microsoft.com/office/officeart/2005/8/layout/vList3"/>
    <dgm:cxn modelId="{72F8995F-8E96-4A7A-AEC0-2BD139B97590}" type="presParOf" srcId="{BBAE86EB-DD81-4A7A-9368-E325154A5A14}" destId="{08491A9F-3D41-44E5-84C2-2428EB729E27}" srcOrd="1" destOrd="0" presId="urn:microsoft.com/office/officeart/2005/8/layout/vList3"/>
    <dgm:cxn modelId="{4F772C01-7241-4CF6-B005-6C32E525D8C9}" type="presParOf" srcId="{05BD7C73-C81D-444B-BB0F-90C4C2B1FB8A}" destId="{B289D190-D48A-452E-ACF7-2A765F0ED36F}" srcOrd="5" destOrd="0" presId="urn:microsoft.com/office/officeart/2005/8/layout/vList3"/>
    <dgm:cxn modelId="{DC14BF4A-95AF-4E40-AE28-39968BB9B8BC}" type="presParOf" srcId="{05BD7C73-C81D-444B-BB0F-90C4C2B1FB8A}" destId="{867853D4-6E69-42A9-A31F-204FFF021C0E}" srcOrd="6" destOrd="0" presId="urn:microsoft.com/office/officeart/2005/8/layout/vList3"/>
    <dgm:cxn modelId="{02A8A47E-81FA-461A-BA46-90E4F2719827}" type="presParOf" srcId="{867853D4-6E69-42A9-A31F-204FFF021C0E}" destId="{001EE46F-8548-4A68-9EB2-45E721CB127F}" srcOrd="0" destOrd="0" presId="urn:microsoft.com/office/officeart/2005/8/layout/vList3"/>
    <dgm:cxn modelId="{A1B91F95-17E0-41EC-9819-66D627A9F588}" type="presParOf" srcId="{867853D4-6E69-42A9-A31F-204FFF021C0E}" destId="{EFE7D9A5-87D4-49C7-B698-43739C705586}" srcOrd="1" destOrd="0" presId="urn:microsoft.com/office/officeart/2005/8/layout/vList3"/>
    <dgm:cxn modelId="{2BBB940E-38C4-4C55-AE10-A25D51D3EB74}" type="presParOf" srcId="{05BD7C73-C81D-444B-BB0F-90C4C2B1FB8A}" destId="{A9FE1C36-B7CF-4C98-8A80-46DC01E61006}" srcOrd="7" destOrd="0" presId="urn:microsoft.com/office/officeart/2005/8/layout/vList3"/>
    <dgm:cxn modelId="{3838753B-DC27-485A-BE5D-C0407C24DB66}" type="presParOf" srcId="{05BD7C73-C81D-444B-BB0F-90C4C2B1FB8A}" destId="{659E4A4C-B410-44A2-B44D-BA4880A13CDE}" srcOrd="8" destOrd="0" presId="urn:microsoft.com/office/officeart/2005/8/layout/vList3"/>
    <dgm:cxn modelId="{76758D70-CAA4-4515-A29E-B23A427418D3}" type="presParOf" srcId="{659E4A4C-B410-44A2-B44D-BA4880A13CDE}" destId="{ACAACD20-CAAA-428F-BA50-6F6758B4B10A}" srcOrd="0" destOrd="0" presId="urn:microsoft.com/office/officeart/2005/8/layout/vList3"/>
    <dgm:cxn modelId="{2C38CF2C-D16F-4CDC-B3D5-93D753FEEA3D}" type="presParOf" srcId="{659E4A4C-B410-44A2-B44D-BA4880A13CDE}" destId="{BCFBFEFA-B03B-45CE-9816-3D4A00404911}" srcOrd="1" destOrd="0" presId="urn:microsoft.com/office/officeart/2005/8/layout/vList3"/>
    <dgm:cxn modelId="{EEABAC6C-ED1F-4972-8A25-F3471565C8CC}" type="presParOf" srcId="{05BD7C73-C81D-444B-BB0F-90C4C2B1FB8A}" destId="{5A2ED83B-4B99-4A8C-BD6A-77D1AB82F2E3}" srcOrd="9" destOrd="0" presId="urn:microsoft.com/office/officeart/2005/8/layout/vList3"/>
    <dgm:cxn modelId="{B98523C6-9611-4420-BF42-63F22FC75D1B}" type="presParOf" srcId="{05BD7C73-C81D-444B-BB0F-90C4C2B1FB8A}" destId="{D001490E-5543-46DB-B021-7EE09FEE385E}" srcOrd="10" destOrd="0" presId="urn:microsoft.com/office/officeart/2005/8/layout/vList3"/>
    <dgm:cxn modelId="{83D5F862-3569-4884-88C6-4B6E85F3F824}" type="presParOf" srcId="{D001490E-5543-46DB-B021-7EE09FEE385E}" destId="{A1AC4095-0BBE-49A0-9692-FCC9F7882160}" srcOrd="0" destOrd="0" presId="urn:microsoft.com/office/officeart/2005/8/layout/vList3"/>
    <dgm:cxn modelId="{81ED1F89-F21C-4F7D-A7B2-1A68A45D677A}" type="presParOf" srcId="{D001490E-5543-46DB-B021-7EE09FEE385E}" destId="{51753BAD-5F4E-4D25-807D-DE90C1E4B2D9}" srcOrd="1" destOrd="0" presId="urn:microsoft.com/office/officeart/2005/8/layout/vList3"/>
    <dgm:cxn modelId="{9ACF291A-D9D9-4106-A4B8-42940023CD72}" type="presParOf" srcId="{05BD7C73-C81D-444B-BB0F-90C4C2B1FB8A}" destId="{1DC2CF2A-AF77-41A4-B9B7-589DA680D447}" srcOrd="11" destOrd="0" presId="urn:microsoft.com/office/officeart/2005/8/layout/vList3"/>
    <dgm:cxn modelId="{F01473D9-FB35-45C2-9134-919E4CE8D851}" type="presParOf" srcId="{05BD7C73-C81D-444B-BB0F-90C4C2B1FB8A}" destId="{F7CC9C79-6871-4783-B45D-90AA82895A93}" srcOrd="12" destOrd="0" presId="urn:microsoft.com/office/officeart/2005/8/layout/vList3"/>
    <dgm:cxn modelId="{B5E551F8-4606-44DF-BFE4-93DFBDAA4B86}" type="presParOf" srcId="{F7CC9C79-6871-4783-B45D-90AA82895A93}" destId="{BF11E400-49E4-4F06-90F0-0DCA571EE6E9}" srcOrd="0" destOrd="0" presId="urn:microsoft.com/office/officeart/2005/8/layout/vList3"/>
    <dgm:cxn modelId="{50CB8D49-842F-4D24-99D2-3D8553ABBBBC}" type="presParOf" srcId="{F7CC9C79-6871-4783-B45D-90AA82895A93}" destId="{64B23E2C-50FE-4305-8729-1B107F8FE014}" srcOrd="1" destOrd="0" presId="urn:microsoft.com/office/officeart/2005/8/layout/vList3"/>
    <dgm:cxn modelId="{37D1A43B-6374-43B8-ACDF-78BD30A8E7D7}" type="presParOf" srcId="{05BD7C73-C81D-444B-BB0F-90C4C2B1FB8A}" destId="{A1801F8E-C509-4F61-B8BA-7F6335ED7B8D}" srcOrd="13" destOrd="0" presId="urn:microsoft.com/office/officeart/2005/8/layout/vList3"/>
    <dgm:cxn modelId="{F736CE46-E036-42F7-947D-543BC7D096E3}" type="presParOf" srcId="{05BD7C73-C81D-444B-BB0F-90C4C2B1FB8A}" destId="{1A5652F0-65FF-47F9-B334-6F81DBCBA663}" srcOrd="14" destOrd="0" presId="urn:microsoft.com/office/officeart/2005/8/layout/vList3"/>
    <dgm:cxn modelId="{4A1DCFDD-7F1A-4856-B77E-1991B6259EE6}" type="presParOf" srcId="{1A5652F0-65FF-47F9-B334-6F81DBCBA663}" destId="{293DB54F-A0BE-4458-979D-7B28FAAB45AF}" srcOrd="0" destOrd="0" presId="urn:microsoft.com/office/officeart/2005/8/layout/vList3"/>
    <dgm:cxn modelId="{90F4C5AB-5446-4653-979B-D59002D97AAE}" type="presParOf" srcId="{1A5652F0-65FF-47F9-B334-6F81DBCBA663}" destId="{B1B36B11-69D3-44AC-BC58-1313555F5EED}" srcOrd="1" destOrd="0" presId="urn:microsoft.com/office/officeart/2005/8/layout/vList3"/>
    <dgm:cxn modelId="{5FFF41EA-90DD-4192-B027-D0938CB56EE4}" type="presParOf" srcId="{05BD7C73-C81D-444B-BB0F-90C4C2B1FB8A}" destId="{7F079A03-BF01-4289-878A-77E19B3FB434}" srcOrd="15" destOrd="0" presId="urn:microsoft.com/office/officeart/2005/8/layout/vList3"/>
    <dgm:cxn modelId="{70F76247-61CA-40A8-827F-DBB0ABA5241C}" type="presParOf" srcId="{05BD7C73-C81D-444B-BB0F-90C4C2B1FB8A}" destId="{7F63B36E-ECF5-4BB5-9150-95E20A12F36E}" srcOrd="16" destOrd="0" presId="urn:microsoft.com/office/officeart/2005/8/layout/vList3"/>
    <dgm:cxn modelId="{1A595BF6-46B3-41EC-BF74-13699F506508}" type="presParOf" srcId="{7F63B36E-ECF5-4BB5-9150-95E20A12F36E}" destId="{E307F64D-C526-46E2-9226-305C7154E99C}" srcOrd="0" destOrd="0" presId="urn:microsoft.com/office/officeart/2005/8/layout/vList3"/>
    <dgm:cxn modelId="{9A9B040C-1335-42A3-8C1D-91A28B97A568}" type="presParOf" srcId="{7F63B36E-ECF5-4BB5-9150-95E20A12F36E}" destId="{E90533CC-9E98-4AF2-A661-1E48521F883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F83CBB-8032-480B-8E35-A283911C379F}"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en-GB"/>
        </a:p>
      </dgm:t>
    </dgm:pt>
    <dgm:pt modelId="{0D2472BD-A89B-4EA3-892C-DC8A02D35C24}">
      <dgm:prSet phldrT="[Text]" custT="1"/>
      <dgm:spPr/>
      <dgm:t>
        <a:bodyPr/>
        <a:lstStyle/>
        <a:p>
          <a:pPr algn="l">
            <a:lnSpc>
              <a:spcPct val="100000"/>
            </a:lnSpc>
          </a:pPr>
          <a:r>
            <a:rPr lang="en-US" sz="1200" dirty="0" smtClean="0"/>
            <a:t>Users who need online data go to the online application or external list</a:t>
          </a:r>
          <a:endParaRPr lang="en-GB" sz="1200" dirty="0">
            <a:solidFill>
              <a:schemeClr val="tx1"/>
            </a:solidFill>
          </a:endParaRPr>
        </a:p>
      </dgm:t>
    </dgm:pt>
    <dgm:pt modelId="{C96D5644-7B2D-4B5A-9CE0-E1C5C0ADB8EA}" type="parTrans" cxnId="{527A9A3E-F208-4D74-B358-6BDA310D861F}">
      <dgm:prSet/>
      <dgm:spPr/>
      <dgm:t>
        <a:bodyPr/>
        <a:lstStyle/>
        <a:p>
          <a:pPr algn="l">
            <a:lnSpc>
              <a:spcPct val="100000"/>
            </a:lnSpc>
          </a:pPr>
          <a:endParaRPr lang="en-GB" sz="1200">
            <a:solidFill>
              <a:schemeClr val="tx1"/>
            </a:solidFill>
          </a:endParaRPr>
        </a:p>
      </dgm:t>
    </dgm:pt>
    <dgm:pt modelId="{06F28AF2-BF91-432B-A5EF-918165A7CD69}" type="sibTrans" cxnId="{527A9A3E-F208-4D74-B358-6BDA310D861F}">
      <dgm:prSet/>
      <dgm:spPr/>
      <dgm:t>
        <a:bodyPr/>
        <a:lstStyle/>
        <a:p>
          <a:pPr algn="l">
            <a:lnSpc>
              <a:spcPct val="100000"/>
            </a:lnSpc>
          </a:pPr>
          <a:endParaRPr lang="en-GB" sz="1200">
            <a:solidFill>
              <a:schemeClr val="tx1"/>
            </a:solidFill>
          </a:endParaRPr>
        </a:p>
      </dgm:t>
    </dgm:pt>
    <dgm:pt modelId="{0313D606-B274-4AF4-9C9C-A37CDCC20047}">
      <dgm:prSet custT="1"/>
      <dgm:spPr/>
      <dgm:t>
        <a:bodyPr/>
        <a:lstStyle/>
        <a:p>
          <a:pPr algn="l"/>
          <a:r>
            <a:rPr lang="en-US" sz="1200" dirty="0" smtClean="0"/>
            <a:t>The external list or online application creates a request for data and sends it to Business Connectivity Services</a:t>
          </a:r>
          <a:endParaRPr lang="en-US" sz="1200" dirty="0"/>
        </a:p>
      </dgm:t>
    </dgm:pt>
    <dgm:pt modelId="{A598A570-B510-47C5-8EB3-59171892DA27}" type="parTrans" cxnId="{D0F899C5-8D79-4102-A417-9EE817FCC054}">
      <dgm:prSet/>
      <dgm:spPr/>
      <dgm:t>
        <a:bodyPr/>
        <a:lstStyle/>
        <a:p>
          <a:pPr algn="l"/>
          <a:endParaRPr lang="en-GB" sz="1200"/>
        </a:p>
      </dgm:t>
    </dgm:pt>
    <dgm:pt modelId="{F6674801-8B24-4FD1-9627-5CC0530C0D40}" type="sibTrans" cxnId="{D0F899C5-8D79-4102-A417-9EE817FCC054}">
      <dgm:prSet/>
      <dgm:spPr/>
      <dgm:t>
        <a:bodyPr/>
        <a:lstStyle/>
        <a:p>
          <a:pPr algn="l"/>
          <a:endParaRPr lang="en-GB" sz="1200"/>
        </a:p>
      </dgm:t>
    </dgm:pt>
    <dgm:pt modelId="{41D6DC82-5FF3-491C-BDDF-304A41B708BF}">
      <dgm:prSet custT="1"/>
      <dgm:spPr/>
      <dgm:t>
        <a:bodyPr/>
        <a:lstStyle/>
        <a:p>
          <a:pPr algn="l"/>
          <a:r>
            <a:rPr lang="en-US" sz="1200" dirty="0" smtClean="0"/>
            <a:t>Business Connectivity Services accesses the external content type to determine how to access the external data</a:t>
          </a:r>
          <a:endParaRPr lang="en-US" sz="1200" dirty="0"/>
        </a:p>
      </dgm:t>
    </dgm:pt>
    <dgm:pt modelId="{C545BE84-736B-431E-A1E2-8D5103E6EECC}" type="parTrans" cxnId="{74522084-E390-40FC-B32F-1EB0C0EF498D}">
      <dgm:prSet/>
      <dgm:spPr/>
      <dgm:t>
        <a:bodyPr/>
        <a:lstStyle/>
        <a:p>
          <a:pPr algn="l"/>
          <a:endParaRPr lang="en-GB" sz="1200"/>
        </a:p>
      </dgm:t>
    </dgm:pt>
    <dgm:pt modelId="{B3B34560-71DA-4AA2-8BD5-28B6819CCD6D}" type="sibTrans" cxnId="{74522084-E390-40FC-B32F-1EB0C0EF498D}">
      <dgm:prSet/>
      <dgm:spPr/>
      <dgm:t>
        <a:bodyPr/>
        <a:lstStyle/>
        <a:p>
          <a:pPr algn="l"/>
          <a:endParaRPr lang="en-GB" sz="1200"/>
        </a:p>
      </dgm:t>
    </dgm:pt>
    <dgm:pt modelId="{6AEA0CAF-569C-488B-857C-C6E5A0370869}">
      <dgm:prSet custT="1"/>
      <dgm:spPr/>
      <dgm:t>
        <a:bodyPr/>
        <a:lstStyle/>
        <a:p>
          <a:pPr algn="l"/>
          <a:r>
            <a:rPr lang="en-US" sz="1200" dirty="0" smtClean="0"/>
            <a:t>The external content type tells Business Connectivity Services the credentials to use, in this case, credentials from the secure store</a:t>
          </a:r>
          <a:endParaRPr lang="en-US" sz="1200" dirty="0"/>
        </a:p>
      </dgm:t>
    </dgm:pt>
    <dgm:pt modelId="{D0F6BBA6-466C-44A4-874C-BF24293DC1D3}" type="parTrans" cxnId="{98E0F208-FBC0-4E6A-80F2-F0930767B9C0}">
      <dgm:prSet/>
      <dgm:spPr/>
      <dgm:t>
        <a:bodyPr/>
        <a:lstStyle/>
        <a:p>
          <a:pPr algn="l"/>
          <a:endParaRPr lang="en-GB" sz="1200"/>
        </a:p>
      </dgm:t>
    </dgm:pt>
    <dgm:pt modelId="{9BEC9EB4-21B2-473C-A6B5-68E19ECB44F0}" type="sibTrans" cxnId="{98E0F208-FBC0-4E6A-80F2-F0930767B9C0}">
      <dgm:prSet/>
      <dgm:spPr/>
      <dgm:t>
        <a:bodyPr/>
        <a:lstStyle/>
        <a:p>
          <a:pPr algn="l"/>
          <a:endParaRPr lang="en-GB" sz="1200"/>
        </a:p>
      </dgm:t>
    </dgm:pt>
    <dgm:pt modelId="{B1868D26-2B8F-4B1A-A651-A3AB875F0A8B}">
      <dgm:prSet custT="1"/>
      <dgm:spPr/>
      <dgm:t>
        <a:bodyPr/>
        <a:lstStyle/>
        <a:p>
          <a:pPr algn="l"/>
          <a:r>
            <a:rPr lang="en-US" sz="1200" dirty="0" smtClean="0"/>
            <a:t>Business Connectivity Services passes the request to the endpoint of SQL Azure Windows Communication Foundation Service</a:t>
          </a:r>
          <a:endParaRPr lang="en-US" sz="1200" dirty="0"/>
        </a:p>
      </dgm:t>
    </dgm:pt>
    <dgm:pt modelId="{7D7BC6C3-1BAF-43DA-877C-77DA50CCBD64}" type="parTrans" cxnId="{72EEDD12-0CE8-4B2B-93A6-827161EDEE38}">
      <dgm:prSet/>
      <dgm:spPr/>
      <dgm:t>
        <a:bodyPr/>
        <a:lstStyle/>
        <a:p>
          <a:pPr algn="l"/>
          <a:endParaRPr lang="en-GB" sz="1200"/>
        </a:p>
      </dgm:t>
    </dgm:pt>
    <dgm:pt modelId="{BCBE0AD4-90F3-4A80-8EC7-33C10EAD315A}" type="sibTrans" cxnId="{72EEDD12-0CE8-4B2B-93A6-827161EDEE38}">
      <dgm:prSet/>
      <dgm:spPr/>
      <dgm:t>
        <a:bodyPr/>
        <a:lstStyle/>
        <a:p>
          <a:pPr algn="l"/>
          <a:endParaRPr lang="en-GB" sz="1200"/>
        </a:p>
      </dgm:t>
    </dgm:pt>
    <dgm:pt modelId="{A3DD9802-57E1-4261-A3BF-A73EBF7CD32C}">
      <dgm:prSet custT="1"/>
      <dgm:spPr/>
      <dgm:t>
        <a:bodyPr/>
        <a:lstStyle/>
        <a:p>
          <a:pPr algn="l"/>
          <a:r>
            <a:rPr lang="en-US" sz="1200" smtClean="0"/>
            <a:t>SQL Azure returns the data</a:t>
          </a:r>
          <a:endParaRPr lang="en-US" sz="1200" dirty="0"/>
        </a:p>
      </dgm:t>
    </dgm:pt>
    <dgm:pt modelId="{F202FEDC-01FC-48EA-9987-04F2EE1A4334}" type="parTrans" cxnId="{E4F1A4C8-C177-4EBE-A152-CCB6D2E1EC47}">
      <dgm:prSet/>
      <dgm:spPr/>
      <dgm:t>
        <a:bodyPr/>
        <a:lstStyle/>
        <a:p>
          <a:pPr algn="l"/>
          <a:endParaRPr lang="en-GB" sz="1200"/>
        </a:p>
      </dgm:t>
    </dgm:pt>
    <dgm:pt modelId="{3E5D6FCF-663A-4021-BC22-5F9849DC6A03}" type="sibTrans" cxnId="{E4F1A4C8-C177-4EBE-A152-CCB6D2E1EC47}">
      <dgm:prSet/>
      <dgm:spPr/>
      <dgm:t>
        <a:bodyPr/>
        <a:lstStyle/>
        <a:p>
          <a:pPr algn="l"/>
          <a:endParaRPr lang="en-GB" sz="1200"/>
        </a:p>
      </dgm:t>
    </dgm:pt>
    <dgm:pt modelId="{033D243E-ED78-4427-B00F-03B9C4E37DBA}">
      <dgm:prSet custT="1"/>
      <dgm:spPr/>
      <dgm:t>
        <a:bodyPr/>
        <a:lstStyle/>
        <a:p>
          <a:pPr algn="l"/>
          <a:r>
            <a:rPr lang="en-US" sz="1200" smtClean="0"/>
            <a:t>SharePoint Online displays the data in the browser</a:t>
          </a:r>
          <a:endParaRPr lang="en-US" sz="1200" dirty="0"/>
        </a:p>
      </dgm:t>
    </dgm:pt>
    <dgm:pt modelId="{830DFE06-45DE-4FF6-8877-A502828C6EA3}" type="parTrans" cxnId="{CFB1E459-6345-4222-BE25-BAA03B3145CF}">
      <dgm:prSet/>
      <dgm:spPr/>
      <dgm:t>
        <a:bodyPr/>
        <a:lstStyle/>
        <a:p>
          <a:pPr algn="l"/>
          <a:endParaRPr lang="en-GB" sz="1200"/>
        </a:p>
      </dgm:t>
    </dgm:pt>
    <dgm:pt modelId="{C4CA8973-94F6-403D-82D8-1DE31B3CBDCC}" type="sibTrans" cxnId="{CFB1E459-6345-4222-BE25-BAA03B3145CF}">
      <dgm:prSet/>
      <dgm:spPr/>
      <dgm:t>
        <a:bodyPr/>
        <a:lstStyle/>
        <a:p>
          <a:pPr algn="l"/>
          <a:endParaRPr lang="en-GB" sz="1200"/>
        </a:p>
      </dgm:t>
    </dgm:pt>
    <dgm:pt modelId="{05BD7C73-C81D-444B-BB0F-90C4C2B1FB8A}" type="pres">
      <dgm:prSet presAssocID="{81F83CBB-8032-480B-8E35-A283911C379F}" presName="linearFlow" presStyleCnt="0">
        <dgm:presLayoutVars>
          <dgm:dir/>
          <dgm:resizeHandles val="exact"/>
        </dgm:presLayoutVars>
      </dgm:prSet>
      <dgm:spPr/>
      <dgm:t>
        <a:bodyPr/>
        <a:lstStyle/>
        <a:p>
          <a:endParaRPr lang="en-GB"/>
        </a:p>
      </dgm:t>
    </dgm:pt>
    <dgm:pt modelId="{5E878A00-F135-4F90-8A0A-0B97294E39E6}" type="pres">
      <dgm:prSet presAssocID="{0D2472BD-A89B-4EA3-892C-DC8A02D35C24}" presName="composite" presStyleCnt="0"/>
      <dgm:spPr/>
    </dgm:pt>
    <dgm:pt modelId="{EDACDB8F-4018-43C1-8CA2-78B8C8E5AC2E}" type="pres">
      <dgm:prSet presAssocID="{0D2472BD-A89B-4EA3-892C-DC8A02D35C24}" presName="imgShp" presStyleLbl="fgImgPlace1" presStyleIdx="0" presStyleCnt="7" custLinFactX="-47702" custLinFactNeighborX="-100000" custLinFactNeighborY="4510"/>
      <dgm:spPr>
        <a:blipFill rotWithShape="1">
          <a:blip xmlns:r="http://schemas.openxmlformats.org/officeDocument/2006/relationships" r:embed="rId1"/>
          <a:stretch>
            <a:fillRect/>
          </a:stretch>
        </a:blipFill>
      </dgm:spPr>
      <dgm:t>
        <a:bodyPr/>
        <a:lstStyle/>
        <a:p>
          <a:endParaRPr lang="en-GB"/>
        </a:p>
      </dgm:t>
    </dgm:pt>
    <dgm:pt modelId="{9A2126E0-5DEB-4FFE-A757-8B5D922629D7}" type="pres">
      <dgm:prSet presAssocID="{0D2472BD-A89B-4EA3-892C-DC8A02D35C24}" presName="txShp" presStyleLbl="node1" presStyleIdx="0" presStyleCnt="7" custScaleX="129636" custLinFactNeighborX="-320" custLinFactNeighborY="-353">
        <dgm:presLayoutVars>
          <dgm:bulletEnabled val="1"/>
        </dgm:presLayoutVars>
      </dgm:prSet>
      <dgm:spPr/>
      <dgm:t>
        <a:bodyPr/>
        <a:lstStyle/>
        <a:p>
          <a:endParaRPr lang="en-GB"/>
        </a:p>
      </dgm:t>
    </dgm:pt>
    <dgm:pt modelId="{5B999CA0-3D18-48B7-8729-0DAE9FC93A87}" type="pres">
      <dgm:prSet presAssocID="{06F28AF2-BF91-432B-A5EF-918165A7CD69}" presName="spacing" presStyleCnt="0"/>
      <dgm:spPr/>
    </dgm:pt>
    <dgm:pt modelId="{E73C13EC-8A34-46DC-8DA3-D44A9381C9CD}" type="pres">
      <dgm:prSet presAssocID="{0313D606-B274-4AF4-9C9C-A37CDCC20047}" presName="composite" presStyleCnt="0"/>
      <dgm:spPr/>
    </dgm:pt>
    <dgm:pt modelId="{FC238D55-7E6F-4AAD-9E15-20FACF8DFEDA}" type="pres">
      <dgm:prSet presAssocID="{0313D606-B274-4AF4-9C9C-A37CDCC20047}" presName="imgShp" presStyleLbl="fgImgPlace1" presStyleIdx="1" presStyleCnt="7" custLinFactX="-46832" custLinFactNeighborX="-100000" custLinFactNeighborY="2823"/>
      <dgm:spPr>
        <a:blipFill rotWithShape="1">
          <a:blip xmlns:r="http://schemas.openxmlformats.org/officeDocument/2006/relationships" r:embed="rId2"/>
          <a:stretch>
            <a:fillRect/>
          </a:stretch>
        </a:blipFill>
      </dgm:spPr>
      <dgm:t>
        <a:bodyPr/>
        <a:lstStyle/>
        <a:p>
          <a:endParaRPr lang="en-GB"/>
        </a:p>
      </dgm:t>
    </dgm:pt>
    <dgm:pt modelId="{9CBF8A11-7FB0-45C9-AF71-579F7E9FE872}" type="pres">
      <dgm:prSet presAssocID="{0313D606-B274-4AF4-9C9C-A37CDCC20047}" presName="txShp" presStyleLbl="node1" presStyleIdx="1" presStyleCnt="7" custScaleX="128824">
        <dgm:presLayoutVars>
          <dgm:bulletEnabled val="1"/>
        </dgm:presLayoutVars>
      </dgm:prSet>
      <dgm:spPr/>
      <dgm:t>
        <a:bodyPr/>
        <a:lstStyle/>
        <a:p>
          <a:endParaRPr lang="en-GB"/>
        </a:p>
      </dgm:t>
    </dgm:pt>
    <dgm:pt modelId="{5F6A24CC-FE47-4205-A7A2-A58034E65D5E}" type="pres">
      <dgm:prSet presAssocID="{F6674801-8B24-4FD1-9627-5CC0530C0D40}" presName="spacing" presStyleCnt="0"/>
      <dgm:spPr/>
    </dgm:pt>
    <dgm:pt modelId="{2792DCF7-7CD0-4CBC-88AB-63A2E9E616BC}" type="pres">
      <dgm:prSet presAssocID="{41D6DC82-5FF3-491C-BDDF-304A41B708BF}" presName="composite" presStyleCnt="0"/>
      <dgm:spPr/>
    </dgm:pt>
    <dgm:pt modelId="{C44D7FE1-3604-46FA-BD32-B14CF1F2A50B}" type="pres">
      <dgm:prSet presAssocID="{41D6DC82-5FF3-491C-BDDF-304A41B708BF}" presName="imgShp" presStyleLbl="fgImgPlace1" presStyleIdx="2" presStyleCnt="7" custLinFactX="-46832" custLinFactNeighborX="-100000" custLinFactNeighborY="8720"/>
      <dgm:spPr>
        <a:blipFill rotWithShape="1">
          <a:blip xmlns:r="http://schemas.openxmlformats.org/officeDocument/2006/relationships" r:embed="rId3"/>
          <a:stretch>
            <a:fillRect/>
          </a:stretch>
        </a:blipFill>
      </dgm:spPr>
      <dgm:t>
        <a:bodyPr/>
        <a:lstStyle/>
        <a:p>
          <a:endParaRPr lang="en-GB"/>
        </a:p>
      </dgm:t>
    </dgm:pt>
    <dgm:pt modelId="{5589EC1C-6B2D-4DC1-B890-5A8C133F82C2}" type="pres">
      <dgm:prSet presAssocID="{41D6DC82-5FF3-491C-BDDF-304A41B708BF}" presName="txShp" presStyleLbl="node1" presStyleIdx="2" presStyleCnt="7" custScaleX="128824">
        <dgm:presLayoutVars>
          <dgm:bulletEnabled val="1"/>
        </dgm:presLayoutVars>
      </dgm:prSet>
      <dgm:spPr/>
      <dgm:t>
        <a:bodyPr/>
        <a:lstStyle/>
        <a:p>
          <a:endParaRPr lang="en-GB"/>
        </a:p>
      </dgm:t>
    </dgm:pt>
    <dgm:pt modelId="{67C8B212-F1C8-43B8-B014-436A0C49AE9F}" type="pres">
      <dgm:prSet presAssocID="{B3B34560-71DA-4AA2-8BD5-28B6819CCD6D}" presName="spacing" presStyleCnt="0"/>
      <dgm:spPr/>
    </dgm:pt>
    <dgm:pt modelId="{E76CAC9F-DFC9-41E5-AA63-47E2783D60A4}" type="pres">
      <dgm:prSet presAssocID="{6AEA0CAF-569C-488B-857C-C6E5A0370869}" presName="composite" presStyleCnt="0"/>
      <dgm:spPr/>
    </dgm:pt>
    <dgm:pt modelId="{60DB8A3B-1FAD-4955-92CA-CFB7D8E3614B}" type="pres">
      <dgm:prSet presAssocID="{6AEA0CAF-569C-488B-857C-C6E5A0370869}" presName="imgShp" presStyleLbl="fgImgPlace1" presStyleIdx="3" presStyleCnt="7" custLinFactX="-47702" custLinFactNeighborX="-100000" custLinFactNeighborY="4510"/>
      <dgm:spPr>
        <a:blipFill rotWithShape="1">
          <a:blip xmlns:r="http://schemas.openxmlformats.org/officeDocument/2006/relationships" r:embed="rId4"/>
          <a:stretch>
            <a:fillRect/>
          </a:stretch>
        </a:blipFill>
      </dgm:spPr>
      <dgm:t>
        <a:bodyPr/>
        <a:lstStyle/>
        <a:p>
          <a:endParaRPr lang="en-GB"/>
        </a:p>
      </dgm:t>
    </dgm:pt>
    <dgm:pt modelId="{A798937E-5389-4789-A6A5-B77AE079A455}" type="pres">
      <dgm:prSet presAssocID="{6AEA0CAF-569C-488B-857C-C6E5A0370869}" presName="txShp" presStyleLbl="node1" presStyleIdx="3" presStyleCnt="7" custScaleX="128824">
        <dgm:presLayoutVars>
          <dgm:bulletEnabled val="1"/>
        </dgm:presLayoutVars>
      </dgm:prSet>
      <dgm:spPr/>
      <dgm:t>
        <a:bodyPr/>
        <a:lstStyle/>
        <a:p>
          <a:endParaRPr lang="en-GB"/>
        </a:p>
      </dgm:t>
    </dgm:pt>
    <dgm:pt modelId="{C15AA902-A192-4586-8D19-207DA826D273}" type="pres">
      <dgm:prSet presAssocID="{9BEC9EB4-21B2-473C-A6B5-68E19ECB44F0}" presName="spacing" presStyleCnt="0"/>
      <dgm:spPr/>
    </dgm:pt>
    <dgm:pt modelId="{43BC5B75-5393-42BF-BD10-EB6A7147FA12}" type="pres">
      <dgm:prSet presAssocID="{B1868D26-2B8F-4B1A-A651-A3AB875F0A8B}" presName="composite" presStyleCnt="0"/>
      <dgm:spPr/>
    </dgm:pt>
    <dgm:pt modelId="{FA870E73-F0CF-4029-97E0-549718E7A2E1}" type="pres">
      <dgm:prSet presAssocID="{B1868D26-2B8F-4B1A-A651-A3AB875F0A8B}" presName="imgShp" presStyleLbl="fgImgPlace1" presStyleIdx="4" presStyleCnt="7" custLinFactX="-47702" custLinFactNeighborX="-100000" custLinFactNeighborY="4510"/>
      <dgm:spPr>
        <a:blipFill rotWithShape="1">
          <a:blip xmlns:r="http://schemas.openxmlformats.org/officeDocument/2006/relationships" r:embed="rId5"/>
          <a:stretch>
            <a:fillRect/>
          </a:stretch>
        </a:blipFill>
      </dgm:spPr>
      <dgm:t>
        <a:bodyPr/>
        <a:lstStyle/>
        <a:p>
          <a:endParaRPr lang="en-GB"/>
        </a:p>
      </dgm:t>
    </dgm:pt>
    <dgm:pt modelId="{DFEAA342-ED78-4682-A7E8-12612298E655}" type="pres">
      <dgm:prSet presAssocID="{B1868D26-2B8F-4B1A-A651-A3AB875F0A8B}" presName="txShp" presStyleLbl="node1" presStyleIdx="4" presStyleCnt="7" custScaleX="128824">
        <dgm:presLayoutVars>
          <dgm:bulletEnabled val="1"/>
        </dgm:presLayoutVars>
      </dgm:prSet>
      <dgm:spPr/>
      <dgm:t>
        <a:bodyPr/>
        <a:lstStyle/>
        <a:p>
          <a:endParaRPr lang="en-GB"/>
        </a:p>
      </dgm:t>
    </dgm:pt>
    <dgm:pt modelId="{0A0698F4-2334-4A21-A83A-278F71B60977}" type="pres">
      <dgm:prSet presAssocID="{BCBE0AD4-90F3-4A80-8EC7-33C10EAD315A}" presName="spacing" presStyleCnt="0"/>
      <dgm:spPr/>
    </dgm:pt>
    <dgm:pt modelId="{8BEC4243-E1F8-449D-B9F0-1167BA48F74B}" type="pres">
      <dgm:prSet presAssocID="{A3DD9802-57E1-4261-A3BF-A73EBF7CD32C}" presName="composite" presStyleCnt="0"/>
      <dgm:spPr/>
    </dgm:pt>
    <dgm:pt modelId="{4A5C014E-2781-4480-BB56-1B30EDE7261F}" type="pres">
      <dgm:prSet presAssocID="{A3DD9802-57E1-4261-A3BF-A73EBF7CD32C}" presName="imgShp" presStyleLbl="fgImgPlace1" presStyleIdx="5" presStyleCnt="7" custLinFactX="-47702" custLinFactNeighborX="-100000" custLinFactNeighborY="4510"/>
      <dgm:spPr>
        <a:blipFill rotWithShape="1">
          <a:blip xmlns:r="http://schemas.openxmlformats.org/officeDocument/2006/relationships" r:embed="rId6"/>
          <a:stretch>
            <a:fillRect/>
          </a:stretch>
        </a:blipFill>
      </dgm:spPr>
      <dgm:t>
        <a:bodyPr/>
        <a:lstStyle/>
        <a:p>
          <a:endParaRPr lang="en-GB"/>
        </a:p>
      </dgm:t>
    </dgm:pt>
    <dgm:pt modelId="{6825F3CF-899C-4742-A441-15CC94E10A38}" type="pres">
      <dgm:prSet presAssocID="{A3DD9802-57E1-4261-A3BF-A73EBF7CD32C}" presName="txShp" presStyleLbl="node1" presStyleIdx="5" presStyleCnt="7" custScaleX="128824">
        <dgm:presLayoutVars>
          <dgm:bulletEnabled val="1"/>
        </dgm:presLayoutVars>
      </dgm:prSet>
      <dgm:spPr/>
      <dgm:t>
        <a:bodyPr/>
        <a:lstStyle/>
        <a:p>
          <a:endParaRPr lang="en-GB"/>
        </a:p>
      </dgm:t>
    </dgm:pt>
    <dgm:pt modelId="{5DE4F83F-4419-45BF-9A1F-80D6DA45A078}" type="pres">
      <dgm:prSet presAssocID="{3E5D6FCF-663A-4021-BC22-5F9849DC6A03}" presName="spacing" presStyleCnt="0"/>
      <dgm:spPr/>
    </dgm:pt>
    <dgm:pt modelId="{06FA7495-7AA8-46DC-9A50-6BB5F69B5F24}" type="pres">
      <dgm:prSet presAssocID="{033D243E-ED78-4427-B00F-03B9C4E37DBA}" presName="composite" presStyleCnt="0"/>
      <dgm:spPr/>
    </dgm:pt>
    <dgm:pt modelId="{5072F397-503E-4F7A-9759-84E026B9B76A}" type="pres">
      <dgm:prSet presAssocID="{033D243E-ED78-4427-B00F-03B9C4E37DBA}" presName="imgShp" presStyleLbl="fgImgPlace1" presStyleIdx="6" presStyleCnt="7" custLinFactX="-47702" custLinFactNeighborX="-100000" custLinFactNeighborY="4510"/>
      <dgm:spPr>
        <a:blipFill rotWithShape="1">
          <a:blip xmlns:r="http://schemas.openxmlformats.org/officeDocument/2006/relationships" r:embed="rId7"/>
          <a:stretch>
            <a:fillRect/>
          </a:stretch>
        </a:blipFill>
      </dgm:spPr>
      <dgm:t>
        <a:bodyPr/>
        <a:lstStyle/>
        <a:p>
          <a:endParaRPr lang="en-GB"/>
        </a:p>
      </dgm:t>
    </dgm:pt>
    <dgm:pt modelId="{B871BA3E-AB87-48C9-A289-FCB2F28CD13F}" type="pres">
      <dgm:prSet presAssocID="{033D243E-ED78-4427-B00F-03B9C4E37DBA}" presName="txShp" presStyleLbl="node1" presStyleIdx="6" presStyleCnt="7" custScaleX="128824">
        <dgm:presLayoutVars>
          <dgm:bulletEnabled val="1"/>
        </dgm:presLayoutVars>
      </dgm:prSet>
      <dgm:spPr/>
      <dgm:t>
        <a:bodyPr/>
        <a:lstStyle/>
        <a:p>
          <a:endParaRPr lang="en-GB"/>
        </a:p>
      </dgm:t>
    </dgm:pt>
  </dgm:ptLst>
  <dgm:cxnLst>
    <dgm:cxn modelId="{E4F1A4C8-C177-4EBE-A152-CCB6D2E1EC47}" srcId="{81F83CBB-8032-480B-8E35-A283911C379F}" destId="{A3DD9802-57E1-4261-A3BF-A73EBF7CD32C}" srcOrd="5" destOrd="0" parTransId="{F202FEDC-01FC-48EA-9987-04F2EE1A4334}" sibTransId="{3E5D6FCF-663A-4021-BC22-5F9849DC6A03}"/>
    <dgm:cxn modelId="{72EEDD12-0CE8-4B2B-93A6-827161EDEE38}" srcId="{81F83CBB-8032-480B-8E35-A283911C379F}" destId="{B1868D26-2B8F-4B1A-A651-A3AB875F0A8B}" srcOrd="4" destOrd="0" parTransId="{7D7BC6C3-1BAF-43DA-877C-77DA50CCBD64}" sibTransId="{BCBE0AD4-90F3-4A80-8EC7-33C10EAD315A}"/>
    <dgm:cxn modelId="{9354C2FA-41E4-4E3C-B2BD-050CB7DC5362}" type="presOf" srcId="{033D243E-ED78-4427-B00F-03B9C4E37DBA}" destId="{B871BA3E-AB87-48C9-A289-FCB2F28CD13F}" srcOrd="0" destOrd="0" presId="urn:microsoft.com/office/officeart/2005/8/layout/vList3"/>
    <dgm:cxn modelId="{527A9A3E-F208-4D74-B358-6BDA310D861F}" srcId="{81F83CBB-8032-480B-8E35-A283911C379F}" destId="{0D2472BD-A89B-4EA3-892C-DC8A02D35C24}" srcOrd="0" destOrd="0" parTransId="{C96D5644-7B2D-4B5A-9CE0-E1C5C0ADB8EA}" sibTransId="{06F28AF2-BF91-432B-A5EF-918165A7CD69}"/>
    <dgm:cxn modelId="{7F947B2A-758B-4A38-A10C-112369AAA4EC}" type="presOf" srcId="{0D2472BD-A89B-4EA3-892C-DC8A02D35C24}" destId="{9A2126E0-5DEB-4FFE-A757-8B5D922629D7}" srcOrd="0" destOrd="0" presId="urn:microsoft.com/office/officeart/2005/8/layout/vList3"/>
    <dgm:cxn modelId="{FB152F90-0BAA-4EAB-B438-3187B3FA171F}" type="presOf" srcId="{B1868D26-2B8F-4B1A-A651-A3AB875F0A8B}" destId="{DFEAA342-ED78-4682-A7E8-12612298E655}" srcOrd="0" destOrd="0" presId="urn:microsoft.com/office/officeart/2005/8/layout/vList3"/>
    <dgm:cxn modelId="{CFB1E459-6345-4222-BE25-BAA03B3145CF}" srcId="{81F83CBB-8032-480B-8E35-A283911C379F}" destId="{033D243E-ED78-4427-B00F-03B9C4E37DBA}" srcOrd="6" destOrd="0" parTransId="{830DFE06-45DE-4FF6-8877-A502828C6EA3}" sibTransId="{C4CA8973-94F6-403D-82D8-1DE31B3CBDCC}"/>
    <dgm:cxn modelId="{B416E6C5-AC30-431E-8A7A-9EFFAB1A4D6F}" type="presOf" srcId="{0313D606-B274-4AF4-9C9C-A37CDCC20047}" destId="{9CBF8A11-7FB0-45C9-AF71-579F7E9FE872}" srcOrd="0" destOrd="0" presId="urn:microsoft.com/office/officeart/2005/8/layout/vList3"/>
    <dgm:cxn modelId="{0006E0E4-20C3-48F5-8D81-3DA618C6555E}" type="presOf" srcId="{6AEA0CAF-569C-488B-857C-C6E5A0370869}" destId="{A798937E-5389-4789-A6A5-B77AE079A455}" srcOrd="0" destOrd="0" presId="urn:microsoft.com/office/officeart/2005/8/layout/vList3"/>
    <dgm:cxn modelId="{83B6888B-793A-49EE-8C20-89C3622D90F0}" type="presOf" srcId="{A3DD9802-57E1-4261-A3BF-A73EBF7CD32C}" destId="{6825F3CF-899C-4742-A441-15CC94E10A38}" srcOrd="0" destOrd="0" presId="urn:microsoft.com/office/officeart/2005/8/layout/vList3"/>
    <dgm:cxn modelId="{98E0F208-FBC0-4E6A-80F2-F0930767B9C0}" srcId="{81F83CBB-8032-480B-8E35-A283911C379F}" destId="{6AEA0CAF-569C-488B-857C-C6E5A0370869}" srcOrd="3" destOrd="0" parTransId="{D0F6BBA6-466C-44A4-874C-BF24293DC1D3}" sibTransId="{9BEC9EB4-21B2-473C-A6B5-68E19ECB44F0}"/>
    <dgm:cxn modelId="{829B8AF7-4D98-4624-A0B2-7BEE32FCB9ED}" type="presOf" srcId="{41D6DC82-5FF3-491C-BDDF-304A41B708BF}" destId="{5589EC1C-6B2D-4DC1-B890-5A8C133F82C2}" srcOrd="0" destOrd="0" presId="urn:microsoft.com/office/officeart/2005/8/layout/vList3"/>
    <dgm:cxn modelId="{74522084-E390-40FC-B32F-1EB0C0EF498D}" srcId="{81F83CBB-8032-480B-8E35-A283911C379F}" destId="{41D6DC82-5FF3-491C-BDDF-304A41B708BF}" srcOrd="2" destOrd="0" parTransId="{C545BE84-736B-431E-A1E2-8D5103E6EECC}" sibTransId="{B3B34560-71DA-4AA2-8BD5-28B6819CCD6D}"/>
    <dgm:cxn modelId="{E1EFC4C3-AA8B-4408-9263-7F9EBDDF567D}" type="presOf" srcId="{81F83CBB-8032-480B-8E35-A283911C379F}" destId="{05BD7C73-C81D-444B-BB0F-90C4C2B1FB8A}" srcOrd="0" destOrd="0" presId="urn:microsoft.com/office/officeart/2005/8/layout/vList3"/>
    <dgm:cxn modelId="{D0F899C5-8D79-4102-A417-9EE817FCC054}" srcId="{81F83CBB-8032-480B-8E35-A283911C379F}" destId="{0313D606-B274-4AF4-9C9C-A37CDCC20047}" srcOrd="1" destOrd="0" parTransId="{A598A570-B510-47C5-8EB3-59171892DA27}" sibTransId="{F6674801-8B24-4FD1-9627-5CC0530C0D40}"/>
    <dgm:cxn modelId="{B21333B2-592B-4B73-8395-6A0BAB2F8A95}" type="presParOf" srcId="{05BD7C73-C81D-444B-BB0F-90C4C2B1FB8A}" destId="{5E878A00-F135-4F90-8A0A-0B97294E39E6}" srcOrd="0" destOrd="0" presId="urn:microsoft.com/office/officeart/2005/8/layout/vList3"/>
    <dgm:cxn modelId="{7848B340-19AA-4D51-A9EC-2C9C16C166FC}" type="presParOf" srcId="{5E878A00-F135-4F90-8A0A-0B97294E39E6}" destId="{EDACDB8F-4018-43C1-8CA2-78B8C8E5AC2E}" srcOrd="0" destOrd="0" presId="urn:microsoft.com/office/officeart/2005/8/layout/vList3"/>
    <dgm:cxn modelId="{D011AA25-27AE-4F06-928E-645ED1CE4A4F}" type="presParOf" srcId="{5E878A00-F135-4F90-8A0A-0B97294E39E6}" destId="{9A2126E0-5DEB-4FFE-A757-8B5D922629D7}" srcOrd="1" destOrd="0" presId="urn:microsoft.com/office/officeart/2005/8/layout/vList3"/>
    <dgm:cxn modelId="{44287BD3-4B23-4EEE-B1DF-451DA2E665C2}" type="presParOf" srcId="{05BD7C73-C81D-444B-BB0F-90C4C2B1FB8A}" destId="{5B999CA0-3D18-48B7-8729-0DAE9FC93A87}" srcOrd="1" destOrd="0" presId="urn:microsoft.com/office/officeart/2005/8/layout/vList3"/>
    <dgm:cxn modelId="{358C004E-676A-4DC8-9F6B-A5EB05BCD91B}" type="presParOf" srcId="{05BD7C73-C81D-444B-BB0F-90C4C2B1FB8A}" destId="{E73C13EC-8A34-46DC-8DA3-D44A9381C9CD}" srcOrd="2" destOrd="0" presId="urn:microsoft.com/office/officeart/2005/8/layout/vList3"/>
    <dgm:cxn modelId="{F867CAAF-7FF1-40A0-895A-B641ED28C541}" type="presParOf" srcId="{E73C13EC-8A34-46DC-8DA3-D44A9381C9CD}" destId="{FC238D55-7E6F-4AAD-9E15-20FACF8DFEDA}" srcOrd="0" destOrd="0" presId="urn:microsoft.com/office/officeart/2005/8/layout/vList3"/>
    <dgm:cxn modelId="{3F7EBF32-1840-4D7C-B564-0403D22FD89B}" type="presParOf" srcId="{E73C13EC-8A34-46DC-8DA3-D44A9381C9CD}" destId="{9CBF8A11-7FB0-45C9-AF71-579F7E9FE872}" srcOrd="1" destOrd="0" presId="urn:microsoft.com/office/officeart/2005/8/layout/vList3"/>
    <dgm:cxn modelId="{8838990B-19F3-4A6A-8331-EA098B8E75C5}" type="presParOf" srcId="{05BD7C73-C81D-444B-BB0F-90C4C2B1FB8A}" destId="{5F6A24CC-FE47-4205-A7A2-A58034E65D5E}" srcOrd="3" destOrd="0" presId="urn:microsoft.com/office/officeart/2005/8/layout/vList3"/>
    <dgm:cxn modelId="{768461C5-E4C0-4736-8BF3-E5F5B0679F19}" type="presParOf" srcId="{05BD7C73-C81D-444B-BB0F-90C4C2B1FB8A}" destId="{2792DCF7-7CD0-4CBC-88AB-63A2E9E616BC}" srcOrd="4" destOrd="0" presId="urn:microsoft.com/office/officeart/2005/8/layout/vList3"/>
    <dgm:cxn modelId="{9A690084-4D4F-477A-8318-F2832F973CD2}" type="presParOf" srcId="{2792DCF7-7CD0-4CBC-88AB-63A2E9E616BC}" destId="{C44D7FE1-3604-46FA-BD32-B14CF1F2A50B}" srcOrd="0" destOrd="0" presId="urn:microsoft.com/office/officeart/2005/8/layout/vList3"/>
    <dgm:cxn modelId="{520D4B3D-0DB3-4331-8FF1-3E9FC96726BB}" type="presParOf" srcId="{2792DCF7-7CD0-4CBC-88AB-63A2E9E616BC}" destId="{5589EC1C-6B2D-4DC1-B890-5A8C133F82C2}" srcOrd="1" destOrd="0" presId="urn:microsoft.com/office/officeart/2005/8/layout/vList3"/>
    <dgm:cxn modelId="{57FE68C5-D0AB-4D2B-B7FB-5D2614AD7088}" type="presParOf" srcId="{05BD7C73-C81D-444B-BB0F-90C4C2B1FB8A}" destId="{67C8B212-F1C8-43B8-B014-436A0C49AE9F}" srcOrd="5" destOrd="0" presId="urn:microsoft.com/office/officeart/2005/8/layout/vList3"/>
    <dgm:cxn modelId="{270D5521-E1EC-47DB-BB11-A3F180EEF706}" type="presParOf" srcId="{05BD7C73-C81D-444B-BB0F-90C4C2B1FB8A}" destId="{E76CAC9F-DFC9-41E5-AA63-47E2783D60A4}" srcOrd="6" destOrd="0" presId="urn:microsoft.com/office/officeart/2005/8/layout/vList3"/>
    <dgm:cxn modelId="{AA22DE68-D5D4-464F-AA67-79D1B45C6302}" type="presParOf" srcId="{E76CAC9F-DFC9-41E5-AA63-47E2783D60A4}" destId="{60DB8A3B-1FAD-4955-92CA-CFB7D8E3614B}" srcOrd="0" destOrd="0" presId="urn:microsoft.com/office/officeart/2005/8/layout/vList3"/>
    <dgm:cxn modelId="{995EFDAE-610B-4715-96D6-D185BBA699E5}" type="presParOf" srcId="{E76CAC9F-DFC9-41E5-AA63-47E2783D60A4}" destId="{A798937E-5389-4789-A6A5-B77AE079A455}" srcOrd="1" destOrd="0" presId="urn:microsoft.com/office/officeart/2005/8/layout/vList3"/>
    <dgm:cxn modelId="{F5557FAB-A0FB-447D-8F63-273AC0266E78}" type="presParOf" srcId="{05BD7C73-C81D-444B-BB0F-90C4C2B1FB8A}" destId="{C15AA902-A192-4586-8D19-207DA826D273}" srcOrd="7" destOrd="0" presId="urn:microsoft.com/office/officeart/2005/8/layout/vList3"/>
    <dgm:cxn modelId="{41871F1E-645B-49EA-9FC5-11ED610DDA78}" type="presParOf" srcId="{05BD7C73-C81D-444B-BB0F-90C4C2B1FB8A}" destId="{43BC5B75-5393-42BF-BD10-EB6A7147FA12}" srcOrd="8" destOrd="0" presId="urn:microsoft.com/office/officeart/2005/8/layout/vList3"/>
    <dgm:cxn modelId="{A14E84B0-5035-4842-B0E8-8FD4D27CABCB}" type="presParOf" srcId="{43BC5B75-5393-42BF-BD10-EB6A7147FA12}" destId="{FA870E73-F0CF-4029-97E0-549718E7A2E1}" srcOrd="0" destOrd="0" presId="urn:microsoft.com/office/officeart/2005/8/layout/vList3"/>
    <dgm:cxn modelId="{021DE60A-4FE1-458B-A0B4-323CD02C850A}" type="presParOf" srcId="{43BC5B75-5393-42BF-BD10-EB6A7147FA12}" destId="{DFEAA342-ED78-4682-A7E8-12612298E655}" srcOrd="1" destOrd="0" presId="urn:microsoft.com/office/officeart/2005/8/layout/vList3"/>
    <dgm:cxn modelId="{AA68F0B1-EEB4-4432-A0B3-C258AB2C039B}" type="presParOf" srcId="{05BD7C73-C81D-444B-BB0F-90C4C2B1FB8A}" destId="{0A0698F4-2334-4A21-A83A-278F71B60977}" srcOrd="9" destOrd="0" presId="urn:microsoft.com/office/officeart/2005/8/layout/vList3"/>
    <dgm:cxn modelId="{6A8C2E5D-B01A-4AE6-B8E2-A6A3F2F2DAE2}" type="presParOf" srcId="{05BD7C73-C81D-444B-BB0F-90C4C2B1FB8A}" destId="{8BEC4243-E1F8-449D-B9F0-1167BA48F74B}" srcOrd="10" destOrd="0" presId="urn:microsoft.com/office/officeart/2005/8/layout/vList3"/>
    <dgm:cxn modelId="{626F040B-54CB-4EF1-98D4-CEF7390698EA}" type="presParOf" srcId="{8BEC4243-E1F8-449D-B9F0-1167BA48F74B}" destId="{4A5C014E-2781-4480-BB56-1B30EDE7261F}" srcOrd="0" destOrd="0" presId="urn:microsoft.com/office/officeart/2005/8/layout/vList3"/>
    <dgm:cxn modelId="{B4BFFF7E-A44E-4C9E-8EF3-8E9B948B19D0}" type="presParOf" srcId="{8BEC4243-E1F8-449D-B9F0-1167BA48F74B}" destId="{6825F3CF-899C-4742-A441-15CC94E10A38}" srcOrd="1" destOrd="0" presId="urn:microsoft.com/office/officeart/2005/8/layout/vList3"/>
    <dgm:cxn modelId="{FFDFEF32-E05E-4A9B-B363-3D683CA45516}" type="presParOf" srcId="{05BD7C73-C81D-444B-BB0F-90C4C2B1FB8A}" destId="{5DE4F83F-4419-45BF-9A1F-80D6DA45A078}" srcOrd="11" destOrd="0" presId="urn:microsoft.com/office/officeart/2005/8/layout/vList3"/>
    <dgm:cxn modelId="{83654D50-8D08-4A78-BD8D-4B343B4FA590}" type="presParOf" srcId="{05BD7C73-C81D-444B-BB0F-90C4C2B1FB8A}" destId="{06FA7495-7AA8-46DC-9A50-6BB5F69B5F24}" srcOrd="12" destOrd="0" presId="urn:microsoft.com/office/officeart/2005/8/layout/vList3"/>
    <dgm:cxn modelId="{AB40E759-8D11-44B4-A3F7-3EB3809C7962}" type="presParOf" srcId="{06FA7495-7AA8-46DC-9A50-6BB5F69B5F24}" destId="{5072F397-503E-4F7A-9759-84E026B9B76A}" srcOrd="0" destOrd="0" presId="urn:microsoft.com/office/officeart/2005/8/layout/vList3"/>
    <dgm:cxn modelId="{98831991-E554-40ED-8F1E-35A535C3B5C0}" type="presParOf" srcId="{06FA7495-7AA8-46DC-9A50-6BB5F69B5F24}" destId="{B871BA3E-AB87-48C9-A289-FCB2F28CD13F}"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5/4/2015 5:29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5/4/2015 5:29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5/4/2015 5:29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214135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AF33C5-8AB9-43EA-A24B-43898D516A5A}" type="slidenum">
              <a:rPr lang="en-US" altLang="en-US">
                <a:solidFill>
                  <a:srgbClr val="000000"/>
                </a:solidFill>
              </a:rPr>
              <a:pPr>
                <a:defRPr/>
              </a:pPr>
              <a:t>11</a:t>
            </a:fld>
            <a:endParaRPr lang="en-US" altLang="en-US">
              <a:solidFill>
                <a:srgbClr val="000000"/>
              </a:solidFill>
            </a:endParaRPr>
          </a:p>
        </p:txBody>
      </p:sp>
    </p:spTree>
    <p:extLst>
      <p:ext uri="{BB962C8B-B14F-4D97-AF65-F5344CB8AC3E}">
        <p14:creationId xmlns:p14="http://schemas.microsoft.com/office/powerpoint/2010/main" val="69220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AF33C5-8AB9-43EA-A24B-43898D516A5A}" type="slidenum">
              <a:rPr lang="en-US" altLang="en-US" smtClean="0"/>
              <a:pPr>
                <a:defRPr/>
              </a:pPr>
              <a:t>12</a:t>
            </a:fld>
            <a:endParaRPr lang="en-US" altLang="en-US"/>
          </a:p>
        </p:txBody>
      </p:sp>
    </p:spTree>
    <p:extLst>
      <p:ext uri="{BB962C8B-B14F-4D97-AF65-F5344CB8AC3E}">
        <p14:creationId xmlns:p14="http://schemas.microsoft.com/office/powerpoint/2010/main" val="268587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AF33C5-8AB9-43EA-A24B-43898D516A5A}" type="slidenum">
              <a:rPr lang="en-US" altLang="en-US">
                <a:solidFill>
                  <a:srgbClr val="000000"/>
                </a:solidFill>
              </a:rPr>
              <a:pPr>
                <a:defRPr/>
              </a:pPr>
              <a:t>13</a:t>
            </a:fld>
            <a:endParaRPr lang="en-US" altLang="en-US">
              <a:solidFill>
                <a:srgbClr val="000000"/>
              </a:solidFill>
            </a:endParaRPr>
          </a:p>
        </p:txBody>
      </p:sp>
    </p:spTree>
    <p:extLst>
      <p:ext uri="{BB962C8B-B14F-4D97-AF65-F5344CB8AC3E}">
        <p14:creationId xmlns:p14="http://schemas.microsoft.com/office/powerpoint/2010/main" val="1196596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4000682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fld id="{31C9B01A-BBA5-4BEC-AE97-81437964659E}"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15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54798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A80DB89-6B2C-42FE-B781-0E58859FAF31}" type="datetime1">
              <a:rPr lang="en-US" smtClean="0"/>
              <a:t>5/4/2015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16</a:t>
            </a:fld>
            <a:endParaRPr lang="en-US" dirty="0"/>
          </a:p>
        </p:txBody>
      </p:sp>
      <p:sp>
        <p:nvSpPr>
          <p:cNvPr id="6" name="Header Placeholder 5"/>
          <p:cNvSpPr>
            <a:spLocks noGrp="1"/>
          </p:cNvSpPr>
          <p:nvPr>
            <p:ph type="hdr" sz="quarter" idx="12"/>
          </p:nvPr>
        </p:nvSpPr>
        <p:spPr/>
        <p:txBody>
          <a:bodyPr/>
          <a:lstStyle/>
          <a:p>
            <a:r>
              <a:rPr lang="en-US" dirty="0" smtClean="0"/>
              <a:t>Microsoft SharePoint</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6266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19A1580-6DE1-4DE1-93ED-F3743349142E}" type="datetime1">
              <a:rPr lang="en-US" smtClean="0"/>
              <a:t>5/4/2015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17</a:t>
            </a:fld>
            <a:endParaRPr lang="en-US" dirty="0"/>
          </a:p>
        </p:txBody>
      </p:sp>
      <p:sp>
        <p:nvSpPr>
          <p:cNvPr id="6" name="Header Placeholder 5"/>
          <p:cNvSpPr>
            <a:spLocks noGrp="1"/>
          </p:cNvSpPr>
          <p:nvPr>
            <p:ph type="hdr" sz="quarter" idx="12"/>
          </p:nvPr>
        </p:nvSpPr>
        <p:spPr/>
        <p:txBody>
          <a:bodyPr/>
          <a:lstStyle/>
          <a:p>
            <a:r>
              <a:rPr lang="en-US" dirty="0" smtClean="0"/>
              <a:t>Microsoft SharePoint</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18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37582B7-1AA9-446F-A7AA-DF4D4B32443C}" type="datetime1">
              <a:rPr lang="en-US" smtClean="0"/>
              <a:t>5/4/2015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18</a:t>
            </a:fld>
            <a:endParaRPr lang="en-US" dirty="0"/>
          </a:p>
        </p:txBody>
      </p:sp>
      <p:sp>
        <p:nvSpPr>
          <p:cNvPr id="6" name="Header Placeholder 5"/>
          <p:cNvSpPr>
            <a:spLocks noGrp="1"/>
          </p:cNvSpPr>
          <p:nvPr>
            <p:ph type="hdr" sz="quarter" idx="12"/>
          </p:nvPr>
        </p:nvSpPr>
        <p:spPr/>
        <p:txBody>
          <a:bodyPr/>
          <a:lstStyle/>
          <a:p>
            <a:r>
              <a:rPr lang="en-US" dirty="0" smtClean="0"/>
              <a:t>Microsoft SharePoint</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8640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3A16E0D-20DA-4A59-B0DA-4EFD00F0BEAC}" type="datetime1">
              <a:rPr lang="en-US" smtClean="0"/>
              <a:t>5/4/2015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19</a:t>
            </a:fld>
            <a:endParaRPr lang="en-US" dirty="0"/>
          </a:p>
        </p:txBody>
      </p:sp>
      <p:sp>
        <p:nvSpPr>
          <p:cNvPr id="6" name="Header Placeholder 5"/>
          <p:cNvSpPr>
            <a:spLocks noGrp="1"/>
          </p:cNvSpPr>
          <p:nvPr>
            <p:ph type="hdr" sz="quarter" idx="12"/>
          </p:nvPr>
        </p:nvSpPr>
        <p:spPr/>
        <p:txBody>
          <a:bodyPr/>
          <a:lstStyle/>
          <a:p>
            <a:r>
              <a:rPr lang="en-US" dirty="0" smtClean="0"/>
              <a:t>Microsoft SharePoint</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3262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80DF8C2-3A90-4A92-AE06-895C9DF60938}" type="datetime1">
              <a:rPr lang="en-US" smtClean="0"/>
              <a:t>5/4/2015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20</a:t>
            </a:fld>
            <a:endParaRPr lang="en-US" dirty="0"/>
          </a:p>
        </p:txBody>
      </p:sp>
      <p:sp>
        <p:nvSpPr>
          <p:cNvPr id="6" name="Header Placeholder 5"/>
          <p:cNvSpPr>
            <a:spLocks noGrp="1"/>
          </p:cNvSpPr>
          <p:nvPr>
            <p:ph type="hdr" sz="quarter" idx="12"/>
          </p:nvPr>
        </p:nvSpPr>
        <p:spPr/>
        <p:txBody>
          <a:bodyPr/>
          <a:lstStyle/>
          <a:p>
            <a:r>
              <a:rPr lang="en-US" dirty="0" smtClean="0"/>
              <a:t>Microsoft SharePoint</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8765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Date Placeholder 4"/>
          <p:cNvSpPr>
            <a:spLocks noGrp="1"/>
          </p:cNvSpPr>
          <p:nvPr>
            <p:ph type="dt" idx="10"/>
          </p:nvPr>
        </p:nvSpPr>
        <p:spPr/>
        <p:txBody>
          <a:bodyPr/>
          <a:lstStyle/>
          <a:p>
            <a:fld id="{F22B3E36-5CE0-4CB7-82DE-38A88C71BFA8}" type="datetime1">
              <a:rPr lang="en-US" smtClean="0"/>
              <a:pPr/>
              <a:t>5/4/2015</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00407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53490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3EB18E-F770-419F-982B-1615A67A5185}"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14620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AF33C5-8AB9-43EA-A24B-43898D516A5A}" type="slidenum">
              <a:rPr lang="en-US" altLang="en-US">
                <a:solidFill>
                  <a:srgbClr val="000000"/>
                </a:solidFill>
              </a:rPr>
              <a:pPr>
                <a:defRPr/>
              </a:pPr>
              <a:t>23</a:t>
            </a:fld>
            <a:endParaRPr lang="en-US" altLang="en-US">
              <a:solidFill>
                <a:srgbClr val="000000"/>
              </a:solidFill>
            </a:endParaRPr>
          </a:p>
        </p:txBody>
      </p:sp>
    </p:spTree>
    <p:extLst>
      <p:ext uri="{BB962C8B-B14F-4D97-AF65-F5344CB8AC3E}">
        <p14:creationId xmlns:p14="http://schemas.microsoft.com/office/powerpoint/2010/main" val="1545952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B4B7EA9-A1D8-4B85-8AD0-EB939B80A440}"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24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26920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80DF8C2-3A90-4A92-AE06-895C9DF60938}" type="datetime1">
              <a:rPr lang="en-US" smtClean="0"/>
              <a:t>5/4/2015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25</a:t>
            </a:fld>
            <a:endParaRPr lang="en-US" dirty="0"/>
          </a:p>
        </p:txBody>
      </p:sp>
      <p:sp>
        <p:nvSpPr>
          <p:cNvPr id="6" name="Header Placeholder 5"/>
          <p:cNvSpPr>
            <a:spLocks noGrp="1"/>
          </p:cNvSpPr>
          <p:nvPr>
            <p:ph type="hdr" sz="quarter" idx="12"/>
          </p:nvPr>
        </p:nvSpPr>
        <p:spPr/>
        <p:txBody>
          <a:bodyPr/>
          <a:lstStyle/>
          <a:p>
            <a:r>
              <a:rPr lang="en-US" dirty="0" smtClean="0"/>
              <a:t>Microsoft SharePoint</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6056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F3AF54AC-192F-4909-AA99-6C7D5723411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26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12394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F3AF54AC-192F-4909-AA99-6C7D5723411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27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42926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fld id="{F97BF42C-344E-4B30-BB58-14A4A10741AA}"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28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023298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F3AF54AC-192F-4909-AA99-6C7D5723411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29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85334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4ECDE61-02DA-4C3B-A044-4567220EE171}"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30</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7477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069030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F3AF54AC-192F-4909-AA99-6C7D5723411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31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45264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4ECDE61-02DA-4C3B-A044-4567220EE171}"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32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69257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F3AF54AC-192F-4909-AA99-6C7D5723411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33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14782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5EAF33C5-8AB9-43EA-A24B-43898D516A5A}" type="slidenum">
              <a:rPr lang="en-US" altLang="en-US">
                <a:solidFill>
                  <a:srgbClr val="000000"/>
                </a:solidFill>
              </a:rPr>
              <a:pPr>
                <a:defRPr/>
              </a:pPr>
              <a:t>34</a:t>
            </a:fld>
            <a:endParaRPr lang="en-US" altLang="en-US">
              <a:solidFill>
                <a:srgbClr val="000000"/>
              </a:solidFill>
            </a:endParaRPr>
          </a:p>
        </p:txBody>
      </p:sp>
    </p:spTree>
    <p:extLst>
      <p:ext uri="{BB962C8B-B14F-4D97-AF65-F5344CB8AC3E}">
        <p14:creationId xmlns:p14="http://schemas.microsoft.com/office/powerpoint/2010/main" val="1197937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AF33C5-8AB9-43EA-A24B-43898D516A5A}" type="slidenum">
              <a:rPr lang="en-US" altLang="en-US">
                <a:solidFill>
                  <a:srgbClr val="000000"/>
                </a:solidFill>
              </a:rPr>
              <a:pPr>
                <a:defRPr/>
              </a:pPr>
              <a:t>35</a:t>
            </a:fld>
            <a:endParaRPr lang="en-US" altLang="en-US">
              <a:solidFill>
                <a:srgbClr val="000000"/>
              </a:solidFill>
            </a:endParaRPr>
          </a:p>
        </p:txBody>
      </p:sp>
    </p:spTree>
    <p:extLst>
      <p:ext uri="{BB962C8B-B14F-4D97-AF65-F5344CB8AC3E}">
        <p14:creationId xmlns:p14="http://schemas.microsoft.com/office/powerpoint/2010/main" val="1686198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F3AF54AC-192F-4909-AA99-6C7D5723411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36</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40740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fld id="{DA8AA69E-0A3B-43E5-AD63-1C3C541CDCB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37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91818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fld id="{6BF3E961-FA13-44C3-820B-E2F469B3EC65}"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38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11278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fld id="{DA8AA69E-0A3B-43E5-AD63-1C3C541CDCB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39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38499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F3AF54AC-192F-4909-AA99-6C7D57234112}"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40</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5974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715744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0"/>
          </p:nvPr>
        </p:nvSpPr>
        <p:spPr/>
        <p:txBody>
          <a:bodyPr/>
          <a:lstStyle/>
          <a:p>
            <a:fld id="{9A73084F-C7EC-4031-A647-03C76A32B3C7}"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41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35715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GB" dirty="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aseline="-25000">
                <a:solidFill>
                  <a:schemeClr val="tx1"/>
                </a:solidFill>
                <a:latin typeface="Capitals"/>
                <a:ea typeface="MS PGothic" panose="020B0600070205080204" pitchFamily="34" charset="-128"/>
              </a:defRPr>
            </a:lvl1pPr>
            <a:lvl2pPr marL="742950" indent="-285750">
              <a:defRPr sz="1200" baseline="-25000">
                <a:solidFill>
                  <a:schemeClr val="tx1"/>
                </a:solidFill>
                <a:latin typeface="Capitals"/>
                <a:ea typeface="MS PGothic" panose="020B0600070205080204" pitchFamily="34" charset="-128"/>
              </a:defRPr>
            </a:lvl2pPr>
            <a:lvl3pPr marL="1143000" indent="-228600">
              <a:defRPr sz="1200" baseline="-25000">
                <a:solidFill>
                  <a:schemeClr val="tx1"/>
                </a:solidFill>
                <a:latin typeface="Capitals"/>
                <a:ea typeface="MS PGothic" panose="020B0600070205080204" pitchFamily="34" charset="-128"/>
              </a:defRPr>
            </a:lvl3pPr>
            <a:lvl4pPr marL="1600200" indent="-228600">
              <a:defRPr sz="1200" baseline="-25000">
                <a:solidFill>
                  <a:schemeClr val="tx1"/>
                </a:solidFill>
                <a:latin typeface="Capitals"/>
                <a:ea typeface="MS PGothic" panose="020B0600070205080204" pitchFamily="34" charset="-128"/>
              </a:defRPr>
            </a:lvl4pPr>
            <a:lvl5pPr marL="2057400" indent="-228600">
              <a:defRPr sz="1200" baseline="-25000">
                <a:solidFill>
                  <a:schemeClr val="tx1"/>
                </a:solidFill>
                <a:latin typeface="Capitals"/>
                <a:ea typeface="MS PGothic" panose="020B0600070205080204" pitchFamily="34" charset="-128"/>
              </a:defRPr>
            </a:lvl5pPr>
            <a:lvl6pPr marL="2514600" indent="-228600" eaLnBrk="0" fontAlgn="base" hangingPunct="0">
              <a:spcBef>
                <a:spcPct val="0"/>
              </a:spcBef>
              <a:spcAft>
                <a:spcPct val="0"/>
              </a:spcAft>
              <a:defRPr sz="1200" baseline="-25000">
                <a:solidFill>
                  <a:schemeClr val="tx1"/>
                </a:solidFill>
                <a:latin typeface="Capitals"/>
                <a:ea typeface="MS PGothic" panose="020B0600070205080204" pitchFamily="34" charset="-128"/>
              </a:defRPr>
            </a:lvl6pPr>
            <a:lvl7pPr marL="2971800" indent="-228600" eaLnBrk="0" fontAlgn="base" hangingPunct="0">
              <a:spcBef>
                <a:spcPct val="0"/>
              </a:spcBef>
              <a:spcAft>
                <a:spcPct val="0"/>
              </a:spcAft>
              <a:defRPr sz="1200" baseline="-25000">
                <a:solidFill>
                  <a:schemeClr val="tx1"/>
                </a:solidFill>
                <a:latin typeface="Capitals"/>
                <a:ea typeface="MS PGothic" panose="020B0600070205080204" pitchFamily="34" charset="-128"/>
              </a:defRPr>
            </a:lvl7pPr>
            <a:lvl8pPr marL="3429000" indent="-228600" eaLnBrk="0" fontAlgn="base" hangingPunct="0">
              <a:spcBef>
                <a:spcPct val="0"/>
              </a:spcBef>
              <a:spcAft>
                <a:spcPct val="0"/>
              </a:spcAft>
              <a:defRPr sz="1200" baseline="-25000">
                <a:solidFill>
                  <a:schemeClr val="tx1"/>
                </a:solidFill>
                <a:latin typeface="Capitals"/>
                <a:ea typeface="MS PGothic" panose="020B0600070205080204" pitchFamily="34" charset="-128"/>
              </a:defRPr>
            </a:lvl8pPr>
            <a:lvl9pPr marL="3886200" indent="-228600" eaLnBrk="0" fontAlgn="base" hangingPunct="0">
              <a:spcBef>
                <a:spcPct val="0"/>
              </a:spcBef>
              <a:spcAft>
                <a:spcPct val="0"/>
              </a:spcAft>
              <a:defRPr sz="1200" baseline="-25000">
                <a:solidFill>
                  <a:schemeClr val="tx1"/>
                </a:solidFill>
                <a:latin typeface="Capitals"/>
                <a:ea typeface="MS PGothic" panose="020B0600070205080204" pitchFamily="34" charset="-128"/>
              </a:defRPr>
            </a:lvl9pPr>
          </a:lstStyle>
          <a:p>
            <a:fld id="{6386EA00-A9A7-461D-830C-3AB040F8DE28}" type="slidenum">
              <a:rPr lang="en-GB" altLang="en-US" baseline="0" smtClean="0">
                <a:solidFill>
                  <a:srgbClr val="000000"/>
                </a:solidFill>
                <a:latin typeface="Arial" panose="020B0604020202020204" pitchFamily="34" charset="0"/>
              </a:rPr>
              <a:pPr/>
              <a:t>42</a:t>
            </a:fld>
            <a:endParaRPr lang="en-GB" altLang="en-US" baseline="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1168175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4008298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380DF8C2-3A90-4A92-AE06-895C9DF60938}" type="datetime1">
              <a:rPr lang="en-US" smtClean="0"/>
              <a:t>5/4/2015</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44</a:t>
            </a:fld>
            <a:endParaRPr lang="en-US" dirty="0"/>
          </a:p>
        </p:txBody>
      </p:sp>
      <p:sp>
        <p:nvSpPr>
          <p:cNvPr id="6" name="Header Placeholder 5"/>
          <p:cNvSpPr>
            <a:spLocks noGrp="1"/>
          </p:cNvSpPr>
          <p:nvPr>
            <p:ph type="hdr" sz="quarter" idx="12"/>
          </p:nvPr>
        </p:nvSpPr>
        <p:spPr/>
        <p:txBody>
          <a:bodyPr/>
          <a:lstStyle/>
          <a:p>
            <a:r>
              <a:rPr lang="en-US" dirty="0" smtClean="0"/>
              <a:t>Microsoft SharePoint</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94993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5/4/2015 5:29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629333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Date Placeholder 4"/>
          <p:cNvSpPr>
            <a:spLocks noGrp="1"/>
          </p:cNvSpPr>
          <p:nvPr>
            <p:ph type="dt" idx="10"/>
          </p:nvPr>
        </p:nvSpPr>
        <p:spPr/>
        <p:txBody>
          <a:bodyPr/>
          <a:lstStyle/>
          <a:p>
            <a:fld id="{F22B3E36-5CE0-4CB7-82DE-38A88C71BFA8}" type="datetime1">
              <a:rPr lang="en-US" smtClean="0"/>
              <a:pPr/>
              <a:t>5/4/2015</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47</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795182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5/4/2015 5:29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50219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5/4/2015 5:29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49</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8989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3EB18E-F770-419F-982B-1615A67A5185}"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3348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F5AC9DF-1C09-43F4-9FC2-801D45881F63}" type="datetime1">
              <a:rPr lang="en-US" smtClean="0">
                <a:solidFill>
                  <a:prstClr val="black"/>
                </a:solidFill>
              </a:rPr>
              <a:pPr/>
              <a:t>5/4/2015</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a:solidFill>
                  <a:prstClr val="black"/>
                </a:solidFill>
              </a:rPr>
              <a:pPr/>
              <a:t>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SharePoint</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2917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EAF33C5-8AB9-43EA-A24B-43898D516A5A}" type="slidenum">
              <a:rPr lang="en-US" altLang="en-US">
                <a:solidFill>
                  <a:srgbClr val="000000"/>
                </a:solidFill>
              </a:rPr>
              <a:pPr>
                <a:defRPr/>
              </a:pPr>
              <a:t>8</a:t>
            </a:fld>
            <a:endParaRPr lang="en-US" altLang="en-US">
              <a:solidFill>
                <a:srgbClr val="000000"/>
              </a:solidFill>
            </a:endParaRPr>
          </a:p>
        </p:txBody>
      </p:sp>
    </p:spTree>
    <p:extLst>
      <p:ext uri="{BB962C8B-B14F-4D97-AF65-F5344CB8AC3E}">
        <p14:creationId xmlns:p14="http://schemas.microsoft.com/office/powerpoint/2010/main" val="105164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505BD5-07C7-4FB6-AFBC-1B7B235D23A5}" type="datetime1">
              <a:rPr lang="en-US" smtClean="0"/>
              <a:t>5/4/2015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1703239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Footer Placeholder 4"/>
          <p:cNvSpPr>
            <a:spLocks noGrp="1"/>
          </p:cNvSpPr>
          <p:nvPr>
            <p:ph type="ftr" sz="quarter" idx="11"/>
          </p:nvPr>
        </p:nvSpPr>
        <p:spPr>
          <a:xfrm>
            <a:off x="0" y="8686800"/>
            <a:ext cx="5920740" cy="355964"/>
          </a:xfrm>
          <a:prstGeom prst="rect">
            <a:avLst/>
          </a:prstGeom>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1505BD5-07C7-4FB6-AFBC-1B7B235D23A5}" type="datetime1">
              <a:rPr lang="en-US" smtClean="0"/>
              <a:t>5/4/2015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2079331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710064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4024763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878289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01925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3893557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970714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968916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619247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666633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5572878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959131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160415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039411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951233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8621626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504047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103457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5160106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7759068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9808743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7806279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1869899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28259538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8143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051549"/>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5202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74338"/>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702362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27379263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93471081"/>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558333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theme" Target="../theme/theme2.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3"/>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8" r:id="rId28"/>
    <p:sldLayoutId id="2147484279" r:id="rId29"/>
    <p:sldLayoutId id="2147484280" r:id="rId30"/>
    <p:sldLayoutId id="2147484281" r:id="rId31"/>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327269404"/>
      </p:ext>
    </p:extLst>
  </p:cSld>
  <p:clrMap bg1="dk1" tx1="lt1" bg2="dk2" tx2="lt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 id="2147484307" r:id="rId25"/>
    <p:sldLayoutId id="2147484308" r:id="rId26"/>
    <p:sldLayoutId id="2147484309"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diagramColors" Target="../diagrams/colors5.xml"/><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9.emf"/><Relationship Id="rId11" Type="http://schemas.openxmlformats.org/officeDocument/2006/relationships/diagramLayout" Target="../diagrams/layout5.xml"/><Relationship Id="rId5" Type="http://schemas.openxmlformats.org/officeDocument/2006/relationships/image" Target="../media/image18.emf"/><Relationship Id="rId10" Type="http://schemas.openxmlformats.org/officeDocument/2006/relationships/diagramData" Target="../diagrams/data5.xml"/><Relationship Id="rId4" Type="http://schemas.openxmlformats.org/officeDocument/2006/relationships/image" Target="../media/image17.emf"/><Relationship Id="rId9" Type="http://schemas.openxmlformats.org/officeDocument/2006/relationships/image" Target="../media/image22.emf"/><Relationship Id="rId14" Type="http://schemas.microsoft.com/office/2007/relationships/diagramDrawing" Target="../diagrams/drawin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43.emf"/><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image" Target="../media/image42.emf"/><Relationship Id="rId5" Type="http://schemas.openxmlformats.org/officeDocument/2006/relationships/diagramQuickStyle" Target="../diagrams/quickStyle6.xml"/><Relationship Id="rId15" Type="http://schemas.openxmlformats.org/officeDocument/2006/relationships/image" Target="../media/image44.emf"/><Relationship Id="rId10" Type="http://schemas.openxmlformats.org/officeDocument/2006/relationships/image" Target="../media/image16.emf"/><Relationship Id="rId4" Type="http://schemas.openxmlformats.org/officeDocument/2006/relationships/diagramLayout" Target="../diagrams/layout6.xml"/><Relationship Id="rId9" Type="http://schemas.openxmlformats.org/officeDocument/2006/relationships/image" Target="../media/image22.emf"/><Relationship Id="rId1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blogs.technet.com/b/speschka/archive/2012/12/06/using-odata-and-ects-in-sharepoint-2013.aspx"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msdn.microsoft.com/library/office/jj163967.aspx"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diagramColors" Target="../diagrams/colors7.xml"/><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diagramQuickStyle" Target="../diagrams/quickStyle7.xml"/><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19.emf"/><Relationship Id="rId11" Type="http://schemas.openxmlformats.org/officeDocument/2006/relationships/diagramLayout" Target="../diagrams/layout7.xml"/><Relationship Id="rId5" Type="http://schemas.openxmlformats.org/officeDocument/2006/relationships/image" Target="../media/image18.emf"/><Relationship Id="rId10" Type="http://schemas.openxmlformats.org/officeDocument/2006/relationships/diagramData" Target="../diagrams/data7.xml"/><Relationship Id="rId4" Type="http://schemas.openxmlformats.org/officeDocument/2006/relationships/image" Target="../media/image17.emf"/><Relationship Id="rId9" Type="http://schemas.openxmlformats.org/officeDocument/2006/relationships/image" Target="../media/image22.emf"/><Relationship Id="rId14" Type="http://schemas.microsoft.com/office/2007/relationships/diagramDrawing" Target="../diagrams/drawing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51.xml"/><Relationship Id="rId5" Type="http://schemas.openxmlformats.org/officeDocument/2006/relationships/image" Target="../media/image53.png"/><Relationship Id="rId4" Type="http://schemas.openxmlformats.org/officeDocument/2006/relationships/hyperlink" Target="http://myignite.microsoft.com/"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72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867741" y="1938066"/>
            <a:ext cx="4202321" cy="3523480"/>
          </a:xfrm>
          <a:prstGeom prst="rect">
            <a:avLst/>
          </a:prstGeom>
          <a:solidFill>
            <a:schemeClr val="accent5"/>
          </a:solidFill>
        </p:spPr>
        <p:txBody>
          <a:bodyPr wrap="square" tIns="466302" anchor="t" anchorCtr="0">
            <a:noAutofit/>
          </a:bodyPr>
          <a:lstStyle/>
          <a:p>
            <a:pPr marL="746077"/>
            <a:endParaRPr lang="en-US" sz="1836" dirty="0">
              <a:solidFill>
                <a:schemeClr val="bg1"/>
              </a:solidFill>
            </a:endParaRPr>
          </a:p>
        </p:txBody>
      </p:sp>
      <p:sp>
        <p:nvSpPr>
          <p:cNvPr id="19" name="Rectangle 18"/>
          <p:cNvSpPr/>
          <p:nvPr/>
        </p:nvSpPr>
        <p:spPr>
          <a:xfrm>
            <a:off x="2990456" y="2257119"/>
            <a:ext cx="3956007" cy="3175528"/>
          </a:xfrm>
          <a:prstGeom prst="rect">
            <a:avLst/>
          </a:prstGeom>
        </p:spPr>
        <p:txBody>
          <a:bodyPr wrap="square">
            <a:spAutoFit/>
          </a:bodyPr>
          <a:lstStyle/>
          <a:p>
            <a:pPr marL="652818">
              <a:lnSpc>
                <a:spcPct val="90000"/>
              </a:lnSpc>
              <a:spcBef>
                <a:spcPct val="75000"/>
              </a:spcBef>
              <a:spcAft>
                <a:spcPts val="1020"/>
              </a:spcAft>
              <a:buClr>
                <a:srgbClr val="002050"/>
              </a:buClr>
            </a:pPr>
            <a:r>
              <a:rPr lang="en-US" sz="3264" dirty="0">
                <a:solidFill>
                  <a:srgbClr val="FFFFFF"/>
                </a:solidFill>
                <a:latin typeface="Segoe UI Light"/>
              </a:rPr>
              <a:t>Select a primary web application </a:t>
            </a:r>
          </a:p>
          <a:p>
            <a:pPr marL="0" lvl="1">
              <a:spcAft>
                <a:spcPts val="612"/>
              </a:spcAft>
            </a:pPr>
            <a:r>
              <a:rPr lang="en-US" sz="1428" dirty="0">
                <a:solidFill>
                  <a:schemeClr val="bg1"/>
                </a:solidFill>
              </a:rPr>
              <a:t>It receives requests from SharePoint Online to accept inbound connections, configure services, and connect objects</a:t>
            </a:r>
          </a:p>
          <a:p>
            <a:pPr marL="0" lvl="1">
              <a:spcAft>
                <a:spcPts val="612"/>
              </a:spcAft>
            </a:pPr>
            <a:r>
              <a:rPr lang="en-US" sz="1428" dirty="0">
                <a:solidFill>
                  <a:schemeClr val="bg1"/>
                </a:solidFill>
              </a:rPr>
              <a:t>You can create a new web application or configure an existing web application</a:t>
            </a:r>
          </a:p>
          <a:p>
            <a:pPr marL="0" lvl="1">
              <a:spcAft>
                <a:spcPts val="612"/>
              </a:spcAft>
            </a:pPr>
            <a:r>
              <a:rPr lang="en-US" sz="1428" dirty="0">
                <a:solidFill>
                  <a:schemeClr val="bg1"/>
                </a:solidFill>
              </a:rPr>
              <a:t>Nothing to configure on the web app per se, but you will use it when you set up the trust</a:t>
            </a:r>
          </a:p>
          <a:p>
            <a:pPr marL="0" lvl="1">
              <a:spcAft>
                <a:spcPts val="612"/>
              </a:spcAft>
            </a:pPr>
            <a:r>
              <a:rPr lang="en-US" sz="1428" dirty="0">
                <a:solidFill>
                  <a:schemeClr val="bg1"/>
                </a:solidFill>
              </a:rPr>
              <a:t>All users need at least Read access to root site</a:t>
            </a:r>
          </a:p>
        </p:txBody>
      </p:sp>
      <p:sp>
        <p:nvSpPr>
          <p:cNvPr id="17" name="Title 16"/>
          <p:cNvSpPr>
            <a:spLocks noGrp="1"/>
          </p:cNvSpPr>
          <p:nvPr>
            <p:ph type="title"/>
          </p:nvPr>
        </p:nvSpPr>
        <p:spPr>
          <a:xfrm>
            <a:off x="541368" y="299090"/>
            <a:ext cx="11370961" cy="762786"/>
          </a:xfrm>
        </p:spPr>
        <p:txBody>
          <a:bodyPr/>
          <a:lstStyle/>
          <a:p>
            <a:pPr marL="589349" indent="-589349"/>
            <a:r>
              <a:rPr lang="en-US" sz="4400" dirty="0" smtClean="0"/>
              <a:t>Configure SharePoint 2013 for inbound requests</a:t>
            </a:r>
            <a:endParaRPr lang="en-US" sz="4400" dirty="0"/>
          </a:p>
        </p:txBody>
      </p:sp>
      <p:sp>
        <p:nvSpPr>
          <p:cNvPr id="12" name="Rectangle 11"/>
          <p:cNvSpPr/>
          <p:nvPr/>
        </p:nvSpPr>
        <p:spPr>
          <a:xfrm>
            <a:off x="531947" y="1938067"/>
            <a:ext cx="2171218" cy="3522719"/>
          </a:xfrm>
          <a:prstGeom prst="rect">
            <a:avLst/>
          </a:prstGeom>
          <a:solidFill>
            <a:schemeClr val="tx2"/>
          </a:solidFill>
        </p:spPr>
        <p:txBody>
          <a:bodyPr wrap="square" tIns="46630" anchor="b" anchorCtr="0">
            <a:noAutofit/>
          </a:bodyPr>
          <a:lstStyle/>
          <a:p>
            <a:pPr marL="93260">
              <a:spcAft>
                <a:spcPts val="306"/>
              </a:spcAft>
            </a:pPr>
            <a:endParaRPr lang="en-US" sz="2856" kern="0" spc="-51" dirty="0">
              <a:solidFill>
                <a:schemeClr val="bg1"/>
              </a:solidFill>
              <a:latin typeface="Segoe UI Light"/>
            </a:endParaRPr>
          </a:p>
        </p:txBody>
      </p:sp>
      <p:sp>
        <p:nvSpPr>
          <p:cNvPr id="18" name="TextBox 17"/>
          <p:cNvSpPr txBox="1"/>
          <p:nvPr/>
        </p:nvSpPr>
        <p:spPr>
          <a:xfrm>
            <a:off x="2990457" y="2257119"/>
            <a:ext cx="422282" cy="512317"/>
          </a:xfrm>
          <a:prstGeom prst="rect">
            <a:avLst/>
          </a:prstGeom>
          <a:noFill/>
        </p:spPr>
        <p:txBody>
          <a:bodyPr wrap="square" lIns="0" tIns="0" rIns="0" bIns="0" rtlCol="0">
            <a:spAutoFit/>
          </a:bodyPr>
          <a:lstStyle/>
          <a:p>
            <a:r>
              <a:rPr lang="en-US" sz="3264" spc="-71" dirty="0">
                <a:solidFill>
                  <a:schemeClr val="bg1"/>
                </a:solidFill>
                <a:latin typeface="Segoe UI" panose="020B0502040204020203" pitchFamily="34" charset="0"/>
                <a:cs typeface="Segoe UI" panose="020B0502040204020203" pitchFamily="34" charset="0"/>
              </a:rPr>
              <a:t>❶</a:t>
            </a:r>
            <a:endParaRPr lang="en-US" sz="3264" spc="-71" dirty="0">
              <a:solidFill>
                <a:schemeClr val="bg1"/>
              </a:solidFill>
            </a:endParaRPr>
          </a:p>
        </p:txBody>
      </p:sp>
      <p:sp>
        <p:nvSpPr>
          <p:cNvPr id="22" name="Rectangle 21"/>
          <p:cNvSpPr/>
          <p:nvPr/>
        </p:nvSpPr>
        <p:spPr>
          <a:xfrm>
            <a:off x="7238616" y="1938066"/>
            <a:ext cx="4202321" cy="3523480"/>
          </a:xfrm>
          <a:prstGeom prst="rect">
            <a:avLst/>
          </a:prstGeom>
          <a:solidFill>
            <a:schemeClr val="accent5"/>
          </a:solidFill>
        </p:spPr>
        <p:txBody>
          <a:bodyPr wrap="square" tIns="466302" anchor="t" anchorCtr="0">
            <a:noAutofit/>
          </a:bodyPr>
          <a:lstStyle/>
          <a:p>
            <a:pPr marL="746077"/>
            <a:endParaRPr lang="en-US" sz="1836" dirty="0">
              <a:solidFill>
                <a:schemeClr val="bg1"/>
              </a:solidFill>
            </a:endParaRPr>
          </a:p>
        </p:txBody>
      </p:sp>
      <p:sp>
        <p:nvSpPr>
          <p:cNvPr id="24" name="Rectangle 23"/>
          <p:cNvSpPr/>
          <p:nvPr/>
        </p:nvSpPr>
        <p:spPr>
          <a:xfrm>
            <a:off x="7361332" y="2257120"/>
            <a:ext cx="3877353" cy="2280640"/>
          </a:xfrm>
          <a:prstGeom prst="rect">
            <a:avLst/>
          </a:prstGeom>
        </p:spPr>
        <p:txBody>
          <a:bodyPr wrap="square">
            <a:spAutoFit/>
          </a:bodyPr>
          <a:lstStyle/>
          <a:p>
            <a:pPr marL="652818">
              <a:lnSpc>
                <a:spcPct val="90000"/>
              </a:lnSpc>
              <a:spcBef>
                <a:spcPct val="75000"/>
              </a:spcBef>
              <a:spcAft>
                <a:spcPts val="1020"/>
              </a:spcAft>
              <a:buClr>
                <a:srgbClr val="002050"/>
              </a:buClr>
            </a:pPr>
            <a:r>
              <a:rPr lang="en-US" sz="3264" dirty="0">
                <a:solidFill>
                  <a:srgbClr val="FFFFFF"/>
                </a:solidFill>
                <a:latin typeface="Segoe UI Light"/>
              </a:rPr>
              <a:t>Handle outbound requests</a:t>
            </a:r>
          </a:p>
          <a:p>
            <a:pPr marL="0" lvl="1">
              <a:spcAft>
                <a:spcPts val="612"/>
              </a:spcAft>
            </a:pPr>
            <a:r>
              <a:rPr lang="en-US" sz="1428" dirty="0">
                <a:solidFill>
                  <a:schemeClr val="bg1"/>
                </a:solidFill>
              </a:rPr>
              <a:t>Make outbound connections from any </a:t>
            </a:r>
            <a:br>
              <a:rPr lang="en-US" sz="1428" dirty="0">
                <a:solidFill>
                  <a:schemeClr val="bg1"/>
                </a:solidFill>
              </a:rPr>
            </a:br>
            <a:r>
              <a:rPr lang="en-US" sz="1428" dirty="0">
                <a:solidFill>
                  <a:schemeClr val="bg1"/>
                </a:solidFill>
              </a:rPr>
              <a:t>on-premises SharePoint Server 2013 web application; no configuration required</a:t>
            </a:r>
          </a:p>
        </p:txBody>
      </p:sp>
      <p:sp>
        <p:nvSpPr>
          <p:cNvPr id="25" name="TextBox 24"/>
          <p:cNvSpPr txBox="1"/>
          <p:nvPr/>
        </p:nvSpPr>
        <p:spPr>
          <a:xfrm>
            <a:off x="7361333" y="2257119"/>
            <a:ext cx="422283" cy="512317"/>
          </a:xfrm>
          <a:prstGeom prst="rect">
            <a:avLst/>
          </a:prstGeom>
          <a:noFill/>
        </p:spPr>
        <p:txBody>
          <a:bodyPr wrap="square" lIns="0" tIns="0" rIns="0" bIns="0" rtlCol="0">
            <a:spAutoFit/>
          </a:bodyPr>
          <a:lstStyle/>
          <a:p>
            <a:r>
              <a:rPr lang="en-US" sz="3264" spc="-71" dirty="0">
                <a:solidFill>
                  <a:schemeClr val="bg1"/>
                </a:solidFill>
                <a:latin typeface="Segoe UI" panose="020B0502040204020203" pitchFamily="34" charset="0"/>
                <a:cs typeface="Segoe UI" panose="020B0502040204020203" pitchFamily="34" charset="0"/>
              </a:rPr>
              <a:t>❷</a:t>
            </a:r>
            <a:endParaRPr lang="en-US" sz="3264" spc="-71" dirty="0">
              <a:solidFill>
                <a:schemeClr val="bg1"/>
              </a:solidFill>
            </a:endParaRPr>
          </a:p>
        </p:txBody>
      </p:sp>
      <p:grpSp>
        <p:nvGrpSpPr>
          <p:cNvPr id="27" name="Group 26"/>
          <p:cNvGrpSpPr/>
          <p:nvPr/>
        </p:nvGrpSpPr>
        <p:grpSpPr>
          <a:xfrm>
            <a:off x="779734" y="3021433"/>
            <a:ext cx="1675645" cy="1355988"/>
            <a:chOff x="-1438275" y="925800"/>
            <a:chExt cx="653256" cy="528637"/>
          </a:xfrm>
          <a:solidFill>
            <a:schemeClr val="bg1"/>
          </a:solidFill>
        </p:grpSpPr>
        <p:grpSp>
          <p:nvGrpSpPr>
            <p:cNvPr id="28" name="Group 27"/>
            <p:cNvGrpSpPr/>
            <p:nvPr/>
          </p:nvGrpSpPr>
          <p:grpSpPr>
            <a:xfrm>
              <a:off x="-1046956" y="925800"/>
              <a:ext cx="261937" cy="528637"/>
              <a:chOff x="-1033463" y="925800"/>
              <a:chExt cx="261937" cy="528637"/>
            </a:xfrm>
            <a:grpFill/>
          </p:grpSpPr>
          <p:sp>
            <p:nvSpPr>
              <p:cNvPr id="30" name="Freeform 9"/>
              <p:cNvSpPr>
                <a:spLocks/>
              </p:cNvSpPr>
              <p:nvPr/>
            </p:nvSpPr>
            <p:spPr bwMode="auto">
              <a:xfrm>
                <a:off x="-1028700" y="925800"/>
                <a:ext cx="241300" cy="85725"/>
              </a:xfrm>
              <a:custGeom>
                <a:avLst/>
                <a:gdLst>
                  <a:gd name="T0" fmla="*/ 0 w 64"/>
                  <a:gd name="T1" fmla="*/ 23 h 23"/>
                  <a:gd name="T2" fmla="*/ 8 w 64"/>
                  <a:gd name="T3" fmla="*/ 21 h 23"/>
                  <a:gd name="T4" fmla="*/ 59 w 64"/>
                  <a:gd name="T5" fmla="*/ 21 h 23"/>
                  <a:gd name="T6" fmla="*/ 64 w 64"/>
                  <a:gd name="T7" fmla="*/ 22 h 23"/>
                  <a:gd name="T8" fmla="*/ 57 w 64"/>
                  <a:gd name="T9" fmla="*/ 8 h 23"/>
                  <a:gd name="T10" fmla="*/ 44 w 64"/>
                  <a:gd name="T11" fmla="*/ 0 h 23"/>
                  <a:gd name="T12" fmla="*/ 21 w 64"/>
                  <a:gd name="T13" fmla="*/ 0 h 23"/>
                  <a:gd name="T14" fmla="*/ 8 w 64"/>
                  <a:gd name="T15" fmla="*/ 8 h 23"/>
                  <a:gd name="T16" fmla="*/ 0 w 64"/>
                  <a:gd name="T17" fmla="*/ 23 h 23"/>
                  <a:gd name="T18" fmla="*/ 0 w 64"/>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0" y="23"/>
                    </a:moveTo>
                    <a:cubicBezTo>
                      <a:pt x="3" y="22"/>
                      <a:pt x="5" y="21"/>
                      <a:pt x="8" y="21"/>
                    </a:cubicBezTo>
                    <a:cubicBezTo>
                      <a:pt x="59" y="21"/>
                      <a:pt x="59" y="21"/>
                      <a:pt x="59" y="21"/>
                    </a:cubicBezTo>
                    <a:cubicBezTo>
                      <a:pt x="60" y="21"/>
                      <a:pt x="62" y="22"/>
                      <a:pt x="64" y="22"/>
                    </a:cubicBezTo>
                    <a:cubicBezTo>
                      <a:pt x="57" y="8"/>
                      <a:pt x="57" y="8"/>
                      <a:pt x="57" y="8"/>
                    </a:cubicBezTo>
                    <a:cubicBezTo>
                      <a:pt x="55" y="4"/>
                      <a:pt x="49" y="0"/>
                      <a:pt x="44" y="0"/>
                    </a:cubicBezTo>
                    <a:cubicBezTo>
                      <a:pt x="21" y="0"/>
                      <a:pt x="21" y="0"/>
                      <a:pt x="21" y="0"/>
                    </a:cubicBezTo>
                    <a:cubicBezTo>
                      <a:pt x="17" y="0"/>
                      <a:pt x="11" y="4"/>
                      <a:pt x="8" y="8"/>
                    </a:cubicBezTo>
                    <a:cubicBezTo>
                      <a:pt x="0" y="23"/>
                      <a:pt x="0"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1" name="Freeform 10"/>
              <p:cNvSpPr>
                <a:spLocks noEditPoints="1"/>
              </p:cNvSpPr>
              <p:nvPr/>
            </p:nvSpPr>
            <p:spPr bwMode="auto">
              <a:xfrm>
                <a:off x="-1033463" y="1022637"/>
                <a:ext cx="261937" cy="431800"/>
              </a:xfrm>
              <a:custGeom>
                <a:avLst/>
                <a:gdLst>
                  <a:gd name="T0" fmla="*/ 64 w 69"/>
                  <a:gd name="T1" fmla="*/ 1 h 114"/>
                  <a:gd name="T2" fmla="*/ 60 w 69"/>
                  <a:gd name="T3" fmla="*/ 0 h 114"/>
                  <a:gd name="T4" fmla="*/ 9 w 69"/>
                  <a:gd name="T5" fmla="*/ 0 h 114"/>
                  <a:gd name="T6" fmla="*/ 5 w 69"/>
                  <a:gd name="T7" fmla="*/ 1 h 114"/>
                  <a:gd name="T8" fmla="*/ 0 w 69"/>
                  <a:gd name="T9" fmla="*/ 9 h 114"/>
                  <a:gd name="T10" fmla="*/ 0 w 69"/>
                  <a:gd name="T11" fmla="*/ 105 h 114"/>
                  <a:gd name="T12" fmla="*/ 9 w 69"/>
                  <a:gd name="T13" fmla="*/ 114 h 114"/>
                  <a:gd name="T14" fmla="*/ 60 w 69"/>
                  <a:gd name="T15" fmla="*/ 114 h 114"/>
                  <a:gd name="T16" fmla="*/ 69 w 69"/>
                  <a:gd name="T17" fmla="*/ 105 h 114"/>
                  <a:gd name="T18" fmla="*/ 69 w 69"/>
                  <a:gd name="T19" fmla="*/ 9 h 114"/>
                  <a:gd name="T20" fmla="*/ 64 w 69"/>
                  <a:gd name="T21" fmla="*/ 1 h 114"/>
                  <a:gd name="T22" fmla="*/ 57 w 69"/>
                  <a:gd name="T23" fmla="*/ 95 h 114"/>
                  <a:gd name="T24" fmla="*/ 16 w 69"/>
                  <a:gd name="T25" fmla="*/ 95 h 114"/>
                  <a:gd name="T26" fmla="*/ 12 w 69"/>
                  <a:gd name="T27" fmla="*/ 92 h 114"/>
                  <a:gd name="T28" fmla="*/ 16 w 69"/>
                  <a:gd name="T29" fmla="*/ 88 h 114"/>
                  <a:gd name="T30" fmla="*/ 57 w 69"/>
                  <a:gd name="T31" fmla="*/ 88 h 114"/>
                  <a:gd name="T32" fmla="*/ 60 w 69"/>
                  <a:gd name="T33" fmla="*/ 92 h 114"/>
                  <a:gd name="T34" fmla="*/ 57 w 69"/>
                  <a:gd name="T35" fmla="*/ 95 h 114"/>
                  <a:gd name="T36" fmla="*/ 57 w 69"/>
                  <a:gd name="T37" fmla="*/ 79 h 114"/>
                  <a:gd name="T38" fmla="*/ 16 w 69"/>
                  <a:gd name="T39" fmla="*/ 79 h 114"/>
                  <a:gd name="T40" fmla="*/ 12 w 69"/>
                  <a:gd name="T41" fmla="*/ 76 h 114"/>
                  <a:gd name="T42" fmla="*/ 16 w 69"/>
                  <a:gd name="T43" fmla="*/ 72 h 114"/>
                  <a:gd name="T44" fmla="*/ 57 w 69"/>
                  <a:gd name="T45" fmla="*/ 72 h 114"/>
                  <a:gd name="T46" fmla="*/ 60 w 69"/>
                  <a:gd name="T47" fmla="*/ 76 h 114"/>
                  <a:gd name="T48" fmla="*/ 57 w 69"/>
                  <a:gd name="T49" fmla="*/ 79 h 114"/>
                  <a:gd name="T50" fmla="*/ 57 w 69"/>
                  <a:gd name="T51" fmla="*/ 63 h 114"/>
                  <a:gd name="T52" fmla="*/ 16 w 69"/>
                  <a:gd name="T53" fmla="*/ 63 h 114"/>
                  <a:gd name="T54" fmla="*/ 12 w 69"/>
                  <a:gd name="T55" fmla="*/ 59 h 114"/>
                  <a:gd name="T56" fmla="*/ 16 w 69"/>
                  <a:gd name="T57" fmla="*/ 56 h 114"/>
                  <a:gd name="T58" fmla="*/ 57 w 69"/>
                  <a:gd name="T59" fmla="*/ 56 h 114"/>
                  <a:gd name="T60" fmla="*/ 60 w 69"/>
                  <a:gd name="T61" fmla="*/ 59 h 114"/>
                  <a:gd name="T62" fmla="*/ 57 w 69"/>
                  <a:gd name="T63" fmla="*/ 63 h 114"/>
                  <a:gd name="T64" fmla="*/ 55 w 69"/>
                  <a:gd name="T65" fmla="*/ 21 h 114"/>
                  <a:gd name="T66" fmla="*/ 50 w 69"/>
                  <a:gd name="T67" fmla="*/ 16 h 114"/>
                  <a:gd name="T68" fmla="*/ 55 w 69"/>
                  <a:gd name="T69" fmla="*/ 11 h 114"/>
                  <a:gd name="T70" fmla="*/ 60 w 69"/>
                  <a:gd name="T71" fmla="*/ 16 h 114"/>
                  <a:gd name="T72" fmla="*/ 55 w 69"/>
                  <a:gd name="T73" fmla="*/ 2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4">
                    <a:moveTo>
                      <a:pt x="64" y="1"/>
                    </a:moveTo>
                    <a:cubicBezTo>
                      <a:pt x="63" y="0"/>
                      <a:pt x="62" y="0"/>
                      <a:pt x="60" y="0"/>
                    </a:cubicBezTo>
                    <a:cubicBezTo>
                      <a:pt x="9" y="0"/>
                      <a:pt x="9" y="0"/>
                      <a:pt x="9" y="0"/>
                    </a:cubicBezTo>
                    <a:cubicBezTo>
                      <a:pt x="8" y="0"/>
                      <a:pt x="6" y="0"/>
                      <a:pt x="5" y="1"/>
                    </a:cubicBezTo>
                    <a:cubicBezTo>
                      <a:pt x="2" y="2"/>
                      <a:pt x="0" y="5"/>
                      <a:pt x="0" y="9"/>
                    </a:cubicBezTo>
                    <a:cubicBezTo>
                      <a:pt x="0" y="105"/>
                      <a:pt x="0" y="105"/>
                      <a:pt x="0" y="105"/>
                    </a:cubicBezTo>
                    <a:cubicBezTo>
                      <a:pt x="0" y="110"/>
                      <a:pt x="5" y="114"/>
                      <a:pt x="9" y="114"/>
                    </a:cubicBezTo>
                    <a:cubicBezTo>
                      <a:pt x="60" y="114"/>
                      <a:pt x="60" y="114"/>
                      <a:pt x="60" y="114"/>
                    </a:cubicBezTo>
                    <a:cubicBezTo>
                      <a:pt x="65" y="114"/>
                      <a:pt x="69" y="110"/>
                      <a:pt x="69" y="105"/>
                    </a:cubicBezTo>
                    <a:cubicBezTo>
                      <a:pt x="69" y="9"/>
                      <a:pt x="69" y="9"/>
                      <a:pt x="69" y="9"/>
                    </a:cubicBezTo>
                    <a:cubicBezTo>
                      <a:pt x="69" y="5"/>
                      <a:pt x="67" y="2"/>
                      <a:pt x="64" y="1"/>
                    </a:cubicBezTo>
                    <a:moveTo>
                      <a:pt x="57" y="95"/>
                    </a:moveTo>
                    <a:cubicBezTo>
                      <a:pt x="16" y="95"/>
                      <a:pt x="16" y="95"/>
                      <a:pt x="16" y="95"/>
                    </a:cubicBezTo>
                    <a:cubicBezTo>
                      <a:pt x="14" y="95"/>
                      <a:pt x="12" y="94"/>
                      <a:pt x="12" y="92"/>
                    </a:cubicBezTo>
                    <a:cubicBezTo>
                      <a:pt x="12" y="89"/>
                      <a:pt x="14" y="88"/>
                      <a:pt x="16" y="88"/>
                    </a:cubicBezTo>
                    <a:cubicBezTo>
                      <a:pt x="57" y="88"/>
                      <a:pt x="57" y="88"/>
                      <a:pt x="57" y="88"/>
                    </a:cubicBezTo>
                    <a:cubicBezTo>
                      <a:pt x="58" y="88"/>
                      <a:pt x="60" y="89"/>
                      <a:pt x="60" y="92"/>
                    </a:cubicBezTo>
                    <a:cubicBezTo>
                      <a:pt x="60" y="94"/>
                      <a:pt x="58" y="95"/>
                      <a:pt x="57" y="95"/>
                    </a:cubicBezTo>
                    <a:moveTo>
                      <a:pt x="57" y="79"/>
                    </a:moveTo>
                    <a:cubicBezTo>
                      <a:pt x="16" y="79"/>
                      <a:pt x="16" y="79"/>
                      <a:pt x="16" y="79"/>
                    </a:cubicBezTo>
                    <a:cubicBezTo>
                      <a:pt x="14" y="79"/>
                      <a:pt x="12" y="77"/>
                      <a:pt x="12" y="76"/>
                    </a:cubicBezTo>
                    <a:cubicBezTo>
                      <a:pt x="12" y="73"/>
                      <a:pt x="14" y="72"/>
                      <a:pt x="16" y="72"/>
                    </a:cubicBezTo>
                    <a:cubicBezTo>
                      <a:pt x="57" y="72"/>
                      <a:pt x="57" y="72"/>
                      <a:pt x="57" y="72"/>
                    </a:cubicBezTo>
                    <a:cubicBezTo>
                      <a:pt x="58" y="72"/>
                      <a:pt x="60" y="73"/>
                      <a:pt x="60" y="76"/>
                    </a:cubicBezTo>
                    <a:cubicBezTo>
                      <a:pt x="60" y="77"/>
                      <a:pt x="58" y="79"/>
                      <a:pt x="57" y="79"/>
                    </a:cubicBezTo>
                    <a:moveTo>
                      <a:pt x="57" y="63"/>
                    </a:moveTo>
                    <a:cubicBezTo>
                      <a:pt x="16" y="63"/>
                      <a:pt x="16" y="63"/>
                      <a:pt x="16" y="63"/>
                    </a:cubicBezTo>
                    <a:cubicBezTo>
                      <a:pt x="14" y="63"/>
                      <a:pt x="12" y="61"/>
                      <a:pt x="12" y="59"/>
                    </a:cubicBezTo>
                    <a:cubicBezTo>
                      <a:pt x="12" y="58"/>
                      <a:pt x="14" y="56"/>
                      <a:pt x="16" y="56"/>
                    </a:cubicBezTo>
                    <a:cubicBezTo>
                      <a:pt x="57" y="56"/>
                      <a:pt x="57" y="56"/>
                      <a:pt x="57" y="56"/>
                    </a:cubicBezTo>
                    <a:cubicBezTo>
                      <a:pt x="58" y="56"/>
                      <a:pt x="60" y="58"/>
                      <a:pt x="60" y="59"/>
                    </a:cubicBezTo>
                    <a:cubicBezTo>
                      <a:pt x="60" y="61"/>
                      <a:pt x="58" y="63"/>
                      <a:pt x="57" y="63"/>
                    </a:cubicBezTo>
                    <a:moveTo>
                      <a:pt x="55" y="21"/>
                    </a:moveTo>
                    <a:cubicBezTo>
                      <a:pt x="52" y="21"/>
                      <a:pt x="50" y="19"/>
                      <a:pt x="50" y="16"/>
                    </a:cubicBezTo>
                    <a:cubicBezTo>
                      <a:pt x="50" y="14"/>
                      <a:pt x="52" y="11"/>
                      <a:pt x="55" y="11"/>
                    </a:cubicBezTo>
                    <a:cubicBezTo>
                      <a:pt x="58" y="11"/>
                      <a:pt x="60" y="14"/>
                      <a:pt x="60" y="16"/>
                    </a:cubicBezTo>
                    <a:cubicBezTo>
                      <a:pt x="60" y="19"/>
                      <a:pt x="58" y="21"/>
                      <a:pt x="55"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sp>
          <p:nvSpPr>
            <p:cNvPr id="29" name="Freeform 12"/>
            <p:cNvSpPr>
              <a:spLocks/>
            </p:cNvSpPr>
            <p:nvPr/>
          </p:nvSpPr>
          <p:spPr bwMode="auto">
            <a:xfrm>
              <a:off x="-1438275" y="1095662"/>
              <a:ext cx="295275" cy="188913"/>
            </a:xfrm>
            <a:custGeom>
              <a:avLst/>
              <a:gdLst>
                <a:gd name="T0" fmla="*/ 49 w 78"/>
                <a:gd name="T1" fmla="*/ 0 h 50"/>
                <a:gd name="T2" fmla="*/ 49 w 78"/>
                <a:gd name="T3" fmla="*/ 15 h 50"/>
                <a:gd name="T4" fmla="*/ 0 w 78"/>
                <a:gd name="T5" fmla="*/ 15 h 50"/>
                <a:gd name="T6" fmla="*/ 0 w 78"/>
                <a:gd name="T7" fmla="*/ 36 h 50"/>
                <a:gd name="T8" fmla="*/ 49 w 78"/>
                <a:gd name="T9" fmla="*/ 36 h 50"/>
                <a:gd name="T10" fmla="*/ 49 w 78"/>
                <a:gd name="T11" fmla="*/ 50 h 50"/>
                <a:gd name="T12" fmla="*/ 78 w 78"/>
                <a:gd name="T13" fmla="*/ 25 h 50"/>
                <a:gd name="T14" fmla="*/ 49 w 78"/>
                <a:gd name="T15" fmla="*/ 0 h 50"/>
                <a:gd name="T16" fmla="*/ 49 w 7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0">
                  <a:moveTo>
                    <a:pt x="49" y="0"/>
                  </a:moveTo>
                  <a:cubicBezTo>
                    <a:pt x="49" y="15"/>
                    <a:pt x="49" y="15"/>
                    <a:pt x="49" y="15"/>
                  </a:cubicBezTo>
                  <a:cubicBezTo>
                    <a:pt x="22" y="15"/>
                    <a:pt x="0" y="15"/>
                    <a:pt x="0" y="15"/>
                  </a:cubicBezTo>
                  <a:cubicBezTo>
                    <a:pt x="0" y="36"/>
                    <a:pt x="0" y="36"/>
                    <a:pt x="0" y="36"/>
                  </a:cubicBezTo>
                  <a:cubicBezTo>
                    <a:pt x="31" y="36"/>
                    <a:pt x="49" y="36"/>
                    <a:pt x="49" y="36"/>
                  </a:cubicBezTo>
                  <a:cubicBezTo>
                    <a:pt x="49" y="50"/>
                    <a:pt x="49" y="50"/>
                    <a:pt x="49" y="50"/>
                  </a:cubicBezTo>
                  <a:cubicBezTo>
                    <a:pt x="78" y="25"/>
                    <a:pt x="78" y="25"/>
                    <a:pt x="78" y="25"/>
                  </a:cubicBezTo>
                  <a:cubicBezTo>
                    <a:pt x="49" y="0"/>
                    <a:pt x="49" y="0"/>
                    <a:pt x="49" y="0"/>
                  </a:cubicBezTo>
                  <a:cubicBezTo>
                    <a:pt x="49" y="0"/>
                    <a:pt x="49"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spTree>
    <p:extLst>
      <p:ext uri="{BB962C8B-B14F-4D97-AF65-F5344CB8AC3E}">
        <p14:creationId xmlns:p14="http://schemas.microsoft.com/office/powerpoint/2010/main" val="39081759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5" idx="2"/>
          </p:cNvCxnSpPr>
          <p:nvPr/>
        </p:nvCxnSpPr>
        <p:spPr>
          <a:xfrm flipH="1">
            <a:off x="6218237" y="2477237"/>
            <a:ext cx="2" cy="2304320"/>
          </a:xfrm>
          <a:prstGeom prst="line">
            <a:avLst/>
          </a:prstGeom>
          <a:ln w="38100">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454885" y="2743525"/>
            <a:ext cx="2817091" cy="581245"/>
          </a:xfrm>
          <a:prstGeom prst="rect">
            <a:avLst/>
          </a:prstGeom>
        </p:spPr>
        <p:txBody>
          <a:bodyPr wrap="square">
            <a:spAutoFit/>
          </a:bodyPr>
          <a:lstStyle/>
          <a:p>
            <a:pPr defTabSz="932597">
              <a:lnSpc>
                <a:spcPct val="90000"/>
              </a:lnSpc>
              <a:spcAft>
                <a:spcPts val="459"/>
              </a:spcAft>
            </a:pPr>
            <a:r>
              <a:rPr lang="en-US" sz="841" kern="0" dirty="0">
                <a:solidFill>
                  <a:srgbClr val="FFFFFF"/>
                </a:solidFill>
                <a:ea typeface="MS PGothic" panose="020B0600070205080204" pitchFamily="34" charset="-128"/>
              </a:rPr>
              <a:t>Search: Bidirectional </a:t>
            </a:r>
          </a:p>
          <a:p>
            <a:pPr defTabSz="932597">
              <a:lnSpc>
                <a:spcPct val="90000"/>
              </a:lnSpc>
              <a:spcAft>
                <a:spcPts val="459"/>
              </a:spcAft>
            </a:pPr>
            <a:r>
              <a:rPr lang="en-US" sz="841" kern="0" dirty="0">
                <a:solidFill>
                  <a:srgbClr val="FFFFFF"/>
                </a:solidFill>
                <a:ea typeface="MS PGothic" panose="020B0600070205080204" pitchFamily="34" charset="-128"/>
              </a:rPr>
              <a:t>Business Connectivity Services: Supported</a:t>
            </a:r>
          </a:p>
          <a:p>
            <a:pPr defTabSz="932597">
              <a:lnSpc>
                <a:spcPct val="90000"/>
              </a:lnSpc>
              <a:spcAft>
                <a:spcPts val="459"/>
              </a:spcAft>
            </a:pPr>
            <a:r>
              <a:rPr lang="en-US" sz="841" kern="0" dirty="0">
                <a:solidFill>
                  <a:srgbClr val="FFFFFF"/>
                </a:solidFill>
                <a:ea typeface="MS PGothic" panose="020B0600070205080204" pitchFamily="34" charset="-128"/>
              </a:rPr>
              <a:t>Duet Enterprise for SharePoint and SAP: Supported</a:t>
            </a:r>
          </a:p>
        </p:txBody>
      </p:sp>
      <p:sp>
        <p:nvSpPr>
          <p:cNvPr id="39" name="Rectangle 38"/>
          <p:cNvSpPr/>
          <p:nvPr/>
        </p:nvSpPr>
        <p:spPr bwMode="auto">
          <a:xfrm>
            <a:off x="7385732" y="3324653"/>
            <a:ext cx="2600675" cy="1462774"/>
          </a:xfrm>
          <a:prstGeom prst="rect">
            <a:avLst/>
          </a:prstGeom>
          <a:solidFill>
            <a:schemeClr val="accent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sp>
        <p:nvSpPr>
          <p:cNvPr id="12" name="Rectangle 11"/>
          <p:cNvSpPr/>
          <p:nvPr/>
        </p:nvSpPr>
        <p:spPr bwMode="auto">
          <a:xfrm>
            <a:off x="2453565" y="3327630"/>
            <a:ext cx="2600675" cy="1462774"/>
          </a:xfrm>
          <a:prstGeom prst="rect">
            <a:avLst/>
          </a:prstGeom>
          <a:solidFill>
            <a:schemeClr val="accent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sp>
        <p:nvSpPr>
          <p:cNvPr id="35" name="Freeform 34"/>
          <p:cNvSpPr>
            <a:spLocks/>
          </p:cNvSpPr>
          <p:nvPr/>
        </p:nvSpPr>
        <p:spPr bwMode="auto">
          <a:xfrm>
            <a:off x="5189612" y="2590684"/>
            <a:ext cx="875868" cy="576710"/>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chemeClr val="tx1">
              <a:lumMod val="20000"/>
              <a:lumOff val="80000"/>
            </a:schemeClr>
          </a:solidFill>
          <a:ln>
            <a:noFill/>
          </a:ln>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7" name="Left Arrow 66"/>
          <p:cNvSpPr/>
          <p:nvPr/>
        </p:nvSpPr>
        <p:spPr bwMode="auto">
          <a:xfrm>
            <a:off x="4982494" y="3375595"/>
            <a:ext cx="2399742" cy="264540"/>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defTabSz="713271" fontAlgn="base">
              <a:lnSpc>
                <a:spcPct val="90000"/>
              </a:lnSpc>
              <a:spcBef>
                <a:spcPct val="0"/>
              </a:spcBef>
              <a:spcAft>
                <a:spcPct val="0"/>
              </a:spcAft>
            </a:pPr>
            <a:endParaRPr lang="en-US" sz="1836" dirty="0" err="1">
              <a:solidFill>
                <a:srgbClr val="FFFFFF"/>
              </a:solidFill>
              <a:ea typeface="Segoe UI" pitchFamily="34" charset="0"/>
              <a:cs typeface="Segoe UI" pitchFamily="34" charset="0"/>
            </a:endParaRPr>
          </a:p>
        </p:txBody>
      </p:sp>
      <p:sp>
        <p:nvSpPr>
          <p:cNvPr id="65" name="Text Placeholder 64"/>
          <p:cNvSpPr>
            <a:spLocks noGrp="1"/>
          </p:cNvSpPr>
          <p:nvPr>
            <p:ph type="body" sz="quarter" idx="10"/>
          </p:nvPr>
        </p:nvSpPr>
        <p:spPr>
          <a:xfrm>
            <a:off x="274638" y="1212851"/>
            <a:ext cx="11887200" cy="738664"/>
          </a:xfrm>
        </p:spPr>
        <p:txBody>
          <a:bodyPr/>
          <a:lstStyle/>
          <a:p>
            <a:endParaRPr lang="en-GB">
              <a:solidFill>
                <a:srgbClr val="FFFFFF"/>
              </a:solidFill>
            </a:endParaRPr>
          </a:p>
        </p:txBody>
      </p:sp>
      <p:sp>
        <p:nvSpPr>
          <p:cNvPr id="2" name="Title 1"/>
          <p:cNvSpPr>
            <a:spLocks noGrp="1"/>
          </p:cNvSpPr>
          <p:nvPr>
            <p:ph type="title"/>
          </p:nvPr>
        </p:nvSpPr>
        <p:spPr/>
        <p:txBody>
          <a:bodyPr/>
          <a:lstStyle/>
          <a:p>
            <a:r>
              <a:rPr lang="en-US" dirty="0" smtClean="0">
                <a:solidFill>
                  <a:srgbClr val="FFFFFF"/>
                </a:solidFill>
              </a:rPr>
              <a:t>SharePoint Hybrid Infrastructure</a:t>
            </a:r>
            <a:endParaRPr lang="en-US" dirty="0">
              <a:solidFill>
                <a:srgbClr val="FFFFFF"/>
              </a:solidFill>
            </a:endParaRPr>
          </a:p>
        </p:txBody>
      </p:sp>
      <p:sp>
        <p:nvSpPr>
          <p:cNvPr id="3" name="Rectangle 2"/>
          <p:cNvSpPr/>
          <p:nvPr/>
        </p:nvSpPr>
        <p:spPr bwMode="auto">
          <a:xfrm>
            <a:off x="7385734" y="2099434"/>
            <a:ext cx="3494308" cy="3778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r>
              <a:rPr lang="en-US" sz="2142" spc="-31" dirty="0">
                <a:solidFill>
                  <a:srgbClr val="FFFFFF"/>
                </a:solidFill>
              </a:rPr>
              <a:t>Intranet</a:t>
            </a:r>
          </a:p>
        </p:txBody>
      </p:sp>
      <p:sp>
        <p:nvSpPr>
          <p:cNvPr id="4" name="Rectangle 3"/>
          <p:cNvSpPr/>
          <p:nvPr/>
        </p:nvSpPr>
        <p:spPr bwMode="auto">
          <a:xfrm>
            <a:off x="1556436" y="2099434"/>
            <a:ext cx="3494309" cy="377804"/>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09836" tIns="34973" rIns="0" bIns="34973" numCol="1" rtlCol="0" anchor="ctr" anchorCtr="0" compatLnSpc="1">
            <a:prstTxWarp prst="textNoShape">
              <a:avLst/>
            </a:prstTxWarp>
          </a:bodyPr>
          <a:lstStyle/>
          <a:p>
            <a:pPr defTabSz="582287"/>
            <a:r>
              <a:rPr lang="en-US" sz="2142" spc="-31" dirty="0">
                <a:solidFill>
                  <a:srgbClr val="FFFFFF"/>
                </a:solidFill>
              </a:rPr>
              <a:t>Microsoft data center</a:t>
            </a:r>
          </a:p>
        </p:txBody>
      </p:sp>
      <p:sp>
        <p:nvSpPr>
          <p:cNvPr id="5" name="Rectangle 4"/>
          <p:cNvSpPr/>
          <p:nvPr/>
        </p:nvSpPr>
        <p:spPr bwMode="auto">
          <a:xfrm>
            <a:off x="5050745" y="2099434"/>
            <a:ext cx="2334988" cy="37780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r>
              <a:rPr lang="en-US" sz="2142" spc="-31" dirty="0">
                <a:solidFill>
                  <a:srgbClr val="FFFFFF"/>
                </a:solidFill>
              </a:rPr>
              <a:t>Internet</a:t>
            </a:r>
          </a:p>
        </p:txBody>
      </p:sp>
      <p:grpSp>
        <p:nvGrpSpPr>
          <p:cNvPr id="10" name="Group 9"/>
          <p:cNvGrpSpPr/>
          <p:nvPr/>
        </p:nvGrpSpPr>
        <p:grpSpPr>
          <a:xfrm>
            <a:off x="1607036" y="5209743"/>
            <a:ext cx="9323606" cy="209814"/>
            <a:chOff x="0" y="6620718"/>
            <a:chExt cx="12188826" cy="237281"/>
          </a:xfrm>
        </p:grpSpPr>
        <p:sp>
          <p:nvSpPr>
            <p:cNvPr id="6" name="Rectangle 5"/>
            <p:cNvSpPr/>
            <p:nvPr/>
          </p:nvSpPr>
          <p:spPr bwMode="auto">
            <a:xfrm>
              <a:off x="7620689" y="6620718"/>
              <a:ext cx="4568137" cy="23728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endParaRPr lang="en-US" sz="2142" spc="-31" dirty="0">
                <a:solidFill>
                  <a:srgbClr val="FFFFFF"/>
                </a:solidFill>
              </a:endParaRPr>
            </a:p>
          </p:txBody>
        </p:sp>
        <p:sp>
          <p:nvSpPr>
            <p:cNvPr id="7" name="Rectangle 6"/>
            <p:cNvSpPr/>
            <p:nvPr/>
          </p:nvSpPr>
          <p:spPr bwMode="auto">
            <a:xfrm>
              <a:off x="0" y="6620718"/>
              <a:ext cx="4568139" cy="237281"/>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09836" tIns="34973" rIns="0" bIns="34973" numCol="1" rtlCol="0" anchor="ctr" anchorCtr="0" compatLnSpc="1">
              <a:prstTxWarp prst="textNoShape">
                <a:avLst/>
              </a:prstTxWarp>
            </a:bodyPr>
            <a:lstStyle/>
            <a:p>
              <a:pPr defTabSz="582287"/>
              <a:endParaRPr lang="en-US" sz="2142" spc="-31" dirty="0">
                <a:solidFill>
                  <a:srgbClr val="FFFFFF"/>
                </a:solidFill>
              </a:endParaRPr>
            </a:p>
          </p:txBody>
        </p:sp>
        <p:sp>
          <p:nvSpPr>
            <p:cNvPr id="8" name="Rectangle 7"/>
            <p:cNvSpPr/>
            <p:nvPr/>
          </p:nvSpPr>
          <p:spPr bwMode="auto">
            <a:xfrm>
              <a:off x="4568140" y="6620718"/>
              <a:ext cx="3052549" cy="237281"/>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endParaRPr lang="en-US" sz="2142" spc="-31" dirty="0">
                <a:solidFill>
                  <a:srgbClr val="FFFFFF"/>
                </a:solidFill>
              </a:endParaRPr>
            </a:p>
          </p:txBody>
        </p:sp>
      </p:grpSp>
      <p:grpSp>
        <p:nvGrpSpPr>
          <p:cNvPr id="13" name="Group 12"/>
          <p:cNvGrpSpPr/>
          <p:nvPr/>
        </p:nvGrpSpPr>
        <p:grpSpPr>
          <a:xfrm>
            <a:off x="2575332" y="3643111"/>
            <a:ext cx="2357142" cy="1084583"/>
            <a:chOff x="913184" y="3822712"/>
            <a:chExt cx="3082314" cy="1418253"/>
          </a:xfrm>
        </p:grpSpPr>
        <p:grpSp>
          <p:nvGrpSpPr>
            <p:cNvPr id="14" name="Group 13"/>
            <p:cNvGrpSpPr/>
            <p:nvPr/>
          </p:nvGrpSpPr>
          <p:grpSpPr>
            <a:xfrm>
              <a:off x="2577245" y="3822712"/>
              <a:ext cx="1418253" cy="1418253"/>
              <a:chOff x="2577245" y="3822712"/>
              <a:chExt cx="1418253" cy="1418253"/>
            </a:xfrm>
          </p:grpSpPr>
          <p:sp>
            <p:nvSpPr>
              <p:cNvPr id="22" name="Rectangle 21"/>
              <p:cNvSpPr/>
              <p:nvPr/>
            </p:nvSpPr>
            <p:spPr bwMode="auto">
              <a:xfrm>
                <a:off x="2577245" y="3822712"/>
                <a:ext cx="1418253" cy="141825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grpSp>
            <p:nvGrpSpPr>
              <p:cNvPr id="23" name="Group 22"/>
              <p:cNvGrpSpPr/>
              <p:nvPr/>
            </p:nvGrpSpPr>
            <p:grpSpPr>
              <a:xfrm>
                <a:off x="2836315" y="3997442"/>
                <a:ext cx="900112" cy="698500"/>
                <a:chOff x="6351588" y="3963988"/>
                <a:chExt cx="900112" cy="698500"/>
              </a:xfrm>
            </p:grpSpPr>
            <p:grpSp>
              <p:nvGrpSpPr>
                <p:cNvPr id="24" name="Group 23"/>
                <p:cNvGrpSpPr/>
                <p:nvPr/>
              </p:nvGrpSpPr>
              <p:grpSpPr>
                <a:xfrm>
                  <a:off x="6351588" y="3963988"/>
                  <a:ext cx="900112" cy="698500"/>
                  <a:chOff x="6351588" y="3963988"/>
                  <a:chExt cx="900112" cy="698500"/>
                </a:xfrm>
              </p:grpSpPr>
              <p:sp>
                <p:nvSpPr>
                  <p:cNvPr id="26" name="Freeform 5"/>
                  <p:cNvSpPr>
                    <a:spLocks noEditPoints="1"/>
                  </p:cNvSpPr>
                  <p:nvPr/>
                </p:nvSpPr>
                <p:spPr bwMode="auto">
                  <a:xfrm>
                    <a:off x="6351588" y="4078288"/>
                    <a:ext cx="900112" cy="584200"/>
                  </a:xfrm>
                  <a:custGeom>
                    <a:avLst/>
                    <a:gdLst>
                      <a:gd name="T0" fmla="*/ 225 w 237"/>
                      <a:gd name="T1" fmla="*/ 0 h 153"/>
                      <a:gd name="T2" fmla="*/ 12 w 237"/>
                      <a:gd name="T3" fmla="*/ 0 h 153"/>
                      <a:gd name="T4" fmla="*/ 0 w 237"/>
                      <a:gd name="T5" fmla="*/ 12 h 153"/>
                      <a:gd name="T6" fmla="*/ 0 w 237"/>
                      <a:gd name="T7" fmla="*/ 142 h 153"/>
                      <a:gd name="T8" fmla="*/ 12 w 237"/>
                      <a:gd name="T9" fmla="*/ 153 h 153"/>
                      <a:gd name="T10" fmla="*/ 225 w 237"/>
                      <a:gd name="T11" fmla="*/ 153 h 153"/>
                      <a:gd name="T12" fmla="*/ 237 w 237"/>
                      <a:gd name="T13" fmla="*/ 142 h 153"/>
                      <a:gd name="T14" fmla="*/ 237 w 237"/>
                      <a:gd name="T15" fmla="*/ 12 h 153"/>
                      <a:gd name="T16" fmla="*/ 225 w 237"/>
                      <a:gd name="T17" fmla="*/ 0 h 153"/>
                      <a:gd name="T18" fmla="*/ 225 w 237"/>
                      <a:gd name="T19" fmla="*/ 142 h 153"/>
                      <a:gd name="T20" fmla="*/ 225 w 237"/>
                      <a:gd name="T21" fmla="*/ 142 h 153"/>
                      <a:gd name="T22" fmla="*/ 12 w 237"/>
                      <a:gd name="T23" fmla="*/ 142 h 153"/>
                      <a:gd name="T24" fmla="*/ 12 w 237"/>
                      <a:gd name="T25" fmla="*/ 142 h 153"/>
                      <a:gd name="T26" fmla="*/ 12 w 237"/>
                      <a:gd name="T27" fmla="*/ 12 h 153"/>
                      <a:gd name="T28" fmla="*/ 12 w 237"/>
                      <a:gd name="T29" fmla="*/ 12 h 153"/>
                      <a:gd name="T30" fmla="*/ 225 w 237"/>
                      <a:gd name="T31" fmla="*/ 12 h 153"/>
                      <a:gd name="T32" fmla="*/ 225 w 237"/>
                      <a:gd name="T33" fmla="*/ 12 h 153"/>
                      <a:gd name="T34" fmla="*/ 225 w 237"/>
                      <a:gd name="T35" fmla="*/ 142 h 153"/>
                      <a:gd name="T36" fmla="*/ 225 w 237"/>
                      <a:gd name="T37"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153">
                        <a:moveTo>
                          <a:pt x="225" y="0"/>
                        </a:moveTo>
                        <a:cubicBezTo>
                          <a:pt x="12" y="0"/>
                          <a:pt x="12" y="0"/>
                          <a:pt x="12" y="0"/>
                        </a:cubicBezTo>
                        <a:cubicBezTo>
                          <a:pt x="6" y="0"/>
                          <a:pt x="0" y="5"/>
                          <a:pt x="0" y="12"/>
                        </a:cubicBezTo>
                        <a:cubicBezTo>
                          <a:pt x="0" y="142"/>
                          <a:pt x="0" y="142"/>
                          <a:pt x="0" y="142"/>
                        </a:cubicBezTo>
                        <a:cubicBezTo>
                          <a:pt x="0" y="148"/>
                          <a:pt x="6" y="153"/>
                          <a:pt x="12" y="153"/>
                        </a:cubicBezTo>
                        <a:cubicBezTo>
                          <a:pt x="225" y="153"/>
                          <a:pt x="225" y="153"/>
                          <a:pt x="225" y="153"/>
                        </a:cubicBezTo>
                        <a:cubicBezTo>
                          <a:pt x="232" y="153"/>
                          <a:pt x="237" y="148"/>
                          <a:pt x="237" y="142"/>
                        </a:cubicBezTo>
                        <a:cubicBezTo>
                          <a:pt x="237" y="12"/>
                          <a:pt x="237" y="12"/>
                          <a:pt x="237" y="12"/>
                        </a:cubicBezTo>
                        <a:cubicBezTo>
                          <a:pt x="237" y="5"/>
                          <a:pt x="232" y="0"/>
                          <a:pt x="225" y="0"/>
                        </a:cubicBezTo>
                        <a:close/>
                        <a:moveTo>
                          <a:pt x="225" y="142"/>
                        </a:moveTo>
                        <a:cubicBezTo>
                          <a:pt x="225" y="142"/>
                          <a:pt x="225" y="142"/>
                          <a:pt x="225" y="142"/>
                        </a:cubicBezTo>
                        <a:cubicBezTo>
                          <a:pt x="12" y="142"/>
                          <a:pt x="12" y="142"/>
                          <a:pt x="12" y="142"/>
                        </a:cubicBezTo>
                        <a:cubicBezTo>
                          <a:pt x="12" y="142"/>
                          <a:pt x="12" y="142"/>
                          <a:pt x="12" y="142"/>
                        </a:cubicBezTo>
                        <a:cubicBezTo>
                          <a:pt x="12" y="12"/>
                          <a:pt x="12" y="12"/>
                          <a:pt x="12" y="12"/>
                        </a:cubicBezTo>
                        <a:cubicBezTo>
                          <a:pt x="12" y="12"/>
                          <a:pt x="12" y="12"/>
                          <a:pt x="12" y="12"/>
                        </a:cubicBezTo>
                        <a:cubicBezTo>
                          <a:pt x="225" y="12"/>
                          <a:pt x="225" y="12"/>
                          <a:pt x="225" y="12"/>
                        </a:cubicBezTo>
                        <a:cubicBezTo>
                          <a:pt x="225" y="12"/>
                          <a:pt x="225" y="12"/>
                          <a:pt x="225" y="12"/>
                        </a:cubicBezTo>
                        <a:cubicBezTo>
                          <a:pt x="225" y="142"/>
                          <a:pt x="225" y="142"/>
                          <a:pt x="225" y="142"/>
                        </a:cubicBezTo>
                        <a:cubicBezTo>
                          <a:pt x="225" y="142"/>
                          <a:pt x="225" y="142"/>
                          <a:pt x="2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sp>
                <p:nvSpPr>
                  <p:cNvPr id="27" name="Freeform 6"/>
                  <p:cNvSpPr>
                    <a:spLocks noEditPoints="1"/>
                  </p:cNvSpPr>
                  <p:nvPr/>
                </p:nvSpPr>
                <p:spPr bwMode="auto">
                  <a:xfrm>
                    <a:off x="6351588" y="3963988"/>
                    <a:ext cx="900112" cy="107950"/>
                  </a:xfrm>
                  <a:custGeom>
                    <a:avLst/>
                    <a:gdLst>
                      <a:gd name="T0" fmla="*/ 225 w 237"/>
                      <a:gd name="T1" fmla="*/ 0 h 28"/>
                      <a:gd name="T2" fmla="*/ 12 w 237"/>
                      <a:gd name="T3" fmla="*/ 0 h 28"/>
                      <a:gd name="T4" fmla="*/ 0 w 237"/>
                      <a:gd name="T5" fmla="*/ 12 h 28"/>
                      <a:gd name="T6" fmla="*/ 0 w 237"/>
                      <a:gd name="T7" fmla="*/ 26 h 28"/>
                      <a:gd name="T8" fmla="*/ 9 w 237"/>
                      <a:gd name="T9" fmla="*/ 23 h 28"/>
                      <a:gd name="T10" fmla="*/ 228 w 237"/>
                      <a:gd name="T11" fmla="*/ 23 h 28"/>
                      <a:gd name="T12" fmla="*/ 237 w 237"/>
                      <a:gd name="T13" fmla="*/ 28 h 28"/>
                      <a:gd name="T14" fmla="*/ 237 w 237"/>
                      <a:gd name="T15" fmla="*/ 12 h 28"/>
                      <a:gd name="T16" fmla="*/ 225 w 237"/>
                      <a:gd name="T17" fmla="*/ 0 h 28"/>
                      <a:gd name="T18" fmla="*/ 190 w 237"/>
                      <a:gd name="T19" fmla="*/ 16 h 28"/>
                      <a:gd name="T20" fmla="*/ 179 w 237"/>
                      <a:gd name="T21" fmla="*/ 16 h 28"/>
                      <a:gd name="T22" fmla="*/ 179 w 237"/>
                      <a:gd name="T23" fmla="*/ 14 h 28"/>
                      <a:gd name="T24" fmla="*/ 190 w 237"/>
                      <a:gd name="T25" fmla="*/ 14 h 28"/>
                      <a:gd name="T26" fmla="*/ 190 w 237"/>
                      <a:gd name="T27" fmla="*/ 16 h 28"/>
                      <a:gd name="T28" fmla="*/ 204 w 237"/>
                      <a:gd name="T29" fmla="*/ 16 h 28"/>
                      <a:gd name="T30" fmla="*/ 196 w 237"/>
                      <a:gd name="T31" fmla="*/ 16 h 28"/>
                      <a:gd name="T32" fmla="*/ 196 w 237"/>
                      <a:gd name="T33" fmla="*/ 8 h 28"/>
                      <a:gd name="T34" fmla="*/ 204 w 237"/>
                      <a:gd name="T35" fmla="*/ 8 h 28"/>
                      <a:gd name="T36" fmla="*/ 204 w 237"/>
                      <a:gd name="T37" fmla="*/ 16 h 28"/>
                      <a:gd name="T38" fmla="*/ 223 w 237"/>
                      <a:gd name="T39" fmla="*/ 16 h 28"/>
                      <a:gd name="T40" fmla="*/ 220 w 237"/>
                      <a:gd name="T41" fmla="*/ 16 h 28"/>
                      <a:gd name="T42" fmla="*/ 218 w 237"/>
                      <a:gd name="T43" fmla="*/ 15 h 28"/>
                      <a:gd name="T44" fmla="*/ 217 w 237"/>
                      <a:gd name="T45" fmla="*/ 13 h 28"/>
                      <a:gd name="T46" fmla="*/ 214 w 237"/>
                      <a:gd name="T47" fmla="*/ 16 h 28"/>
                      <a:gd name="T48" fmla="*/ 214 w 237"/>
                      <a:gd name="T49" fmla="*/ 16 h 28"/>
                      <a:gd name="T50" fmla="*/ 211 w 237"/>
                      <a:gd name="T51" fmla="*/ 16 h 28"/>
                      <a:gd name="T52" fmla="*/ 216 w 237"/>
                      <a:gd name="T53" fmla="*/ 12 h 28"/>
                      <a:gd name="T54" fmla="*/ 211 w 237"/>
                      <a:gd name="T55" fmla="*/ 8 h 28"/>
                      <a:gd name="T56" fmla="*/ 214 w 237"/>
                      <a:gd name="T57" fmla="*/ 8 h 28"/>
                      <a:gd name="T58" fmla="*/ 217 w 237"/>
                      <a:gd name="T59" fmla="*/ 11 h 28"/>
                      <a:gd name="T60" fmla="*/ 220 w 237"/>
                      <a:gd name="T61" fmla="*/ 8 h 28"/>
                      <a:gd name="T62" fmla="*/ 223 w 237"/>
                      <a:gd name="T63" fmla="*/ 8 h 28"/>
                      <a:gd name="T64" fmla="*/ 218 w 237"/>
                      <a:gd name="T65" fmla="*/ 12 h 28"/>
                      <a:gd name="T66" fmla="*/ 223 w 237"/>
                      <a:gd name="T67" fmla="*/ 16 h 28"/>
                      <a:gd name="T68" fmla="*/ 203 w 237"/>
                      <a:gd name="T69" fmla="*/ 9 h 28"/>
                      <a:gd name="T70" fmla="*/ 197 w 237"/>
                      <a:gd name="T71" fmla="*/ 9 h 28"/>
                      <a:gd name="T72" fmla="*/ 197 w 237"/>
                      <a:gd name="T73" fmla="*/ 15 h 28"/>
                      <a:gd name="T74" fmla="*/ 203 w 237"/>
                      <a:gd name="T75" fmla="*/ 15 h 28"/>
                      <a:gd name="T76" fmla="*/ 203 w 237"/>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8">
                        <a:moveTo>
                          <a:pt x="225" y="0"/>
                        </a:moveTo>
                        <a:cubicBezTo>
                          <a:pt x="12" y="0"/>
                          <a:pt x="12" y="0"/>
                          <a:pt x="12" y="0"/>
                        </a:cubicBezTo>
                        <a:cubicBezTo>
                          <a:pt x="6" y="0"/>
                          <a:pt x="0" y="5"/>
                          <a:pt x="0" y="12"/>
                        </a:cubicBezTo>
                        <a:cubicBezTo>
                          <a:pt x="0" y="26"/>
                          <a:pt x="0" y="26"/>
                          <a:pt x="0" y="26"/>
                        </a:cubicBezTo>
                        <a:cubicBezTo>
                          <a:pt x="3" y="25"/>
                          <a:pt x="5" y="23"/>
                          <a:pt x="9" y="23"/>
                        </a:cubicBezTo>
                        <a:cubicBezTo>
                          <a:pt x="228" y="23"/>
                          <a:pt x="228" y="23"/>
                          <a:pt x="228" y="23"/>
                        </a:cubicBezTo>
                        <a:cubicBezTo>
                          <a:pt x="231" y="23"/>
                          <a:pt x="235" y="25"/>
                          <a:pt x="237" y="28"/>
                        </a:cubicBezTo>
                        <a:cubicBezTo>
                          <a:pt x="237" y="12"/>
                          <a:pt x="237" y="12"/>
                          <a:pt x="237" y="12"/>
                        </a:cubicBezTo>
                        <a:cubicBezTo>
                          <a:pt x="237" y="5"/>
                          <a:pt x="232" y="0"/>
                          <a:pt x="225" y="0"/>
                        </a:cubicBezTo>
                        <a:close/>
                        <a:moveTo>
                          <a:pt x="190" y="16"/>
                        </a:moveTo>
                        <a:cubicBezTo>
                          <a:pt x="179" y="16"/>
                          <a:pt x="179" y="16"/>
                          <a:pt x="179" y="16"/>
                        </a:cubicBezTo>
                        <a:cubicBezTo>
                          <a:pt x="179" y="14"/>
                          <a:pt x="179" y="14"/>
                          <a:pt x="179" y="14"/>
                        </a:cubicBezTo>
                        <a:cubicBezTo>
                          <a:pt x="190" y="14"/>
                          <a:pt x="190" y="14"/>
                          <a:pt x="190" y="14"/>
                        </a:cubicBezTo>
                        <a:lnTo>
                          <a:pt x="190" y="16"/>
                        </a:lnTo>
                        <a:close/>
                        <a:moveTo>
                          <a:pt x="204" y="16"/>
                        </a:moveTo>
                        <a:cubicBezTo>
                          <a:pt x="196" y="16"/>
                          <a:pt x="196" y="16"/>
                          <a:pt x="196" y="16"/>
                        </a:cubicBezTo>
                        <a:cubicBezTo>
                          <a:pt x="196" y="8"/>
                          <a:pt x="196" y="8"/>
                          <a:pt x="196" y="8"/>
                        </a:cubicBezTo>
                        <a:cubicBezTo>
                          <a:pt x="204" y="8"/>
                          <a:pt x="204" y="8"/>
                          <a:pt x="204" y="8"/>
                        </a:cubicBezTo>
                        <a:lnTo>
                          <a:pt x="204" y="16"/>
                        </a:lnTo>
                        <a:close/>
                        <a:moveTo>
                          <a:pt x="223" y="16"/>
                        </a:moveTo>
                        <a:cubicBezTo>
                          <a:pt x="220" y="16"/>
                          <a:pt x="220" y="16"/>
                          <a:pt x="220" y="16"/>
                        </a:cubicBezTo>
                        <a:cubicBezTo>
                          <a:pt x="218" y="15"/>
                          <a:pt x="218" y="15"/>
                          <a:pt x="218" y="15"/>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6" y="12"/>
                          <a:pt x="216" y="12"/>
                          <a:pt x="216" y="12"/>
                        </a:cubicBezTo>
                        <a:cubicBezTo>
                          <a:pt x="211" y="8"/>
                          <a:pt x="211" y="8"/>
                          <a:pt x="211" y="8"/>
                        </a:cubicBezTo>
                        <a:cubicBezTo>
                          <a:pt x="214" y="8"/>
                          <a:pt x="214" y="8"/>
                          <a:pt x="214" y="8"/>
                        </a:cubicBezTo>
                        <a:cubicBezTo>
                          <a:pt x="217" y="11"/>
                          <a:pt x="217" y="11"/>
                          <a:pt x="217" y="11"/>
                        </a:cubicBezTo>
                        <a:cubicBezTo>
                          <a:pt x="220" y="8"/>
                          <a:pt x="220" y="8"/>
                          <a:pt x="220" y="8"/>
                        </a:cubicBezTo>
                        <a:cubicBezTo>
                          <a:pt x="223" y="8"/>
                          <a:pt x="223" y="8"/>
                          <a:pt x="223" y="8"/>
                        </a:cubicBezTo>
                        <a:cubicBezTo>
                          <a:pt x="218" y="12"/>
                          <a:pt x="218" y="12"/>
                          <a:pt x="218" y="12"/>
                        </a:cubicBezTo>
                        <a:lnTo>
                          <a:pt x="223" y="16"/>
                        </a:lnTo>
                        <a:close/>
                        <a:moveTo>
                          <a:pt x="203" y="9"/>
                        </a:moveTo>
                        <a:cubicBezTo>
                          <a:pt x="197" y="9"/>
                          <a:pt x="197" y="9"/>
                          <a:pt x="197" y="9"/>
                        </a:cubicBezTo>
                        <a:cubicBezTo>
                          <a:pt x="197" y="15"/>
                          <a:pt x="197" y="15"/>
                          <a:pt x="197" y="15"/>
                        </a:cubicBezTo>
                        <a:cubicBezTo>
                          <a:pt x="203" y="15"/>
                          <a:pt x="203" y="15"/>
                          <a:pt x="203" y="15"/>
                        </a:cubicBezTo>
                        <a:lnTo>
                          <a:pt x="203"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sp>
              <p:nvSpPr>
                <p:cNvPr id="25" name="Freeform 7"/>
                <p:cNvSpPr>
                  <a:spLocks/>
                </p:cNvSpPr>
                <p:nvPr/>
              </p:nvSpPr>
              <p:spPr bwMode="auto">
                <a:xfrm>
                  <a:off x="6583363" y="4178301"/>
                  <a:ext cx="436562" cy="381000"/>
                </a:xfrm>
                <a:custGeom>
                  <a:avLst/>
                  <a:gdLst>
                    <a:gd name="T0" fmla="*/ 239 w 275"/>
                    <a:gd name="T1" fmla="*/ 164 h 240"/>
                    <a:gd name="T2" fmla="*/ 239 w 275"/>
                    <a:gd name="T3" fmla="*/ 125 h 240"/>
                    <a:gd name="T4" fmla="*/ 237 w 275"/>
                    <a:gd name="T5" fmla="*/ 125 h 240"/>
                    <a:gd name="T6" fmla="*/ 234 w 275"/>
                    <a:gd name="T7" fmla="*/ 125 h 240"/>
                    <a:gd name="T8" fmla="*/ 141 w 275"/>
                    <a:gd name="T9" fmla="*/ 125 h 240"/>
                    <a:gd name="T10" fmla="*/ 141 w 275"/>
                    <a:gd name="T11" fmla="*/ 99 h 240"/>
                    <a:gd name="T12" fmla="*/ 203 w 275"/>
                    <a:gd name="T13" fmla="*/ 99 h 240"/>
                    <a:gd name="T14" fmla="*/ 203 w 275"/>
                    <a:gd name="T15" fmla="*/ 0 h 240"/>
                    <a:gd name="T16" fmla="*/ 72 w 275"/>
                    <a:gd name="T17" fmla="*/ 0 h 240"/>
                    <a:gd name="T18" fmla="*/ 72 w 275"/>
                    <a:gd name="T19" fmla="*/ 99 h 240"/>
                    <a:gd name="T20" fmla="*/ 134 w 275"/>
                    <a:gd name="T21" fmla="*/ 99 h 240"/>
                    <a:gd name="T22" fmla="*/ 134 w 275"/>
                    <a:gd name="T23" fmla="*/ 125 h 240"/>
                    <a:gd name="T24" fmla="*/ 41 w 275"/>
                    <a:gd name="T25" fmla="*/ 125 h 240"/>
                    <a:gd name="T26" fmla="*/ 38 w 275"/>
                    <a:gd name="T27" fmla="*/ 125 h 240"/>
                    <a:gd name="T28" fmla="*/ 36 w 275"/>
                    <a:gd name="T29" fmla="*/ 125 h 240"/>
                    <a:gd name="T30" fmla="*/ 36 w 275"/>
                    <a:gd name="T31" fmla="*/ 164 h 240"/>
                    <a:gd name="T32" fmla="*/ 0 w 275"/>
                    <a:gd name="T33" fmla="*/ 164 h 240"/>
                    <a:gd name="T34" fmla="*/ 0 w 275"/>
                    <a:gd name="T35" fmla="*/ 240 h 240"/>
                    <a:gd name="T36" fmla="*/ 77 w 275"/>
                    <a:gd name="T37" fmla="*/ 240 h 240"/>
                    <a:gd name="T38" fmla="*/ 77 w 275"/>
                    <a:gd name="T39" fmla="*/ 164 h 240"/>
                    <a:gd name="T40" fmla="*/ 41 w 275"/>
                    <a:gd name="T41" fmla="*/ 164 h 240"/>
                    <a:gd name="T42" fmla="*/ 41 w 275"/>
                    <a:gd name="T43" fmla="*/ 130 h 240"/>
                    <a:gd name="T44" fmla="*/ 134 w 275"/>
                    <a:gd name="T45" fmla="*/ 130 h 240"/>
                    <a:gd name="T46" fmla="*/ 134 w 275"/>
                    <a:gd name="T47" fmla="*/ 137 h 240"/>
                    <a:gd name="T48" fmla="*/ 134 w 275"/>
                    <a:gd name="T49" fmla="*/ 164 h 240"/>
                    <a:gd name="T50" fmla="*/ 100 w 275"/>
                    <a:gd name="T51" fmla="*/ 164 h 240"/>
                    <a:gd name="T52" fmla="*/ 100 w 275"/>
                    <a:gd name="T53" fmla="*/ 240 h 240"/>
                    <a:gd name="T54" fmla="*/ 177 w 275"/>
                    <a:gd name="T55" fmla="*/ 240 h 240"/>
                    <a:gd name="T56" fmla="*/ 177 w 275"/>
                    <a:gd name="T57" fmla="*/ 164 h 240"/>
                    <a:gd name="T58" fmla="*/ 141 w 275"/>
                    <a:gd name="T59" fmla="*/ 164 h 240"/>
                    <a:gd name="T60" fmla="*/ 141 w 275"/>
                    <a:gd name="T61" fmla="*/ 137 h 240"/>
                    <a:gd name="T62" fmla="*/ 141 w 275"/>
                    <a:gd name="T63" fmla="*/ 130 h 240"/>
                    <a:gd name="T64" fmla="*/ 234 w 275"/>
                    <a:gd name="T65" fmla="*/ 130 h 240"/>
                    <a:gd name="T66" fmla="*/ 234 w 275"/>
                    <a:gd name="T67" fmla="*/ 164 h 240"/>
                    <a:gd name="T68" fmla="*/ 199 w 275"/>
                    <a:gd name="T69" fmla="*/ 164 h 240"/>
                    <a:gd name="T70" fmla="*/ 199 w 275"/>
                    <a:gd name="T71" fmla="*/ 240 h 240"/>
                    <a:gd name="T72" fmla="*/ 275 w 275"/>
                    <a:gd name="T73" fmla="*/ 240 h 240"/>
                    <a:gd name="T74" fmla="*/ 275 w 275"/>
                    <a:gd name="T75" fmla="*/ 164 h 240"/>
                    <a:gd name="T76" fmla="*/ 239 w 275"/>
                    <a:gd name="T77" fmla="*/ 1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40">
                      <a:moveTo>
                        <a:pt x="239" y="164"/>
                      </a:moveTo>
                      <a:lnTo>
                        <a:pt x="239" y="125"/>
                      </a:lnTo>
                      <a:lnTo>
                        <a:pt x="237" y="125"/>
                      </a:lnTo>
                      <a:lnTo>
                        <a:pt x="234" y="125"/>
                      </a:lnTo>
                      <a:lnTo>
                        <a:pt x="141" y="125"/>
                      </a:lnTo>
                      <a:lnTo>
                        <a:pt x="141" y="99"/>
                      </a:lnTo>
                      <a:lnTo>
                        <a:pt x="203" y="99"/>
                      </a:lnTo>
                      <a:lnTo>
                        <a:pt x="203" y="0"/>
                      </a:lnTo>
                      <a:lnTo>
                        <a:pt x="72" y="0"/>
                      </a:lnTo>
                      <a:lnTo>
                        <a:pt x="72" y="99"/>
                      </a:lnTo>
                      <a:lnTo>
                        <a:pt x="134" y="99"/>
                      </a:lnTo>
                      <a:lnTo>
                        <a:pt x="134" y="125"/>
                      </a:lnTo>
                      <a:lnTo>
                        <a:pt x="41" y="125"/>
                      </a:lnTo>
                      <a:lnTo>
                        <a:pt x="38" y="125"/>
                      </a:lnTo>
                      <a:lnTo>
                        <a:pt x="36" y="125"/>
                      </a:lnTo>
                      <a:lnTo>
                        <a:pt x="36" y="164"/>
                      </a:lnTo>
                      <a:lnTo>
                        <a:pt x="0" y="164"/>
                      </a:lnTo>
                      <a:lnTo>
                        <a:pt x="0" y="240"/>
                      </a:lnTo>
                      <a:lnTo>
                        <a:pt x="77" y="240"/>
                      </a:lnTo>
                      <a:lnTo>
                        <a:pt x="77" y="164"/>
                      </a:lnTo>
                      <a:lnTo>
                        <a:pt x="41" y="164"/>
                      </a:lnTo>
                      <a:lnTo>
                        <a:pt x="41" y="130"/>
                      </a:lnTo>
                      <a:lnTo>
                        <a:pt x="134" y="130"/>
                      </a:lnTo>
                      <a:lnTo>
                        <a:pt x="134" y="137"/>
                      </a:lnTo>
                      <a:lnTo>
                        <a:pt x="134" y="164"/>
                      </a:lnTo>
                      <a:lnTo>
                        <a:pt x="100" y="164"/>
                      </a:lnTo>
                      <a:lnTo>
                        <a:pt x="100" y="240"/>
                      </a:lnTo>
                      <a:lnTo>
                        <a:pt x="177" y="240"/>
                      </a:lnTo>
                      <a:lnTo>
                        <a:pt x="177" y="164"/>
                      </a:lnTo>
                      <a:lnTo>
                        <a:pt x="141" y="164"/>
                      </a:lnTo>
                      <a:lnTo>
                        <a:pt x="141" y="137"/>
                      </a:lnTo>
                      <a:lnTo>
                        <a:pt x="141" y="130"/>
                      </a:lnTo>
                      <a:lnTo>
                        <a:pt x="234" y="130"/>
                      </a:lnTo>
                      <a:lnTo>
                        <a:pt x="234" y="164"/>
                      </a:lnTo>
                      <a:lnTo>
                        <a:pt x="199" y="164"/>
                      </a:lnTo>
                      <a:lnTo>
                        <a:pt x="199" y="240"/>
                      </a:lnTo>
                      <a:lnTo>
                        <a:pt x="275" y="240"/>
                      </a:lnTo>
                      <a:lnTo>
                        <a:pt x="275" y="164"/>
                      </a:lnTo>
                      <a:lnTo>
                        <a:pt x="239" y="164"/>
                      </a:lnTo>
                      <a:close/>
                    </a:path>
                  </a:pathLst>
                </a:custGeom>
                <a:solidFill>
                  <a:schemeClr val="accent4"/>
                </a:solidFill>
                <a:ln>
                  <a:noFill/>
                </a:ln>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grpSp>
        <p:grpSp>
          <p:nvGrpSpPr>
            <p:cNvPr id="15" name="Group 14"/>
            <p:cNvGrpSpPr/>
            <p:nvPr/>
          </p:nvGrpSpPr>
          <p:grpSpPr>
            <a:xfrm>
              <a:off x="913184" y="3822712"/>
              <a:ext cx="1418253" cy="1418253"/>
              <a:chOff x="913184" y="3822712"/>
              <a:chExt cx="1418253" cy="1418253"/>
            </a:xfrm>
          </p:grpSpPr>
          <p:sp>
            <p:nvSpPr>
              <p:cNvPr id="16" name="Rectangle 15"/>
              <p:cNvSpPr/>
              <p:nvPr/>
            </p:nvSpPr>
            <p:spPr bwMode="auto">
              <a:xfrm>
                <a:off x="913184" y="3822712"/>
                <a:ext cx="1418253" cy="141825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grpSp>
            <p:nvGrpSpPr>
              <p:cNvPr id="17" name="Group 16"/>
              <p:cNvGrpSpPr/>
              <p:nvPr/>
            </p:nvGrpSpPr>
            <p:grpSpPr>
              <a:xfrm>
                <a:off x="1172254" y="3997442"/>
                <a:ext cx="900112" cy="698500"/>
                <a:chOff x="6351588" y="3963988"/>
                <a:chExt cx="900112" cy="698500"/>
              </a:xfrm>
            </p:grpSpPr>
            <p:grpSp>
              <p:nvGrpSpPr>
                <p:cNvPr id="18" name="Group 17"/>
                <p:cNvGrpSpPr/>
                <p:nvPr/>
              </p:nvGrpSpPr>
              <p:grpSpPr>
                <a:xfrm>
                  <a:off x="6351588" y="3963988"/>
                  <a:ext cx="900112" cy="698500"/>
                  <a:chOff x="6351588" y="3963988"/>
                  <a:chExt cx="900112" cy="698500"/>
                </a:xfrm>
              </p:grpSpPr>
              <p:sp>
                <p:nvSpPr>
                  <p:cNvPr id="20" name="Freeform 5"/>
                  <p:cNvSpPr>
                    <a:spLocks noEditPoints="1"/>
                  </p:cNvSpPr>
                  <p:nvPr/>
                </p:nvSpPr>
                <p:spPr bwMode="auto">
                  <a:xfrm>
                    <a:off x="6351588" y="4078288"/>
                    <a:ext cx="900112" cy="584200"/>
                  </a:xfrm>
                  <a:custGeom>
                    <a:avLst/>
                    <a:gdLst>
                      <a:gd name="T0" fmla="*/ 225 w 237"/>
                      <a:gd name="T1" fmla="*/ 0 h 153"/>
                      <a:gd name="T2" fmla="*/ 12 w 237"/>
                      <a:gd name="T3" fmla="*/ 0 h 153"/>
                      <a:gd name="T4" fmla="*/ 0 w 237"/>
                      <a:gd name="T5" fmla="*/ 12 h 153"/>
                      <a:gd name="T6" fmla="*/ 0 w 237"/>
                      <a:gd name="T7" fmla="*/ 142 h 153"/>
                      <a:gd name="T8" fmla="*/ 12 w 237"/>
                      <a:gd name="T9" fmla="*/ 153 h 153"/>
                      <a:gd name="T10" fmla="*/ 225 w 237"/>
                      <a:gd name="T11" fmla="*/ 153 h 153"/>
                      <a:gd name="T12" fmla="*/ 237 w 237"/>
                      <a:gd name="T13" fmla="*/ 142 h 153"/>
                      <a:gd name="T14" fmla="*/ 237 w 237"/>
                      <a:gd name="T15" fmla="*/ 12 h 153"/>
                      <a:gd name="T16" fmla="*/ 225 w 237"/>
                      <a:gd name="T17" fmla="*/ 0 h 153"/>
                      <a:gd name="T18" fmla="*/ 225 w 237"/>
                      <a:gd name="T19" fmla="*/ 142 h 153"/>
                      <a:gd name="T20" fmla="*/ 225 w 237"/>
                      <a:gd name="T21" fmla="*/ 142 h 153"/>
                      <a:gd name="T22" fmla="*/ 12 w 237"/>
                      <a:gd name="T23" fmla="*/ 142 h 153"/>
                      <a:gd name="T24" fmla="*/ 12 w 237"/>
                      <a:gd name="T25" fmla="*/ 142 h 153"/>
                      <a:gd name="T26" fmla="*/ 12 w 237"/>
                      <a:gd name="T27" fmla="*/ 12 h 153"/>
                      <a:gd name="T28" fmla="*/ 12 w 237"/>
                      <a:gd name="T29" fmla="*/ 12 h 153"/>
                      <a:gd name="T30" fmla="*/ 225 w 237"/>
                      <a:gd name="T31" fmla="*/ 12 h 153"/>
                      <a:gd name="T32" fmla="*/ 225 w 237"/>
                      <a:gd name="T33" fmla="*/ 12 h 153"/>
                      <a:gd name="T34" fmla="*/ 225 w 237"/>
                      <a:gd name="T35" fmla="*/ 142 h 153"/>
                      <a:gd name="T36" fmla="*/ 225 w 237"/>
                      <a:gd name="T37"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153">
                        <a:moveTo>
                          <a:pt x="225" y="0"/>
                        </a:moveTo>
                        <a:cubicBezTo>
                          <a:pt x="12" y="0"/>
                          <a:pt x="12" y="0"/>
                          <a:pt x="12" y="0"/>
                        </a:cubicBezTo>
                        <a:cubicBezTo>
                          <a:pt x="6" y="0"/>
                          <a:pt x="0" y="5"/>
                          <a:pt x="0" y="12"/>
                        </a:cubicBezTo>
                        <a:cubicBezTo>
                          <a:pt x="0" y="142"/>
                          <a:pt x="0" y="142"/>
                          <a:pt x="0" y="142"/>
                        </a:cubicBezTo>
                        <a:cubicBezTo>
                          <a:pt x="0" y="148"/>
                          <a:pt x="6" y="153"/>
                          <a:pt x="12" y="153"/>
                        </a:cubicBezTo>
                        <a:cubicBezTo>
                          <a:pt x="225" y="153"/>
                          <a:pt x="225" y="153"/>
                          <a:pt x="225" y="153"/>
                        </a:cubicBezTo>
                        <a:cubicBezTo>
                          <a:pt x="232" y="153"/>
                          <a:pt x="237" y="148"/>
                          <a:pt x="237" y="142"/>
                        </a:cubicBezTo>
                        <a:cubicBezTo>
                          <a:pt x="237" y="12"/>
                          <a:pt x="237" y="12"/>
                          <a:pt x="237" y="12"/>
                        </a:cubicBezTo>
                        <a:cubicBezTo>
                          <a:pt x="237" y="5"/>
                          <a:pt x="232" y="0"/>
                          <a:pt x="225" y="0"/>
                        </a:cubicBezTo>
                        <a:close/>
                        <a:moveTo>
                          <a:pt x="225" y="142"/>
                        </a:moveTo>
                        <a:cubicBezTo>
                          <a:pt x="225" y="142"/>
                          <a:pt x="225" y="142"/>
                          <a:pt x="225" y="142"/>
                        </a:cubicBezTo>
                        <a:cubicBezTo>
                          <a:pt x="12" y="142"/>
                          <a:pt x="12" y="142"/>
                          <a:pt x="12" y="142"/>
                        </a:cubicBezTo>
                        <a:cubicBezTo>
                          <a:pt x="12" y="142"/>
                          <a:pt x="12" y="142"/>
                          <a:pt x="12" y="142"/>
                        </a:cubicBezTo>
                        <a:cubicBezTo>
                          <a:pt x="12" y="12"/>
                          <a:pt x="12" y="12"/>
                          <a:pt x="12" y="12"/>
                        </a:cubicBezTo>
                        <a:cubicBezTo>
                          <a:pt x="12" y="12"/>
                          <a:pt x="12" y="12"/>
                          <a:pt x="12" y="12"/>
                        </a:cubicBezTo>
                        <a:cubicBezTo>
                          <a:pt x="225" y="12"/>
                          <a:pt x="225" y="12"/>
                          <a:pt x="225" y="12"/>
                        </a:cubicBezTo>
                        <a:cubicBezTo>
                          <a:pt x="225" y="12"/>
                          <a:pt x="225" y="12"/>
                          <a:pt x="225" y="12"/>
                        </a:cubicBezTo>
                        <a:cubicBezTo>
                          <a:pt x="225" y="142"/>
                          <a:pt x="225" y="142"/>
                          <a:pt x="225" y="142"/>
                        </a:cubicBezTo>
                        <a:cubicBezTo>
                          <a:pt x="225" y="142"/>
                          <a:pt x="225" y="142"/>
                          <a:pt x="2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sp>
                <p:nvSpPr>
                  <p:cNvPr id="21" name="Freeform 6"/>
                  <p:cNvSpPr>
                    <a:spLocks noEditPoints="1"/>
                  </p:cNvSpPr>
                  <p:nvPr/>
                </p:nvSpPr>
                <p:spPr bwMode="auto">
                  <a:xfrm>
                    <a:off x="6351588" y="3963988"/>
                    <a:ext cx="900112" cy="107950"/>
                  </a:xfrm>
                  <a:custGeom>
                    <a:avLst/>
                    <a:gdLst>
                      <a:gd name="T0" fmla="*/ 225 w 237"/>
                      <a:gd name="T1" fmla="*/ 0 h 28"/>
                      <a:gd name="T2" fmla="*/ 12 w 237"/>
                      <a:gd name="T3" fmla="*/ 0 h 28"/>
                      <a:gd name="T4" fmla="*/ 0 w 237"/>
                      <a:gd name="T5" fmla="*/ 12 h 28"/>
                      <a:gd name="T6" fmla="*/ 0 w 237"/>
                      <a:gd name="T7" fmla="*/ 26 h 28"/>
                      <a:gd name="T8" fmla="*/ 9 w 237"/>
                      <a:gd name="T9" fmla="*/ 23 h 28"/>
                      <a:gd name="T10" fmla="*/ 228 w 237"/>
                      <a:gd name="T11" fmla="*/ 23 h 28"/>
                      <a:gd name="T12" fmla="*/ 237 w 237"/>
                      <a:gd name="T13" fmla="*/ 28 h 28"/>
                      <a:gd name="T14" fmla="*/ 237 w 237"/>
                      <a:gd name="T15" fmla="*/ 12 h 28"/>
                      <a:gd name="T16" fmla="*/ 225 w 237"/>
                      <a:gd name="T17" fmla="*/ 0 h 28"/>
                      <a:gd name="T18" fmla="*/ 190 w 237"/>
                      <a:gd name="T19" fmla="*/ 16 h 28"/>
                      <a:gd name="T20" fmla="*/ 179 w 237"/>
                      <a:gd name="T21" fmla="*/ 16 h 28"/>
                      <a:gd name="T22" fmla="*/ 179 w 237"/>
                      <a:gd name="T23" fmla="*/ 14 h 28"/>
                      <a:gd name="T24" fmla="*/ 190 w 237"/>
                      <a:gd name="T25" fmla="*/ 14 h 28"/>
                      <a:gd name="T26" fmla="*/ 190 w 237"/>
                      <a:gd name="T27" fmla="*/ 16 h 28"/>
                      <a:gd name="T28" fmla="*/ 204 w 237"/>
                      <a:gd name="T29" fmla="*/ 16 h 28"/>
                      <a:gd name="T30" fmla="*/ 196 w 237"/>
                      <a:gd name="T31" fmla="*/ 16 h 28"/>
                      <a:gd name="T32" fmla="*/ 196 w 237"/>
                      <a:gd name="T33" fmla="*/ 8 h 28"/>
                      <a:gd name="T34" fmla="*/ 204 w 237"/>
                      <a:gd name="T35" fmla="*/ 8 h 28"/>
                      <a:gd name="T36" fmla="*/ 204 w 237"/>
                      <a:gd name="T37" fmla="*/ 16 h 28"/>
                      <a:gd name="T38" fmla="*/ 223 w 237"/>
                      <a:gd name="T39" fmla="*/ 16 h 28"/>
                      <a:gd name="T40" fmla="*/ 220 w 237"/>
                      <a:gd name="T41" fmla="*/ 16 h 28"/>
                      <a:gd name="T42" fmla="*/ 218 w 237"/>
                      <a:gd name="T43" fmla="*/ 15 h 28"/>
                      <a:gd name="T44" fmla="*/ 217 w 237"/>
                      <a:gd name="T45" fmla="*/ 13 h 28"/>
                      <a:gd name="T46" fmla="*/ 214 w 237"/>
                      <a:gd name="T47" fmla="*/ 16 h 28"/>
                      <a:gd name="T48" fmla="*/ 214 w 237"/>
                      <a:gd name="T49" fmla="*/ 16 h 28"/>
                      <a:gd name="T50" fmla="*/ 211 w 237"/>
                      <a:gd name="T51" fmla="*/ 16 h 28"/>
                      <a:gd name="T52" fmla="*/ 216 w 237"/>
                      <a:gd name="T53" fmla="*/ 12 h 28"/>
                      <a:gd name="T54" fmla="*/ 211 w 237"/>
                      <a:gd name="T55" fmla="*/ 8 h 28"/>
                      <a:gd name="T56" fmla="*/ 214 w 237"/>
                      <a:gd name="T57" fmla="*/ 8 h 28"/>
                      <a:gd name="T58" fmla="*/ 217 w 237"/>
                      <a:gd name="T59" fmla="*/ 11 h 28"/>
                      <a:gd name="T60" fmla="*/ 220 w 237"/>
                      <a:gd name="T61" fmla="*/ 8 h 28"/>
                      <a:gd name="T62" fmla="*/ 223 w 237"/>
                      <a:gd name="T63" fmla="*/ 8 h 28"/>
                      <a:gd name="T64" fmla="*/ 218 w 237"/>
                      <a:gd name="T65" fmla="*/ 12 h 28"/>
                      <a:gd name="T66" fmla="*/ 223 w 237"/>
                      <a:gd name="T67" fmla="*/ 16 h 28"/>
                      <a:gd name="T68" fmla="*/ 203 w 237"/>
                      <a:gd name="T69" fmla="*/ 9 h 28"/>
                      <a:gd name="T70" fmla="*/ 197 w 237"/>
                      <a:gd name="T71" fmla="*/ 9 h 28"/>
                      <a:gd name="T72" fmla="*/ 197 w 237"/>
                      <a:gd name="T73" fmla="*/ 15 h 28"/>
                      <a:gd name="T74" fmla="*/ 203 w 237"/>
                      <a:gd name="T75" fmla="*/ 15 h 28"/>
                      <a:gd name="T76" fmla="*/ 203 w 237"/>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8">
                        <a:moveTo>
                          <a:pt x="225" y="0"/>
                        </a:moveTo>
                        <a:cubicBezTo>
                          <a:pt x="12" y="0"/>
                          <a:pt x="12" y="0"/>
                          <a:pt x="12" y="0"/>
                        </a:cubicBezTo>
                        <a:cubicBezTo>
                          <a:pt x="6" y="0"/>
                          <a:pt x="0" y="5"/>
                          <a:pt x="0" y="12"/>
                        </a:cubicBezTo>
                        <a:cubicBezTo>
                          <a:pt x="0" y="26"/>
                          <a:pt x="0" y="26"/>
                          <a:pt x="0" y="26"/>
                        </a:cubicBezTo>
                        <a:cubicBezTo>
                          <a:pt x="3" y="25"/>
                          <a:pt x="5" y="23"/>
                          <a:pt x="9" y="23"/>
                        </a:cubicBezTo>
                        <a:cubicBezTo>
                          <a:pt x="228" y="23"/>
                          <a:pt x="228" y="23"/>
                          <a:pt x="228" y="23"/>
                        </a:cubicBezTo>
                        <a:cubicBezTo>
                          <a:pt x="231" y="23"/>
                          <a:pt x="235" y="25"/>
                          <a:pt x="237" y="28"/>
                        </a:cubicBezTo>
                        <a:cubicBezTo>
                          <a:pt x="237" y="12"/>
                          <a:pt x="237" y="12"/>
                          <a:pt x="237" y="12"/>
                        </a:cubicBezTo>
                        <a:cubicBezTo>
                          <a:pt x="237" y="5"/>
                          <a:pt x="232" y="0"/>
                          <a:pt x="225" y="0"/>
                        </a:cubicBezTo>
                        <a:close/>
                        <a:moveTo>
                          <a:pt x="190" y="16"/>
                        </a:moveTo>
                        <a:cubicBezTo>
                          <a:pt x="179" y="16"/>
                          <a:pt x="179" y="16"/>
                          <a:pt x="179" y="16"/>
                        </a:cubicBezTo>
                        <a:cubicBezTo>
                          <a:pt x="179" y="14"/>
                          <a:pt x="179" y="14"/>
                          <a:pt x="179" y="14"/>
                        </a:cubicBezTo>
                        <a:cubicBezTo>
                          <a:pt x="190" y="14"/>
                          <a:pt x="190" y="14"/>
                          <a:pt x="190" y="14"/>
                        </a:cubicBezTo>
                        <a:lnTo>
                          <a:pt x="190" y="16"/>
                        </a:lnTo>
                        <a:close/>
                        <a:moveTo>
                          <a:pt x="204" y="16"/>
                        </a:moveTo>
                        <a:cubicBezTo>
                          <a:pt x="196" y="16"/>
                          <a:pt x="196" y="16"/>
                          <a:pt x="196" y="16"/>
                        </a:cubicBezTo>
                        <a:cubicBezTo>
                          <a:pt x="196" y="8"/>
                          <a:pt x="196" y="8"/>
                          <a:pt x="196" y="8"/>
                        </a:cubicBezTo>
                        <a:cubicBezTo>
                          <a:pt x="204" y="8"/>
                          <a:pt x="204" y="8"/>
                          <a:pt x="204" y="8"/>
                        </a:cubicBezTo>
                        <a:lnTo>
                          <a:pt x="204" y="16"/>
                        </a:lnTo>
                        <a:close/>
                        <a:moveTo>
                          <a:pt x="223" y="16"/>
                        </a:moveTo>
                        <a:cubicBezTo>
                          <a:pt x="220" y="16"/>
                          <a:pt x="220" y="16"/>
                          <a:pt x="220" y="16"/>
                        </a:cubicBezTo>
                        <a:cubicBezTo>
                          <a:pt x="218" y="15"/>
                          <a:pt x="218" y="15"/>
                          <a:pt x="218" y="15"/>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6" y="12"/>
                          <a:pt x="216" y="12"/>
                          <a:pt x="216" y="12"/>
                        </a:cubicBezTo>
                        <a:cubicBezTo>
                          <a:pt x="211" y="8"/>
                          <a:pt x="211" y="8"/>
                          <a:pt x="211" y="8"/>
                        </a:cubicBezTo>
                        <a:cubicBezTo>
                          <a:pt x="214" y="8"/>
                          <a:pt x="214" y="8"/>
                          <a:pt x="214" y="8"/>
                        </a:cubicBezTo>
                        <a:cubicBezTo>
                          <a:pt x="217" y="11"/>
                          <a:pt x="217" y="11"/>
                          <a:pt x="217" y="11"/>
                        </a:cubicBezTo>
                        <a:cubicBezTo>
                          <a:pt x="220" y="8"/>
                          <a:pt x="220" y="8"/>
                          <a:pt x="220" y="8"/>
                        </a:cubicBezTo>
                        <a:cubicBezTo>
                          <a:pt x="223" y="8"/>
                          <a:pt x="223" y="8"/>
                          <a:pt x="223" y="8"/>
                        </a:cubicBezTo>
                        <a:cubicBezTo>
                          <a:pt x="218" y="12"/>
                          <a:pt x="218" y="12"/>
                          <a:pt x="218" y="12"/>
                        </a:cubicBezTo>
                        <a:lnTo>
                          <a:pt x="223" y="16"/>
                        </a:lnTo>
                        <a:close/>
                        <a:moveTo>
                          <a:pt x="203" y="9"/>
                        </a:moveTo>
                        <a:cubicBezTo>
                          <a:pt x="197" y="9"/>
                          <a:pt x="197" y="9"/>
                          <a:pt x="197" y="9"/>
                        </a:cubicBezTo>
                        <a:cubicBezTo>
                          <a:pt x="197" y="15"/>
                          <a:pt x="197" y="15"/>
                          <a:pt x="197" y="15"/>
                        </a:cubicBezTo>
                        <a:cubicBezTo>
                          <a:pt x="203" y="15"/>
                          <a:pt x="203" y="15"/>
                          <a:pt x="203" y="15"/>
                        </a:cubicBezTo>
                        <a:lnTo>
                          <a:pt x="203"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sp>
              <p:nvSpPr>
                <p:cNvPr id="19" name="Freeform 7"/>
                <p:cNvSpPr>
                  <a:spLocks/>
                </p:cNvSpPr>
                <p:nvPr/>
              </p:nvSpPr>
              <p:spPr bwMode="auto">
                <a:xfrm>
                  <a:off x="6583363" y="4178301"/>
                  <a:ext cx="436562" cy="381000"/>
                </a:xfrm>
                <a:custGeom>
                  <a:avLst/>
                  <a:gdLst>
                    <a:gd name="T0" fmla="*/ 239 w 275"/>
                    <a:gd name="T1" fmla="*/ 164 h 240"/>
                    <a:gd name="T2" fmla="*/ 239 w 275"/>
                    <a:gd name="T3" fmla="*/ 125 h 240"/>
                    <a:gd name="T4" fmla="*/ 237 w 275"/>
                    <a:gd name="T5" fmla="*/ 125 h 240"/>
                    <a:gd name="T6" fmla="*/ 234 w 275"/>
                    <a:gd name="T7" fmla="*/ 125 h 240"/>
                    <a:gd name="T8" fmla="*/ 141 w 275"/>
                    <a:gd name="T9" fmla="*/ 125 h 240"/>
                    <a:gd name="T10" fmla="*/ 141 w 275"/>
                    <a:gd name="T11" fmla="*/ 99 h 240"/>
                    <a:gd name="T12" fmla="*/ 203 w 275"/>
                    <a:gd name="T13" fmla="*/ 99 h 240"/>
                    <a:gd name="T14" fmla="*/ 203 w 275"/>
                    <a:gd name="T15" fmla="*/ 0 h 240"/>
                    <a:gd name="T16" fmla="*/ 72 w 275"/>
                    <a:gd name="T17" fmla="*/ 0 h 240"/>
                    <a:gd name="T18" fmla="*/ 72 w 275"/>
                    <a:gd name="T19" fmla="*/ 99 h 240"/>
                    <a:gd name="T20" fmla="*/ 134 w 275"/>
                    <a:gd name="T21" fmla="*/ 99 h 240"/>
                    <a:gd name="T22" fmla="*/ 134 w 275"/>
                    <a:gd name="T23" fmla="*/ 125 h 240"/>
                    <a:gd name="T24" fmla="*/ 41 w 275"/>
                    <a:gd name="T25" fmla="*/ 125 h 240"/>
                    <a:gd name="T26" fmla="*/ 38 w 275"/>
                    <a:gd name="T27" fmla="*/ 125 h 240"/>
                    <a:gd name="T28" fmla="*/ 36 w 275"/>
                    <a:gd name="T29" fmla="*/ 125 h 240"/>
                    <a:gd name="T30" fmla="*/ 36 w 275"/>
                    <a:gd name="T31" fmla="*/ 164 h 240"/>
                    <a:gd name="T32" fmla="*/ 0 w 275"/>
                    <a:gd name="T33" fmla="*/ 164 h 240"/>
                    <a:gd name="T34" fmla="*/ 0 w 275"/>
                    <a:gd name="T35" fmla="*/ 240 h 240"/>
                    <a:gd name="T36" fmla="*/ 77 w 275"/>
                    <a:gd name="T37" fmla="*/ 240 h 240"/>
                    <a:gd name="T38" fmla="*/ 77 w 275"/>
                    <a:gd name="T39" fmla="*/ 164 h 240"/>
                    <a:gd name="T40" fmla="*/ 41 w 275"/>
                    <a:gd name="T41" fmla="*/ 164 h 240"/>
                    <a:gd name="T42" fmla="*/ 41 w 275"/>
                    <a:gd name="T43" fmla="*/ 130 h 240"/>
                    <a:gd name="T44" fmla="*/ 134 w 275"/>
                    <a:gd name="T45" fmla="*/ 130 h 240"/>
                    <a:gd name="T46" fmla="*/ 134 w 275"/>
                    <a:gd name="T47" fmla="*/ 137 h 240"/>
                    <a:gd name="T48" fmla="*/ 134 w 275"/>
                    <a:gd name="T49" fmla="*/ 164 h 240"/>
                    <a:gd name="T50" fmla="*/ 100 w 275"/>
                    <a:gd name="T51" fmla="*/ 164 h 240"/>
                    <a:gd name="T52" fmla="*/ 100 w 275"/>
                    <a:gd name="T53" fmla="*/ 240 h 240"/>
                    <a:gd name="T54" fmla="*/ 177 w 275"/>
                    <a:gd name="T55" fmla="*/ 240 h 240"/>
                    <a:gd name="T56" fmla="*/ 177 w 275"/>
                    <a:gd name="T57" fmla="*/ 164 h 240"/>
                    <a:gd name="T58" fmla="*/ 141 w 275"/>
                    <a:gd name="T59" fmla="*/ 164 h 240"/>
                    <a:gd name="T60" fmla="*/ 141 w 275"/>
                    <a:gd name="T61" fmla="*/ 137 h 240"/>
                    <a:gd name="T62" fmla="*/ 141 w 275"/>
                    <a:gd name="T63" fmla="*/ 130 h 240"/>
                    <a:gd name="T64" fmla="*/ 234 w 275"/>
                    <a:gd name="T65" fmla="*/ 130 h 240"/>
                    <a:gd name="T66" fmla="*/ 234 w 275"/>
                    <a:gd name="T67" fmla="*/ 164 h 240"/>
                    <a:gd name="T68" fmla="*/ 199 w 275"/>
                    <a:gd name="T69" fmla="*/ 164 h 240"/>
                    <a:gd name="T70" fmla="*/ 199 w 275"/>
                    <a:gd name="T71" fmla="*/ 240 h 240"/>
                    <a:gd name="T72" fmla="*/ 275 w 275"/>
                    <a:gd name="T73" fmla="*/ 240 h 240"/>
                    <a:gd name="T74" fmla="*/ 275 w 275"/>
                    <a:gd name="T75" fmla="*/ 164 h 240"/>
                    <a:gd name="T76" fmla="*/ 239 w 275"/>
                    <a:gd name="T77" fmla="*/ 1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40">
                      <a:moveTo>
                        <a:pt x="239" y="164"/>
                      </a:moveTo>
                      <a:lnTo>
                        <a:pt x="239" y="125"/>
                      </a:lnTo>
                      <a:lnTo>
                        <a:pt x="237" y="125"/>
                      </a:lnTo>
                      <a:lnTo>
                        <a:pt x="234" y="125"/>
                      </a:lnTo>
                      <a:lnTo>
                        <a:pt x="141" y="125"/>
                      </a:lnTo>
                      <a:lnTo>
                        <a:pt x="141" y="99"/>
                      </a:lnTo>
                      <a:lnTo>
                        <a:pt x="203" y="99"/>
                      </a:lnTo>
                      <a:lnTo>
                        <a:pt x="203" y="0"/>
                      </a:lnTo>
                      <a:lnTo>
                        <a:pt x="72" y="0"/>
                      </a:lnTo>
                      <a:lnTo>
                        <a:pt x="72" y="99"/>
                      </a:lnTo>
                      <a:lnTo>
                        <a:pt x="134" y="99"/>
                      </a:lnTo>
                      <a:lnTo>
                        <a:pt x="134" y="125"/>
                      </a:lnTo>
                      <a:lnTo>
                        <a:pt x="41" y="125"/>
                      </a:lnTo>
                      <a:lnTo>
                        <a:pt x="38" y="125"/>
                      </a:lnTo>
                      <a:lnTo>
                        <a:pt x="36" y="125"/>
                      </a:lnTo>
                      <a:lnTo>
                        <a:pt x="36" y="164"/>
                      </a:lnTo>
                      <a:lnTo>
                        <a:pt x="0" y="164"/>
                      </a:lnTo>
                      <a:lnTo>
                        <a:pt x="0" y="240"/>
                      </a:lnTo>
                      <a:lnTo>
                        <a:pt x="77" y="240"/>
                      </a:lnTo>
                      <a:lnTo>
                        <a:pt x="77" y="164"/>
                      </a:lnTo>
                      <a:lnTo>
                        <a:pt x="41" y="164"/>
                      </a:lnTo>
                      <a:lnTo>
                        <a:pt x="41" y="130"/>
                      </a:lnTo>
                      <a:lnTo>
                        <a:pt x="134" y="130"/>
                      </a:lnTo>
                      <a:lnTo>
                        <a:pt x="134" y="137"/>
                      </a:lnTo>
                      <a:lnTo>
                        <a:pt x="134" y="164"/>
                      </a:lnTo>
                      <a:lnTo>
                        <a:pt x="100" y="164"/>
                      </a:lnTo>
                      <a:lnTo>
                        <a:pt x="100" y="240"/>
                      </a:lnTo>
                      <a:lnTo>
                        <a:pt x="177" y="240"/>
                      </a:lnTo>
                      <a:lnTo>
                        <a:pt x="177" y="164"/>
                      </a:lnTo>
                      <a:lnTo>
                        <a:pt x="141" y="164"/>
                      </a:lnTo>
                      <a:lnTo>
                        <a:pt x="141" y="137"/>
                      </a:lnTo>
                      <a:lnTo>
                        <a:pt x="141" y="130"/>
                      </a:lnTo>
                      <a:lnTo>
                        <a:pt x="234" y="130"/>
                      </a:lnTo>
                      <a:lnTo>
                        <a:pt x="234" y="164"/>
                      </a:lnTo>
                      <a:lnTo>
                        <a:pt x="199" y="164"/>
                      </a:lnTo>
                      <a:lnTo>
                        <a:pt x="199" y="240"/>
                      </a:lnTo>
                      <a:lnTo>
                        <a:pt x="275" y="240"/>
                      </a:lnTo>
                      <a:lnTo>
                        <a:pt x="275" y="164"/>
                      </a:lnTo>
                      <a:lnTo>
                        <a:pt x="239" y="164"/>
                      </a:lnTo>
                      <a:close/>
                    </a:path>
                  </a:pathLst>
                </a:custGeom>
                <a:solidFill>
                  <a:schemeClr val="accent6"/>
                </a:solidFill>
                <a:ln>
                  <a:noFill/>
                </a:ln>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grpSp>
      </p:grpSp>
      <p:sp>
        <p:nvSpPr>
          <p:cNvPr id="28" name="Freeform 27"/>
          <p:cNvSpPr>
            <a:spLocks/>
          </p:cNvSpPr>
          <p:nvPr/>
        </p:nvSpPr>
        <p:spPr bwMode="auto">
          <a:xfrm>
            <a:off x="3725691" y="3277123"/>
            <a:ext cx="453611" cy="298677"/>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chemeClr val="accent4"/>
          </a:solidFill>
          <a:ln>
            <a:noFill/>
          </a:ln>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9" name="Rectangle 28"/>
          <p:cNvSpPr/>
          <p:nvPr/>
        </p:nvSpPr>
        <p:spPr>
          <a:xfrm>
            <a:off x="1698973" y="2503179"/>
            <a:ext cx="2263120" cy="304250"/>
          </a:xfrm>
          <a:prstGeom prst="rect">
            <a:avLst/>
          </a:prstGeom>
        </p:spPr>
        <p:txBody>
          <a:bodyPr wrap="none">
            <a:spAutoFit/>
          </a:bodyPr>
          <a:lstStyle/>
          <a:p>
            <a:pPr defTabSz="932597"/>
            <a:r>
              <a:rPr lang="en-US" sz="1377" kern="0" spc="-15" dirty="0">
                <a:solidFill>
                  <a:srgbClr val="FFFFFF"/>
                </a:solidFill>
                <a:ea typeface="MS PGothic" panose="020B0600070205080204" pitchFamily="34" charset="-128"/>
              </a:rPr>
              <a:t>Microsoft Office 365 tenant</a:t>
            </a:r>
          </a:p>
        </p:txBody>
      </p:sp>
      <p:sp>
        <p:nvSpPr>
          <p:cNvPr id="30" name="Rectangle 29"/>
          <p:cNvSpPr/>
          <p:nvPr/>
        </p:nvSpPr>
        <p:spPr>
          <a:xfrm>
            <a:off x="2528019" y="3378572"/>
            <a:ext cx="1242007" cy="257122"/>
          </a:xfrm>
          <a:prstGeom prst="rect">
            <a:avLst/>
          </a:prstGeom>
        </p:spPr>
        <p:txBody>
          <a:bodyPr wrap="none">
            <a:spAutoFit/>
          </a:bodyPr>
          <a:lstStyle/>
          <a:p>
            <a:pPr defTabSz="932597" fontAlgn="base">
              <a:spcBef>
                <a:spcPct val="0"/>
              </a:spcBef>
              <a:spcAft>
                <a:spcPct val="0"/>
              </a:spcAft>
            </a:pPr>
            <a:r>
              <a:rPr lang="en-US" sz="1071" kern="0" spc="-15" dirty="0">
                <a:solidFill>
                  <a:srgbClr val="FFFFFF"/>
                </a:solidFill>
                <a:ea typeface="MS PGothic" panose="020B0600070205080204" pitchFamily="34" charset="-128"/>
                <a:cs typeface="Segoe UI" panose="020B0502040204020203" pitchFamily="34" charset="0"/>
              </a:rPr>
              <a:t>SharePoint Online</a:t>
            </a:r>
          </a:p>
        </p:txBody>
      </p:sp>
      <p:sp>
        <p:nvSpPr>
          <p:cNvPr id="31" name="Rectangle 30"/>
          <p:cNvSpPr/>
          <p:nvPr/>
        </p:nvSpPr>
        <p:spPr>
          <a:xfrm>
            <a:off x="2700704" y="4326702"/>
            <a:ext cx="959210" cy="382308"/>
          </a:xfrm>
          <a:prstGeom prst="rect">
            <a:avLst/>
          </a:prstGeom>
        </p:spPr>
        <p:txBody>
          <a:bodyPr wrap="square">
            <a:spAutoFit/>
          </a:bodyPr>
          <a:lstStyle/>
          <a:p>
            <a:pPr defTabSz="932597"/>
            <a:r>
              <a:rPr lang="en-US" sz="918" kern="0" spc="-15" dirty="0">
                <a:solidFill>
                  <a:srgbClr val="FFFFFF"/>
                </a:solidFill>
                <a:ea typeface="MS PGothic" panose="020B0600070205080204" pitchFamily="34" charset="-128"/>
              </a:rPr>
              <a:t>Federated search results</a:t>
            </a:r>
          </a:p>
        </p:txBody>
      </p:sp>
      <p:sp>
        <p:nvSpPr>
          <p:cNvPr id="32" name="Rectangle 31"/>
          <p:cNvSpPr/>
          <p:nvPr/>
        </p:nvSpPr>
        <p:spPr>
          <a:xfrm>
            <a:off x="3988067" y="4326702"/>
            <a:ext cx="881973" cy="233590"/>
          </a:xfrm>
          <a:prstGeom prst="rect">
            <a:avLst/>
          </a:prstGeom>
        </p:spPr>
        <p:txBody>
          <a:bodyPr wrap="none">
            <a:spAutoFit/>
          </a:bodyPr>
          <a:lstStyle/>
          <a:p>
            <a:pPr defTabSz="932597"/>
            <a:r>
              <a:rPr lang="en-US" sz="918" kern="0" spc="-15" dirty="0">
                <a:solidFill>
                  <a:srgbClr val="FFFFFF"/>
                </a:solidFill>
                <a:ea typeface="MS PGothic" panose="020B0600070205080204" pitchFamily="34" charset="-128"/>
              </a:rPr>
              <a:t>Site collection</a:t>
            </a:r>
          </a:p>
        </p:txBody>
      </p:sp>
      <p:sp>
        <p:nvSpPr>
          <p:cNvPr id="33" name="Rectangle 32"/>
          <p:cNvSpPr/>
          <p:nvPr/>
        </p:nvSpPr>
        <p:spPr>
          <a:xfrm>
            <a:off x="2166272" y="4781558"/>
            <a:ext cx="3036409" cy="257122"/>
          </a:xfrm>
          <a:prstGeom prst="rect">
            <a:avLst/>
          </a:prstGeom>
        </p:spPr>
        <p:txBody>
          <a:bodyPr wrap="none">
            <a:spAutoFit/>
          </a:bodyPr>
          <a:lstStyle/>
          <a:p>
            <a:pPr defTabSz="932597"/>
            <a:r>
              <a:rPr lang="en-US" sz="1071" dirty="0">
                <a:solidFill>
                  <a:srgbClr val="FFFFFF"/>
                </a:solidFill>
                <a:ea typeface="MS PGothic" panose="020B0600070205080204" pitchFamily="34" charset="-128"/>
              </a:rPr>
              <a:t>SharePoint Online </a:t>
            </a:r>
            <a:r>
              <a:rPr lang="en-US" sz="1071"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can query </a:t>
            </a:r>
            <a:r>
              <a:rPr lang="en-US" sz="1071" dirty="0">
                <a:solidFill>
                  <a:srgbClr val="FFFFFF"/>
                </a:solidFill>
                <a:ea typeface="MS PGothic" panose="020B0600070205080204" pitchFamily="34" charset="-128"/>
              </a:rPr>
              <a:t>SharePoint Server</a:t>
            </a:r>
          </a:p>
        </p:txBody>
      </p:sp>
      <p:sp>
        <p:nvSpPr>
          <p:cNvPr id="37" name="Rectangle 36"/>
          <p:cNvSpPr/>
          <p:nvPr/>
        </p:nvSpPr>
        <p:spPr>
          <a:xfrm>
            <a:off x="7454885" y="2503179"/>
            <a:ext cx="1947328" cy="304250"/>
          </a:xfrm>
          <a:prstGeom prst="rect">
            <a:avLst/>
          </a:prstGeom>
        </p:spPr>
        <p:txBody>
          <a:bodyPr wrap="none">
            <a:spAutoFit/>
          </a:bodyPr>
          <a:lstStyle/>
          <a:p>
            <a:pPr defTabSz="932597"/>
            <a:r>
              <a:rPr lang="en-US" sz="1377" kern="0" spc="-15" dirty="0">
                <a:solidFill>
                  <a:srgbClr val="FFFFFF"/>
                </a:solidFill>
                <a:ea typeface="MS PGothic" panose="020B0600070205080204" pitchFamily="34" charset="-128"/>
              </a:rPr>
              <a:t>SharePoint Server 2013</a:t>
            </a:r>
          </a:p>
        </p:txBody>
      </p:sp>
      <p:grpSp>
        <p:nvGrpSpPr>
          <p:cNvPr id="40" name="Group 39"/>
          <p:cNvGrpSpPr/>
          <p:nvPr/>
        </p:nvGrpSpPr>
        <p:grpSpPr>
          <a:xfrm>
            <a:off x="7507498" y="3640135"/>
            <a:ext cx="2357142" cy="1084583"/>
            <a:chOff x="913184" y="3822712"/>
            <a:chExt cx="3082314" cy="1418253"/>
          </a:xfrm>
        </p:grpSpPr>
        <p:grpSp>
          <p:nvGrpSpPr>
            <p:cNvPr id="41" name="Group 40"/>
            <p:cNvGrpSpPr/>
            <p:nvPr/>
          </p:nvGrpSpPr>
          <p:grpSpPr>
            <a:xfrm>
              <a:off x="2577245" y="3822712"/>
              <a:ext cx="1418253" cy="1418253"/>
              <a:chOff x="2577245" y="3822712"/>
              <a:chExt cx="1418253" cy="1418253"/>
            </a:xfrm>
          </p:grpSpPr>
          <p:sp>
            <p:nvSpPr>
              <p:cNvPr id="49" name="Rectangle 48"/>
              <p:cNvSpPr/>
              <p:nvPr/>
            </p:nvSpPr>
            <p:spPr bwMode="auto">
              <a:xfrm>
                <a:off x="2577245" y="3822712"/>
                <a:ext cx="1418253" cy="141825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grpSp>
            <p:nvGrpSpPr>
              <p:cNvPr id="50" name="Group 49"/>
              <p:cNvGrpSpPr/>
              <p:nvPr/>
            </p:nvGrpSpPr>
            <p:grpSpPr>
              <a:xfrm>
                <a:off x="2836315" y="3997442"/>
                <a:ext cx="900112" cy="698500"/>
                <a:chOff x="6351588" y="3963988"/>
                <a:chExt cx="900112" cy="698500"/>
              </a:xfrm>
            </p:grpSpPr>
            <p:grpSp>
              <p:nvGrpSpPr>
                <p:cNvPr id="51" name="Group 50"/>
                <p:cNvGrpSpPr/>
                <p:nvPr/>
              </p:nvGrpSpPr>
              <p:grpSpPr>
                <a:xfrm>
                  <a:off x="6351588" y="3963988"/>
                  <a:ext cx="900112" cy="698500"/>
                  <a:chOff x="6351588" y="3963988"/>
                  <a:chExt cx="900112" cy="698500"/>
                </a:xfrm>
              </p:grpSpPr>
              <p:sp>
                <p:nvSpPr>
                  <p:cNvPr id="53" name="Freeform 5"/>
                  <p:cNvSpPr>
                    <a:spLocks noEditPoints="1"/>
                  </p:cNvSpPr>
                  <p:nvPr/>
                </p:nvSpPr>
                <p:spPr bwMode="auto">
                  <a:xfrm>
                    <a:off x="6351588" y="4078288"/>
                    <a:ext cx="900112" cy="584200"/>
                  </a:xfrm>
                  <a:custGeom>
                    <a:avLst/>
                    <a:gdLst>
                      <a:gd name="T0" fmla="*/ 225 w 237"/>
                      <a:gd name="T1" fmla="*/ 0 h 153"/>
                      <a:gd name="T2" fmla="*/ 12 w 237"/>
                      <a:gd name="T3" fmla="*/ 0 h 153"/>
                      <a:gd name="T4" fmla="*/ 0 w 237"/>
                      <a:gd name="T5" fmla="*/ 12 h 153"/>
                      <a:gd name="T6" fmla="*/ 0 w 237"/>
                      <a:gd name="T7" fmla="*/ 142 h 153"/>
                      <a:gd name="T8" fmla="*/ 12 w 237"/>
                      <a:gd name="T9" fmla="*/ 153 h 153"/>
                      <a:gd name="T10" fmla="*/ 225 w 237"/>
                      <a:gd name="T11" fmla="*/ 153 h 153"/>
                      <a:gd name="T12" fmla="*/ 237 w 237"/>
                      <a:gd name="T13" fmla="*/ 142 h 153"/>
                      <a:gd name="T14" fmla="*/ 237 w 237"/>
                      <a:gd name="T15" fmla="*/ 12 h 153"/>
                      <a:gd name="T16" fmla="*/ 225 w 237"/>
                      <a:gd name="T17" fmla="*/ 0 h 153"/>
                      <a:gd name="T18" fmla="*/ 225 w 237"/>
                      <a:gd name="T19" fmla="*/ 142 h 153"/>
                      <a:gd name="T20" fmla="*/ 225 w 237"/>
                      <a:gd name="T21" fmla="*/ 142 h 153"/>
                      <a:gd name="T22" fmla="*/ 12 w 237"/>
                      <a:gd name="T23" fmla="*/ 142 h 153"/>
                      <a:gd name="T24" fmla="*/ 12 w 237"/>
                      <a:gd name="T25" fmla="*/ 142 h 153"/>
                      <a:gd name="T26" fmla="*/ 12 w 237"/>
                      <a:gd name="T27" fmla="*/ 12 h 153"/>
                      <a:gd name="T28" fmla="*/ 12 w 237"/>
                      <a:gd name="T29" fmla="*/ 12 h 153"/>
                      <a:gd name="T30" fmla="*/ 225 w 237"/>
                      <a:gd name="T31" fmla="*/ 12 h 153"/>
                      <a:gd name="T32" fmla="*/ 225 w 237"/>
                      <a:gd name="T33" fmla="*/ 12 h 153"/>
                      <a:gd name="T34" fmla="*/ 225 w 237"/>
                      <a:gd name="T35" fmla="*/ 142 h 153"/>
                      <a:gd name="T36" fmla="*/ 225 w 237"/>
                      <a:gd name="T37"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153">
                        <a:moveTo>
                          <a:pt x="225" y="0"/>
                        </a:moveTo>
                        <a:cubicBezTo>
                          <a:pt x="12" y="0"/>
                          <a:pt x="12" y="0"/>
                          <a:pt x="12" y="0"/>
                        </a:cubicBezTo>
                        <a:cubicBezTo>
                          <a:pt x="6" y="0"/>
                          <a:pt x="0" y="5"/>
                          <a:pt x="0" y="12"/>
                        </a:cubicBezTo>
                        <a:cubicBezTo>
                          <a:pt x="0" y="142"/>
                          <a:pt x="0" y="142"/>
                          <a:pt x="0" y="142"/>
                        </a:cubicBezTo>
                        <a:cubicBezTo>
                          <a:pt x="0" y="148"/>
                          <a:pt x="6" y="153"/>
                          <a:pt x="12" y="153"/>
                        </a:cubicBezTo>
                        <a:cubicBezTo>
                          <a:pt x="225" y="153"/>
                          <a:pt x="225" y="153"/>
                          <a:pt x="225" y="153"/>
                        </a:cubicBezTo>
                        <a:cubicBezTo>
                          <a:pt x="232" y="153"/>
                          <a:pt x="237" y="148"/>
                          <a:pt x="237" y="142"/>
                        </a:cubicBezTo>
                        <a:cubicBezTo>
                          <a:pt x="237" y="12"/>
                          <a:pt x="237" y="12"/>
                          <a:pt x="237" y="12"/>
                        </a:cubicBezTo>
                        <a:cubicBezTo>
                          <a:pt x="237" y="5"/>
                          <a:pt x="232" y="0"/>
                          <a:pt x="225" y="0"/>
                        </a:cubicBezTo>
                        <a:close/>
                        <a:moveTo>
                          <a:pt x="225" y="142"/>
                        </a:moveTo>
                        <a:cubicBezTo>
                          <a:pt x="225" y="142"/>
                          <a:pt x="225" y="142"/>
                          <a:pt x="225" y="142"/>
                        </a:cubicBezTo>
                        <a:cubicBezTo>
                          <a:pt x="12" y="142"/>
                          <a:pt x="12" y="142"/>
                          <a:pt x="12" y="142"/>
                        </a:cubicBezTo>
                        <a:cubicBezTo>
                          <a:pt x="12" y="142"/>
                          <a:pt x="12" y="142"/>
                          <a:pt x="12" y="142"/>
                        </a:cubicBezTo>
                        <a:cubicBezTo>
                          <a:pt x="12" y="12"/>
                          <a:pt x="12" y="12"/>
                          <a:pt x="12" y="12"/>
                        </a:cubicBezTo>
                        <a:cubicBezTo>
                          <a:pt x="12" y="12"/>
                          <a:pt x="12" y="12"/>
                          <a:pt x="12" y="12"/>
                        </a:cubicBezTo>
                        <a:cubicBezTo>
                          <a:pt x="225" y="12"/>
                          <a:pt x="225" y="12"/>
                          <a:pt x="225" y="12"/>
                        </a:cubicBezTo>
                        <a:cubicBezTo>
                          <a:pt x="225" y="12"/>
                          <a:pt x="225" y="12"/>
                          <a:pt x="225" y="12"/>
                        </a:cubicBezTo>
                        <a:cubicBezTo>
                          <a:pt x="225" y="142"/>
                          <a:pt x="225" y="142"/>
                          <a:pt x="225" y="142"/>
                        </a:cubicBezTo>
                        <a:cubicBezTo>
                          <a:pt x="225" y="142"/>
                          <a:pt x="225" y="142"/>
                          <a:pt x="2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sp>
                <p:nvSpPr>
                  <p:cNvPr id="54" name="Freeform 6"/>
                  <p:cNvSpPr>
                    <a:spLocks noEditPoints="1"/>
                  </p:cNvSpPr>
                  <p:nvPr/>
                </p:nvSpPr>
                <p:spPr bwMode="auto">
                  <a:xfrm>
                    <a:off x="6351588" y="3963988"/>
                    <a:ext cx="900112" cy="107950"/>
                  </a:xfrm>
                  <a:custGeom>
                    <a:avLst/>
                    <a:gdLst>
                      <a:gd name="T0" fmla="*/ 225 w 237"/>
                      <a:gd name="T1" fmla="*/ 0 h 28"/>
                      <a:gd name="T2" fmla="*/ 12 w 237"/>
                      <a:gd name="T3" fmla="*/ 0 h 28"/>
                      <a:gd name="T4" fmla="*/ 0 w 237"/>
                      <a:gd name="T5" fmla="*/ 12 h 28"/>
                      <a:gd name="T6" fmla="*/ 0 w 237"/>
                      <a:gd name="T7" fmla="*/ 26 h 28"/>
                      <a:gd name="T8" fmla="*/ 9 w 237"/>
                      <a:gd name="T9" fmla="*/ 23 h 28"/>
                      <a:gd name="T10" fmla="*/ 228 w 237"/>
                      <a:gd name="T11" fmla="*/ 23 h 28"/>
                      <a:gd name="T12" fmla="*/ 237 w 237"/>
                      <a:gd name="T13" fmla="*/ 28 h 28"/>
                      <a:gd name="T14" fmla="*/ 237 w 237"/>
                      <a:gd name="T15" fmla="*/ 12 h 28"/>
                      <a:gd name="T16" fmla="*/ 225 w 237"/>
                      <a:gd name="T17" fmla="*/ 0 h 28"/>
                      <a:gd name="T18" fmla="*/ 190 w 237"/>
                      <a:gd name="T19" fmla="*/ 16 h 28"/>
                      <a:gd name="T20" fmla="*/ 179 w 237"/>
                      <a:gd name="T21" fmla="*/ 16 h 28"/>
                      <a:gd name="T22" fmla="*/ 179 w 237"/>
                      <a:gd name="T23" fmla="*/ 14 h 28"/>
                      <a:gd name="T24" fmla="*/ 190 w 237"/>
                      <a:gd name="T25" fmla="*/ 14 h 28"/>
                      <a:gd name="T26" fmla="*/ 190 w 237"/>
                      <a:gd name="T27" fmla="*/ 16 h 28"/>
                      <a:gd name="T28" fmla="*/ 204 w 237"/>
                      <a:gd name="T29" fmla="*/ 16 h 28"/>
                      <a:gd name="T30" fmla="*/ 196 w 237"/>
                      <a:gd name="T31" fmla="*/ 16 h 28"/>
                      <a:gd name="T32" fmla="*/ 196 w 237"/>
                      <a:gd name="T33" fmla="*/ 8 h 28"/>
                      <a:gd name="T34" fmla="*/ 204 w 237"/>
                      <a:gd name="T35" fmla="*/ 8 h 28"/>
                      <a:gd name="T36" fmla="*/ 204 w 237"/>
                      <a:gd name="T37" fmla="*/ 16 h 28"/>
                      <a:gd name="T38" fmla="*/ 223 w 237"/>
                      <a:gd name="T39" fmla="*/ 16 h 28"/>
                      <a:gd name="T40" fmla="*/ 220 w 237"/>
                      <a:gd name="T41" fmla="*/ 16 h 28"/>
                      <a:gd name="T42" fmla="*/ 218 w 237"/>
                      <a:gd name="T43" fmla="*/ 15 h 28"/>
                      <a:gd name="T44" fmla="*/ 217 w 237"/>
                      <a:gd name="T45" fmla="*/ 13 h 28"/>
                      <a:gd name="T46" fmla="*/ 214 w 237"/>
                      <a:gd name="T47" fmla="*/ 16 h 28"/>
                      <a:gd name="T48" fmla="*/ 214 w 237"/>
                      <a:gd name="T49" fmla="*/ 16 h 28"/>
                      <a:gd name="T50" fmla="*/ 211 w 237"/>
                      <a:gd name="T51" fmla="*/ 16 h 28"/>
                      <a:gd name="T52" fmla="*/ 216 w 237"/>
                      <a:gd name="T53" fmla="*/ 12 h 28"/>
                      <a:gd name="T54" fmla="*/ 211 w 237"/>
                      <a:gd name="T55" fmla="*/ 8 h 28"/>
                      <a:gd name="T56" fmla="*/ 214 w 237"/>
                      <a:gd name="T57" fmla="*/ 8 h 28"/>
                      <a:gd name="T58" fmla="*/ 217 w 237"/>
                      <a:gd name="T59" fmla="*/ 11 h 28"/>
                      <a:gd name="T60" fmla="*/ 220 w 237"/>
                      <a:gd name="T61" fmla="*/ 8 h 28"/>
                      <a:gd name="T62" fmla="*/ 223 w 237"/>
                      <a:gd name="T63" fmla="*/ 8 h 28"/>
                      <a:gd name="T64" fmla="*/ 218 w 237"/>
                      <a:gd name="T65" fmla="*/ 12 h 28"/>
                      <a:gd name="T66" fmla="*/ 223 w 237"/>
                      <a:gd name="T67" fmla="*/ 16 h 28"/>
                      <a:gd name="T68" fmla="*/ 203 w 237"/>
                      <a:gd name="T69" fmla="*/ 9 h 28"/>
                      <a:gd name="T70" fmla="*/ 197 w 237"/>
                      <a:gd name="T71" fmla="*/ 9 h 28"/>
                      <a:gd name="T72" fmla="*/ 197 w 237"/>
                      <a:gd name="T73" fmla="*/ 15 h 28"/>
                      <a:gd name="T74" fmla="*/ 203 w 237"/>
                      <a:gd name="T75" fmla="*/ 15 h 28"/>
                      <a:gd name="T76" fmla="*/ 203 w 237"/>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8">
                        <a:moveTo>
                          <a:pt x="225" y="0"/>
                        </a:moveTo>
                        <a:cubicBezTo>
                          <a:pt x="12" y="0"/>
                          <a:pt x="12" y="0"/>
                          <a:pt x="12" y="0"/>
                        </a:cubicBezTo>
                        <a:cubicBezTo>
                          <a:pt x="6" y="0"/>
                          <a:pt x="0" y="5"/>
                          <a:pt x="0" y="12"/>
                        </a:cubicBezTo>
                        <a:cubicBezTo>
                          <a:pt x="0" y="26"/>
                          <a:pt x="0" y="26"/>
                          <a:pt x="0" y="26"/>
                        </a:cubicBezTo>
                        <a:cubicBezTo>
                          <a:pt x="3" y="25"/>
                          <a:pt x="5" y="23"/>
                          <a:pt x="9" y="23"/>
                        </a:cubicBezTo>
                        <a:cubicBezTo>
                          <a:pt x="228" y="23"/>
                          <a:pt x="228" y="23"/>
                          <a:pt x="228" y="23"/>
                        </a:cubicBezTo>
                        <a:cubicBezTo>
                          <a:pt x="231" y="23"/>
                          <a:pt x="235" y="25"/>
                          <a:pt x="237" y="28"/>
                        </a:cubicBezTo>
                        <a:cubicBezTo>
                          <a:pt x="237" y="12"/>
                          <a:pt x="237" y="12"/>
                          <a:pt x="237" y="12"/>
                        </a:cubicBezTo>
                        <a:cubicBezTo>
                          <a:pt x="237" y="5"/>
                          <a:pt x="232" y="0"/>
                          <a:pt x="225" y="0"/>
                        </a:cubicBezTo>
                        <a:close/>
                        <a:moveTo>
                          <a:pt x="190" y="16"/>
                        </a:moveTo>
                        <a:cubicBezTo>
                          <a:pt x="179" y="16"/>
                          <a:pt x="179" y="16"/>
                          <a:pt x="179" y="16"/>
                        </a:cubicBezTo>
                        <a:cubicBezTo>
                          <a:pt x="179" y="14"/>
                          <a:pt x="179" y="14"/>
                          <a:pt x="179" y="14"/>
                        </a:cubicBezTo>
                        <a:cubicBezTo>
                          <a:pt x="190" y="14"/>
                          <a:pt x="190" y="14"/>
                          <a:pt x="190" y="14"/>
                        </a:cubicBezTo>
                        <a:lnTo>
                          <a:pt x="190" y="16"/>
                        </a:lnTo>
                        <a:close/>
                        <a:moveTo>
                          <a:pt x="204" y="16"/>
                        </a:moveTo>
                        <a:cubicBezTo>
                          <a:pt x="196" y="16"/>
                          <a:pt x="196" y="16"/>
                          <a:pt x="196" y="16"/>
                        </a:cubicBezTo>
                        <a:cubicBezTo>
                          <a:pt x="196" y="8"/>
                          <a:pt x="196" y="8"/>
                          <a:pt x="196" y="8"/>
                        </a:cubicBezTo>
                        <a:cubicBezTo>
                          <a:pt x="204" y="8"/>
                          <a:pt x="204" y="8"/>
                          <a:pt x="204" y="8"/>
                        </a:cubicBezTo>
                        <a:lnTo>
                          <a:pt x="204" y="16"/>
                        </a:lnTo>
                        <a:close/>
                        <a:moveTo>
                          <a:pt x="223" y="16"/>
                        </a:moveTo>
                        <a:cubicBezTo>
                          <a:pt x="220" y="16"/>
                          <a:pt x="220" y="16"/>
                          <a:pt x="220" y="16"/>
                        </a:cubicBezTo>
                        <a:cubicBezTo>
                          <a:pt x="218" y="15"/>
                          <a:pt x="218" y="15"/>
                          <a:pt x="218" y="15"/>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6" y="12"/>
                          <a:pt x="216" y="12"/>
                          <a:pt x="216" y="12"/>
                        </a:cubicBezTo>
                        <a:cubicBezTo>
                          <a:pt x="211" y="8"/>
                          <a:pt x="211" y="8"/>
                          <a:pt x="211" y="8"/>
                        </a:cubicBezTo>
                        <a:cubicBezTo>
                          <a:pt x="214" y="8"/>
                          <a:pt x="214" y="8"/>
                          <a:pt x="214" y="8"/>
                        </a:cubicBezTo>
                        <a:cubicBezTo>
                          <a:pt x="217" y="11"/>
                          <a:pt x="217" y="11"/>
                          <a:pt x="217" y="11"/>
                        </a:cubicBezTo>
                        <a:cubicBezTo>
                          <a:pt x="220" y="8"/>
                          <a:pt x="220" y="8"/>
                          <a:pt x="220" y="8"/>
                        </a:cubicBezTo>
                        <a:cubicBezTo>
                          <a:pt x="223" y="8"/>
                          <a:pt x="223" y="8"/>
                          <a:pt x="223" y="8"/>
                        </a:cubicBezTo>
                        <a:cubicBezTo>
                          <a:pt x="218" y="12"/>
                          <a:pt x="218" y="12"/>
                          <a:pt x="218" y="12"/>
                        </a:cubicBezTo>
                        <a:lnTo>
                          <a:pt x="223" y="16"/>
                        </a:lnTo>
                        <a:close/>
                        <a:moveTo>
                          <a:pt x="203" y="9"/>
                        </a:moveTo>
                        <a:cubicBezTo>
                          <a:pt x="197" y="9"/>
                          <a:pt x="197" y="9"/>
                          <a:pt x="197" y="9"/>
                        </a:cubicBezTo>
                        <a:cubicBezTo>
                          <a:pt x="197" y="15"/>
                          <a:pt x="197" y="15"/>
                          <a:pt x="197" y="15"/>
                        </a:cubicBezTo>
                        <a:cubicBezTo>
                          <a:pt x="203" y="15"/>
                          <a:pt x="203" y="15"/>
                          <a:pt x="203" y="15"/>
                        </a:cubicBezTo>
                        <a:lnTo>
                          <a:pt x="203"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sp>
              <p:nvSpPr>
                <p:cNvPr id="52" name="Freeform 7"/>
                <p:cNvSpPr>
                  <a:spLocks/>
                </p:cNvSpPr>
                <p:nvPr/>
              </p:nvSpPr>
              <p:spPr bwMode="auto">
                <a:xfrm>
                  <a:off x="6583363" y="4178301"/>
                  <a:ext cx="436562" cy="381000"/>
                </a:xfrm>
                <a:custGeom>
                  <a:avLst/>
                  <a:gdLst>
                    <a:gd name="T0" fmla="*/ 239 w 275"/>
                    <a:gd name="T1" fmla="*/ 164 h 240"/>
                    <a:gd name="T2" fmla="*/ 239 w 275"/>
                    <a:gd name="T3" fmla="*/ 125 h 240"/>
                    <a:gd name="T4" fmla="*/ 237 w 275"/>
                    <a:gd name="T5" fmla="*/ 125 h 240"/>
                    <a:gd name="T6" fmla="*/ 234 w 275"/>
                    <a:gd name="T7" fmla="*/ 125 h 240"/>
                    <a:gd name="T8" fmla="*/ 141 w 275"/>
                    <a:gd name="T9" fmla="*/ 125 h 240"/>
                    <a:gd name="T10" fmla="*/ 141 w 275"/>
                    <a:gd name="T11" fmla="*/ 99 h 240"/>
                    <a:gd name="T12" fmla="*/ 203 w 275"/>
                    <a:gd name="T13" fmla="*/ 99 h 240"/>
                    <a:gd name="T14" fmla="*/ 203 w 275"/>
                    <a:gd name="T15" fmla="*/ 0 h 240"/>
                    <a:gd name="T16" fmla="*/ 72 w 275"/>
                    <a:gd name="T17" fmla="*/ 0 h 240"/>
                    <a:gd name="T18" fmla="*/ 72 w 275"/>
                    <a:gd name="T19" fmla="*/ 99 h 240"/>
                    <a:gd name="T20" fmla="*/ 134 w 275"/>
                    <a:gd name="T21" fmla="*/ 99 h 240"/>
                    <a:gd name="T22" fmla="*/ 134 w 275"/>
                    <a:gd name="T23" fmla="*/ 125 h 240"/>
                    <a:gd name="T24" fmla="*/ 41 w 275"/>
                    <a:gd name="T25" fmla="*/ 125 h 240"/>
                    <a:gd name="T26" fmla="*/ 38 w 275"/>
                    <a:gd name="T27" fmla="*/ 125 h 240"/>
                    <a:gd name="T28" fmla="*/ 36 w 275"/>
                    <a:gd name="T29" fmla="*/ 125 h 240"/>
                    <a:gd name="T30" fmla="*/ 36 w 275"/>
                    <a:gd name="T31" fmla="*/ 164 h 240"/>
                    <a:gd name="T32" fmla="*/ 0 w 275"/>
                    <a:gd name="T33" fmla="*/ 164 h 240"/>
                    <a:gd name="T34" fmla="*/ 0 w 275"/>
                    <a:gd name="T35" fmla="*/ 240 h 240"/>
                    <a:gd name="T36" fmla="*/ 77 w 275"/>
                    <a:gd name="T37" fmla="*/ 240 h 240"/>
                    <a:gd name="T38" fmla="*/ 77 w 275"/>
                    <a:gd name="T39" fmla="*/ 164 h 240"/>
                    <a:gd name="T40" fmla="*/ 41 w 275"/>
                    <a:gd name="T41" fmla="*/ 164 h 240"/>
                    <a:gd name="T42" fmla="*/ 41 w 275"/>
                    <a:gd name="T43" fmla="*/ 130 h 240"/>
                    <a:gd name="T44" fmla="*/ 134 w 275"/>
                    <a:gd name="T45" fmla="*/ 130 h 240"/>
                    <a:gd name="T46" fmla="*/ 134 w 275"/>
                    <a:gd name="T47" fmla="*/ 137 h 240"/>
                    <a:gd name="T48" fmla="*/ 134 w 275"/>
                    <a:gd name="T49" fmla="*/ 164 h 240"/>
                    <a:gd name="T50" fmla="*/ 100 w 275"/>
                    <a:gd name="T51" fmla="*/ 164 h 240"/>
                    <a:gd name="T52" fmla="*/ 100 w 275"/>
                    <a:gd name="T53" fmla="*/ 240 h 240"/>
                    <a:gd name="T54" fmla="*/ 177 w 275"/>
                    <a:gd name="T55" fmla="*/ 240 h 240"/>
                    <a:gd name="T56" fmla="*/ 177 w 275"/>
                    <a:gd name="T57" fmla="*/ 164 h 240"/>
                    <a:gd name="T58" fmla="*/ 141 w 275"/>
                    <a:gd name="T59" fmla="*/ 164 h 240"/>
                    <a:gd name="T60" fmla="*/ 141 w 275"/>
                    <a:gd name="T61" fmla="*/ 137 h 240"/>
                    <a:gd name="T62" fmla="*/ 141 w 275"/>
                    <a:gd name="T63" fmla="*/ 130 h 240"/>
                    <a:gd name="T64" fmla="*/ 234 w 275"/>
                    <a:gd name="T65" fmla="*/ 130 h 240"/>
                    <a:gd name="T66" fmla="*/ 234 w 275"/>
                    <a:gd name="T67" fmla="*/ 164 h 240"/>
                    <a:gd name="T68" fmla="*/ 199 w 275"/>
                    <a:gd name="T69" fmla="*/ 164 h 240"/>
                    <a:gd name="T70" fmla="*/ 199 w 275"/>
                    <a:gd name="T71" fmla="*/ 240 h 240"/>
                    <a:gd name="T72" fmla="*/ 275 w 275"/>
                    <a:gd name="T73" fmla="*/ 240 h 240"/>
                    <a:gd name="T74" fmla="*/ 275 w 275"/>
                    <a:gd name="T75" fmla="*/ 164 h 240"/>
                    <a:gd name="T76" fmla="*/ 239 w 275"/>
                    <a:gd name="T77" fmla="*/ 1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40">
                      <a:moveTo>
                        <a:pt x="239" y="164"/>
                      </a:moveTo>
                      <a:lnTo>
                        <a:pt x="239" y="125"/>
                      </a:lnTo>
                      <a:lnTo>
                        <a:pt x="237" y="125"/>
                      </a:lnTo>
                      <a:lnTo>
                        <a:pt x="234" y="125"/>
                      </a:lnTo>
                      <a:lnTo>
                        <a:pt x="141" y="125"/>
                      </a:lnTo>
                      <a:lnTo>
                        <a:pt x="141" y="99"/>
                      </a:lnTo>
                      <a:lnTo>
                        <a:pt x="203" y="99"/>
                      </a:lnTo>
                      <a:lnTo>
                        <a:pt x="203" y="0"/>
                      </a:lnTo>
                      <a:lnTo>
                        <a:pt x="72" y="0"/>
                      </a:lnTo>
                      <a:lnTo>
                        <a:pt x="72" y="99"/>
                      </a:lnTo>
                      <a:lnTo>
                        <a:pt x="134" y="99"/>
                      </a:lnTo>
                      <a:lnTo>
                        <a:pt x="134" y="125"/>
                      </a:lnTo>
                      <a:lnTo>
                        <a:pt x="41" y="125"/>
                      </a:lnTo>
                      <a:lnTo>
                        <a:pt x="38" y="125"/>
                      </a:lnTo>
                      <a:lnTo>
                        <a:pt x="36" y="125"/>
                      </a:lnTo>
                      <a:lnTo>
                        <a:pt x="36" y="164"/>
                      </a:lnTo>
                      <a:lnTo>
                        <a:pt x="0" y="164"/>
                      </a:lnTo>
                      <a:lnTo>
                        <a:pt x="0" y="240"/>
                      </a:lnTo>
                      <a:lnTo>
                        <a:pt x="77" y="240"/>
                      </a:lnTo>
                      <a:lnTo>
                        <a:pt x="77" y="164"/>
                      </a:lnTo>
                      <a:lnTo>
                        <a:pt x="41" y="164"/>
                      </a:lnTo>
                      <a:lnTo>
                        <a:pt x="41" y="130"/>
                      </a:lnTo>
                      <a:lnTo>
                        <a:pt x="134" y="130"/>
                      </a:lnTo>
                      <a:lnTo>
                        <a:pt x="134" y="137"/>
                      </a:lnTo>
                      <a:lnTo>
                        <a:pt x="134" y="164"/>
                      </a:lnTo>
                      <a:lnTo>
                        <a:pt x="100" y="164"/>
                      </a:lnTo>
                      <a:lnTo>
                        <a:pt x="100" y="240"/>
                      </a:lnTo>
                      <a:lnTo>
                        <a:pt x="177" y="240"/>
                      </a:lnTo>
                      <a:lnTo>
                        <a:pt x="177" y="164"/>
                      </a:lnTo>
                      <a:lnTo>
                        <a:pt x="141" y="164"/>
                      </a:lnTo>
                      <a:lnTo>
                        <a:pt x="141" y="137"/>
                      </a:lnTo>
                      <a:lnTo>
                        <a:pt x="141" y="130"/>
                      </a:lnTo>
                      <a:lnTo>
                        <a:pt x="234" y="130"/>
                      </a:lnTo>
                      <a:lnTo>
                        <a:pt x="234" y="164"/>
                      </a:lnTo>
                      <a:lnTo>
                        <a:pt x="199" y="164"/>
                      </a:lnTo>
                      <a:lnTo>
                        <a:pt x="199" y="240"/>
                      </a:lnTo>
                      <a:lnTo>
                        <a:pt x="275" y="240"/>
                      </a:lnTo>
                      <a:lnTo>
                        <a:pt x="275" y="164"/>
                      </a:lnTo>
                      <a:lnTo>
                        <a:pt x="239" y="164"/>
                      </a:lnTo>
                      <a:close/>
                    </a:path>
                  </a:pathLst>
                </a:custGeom>
                <a:solidFill>
                  <a:schemeClr val="accent6"/>
                </a:solidFill>
                <a:ln>
                  <a:noFill/>
                </a:ln>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grpSp>
        <p:grpSp>
          <p:nvGrpSpPr>
            <p:cNvPr id="42" name="Group 41"/>
            <p:cNvGrpSpPr/>
            <p:nvPr/>
          </p:nvGrpSpPr>
          <p:grpSpPr>
            <a:xfrm>
              <a:off x="913184" y="3822712"/>
              <a:ext cx="1418253" cy="1418253"/>
              <a:chOff x="913184" y="3822712"/>
              <a:chExt cx="1418253" cy="1418253"/>
            </a:xfrm>
          </p:grpSpPr>
          <p:sp>
            <p:nvSpPr>
              <p:cNvPr id="43" name="Rectangle 42"/>
              <p:cNvSpPr/>
              <p:nvPr/>
            </p:nvSpPr>
            <p:spPr bwMode="auto">
              <a:xfrm>
                <a:off x="913184" y="3822712"/>
                <a:ext cx="1418253" cy="141825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grpSp>
            <p:nvGrpSpPr>
              <p:cNvPr id="44" name="Group 43"/>
              <p:cNvGrpSpPr/>
              <p:nvPr/>
            </p:nvGrpSpPr>
            <p:grpSpPr>
              <a:xfrm>
                <a:off x="1172254" y="3997442"/>
                <a:ext cx="900112" cy="698500"/>
                <a:chOff x="6351588" y="3963988"/>
                <a:chExt cx="900112" cy="698500"/>
              </a:xfrm>
            </p:grpSpPr>
            <p:grpSp>
              <p:nvGrpSpPr>
                <p:cNvPr id="45" name="Group 44"/>
                <p:cNvGrpSpPr/>
                <p:nvPr/>
              </p:nvGrpSpPr>
              <p:grpSpPr>
                <a:xfrm>
                  <a:off x="6351588" y="3963988"/>
                  <a:ext cx="900112" cy="698500"/>
                  <a:chOff x="6351588" y="3963988"/>
                  <a:chExt cx="900112" cy="698500"/>
                </a:xfrm>
              </p:grpSpPr>
              <p:sp>
                <p:nvSpPr>
                  <p:cNvPr id="47" name="Freeform 5"/>
                  <p:cNvSpPr>
                    <a:spLocks noEditPoints="1"/>
                  </p:cNvSpPr>
                  <p:nvPr/>
                </p:nvSpPr>
                <p:spPr bwMode="auto">
                  <a:xfrm>
                    <a:off x="6351588" y="4078288"/>
                    <a:ext cx="900112" cy="584200"/>
                  </a:xfrm>
                  <a:custGeom>
                    <a:avLst/>
                    <a:gdLst>
                      <a:gd name="T0" fmla="*/ 225 w 237"/>
                      <a:gd name="T1" fmla="*/ 0 h 153"/>
                      <a:gd name="T2" fmla="*/ 12 w 237"/>
                      <a:gd name="T3" fmla="*/ 0 h 153"/>
                      <a:gd name="T4" fmla="*/ 0 w 237"/>
                      <a:gd name="T5" fmla="*/ 12 h 153"/>
                      <a:gd name="T6" fmla="*/ 0 w 237"/>
                      <a:gd name="T7" fmla="*/ 142 h 153"/>
                      <a:gd name="T8" fmla="*/ 12 w 237"/>
                      <a:gd name="T9" fmla="*/ 153 h 153"/>
                      <a:gd name="T10" fmla="*/ 225 w 237"/>
                      <a:gd name="T11" fmla="*/ 153 h 153"/>
                      <a:gd name="T12" fmla="*/ 237 w 237"/>
                      <a:gd name="T13" fmla="*/ 142 h 153"/>
                      <a:gd name="T14" fmla="*/ 237 w 237"/>
                      <a:gd name="T15" fmla="*/ 12 h 153"/>
                      <a:gd name="T16" fmla="*/ 225 w 237"/>
                      <a:gd name="T17" fmla="*/ 0 h 153"/>
                      <a:gd name="T18" fmla="*/ 225 w 237"/>
                      <a:gd name="T19" fmla="*/ 142 h 153"/>
                      <a:gd name="T20" fmla="*/ 225 w 237"/>
                      <a:gd name="T21" fmla="*/ 142 h 153"/>
                      <a:gd name="T22" fmla="*/ 12 w 237"/>
                      <a:gd name="T23" fmla="*/ 142 h 153"/>
                      <a:gd name="T24" fmla="*/ 12 w 237"/>
                      <a:gd name="T25" fmla="*/ 142 h 153"/>
                      <a:gd name="T26" fmla="*/ 12 w 237"/>
                      <a:gd name="T27" fmla="*/ 12 h 153"/>
                      <a:gd name="T28" fmla="*/ 12 w 237"/>
                      <a:gd name="T29" fmla="*/ 12 h 153"/>
                      <a:gd name="T30" fmla="*/ 225 w 237"/>
                      <a:gd name="T31" fmla="*/ 12 h 153"/>
                      <a:gd name="T32" fmla="*/ 225 w 237"/>
                      <a:gd name="T33" fmla="*/ 12 h 153"/>
                      <a:gd name="T34" fmla="*/ 225 w 237"/>
                      <a:gd name="T35" fmla="*/ 142 h 153"/>
                      <a:gd name="T36" fmla="*/ 225 w 237"/>
                      <a:gd name="T37"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153">
                        <a:moveTo>
                          <a:pt x="225" y="0"/>
                        </a:moveTo>
                        <a:cubicBezTo>
                          <a:pt x="12" y="0"/>
                          <a:pt x="12" y="0"/>
                          <a:pt x="12" y="0"/>
                        </a:cubicBezTo>
                        <a:cubicBezTo>
                          <a:pt x="6" y="0"/>
                          <a:pt x="0" y="5"/>
                          <a:pt x="0" y="12"/>
                        </a:cubicBezTo>
                        <a:cubicBezTo>
                          <a:pt x="0" y="142"/>
                          <a:pt x="0" y="142"/>
                          <a:pt x="0" y="142"/>
                        </a:cubicBezTo>
                        <a:cubicBezTo>
                          <a:pt x="0" y="148"/>
                          <a:pt x="6" y="153"/>
                          <a:pt x="12" y="153"/>
                        </a:cubicBezTo>
                        <a:cubicBezTo>
                          <a:pt x="225" y="153"/>
                          <a:pt x="225" y="153"/>
                          <a:pt x="225" y="153"/>
                        </a:cubicBezTo>
                        <a:cubicBezTo>
                          <a:pt x="232" y="153"/>
                          <a:pt x="237" y="148"/>
                          <a:pt x="237" y="142"/>
                        </a:cubicBezTo>
                        <a:cubicBezTo>
                          <a:pt x="237" y="12"/>
                          <a:pt x="237" y="12"/>
                          <a:pt x="237" y="12"/>
                        </a:cubicBezTo>
                        <a:cubicBezTo>
                          <a:pt x="237" y="5"/>
                          <a:pt x="232" y="0"/>
                          <a:pt x="225" y="0"/>
                        </a:cubicBezTo>
                        <a:close/>
                        <a:moveTo>
                          <a:pt x="225" y="142"/>
                        </a:moveTo>
                        <a:cubicBezTo>
                          <a:pt x="225" y="142"/>
                          <a:pt x="225" y="142"/>
                          <a:pt x="225" y="142"/>
                        </a:cubicBezTo>
                        <a:cubicBezTo>
                          <a:pt x="12" y="142"/>
                          <a:pt x="12" y="142"/>
                          <a:pt x="12" y="142"/>
                        </a:cubicBezTo>
                        <a:cubicBezTo>
                          <a:pt x="12" y="142"/>
                          <a:pt x="12" y="142"/>
                          <a:pt x="12" y="142"/>
                        </a:cubicBezTo>
                        <a:cubicBezTo>
                          <a:pt x="12" y="12"/>
                          <a:pt x="12" y="12"/>
                          <a:pt x="12" y="12"/>
                        </a:cubicBezTo>
                        <a:cubicBezTo>
                          <a:pt x="12" y="12"/>
                          <a:pt x="12" y="12"/>
                          <a:pt x="12" y="12"/>
                        </a:cubicBezTo>
                        <a:cubicBezTo>
                          <a:pt x="225" y="12"/>
                          <a:pt x="225" y="12"/>
                          <a:pt x="225" y="12"/>
                        </a:cubicBezTo>
                        <a:cubicBezTo>
                          <a:pt x="225" y="12"/>
                          <a:pt x="225" y="12"/>
                          <a:pt x="225" y="12"/>
                        </a:cubicBezTo>
                        <a:cubicBezTo>
                          <a:pt x="225" y="142"/>
                          <a:pt x="225" y="142"/>
                          <a:pt x="225" y="142"/>
                        </a:cubicBezTo>
                        <a:cubicBezTo>
                          <a:pt x="225" y="142"/>
                          <a:pt x="225" y="142"/>
                          <a:pt x="2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sp>
                <p:nvSpPr>
                  <p:cNvPr id="48" name="Freeform 6"/>
                  <p:cNvSpPr>
                    <a:spLocks noEditPoints="1"/>
                  </p:cNvSpPr>
                  <p:nvPr/>
                </p:nvSpPr>
                <p:spPr bwMode="auto">
                  <a:xfrm>
                    <a:off x="6351588" y="3963988"/>
                    <a:ext cx="900112" cy="107950"/>
                  </a:xfrm>
                  <a:custGeom>
                    <a:avLst/>
                    <a:gdLst>
                      <a:gd name="T0" fmla="*/ 225 w 237"/>
                      <a:gd name="T1" fmla="*/ 0 h 28"/>
                      <a:gd name="T2" fmla="*/ 12 w 237"/>
                      <a:gd name="T3" fmla="*/ 0 h 28"/>
                      <a:gd name="T4" fmla="*/ 0 w 237"/>
                      <a:gd name="T5" fmla="*/ 12 h 28"/>
                      <a:gd name="T6" fmla="*/ 0 w 237"/>
                      <a:gd name="T7" fmla="*/ 26 h 28"/>
                      <a:gd name="T8" fmla="*/ 9 w 237"/>
                      <a:gd name="T9" fmla="*/ 23 h 28"/>
                      <a:gd name="T10" fmla="*/ 228 w 237"/>
                      <a:gd name="T11" fmla="*/ 23 h 28"/>
                      <a:gd name="T12" fmla="*/ 237 w 237"/>
                      <a:gd name="T13" fmla="*/ 28 h 28"/>
                      <a:gd name="T14" fmla="*/ 237 w 237"/>
                      <a:gd name="T15" fmla="*/ 12 h 28"/>
                      <a:gd name="T16" fmla="*/ 225 w 237"/>
                      <a:gd name="T17" fmla="*/ 0 h 28"/>
                      <a:gd name="T18" fmla="*/ 190 w 237"/>
                      <a:gd name="T19" fmla="*/ 16 h 28"/>
                      <a:gd name="T20" fmla="*/ 179 w 237"/>
                      <a:gd name="T21" fmla="*/ 16 h 28"/>
                      <a:gd name="T22" fmla="*/ 179 w 237"/>
                      <a:gd name="T23" fmla="*/ 14 h 28"/>
                      <a:gd name="T24" fmla="*/ 190 w 237"/>
                      <a:gd name="T25" fmla="*/ 14 h 28"/>
                      <a:gd name="T26" fmla="*/ 190 w 237"/>
                      <a:gd name="T27" fmla="*/ 16 h 28"/>
                      <a:gd name="T28" fmla="*/ 204 w 237"/>
                      <a:gd name="T29" fmla="*/ 16 h 28"/>
                      <a:gd name="T30" fmla="*/ 196 w 237"/>
                      <a:gd name="T31" fmla="*/ 16 h 28"/>
                      <a:gd name="T32" fmla="*/ 196 w 237"/>
                      <a:gd name="T33" fmla="*/ 8 h 28"/>
                      <a:gd name="T34" fmla="*/ 204 w 237"/>
                      <a:gd name="T35" fmla="*/ 8 h 28"/>
                      <a:gd name="T36" fmla="*/ 204 w 237"/>
                      <a:gd name="T37" fmla="*/ 16 h 28"/>
                      <a:gd name="T38" fmla="*/ 223 w 237"/>
                      <a:gd name="T39" fmla="*/ 16 h 28"/>
                      <a:gd name="T40" fmla="*/ 220 w 237"/>
                      <a:gd name="T41" fmla="*/ 16 h 28"/>
                      <a:gd name="T42" fmla="*/ 218 w 237"/>
                      <a:gd name="T43" fmla="*/ 15 h 28"/>
                      <a:gd name="T44" fmla="*/ 217 w 237"/>
                      <a:gd name="T45" fmla="*/ 13 h 28"/>
                      <a:gd name="T46" fmla="*/ 214 w 237"/>
                      <a:gd name="T47" fmla="*/ 16 h 28"/>
                      <a:gd name="T48" fmla="*/ 214 w 237"/>
                      <a:gd name="T49" fmla="*/ 16 h 28"/>
                      <a:gd name="T50" fmla="*/ 211 w 237"/>
                      <a:gd name="T51" fmla="*/ 16 h 28"/>
                      <a:gd name="T52" fmla="*/ 216 w 237"/>
                      <a:gd name="T53" fmla="*/ 12 h 28"/>
                      <a:gd name="T54" fmla="*/ 211 w 237"/>
                      <a:gd name="T55" fmla="*/ 8 h 28"/>
                      <a:gd name="T56" fmla="*/ 214 w 237"/>
                      <a:gd name="T57" fmla="*/ 8 h 28"/>
                      <a:gd name="T58" fmla="*/ 217 w 237"/>
                      <a:gd name="T59" fmla="*/ 11 h 28"/>
                      <a:gd name="T60" fmla="*/ 220 w 237"/>
                      <a:gd name="T61" fmla="*/ 8 h 28"/>
                      <a:gd name="T62" fmla="*/ 223 w 237"/>
                      <a:gd name="T63" fmla="*/ 8 h 28"/>
                      <a:gd name="T64" fmla="*/ 218 w 237"/>
                      <a:gd name="T65" fmla="*/ 12 h 28"/>
                      <a:gd name="T66" fmla="*/ 223 w 237"/>
                      <a:gd name="T67" fmla="*/ 16 h 28"/>
                      <a:gd name="T68" fmla="*/ 203 w 237"/>
                      <a:gd name="T69" fmla="*/ 9 h 28"/>
                      <a:gd name="T70" fmla="*/ 197 w 237"/>
                      <a:gd name="T71" fmla="*/ 9 h 28"/>
                      <a:gd name="T72" fmla="*/ 197 w 237"/>
                      <a:gd name="T73" fmla="*/ 15 h 28"/>
                      <a:gd name="T74" fmla="*/ 203 w 237"/>
                      <a:gd name="T75" fmla="*/ 15 h 28"/>
                      <a:gd name="T76" fmla="*/ 203 w 237"/>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8">
                        <a:moveTo>
                          <a:pt x="225" y="0"/>
                        </a:moveTo>
                        <a:cubicBezTo>
                          <a:pt x="12" y="0"/>
                          <a:pt x="12" y="0"/>
                          <a:pt x="12" y="0"/>
                        </a:cubicBezTo>
                        <a:cubicBezTo>
                          <a:pt x="6" y="0"/>
                          <a:pt x="0" y="5"/>
                          <a:pt x="0" y="12"/>
                        </a:cubicBezTo>
                        <a:cubicBezTo>
                          <a:pt x="0" y="26"/>
                          <a:pt x="0" y="26"/>
                          <a:pt x="0" y="26"/>
                        </a:cubicBezTo>
                        <a:cubicBezTo>
                          <a:pt x="3" y="25"/>
                          <a:pt x="5" y="23"/>
                          <a:pt x="9" y="23"/>
                        </a:cubicBezTo>
                        <a:cubicBezTo>
                          <a:pt x="228" y="23"/>
                          <a:pt x="228" y="23"/>
                          <a:pt x="228" y="23"/>
                        </a:cubicBezTo>
                        <a:cubicBezTo>
                          <a:pt x="231" y="23"/>
                          <a:pt x="235" y="25"/>
                          <a:pt x="237" y="28"/>
                        </a:cubicBezTo>
                        <a:cubicBezTo>
                          <a:pt x="237" y="12"/>
                          <a:pt x="237" y="12"/>
                          <a:pt x="237" y="12"/>
                        </a:cubicBezTo>
                        <a:cubicBezTo>
                          <a:pt x="237" y="5"/>
                          <a:pt x="232" y="0"/>
                          <a:pt x="225" y="0"/>
                        </a:cubicBezTo>
                        <a:close/>
                        <a:moveTo>
                          <a:pt x="190" y="16"/>
                        </a:moveTo>
                        <a:cubicBezTo>
                          <a:pt x="179" y="16"/>
                          <a:pt x="179" y="16"/>
                          <a:pt x="179" y="16"/>
                        </a:cubicBezTo>
                        <a:cubicBezTo>
                          <a:pt x="179" y="14"/>
                          <a:pt x="179" y="14"/>
                          <a:pt x="179" y="14"/>
                        </a:cubicBezTo>
                        <a:cubicBezTo>
                          <a:pt x="190" y="14"/>
                          <a:pt x="190" y="14"/>
                          <a:pt x="190" y="14"/>
                        </a:cubicBezTo>
                        <a:lnTo>
                          <a:pt x="190" y="16"/>
                        </a:lnTo>
                        <a:close/>
                        <a:moveTo>
                          <a:pt x="204" y="16"/>
                        </a:moveTo>
                        <a:cubicBezTo>
                          <a:pt x="196" y="16"/>
                          <a:pt x="196" y="16"/>
                          <a:pt x="196" y="16"/>
                        </a:cubicBezTo>
                        <a:cubicBezTo>
                          <a:pt x="196" y="8"/>
                          <a:pt x="196" y="8"/>
                          <a:pt x="196" y="8"/>
                        </a:cubicBezTo>
                        <a:cubicBezTo>
                          <a:pt x="204" y="8"/>
                          <a:pt x="204" y="8"/>
                          <a:pt x="204" y="8"/>
                        </a:cubicBezTo>
                        <a:lnTo>
                          <a:pt x="204" y="16"/>
                        </a:lnTo>
                        <a:close/>
                        <a:moveTo>
                          <a:pt x="223" y="16"/>
                        </a:moveTo>
                        <a:cubicBezTo>
                          <a:pt x="220" y="16"/>
                          <a:pt x="220" y="16"/>
                          <a:pt x="220" y="16"/>
                        </a:cubicBezTo>
                        <a:cubicBezTo>
                          <a:pt x="218" y="15"/>
                          <a:pt x="218" y="15"/>
                          <a:pt x="218" y="15"/>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6" y="12"/>
                          <a:pt x="216" y="12"/>
                          <a:pt x="216" y="12"/>
                        </a:cubicBezTo>
                        <a:cubicBezTo>
                          <a:pt x="211" y="8"/>
                          <a:pt x="211" y="8"/>
                          <a:pt x="211" y="8"/>
                        </a:cubicBezTo>
                        <a:cubicBezTo>
                          <a:pt x="214" y="8"/>
                          <a:pt x="214" y="8"/>
                          <a:pt x="214" y="8"/>
                        </a:cubicBezTo>
                        <a:cubicBezTo>
                          <a:pt x="217" y="11"/>
                          <a:pt x="217" y="11"/>
                          <a:pt x="217" y="11"/>
                        </a:cubicBezTo>
                        <a:cubicBezTo>
                          <a:pt x="220" y="8"/>
                          <a:pt x="220" y="8"/>
                          <a:pt x="220" y="8"/>
                        </a:cubicBezTo>
                        <a:cubicBezTo>
                          <a:pt x="223" y="8"/>
                          <a:pt x="223" y="8"/>
                          <a:pt x="223" y="8"/>
                        </a:cubicBezTo>
                        <a:cubicBezTo>
                          <a:pt x="218" y="12"/>
                          <a:pt x="218" y="12"/>
                          <a:pt x="218" y="12"/>
                        </a:cubicBezTo>
                        <a:lnTo>
                          <a:pt x="223" y="16"/>
                        </a:lnTo>
                        <a:close/>
                        <a:moveTo>
                          <a:pt x="203" y="9"/>
                        </a:moveTo>
                        <a:cubicBezTo>
                          <a:pt x="197" y="9"/>
                          <a:pt x="197" y="9"/>
                          <a:pt x="197" y="9"/>
                        </a:cubicBezTo>
                        <a:cubicBezTo>
                          <a:pt x="197" y="15"/>
                          <a:pt x="197" y="15"/>
                          <a:pt x="197" y="15"/>
                        </a:cubicBezTo>
                        <a:cubicBezTo>
                          <a:pt x="203" y="15"/>
                          <a:pt x="203" y="15"/>
                          <a:pt x="203" y="15"/>
                        </a:cubicBezTo>
                        <a:lnTo>
                          <a:pt x="203"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sp>
              <p:nvSpPr>
                <p:cNvPr id="46" name="Freeform 7"/>
                <p:cNvSpPr>
                  <a:spLocks/>
                </p:cNvSpPr>
                <p:nvPr/>
              </p:nvSpPr>
              <p:spPr bwMode="auto">
                <a:xfrm>
                  <a:off x="6583363" y="4178301"/>
                  <a:ext cx="436562" cy="381000"/>
                </a:xfrm>
                <a:custGeom>
                  <a:avLst/>
                  <a:gdLst>
                    <a:gd name="T0" fmla="*/ 239 w 275"/>
                    <a:gd name="T1" fmla="*/ 164 h 240"/>
                    <a:gd name="T2" fmla="*/ 239 w 275"/>
                    <a:gd name="T3" fmla="*/ 125 h 240"/>
                    <a:gd name="T4" fmla="*/ 237 w 275"/>
                    <a:gd name="T5" fmla="*/ 125 h 240"/>
                    <a:gd name="T6" fmla="*/ 234 w 275"/>
                    <a:gd name="T7" fmla="*/ 125 h 240"/>
                    <a:gd name="T8" fmla="*/ 141 w 275"/>
                    <a:gd name="T9" fmla="*/ 125 h 240"/>
                    <a:gd name="T10" fmla="*/ 141 w 275"/>
                    <a:gd name="T11" fmla="*/ 99 h 240"/>
                    <a:gd name="T12" fmla="*/ 203 w 275"/>
                    <a:gd name="T13" fmla="*/ 99 h 240"/>
                    <a:gd name="T14" fmla="*/ 203 w 275"/>
                    <a:gd name="T15" fmla="*/ 0 h 240"/>
                    <a:gd name="T16" fmla="*/ 72 w 275"/>
                    <a:gd name="T17" fmla="*/ 0 h 240"/>
                    <a:gd name="T18" fmla="*/ 72 w 275"/>
                    <a:gd name="T19" fmla="*/ 99 h 240"/>
                    <a:gd name="T20" fmla="*/ 134 w 275"/>
                    <a:gd name="T21" fmla="*/ 99 h 240"/>
                    <a:gd name="T22" fmla="*/ 134 w 275"/>
                    <a:gd name="T23" fmla="*/ 125 h 240"/>
                    <a:gd name="T24" fmla="*/ 41 w 275"/>
                    <a:gd name="T25" fmla="*/ 125 h 240"/>
                    <a:gd name="T26" fmla="*/ 38 w 275"/>
                    <a:gd name="T27" fmla="*/ 125 h 240"/>
                    <a:gd name="T28" fmla="*/ 36 w 275"/>
                    <a:gd name="T29" fmla="*/ 125 h 240"/>
                    <a:gd name="T30" fmla="*/ 36 w 275"/>
                    <a:gd name="T31" fmla="*/ 164 h 240"/>
                    <a:gd name="T32" fmla="*/ 0 w 275"/>
                    <a:gd name="T33" fmla="*/ 164 h 240"/>
                    <a:gd name="T34" fmla="*/ 0 w 275"/>
                    <a:gd name="T35" fmla="*/ 240 h 240"/>
                    <a:gd name="T36" fmla="*/ 77 w 275"/>
                    <a:gd name="T37" fmla="*/ 240 h 240"/>
                    <a:gd name="T38" fmla="*/ 77 w 275"/>
                    <a:gd name="T39" fmla="*/ 164 h 240"/>
                    <a:gd name="T40" fmla="*/ 41 w 275"/>
                    <a:gd name="T41" fmla="*/ 164 h 240"/>
                    <a:gd name="T42" fmla="*/ 41 w 275"/>
                    <a:gd name="T43" fmla="*/ 130 h 240"/>
                    <a:gd name="T44" fmla="*/ 134 w 275"/>
                    <a:gd name="T45" fmla="*/ 130 h 240"/>
                    <a:gd name="T46" fmla="*/ 134 w 275"/>
                    <a:gd name="T47" fmla="*/ 137 h 240"/>
                    <a:gd name="T48" fmla="*/ 134 w 275"/>
                    <a:gd name="T49" fmla="*/ 164 h 240"/>
                    <a:gd name="T50" fmla="*/ 100 w 275"/>
                    <a:gd name="T51" fmla="*/ 164 h 240"/>
                    <a:gd name="T52" fmla="*/ 100 w 275"/>
                    <a:gd name="T53" fmla="*/ 240 h 240"/>
                    <a:gd name="T54" fmla="*/ 177 w 275"/>
                    <a:gd name="T55" fmla="*/ 240 h 240"/>
                    <a:gd name="T56" fmla="*/ 177 w 275"/>
                    <a:gd name="T57" fmla="*/ 164 h 240"/>
                    <a:gd name="T58" fmla="*/ 141 w 275"/>
                    <a:gd name="T59" fmla="*/ 164 h 240"/>
                    <a:gd name="T60" fmla="*/ 141 w 275"/>
                    <a:gd name="T61" fmla="*/ 137 h 240"/>
                    <a:gd name="T62" fmla="*/ 141 w 275"/>
                    <a:gd name="T63" fmla="*/ 130 h 240"/>
                    <a:gd name="T64" fmla="*/ 234 w 275"/>
                    <a:gd name="T65" fmla="*/ 130 h 240"/>
                    <a:gd name="T66" fmla="*/ 234 w 275"/>
                    <a:gd name="T67" fmla="*/ 164 h 240"/>
                    <a:gd name="T68" fmla="*/ 199 w 275"/>
                    <a:gd name="T69" fmla="*/ 164 h 240"/>
                    <a:gd name="T70" fmla="*/ 199 w 275"/>
                    <a:gd name="T71" fmla="*/ 240 h 240"/>
                    <a:gd name="T72" fmla="*/ 275 w 275"/>
                    <a:gd name="T73" fmla="*/ 240 h 240"/>
                    <a:gd name="T74" fmla="*/ 275 w 275"/>
                    <a:gd name="T75" fmla="*/ 164 h 240"/>
                    <a:gd name="T76" fmla="*/ 239 w 275"/>
                    <a:gd name="T77" fmla="*/ 1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40">
                      <a:moveTo>
                        <a:pt x="239" y="164"/>
                      </a:moveTo>
                      <a:lnTo>
                        <a:pt x="239" y="125"/>
                      </a:lnTo>
                      <a:lnTo>
                        <a:pt x="237" y="125"/>
                      </a:lnTo>
                      <a:lnTo>
                        <a:pt x="234" y="125"/>
                      </a:lnTo>
                      <a:lnTo>
                        <a:pt x="141" y="125"/>
                      </a:lnTo>
                      <a:lnTo>
                        <a:pt x="141" y="99"/>
                      </a:lnTo>
                      <a:lnTo>
                        <a:pt x="203" y="99"/>
                      </a:lnTo>
                      <a:lnTo>
                        <a:pt x="203" y="0"/>
                      </a:lnTo>
                      <a:lnTo>
                        <a:pt x="72" y="0"/>
                      </a:lnTo>
                      <a:lnTo>
                        <a:pt x="72" y="99"/>
                      </a:lnTo>
                      <a:lnTo>
                        <a:pt x="134" y="99"/>
                      </a:lnTo>
                      <a:lnTo>
                        <a:pt x="134" y="125"/>
                      </a:lnTo>
                      <a:lnTo>
                        <a:pt x="41" y="125"/>
                      </a:lnTo>
                      <a:lnTo>
                        <a:pt x="38" y="125"/>
                      </a:lnTo>
                      <a:lnTo>
                        <a:pt x="36" y="125"/>
                      </a:lnTo>
                      <a:lnTo>
                        <a:pt x="36" y="164"/>
                      </a:lnTo>
                      <a:lnTo>
                        <a:pt x="0" y="164"/>
                      </a:lnTo>
                      <a:lnTo>
                        <a:pt x="0" y="240"/>
                      </a:lnTo>
                      <a:lnTo>
                        <a:pt x="77" y="240"/>
                      </a:lnTo>
                      <a:lnTo>
                        <a:pt x="77" y="164"/>
                      </a:lnTo>
                      <a:lnTo>
                        <a:pt x="41" y="164"/>
                      </a:lnTo>
                      <a:lnTo>
                        <a:pt x="41" y="130"/>
                      </a:lnTo>
                      <a:lnTo>
                        <a:pt x="134" y="130"/>
                      </a:lnTo>
                      <a:lnTo>
                        <a:pt x="134" y="137"/>
                      </a:lnTo>
                      <a:lnTo>
                        <a:pt x="134" y="164"/>
                      </a:lnTo>
                      <a:lnTo>
                        <a:pt x="100" y="164"/>
                      </a:lnTo>
                      <a:lnTo>
                        <a:pt x="100" y="240"/>
                      </a:lnTo>
                      <a:lnTo>
                        <a:pt x="177" y="240"/>
                      </a:lnTo>
                      <a:lnTo>
                        <a:pt x="177" y="164"/>
                      </a:lnTo>
                      <a:lnTo>
                        <a:pt x="141" y="164"/>
                      </a:lnTo>
                      <a:lnTo>
                        <a:pt x="141" y="137"/>
                      </a:lnTo>
                      <a:lnTo>
                        <a:pt x="141" y="130"/>
                      </a:lnTo>
                      <a:lnTo>
                        <a:pt x="234" y="130"/>
                      </a:lnTo>
                      <a:lnTo>
                        <a:pt x="234" y="164"/>
                      </a:lnTo>
                      <a:lnTo>
                        <a:pt x="199" y="164"/>
                      </a:lnTo>
                      <a:lnTo>
                        <a:pt x="199" y="240"/>
                      </a:lnTo>
                      <a:lnTo>
                        <a:pt x="275" y="240"/>
                      </a:lnTo>
                      <a:lnTo>
                        <a:pt x="275" y="164"/>
                      </a:lnTo>
                      <a:lnTo>
                        <a:pt x="239" y="164"/>
                      </a:lnTo>
                      <a:close/>
                    </a:path>
                  </a:pathLst>
                </a:custGeom>
                <a:solidFill>
                  <a:schemeClr val="accent5"/>
                </a:solidFill>
                <a:ln>
                  <a:noFill/>
                </a:ln>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grpSp>
      </p:grpSp>
      <p:sp>
        <p:nvSpPr>
          <p:cNvPr id="56" name="Rectangle 55"/>
          <p:cNvSpPr/>
          <p:nvPr/>
        </p:nvSpPr>
        <p:spPr>
          <a:xfrm>
            <a:off x="7460186" y="3375596"/>
            <a:ext cx="821059" cy="257122"/>
          </a:xfrm>
          <a:prstGeom prst="rect">
            <a:avLst/>
          </a:prstGeom>
        </p:spPr>
        <p:txBody>
          <a:bodyPr wrap="none">
            <a:spAutoFit/>
          </a:bodyPr>
          <a:lstStyle/>
          <a:p>
            <a:pPr defTabSz="932597" fontAlgn="base">
              <a:spcBef>
                <a:spcPct val="0"/>
              </a:spcBef>
              <a:spcAft>
                <a:spcPct val="0"/>
              </a:spcAft>
            </a:pPr>
            <a:r>
              <a:rPr lang="en-US" sz="1071" kern="0" spc="-15" dirty="0">
                <a:solidFill>
                  <a:srgbClr val="FFFFFF"/>
                </a:solidFill>
                <a:ea typeface="MS PGothic" panose="020B0600070205080204" pitchFamily="34" charset="-128"/>
                <a:cs typeface="Segoe UI" panose="020B0502040204020203" pitchFamily="34" charset="0"/>
              </a:rPr>
              <a:t>SharePoint</a:t>
            </a:r>
          </a:p>
        </p:txBody>
      </p:sp>
      <p:sp>
        <p:nvSpPr>
          <p:cNvPr id="57" name="Rectangle 56"/>
          <p:cNvSpPr/>
          <p:nvPr/>
        </p:nvSpPr>
        <p:spPr>
          <a:xfrm>
            <a:off x="7632871" y="4326610"/>
            <a:ext cx="874374" cy="382308"/>
          </a:xfrm>
          <a:prstGeom prst="rect">
            <a:avLst/>
          </a:prstGeom>
        </p:spPr>
        <p:txBody>
          <a:bodyPr wrap="square">
            <a:spAutoFit/>
          </a:bodyPr>
          <a:lstStyle/>
          <a:p>
            <a:pPr defTabSz="932597"/>
            <a:r>
              <a:rPr lang="en-US" sz="918" kern="0" spc="-15" dirty="0">
                <a:solidFill>
                  <a:srgbClr val="FFFFFF"/>
                </a:solidFill>
                <a:ea typeface="MS PGothic" panose="020B0600070205080204" pitchFamily="34" charset="-128"/>
              </a:rPr>
              <a:t>Primary </a:t>
            </a:r>
            <a:br>
              <a:rPr lang="en-US" sz="918" kern="0" spc="-15" dirty="0">
                <a:solidFill>
                  <a:srgbClr val="FFFFFF"/>
                </a:solidFill>
                <a:ea typeface="MS PGothic" panose="020B0600070205080204" pitchFamily="34" charset="-128"/>
              </a:rPr>
            </a:br>
            <a:r>
              <a:rPr lang="en-US" sz="918" kern="0" spc="-15" dirty="0">
                <a:solidFill>
                  <a:srgbClr val="FFFFFF"/>
                </a:solidFill>
                <a:ea typeface="MS PGothic" panose="020B0600070205080204" pitchFamily="34" charset="-128"/>
              </a:rPr>
              <a:t>web app</a:t>
            </a:r>
          </a:p>
        </p:txBody>
      </p:sp>
      <p:sp>
        <p:nvSpPr>
          <p:cNvPr id="58" name="Rectangle 57"/>
          <p:cNvSpPr/>
          <p:nvPr/>
        </p:nvSpPr>
        <p:spPr>
          <a:xfrm>
            <a:off x="8920233" y="4326610"/>
            <a:ext cx="944407" cy="382308"/>
          </a:xfrm>
          <a:prstGeom prst="rect">
            <a:avLst/>
          </a:prstGeom>
        </p:spPr>
        <p:txBody>
          <a:bodyPr wrap="square">
            <a:spAutoFit/>
          </a:bodyPr>
          <a:lstStyle/>
          <a:p>
            <a:pPr defTabSz="932597"/>
            <a:r>
              <a:rPr lang="en-US" sz="918" kern="0" spc="-15" dirty="0">
                <a:solidFill>
                  <a:srgbClr val="FFFFFF"/>
                </a:solidFill>
                <a:ea typeface="MS PGothic" panose="020B0600070205080204" pitchFamily="34" charset="-128"/>
              </a:rPr>
              <a:t>Federated search results</a:t>
            </a:r>
          </a:p>
        </p:txBody>
      </p:sp>
      <p:sp>
        <p:nvSpPr>
          <p:cNvPr id="59" name="Rectangle 58"/>
          <p:cNvSpPr/>
          <p:nvPr/>
        </p:nvSpPr>
        <p:spPr>
          <a:xfrm>
            <a:off x="7321140" y="4787427"/>
            <a:ext cx="3036409" cy="257122"/>
          </a:xfrm>
          <a:prstGeom prst="rect">
            <a:avLst/>
          </a:prstGeom>
        </p:spPr>
        <p:txBody>
          <a:bodyPr wrap="none">
            <a:spAutoFit/>
          </a:bodyPr>
          <a:lstStyle/>
          <a:p>
            <a:pPr defTabSz="932597"/>
            <a:r>
              <a:rPr lang="en-US" sz="1071" dirty="0">
                <a:solidFill>
                  <a:srgbClr val="FFFFFF"/>
                </a:solidFill>
                <a:ea typeface="MS PGothic" panose="020B0600070205080204" pitchFamily="34" charset="-128"/>
              </a:rPr>
              <a:t>SharePoint Server </a:t>
            </a:r>
            <a:r>
              <a:rPr lang="en-US" sz="1071"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can query </a:t>
            </a:r>
            <a:r>
              <a:rPr lang="en-US" sz="1071" dirty="0">
                <a:solidFill>
                  <a:srgbClr val="FFFFFF"/>
                </a:solidFill>
                <a:ea typeface="MS PGothic" panose="020B0600070205080204" pitchFamily="34" charset="-128"/>
              </a:rPr>
              <a:t>SharePoint Online</a:t>
            </a:r>
          </a:p>
        </p:txBody>
      </p:sp>
      <p:sp>
        <p:nvSpPr>
          <p:cNvPr id="60" name="Rectangle 59"/>
          <p:cNvSpPr/>
          <p:nvPr/>
        </p:nvSpPr>
        <p:spPr>
          <a:xfrm>
            <a:off x="5154632" y="3399194"/>
            <a:ext cx="1063606" cy="238240"/>
          </a:xfrm>
          <a:prstGeom prst="rect">
            <a:avLst/>
          </a:prstGeom>
        </p:spPr>
        <p:txBody>
          <a:bodyPr wrap="square">
            <a:spAutoFit/>
          </a:bodyPr>
          <a:lstStyle/>
          <a:p>
            <a:pPr algn="ctr" defTabSz="932597"/>
            <a:r>
              <a:rPr lang="en-US" sz="918" kern="0" spc="-15"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Outbound</a:t>
            </a:r>
          </a:p>
        </p:txBody>
      </p:sp>
      <p:sp>
        <p:nvSpPr>
          <p:cNvPr id="68" name="Left Arrow 67"/>
          <p:cNvSpPr/>
          <p:nvPr/>
        </p:nvSpPr>
        <p:spPr bwMode="auto">
          <a:xfrm rot="10800000">
            <a:off x="5050743" y="4401839"/>
            <a:ext cx="2409441" cy="264540"/>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defTabSz="713271" fontAlgn="base">
              <a:lnSpc>
                <a:spcPct val="90000"/>
              </a:lnSpc>
              <a:spcBef>
                <a:spcPct val="0"/>
              </a:spcBef>
              <a:spcAft>
                <a:spcPct val="0"/>
              </a:spcAft>
            </a:pPr>
            <a:endParaRPr lang="en-US" sz="1836" dirty="0" err="1">
              <a:solidFill>
                <a:srgbClr val="FFFFFF"/>
              </a:solidFill>
              <a:ea typeface="Segoe UI" pitchFamily="34" charset="0"/>
              <a:cs typeface="Segoe UI" pitchFamily="34" charset="0"/>
            </a:endParaRPr>
          </a:p>
        </p:txBody>
      </p:sp>
      <p:sp>
        <p:nvSpPr>
          <p:cNvPr id="69" name="Rectangle 68"/>
          <p:cNvSpPr/>
          <p:nvPr/>
        </p:nvSpPr>
        <p:spPr>
          <a:xfrm>
            <a:off x="5698625" y="4421228"/>
            <a:ext cx="1869028" cy="238240"/>
          </a:xfrm>
          <a:prstGeom prst="rect">
            <a:avLst/>
          </a:prstGeom>
        </p:spPr>
        <p:txBody>
          <a:bodyPr wrap="square">
            <a:spAutoFit/>
          </a:bodyPr>
          <a:lstStyle/>
          <a:p>
            <a:pPr algn="ctr" defTabSz="932597"/>
            <a:r>
              <a:rPr lang="en-US" sz="918" kern="0" spc="-15"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Inbound</a:t>
            </a:r>
          </a:p>
        </p:txBody>
      </p:sp>
      <p:sp>
        <p:nvSpPr>
          <p:cNvPr id="9" name="Rectangle 8"/>
          <p:cNvSpPr/>
          <p:nvPr/>
        </p:nvSpPr>
        <p:spPr bwMode="auto">
          <a:xfrm>
            <a:off x="5698626" y="1901637"/>
            <a:ext cx="5181415" cy="197797"/>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ctr" anchorCtr="0" forceAA="0" compatLnSpc="1">
            <a:prstTxWarp prst="textNoShape">
              <a:avLst/>
            </a:prstTxWarp>
            <a:noAutofit/>
          </a:bodyPr>
          <a:lstStyle/>
          <a:p>
            <a:pPr defTabSz="713271" fontAlgn="base">
              <a:lnSpc>
                <a:spcPct val="90000"/>
              </a:lnSpc>
              <a:spcBef>
                <a:spcPct val="0"/>
              </a:spcBef>
              <a:spcAft>
                <a:spcPct val="0"/>
              </a:spcAft>
            </a:pPr>
            <a:r>
              <a:rPr lang="en-US" sz="1224" dirty="0">
                <a:solidFill>
                  <a:srgbClr val="FFFFFF"/>
                </a:solidFill>
                <a:ea typeface="Segoe UI" pitchFamily="34" charset="0"/>
                <a:cs typeface="Segoe UI" pitchFamily="34" charset="0"/>
              </a:rPr>
              <a:t>Customer network</a:t>
            </a:r>
          </a:p>
        </p:txBody>
      </p:sp>
      <p:sp>
        <p:nvSpPr>
          <p:cNvPr id="55" name="Rectangle 54"/>
          <p:cNvSpPr/>
          <p:nvPr/>
        </p:nvSpPr>
        <p:spPr bwMode="auto">
          <a:xfrm>
            <a:off x="6218237" y="2099433"/>
            <a:ext cx="1163998" cy="377805"/>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ctr" anchorCtr="0" forceAA="0" compatLnSpc="1">
            <a:prstTxWarp prst="textNoShape">
              <a:avLst/>
            </a:prstTxWarp>
            <a:noAutofit/>
          </a:bodyPr>
          <a:lstStyle/>
          <a:p>
            <a:pPr defTabSz="713271" fontAlgn="base">
              <a:lnSpc>
                <a:spcPct val="90000"/>
              </a:lnSpc>
              <a:spcBef>
                <a:spcPct val="0"/>
              </a:spcBef>
              <a:spcAft>
                <a:spcPct val="0"/>
              </a:spcAft>
            </a:pPr>
            <a:r>
              <a:rPr lang="en-US" sz="1224" dirty="0">
                <a:solidFill>
                  <a:srgbClr val="FFFFFF"/>
                </a:solidFill>
                <a:ea typeface="Segoe UI" pitchFamily="34" charset="0"/>
                <a:cs typeface="Segoe UI" pitchFamily="34" charset="0"/>
              </a:rPr>
              <a:t>Perimeter network</a:t>
            </a:r>
          </a:p>
        </p:txBody>
      </p:sp>
      <p:sp>
        <p:nvSpPr>
          <p:cNvPr id="70" name="Freeform 7"/>
          <p:cNvSpPr>
            <a:spLocks/>
          </p:cNvSpPr>
          <p:nvPr/>
        </p:nvSpPr>
        <p:spPr bwMode="auto">
          <a:xfrm>
            <a:off x="6920761" y="3815465"/>
            <a:ext cx="357855" cy="208584"/>
          </a:xfrm>
          <a:custGeom>
            <a:avLst/>
            <a:gdLst>
              <a:gd name="T0" fmla="*/ 29 w 78"/>
              <a:gd name="T1" fmla="*/ 50 h 50"/>
              <a:gd name="T2" fmla="*/ 29 w 78"/>
              <a:gd name="T3" fmla="*/ 36 h 50"/>
              <a:gd name="T4" fmla="*/ 78 w 78"/>
              <a:gd name="T5" fmla="*/ 36 h 50"/>
              <a:gd name="T6" fmla="*/ 78 w 78"/>
              <a:gd name="T7" fmla="*/ 15 h 50"/>
              <a:gd name="T8" fmla="*/ 29 w 78"/>
              <a:gd name="T9" fmla="*/ 15 h 50"/>
              <a:gd name="T10" fmla="*/ 29 w 78"/>
              <a:gd name="T11" fmla="*/ 0 h 50"/>
              <a:gd name="T12" fmla="*/ 0 w 78"/>
              <a:gd name="T13" fmla="*/ 25 h 50"/>
              <a:gd name="T14" fmla="*/ 29 w 78"/>
              <a:gd name="T15" fmla="*/ 50 h 50"/>
              <a:gd name="T16" fmla="*/ 29 w 78"/>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0">
                <a:moveTo>
                  <a:pt x="29" y="50"/>
                </a:moveTo>
                <a:cubicBezTo>
                  <a:pt x="29" y="36"/>
                  <a:pt x="29" y="36"/>
                  <a:pt x="29" y="36"/>
                </a:cubicBezTo>
                <a:cubicBezTo>
                  <a:pt x="56" y="36"/>
                  <a:pt x="78" y="36"/>
                  <a:pt x="78" y="36"/>
                </a:cubicBezTo>
                <a:cubicBezTo>
                  <a:pt x="78" y="15"/>
                  <a:pt x="78" y="15"/>
                  <a:pt x="78" y="15"/>
                </a:cubicBezTo>
                <a:cubicBezTo>
                  <a:pt x="47" y="15"/>
                  <a:pt x="29" y="15"/>
                  <a:pt x="29" y="15"/>
                </a:cubicBezTo>
                <a:cubicBezTo>
                  <a:pt x="29" y="0"/>
                  <a:pt x="29" y="0"/>
                  <a:pt x="29" y="0"/>
                </a:cubicBezTo>
                <a:cubicBezTo>
                  <a:pt x="0" y="25"/>
                  <a:pt x="0" y="25"/>
                  <a:pt x="0" y="25"/>
                </a:cubicBezTo>
                <a:cubicBezTo>
                  <a:pt x="29" y="50"/>
                  <a:pt x="29" y="50"/>
                  <a:pt x="29" y="50"/>
                </a:cubicBezTo>
                <a:cubicBezTo>
                  <a:pt x="29" y="50"/>
                  <a:pt x="29" y="50"/>
                  <a:pt x="29" y="5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dirty="0">
              <a:solidFill>
                <a:srgbClr val="FFFFFF"/>
              </a:solidFill>
              <a:ea typeface="MS PGothic" panose="020B0600070205080204" pitchFamily="34" charset="-128"/>
            </a:endParaRPr>
          </a:p>
        </p:txBody>
      </p:sp>
      <p:sp>
        <p:nvSpPr>
          <p:cNvPr id="71" name="Freeform 8"/>
          <p:cNvSpPr>
            <a:spLocks/>
          </p:cNvSpPr>
          <p:nvPr/>
        </p:nvSpPr>
        <p:spPr bwMode="auto">
          <a:xfrm>
            <a:off x="6920761" y="4057352"/>
            <a:ext cx="357855" cy="208584"/>
          </a:xfrm>
          <a:custGeom>
            <a:avLst/>
            <a:gdLst>
              <a:gd name="T0" fmla="*/ 49 w 78"/>
              <a:gd name="T1" fmla="*/ 0 h 50"/>
              <a:gd name="T2" fmla="*/ 49 w 78"/>
              <a:gd name="T3" fmla="*/ 15 h 50"/>
              <a:gd name="T4" fmla="*/ 0 w 78"/>
              <a:gd name="T5" fmla="*/ 15 h 50"/>
              <a:gd name="T6" fmla="*/ 0 w 78"/>
              <a:gd name="T7" fmla="*/ 36 h 50"/>
              <a:gd name="T8" fmla="*/ 49 w 78"/>
              <a:gd name="T9" fmla="*/ 36 h 50"/>
              <a:gd name="T10" fmla="*/ 49 w 78"/>
              <a:gd name="T11" fmla="*/ 50 h 50"/>
              <a:gd name="T12" fmla="*/ 78 w 78"/>
              <a:gd name="T13" fmla="*/ 25 h 50"/>
              <a:gd name="T14" fmla="*/ 49 w 78"/>
              <a:gd name="T15" fmla="*/ 0 h 50"/>
              <a:gd name="T16" fmla="*/ 49 w 7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0">
                <a:moveTo>
                  <a:pt x="49" y="0"/>
                </a:moveTo>
                <a:cubicBezTo>
                  <a:pt x="49" y="15"/>
                  <a:pt x="49" y="15"/>
                  <a:pt x="49" y="15"/>
                </a:cubicBezTo>
                <a:cubicBezTo>
                  <a:pt x="22" y="15"/>
                  <a:pt x="0" y="15"/>
                  <a:pt x="0" y="15"/>
                </a:cubicBezTo>
                <a:cubicBezTo>
                  <a:pt x="0" y="36"/>
                  <a:pt x="0" y="36"/>
                  <a:pt x="0" y="36"/>
                </a:cubicBezTo>
                <a:cubicBezTo>
                  <a:pt x="31" y="36"/>
                  <a:pt x="49" y="36"/>
                  <a:pt x="49" y="36"/>
                </a:cubicBezTo>
                <a:cubicBezTo>
                  <a:pt x="49" y="50"/>
                  <a:pt x="49" y="50"/>
                  <a:pt x="49" y="50"/>
                </a:cubicBezTo>
                <a:cubicBezTo>
                  <a:pt x="78" y="25"/>
                  <a:pt x="78" y="25"/>
                  <a:pt x="78" y="25"/>
                </a:cubicBezTo>
                <a:cubicBezTo>
                  <a:pt x="49" y="0"/>
                  <a:pt x="49" y="0"/>
                  <a:pt x="49" y="0"/>
                </a:cubicBezTo>
                <a:cubicBezTo>
                  <a:pt x="49" y="0"/>
                  <a:pt x="49" y="0"/>
                  <a:pt x="4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dirty="0">
              <a:solidFill>
                <a:srgbClr val="FFFFFF"/>
              </a:solidFill>
              <a:ea typeface="MS PGothic" panose="020B0600070205080204" pitchFamily="34" charset="-128"/>
            </a:endParaRPr>
          </a:p>
        </p:txBody>
      </p:sp>
      <p:grpSp>
        <p:nvGrpSpPr>
          <p:cNvPr id="72" name="Group 71"/>
          <p:cNvGrpSpPr/>
          <p:nvPr/>
        </p:nvGrpSpPr>
        <p:grpSpPr>
          <a:xfrm>
            <a:off x="6461720" y="3804929"/>
            <a:ext cx="327564" cy="443309"/>
            <a:chOff x="13103226" y="2775830"/>
            <a:chExt cx="1039812" cy="1407232"/>
          </a:xfrm>
        </p:grpSpPr>
        <p:sp>
          <p:nvSpPr>
            <p:cNvPr id="73" name="Rectangle 5"/>
            <p:cNvSpPr>
              <a:spLocks noChangeArrowheads="1"/>
            </p:cNvSpPr>
            <p:nvPr/>
          </p:nvSpPr>
          <p:spPr bwMode="auto">
            <a:xfrm>
              <a:off x="13103226" y="2775830"/>
              <a:ext cx="1039812" cy="1407232"/>
            </a:xfrm>
            <a:prstGeom prst="rect">
              <a:avLst/>
            </a:prstGeom>
            <a:solidFill>
              <a:schemeClr val="accent1">
                <a:lumMod val="7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4"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6"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7"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8"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9"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0"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1"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spTree>
    <p:extLst>
      <p:ext uri="{BB962C8B-B14F-4D97-AF65-F5344CB8AC3E}">
        <p14:creationId xmlns:p14="http://schemas.microsoft.com/office/powerpoint/2010/main" val="246831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1"/>
            <a:ext cx="11887200" cy="4050340"/>
          </a:xfrm>
        </p:spPr>
        <p:txBody>
          <a:bodyPr/>
          <a:lstStyle/>
          <a:p>
            <a:r>
              <a:rPr lang="en-US" sz="3200" dirty="0"/>
              <a:t>Reverse Proxy - Retrieves resources on behalf of a client from one or more servers</a:t>
            </a:r>
          </a:p>
          <a:p>
            <a:r>
              <a:rPr lang="en-US" sz="3200" dirty="0"/>
              <a:t>Documented Reverse Proxy solutions</a:t>
            </a:r>
          </a:p>
          <a:p>
            <a:pPr lvl="1"/>
            <a:r>
              <a:rPr lang="en-US" sz="1600" dirty="0"/>
              <a:t>TMG</a:t>
            </a:r>
          </a:p>
          <a:p>
            <a:pPr lvl="1"/>
            <a:r>
              <a:rPr lang="en-US" sz="1600" dirty="0"/>
              <a:t>Web Application Proxy</a:t>
            </a:r>
          </a:p>
          <a:p>
            <a:pPr lvl="1"/>
            <a:r>
              <a:rPr lang="en-US" sz="1600" dirty="0"/>
              <a:t>F5 Big-IP</a:t>
            </a:r>
          </a:p>
          <a:p>
            <a:r>
              <a:rPr lang="en-US" sz="3200" dirty="0"/>
              <a:t>Validated Reverse Proxy solutions</a:t>
            </a:r>
          </a:p>
          <a:p>
            <a:pPr lvl="1"/>
            <a:r>
              <a:rPr lang="en-US" sz="1600" dirty="0"/>
              <a:t>TMG</a:t>
            </a:r>
          </a:p>
          <a:p>
            <a:pPr lvl="1"/>
            <a:r>
              <a:rPr lang="en-US" sz="1600" dirty="0"/>
              <a:t>Web Application Proxy</a:t>
            </a:r>
          </a:p>
          <a:p>
            <a:pPr lvl="1"/>
            <a:r>
              <a:rPr lang="en-US" sz="1600" dirty="0"/>
              <a:t>F5 Big-IP</a:t>
            </a:r>
          </a:p>
          <a:p>
            <a:pPr lvl="1"/>
            <a:r>
              <a:rPr lang="en-US" sz="1600" dirty="0"/>
              <a:t>Citrix </a:t>
            </a:r>
            <a:r>
              <a:rPr lang="en-US" sz="1600" dirty="0" err="1"/>
              <a:t>Netscaler</a:t>
            </a:r>
            <a:endParaRPr lang="en-US" sz="1600" dirty="0"/>
          </a:p>
        </p:txBody>
      </p:sp>
      <p:sp>
        <p:nvSpPr>
          <p:cNvPr id="2" name="Title 1"/>
          <p:cNvSpPr>
            <a:spLocks noGrp="1"/>
          </p:cNvSpPr>
          <p:nvPr>
            <p:ph type="title"/>
          </p:nvPr>
        </p:nvSpPr>
        <p:spPr/>
        <p:txBody>
          <a:bodyPr/>
          <a:lstStyle/>
          <a:p>
            <a:r>
              <a:rPr lang="en-US" dirty="0" smtClean="0"/>
              <a:t>Reverse Proxy Device</a:t>
            </a:r>
            <a:endParaRPr lang="en-US" dirty="0"/>
          </a:p>
        </p:txBody>
      </p:sp>
      <p:sp>
        <p:nvSpPr>
          <p:cNvPr id="3" name="Slide Number Placeholder 2"/>
          <p:cNvSpPr>
            <a:spLocks noGrp="1"/>
          </p:cNvSpPr>
          <p:nvPr>
            <p:ph type="sldNum" sz="quarter" idx="4294967295"/>
          </p:nvPr>
        </p:nvSpPr>
        <p:spPr>
          <a:xfrm>
            <a:off x="0" y="5768975"/>
            <a:ext cx="428625" cy="168275"/>
          </a:xfrm>
          <a:prstGeom prst="rect">
            <a:avLst/>
          </a:prstGeom>
        </p:spPr>
        <p:txBody>
          <a:bodyPr/>
          <a:lstStyle/>
          <a:p>
            <a:fld id="{727B4C2D-45E2-4621-8491-2995EB46A674}" type="slidenum">
              <a:rPr lang="en-US" sz="1377">
                <a:gradFill>
                  <a:gsLst>
                    <a:gs pos="100000">
                      <a:srgbClr val="797A7D"/>
                    </a:gs>
                    <a:gs pos="0">
                      <a:srgbClr val="797A7D"/>
                    </a:gs>
                  </a:gsLst>
                  <a:lin ang="5400000" scaled="0"/>
                </a:gradFill>
                <a:latin typeface="Segoe UI Light"/>
              </a:rPr>
              <a:pPr/>
              <a:t>12</a:t>
            </a:fld>
            <a:endParaRPr lang="en-US" sz="1377" dirty="0">
              <a:gradFill>
                <a:gsLst>
                  <a:gs pos="100000">
                    <a:srgbClr val="797A7D"/>
                  </a:gs>
                  <a:gs pos="0">
                    <a:srgbClr val="797A7D"/>
                  </a:gs>
                </a:gsLst>
                <a:lin ang="5400000" scaled="0"/>
              </a:gradFill>
              <a:latin typeface="Segoe UI Light"/>
            </a:endParaRPr>
          </a:p>
        </p:txBody>
      </p:sp>
    </p:spTree>
    <p:extLst>
      <p:ext uri="{BB962C8B-B14F-4D97-AF65-F5344CB8AC3E}">
        <p14:creationId xmlns:p14="http://schemas.microsoft.com/office/powerpoint/2010/main" val="3000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136776"/>
            <a:ext cx="10056812" cy="849463"/>
          </a:xfrm>
        </p:spPr>
        <p:txBody>
          <a:bodyPr/>
          <a:lstStyle/>
          <a:p>
            <a:pPr>
              <a:defRPr/>
            </a:pPr>
            <a:r>
              <a:rPr lang="en-US" sz="4800" dirty="0" smtClean="0">
                <a:ea typeface="+mj-ea"/>
                <a:cs typeface="+mj-cs"/>
              </a:rPr>
              <a:t>Demo: Validate S2S Trust</a:t>
            </a:r>
            <a:endParaRPr lang="en-US" sz="4800" dirty="0">
              <a:ea typeface="+mj-ea"/>
              <a:cs typeface="+mj-cs"/>
            </a:endParaRPr>
          </a:p>
        </p:txBody>
      </p:sp>
      <p:sp>
        <p:nvSpPr>
          <p:cNvPr id="11267" name="Text Placeholder 4"/>
          <p:cNvSpPr>
            <a:spLocks noGrp="1"/>
          </p:cNvSpPr>
          <p:nvPr>
            <p:ph type="body" sz="quarter" idx="12"/>
          </p:nvPr>
        </p:nvSpPr>
        <p:spPr/>
        <p:txBody>
          <a:bodyPr/>
          <a:lstStyle/>
          <a:p>
            <a:r>
              <a:rPr lang="en-US" altLang="en-US" dirty="0" smtClean="0"/>
              <a:t>Configuring a Server-to-Server (S2S) trust relationship between SharePoint On-premises and SharePoint Online</a:t>
            </a:r>
          </a:p>
        </p:txBody>
      </p:sp>
    </p:spTree>
    <p:extLst>
      <p:ext uri="{BB962C8B-B14F-4D97-AF65-F5344CB8AC3E}">
        <p14:creationId xmlns:p14="http://schemas.microsoft.com/office/powerpoint/2010/main" val="2113409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02" y="2125677"/>
            <a:ext cx="10789802" cy="1828786"/>
          </a:xfrm>
        </p:spPr>
        <p:txBody>
          <a:bodyPr/>
          <a:lstStyle/>
          <a:p>
            <a:r>
              <a:rPr lang="en-US" dirty="0" smtClean="0"/>
              <a:t>Understanding BCS Key Concepts</a:t>
            </a:r>
            <a:endParaRPr lang="en-US" dirty="0"/>
          </a:p>
        </p:txBody>
      </p:sp>
    </p:spTree>
    <p:extLst>
      <p:ext uri="{BB962C8B-B14F-4D97-AF65-F5344CB8AC3E}">
        <p14:creationId xmlns:p14="http://schemas.microsoft.com/office/powerpoint/2010/main" val="311729676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dirty="0" smtClean="0"/>
              <a:t>External </a:t>
            </a:r>
            <a:r>
              <a:rPr lang="en-US" dirty="0"/>
              <a:t>content types</a:t>
            </a:r>
          </a:p>
        </p:txBody>
      </p:sp>
      <p:sp>
        <p:nvSpPr>
          <p:cNvPr id="5" name="TextBox 4"/>
          <p:cNvSpPr txBox="1"/>
          <p:nvPr/>
        </p:nvSpPr>
        <p:spPr>
          <a:xfrm>
            <a:off x="3708781" y="1981387"/>
            <a:ext cx="3148356" cy="1133263"/>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marL="0" lvl="1" defTabSz="699606">
              <a:spcAft>
                <a:spcPts val="459"/>
              </a:spcAft>
            </a:pPr>
            <a:r>
              <a:rPr lang="en-US" sz="1377" spc="-39" dirty="0">
                <a:solidFill>
                  <a:srgbClr val="FFFFFF"/>
                </a:solidFill>
              </a:rPr>
              <a:t>Defines data from a source external to SharePoint for use in SharePoint products</a:t>
            </a:r>
          </a:p>
        </p:txBody>
      </p:sp>
      <p:sp>
        <p:nvSpPr>
          <p:cNvPr id="7" name="Rectangle 6"/>
          <p:cNvSpPr/>
          <p:nvPr/>
        </p:nvSpPr>
        <p:spPr>
          <a:xfrm>
            <a:off x="1952409" y="1981387"/>
            <a:ext cx="1628837" cy="1133263"/>
          </a:xfrm>
          <a:prstGeom prst="rect">
            <a:avLst/>
          </a:prstGeom>
        </p:spPr>
        <p:style>
          <a:lnRef idx="3">
            <a:schemeClr val="lt1"/>
          </a:lnRef>
          <a:fillRef idx="1">
            <a:schemeClr val="accent1"/>
          </a:fillRef>
          <a:effectRef idx="1">
            <a:schemeClr val="accent1"/>
          </a:effectRef>
          <a:fontRef idx="minor">
            <a:schemeClr val="lt1"/>
          </a:fontRef>
        </p:style>
        <p:txBody>
          <a:bodyPr wrap="square" tIns="34982" anchor="t" anchorCtr="0">
            <a:noAutofit/>
          </a:bodyPr>
          <a:lstStyle/>
          <a:p>
            <a:pPr defTabSz="699606"/>
            <a:r>
              <a:rPr lang="en-US" sz="1530" spc="-39" dirty="0">
                <a:solidFill>
                  <a:srgbClr val="FFFFFF"/>
                </a:solidFill>
              </a:rPr>
              <a:t>What is an external content type?</a:t>
            </a:r>
          </a:p>
        </p:txBody>
      </p:sp>
      <p:sp>
        <p:nvSpPr>
          <p:cNvPr id="11" name="TextBox 10"/>
          <p:cNvSpPr txBox="1"/>
          <p:nvPr/>
        </p:nvSpPr>
        <p:spPr>
          <a:xfrm>
            <a:off x="3708783" y="3208588"/>
            <a:ext cx="3148354" cy="1133263"/>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marL="0" lvl="1" defTabSz="698732">
              <a:spcAft>
                <a:spcPts val="459"/>
              </a:spcAft>
            </a:pPr>
            <a:r>
              <a:rPr lang="en-US" sz="1377" spc="-39" dirty="0">
                <a:solidFill>
                  <a:srgbClr val="FFFFFF"/>
                </a:solidFill>
              </a:rPr>
              <a:t>External Lists</a:t>
            </a:r>
          </a:p>
          <a:p>
            <a:pPr marL="0" lvl="1" defTabSz="698732">
              <a:spcAft>
                <a:spcPts val="459"/>
              </a:spcAft>
            </a:pPr>
            <a:r>
              <a:rPr lang="en-US" sz="1377" spc="-39" dirty="0">
                <a:solidFill>
                  <a:srgbClr val="FFFFFF"/>
                </a:solidFill>
              </a:rPr>
              <a:t>SharePoint Apps</a:t>
            </a:r>
          </a:p>
        </p:txBody>
      </p:sp>
      <p:sp>
        <p:nvSpPr>
          <p:cNvPr id="13" name="Rectangle 12"/>
          <p:cNvSpPr/>
          <p:nvPr/>
        </p:nvSpPr>
        <p:spPr>
          <a:xfrm>
            <a:off x="1952409" y="3207570"/>
            <a:ext cx="1628837" cy="1133263"/>
          </a:xfrm>
          <a:prstGeom prst="rect">
            <a:avLst/>
          </a:prstGeom>
        </p:spPr>
        <p:style>
          <a:lnRef idx="3">
            <a:schemeClr val="lt1"/>
          </a:lnRef>
          <a:fillRef idx="1">
            <a:schemeClr val="accent1"/>
          </a:fillRef>
          <a:effectRef idx="1">
            <a:schemeClr val="accent1"/>
          </a:effectRef>
          <a:fontRef idx="minor">
            <a:schemeClr val="lt1"/>
          </a:fontRef>
        </p:style>
        <p:txBody>
          <a:bodyPr wrap="square" tIns="34982" anchor="t" anchorCtr="0">
            <a:noAutofit/>
          </a:bodyPr>
          <a:lstStyle/>
          <a:p>
            <a:pPr defTabSz="699606"/>
            <a:r>
              <a:rPr lang="en-US" sz="1530" spc="-39" dirty="0">
                <a:solidFill>
                  <a:srgbClr val="FFFFFF"/>
                </a:solidFill>
              </a:rPr>
              <a:t>How does SharePoint use external content types?</a:t>
            </a:r>
          </a:p>
        </p:txBody>
      </p:sp>
      <p:sp>
        <p:nvSpPr>
          <p:cNvPr id="14" name="Rectangle 13"/>
          <p:cNvSpPr/>
          <p:nvPr/>
        </p:nvSpPr>
        <p:spPr>
          <a:xfrm>
            <a:off x="1952410" y="4433753"/>
            <a:ext cx="1628837" cy="1133263"/>
          </a:xfrm>
          <a:prstGeom prst="rect">
            <a:avLst/>
          </a:prstGeom>
        </p:spPr>
        <p:style>
          <a:lnRef idx="3">
            <a:schemeClr val="lt1"/>
          </a:lnRef>
          <a:fillRef idx="1">
            <a:schemeClr val="accent1"/>
          </a:fillRef>
          <a:effectRef idx="1">
            <a:schemeClr val="accent1"/>
          </a:effectRef>
          <a:fontRef idx="minor">
            <a:schemeClr val="lt1"/>
          </a:fontRef>
        </p:style>
        <p:txBody>
          <a:bodyPr wrap="square" tIns="34982" anchor="t" anchorCtr="0">
            <a:noAutofit/>
          </a:bodyPr>
          <a:lstStyle/>
          <a:p>
            <a:pPr defTabSz="699606"/>
            <a:r>
              <a:rPr lang="en-US" sz="1530" spc="-39" dirty="0">
                <a:solidFill>
                  <a:srgbClr val="FFFFFF"/>
                </a:solidFill>
              </a:rPr>
              <a:t>How do I create an external content type?</a:t>
            </a:r>
          </a:p>
        </p:txBody>
      </p:sp>
      <p:sp>
        <p:nvSpPr>
          <p:cNvPr id="15" name="TextBox 14"/>
          <p:cNvSpPr txBox="1"/>
          <p:nvPr/>
        </p:nvSpPr>
        <p:spPr>
          <a:xfrm>
            <a:off x="6984674" y="3208588"/>
            <a:ext cx="3148356" cy="1133263"/>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marL="0" lvl="1" defTabSz="698732">
              <a:spcAft>
                <a:spcPts val="459"/>
              </a:spcAft>
            </a:pPr>
            <a:r>
              <a:rPr lang="en-US" sz="1377" spc="-39" dirty="0">
                <a:solidFill>
                  <a:srgbClr val="FFFFFF"/>
                </a:solidFill>
              </a:rPr>
              <a:t>Hybrid: supports only OData sources</a:t>
            </a:r>
          </a:p>
        </p:txBody>
      </p:sp>
      <p:sp>
        <p:nvSpPr>
          <p:cNvPr id="17" name="TextBox 16"/>
          <p:cNvSpPr txBox="1"/>
          <p:nvPr/>
        </p:nvSpPr>
        <p:spPr>
          <a:xfrm>
            <a:off x="3708782" y="4433753"/>
            <a:ext cx="6424249" cy="1133263"/>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defTabSz="699606">
              <a:spcAft>
                <a:spcPts val="459"/>
              </a:spcAft>
            </a:pPr>
            <a:r>
              <a:rPr lang="en-US" sz="1377" spc="-39" dirty="0">
                <a:solidFill>
                  <a:srgbClr val="FFFFFF"/>
                </a:solidFill>
              </a:rPr>
              <a:t>You can use Microsoft Visual Studio 2012 or 2013</a:t>
            </a:r>
          </a:p>
        </p:txBody>
      </p:sp>
      <p:sp>
        <p:nvSpPr>
          <p:cNvPr id="18" name="TextBox 17"/>
          <p:cNvSpPr txBox="1"/>
          <p:nvPr/>
        </p:nvSpPr>
        <p:spPr>
          <a:xfrm>
            <a:off x="6984674" y="1981387"/>
            <a:ext cx="3148356" cy="1133263"/>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marL="0" lvl="1" defTabSz="699606">
              <a:spcAft>
                <a:spcPts val="459"/>
              </a:spcAft>
            </a:pPr>
            <a:r>
              <a:rPr lang="en-US" sz="1377" spc="-39" dirty="0">
                <a:solidFill>
                  <a:srgbClr val="FFFFFF"/>
                </a:solidFill>
              </a:rPr>
              <a:t>Describes data structure and security, and identifies the portion of data SharePoint interacts with and what operations are permitted</a:t>
            </a:r>
          </a:p>
        </p:txBody>
      </p:sp>
    </p:spTree>
    <p:extLst>
      <p:ext uri="{BB962C8B-B14F-4D97-AF65-F5344CB8AC3E}">
        <p14:creationId xmlns:p14="http://schemas.microsoft.com/office/powerpoint/2010/main" val="12938723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702" y="296897"/>
            <a:ext cx="11889564" cy="917575"/>
          </a:xfrm>
        </p:spPr>
        <p:txBody>
          <a:bodyPr/>
          <a:lstStyle/>
          <a:p>
            <a:r>
              <a:rPr lang="en-US" sz="4080" dirty="0" smtClean="0"/>
              <a:t>Business </a:t>
            </a:r>
            <a:r>
              <a:rPr lang="en-US" sz="4080" dirty="0"/>
              <a:t>Connectivity Services on-premises</a:t>
            </a:r>
          </a:p>
        </p:txBody>
      </p:sp>
      <p:graphicFrame>
        <p:nvGraphicFramePr>
          <p:cNvPr id="17" name="Diagram 16"/>
          <p:cNvGraphicFramePr/>
          <p:nvPr>
            <p:extLst/>
          </p:nvPr>
        </p:nvGraphicFramePr>
        <p:xfrm>
          <a:off x="366141" y="296196"/>
          <a:ext cx="11671029" cy="6839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913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graphicEl>
                                              <a:dgm id="{623A9443-F5A4-4F02-BDEB-23AFF499F223}"/>
                                            </p:graphicEl>
                                          </p:spTgt>
                                        </p:tgtEl>
                                        <p:attrNameLst>
                                          <p:attrName>style.visibility</p:attrName>
                                        </p:attrNameLst>
                                      </p:cBhvr>
                                      <p:to>
                                        <p:strVal val="visible"/>
                                      </p:to>
                                    </p:set>
                                    <p:animEffect transition="in" filter="fade">
                                      <p:cBhvr>
                                        <p:cTn id="7" dur="500"/>
                                        <p:tgtEl>
                                          <p:spTgt spid="17">
                                            <p:graphicEl>
                                              <a:dgm id="{623A9443-F5A4-4F02-BDEB-23AFF499F22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graphicEl>
                                              <a:dgm id="{FB4ED4CA-4EA6-469D-91C5-26F5B813D57D}"/>
                                            </p:graphicEl>
                                          </p:spTgt>
                                        </p:tgtEl>
                                        <p:attrNameLst>
                                          <p:attrName>style.visibility</p:attrName>
                                        </p:attrNameLst>
                                      </p:cBhvr>
                                      <p:to>
                                        <p:strVal val="visible"/>
                                      </p:to>
                                    </p:set>
                                    <p:animEffect transition="in" filter="fade">
                                      <p:cBhvr>
                                        <p:cTn id="10" dur="500"/>
                                        <p:tgtEl>
                                          <p:spTgt spid="17">
                                            <p:graphicEl>
                                              <a:dgm id="{FB4ED4CA-4EA6-469D-91C5-26F5B813D57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graphicEl>
                                              <a:dgm id="{3F257D9E-68A6-4706-A765-3504606E6543}"/>
                                            </p:graphicEl>
                                          </p:spTgt>
                                        </p:tgtEl>
                                        <p:attrNameLst>
                                          <p:attrName>style.visibility</p:attrName>
                                        </p:attrNameLst>
                                      </p:cBhvr>
                                      <p:to>
                                        <p:strVal val="visible"/>
                                      </p:to>
                                    </p:set>
                                    <p:animEffect transition="in" filter="fade">
                                      <p:cBhvr>
                                        <p:cTn id="15" dur="500"/>
                                        <p:tgtEl>
                                          <p:spTgt spid="17">
                                            <p:graphicEl>
                                              <a:dgm id="{3F257D9E-68A6-4706-A765-3504606E6543}"/>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graphicEl>
                                              <a:dgm id="{59F76381-3405-45BC-8E97-83FA27E210B6}"/>
                                            </p:graphicEl>
                                          </p:spTgt>
                                        </p:tgtEl>
                                        <p:attrNameLst>
                                          <p:attrName>style.visibility</p:attrName>
                                        </p:attrNameLst>
                                      </p:cBhvr>
                                      <p:to>
                                        <p:strVal val="visible"/>
                                      </p:to>
                                    </p:set>
                                    <p:animEffect transition="in" filter="fade">
                                      <p:cBhvr>
                                        <p:cTn id="18" dur="500"/>
                                        <p:tgtEl>
                                          <p:spTgt spid="17">
                                            <p:graphicEl>
                                              <a:dgm id="{59F76381-3405-45BC-8E97-83FA27E210B6}"/>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graphicEl>
                                              <a:dgm id="{11B7F463-EF34-488C-97DA-84FBDCDE3FF2}"/>
                                            </p:graphicEl>
                                          </p:spTgt>
                                        </p:tgtEl>
                                        <p:attrNameLst>
                                          <p:attrName>style.visibility</p:attrName>
                                        </p:attrNameLst>
                                      </p:cBhvr>
                                      <p:to>
                                        <p:strVal val="visible"/>
                                      </p:to>
                                    </p:set>
                                    <p:animEffect transition="in" filter="fade">
                                      <p:cBhvr>
                                        <p:cTn id="21" dur="500"/>
                                        <p:tgtEl>
                                          <p:spTgt spid="17">
                                            <p:graphicEl>
                                              <a:dgm id="{11B7F463-EF34-488C-97DA-84FBDCDE3FF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graphicEl>
                                              <a:dgm id="{EDBEB7C4-947A-4737-B809-9E2DF4E248A8}"/>
                                            </p:graphicEl>
                                          </p:spTgt>
                                        </p:tgtEl>
                                        <p:attrNameLst>
                                          <p:attrName>style.visibility</p:attrName>
                                        </p:attrNameLst>
                                      </p:cBhvr>
                                      <p:to>
                                        <p:strVal val="visible"/>
                                      </p:to>
                                    </p:set>
                                    <p:animEffect transition="in" filter="fade">
                                      <p:cBhvr>
                                        <p:cTn id="26" dur="500"/>
                                        <p:tgtEl>
                                          <p:spTgt spid="17">
                                            <p:graphicEl>
                                              <a:dgm id="{EDBEB7C4-947A-4737-B809-9E2DF4E248A8}"/>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graphicEl>
                                              <a:dgm id="{5C29C799-0642-4555-AB1D-CEECD59D5266}"/>
                                            </p:graphicEl>
                                          </p:spTgt>
                                        </p:tgtEl>
                                        <p:attrNameLst>
                                          <p:attrName>style.visibility</p:attrName>
                                        </p:attrNameLst>
                                      </p:cBhvr>
                                      <p:to>
                                        <p:strVal val="visible"/>
                                      </p:to>
                                    </p:set>
                                    <p:animEffect transition="in" filter="fade">
                                      <p:cBhvr>
                                        <p:cTn id="29" dur="500"/>
                                        <p:tgtEl>
                                          <p:spTgt spid="17">
                                            <p:graphicEl>
                                              <a:dgm id="{5C29C799-0642-4555-AB1D-CEECD59D5266}"/>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graphicEl>
                                              <a:dgm id="{CDDC5197-C0E5-4D37-90DE-57AEED9E887F}"/>
                                            </p:graphicEl>
                                          </p:spTgt>
                                        </p:tgtEl>
                                        <p:attrNameLst>
                                          <p:attrName>style.visibility</p:attrName>
                                        </p:attrNameLst>
                                      </p:cBhvr>
                                      <p:to>
                                        <p:strVal val="visible"/>
                                      </p:to>
                                    </p:set>
                                    <p:animEffect transition="in" filter="fade">
                                      <p:cBhvr>
                                        <p:cTn id="32" dur="500"/>
                                        <p:tgtEl>
                                          <p:spTgt spid="17">
                                            <p:graphicEl>
                                              <a:dgm id="{CDDC5197-C0E5-4D37-90DE-57AEED9E887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graphicEl>
                                              <a:dgm id="{56243B38-540F-480F-874A-36DDCCED10B8}"/>
                                            </p:graphicEl>
                                          </p:spTgt>
                                        </p:tgtEl>
                                        <p:attrNameLst>
                                          <p:attrName>style.visibility</p:attrName>
                                        </p:attrNameLst>
                                      </p:cBhvr>
                                      <p:to>
                                        <p:strVal val="visible"/>
                                      </p:to>
                                    </p:set>
                                    <p:animEffect transition="in" filter="fade">
                                      <p:cBhvr>
                                        <p:cTn id="37" dur="500"/>
                                        <p:tgtEl>
                                          <p:spTgt spid="17">
                                            <p:graphicEl>
                                              <a:dgm id="{56243B38-540F-480F-874A-36DDCCED10B8}"/>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graphicEl>
                                              <a:dgm id="{57B835BF-51E8-465D-A925-06CC616860EE}"/>
                                            </p:graphicEl>
                                          </p:spTgt>
                                        </p:tgtEl>
                                        <p:attrNameLst>
                                          <p:attrName>style.visibility</p:attrName>
                                        </p:attrNameLst>
                                      </p:cBhvr>
                                      <p:to>
                                        <p:strVal val="visible"/>
                                      </p:to>
                                    </p:set>
                                    <p:animEffect transition="in" filter="fade">
                                      <p:cBhvr>
                                        <p:cTn id="40" dur="500"/>
                                        <p:tgtEl>
                                          <p:spTgt spid="17">
                                            <p:graphicEl>
                                              <a:dgm id="{57B835BF-51E8-465D-A925-06CC616860EE}"/>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graphicEl>
                                              <a:dgm id="{C9FA8799-DA1A-4B6A-89E9-AC4FE6B670CB}"/>
                                            </p:graphicEl>
                                          </p:spTgt>
                                        </p:tgtEl>
                                        <p:attrNameLst>
                                          <p:attrName>style.visibility</p:attrName>
                                        </p:attrNameLst>
                                      </p:cBhvr>
                                      <p:to>
                                        <p:strVal val="visible"/>
                                      </p:to>
                                    </p:set>
                                    <p:animEffect transition="in" filter="fade">
                                      <p:cBhvr>
                                        <p:cTn id="43" dur="500"/>
                                        <p:tgtEl>
                                          <p:spTgt spid="17">
                                            <p:graphicEl>
                                              <a:dgm id="{C9FA8799-DA1A-4B6A-89E9-AC4FE6B670C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graphicEl>
                                              <a:dgm id="{5207F9AD-A3C4-48D1-BEB0-1FEB39D664DE}"/>
                                            </p:graphicEl>
                                          </p:spTgt>
                                        </p:tgtEl>
                                        <p:attrNameLst>
                                          <p:attrName>style.visibility</p:attrName>
                                        </p:attrNameLst>
                                      </p:cBhvr>
                                      <p:to>
                                        <p:strVal val="visible"/>
                                      </p:to>
                                    </p:set>
                                    <p:animEffect transition="in" filter="fade">
                                      <p:cBhvr>
                                        <p:cTn id="48" dur="500"/>
                                        <p:tgtEl>
                                          <p:spTgt spid="17">
                                            <p:graphicEl>
                                              <a:dgm id="{5207F9AD-A3C4-48D1-BEB0-1FEB39D664DE}"/>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graphicEl>
                                              <a:dgm id="{56155201-28B5-4320-B106-1D521EC3CFCB}"/>
                                            </p:graphicEl>
                                          </p:spTgt>
                                        </p:tgtEl>
                                        <p:attrNameLst>
                                          <p:attrName>style.visibility</p:attrName>
                                        </p:attrNameLst>
                                      </p:cBhvr>
                                      <p:to>
                                        <p:strVal val="visible"/>
                                      </p:to>
                                    </p:set>
                                    <p:animEffect transition="in" filter="fade">
                                      <p:cBhvr>
                                        <p:cTn id="51" dur="500"/>
                                        <p:tgtEl>
                                          <p:spTgt spid="17">
                                            <p:graphicEl>
                                              <a:dgm id="{56155201-28B5-4320-B106-1D521EC3CFCB}"/>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graphicEl>
                                              <a:dgm id="{78B65195-68D7-403B-94FB-492E971FD911}"/>
                                            </p:graphicEl>
                                          </p:spTgt>
                                        </p:tgtEl>
                                        <p:attrNameLst>
                                          <p:attrName>style.visibility</p:attrName>
                                        </p:attrNameLst>
                                      </p:cBhvr>
                                      <p:to>
                                        <p:strVal val="visible"/>
                                      </p:to>
                                    </p:set>
                                    <p:animEffect transition="in" filter="fade">
                                      <p:cBhvr>
                                        <p:cTn id="54" dur="500"/>
                                        <p:tgtEl>
                                          <p:spTgt spid="17">
                                            <p:graphicEl>
                                              <a:dgm id="{78B65195-68D7-403B-94FB-492E971FD9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7498" y="245926"/>
            <a:ext cx="11370961" cy="762786"/>
          </a:xfrm>
        </p:spPr>
        <p:txBody>
          <a:bodyPr/>
          <a:lstStyle/>
          <a:p>
            <a:r>
              <a:rPr lang="en-US" sz="4896" dirty="0" smtClean="0"/>
              <a:t>On Premises BCS </a:t>
            </a:r>
            <a:r>
              <a:rPr lang="en-US" sz="4896" dirty="0" err="1" smtClean="0"/>
              <a:t>Auth</a:t>
            </a:r>
            <a:r>
              <a:rPr lang="en-US" sz="4896" dirty="0" smtClean="0"/>
              <a:t> </a:t>
            </a:r>
            <a:r>
              <a:rPr lang="en-US" sz="4896" dirty="0"/>
              <a:t>and </a:t>
            </a:r>
            <a:r>
              <a:rPr lang="en-US" sz="4896" dirty="0" smtClean="0"/>
              <a:t>Data </a:t>
            </a:r>
            <a:r>
              <a:rPr lang="en-US" sz="4896" dirty="0"/>
              <a:t>F</a:t>
            </a:r>
            <a:r>
              <a:rPr lang="en-US" sz="4896" dirty="0" smtClean="0"/>
              <a:t>low</a:t>
            </a:r>
            <a:endParaRPr lang="en-US" sz="4896" dirty="0"/>
          </a:p>
        </p:txBody>
      </p:sp>
      <p:grpSp>
        <p:nvGrpSpPr>
          <p:cNvPr id="16" name="Group 15"/>
          <p:cNvGrpSpPr/>
          <p:nvPr/>
        </p:nvGrpSpPr>
        <p:grpSpPr>
          <a:xfrm>
            <a:off x="3250477" y="1476622"/>
            <a:ext cx="510017" cy="356204"/>
            <a:chOff x="5948363" y="754063"/>
            <a:chExt cx="500062" cy="349251"/>
          </a:xfrm>
          <a:solidFill>
            <a:schemeClr val="bg2">
              <a:lumMod val="20000"/>
              <a:lumOff val="80000"/>
            </a:schemeClr>
          </a:solidFill>
        </p:grpSpPr>
        <p:sp>
          <p:nvSpPr>
            <p:cNvPr id="17" name="Freeform 32"/>
            <p:cNvSpPr>
              <a:spLocks/>
            </p:cNvSpPr>
            <p:nvPr/>
          </p:nvSpPr>
          <p:spPr bwMode="auto">
            <a:xfrm>
              <a:off x="5995988" y="754063"/>
              <a:ext cx="117475" cy="146050"/>
            </a:xfrm>
            <a:custGeom>
              <a:avLst/>
              <a:gdLst>
                <a:gd name="T0" fmla="*/ 16 w 31"/>
                <a:gd name="T1" fmla="*/ 39 h 39"/>
                <a:gd name="T2" fmla="*/ 31 w 31"/>
                <a:gd name="T3" fmla="*/ 19 h 39"/>
                <a:gd name="T4" fmla="*/ 16 w 31"/>
                <a:gd name="T5" fmla="*/ 0 h 39"/>
                <a:gd name="T6" fmla="*/ 0 w 31"/>
                <a:gd name="T7" fmla="*/ 19 h 39"/>
                <a:gd name="T8" fmla="*/ 16 w 31"/>
                <a:gd name="T9" fmla="*/ 39 h 39"/>
              </a:gdLst>
              <a:ahLst/>
              <a:cxnLst>
                <a:cxn ang="0">
                  <a:pos x="T0" y="T1"/>
                </a:cxn>
                <a:cxn ang="0">
                  <a:pos x="T2" y="T3"/>
                </a:cxn>
                <a:cxn ang="0">
                  <a:pos x="T4" y="T5"/>
                </a:cxn>
                <a:cxn ang="0">
                  <a:pos x="T6" y="T7"/>
                </a:cxn>
                <a:cxn ang="0">
                  <a:pos x="T8" y="T9"/>
                </a:cxn>
              </a:cxnLst>
              <a:rect l="0" t="0" r="r" b="b"/>
              <a:pathLst>
                <a:path w="31" h="39">
                  <a:moveTo>
                    <a:pt x="16" y="39"/>
                  </a:moveTo>
                  <a:cubicBezTo>
                    <a:pt x="21" y="39"/>
                    <a:pt x="31" y="30"/>
                    <a:pt x="31" y="19"/>
                  </a:cubicBezTo>
                  <a:cubicBezTo>
                    <a:pt x="31" y="9"/>
                    <a:pt x="27" y="0"/>
                    <a:pt x="16" y="0"/>
                  </a:cubicBezTo>
                  <a:cubicBezTo>
                    <a:pt x="4" y="0"/>
                    <a:pt x="0" y="9"/>
                    <a:pt x="0" y="19"/>
                  </a:cubicBezTo>
                  <a:cubicBezTo>
                    <a:pt x="0" y="30"/>
                    <a:pt x="11" y="39"/>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18" name="Freeform 33"/>
            <p:cNvSpPr>
              <a:spLocks/>
            </p:cNvSpPr>
            <p:nvPr/>
          </p:nvSpPr>
          <p:spPr bwMode="auto">
            <a:xfrm>
              <a:off x="6283325" y="754063"/>
              <a:ext cx="112713" cy="146050"/>
            </a:xfrm>
            <a:custGeom>
              <a:avLst/>
              <a:gdLst>
                <a:gd name="T0" fmla="*/ 15 w 30"/>
                <a:gd name="T1" fmla="*/ 39 h 39"/>
                <a:gd name="T2" fmla="*/ 30 w 30"/>
                <a:gd name="T3" fmla="*/ 19 h 39"/>
                <a:gd name="T4" fmla="*/ 15 w 30"/>
                <a:gd name="T5" fmla="*/ 0 h 39"/>
                <a:gd name="T6" fmla="*/ 0 w 30"/>
                <a:gd name="T7" fmla="*/ 19 h 39"/>
                <a:gd name="T8" fmla="*/ 15 w 30"/>
                <a:gd name="T9" fmla="*/ 39 h 39"/>
              </a:gdLst>
              <a:ahLst/>
              <a:cxnLst>
                <a:cxn ang="0">
                  <a:pos x="T0" y="T1"/>
                </a:cxn>
                <a:cxn ang="0">
                  <a:pos x="T2" y="T3"/>
                </a:cxn>
                <a:cxn ang="0">
                  <a:pos x="T4" y="T5"/>
                </a:cxn>
                <a:cxn ang="0">
                  <a:pos x="T6" y="T7"/>
                </a:cxn>
                <a:cxn ang="0">
                  <a:pos x="T8" y="T9"/>
                </a:cxn>
              </a:cxnLst>
              <a:rect l="0" t="0" r="r" b="b"/>
              <a:pathLst>
                <a:path w="30" h="39">
                  <a:moveTo>
                    <a:pt x="15" y="39"/>
                  </a:moveTo>
                  <a:cubicBezTo>
                    <a:pt x="20" y="39"/>
                    <a:pt x="30" y="30"/>
                    <a:pt x="30" y="19"/>
                  </a:cubicBezTo>
                  <a:cubicBezTo>
                    <a:pt x="30" y="9"/>
                    <a:pt x="26" y="0"/>
                    <a:pt x="15" y="0"/>
                  </a:cubicBezTo>
                  <a:cubicBezTo>
                    <a:pt x="4" y="0"/>
                    <a:pt x="0" y="9"/>
                    <a:pt x="0" y="19"/>
                  </a:cubicBezTo>
                  <a:cubicBezTo>
                    <a:pt x="0" y="30"/>
                    <a:pt x="11" y="39"/>
                    <a:pt x="1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20" name="Freeform 34"/>
            <p:cNvSpPr>
              <a:spLocks/>
            </p:cNvSpPr>
            <p:nvPr/>
          </p:nvSpPr>
          <p:spPr bwMode="auto">
            <a:xfrm>
              <a:off x="5948363" y="900113"/>
              <a:ext cx="203200" cy="123825"/>
            </a:xfrm>
            <a:custGeom>
              <a:avLst/>
              <a:gdLst>
                <a:gd name="T0" fmla="*/ 34 w 54"/>
                <a:gd name="T1" fmla="*/ 33 h 33"/>
                <a:gd name="T2" fmla="*/ 53 w 54"/>
                <a:gd name="T3" fmla="*/ 17 h 33"/>
                <a:gd name="T4" fmla="*/ 54 w 54"/>
                <a:gd name="T5" fmla="*/ 17 h 33"/>
                <a:gd name="T6" fmla="*/ 47 w 54"/>
                <a:gd name="T7" fmla="*/ 2 h 33"/>
                <a:gd name="T8" fmla="*/ 39 w 54"/>
                <a:gd name="T9" fmla="*/ 0 h 33"/>
                <a:gd name="T10" fmla="*/ 29 w 54"/>
                <a:gd name="T11" fmla="*/ 5 h 33"/>
                <a:gd name="T12" fmla="*/ 19 w 54"/>
                <a:gd name="T13" fmla="*/ 0 h 33"/>
                <a:gd name="T14" fmla="*/ 0 w 54"/>
                <a:gd name="T15" fmla="*/ 13 h 33"/>
                <a:gd name="T16" fmla="*/ 0 w 54"/>
                <a:gd name="T17" fmla="*/ 21 h 33"/>
                <a:gd name="T18" fmla="*/ 4 w 54"/>
                <a:gd name="T19" fmla="*/ 33 h 33"/>
                <a:gd name="T20" fmla="*/ 34 w 54"/>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3">
                  <a:moveTo>
                    <a:pt x="34" y="33"/>
                  </a:moveTo>
                  <a:cubicBezTo>
                    <a:pt x="34" y="22"/>
                    <a:pt x="45" y="19"/>
                    <a:pt x="53" y="17"/>
                  </a:cubicBezTo>
                  <a:cubicBezTo>
                    <a:pt x="54" y="17"/>
                    <a:pt x="54" y="17"/>
                    <a:pt x="54" y="17"/>
                  </a:cubicBezTo>
                  <a:cubicBezTo>
                    <a:pt x="50" y="13"/>
                    <a:pt x="48" y="8"/>
                    <a:pt x="47" y="2"/>
                  </a:cubicBezTo>
                  <a:cubicBezTo>
                    <a:pt x="44" y="1"/>
                    <a:pt x="42" y="1"/>
                    <a:pt x="39" y="0"/>
                  </a:cubicBezTo>
                  <a:cubicBezTo>
                    <a:pt x="35" y="3"/>
                    <a:pt x="31" y="5"/>
                    <a:pt x="29" y="5"/>
                  </a:cubicBezTo>
                  <a:cubicBezTo>
                    <a:pt x="25" y="5"/>
                    <a:pt x="21" y="3"/>
                    <a:pt x="19" y="0"/>
                  </a:cubicBezTo>
                  <a:cubicBezTo>
                    <a:pt x="10" y="2"/>
                    <a:pt x="0" y="4"/>
                    <a:pt x="0" y="13"/>
                  </a:cubicBezTo>
                  <a:cubicBezTo>
                    <a:pt x="0" y="13"/>
                    <a:pt x="0" y="13"/>
                    <a:pt x="0" y="21"/>
                  </a:cubicBezTo>
                  <a:cubicBezTo>
                    <a:pt x="0" y="33"/>
                    <a:pt x="0" y="33"/>
                    <a:pt x="4" y="33"/>
                  </a:cubicBezTo>
                  <a:cubicBezTo>
                    <a:pt x="4" y="33"/>
                    <a:pt x="4" y="33"/>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21" name="Freeform 35"/>
            <p:cNvSpPr>
              <a:spLocks/>
            </p:cNvSpPr>
            <p:nvPr/>
          </p:nvSpPr>
          <p:spPr bwMode="auto">
            <a:xfrm>
              <a:off x="6091238" y="974726"/>
              <a:ext cx="214313" cy="128588"/>
            </a:xfrm>
            <a:custGeom>
              <a:avLst/>
              <a:gdLst>
                <a:gd name="T0" fmla="*/ 57 w 57"/>
                <a:gd name="T1" fmla="*/ 13 h 34"/>
                <a:gd name="T2" fmla="*/ 57 w 57"/>
                <a:gd name="T3" fmla="*/ 21 h 34"/>
                <a:gd name="T4" fmla="*/ 53 w 57"/>
                <a:gd name="T5" fmla="*/ 34 h 34"/>
                <a:gd name="T6" fmla="*/ 4 w 57"/>
                <a:gd name="T7" fmla="*/ 34 h 34"/>
                <a:gd name="T8" fmla="*/ 0 w 57"/>
                <a:gd name="T9" fmla="*/ 21 h 34"/>
                <a:gd name="T10" fmla="*/ 0 w 57"/>
                <a:gd name="T11" fmla="*/ 13 h 34"/>
                <a:gd name="T12" fmla="*/ 18 w 57"/>
                <a:gd name="T13" fmla="*/ 0 h 34"/>
                <a:gd name="T14" fmla="*/ 28 w 57"/>
                <a:gd name="T15" fmla="*/ 5 h 34"/>
                <a:gd name="T16" fmla="*/ 39 w 57"/>
                <a:gd name="T17" fmla="*/ 0 h 34"/>
                <a:gd name="T18" fmla="*/ 57 w 57"/>
                <a:gd name="T19"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4">
                  <a:moveTo>
                    <a:pt x="57" y="13"/>
                  </a:moveTo>
                  <a:cubicBezTo>
                    <a:pt x="57" y="21"/>
                    <a:pt x="57" y="21"/>
                    <a:pt x="57" y="21"/>
                  </a:cubicBezTo>
                  <a:cubicBezTo>
                    <a:pt x="57" y="34"/>
                    <a:pt x="57" y="34"/>
                    <a:pt x="53" y="34"/>
                  </a:cubicBezTo>
                  <a:cubicBezTo>
                    <a:pt x="4" y="34"/>
                    <a:pt x="4" y="34"/>
                    <a:pt x="4" y="34"/>
                  </a:cubicBezTo>
                  <a:cubicBezTo>
                    <a:pt x="0" y="34"/>
                    <a:pt x="0" y="34"/>
                    <a:pt x="0" y="21"/>
                  </a:cubicBezTo>
                  <a:cubicBezTo>
                    <a:pt x="0" y="13"/>
                    <a:pt x="0" y="13"/>
                    <a:pt x="0" y="13"/>
                  </a:cubicBezTo>
                  <a:cubicBezTo>
                    <a:pt x="0" y="4"/>
                    <a:pt x="9" y="3"/>
                    <a:pt x="18" y="0"/>
                  </a:cubicBezTo>
                  <a:cubicBezTo>
                    <a:pt x="21" y="3"/>
                    <a:pt x="25" y="5"/>
                    <a:pt x="28" y="5"/>
                  </a:cubicBezTo>
                  <a:cubicBezTo>
                    <a:pt x="31" y="5"/>
                    <a:pt x="35" y="3"/>
                    <a:pt x="39" y="0"/>
                  </a:cubicBezTo>
                  <a:cubicBezTo>
                    <a:pt x="47" y="3"/>
                    <a:pt x="57" y="4"/>
                    <a:pt x="5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22" name="Freeform 36"/>
            <p:cNvSpPr>
              <a:spLocks/>
            </p:cNvSpPr>
            <p:nvPr/>
          </p:nvSpPr>
          <p:spPr bwMode="auto">
            <a:xfrm>
              <a:off x="6140450" y="828676"/>
              <a:ext cx="112713" cy="146050"/>
            </a:xfrm>
            <a:custGeom>
              <a:avLst/>
              <a:gdLst>
                <a:gd name="T0" fmla="*/ 16 w 30"/>
                <a:gd name="T1" fmla="*/ 39 h 39"/>
                <a:gd name="T2" fmla="*/ 30 w 30"/>
                <a:gd name="T3" fmla="*/ 20 h 39"/>
                <a:gd name="T4" fmla="*/ 16 w 30"/>
                <a:gd name="T5" fmla="*/ 0 h 39"/>
                <a:gd name="T6" fmla="*/ 0 w 30"/>
                <a:gd name="T7" fmla="*/ 20 h 39"/>
                <a:gd name="T8" fmla="*/ 16 w 30"/>
                <a:gd name="T9" fmla="*/ 39 h 39"/>
              </a:gdLst>
              <a:ahLst/>
              <a:cxnLst>
                <a:cxn ang="0">
                  <a:pos x="T0" y="T1"/>
                </a:cxn>
                <a:cxn ang="0">
                  <a:pos x="T2" y="T3"/>
                </a:cxn>
                <a:cxn ang="0">
                  <a:pos x="T4" y="T5"/>
                </a:cxn>
                <a:cxn ang="0">
                  <a:pos x="T6" y="T7"/>
                </a:cxn>
                <a:cxn ang="0">
                  <a:pos x="T8" y="T9"/>
                </a:cxn>
              </a:cxnLst>
              <a:rect l="0" t="0" r="r" b="b"/>
              <a:pathLst>
                <a:path w="30" h="39">
                  <a:moveTo>
                    <a:pt x="16" y="39"/>
                  </a:moveTo>
                  <a:cubicBezTo>
                    <a:pt x="20" y="39"/>
                    <a:pt x="30" y="31"/>
                    <a:pt x="30" y="20"/>
                  </a:cubicBezTo>
                  <a:cubicBezTo>
                    <a:pt x="30" y="9"/>
                    <a:pt x="26" y="0"/>
                    <a:pt x="16" y="0"/>
                  </a:cubicBezTo>
                  <a:cubicBezTo>
                    <a:pt x="4" y="0"/>
                    <a:pt x="0" y="9"/>
                    <a:pt x="0" y="20"/>
                  </a:cubicBezTo>
                  <a:cubicBezTo>
                    <a:pt x="0" y="31"/>
                    <a:pt x="11" y="39"/>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23" name="Freeform 37"/>
            <p:cNvSpPr>
              <a:spLocks/>
            </p:cNvSpPr>
            <p:nvPr/>
          </p:nvSpPr>
          <p:spPr bwMode="auto">
            <a:xfrm>
              <a:off x="6245225" y="900113"/>
              <a:ext cx="203200" cy="123825"/>
            </a:xfrm>
            <a:custGeom>
              <a:avLst/>
              <a:gdLst>
                <a:gd name="T0" fmla="*/ 35 w 54"/>
                <a:gd name="T1" fmla="*/ 0 h 33"/>
                <a:gd name="T2" fmla="*/ 25 w 54"/>
                <a:gd name="T3" fmla="*/ 5 h 33"/>
                <a:gd name="T4" fmla="*/ 15 w 54"/>
                <a:gd name="T5" fmla="*/ 0 h 33"/>
                <a:gd name="T6" fmla="*/ 6 w 54"/>
                <a:gd name="T7" fmla="*/ 2 h 33"/>
                <a:gd name="T8" fmla="*/ 0 w 54"/>
                <a:gd name="T9" fmla="*/ 17 h 33"/>
                <a:gd name="T10" fmla="*/ 2 w 54"/>
                <a:gd name="T11" fmla="*/ 17 h 33"/>
                <a:gd name="T12" fmla="*/ 20 w 54"/>
                <a:gd name="T13" fmla="*/ 33 h 33"/>
                <a:gd name="T14" fmla="*/ 20 w 54"/>
                <a:gd name="T15" fmla="*/ 33 h 33"/>
                <a:gd name="T16" fmla="*/ 49 w 54"/>
                <a:gd name="T17" fmla="*/ 33 h 33"/>
                <a:gd name="T18" fmla="*/ 54 w 54"/>
                <a:gd name="T19" fmla="*/ 21 h 33"/>
                <a:gd name="T20" fmla="*/ 54 w 54"/>
                <a:gd name="T21" fmla="*/ 13 h 33"/>
                <a:gd name="T22" fmla="*/ 35 w 54"/>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3">
                  <a:moveTo>
                    <a:pt x="35" y="0"/>
                  </a:moveTo>
                  <a:cubicBezTo>
                    <a:pt x="31" y="3"/>
                    <a:pt x="27" y="5"/>
                    <a:pt x="25" y="5"/>
                  </a:cubicBezTo>
                  <a:cubicBezTo>
                    <a:pt x="22" y="5"/>
                    <a:pt x="17" y="3"/>
                    <a:pt x="15" y="0"/>
                  </a:cubicBezTo>
                  <a:cubicBezTo>
                    <a:pt x="12" y="1"/>
                    <a:pt x="9" y="1"/>
                    <a:pt x="6" y="2"/>
                  </a:cubicBezTo>
                  <a:cubicBezTo>
                    <a:pt x="6" y="8"/>
                    <a:pt x="3" y="13"/>
                    <a:pt x="0" y="17"/>
                  </a:cubicBezTo>
                  <a:cubicBezTo>
                    <a:pt x="1" y="17"/>
                    <a:pt x="1" y="17"/>
                    <a:pt x="2" y="17"/>
                  </a:cubicBezTo>
                  <a:cubicBezTo>
                    <a:pt x="9" y="19"/>
                    <a:pt x="20" y="22"/>
                    <a:pt x="20" y="33"/>
                  </a:cubicBezTo>
                  <a:cubicBezTo>
                    <a:pt x="20" y="33"/>
                    <a:pt x="20" y="33"/>
                    <a:pt x="20" y="33"/>
                  </a:cubicBezTo>
                  <a:cubicBezTo>
                    <a:pt x="27" y="33"/>
                    <a:pt x="37" y="33"/>
                    <a:pt x="49" y="33"/>
                  </a:cubicBezTo>
                  <a:cubicBezTo>
                    <a:pt x="54" y="33"/>
                    <a:pt x="54" y="33"/>
                    <a:pt x="54" y="21"/>
                  </a:cubicBezTo>
                  <a:cubicBezTo>
                    <a:pt x="54" y="21"/>
                    <a:pt x="54" y="21"/>
                    <a:pt x="54" y="13"/>
                  </a:cubicBezTo>
                  <a:cubicBezTo>
                    <a:pt x="54" y="4"/>
                    <a:pt x="43" y="2"/>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grpSp>
        <p:nvGrpSpPr>
          <p:cNvPr id="15" name="Group 14"/>
          <p:cNvGrpSpPr/>
          <p:nvPr/>
        </p:nvGrpSpPr>
        <p:grpSpPr>
          <a:xfrm>
            <a:off x="995011" y="3565196"/>
            <a:ext cx="3995039" cy="1212794"/>
            <a:chOff x="995011" y="3565196"/>
            <a:chExt cx="3995039" cy="1212794"/>
          </a:xfrm>
        </p:grpSpPr>
        <p:grpSp>
          <p:nvGrpSpPr>
            <p:cNvPr id="13" name="Group 12"/>
            <p:cNvGrpSpPr/>
            <p:nvPr/>
          </p:nvGrpSpPr>
          <p:grpSpPr>
            <a:xfrm>
              <a:off x="995011" y="3565196"/>
              <a:ext cx="3995039" cy="1212794"/>
              <a:chOff x="995011" y="3565196"/>
              <a:chExt cx="3995039" cy="1212794"/>
            </a:xfrm>
          </p:grpSpPr>
          <p:sp>
            <p:nvSpPr>
              <p:cNvPr id="25" name="Rectangle 24"/>
              <p:cNvSpPr/>
              <p:nvPr/>
            </p:nvSpPr>
            <p:spPr bwMode="auto">
              <a:xfrm>
                <a:off x="995011" y="3565196"/>
                <a:ext cx="3995039" cy="121279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243"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3079948" y="3717417"/>
                <a:ext cx="944777" cy="921951"/>
                <a:chOff x="3033096" y="3782693"/>
                <a:chExt cx="944777" cy="921951"/>
              </a:xfrm>
            </p:grpSpPr>
            <p:sp>
              <p:nvSpPr>
                <p:cNvPr id="28" name="Oval 5"/>
                <p:cNvSpPr>
                  <a:spLocks noChangeArrowheads="1"/>
                </p:cNvSpPr>
                <p:nvPr/>
              </p:nvSpPr>
              <p:spPr bwMode="auto">
                <a:xfrm>
                  <a:off x="3033096" y="3782693"/>
                  <a:ext cx="944777" cy="921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29" name="Oval 6"/>
                <p:cNvSpPr>
                  <a:spLocks noChangeArrowheads="1"/>
                </p:cNvSpPr>
                <p:nvPr/>
              </p:nvSpPr>
              <p:spPr bwMode="auto">
                <a:xfrm>
                  <a:off x="3081286" y="3828347"/>
                  <a:ext cx="848397" cy="828107"/>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0" name="Freeform 7"/>
                <p:cNvSpPr>
                  <a:spLocks/>
                </p:cNvSpPr>
                <p:nvPr/>
              </p:nvSpPr>
              <p:spPr bwMode="auto">
                <a:xfrm>
                  <a:off x="3069872" y="3839760"/>
                  <a:ext cx="871224" cy="829375"/>
                </a:xfrm>
                <a:custGeom>
                  <a:avLst/>
                  <a:gdLst>
                    <a:gd name="T0" fmla="*/ 258 w 290"/>
                    <a:gd name="T1" fmla="*/ 46 h 276"/>
                    <a:gd name="T2" fmla="*/ 252 w 290"/>
                    <a:gd name="T3" fmla="*/ 39 h 276"/>
                    <a:gd name="T4" fmla="*/ 179 w 290"/>
                    <a:gd name="T5" fmla="*/ 39 h 276"/>
                    <a:gd name="T6" fmla="*/ 179 w 290"/>
                    <a:gd name="T7" fmla="*/ 0 h 276"/>
                    <a:gd name="T8" fmla="*/ 99 w 290"/>
                    <a:gd name="T9" fmla="*/ 0 h 276"/>
                    <a:gd name="T10" fmla="*/ 99 w 290"/>
                    <a:gd name="T11" fmla="*/ 0 h 276"/>
                    <a:gd name="T12" fmla="*/ 0 w 290"/>
                    <a:gd name="T13" fmla="*/ 134 h 276"/>
                    <a:gd name="T14" fmla="*/ 25 w 290"/>
                    <a:gd name="T15" fmla="*/ 214 h 276"/>
                    <a:gd name="T16" fmla="*/ 43 w 290"/>
                    <a:gd name="T17" fmla="*/ 214 h 276"/>
                    <a:gd name="T18" fmla="*/ 43 w 290"/>
                    <a:gd name="T19" fmla="*/ 236 h 276"/>
                    <a:gd name="T20" fmla="*/ 65 w 290"/>
                    <a:gd name="T21" fmla="*/ 253 h 276"/>
                    <a:gd name="T22" fmla="*/ 123 w 290"/>
                    <a:gd name="T23" fmla="*/ 253 h 276"/>
                    <a:gd name="T24" fmla="*/ 123 w 290"/>
                    <a:gd name="T25" fmla="*/ 275 h 276"/>
                    <a:gd name="T26" fmla="*/ 145 w 290"/>
                    <a:gd name="T27" fmla="*/ 276 h 276"/>
                    <a:gd name="T28" fmla="*/ 290 w 290"/>
                    <a:gd name="T29" fmla="*/ 134 h 276"/>
                    <a:gd name="T30" fmla="*/ 278 w 290"/>
                    <a:gd name="T31" fmla="*/ 78 h 276"/>
                    <a:gd name="T32" fmla="*/ 258 w 290"/>
                    <a:gd name="T33" fmla="*/ 78 h 276"/>
                    <a:gd name="T34" fmla="*/ 258 w 290"/>
                    <a:gd name="T35" fmla="*/ 46 h 276"/>
                    <a:gd name="T36" fmla="*/ 258 w 290"/>
                    <a:gd name="T37" fmla="*/ 4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76">
                      <a:moveTo>
                        <a:pt x="258" y="46"/>
                      </a:moveTo>
                      <a:cubicBezTo>
                        <a:pt x="256" y="43"/>
                        <a:pt x="254" y="41"/>
                        <a:pt x="252" y="39"/>
                      </a:cubicBezTo>
                      <a:cubicBezTo>
                        <a:pt x="179" y="39"/>
                        <a:pt x="179" y="39"/>
                        <a:pt x="179" y="39"/>
                      </a:cubicBezTo>
                      <a:cubicBezTo>
                        <a:pt x="179" y="0"/>
                        <a:pt x="179" y="0"/>
                        <a:pt x="179" y="0"/>
                      </a:cubicBezTo>
                      <a:cubicBezTo>
                        <a:pt x="99" y="0"/>
                        <a:pt x="99" y="0"/>
                        <a:pt x="99" y="0"/>
                      </a:cubicBezTo>
                      <a:cubicBezTo>
                        <a:pt x="99" y="0"/>
                        <a:pt x="99" y="0"/>
                        <a:pt x="99" y="0"/>
                      </a:cubicBezTo>
                      <a:cubicBezTo>
                        <a:pt x="41" y="18"/>
                        <a:pt x="0" y="72"/>
                        <a:pt x="0" y="134"/>
                      </a:cubicBezTo>
                      <a:cubicBezTo>
                        <a:pt x="0" y="164"/>
                        <a:pt x="9" y="191"/>
                        <a:pt x="25" y="214"/>
                      </a:cubicBezTo>
                      <a:cubicBezTo>
                        <a:pt x="43" y="214"/>
                        <a:pt x="43" y="214"/>
                        <a:pt x="43" y="214"/>
                      </a:cubicBezTo>
                      <a:cubicBezTo>
                        <a:pt x="43" y="236"/>
                        <a:pt x="43" y="236"/>
                        <a:pt x="43" y="236"/>
                      </a:cubicBezTo>
                      <a:cubicBezTo>
                        <a:pt x="50" y="242"/>
                        <a:pt x="57" y="248"/>
                        <a:pt x="65" y="253"/>
                      </a:cubicBezTo>
                      <a:cubicBezTo>
                        <a:pt x="123" y="253"/>
                        <a:pt x="123" y="253"/>
                        <a:pt x="123" y="253"/>
                      </a:cubicBezTo>
                      <a:cubicBezTo>
                        <a:pt x="123" y="275"/>
                        <a:pt x="123" y="275"/>
                        <a:pt x="123" y="275"/>
                      </a:cubicBezTo>
                      <a:cubicBezTo>
                        <a:pt x="130" y="276"/>
                        <a:pt x="137" y="276"/>
                        <a:pt x="145" y="276"/>
                      </a:cubicBezTo>
                      <a:cubicBezTo>
                        <a:pt x="225" y="276"/>
                        <a:pt x="290" y="213"/>
                        <a:pt x="290" y="134"/>
                      </a:cubicBezTo>
                      <a:cubicBezTo>
                        <a:pt x="290" y="114"/>
                        <a:pt x="286" y="95"/>
                        <a:pt x="278" y="78"/>
                      </a:cubicBezTo>
                      <a:cubicBezTo>
                        <a:pt x="258" y="78"/>
                        <a:pt x="258" y="78"/>
                        <a:pt x="258" y="78"/>
                      </a:cubicBezTo>
                      <a:cubicBezTo>
                        <a:pt x="258" y="46"/>
                        <a:pt x="258" y="46"/>
                        <a:pt x="258" y="46"/>
                      </a:cubicBezTo>
                      <a:cubicBezTo>
                        <a:pt x="258" y="46"/>
                        <a:pt x="258" y="46"/>
                        <a:pt x="258"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1" name="Freeform 8"/>
                <p:cNvSpPr>
                  <a:spLocks/>
                </p:cNvSpPr>
                <p:nvPr/>
              </p:nvSpPr>
              <p:spPr bwMode="auto">
                <a:xfrm>
                  <a:off x="3069872" y="3846101"/>
                  <a:ext cx="871224" cy="823035"/>
                </a:xfrm>
                <a:custGeom>
                  <a:avLst/>
                  <a:gdLst>
                    <a:gd name="T0" fmla="*/ 250 w 290"/>
                    <a:gd name="T1" fmla="*/ 45 h 274"/>
                    <a:gd name="T2" fmla="*/ 171 w 290"/>
                    <a:gd name="T3" fmla="*/ 45 h 274"/>
                    <a:gd name="T4" fmla="*/ 171 w 290"/>
                    <a:gd name="T5" fmla="*/ 6 h 274"/>
                    <a:gd name="T6" fmla="*/ 83 w 290"/>
                    <a:gd name="T7" fmla="*/ 6 h 274"/>
                    <a:gd name="T8" fmla="*/ 91 w 290"/>
                    <a:gd name="T9" fmla="*/ 0 h 274"/>
                    <a:gd name="T10" fmla="*/ 0 w 290"/>
                    <a:gd name="T11" fmla="*/ 132 h 274"/>
                    <a:gd name="T12" fmla="*/ 20 w 290"/>
                    <a:gd name="T13" fmla="*/ 204 h 274"/>
                    <a:gd name="T14" fmla="*/ 51 w 290"/>
                    <a:gd name="T15" fmla="*/ 204 h 274"/>
                    <a:gd name="T16" fmla="*/ 51 w 290"/>
                    <a:gd name="T17" fmla="*/ 241 h 274"/>
                    <a:gd name="T18" fmla="*/ 54 w 290"/>
                    <a:gd name="T19" fmla="*/ 243 h 274"/>
                    <a:gd name="T20" fmla="*/ 131 w 290"/>
                    <a:gd name="T21" fmla="*/ 243 h 274"/>
                    <a:gd name="T22" fmla="*/ 131 w 290"/>
                    <a:gd name="T23" fmla="*/ 274 h 274"/>
                    <a:gd name="T24" fmla="*/ 145 w 290"/>
                    <a:gd name="T25" fmla="*/ 274 h 274"/>
                    <a:gd name="T26" fmla="*/ 290 w 290"/>
                    <a:gd name="T27" fmla="*/ 132 h 274"/>
                    <a:gd name="T28" fmla="*/ 281 w 290"/>
                    <a:gd name="T29" fmla="*/ 84 h 274"/>
                    <a:gd name="T30" fmla="*/ 250 w 290"/>
                    <a:gd name="T31" fmla="*/ 84 h 274"/>
                    <a:gd name="T32" fmla="*/ 250 w 290"/>
                    <a:gd name="T33" fmla="*/ 45 h 274"/>
                    <a:gd name="T34" fmla="*/ 250 w 290"/>
                    <a:gd name="T35" fmla="*/ 4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274">
                      <a:moveTo>
                        <a:pt x="250" y="45"/>
                      </a:moveTo>
                      <a:cubicBezTo>
                        <a:pt x="171" y="45"/>
                        <a:pt x="171" y="45"/>
                        <a:pt x="171" y="45"/>
                      </a:cubicBezTo>
                      <a:cubicBezTo>
                        <a:pt x="171" y="6"/>
                        <a:pt x="171" y="6"/>
                        <a:pt x="171" y="6"/>
                      </a:cubicBezTo>
                      <a:cubicBezTo>
                        <a:pt x="83" y="6"/>
                        <a:pt x="83" y="6"/>
                        <a:pt x="83" y="6"/>
                      </a:cubicBezTo>
                      <a:cubicBezTo>
                        <a:pt x="91" y="0"/>
                        <a:pt x="91" y="0"/>
                        <a:pt x="91" y="0"/>
                      </a:cubicBezTo>
                      <a:cubicBezTo>
                        <a:pt x="38" y="21"/>
                        <a:pt x="0" y="72"/>
                        <a:pt x="0" y="132"/>
                      </a:cubicBezTo>
                      <a:cubicBezTo>
                        <a:pt x="0" y="159"/>
                        <a:pt x="7" y="183"/>
                        <a:pt x="20" y="204"/>
                      </a:cubicBezTo>
                      <a:cubicBezTo>
                        <a:pt x="51" y="204"/>
                        <a:pt x="51" y="204"/>
                        <a:pt x="51" y="204"/>
                      </a:cubicBezTo>
                      <a:cubicBezTo>
                        <a:pt x="51" y="241"/>
                        <a:pt x="51" y="241"/>
                        <a:pt x="51" y="241"/>
                      </a:cubicBezTo>
                      <a:cubicBezTo>
                        <a:pt x="52" y="242"/>
                        <a:pt x="53" y="242"/>
                        <a:pt x="54" y="243"/>
                      </a:cubicBezTo>
                      <a:cubicBezTo>
                        <a:pt x="131" y="243"/>
                        <a:pt x="131" y="243"/>
                        <a:pt x="131" y="243"/>
                      </a:cubicBezTo>
                      <a:cubicBezTo>
                        <a:pt x="131" y="274"/>
                        <a:pt x="131" y="274"/>
                        <a:pt x="131" y="274"/>
                      </a:cubicBezTo>
                      <a:cubicBezTo>
                        <a:pt x="135" y="274"/>
                        <a:pt x="140" y="274"/>
                        <a:pt x="145" y="274"/>
                      </a:cubicBezTo>
                      <a:cubicBezTo>
                        <a:pt x="225" y="274"/>
                        <a:pt x="290" y="211"/>
                        <a:pt x="290" y="132"/>
                      </a:cubicBezTo>
                      <a:cubicBezTo>
                        <a:pt x="290" y="115"/>
                        <a:pt x="287" y="99"/>
                        <a:pt x="281" y="84"/>
                      </a:cubicBezTo>
                      <a:cubicBezTo>
                        <a:pt x="250" y="84"/>
                        <a:pt x="250" y="84"/>
                        <a:pt x="250" y="84"/>
                      </a:cubicBezTo>
                      <a:cubicBezTo>
                        <a:pt x="250" y="45"/>
                        <a:pt x="250" y="45"/>
                        <a:pt x="250" y="45"/>
                      </a:cubicBezTo>
                      <a:cubicBezTo>
                        <a:pt x="250" y="45"/>
                        <a:pt x="250" y="45"/>
                        <a:pt x="250" y="45"/>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2" name="Freeform 9"/>
                <p:cNvSpPr>
                  <a:spLocks/>
                </p:cNvSpPr>
                <p:nvPr/>
              </p:nvSpPr>
              <p:spPr bwMode="auto">
                <a:xfrm>
                  <a:off x="3247414" y="3887950"/>
                  <a:ext cx="336062" cy="700023"/>
                </a:xfrm>
                <a:custGeom>
                  <a:avLst/>
                  <a:gdLst>
                    <a:gd name="T0" fmla="*/ 104 w 112"/>
                    <a:gd name="T1" fmla="*/ 23 h 233"/>
                    <a:gd name="T2" fmla="*/ 104 w 112"/>
                    <a:gd name="T3" fmla="*/ 0 h 233"/>
                    <a:gd name="T4" fmla="*/ 6 w 112"/>
                    <a:gd name="T5" fmla="*/ 0 h 233"/>
                    <a:gd name="T6" fmla="*/ 0 w 112"/>
                    <a:gd name="T7" fmla="*/ 4 h 233"/>
                    <a:gd name="T8" fmla="*/ 0 w 112"/>
                    <a:gd name="T9" fmla="*/ 39 h 233"/>
                    <a:gd name="T10" fmla="*/ 64 w 112"/>
                    <a:gd name="T11" fmla="*/ 39 h 233"/>
                    <a:gd name="T12" fmla="*/ 64 w 112"/>
                    <a:gd name="T13" fmla="*/ 46 h 233"/>
                    <a:gd name="T14" fmla="*/ 0 w 112"/>
                    <a:gd name="T15" fmla="*/ 46 h 233"/>
                    <a:gd name="T16" fmla="*/ 0 w 112"/>
                    <a:gd name="T17" fmla="*/ 70 h 233"/>
                    <a:gd name="T18" fmla="*/ 64 w 112"/>
                    <a:gd name="T19" fmla="*/ 70 h 233"/>
                    <a:gd name="T20" fmla="*/ 64 w 112"/>
                    <a:gd name="T21" fmla="*/ 77 h 233"/>
                    <a:gd name="T22" fmla="*/ 0 w 112"/>
                    <a:gd name="T23" fmla="*/ 77 h 233"/>
                    <a:gd name="T24" fmla="*/ 0 w 112"/>
                    <a:gd name="T25" fmla="*/ 101 h 233"/>
                    <a:gd name="T26" fmla="*/ 64 w 112"/>
                    <a:gd name="T27" fmla="*/ 101 h 233"/>
                    <a:gd name="T28" fmla="*/ 64 w 112"/>
                    <a:gd name="T29" fmla="*/ 109 h 233"/>
                    <a:gd name="T30" fmla="*/ 0 w 112"/>
                    <a:gd name="T31" fmla="*/ 109 h 233"/>
                    <a:gd name="T32" fmla="*/ 0 w 112"/>
                    <a:gd name="T33" fmla="*/ 221 h 233"/>
                    <a:gd name="T34" fmla="*/ 64 w 112"/>
                    <a:gd name="T35" fmla="*/ 221 h 233"/>
                    <a:gd name="T36" fmla="*/ 64 w 112"/>
                    <a:gd name="T37" fmla="*/ 233 h 233"/>
                    <a:gd name="T38" fmla="*/ 72 w 112"/>
                    <a:gd name="T39" fmla="*/ 233 h 233"/>
                    <a:gd name="T40" fmla="*/ 72 w 112"/>
                    <a:gd name="T41" fmla="*/ 31 h 233"/>
                    <a:gd name="T42" fmla="*/ 112 w 112"/>
                    <a:gd name="T43" fmla="*/ 31 h 233"/>
                    <a:gd name="T44" fmla="*/ 112 w 112"/>
                    <a:gd name="T45" fmla="*/ 23 h 233"/>
                    <a:gd name="T46" fmla="*/ 104 w 112"/>
                    <a:gd name="T47" fmla="*/ 23 h 233"/>
                    <a:gd name="T48" fmla="*/ 104 w 112"/>
                    <a:gd name="T49" fmla="*/ 2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33">
                      <a:moveTo>
                        <a:pt x="104" y="23"/>
                      </a:moveTo>
                      <a:cubicBezTo>
                        <a:pt x="104" y="0"/>
                        <a:pt x="104" y="0"/>
                        <a:pt x="104" y="0"/>
                      </a:cubicBezTo>
                      <a:cubicBezTo>
                        <a:pt x="6" y="0"/>
                        <a:pt x="6" y="0"/>
                        <a:pt x="6" y="0"/>
                      </a:cubicBezTo>
                      <a:cubicBezTo>
                        <a:pt x="4" y="1"/>
                        <a:pt x="2" y="2"/>
                        <a:pt x="0" y="4"/>
                      </a:cubicBezTo>
                      <a:cubicBezTo>
                        <a:pt x="0" y="39"/>
                        <a:pt x="0" y="39"/>
                        <a:pt x="0" y="39"/>
                      </a:cubicBezTo>
                      <a:cubicBezTo>
                        <a:pt x="64" y="39"/>
                        <a:pt x="64" y="39"/>
                        <a:pt x="64" y="39"/>
                      </a:cubicBezTo>
                      <a:cubicBezTo>
                        <a:pt x="64" y="46"/>
                        <a:pt x="64" y="46"/>
                        <a:pt x="64" y="46"/>
                      </a:cubicBezTo>
                      <a:cubicBezTo>
                        <a:pt x="0" y="46"/>
                        <a:pt x="0" y="46"/>
                        <a:pt x="0" y="46"/>
                      </a:cubicBezTo>
                      <a:cubicBezTo>
                        <a:pt x="0" y="70"/>
                        <a:pt x="0" y="70"/>
                        <a:pt x="0" y="70"/>
                      </a:cubicBezTo>
                      <a:cubicBezTo>
                        <a:pt x="64" y="70"/>
                        <a:pt x="64" y="70"/>
                        <a:pt x="64" y="70"/>
                      </a:cubicBezTo>
                      <a:cubicBezTo>
                        <a:pt x="64" y="77"/>
                        <a:pt x="64" y="77"/>
                        <a:pt x="64" y="77"/>
                      </a:cubicBezTo>
                      <a:cubicBezTo>
                        <a:pt x="0" y="77"/>
                        <a:pt x="0" y="77"/>
                        <a:pt x="0" y="77"/>
                      </a:cubicBezTo>
                      <a:cubicBezTo>
                        <a:pt x="0" y="101"/>
                        <a:pt x="0" y="101"/>
                        <a:pt x="0" y="101"/>
                      </a:cubicBezTo>
                      <a:cubicBezTo>
                        <a:pt x="64" y="101"/>
                        <a:pt x="64" y="101"/>
                        <a:pt x="64" y="101"/>
                      </a:cubicBezTo>
                      <a:cubicBezTo>
                        <a:pt x="64" y="109"/>
                        <a:pt x="64" y="109"/>
                        <a:pt x="64" y="109"/>
                      </a:cubicBezTo>
                      <a:cubicBezTo>
                        <a:pt x="0" y="109"/>
                        <a:pt x="0" y="109"/>
                        <a:pt x="0" y="109"/>
                      </a:cubicBezTo>
                      <a:cubicBezTo>
                        <a:pt x="0" y="221"/>
                        <a:pt x="0" y="221"/>
                        <a:pt x="0" y="221"/>
                      </a:cubicBezTo>
                      <a:cubicBezTo>
                        <a:pt x="64" y="221"/>
                        <a:pt x="64" y="221"/>
                        <a:pt x="64" y="221"/>
                      </a:cubicBezTo>
                      <a:cubicBezTo>
                        <a:pt x="64" y="233"/>
                        <a:pt x="64" y="233"/>
                        <a:pt x="64" y="233"/>
                      </a:cubicBezTo>
                      <a:cubicBezTo>
                        <a:pt x="72" y="233"/>
                        <a:pt x="72" y="233"/>
                        <a:pt x="72" y="233"/>
                      </a:cubicBezTo>
                      <a:cubicBezTo>
                        <a:pt x="72" y="31"/>
                        <a:pt x="72" y="31"/>
                        <a:pt x="72" y="31"/>
                      </a:cubicBezTo>
                      <a:cubicBezTo>
                        <a:pt x="112" y="31"/>
                        <a:pt x="112" y="31"/>
                        <a:pt x="112" y="31"/>
                      </a:cubicBezTo>
                      <a:cubicBezTo>
                        <a:pt x="112" y="23"/>
                        <a:pt x="112" y="23"/>
                        <a:pt x="112" y="23"/>
                      </a:cubicBezTo>
                      <a:cubicBezTo>
                        <a:pt x="104" y="23"/>
                        <a:pt x="104" y="23"/>
                        <a:pt x="104" y="23"/>
                      </a:cubicBezTo>
                      <a:cubicBezTo>
                        <a:pt x="104" y="23"/>
                        <a:pt x="104" y="23"/>
                        <a:pt x="10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3" name="Freeform 10"/>
                <p:cNvSpPr>
                  <a:spLocks/>
                </p:cNvSpPr>
                <p:nvPr/>
              </p:nvSpPr>
              <p:spPr bwMode="auto">
                <a:xfrm>
                  <a:off x="3069872" y="3918386"/>
                  <a:ext cx="153447" cy="551649"/>
                </a:xfrm>
                <a:custGeom>
                  <a:avLst/>
                  <a:gdLst>
                    <a:gd name="T0" fmla="*/ 51 w 51"/>
                    <a:gd name="T1" fmla="*/ 0 h 184"/>
                    <a:gd name="T2" fmla="*/ 31 w 51"/>
                    <a:gd name="T3" fmla="*/ 21 h 184"/>
                    <a:gd name="T4" fmla="*/ 43 w 51"/>
                    <a:gd name="T5" fmla="*/ 21 h 184"/>
                    <a:gd name="T6" fmla="*/ 43 w 51"/>
                    <a:gd name="T7" fmla="*/ 29 h 184"/>
                    <a:gd name="T8" fmla="*/ 25 w 51"/>
                    <a:gd name="T9" fmla="*/ 29 h 184"/>
                    <a:gd name="T10" fmla="*/ 12 w 51"/>
                    <a:gd name="T11" fmla="*/ 52 h 184"/>
                    <a:gd name="T12" fmla="*/ 43 w 51"/>
                    <a:gd name="T13" fmla="*/ 52 h 184"/>
                    <a:gd name="T14" fmla="*/ 43 w 51"/>
                    <a:gd name="T15" fmla="*/ 60 h 184"/>
                    <a:gd name="T16" fmla="*/ 8 w 51"/>
                    <a:gd name="T17" fmla="*/ 60 h 184"/>
                    <a:gd name="T18" fmla="*/ 0 w 51"/>
                    <a:gd name="T19" fmla="*/ 108 h 184"/>
                    <a:gd name="T20" fmla="*/ 15 w 51"/>
                    <a:gd name="T21" fmla="*/ 173 h 184"/>
                    <a:gd name="T22" fmla="*/ 43 w 51"/>
                    <a:gd name="T23" fmla="*/ 173 h 184"/>
                    <a:gd name="T24" fmla="*/ 43 w 51"/>
                    <a:gd name="T25" fmla="*/ 184 h 184"/>
                    <a:gd name="T26" fmla="*/ 51 w 51"/>
                    <a:gd name="T27" fmla="*/ 184 h 184"/>
                    <a:gd name="T28" fmla="*/ 51 w 51"/>
                    <a:gd name="T29" fmla="*/ 0 h 184"/>
                    <a:gd name="T30" fmla="*/ 51 w 51"/>
                    <a:gd name="T3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184">
                      <a:moveTo>
                        <a:pt x="51" y="0"/>
                      </a:moveTo>
                      <a:cubicBezTo>
                        <a:pt x="44" y="6"/>
                        <a:pt x="37" y="13"/>
                        <a:pt x="31" y="21"/>
                      </a:cubicBezTo>
                      <a:cubicBezTo>
                        <a:pt x="43" y="21"/>
                        <a:pt x="43" y="21"/>
                        <a:pt x="43" y="21"/>
                      </a:cubicBezTo>
                      <a:cubicBezTo>
                        <a:pt x="43" y="29"/>
                        <a:pt x="43" y="29"/>
                        <a:pt x="43" y="29"/>
                      </a:cubicBezTo>
                      <a:cubicBezTo>
                        <a:pt x="25" y="29"/>
                        <a:pt x="25" y="29"/>
                        <a:pt x="25" y="29"/>
                      </a:cubicBezTo>
                      <a:cubicBezTo>
                        <a:pt x="20" y="36"/>
                        <a:pt x="15" y="44"/>
                        <a:pt x="12" y="52"/>
                      </a:cubicBezTo>
                      <a:cubicBezTo>
                        <a:pt x="43" y="52"/>
                        <a:pt x="43" y="52"/>
                        <a:pt x="43" y="52"/>
                      </a:cubicBezTo>
                      <a:cubicBezTo>
                        <a:pt x="43" y="60"/>
                        <a:pt x="43" y="60"/>
                        <a:pt x="43" y="60"/>
                      </a:cubicBezTo>
                      <a:cubicBezTo>
                        <a:pt x="8" y="60"/>
                        <a:pt x="8" y="60"/>
                        <a:pt x="8" y="60"/>
                      </a:cubicBezTo>
                      <a:cubicBezTo>
                        <a:pt x="3" y="75"/>
                        <a:pt x="0" y="91"/>
                        <a:pt x="0" y="108"/>
                      </a:cubicBezTo>
                      <a:cubicBezTo>
                        <a:pt x="0" y="131"/>
                        <a:pt x="5" y="153"/>
                        <a:pt x="15" y="173"/>
                      </a:cubicBezTo>
                      <a:cubicBezTo>
                        <a:pt x="43" y="173"/>
                        <a:pt x="43" y="173"/>
                        <a:pt x="43" y="173"/>
                      </a:cubicBezTo>
                      <a:cubicBezTo>
                        <a:pt x="43" y="184"/>
                        <a:pt x="43" y="184"/>
                        <a:pt x="43" y="184"/>
                      </a:cubicBezTo>
                      <a:cubicBezTo>
                        <a:pt x="51" y="184"/>
                        <a:pt x="51" y="184"/>
                        <a:pt x="51" y="184"/>
                      </a:cubicBezTo>
                      <a:cubicBezTo>
                        <a:pt x="51" y="0"/>
                        <a:pt x="51" y="0"/>
                        <a:pt x="51" y="0"/>
                      </a:cubicBezTo>
                      <a:cubicBezTo>
                        <a:pt x="51" y="0"/>
                        <a:pt x="51" y="0"/>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4" name="Freeform 11"/>
                <p:cNvSpPr>
                  <a:spLocks/>
                </p:cNvSpPr>
                <p:nvPr/>
              </p:nvSpPr>
              <p:spPr bwMode="auto">
                <a:xfrm>
                  <a:off x="3487096" y="4005889"/>
                  <a:ext cx="346207" cy="663247"/>
                </a:xfrm>
                <a:custGeom>
                  <a:avLst/>
                  <a:gdLst>
                    <a:gd name="T0" fmla="*/ 103 w 115"/>
                    <a:gd name="T1" fmla="*/ 23 h 221"/>
                    <a:gd name="T2" fmla="*/ 103 w 115"/>
                    <a:gd name="T3" fmla="*/ 0 h 221"/>
                    <a:gd name="T4" fmla="*/ 0 w 115"/>
                    <a:gd name="T5" fmla="*/ 0 h 221"/>
                    <a:gd name="T6" fmla="*/ 0 w 115"/>
                    <a:gd name="T7" fmla="*/ 38 h 221"/>
                    <a:gd name="T8" fmla="*/ 63 w 115"/>
                    <a:gd name="T9" fmla="*/ 38 h 221"/>
                    <a:gd name="T10" fmla="*/ 63 w 115"/>
                    <a:gd name="T11" fmla="*/ 46 h 221"/>
                    <a:gd name="T12" fmla="*/ 0 w 115"/>
                    <a:gd name="T13" fmla="*/ 46 h 221"/>
                    <a:gd name="T14" fmla="*/ 0 w 115"/>
                    <a:gd name="T15" fmla="*/ 70 h 221"/>
                    <a:gd name="T16" fmla="*/ 63 w 115"/>
                    <a:gd name="T17" fmla="*/ 70 h 221"/>
                    <a:gd name="T18" fmla="*/ 63 w 115"/>
                    <a:gd name="T19" fmla="*/ 77 h 221"/>
                    <a:gd name="T20" fmla="*/ 0 w 115"/>
                    <a:gd name="T21" fmla="*/ 77 h 221"/>
                    <a:gd name="T22" fmla="*/ 0 w 115"/>
                    <a:gd name="T23" fmla="*/ 101 h 221"/>
                    <a:gd name="T24" fmla="*/ 63 w 115"/>
                    <a:gd name="T25" fmla="*/ 101 h 221"/>
                    <a:gd name="T26" fmla="*/ 63 w 115"/>
                    <a:gd name="T27" fmla="*/ 108 h 221"/>
                    <a:gd name="T28" fmla="*/ 0 w 115"/>
                    <a:gd name="T29" fmla="*/ 108 h 221"/>
                    <a:gd name="T30" fmla="*/ 0 w 115"/>
                    <a:gd name="T31" fmla="*/ 221 h 221"/>
                    <a:gd name="T32" fmla="*/ 6 w 115"/>
                    <a:gd name="T33" fmla="*/ 221 h 221"/>
                    <a:gd name="T34" fmla="*/ 71 w 115"/>
                    <a:gd name="T35" fmla="*/ 206 h 221"/>
                    <a:gd name="T36" fmla="*/ 71 w 115"/>
                    <a:gd name="T37" fmla="*/ 31 h 221"/>
                    <a:gd name="T38" fmla="*/ 115 w 115"/>
                    <a:gd name="T39" fmla="*/ 31 h 221"/>
                    <a:gd name="T40" fmla="*/ 115 w 115"/>
                    <a:gd name="T41" fmla="*/ 23 h 221"/>
                    <a:gd name="T42" fmla="*/ 103 w 115"/>
                    <a:gd name="T43" fmla="*/ 23 h 221"/>
                    <a:gd name="T44" fmla="*/ 103 w 115"/>
                    <a:gd name="T45" fmla="*/ 2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 h="221">
                      <a:moveTo>
                        <a:pt x="103" y="23"/>
                      </a:moveTo>
                      <a:cubicBezTo>
                        <a:pt x="103" y="0"/>
                        <a:pt x="103" y="0"/>
                        <a:pt x="103" y="0"/>
                      </a:cubicBezTo>
                      <a:cubicBezTo>
                        <a:pt x="0" y="0"/>
                        <a:pt x="0" y="0"/>
                        <a:pt x="0" y="0"/>
                      </a:cubicBezTo>
                      <a:cubicBezTo>
                        <a:pt x="0" y="38"/>
                        <a:pt x="0" y="38"/>
                        <a:pt x="0" y="38"/>
                      </a:cubicBezTo>
                      <a:cubicBezTo>
                        <a:pt x="63" y="38"/>
                        <a:pt x="63" y="38"/>
                        <a:pt x="63" y="38"/>
                      </a:cubicBezTo>
                      <a:cubicBezTo>
                        <a:pt x="63" y="46"/>
                        <a:pt x="63" y="46"/>
                        <a:pt x="63" y="46"/>
                      </a:cubicBezTo>
                      <a:cubicBezTo>
                        <a:pt x="0" y="46"/>
                        <a:pt x="0" y="46"/>
                        <a:pt x="0" y="46"/>
                      </a:cubicBezTo>
                      <a:cubicBezTo>
                        <a:pt x="0" y="70"/>
                        <a:pt x="0" y="70"/>
                        <a:pt x="0" y="70"/>
                      </a:cubicBezTo>
                      <a:cubicBezTo>
                        <a:pt x="63" y="70"/>
                        <a:pt x="63" y="70"/>
                        <a:pt x="63" y="70"/>
                      </a:cubicBezTo>
                      <a:cubicBezTo>
                        <a:pt x="63" y="77"/>
                        <a:pt x="63" y="77"/>
                        <a:pt x="63" y="77"/>
                      </a:cubicBezTo>
                      <a:cubicBezTo>
                        <a:pt x="0" y="77"/>
                        <a:pt x="0" y="77"/>
                        <a:pt x="0" y="77"/>
                      </a:cubicBezTo>
                      <a:cubicBezTo>
                        <a:pt x="0" y="101"/>
                        <a:pt x="0" y="101"/>
                        <a:pt x="0" y="101"/>
                      </a:cubicBezTo>
                      <a:cubicBezTo>
                        <a:pt x="63" y="101"/>
                        <a:pt x="63" y="101"/>
                        <a:pt x="63" y="101"/>
                      </a:cubicBezTo>
                      <a:cubicBezTo>
                        <a:pt x="63" y="108"/>
                        <a:pt x="63" y="108"/>
                        <a:pt x="63" y="108"/>
                      </a:cubicBezTo>
                      <a:cubicBezTo>
                        <a:pt x="0" y="108"/>
                        <a:pt x="0" y="108"/>
                        <a:pt x="0" y="108"/>
                      </a:cubicBezTo>
                      <a:cubicBezTo>
                        <a:pt x="0" y="221"/>
                        <a:pt x="0" y="221"/>
                        <a:pt x="0" y="221"/>
                      </a:cubicBezTo>
                      <a:cubicBezTo>
                        <a:pt x="2" y="221"/>
                        <a:pt x="4" y="221"/>
                        <a:pt x="6" y="221"/>
                      </a:cubicBezTo>
                      <a:cubicBezTo>
                        <a:pt x="29" y="221"/>
                        <a:pt x="52" y="216"/>
                        <a:pt x="71" y="206"/>
                      </a:cubicBezTo>
                      <a:cubicBezTo>
                        <a:pt x="71" y="31"/>
                        <a:pt x="71" y="31"/>
                        <a:pt x="71" y="31"/>
                      </a:cubicBezTo>
                      <a:cubicBezTo>
                        <a:pt x="115" y="31"/>
                        <a:pt x="115" y="31"/>
                        <a:pt x="115" y="31"/>
                      </a:cubicBezTo>
                      <a:cubicBezTo>
                        <a:pt x="115" y="23"/>
                        <a:pt x="115" y="23"/>
                        <a:pt x="115" y="23"/>
                      </a:cubicBezTo>
                      <a:cubicBezTo>
                        <a:pt x="103" y="23"/>
                        <a:pt x="103" y="23"/>
                        <a:pt x="103" y="23"/>
                      </a:cubicBezTo>
                      <a:cubicBezTo>
                        <a:pt x="103" y="23"/>
                        <a:pt x="103" y="23"/>
                        <a:pt x="103"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5" name="Freeform 12"/>
                <p:cNvSpPr>
                  <a:spLocks/>
                </p:cNvSpPr>
                <p:nvPr/>
              </p:nvSpPr>
              <p:spPr bwMode="auto">
                <a:xfrm>
                  <a:off x="3725509" y="4120023"/>
                  <a:ext cx="215587" cy="116671"/>
                </a:xfrm>
                <a:custGeom>
                  <a:avLst/>
                  <a:gdLst>
                    <a:gd name="T0" fmla="*/ 0 w 72"/>
                    <a:gd name="T1" fmla="*/ 0 h 39"/>
                    <a:gd name="T2" fmla="*/ 0 w 72"/>
                    <a:gd name="T3" fmla="*/ 39 h 39"/>
                    <a:gd name="T4" fmla="*/ 72 w 72"/>
                    <a:gd name="T5" fmla="*/ 39 h 39"/>
                    <a:gd name="T6" fmla="*/ 66 w 72"/>
                    <a:gd name="T7" fmla="*/ 0 h 39"/>
                    <a:gd name="T8" fmla="*/ 0 w 72"/>
                    <a:gd name="T9" fmla="*/ 0 h 39"/>
                    <a:gd name="T10" fmla="*/ 0 w 72"/>
                    <a:gd name="T11" fmla="*/ 0 h 39"/>
                  </a:gdLst>
                  <a:ahLst/>
                  <a:cxnLst>
                    <a:cxn ang="0">
                      <a:pos x="T0" y="T1"/>
                    </a:cxn>
                    <a:cxn ang="0">
                      <a:pos x="T2" y="T3"/>
                    </a:cxn>
                    <a:cxn ang="0">
                      <a:pos x="T4" y="T5"/>
                    </a:cxn>
                    <a:cxn ang="0">
                      <a:pos x="T6" y="T7"/>
                    </a:cxn>
                    <a:cxn ang="0">
                      <a:pos x="T8" y="T9"/>
                    </a:cxn>
                    <a:cxn ang="0">
                      <a:pos x="T10" y="T11"/>
                    </a:cxn>
                  </a:cxnLst>
                  <a:rect l="0" t="0" r="r" b="b"/>
                  <a:pathLst>
                    <a:path w="72" h="39">
                      <a:moveTo>
                        <a:pt x="0" y="0"/>
                      </a:moveTo>
                      <a:cubicBezTo>
                        <a:pt x="0" y="39"/>
                        <a:pt x="0" y="39"/>
                        <a:pt x="0" y="39"/>
                      </a:cubicBezTo>
                      <a:cubicBezTo>
                        <a:pt x="72" y="39"/>
                        <a:pt x="72" y="39"/>
                        <a:pt x="72" y="39"/>
                      </a:cubicBezTo>
                      <a:cubicBezTo>
                        <a:pt x="72" y="26"/>
                        <a:pt x="70" y="13"/>
                        <a:pt x="66" y="0"/>
                      </a:cubicBez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6" name="Freeform 13"/>
                <p:cNvSpPr>
                  <a:spLocks/>
                </p:cNvSpPr>
                <p:nvPr/>
              </p:nvSpPr>
              <p:spPr bwMode="auto">
                <a:xfrm>
                  <a:off x="3725509" y="4260789"/>
                  <a:ext cx="215587" cy="68481"/>
                </a:xfrm>
                <a:custGeom>
                  <a:avLst/>
                  <a:gdLst>
                    <a:gd name="T0" fmla="*/ 0 w 72"/>
                    <a:gd name="T1" fmla="*/ 23 h 23"/>
                    <a:gd name="T2" fmla="*/ 69 w 72"/>
                    <a:gd name="T3" fmla="*/ 23 h 23"/>
                    <a:gd name="T4" fmla="*/ 72 w 72"/>
                    <a:gd name="T5" fmla="*/ 0 h 23"/>
                    <a:gd name="T6" fmla="*/ 0 w 72"/>
                    <a:gd name="T7" fmla="*/ 0 h 23"/>
                    <a:gd name="T8" fmla="*/ 0 w 72"/>
                    <a:gd name="T9" fmla="*/ 23 h 23"/>
                    <a:gd name="T10" fmla="*/ 0 w 72"/>
                    <a:gd name="T11" fmla="*/ 23 h 23"/>
                  </a:gdLst>
                  <a:ahLst/>
                  <a:cxnLst>
                    <a:cxn ang="0">
                      <a:pos x="T0" y="T1"/>
                    </a:cxn>
                    <a:cxn ang="0">
                      <a:pos x="T2" y="T3"/>
                    </a:cxn>
                    <a:cxn ang="0">
                      <a:pos x="T4" y="T5"/>
                    </a:cxn>
                    <a:cxn ang="0">
                      <a:pos x="T6" y="T7"/>
                    </a:cxn>
                    <a:cxn ang="0">
                      <a:pos x="T8" y="T9"/>
                    </a:cxn>
                    <a:cxn ang="0">
                      <a:pos x="T10" y="T11"/>
                    </a:cxn>
                  </a:cxnLst>
                  <a:rect l="0" t="0" r="r" b="b"/>
                  <a:pathLst>
                    <a:path w="72" h="23">
                      <a:moveTo>
                        <a:pt x="0" y="23"/>
                      </a:moveTo>
                      <a:cubicBezTo>
                        <a:pt x="69" y="23"/>
                        <a:pt x="69" y="23"/>
                        <a:pt x="69" y="23"/>
                      </a:cubicBezTo>
                      <a:cubicBezTo>
                        <a:pt x="70" y="16"/>
                        <a:pt x="71" y="8"/>
                        <a:pt x="72" y="0"/>
                      </a:cubicBezTo>
                      <a:cubicBezTo>
                        <a:pt x="0" y="0"/>
                        <a:pt x="0" y="0"/>
                        <a:pt x="0" y="0"/>
                      </a:cubicBezTo>
                      <a:cubicBezTo>
                        <a:pt x="0" y="23"/>
                        <a:pt x="0" y="23"/>
                        <a:pt x="0" y="23"/>
                      </a:cubicBezTo>
                      <a:cubicBezTo>
                        <a:pt x="0" y="23"/>
                        <a:pt x="0" y="23"/>
                        <a:pt x="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7" name="Freeform 14"/>
                <p:cNvSpPr>
                  <a:spLocks/>
                </p:cNvSpPr>
                <p:nvPr/>
              </p:nvSpPr>
              <p:spPr bwMode="auto">
                <a:xfrm>
                  <a:off x="3725509" y="4353364"/>
                  <a:ext cx="200369" cy="72285"/>
                </a:xfrm>
                <a:custGeom>
                  <a:avLst/>
                  <a:gdLst>
                    <a:gd name="T0" fmla="*/ 0 w 67"/>
                    <a:gd name="T1" fmla="*/ 24 h 24"/>
                    <a:gd name="T2" fmla="*/ 58 w 67"/>
                    <a:gd name="T3" fmla="*/ 24 h 24"/>
                    <a:gd name="T4" fmla="*/ 67 w 67"/>
                    <a:gd name="T5" fmla="*/ 0 h 24"/>
                    <a:gd name="T6" fmla="*/ 0 w 67"/>
                    <a:gd name="T7" fmla="*/ 0 h 24"/>
                    <a:gd name="T8" fmla="*/ 0 w 67"/>
                    <a:gd name="T9" fmla="*/ 24 h 24"/>
                    <a:gd name="T10" fmla="*/ 0 w 67"/>
                    <a:gd name="T11" fmla="*/ 24 h 24"/>
                  </a:gdLst>
                  <a:ahLst/>
                  <a:cxnLst>
                    <a:cxn ang="0">
                      <a:pos x="T0" y="T1"/>
                    </a:cxn>
                    <a:cxn ang="0">
                      <a:pos x="T2" y="T3"/>
                    </a:cxn>
                    <a:cxn ang="0">
                      <a:pos x="T4" y="T5"/>
                    </a:cxn>
                    <a:cxn ang="0">
                      <a:pos x="T6" y="T7"/>
                    </a:cxn>
                    <a:cxn ang="0">
                      <a:pos x="T8" y="T9"/>
                    </a:cxn>
                    <a:cxn ang="0">
                      <a:pos x="T10" y="T11"/>
                    </a:cxn>
                  </a:cxnLst>
                  <a:rect l="0" t="0" r="r" b="b"/>
                  <a:pathLst>
                    <a:path w="67" h="24">
                      <a:moveTo>
                        <a:pt x="0" y="24"/>
                      </a:moveTo>
                      <a:cubicBezTo>
                        <a:pt x="58" y="24"/>
                        <a:pt x="58" y="24"/>
                        <a:pt x="58" y="24"/>
                      </a:cubicBezTo>
                      <a:cubicBezTo>
                        <a:pt x="62" y="16"/>
                        <a:pt x="65" y="8"/>
                        <a:pt x="67" y="0"/>
                      </a:cubicBezTo>
                      <a:cubicBezTo>
                        <a:pt x="0" y="0"/>
                        <a:pt x="0" y="0"/>
                        <a:pt x="0" y="0"/>
                      </a:cubicBezTo>
                      <a:cubicBezTo>
                        <a:pt x="0" y="24"/>
                        <a:pt x="0" y="24"/>
                        <a:pt x="0" y="24"/>
                      </a:cubicBezTo>
                      <a:cubicBezTo>
                        <a:pt x="0" y="24"/>
                        <a:pt x="0" y="24"/>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8" name="Freeform 15"/>
                <p:cNvSpPr>
                  <a:spLocks/>
                </p:cNvSpPr>
                <p:nvPr/>
              </p:nvSpPr>
              <p:spPr bwMode="auto">
                <a:xfrm>
                  <a:off x="3725509" y="4447208"/>
                  <a:ext cx="162324" cy="164860"/>
                </a:xfrm>
                <a:custGeom>
                  <a:avLst/>
                  <a:gdLst>
                    <a:gd name="T0" fmla="*/ 0 w 54"/>
                    <a:gd name="T1" fmla="*/ 55 h 55"/>
                    <a:gd name="T2" fmla="*/ 54 w 54"/>
                    <a:gd name="T3" fmla="*/ 0 h 55"/>
                    <a:gd name="T4" fmla="*/ 0 w 54"/>
                    <a:gd name="T5" fmla="*/ 0 h 55"/>
                    <a:gd name="T6" fmla="*/ 0 w 54"/>
                    <a:gd name="T7" fmla="*/ 55 h 55"/>
                    <a:gd name="T8" fmla="*/ 0 w 54"/>
                    <a:gd name="T9" fmla="*/ 55 h 55"/>
                  </a:gdLst>
                  <a:ahLst/>
                  <a:cxnLst>
                    <a:cxn ang="0">
                      <a:pos x="T0" y="T1"/>
                    </a:cxn>
                    <a:cxn ang="0">
                      <a:pos x="T2" y="T3"/>
                    </a:cxn>
                    <a:cxn ang="0">
                      <a:pos x="T4" y="T5"/>
                    </a:cxn>
                    <a:cxn ang="0">
                      <a:pos x="T6" y="T7"/>
                    </a:cxn>
                    <a:cxn ang="0">
                      <a:pos x="T8" y="T9"/>
                    </a:cxn>
                  </a:cxnLst>
                  <a:rect l="0" t="0" r="r" b="b"/>
                  <a:pathLst>
                    <a:path w="54" h="55">
                      <a:moveTo>
                        <a:pt x="0" y="55"/>
                      </a:moveTo>
                      <a:cubicBezTo>
                        <a:pt x="23" y="42"/>
                        <a:pt x="42" y="23"/>
                        <a:pt x="54" y="0"/>
                      </a:cubicBezTo>
                      <a:cubicBezTo>
                        <a:pt x="0" y="0"/>
                        <a:pt x="0" y="0"/>
                        <a:pt x="0" y="0"/>
                      </a:cubicBezTo>
                      <a:cubicBezTo>
                        <a:pt x="0" y="55"/>
                        <a:pt x="0" y="55"/>
                        <a:pt x="0" y="55"/>
                      </a:cubicBezTo>
                      <a:cubicBezTo>
                        <a:pt x="0" y="55"/>
                        <a:pt x="0" y="55"/>
                        <a:pt x="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39" name="Freeform 16"/>
                <p:cNvSpPr>
                  <a:spLocks/>
                </p:cNvSpPr>
                <p:nvPr/>
              </p:nvSpPr>
              <p:spPr bwMode="auto">
                <a:xfrm>
                  <a:off x="3331112" y="3933604"/>
                  <a:ext cx="155984" cy="24095"/>
                </a:xfrm>
                <a:custGeom>
                  <a:avLst/>
                  <a:gdLst>
                    <a:gd name="T0" fmla="*/ 0 w 123"/>
                    <a:gd name="T1" fmla="*/ 0 h 19"/>
                    <a:gd name="T2" fmla="*/ 123 w 123"/>
                    <a:gd name="T3" fmla="*/ 0 h 19"/>
                    <a:gd name="T4" fmla="*/ 123 w 123"/>
                    <a:gd name="T5" fmla="*/ 19 h 19"/>
                    <a:gd name="T6" fmla="*/ 0 w 123"/>
                    <a:gd name="T7" fmla="*/ 19 h 19"/>
                    <a:gd name="T8" fmla="*/ 0 w 123"/>
                    <a:gd name="T9" fmla="*/ 0 h 19"/>
                    <a:gd name="T10" fmla="*/ 0 w 123"/>
                    <a:gd name="T11" fmla="*/ 0 h 19"/>
                  </a:gdLst>
                  <a:ahLst/>
                  <a:cxnLst>
                    <a:cxn ang="0">
                      <a:pos x="T0" y="T1"/>
                    </a:cxn>
                    <a:cxn ang="0">
                      <a:pos x="T2" y="T3"/>
                    </a:cxn>
                    <a:cxn ang="0">
                      <a:pos x="T4" y="T5"/>
                    </a:cxn>
                    <a:cxn ang="0">
                      <a:pos x="T6" y="T7"/>
                    </a:cxn>
                    <a:cxn ang="0">
                      <a:pos x="T8" y="T9"/>
                    </a:cxn>
                    <a:cxn ang="0">
                      <a:pos x="T10" y="T11"/>
                    </a:cxn>
                  </a:cxnLst>
                  <a:rect l="0" t="0" r="r" b="b"/>
                  <a:pathLst>
                    <a:path w="123" h="19">
                      <a:moveTo>
                        <a:pt x="0" y="0"/>
                      </a:moveTo>
                      <a:lnTo>
                        <a:pt x="123" y="0"/>
                      </a:lnTo>
                      <a:lnTo>
                        <a:pt x="123" y="19"/>
                      </a:lnTo>
                      <a:lnTo>
                        <a:pt x="0" y="19"/>
                      </a:lnTo>
                      <a:lnTo>
                        <a:pt x="0" y="0"/>
                      </a:lnTo>
                      <a:lnTo>
                        <a:pt x="0" y="0"/>
                      </a:ln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40" name="Freeform 17"/>
                <p:cNvSpPr>
                  <a:spLocks/>
                </p:cNvSpPr>
                <p:nvPr/>
              </p:nvSpPr>
              <p:spPr bwMode="auto">
                <a:xfrm>
                  <a:off x="3282922" y="4437062"/>
                  <a:ext cx="59604" cy="81162"/>
                </a:xfrm>
                <a:custGeom>
                  <a:avLst/>
                  <a:gdLst>
                    <a:gd name="T0" fmla="*/ 0 w 47"/>
                    <a:gd name="T1" fmla="*/ 0 h 64"/>
                    <a:gd name="T2" fmla="*/ 47 w 47"/>
                    <a:gd name="T3" fmla="*/ 0 h 64"/>
                    <a:gd name="T4" fmla="*/ 47 w 47"/>
                    <a:gd name="T5" fmla="*/ 64 h 64"/>
                    <a:gd name="T6" fmla="*/ 0 w 47"/>
                    <a:gd name="T7" fmla="*/ 64 h 64"/>
                    <a:gd name="T8" fmla="*/ 0 w 47"/>
                    <a:gd name="T9" fmla="*/ 0 h 64"/>
                    <a:gd name="T10" fmla="*/ 0 w 47"/>
                    <a:gd name="T11" fmla="*/ 0 h 64"/>
                  </a:gdLst>
                  <a:ahLst/>
                  <a:cxnLst>
                    <a:cxn ang="0">
                      <a:pos x="T0" y="T1"/>
                    </a:cxn>
                    <a:cxn ang="0">
                      <a:pos x="T2" y="T3"/>
                    </a:cxn>
                    <a:cxn ang="0">
                      <a:pos x="T4" y="T5"/>
                    </a:cxn>
                    <a:cxn ang="0">
                      <a:pos x="T6" y="T7"/>
                    </a:cxn>
                    <a:cxn ang="0">
                      <a:pos x="T8" y="T9"/>
                    </a:cxn>
                    <a:cxn ang="0">
                      <a:pos x="T10" y="T11"/>
                    </a:cxn>
                  </a:cxnLst>
                  <a:rect l="0" t="0" r="r" b="b"/>
                  <a:pathLst>
                    <a:path w="47" h="64">
                      <a:moveTo>
                        <a:pt x="0" y="0"/>
                      </a:moveTo>
                      <a:lnTo>
                        <a:pt x="47" y="0"/>
                      </a:lnTo>
                      <a:lnTo>
                        <a:pt x="47" y="64"/>
                      </a:lnTo>
                      <a:lnTo>
                        <a:pt x="0" y="64"/>
                      </a:lnTo>
                      <a:lnTo>
                        <a:pt x="0" y="0"/>
                      </a:lnTo>
                      <a:lnTo>
                        <a:pt x="0" y="0"/>
                      </a:ln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41" name="Freeform 18"/>
                <p:cNvSpPr>
                  <a:spLocks/>
                </p:cNvSpPr>
                <p:nvPr/>
              </p:nvSpPr>
              <p:spPr bwMode="auto">
                <a:xfrm>
                  <a:off x="3572062" y="4050275"/>
                  <a:ext cx="153447" cy="24095"/>
                </a:xfrm>
                <a:custGeom>
                  <a:avLst/>
                  <a:gdLst>
                    <a:gd name="T0" fmla="*/ 0 w 121"/>
                    <a:gd name="T1" fmla="*/ 0 h 19"/>
                    <a:gd name="T2" fmla="*/ 121 w 121"/>
                    <a:gd name="T3" fmla="*/ 0 h 19"/>
                    <a:gd name="T4" fmla="*/ 121 w 121"/>
                    <a:gd name="T5" fmla="*/ 19 h 19"/>
                    <a:gd name="T6" fmla="*/ 0 w 121"/>
                    <a:gd name="T7" fmla="*/ 19 h 19"/>
                    <a:gd name="T8" fmla="*/ 0 w 121"/>
                    <a:gd name="T9" fmla="*/ 0 h 19"/>
                    <a:gd name="T10" fmla="*/ 0 w 121"/>
                    <a:gd name="T11" fmla="*/ 0 h 19"/>
                  </a:gdLst>
                  <a:ahLst/>
                  <a:cxnLst>
                    <a:cxn ang="0">
                      <a:pos x="T0" y="T1"/>
                    </a:cxn>
                    <a:cxn ang="0">
                      <a:pos x="T2" y="T3"/>
                    </a:cxn>
                    <a:cxn ang="0">
                      <a:pos x="T4" y="T5"/>
                    </a:cxn>
                    <a:cxn ang="0">
                      <a:pos x="T6" y="T7"/>
                    </a:cxn>
                    <a:cxn ang="0">
                      <a:pos x="T8" y="T9"/>
                    </a:cxn>
                    <a:cxn ang="0">
                      <a:pos x="T10" y="T11"/>
                    </a:cxn>
                  </a:cxnLst>
                  <a:rect l="0" t="0" r="r" b="b"/>
                  <a:pathLst>
                    <a:path w="121" h="19">
                      <a:moveTo>
                        <a:pt x="0" y="0"/>
                      </a:moveTo>
                      <a:lnTo>
                        <a:pt x="121" y="0"/>
                      </a:lnTo>
                      <a:lnTo>
                        <a:pt x="121" y="19"/>
                      </a:lnTo>
                      <a:lnTo>
                        <a:pt x="0" y="19"/>
                      </a:lnTo>
                      <a:lnTo>
                        <a:pt x="0" y="0"/>
                      </a:lnTo>
                      <a:lnTo>
                        <a:pt x="0" y="0"/>
                      </a:ln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42" name="Freeform 19"/>
                <p:cNvSpPr>
                  <a:spLocks/>
                </p:cNvSpPr>
                <p:nvPr/>
              </p:nvSpPr>
              <p:spPr bwMode="auto">
                <a:xfrm>
                  <a:off x="3523872" y="4551197"/>
                  <a:ext cx="59604" cy="84967"/>
                </a:xfrm>
                <a:custGeom>
                  <a:avLst/>
                  <a:gdLst>
                    <a:gd name="T0" fmla="*/ 0 w 47"/>
                    <a:gd name="T1" fmla="*/ 0 h 67"/>
                    <a:gd name="T2" fmla="*/ 47 w 47"/>
                    <a:gd name="T3" fmla="*/ 0 h 67"/>
                    <a:gd name="T4" fmla="*/ 47 w 47"/>
                    <a:gd name="T5" fmla="*/ 67 h 67"/>
                    <a:gd name="T6" fmla="*/ 0 w 47"/>
                    <a:gd name="T7" fmla="*/ 67 h 67"/>
                    <a:gd name="T8" fmla="*/ 0 w 47"/>
                    <a:gd name="T9" fmla="*/ 0 h 67"/>
                    <a:gd name="T10" fmla="*/ 0 w 47"/>
                    <a:gd name="T11" fmla="*/ 0 h 67"/>
                  </a:gdLst>
                  <a:ahLst/>
                  <a:cxnLst>
                    <a:cxn ang="0">
                      <a:pos x="T0" y="T1"/>
                    </a:cxn>
                    <a:cxn ang="0">
                      <a:pos x="T2" y="T3"/>
                    </a:cxn>
                    <a:cxn ang="0">
                      <a:pos x="T4" y="T5"/>
                    </a:cxn>
                    <a:cxn ang="0">
                      <a:pos x="T6" y="T7"/>
                    </a:cxn>
                    <a:cxn ang="0">
                      <a:pos x="T8" y="T9"/>
                    </a:cxn>
                    <a:cxn ang="0">
                      <a:pos x="T10" y="T11"/>
                    </a:cxn>
                  </a:cxnLst>
                  <a:rect l="0" t="0" r="r" b="b"/>
                  <a:pathLst>
                    <a:path w="47" h="67">
                      <a:moveTo>
                        <a:pt x="0" y="0"/>
                      </a:moveTo>
                      <a:lnTo>
                        <a:pt x="47" y="0"/>
                      </a:lnTo>
                      <a:lnTo>
                        <a:pt x="47" y="67"/>
                      </a:lnTo>
                      <a:lnTo>
                        <a:pt x="0" y="67"/>
                      </a:lnTo>
                      <a:lnTo>
                        <a:pt x="0" y="0"/>
                      </a:lnTo>
                      <a:lnTo>
                        <a:pt x="0" y="0"/>
                      </a:ln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43" name="Freeform 20"/>
                <p:cNvSpPr>
                  <a:spLocks/>
                </p:cNvSpPr>
                <p:nvPr/>
              </p:nvSpPr>
              <p:spPr bwMode="auto">
                <a:xfrm>
                  <a:off x="3809208" y="4166945"/>
                  <a:ext cx="129352" cy="24095"/>
                </a:xfrm>
                <a:custGeom>
                  <a:avLst/>
                  <a:gdLst>
                    <a:gd name="T0" fmla="*/ 42 w 43"/>
                    <a:gd name="T1" fmla="*/ 0 h 8"/>
                    <a:gd name="T2" fmla="*/ 0 w 43"/>
                    <a:gd name="T3" fmla="*/ 0 h 8"/>
                    <a:gd name="T4" fmla="*/ 0 w 43"/>
                    <a:gd name="T5" fmla="*/ 8 h 8"/>
                    <a:gd name="T6" fmla="*/ 43 w 43"/>
                    <a:gd name="T7" fmla="*/ 8 h 8"/>
                    <a:gd name="T8" fmla="*/ 42 w 43"/>
                    <a:gd name="T9" fmla="*/ 0 h 8"/>
                  </a:gdLst>
                  <a:ahLst/>
                  <a:cxnLst>
                    <a:cxn ang="0">
                      <a:pos x="T0" y="T1"/>
                    </a:cxn>
                    <a:cxn ang="0">
                      <a:pos x="T2" y="T3"/>
                    </a:cxn>
                    <a:cxn ang="0">
                      <a:pos x="T4" y="T5"/>
                    </a:cxn>
                    <a:cxn ang="0">
                      <a:pos x="T6" y="T7"/>
                    </a:cxn>
                    <a:cxn ang="0">
                      <a:pos x="T8" y="T9"/>
                    </a:cxn>
                  </a:cxnLst>
                  <a:rect l="0" t="0" r="r" b="b"/>
                  <a:pathLst>
                    <a:path w="43" h="8">
                      <a:moveTo>
                        <a:pt x="42" y="0"/>
                      </a:moveTo>
                      <a:cubicBezTo>
                        <a:pt x="0" y="0"/>
                        <a:pt x="0" y="0"/>
                        <a:pt x="0" y="0"/>
                      </a:cubicBezTo>
                      <a:cubicBezTo>
                        <a:pt x="0" y="8"/>
                        <a:pt x="0" y="8"/>
                        <a:pt x="0" y="8"/>
                      </a:cubicBezTo>
                      <a:cubicBezTo>
                        <a:pt x="43" y="8"/>
                        <a:pt x="43" y="8"/>
                        <a:pt x="43" y="8"/>
                      </a:cubicBezTo>
                      <a:cubicBezTo>
                        <a:pt x="42" y="5"/>
                        <a:pt x="42" y="3"/>
                        <a:pt x="42" y="0"/>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44" name="Freeform 21"/>
                <p:cNvSpPr>
                  <a:spLocks noEditPoints="1"/>
                </p:cNvSpPr>
                <p:nvPr/>
              </p:nvSpPr>
              <p:spPr bwMode="auto">
                <a:xfrm>
                  <a:off x="3057191" y="3804252"/>
                  <a:ext cx="896587" cy="876297"/>
                </a:xfrm>
                <a:custGeom>
                  <a:avLst/>
                  <a:gdLst>
                    <a:gd name="T0" fmla="*/ 149 w 298"/>
                    <a:gd name="T1" fmla="*/ 8 h 292"/>
                    <a:gd name="T2" fmla="*/ 290 w 298"/>
                    <a:gd name="T3" fmla="*/ 146 h 292"/>
                    <a:gd name="T4" fmla="*/ 149 w 298"/>
                    <a:gd name="T5" fmla="*/ 284 h 292"/>
                    <a:gd name="T6" fmla="*/ 8 w 298"/>
                    <a:gd name="T7" fmla="*/ 146 h 292"/>
                    <a:gd name="T8" fmla="*/ 149 w 298"/>
                    <a:gd name="T9" fmla="*/ 8 h 292"/>
                    <a:gd name="T10" fmla="*/ 149 w 298"/>
                    <a:gd name="T11" fmla="*/ 0 h 292"/>
                    <a:gd name="T12" fmla="*/ 0 w 298"/>
                    <a:gd name="T13" fmla="*/ 146 h 292"/>
                    <a:gd name="T14" fmla="*/ 149 w 298"/>
                    <a:gd name="T15" fmla="*/ 292 h 292"/>
                    <a:gd name="T16" fmla="*/ 298 w 298"/>
                    <a:gd name="T17" fmla="*/ 146 h 292"/>
                    <a:gd name="T18" fmla="*/ 149 w 298"/>
                    <a:gd name="T1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292">
                      <a:moveTo>
                        <a:pt x="149" y="8"/>
                      </a:moveTo>
                      <a:cubicBezTo>
                        <a:pt x="227" y="8"/>
                        <a:pt x="290" y="70"/>
                        <a:pt x="290" y="146"/>
                      </a:cubicBezTo>
                      <a:cubicBezTo>
                        <a:pt x="290" y="222"/>
                        <a:pt x="227" y="284"/>
                        <a:pt x="149" y="284"/>
                      </a:cubicBezTo>
                      <a:cubicBezTo>
                        <a:pt x="71" y="284"/>
                        <a:pt x="8" y="222"/>
                        <a:pt x="8" y="146"/>
                      </a:cubicBezTo>
                      <a:cubicBezTo>
                        <a:pt x="8" y="70"/>
                        <a:pt x="71" y="8"/>
                        <a:pt x="149" y="8"/>
                      </a:cubicBezTo>
                      <a:close/>
                      <a:moveTo>
                        <a:pt x="149" y="0"/>
                      </a:moveTo>
                      <a:cubicBezTo>
                        <a:pt x="66" y="0"/>
                        <a:pt x="0" y="66"/>
                        <a:pt x="0" y="146"/>
                      </a:cubicBezTo>
                      <a:cubicBezTo>
                        <a:pt x="0" y="227"/>
                        <a:pt x="66" y="292"/>
                        <a:pt x="149" y="292"/>
                      </a:cubicBezTo>
                      <a:cubicBezTo>
                        <a:pt x="231" y="292"/>
                        <a:pt x="298" y="227"/>
                        <a:pt x="298" y="146"/>
                      </a:cubicBezTo>
                      <a:cubicBezTo>
                        <a:pt x="298" y="66"/>
                        <a:pt x="231" y="0"/>
                        <a:pt x="149" y="0"/>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grpSp>
        <p:sp>
          <p:nvSpPr>
            <p:cNvPr id="27" name="Rectangle 26"/>
            <p:cNvSpPr/>
            <p:nvPr/>
          </p:nvSpPr>
          <p:spPr bwMode="auto">
            <a:xfrm>
              <a:off x="995011" y="3574254"/>
              <a:ext cx="1854795" cy="33763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r>
                <a:rPr lang="en-US" sz="1224" dirty="0">
                  <a:solidFill>
                    <a:schemeClr val="tx1"/>
                  </a:solidFill>
                </a:rPr>
                <a:t>SharePoint service layer</a:t>
              </a:r>
            </a:p>
          </p:txBody>
        </p:sp>
      </p:grpSp>
      <p:sp>
        <p:nvSpPr>
          <p:cNvPr id="47" name="TextBox 46"/>
          <p:cNvSpPr txBox="1"/>
          <p:nvPr/>
        </p:nvSpPr>
        <p:spPr>
          <a:xfrm>
            <a:off x="2916037" y="4465219"/>
            <a:ext cx="373041" cy="256159"/>
          </a:xfrm>
          <a:prstGeom prst="rect">
            <a:avLst/>
          </a:prstGeom>
          <a:noFill/>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❸</a:t>
            </a:r>
            <a:endParaRPr lang="en-US" sz="1632" spc="-71" dirty="0">
              <a:solidFill>
                <a:schemeClr val="bg2"/>
              </a:solidFill>
            </a:endParaRPr>
          </a:p>
        </p:txBody>
      </p:sp>
      <p:grpSp>
        <p:nvGrpSpPr>
          <p:cNvPr id="12" name="Group 11"/>
          <p:cNvGrpSpPr/>
          <p:nvPr/>
        </p:nvGrpSpPr>
        <p:grpSpPr>
          <a:xfrm>
            <a:off x="995011" y="4963828"/>
            <a:ext cx="3995039" cy="809893"/>
            <a:chOff x="995011" y="4963828"/>
            <a:chExt cx="3995039" cy="809893"/>
          </a:xfrm>
        </p:grpSpPr>
        <p:sp>
          <p:nvSpPr>
            <p:cNvPr id="51" name="Rectangle 50"/>
            <p:cNvSpPr/>
            <p:nvPr/>
          </p:nvSpPr>
          <p:spPr bwMode="auto">
            <a:xfrm>
              <a:off x="995011" y="4963828"/>
              <a:ext cx="3995039" cy="80989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1224" dirty="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995011" y="4963828"/>
              <a:ext cx="1867066" cy="33132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r>
                <a:rPr lang="en-US" sz="1224" dirty="0">
                  <a:solidFill>
                    <a:schemeClr val="tx1"/>
                  </a:solidFill>
                </a:rPr>
                <a:t>External system layer</a:t>
              </a:r>
            </a:p>
          </p:txBody>
        </p:sp>
        <p:grpSp>
          <p:nvGrpSpPr>
            <p:cNvPr id="53" name="Group 52"/>
            <p:cNvGrpSpPr/>
            <p:nvPr/>
          </p:nvGrpSpPr>
          <p:grpSpPr>
            <a:xfrm>
              <a:off x="3120851" y="5176128"/>
              <a:ext cx="769267" cy="526413"/>
              <a:chOff x="-1130301" y="3409950"/>
              <a:chExt cx="900113" cy="615950"/>
            </a:xfrm>
          </p:grpSpPr>
          <p:sp>
            <p:nvSpPr>
              <p:cNvPr id="54" name="Freeform 41"/>
              <p:cNvSpPr>
                <a:spLocks noEditPoints="1"/>
              </p:cNvSpPr>
              <p:nvPr/>
            </p:nvSpPr>
            <p:spPr bwMode="auto">
              <a:xfrm>
                <a:off x="-1130301" y="3705225"/>
                <a:ext cx="900113" cy="320675"/>
              </a:xfrm>
              <a:custGeom>
                <a:avLst/>
                <a:gdLst>
                  <a:gd name="T0" fmla="*/ 119 w 237"/>
                  <a:gd name="T1" fmla="*/ 7 h 85"/>
                  <a:gd name="T2" fmla="*/ 231 w 237"/>
                  <a:gd name="T3" fmla="*/ 43 h 85"/>
                  <a:gd name="T4" fmla="*/ 119 w 237"/>
                  <a:gd name="T5" fmla="*/ 79 h 85"/>
                  <a:gd name="T6" fmla="*/ 7 w 237"/>
                  <a:gd name="T7" fmla="*/ 43 h 85"/>
                  <a:gd name="T8" fmla="*/ 119 w 237"/>
                  <a:gd name="T9" fmla="*/ 7 h 85"/>
                  <a:gd name="T10" fmla="*/ 119 w 237"/>
                  <a:gd name="T11" fmla="*/ 0 h 85"/>
                  <a:gd name="T12" fmla="*/ 0 w 237"/>
                  <a:gd name="T13" fmla="*/ 43 h 85"/>
                  <a:gd name="T14" fmla="*/ 119 w 237"/>
                  <a:gd name="T15" fmla="*/ 85 h 85"/>
                  <a:gd name="T16" fmla="*/ 237 w 237"/>
                  <a:gd name="T17" fmla="*/ 43 h 85"/>
                  <a:gd name="T18" fmla="*/ 119 w 237"/>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85">
                    <a:moveTo>
                      <a:pt x="119" y="7"/>
                    </a:moveTo>
                    <a:cubicBezTo>
                      <a:pt x="180" y="7"/>
                      <a:pt x="231" y="23"/>
                      <a:pt x="231" y="43"/>
                    </a:cubicBezTo>
                    <a:cubicBezTo>
                      <a:pt x="231" y="63"/>
                      <a:pt x="180" y="79"/>
                      <a:pt x="119" y="79"/>
                    </a:cubicBezTo>
                    <a:cubicBezTo>
                      <a:pt x="57" y="79"/>
                      <a:pt x="7" y="63"/>
                      <a:pt x="7" y="43"/>
                    </a:cubicBezTo>
                    <a:cubicBezTo>
                      <a:pt x="7" y="23"/>
                      <a:pt x="57" y="7"/>
                      <a:pt x="119" y="7"/>
                    </a:cubicBezTo>
                    <a:close/>
                    <a:moveTo>
                      <a:pt x="119" y="0"/>
                    </a:moveTo>
                    <a:cubicBezTo>
                      <a:pt x="61" y="0"/>
                      <a:pt x="0" y="15"/>
                      <a:pt x="0" y="43"/>
                    </a:cubicBezTo>
                    <a:cubicBezTo>
                      <a:pt x="0" y="70"/>
                      <a:pt x="61" y="85"/>
                      <a:pt x="119" y="85"/>
                    </a:cubicBezTo>
                    <a:cubicBezTo>
                      <a:pt x="176" y="85"/>
                      <a:pt x="237" y="70"/>
                      <a:pt x="237" y="43"/>
                    </a:cubicBezTo>
                    <a:cubicBezTo>
                      <a:pt x="237" y="15"/>
                      <a:pt x="176" y="0"/>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5" name="Oval 42"/>
              <p:cNvSpPr>
                <a:spLocks noChangeArrowheads="1"/>
              </p:cNvSpPr>
              <p:nvPr/>
            </p:nvSpPr>
            <p:spPr bwMode="auto">
              <a:xfrm>
                <a:off x="-1103313" y="3730625"/>
                <a:ext cx="850900" cy="271463"/>
              </a:xfrm>
              <a:prstGeom prst="ellipse">
                <a:avLst/>
              </a:prstGeom>
              <a:solidFill>
                <a:srgbClr val="4F83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6" name="Freeform 43"/>
              <p:cNvSpPr>
                <a:spLocks noEditPoints="1"/>
              </p:cNvSpPr>
              <p:nvPr/>
            </p:nvSpPr>
            <p:spPr bwMode="auto">
              <a:xfrm>
                <a:off x="-1130301" y="3557588"/>
                <a:ext cx="900113" cy="320675"/>
              </a:xfrm>
              <a:custGeom>
                <a:avLst/>
                <a:gdLst>
                  <a:gd name="T0" fmla="*/ 119 w 237"/>
                  <a:gd name="T1" fmla="*/ 7 h 85"/>
                  <a:gd name="T2" fmla="*/ 231 w 237"/>
                  <a:gd name="T3" fmla="*/ 43 h 85"/>
                  <a:gd name="T4" fmla="*/ 119 w 237"/>
                  <a:gd name="T5" fmla="*/ 79 h 85"/>
                  <a:gd name="T6" fmla="*/ 7 w 237"/>
                  <a:gd name="T7" fmla="*/ 43 h 85"/>
                  <a:gd name="T8" fmla="*/ 119 w 237"/>
                  <a:gd name="T9" fmla="*/ 7 h 85"/>
                  <a:gd name="T10" fmla="*/ 119 w 237"/>
                  <a:gd name="T11" fmla="*/ 0 h 85"/>
                  <a:gd name="T12" fmla="*/ 0 w 237"/>
                  <a:gd name="T13" fmla="*/ 43 h 85"/>
                  <a:gd name="T14" fmla="*/ 119 w 237"/>
                  <a:gd name="T15" fmla="*/ 85 h 85"/>
                  <a:gd name="T16" fmla="*/ 237 w 237"/>
                  <a:gd name="T17" fmla="*/ 43 h 85"/>
                  <a:gd name="T18" fmla="*/ 119 w 237"/>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85">
                    <a:moveTo>
                      <a:pt x="119" y="7"/>
                    </a:moveTo>
                    <a:cubicBezTo>
                      <a:pt x="180" y="7"/>
                      <a:pt x="231" y="23"/>
                      <a:pt x="231" y="43"/>
                    </a:cubicBezTo>
                    <a:cubicBezTo>
                      <a:pt x="231" y="62"/>
                      <a:pt x="180" y="79"/>
                      <a:pt x="119" y="79"/>
                    </a:cubicBezTo>
                    <a:cubicBezTo>
                      <a:pt x="57" y="79"/>
                      <a:pt x="7" y="62"/>
                      <a:pt x="7" y="43"/>
                    </a:cubicBezTo>
                    <a:cubicBezTo>
                      <a:pt x="7" y="23"/>
                      <a:pt x="57" y="7"/>
                      <a:pt x="119" y="7"/>
                    </a:cubicBezTo>
                    <a:close/>
                    <a:moveTo>
                      <a:pt x="119" y="0"/>
                    </a:moveTo>
                    <a:cubicBezTo>
                      <a:pt x="61" y="0"/>
                      <a:pt x="0" y="15"/>
                      <a:pt x="0" y="43"/>
                    </a:cubicBezTo>
                    <a:cubicBezTo>
                      <a:pt x="0" y="70"/>
                      <a:pt x="61" y="85"/>
                      <a:pt x="119" y="85"/>
                    </a:cubicBezTo>
                    <a:cubicBezTo>
                      <a:pt x="176" y="85"/>
                      <a:pt x="237" y="70"/>
                      <a:pt x="237" y="43"/>
                    </a:cubicBezTo>
                    <a:cubicBezTo>
                      <a:pt x="237" y="15"/>
                      <a:pt x="176" y="0"/>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7" name="Oval 44"/>
              <p:cNvSpPr>
                <a:spLocks noChangeArrowheads="1"/>
              </p:cNvSpPr>
              <p:nvPr/>
            </p:nvSpPr>
            <p:spPr bwMode="auto">
              <a:xfrm>
                <a:off x="-1103313" y="3584575"/>
                <a:ext cx="850900" cy="271463"/>
              </a:xfrm>
              <a:prstGeom prst="ellipse">
                <a:avLst/>
              </a:prstGeom>
              <a:solidFill>
                <a:srgbClr val="4F83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8" name="Freeform 45"/>
              <p:cNvSpPr>
                <a:spLocks noEditPoints="1"/>
              </p:cNvSpPr>
              <p:nvPr/>
            </p:nvSpPr>
            <p:spPr bwMode="auto">
              <a:xfrm>
                <a:off x="-1130301" y="3409950"/>
                <a:ext cx="900113" cy="320675"/>
              </a:xfrm>
              <a:custGeom>
                <a:avLst/>
                <a:gdLst>
                  <a:gd name="T0" fmla="*/ 119 w 237"/>
                  <a:gd name="T1" fmla="*/ 6 h 85"/>
                  <a:gd name="T2" fmla="*/ 231 w 237"/>
                  <a:gd name="T3" fmla="*/ 42 h 85"/>
                  <a:gd name="T4" fmla="*/ 119 w 237"/>
                  <a:gd name="T5" fmla="*/ 78 h 85"/>
                  <a:gd name="T6" fmla="*/ 7 w 237"/>
                  <a:gd name="T7" fmla="*/ 42 h 85"/>
                  <a:gd name="T8" fmla="*/ 119 w 237"/>
                  <a:gd name="T9" fmla="*/ 6 h 85"/>
                  <a:gd name="T10" fmla="*/ 119 w 237"/>
                  <a:gd name="T11" fmla="*/ 0 h 85"/>
                  <a:gd name="T12" fmla="*/ 0 w 237"/>
                  <a:gd name="T13" fmla="*/ 42 h 85"/>
                  <a:gd name="T14" fmla="*/ 119 w 237"/>
                  <a:gd name="T15" fmla="*/ 85 h 85"/>
                  <a:gd name="T16" fmla="*/ 237 w 237"/>
                  <a:gd name="T17" fmla="*/ 42 h 85"/>
                  <a:gd name="T18" fmla="*/ 119 w 237"/>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85">
                    <a:moveTo>
                      <a:pt x="119" y="6"/>
                    </a:moveTo>
                    <a:cubicBezTo>
                      <a:pt x="180" y="6"/>
                      <a:pt x="231" y="23"/>
                      <a:pt x="231" y="42"/>
                    </a:cubicBezTo>
                    <a:cubicBezTo>
                      <a:pt x="231" y="62"/>
                      <a:pt x="180" y="78"/>
                      <a:pt x="119" y="78"/>
                    </a:cubicBezTo>
                    <a:cubicBezTo>
                      <a:pt x="57" y="78"/>
                      <a:pt x="7" y="62"/>
                      <a:pt x="7" y="42"/>
                    </a:cubicBezTo>
                    <a:cubicBezTo>
                      <a:pt x="7" y="23"/>
                      <a:pt x="57" y="6"/>
                      <a:pt x="119" y="6"/>
                    </a:cubicBezTo>
                    <a:close/>
                    <a:moveTo>
                      <a:pt x="119" y="0"/>
                    </a:moveTo>
                    <a:cubicBezTo>
                      <a:pt x="61" y="0"/>
                      <a:pt x="0" y="15"/>
                      <a:pt x="0" y="42"/>
                    </a:cubicBezTo>
                    <a:cubicBezTo>
                      <a:pt x="0" y="70"/>
                      <a:pt x="61" y="85"/>
                      <a:pt x="119" y="85"/>
                    </a:cubicBezTo>
                    <a:cubicBezTo>
                      <a:pt x="176" y="85"/>
                      <a:pt x="237" y="70"/>
                      <a:pt x="237" y="42"/>
                    </a:cubicBezTo>
                    <a:cubicBezTo>
                      <a:pt x="237" y="15"/>
                      <a:pt x="176" y="0"/>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9" name="Oval 46"/>
              <p:cNvSpPr>
                <a:spLocks noChangeArrowheads="1"/>
              </p:cNvSpPr>
              <p:nvPr/>
            </p:nvSpPr>
            <p:spPr bwMode="auto">
              <a:xfrm>
                <a:off x="-1103313" y="3433763"/>
                <a:ext cx="850900" cy="271463"/>
              </a:xfrm>
              <a:prstGeom prst="ellipse">
                <a:avLst/>
              </a:prstGeom>
              <a:solidFill>
                <a:srgbClr val="4F83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60" name="Oval 47"/>
              <p:cNvSpPr>
                <a:spLocks noChangeArrowheads="1"/>
              </p:cNvSpPr>
              <p:nvPr/>
            </p:nvSpPr>
            <p:spPr bwMode="auto">
              <a:xfrm>
                <a:off x="-788988" y="3508375"/>
                <a:ext cx="217488" cy="714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grpSp>
      <p:grpSp>
        <p:nvGrpSpPr>
          <p:cNvPr id="19" name="Group 18"/>
          <p:cNvGrpSpPr/>
          <p:nvPr/>
        </p:nvGrpSpPr>
        <p:grpSpPr>
          <a:xfrm>
            <a:off x="995010" y="2494854"/>
            <a:ext cx="3995039" cy="891700"/>
            <a:chOff x="995010" y="2494854"/>
            <a:chExt cx="3995039" cy="891700"/>
          </a:xfrm>
        </p:grpSpPr>
        <p:grpSp>
          <p:nvGrpSpPr>
            <p:cNvPr id="14" name="Group 13"/>
            <p:cNvGrpSpPr/>
            <p:nvPr/>
          </p:nvGrpSpPr>
          <p:grpSpPr>
            <a:xfrm>
              <a:off x="995010" y="2494854"/>
              <a:ext cx="3995039" cy="891700"/>
              <a:chOff x="995011" y="2505776"/>
              <a:chExt cx="3995039" cy="891700"/>
            </a:xfrm>
          </p:grpSpPr>
          <p:sp>
            <p:nvSpPr>
              <p:cNvPr id="62" name="Rectangle 61"/>
              <p:cNvSpPr/>
              <p:nvPr/>
            </p:nvSpPr>
            <p:spPr bwMode="auto">
              <a:xfrm>
                <a:off x="995011" y="2505776"/>
                <a:ext cx="3995039" cy="8917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243" b="1" dirty="0">
                  <a:gradFill>
                    <a:gsLst>
                      <a:gs pos="0">
                        <a:srgbClr val="FFFFFF"/>
                      </a:gs>
                      <a:gs pos="100000">
                        <a:srgbClr val="FFFFFF"/>
                      </a:gs>
                    </a:gsLst>
                    <a:lin ang="5400000" scaled="0"/>
                  </a:gradFill>
                  <a:ea typeface="Segoe UI" pitchFamily="34" charset="0"/>
                  <a:cs typeface="Segoe UI" pitchFamily="34" charset="0"/>
                </a:endParaRPr>
              </a:p>
            </p:txBody>
          </p:sp>
          <p:grpSp>
            <p:nvGrpSpPr>
              <p:cNvPr id="65" name="Group 64"/>
              <p:cNvGrpSpPr/>
              <p:nvPr/>
            </p:nvGrpSpPr>
            <p:grpSpPr>
              <a:xfrm>
                <a:off x="2414755" y="2706288"/>
                <a:ext cx="695009" cy="593019"/>
                <a:chOff x="4397375" y="2049463"/>
                <a:chExt cx="831850" cy="695325"/>
              </a:xfrm>
            </p:grpSpPr>
            <p:sp>
              <p:nvSpPr>
                <p:cNvPr id="74" name="Freeform 22"/>
                <p:cNvSpPr>
                  <a:spLocks/>
                </p:cNvSpPr>
                <p:nvPr/>
              </p:nvSpPr>
              <p:spPr bwMode="auto">
                <a:xfrm>
                  <a:off x="4397375" y="2049463"/>
                  <a:ext cx="831850" cy="695325"/>
                </a:xfrm>
                <a:custGeom>
                  <a:avLst/>
                  <a:gdLst>
                    <a:gd name="T0" fmla="*/ 0 w 524"/>
                    <a:gd name="T1" fmla="*/ 0 h 438"/>
                    <a:gd name="T2" fmla="*/ 524 w 524"/>
                    <a:gd name="T3" fmla="*/ 0 h 438"/>
                    <a:gd name="T4" fmla="*/ 524 w 524"/>
                    <a:gd name="T5" fmla="*/ 438 h 438"/>
                    <a:gd name="T6" fmla="*/ 0 w 524"/>
                    <a:gd name="T7" fmla="*/ 438 h 438"/>
                    <a:gd name="T8" fmla="*/ 0 w 524"/>
                    <a:gd name="T9" fmla="*/ 0 h 438"/>
                    <a:gd name="T10" fmla="*/ 0 w 524"/>
                    <a:gd name="T11" fmla="*/ 0 h 438"/>
                  </a:gdLst>
                  <a:ahLst/>
                  <a:cxnLst>
                    <a:cxn ang="0">
                      <a:pos x="T0" y="T1"/>
                    </a:cxn>
                    <a:cxn ang="0">
                      <a:pos x="T2" y="T3"/>
                    </a:cxn>
                    <a:cxn ang="0">
                      <a:pos x="T4" y="T5"/>
                    </a:cxn>
                    <a:cxn ang="0">
                      <a:pos x="T6" y="T7"/>
                    </a:cxn>
                    <a:cxn ang="0">
                      <a:pos x="T8" y="T9"/>
                    </a:cxn>
                    <a:cxn ang="0">
                      <a:pos x="T10" y="T11"/>
                    </a:cxn>
                  </a:cxnLst>
                  <a:rect l="0" t="0" r="r" b="b"/>
                  <a:pathLst>
                    <a:path w="524" h="438">
                      <a:moveTo>
                        <a:pt x="0" y="0"/>
                      </a:moveTo>
                      <a:lnTo>
                        <a:pt x="524" y="0"/>
                      </a:lnTo>
                      <a:lnTo>
                        <a:pt x="524" y="438"/>
                      </a:lnTo>
                      <a:lnTo>
                        <a:pt x="0" y="438"/>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75" name="Freeform 23"/>
                <p:cNvSpPr>
                  <a:spLocks/>
                </p:cNvSpPr>
                <p:nvPr/>
              </p:nvSpPr>
              <p:spPr bwMode="auto">
                <a:xfrm>
                  <a:off x="4419600" y="2071688"/>
                  <a:ext cx="782638" cy="650875"/>
                </a:xfrm>
                <a:custGeom>
                  <a:avLst/>
                  <a:gdLst>
                    <a:gd name="T0" fmla="*/ 0 w 493"/>
                    <a:gd name="T1" fmla="*/ 0 h 410"/>
                    <a:gd name="T2" fmla="*/ 493 w 493"/>
                    <a:gd name="T3" fmla="*/ 0 h 410"/>
                    <a:gd name="T4" fmla="*/ 493 w 493"/>
                    <a:gd name="T5" fmla="*/ 410 h 410"/>
                    <a:gd name="T6" fmla="*/ 0 w 493"/>
                    <a:gd name="T7" fmla="*/ 410 h 410"/>
                    <a:gd name="T8" fmla="*/ 0 w 493"/>
                    <a:gd name="T9" fmla="*/ 0 h 410"/>
                    <a:gd name="T10" fmla="*/ 0 w 493"/>
                    <a:gd name="T11" fmla="*/ 0 h 410"/>
                  </a:gdLst>
                  <a:ahLst/>
                  <a:cxnLst>
                    <a:cxn ang="0">
                      <a:pos x="T0" y="T1"/>
                    </a:cxn>
                    <a:cxn ang="0">
                      <a:pos x="T2" y="T3"/>
                    </a:cxn>
                    <a:cxn ang="0">
                      <a:pos x="T4" y="T5"/>
                    </a:cxn>
                    <a:cxn ang="0">
                      <a:pos x="T6" y="T7"/>
                    </a:cxn>
                    <a:cxn ang="0">
                      <a:pos x="T8" y="T9"/>
                    </a:cxn>
                    <a:cxn ang="0">
                      <a:pos x="T10" y="T11"/>
                    </a:cxn>
                  </a:cxnLst>
                  <a:rect l="0" t="0" r="r" b="b"/>
                  <a:pathLst>
                    <a:path w="493" h="410">
                      <a:moveTo>
                        <a:pt x="0" y="0"/>
                      </a:moveTo>
                      <a:lnTo>
                        <a:pt x="493" y="0"/>
                      </a:lnTo>
                      <a:lnTo>
                        <a:pt x="493" y="410"/>
                      </a:lnTo>
                      <a:lnTo>
                        <a:pt x="0" y="410"/>
                      </a:lnTo>
                      <a:lnTo>
                        <a:pt x="0" y="0"/>
                      </a:lnTo>
                      <a:lnTo>
                        <a:pt x="0" y="0"/>
                      </a:ln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76" name="Freeform 24"/>
                <p:cNvSpPr>
                  <a:spLocks/>
                </p:cNvSpPr>
                <p:nvPr/>
              </p:nvSpPr>
              <p:spPr bwMode="auto">
                <a:xfrm>
                  <a:off x="4446588" y="2225676"/>
                  <a:ext cx="179388" cy="469900"/>
                </a:xfrm>
                <a:custGeom>
                  <a:avLst/>
                  <a:gdLst>
                    <a:gd name="T0" fmla="*/ 0 w 113"/>
                    <a:gd name="T1" fmla="*/ 0 h 296"/>
                    <a:gd name="T2" fmla="*/ 113 w 113"/>
                    <a:gd name="T3" fmla="*/ 0 h 296"/>
                    <a:gd name="T4" fmla="*/ 113 w 113"/>
                    <a:gd name="T5" fmla="*/ 296 h 296"/>
                    <a:gd name="T6" fmla="*/ 0 w 113"/>
                    <a:gd name="T7" fmla="*/ 296 h 296"/>
                    <a:gd name="T8" fmla="*/ 0 w 113"/>
                    <a:gd name="T9" fmla="*/ 0 h 296"/>
                    <a:gd name="T10" fmla="*/ 0 w 113"/>
                    <a:gd name="T11" fmla="*/ 0 h 296"/>
                  </a:gdLst>
                  <a:ahLst/>
                  <a:cxnLst>
                    <a:cxn ang="0">
                      <a:pos x="T0" y="T1"/>
                    </a:cxn>
                    <a:cxn ang="0">
                      <a:pos x="T2" y="T3"/>
                    </a:cxn>
                    <a:cxn ang="0">
                      <a:pos x="T4" y="T5"/>
                    </a:cxn>
                    <a:cxn ang="0">
                      <a:pos x="T6" y="T7"/>
                    </a:cxn>
                    <a:cxn ang="0">
                      <a:pos x="T8" y="T9"/>
                    </a:cxn>
                    <a:cxn ang="0">
                      <a:pos x="T10" y="T11"/>
                    </a:cxn>
                  </a:cxnLst>
                  <a:rect l="0" t="0" r="r" b="b"/>
                  <a:pathLst>
                    <a:path w="113" h="296">
                      <a:moveTo>
                        <a:pt x="0" y="0"/>
                      </a:moveTo>
                      <a:lnTo>
                        <a:pt x="113" y="0"/>
                      </a:lnTo>
                      <a:lnTo>
                        <a:pt x="113" y="296"/>
                      </a:lnTo>
                      <a:lnTo>
                        <a:pt x="0" y="296"/>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77" name="Freeform 25"/>
                <p:cNvSpPr>
                  <a:spLocks/>
                </p:cNvSpPr>
                <p:nvPr/>
              </p:nvSpPr>
              <p:spPr bwMode="auto">
                <a:xfrm>
                  <a:off x="4649788" y="2225676"/>
                  <a:ext cx="530225" cy="469900"/>
                </a:xfrm>
                <a:custGeom>
                  <a:avLst/>
                  <a:gdLst>
                    <a:gd name="T0" fmla="*/ 0 w 334"/>
                    <a:gd name="T1" fmla="*/ 0 h 296"/>
                    <a:gd name="T2" fmla="*/ 334 w 334"/>
                    <a:gd name="T3" fmla="*/ 0 h 296"/>
                    <a:gd name="T4" fmla="*/ 334 w 334"/>
                    <a:gd name="T5" fmla="*/ 296 h 296"/>
                    <a:gd name="T6" fmla="*/ 0 w 334"/>
                    <a:gd name="T7" fmla="*/ 296 h 296"/>
                    <a:gd name="T8" fmla="*/ 0 w 334"/>
                    <a:gd name="T9" fmla="*/ 0 h 296"/>
                    <a:gd name="T10" fmla="*/ 0 w 334"/>
                    <a:gd name="T11" fmla="*/ 0 h 296"/>
                  </a:gdLst>
                  <a:ahLst/>
                  <a:cxnLst>
                    <a:cxn ang="0">
                      <a:pos x="T0" y="T1"/>
                    </a:cxn>
                    <a:cxn ang="0">
                      <a:pos x="T2" y="T3"/>
                    </a:cxn>
                    <a:cxn ang="0">
                      <a:pos x="T4" y="T5"/>
                    </a:cxn>
                    <a:cxn ang="0">
                      <a:pos x="T6" y="T7"/>
                    </a:cxn>
                    <a:cxn ang="0">
                      <a:pos x="T8" y="T9"/>
                    </a:cxn>
                    <a:cxn ang="0">
                      <a:pos x="T10" y="T11"/>
                    </a:cxn>
                  </a:cxnLst>
                  <a:rect l="0" t="0" r="r" b="b"/>
                  <a:pathLst>
                    <a:path w="334" h="296">
                      <a:moveTo>
                        <a:pt x="0" y="0"/>
                      </a:moveTo>
                      <a:lnTo>
                        <a:pt x="334" y="0"/>
                      </a:lnTo>
                      <a:lnTo>
                        <a:pt x="334" y="296"/>
                      </a:lnTo>
                      <a:lnTo>
                        <a:pt x="0" y="296"/>
                      </a:lnTo>
                      <a:lnTo>
                        <a:pt x="0" y="0"/>
                      </a:lnTo>
                      <a:lnTo>
                        <a:pt x="0" y="0"/>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78" name="Freeform 26"/>
                <p:cNvSpPr>
                  <a:spLocks/>
                </p:cNvSpPr>
                <p:nvPr/>
              </p:nvSpPr>
              <p:spPr bwMode="auto">
                <a:xfrm>
                  <a:off x="4686300" y="2263776"/>
                  <a:ext cx="455613" cy="398463"/>
                </a:xfrm>
                <a:custGeom>
                  <a:avLst/>
                  <a:gdLst>
                    <a:gd name="T0" fmla="*/ 256 w 287"/>
                    <a:gd name="T1" fmla="*/ 178 h 251"/>
                    <a:gd name="T2" fmla="*/ 256 w 287"/>
                    <a:gd name="T3" fmla="*/ 133 h 251"/>
                    <a:gd name="T4" fmla="*/ 152 w 287"/>
                    <a:gd name="T5" fmla="*/ 133 h 251"/>
                    <a:gd name="T6" fmla="*/ 152 w 287"/>
                    <a:gd name="T7" fmla="*/ 102 h 251"/>
                    <a:gd name="T8" fmla="*/ 197 w 287"/>
                    <a:gd name="T9" fmla="*/ 102 h 251"/>
                    <a:gd name="T10" fmla="*/ 197 w 287"/>
                    <a:gd name="T11" fmla="*/ 0 h 251"/>
                    <a:gd name="T12" fmla="*/ 90 w 287"/>
                    <a:gd name="T13" fmla="*/ 0 h 251"/>
                    <a:gd name="T14" fmla="*/ 90 w 287"/>
                    <a:gd name="T15" fmla="*/ 102 h 251"/>
                    <a:gd name="T16" fmla="*/ 135 w 287"/>
                    <a:gd name="T17" fmla="*/ 102 h 251"/>
                    <a:gd name="T18" fmla="*/ 135 w 287"/>
                    <a:gd name="T19" fmla="*/ 133 h 251"/>
                    <a:gd name="T20" fmla="*/ 29 w 287"/>
                    <a:gd name="T21" fmla="*/ 133 h 251"/>
                    <a:gd name="T22" fmla="*/ 29 w 287"/>
                    <a:gd name="T23" fmla="*/ 178 h 251"/>
                    <a:gd name="T24" fmla="*/ 0 w 287"/>
                    <a:gd name="T25" fmla="*/ 178 h 251"/>
                    <a:gd name="T26" fmla="*/ 0 w 287"/>
                    <a:gd name="T27" fmla="*/ 251 h 251"/>
                    <a:gd name="T28" fmla="*/ 76 w 287"/>
                    <a:gd name="T29" fmla="*/ 251 h 251"/>
                    <a:gd name="T30" fmla="*/ 76 w 287"/>
                    <a:gd name="T31" fmla="*/ 178 h 251"/>
                    <a:gd name="T32" fmla="*/ 45 w 287"/>
                    <a:gd name="T33" fmla="*/ 178 h 251"/>
                    <a:gd name="T34" fmla="*/ 45 w 287"/>
                    <a:gd name="T35" fmla="*/ 147 h 251"/>
                    <a:gd name="T36" fmla="*/ 135 w 287"/>
                    <a:gd name="T37" fmla="*/ 147 h 251"/>
                    <a:gd name="T38" fmla="*/ 135 w 287"/>
                    <a:gd name="T39" fmla="*/ 178 h 251"/>
                    <a:gd name="T40" fmla="*/ 105 w 287"/>
                    <a:gd name="T41" fmla="*/ 178 h 251"/>
                    <a:gd name="T42" fmla="*/ 105 w 287"/>
                    <a:gd name="T43" fmla="*/ 251 h 251"/>
                    <a:gd name="T44" fmla="*/ 180 w 287"/>
                    <a:gd name="T45" fmla="*/ 251 h 251"/>
                    <a:gd name="T46" fmla="*/ 180 w 287"/>
                    <a:gd name="T47" fmla="*/ 178 h 251"/>
                    <a:gd name="T48" fmla="*/ 152 w 287"/>
                    <a:gd name="T49" fmla="*/ 178 h 251"/>
                    <a:gd name="T50" fmla="*/ 152 w 287"/>
                    <a:gd name="T51" fmla="*/ 147 h 251"/>
                    <a:gd name="T52" fmla="*/ 242 w 287"/>
                    <a:gd name="T53" fmla="*/ 147 h 251"/>
                    <a:gd name="T54" fmla="*/ 242 w 287"/>
                    <a:gd name="T55" fmla="*/ 178 h 251"/>
                    <a:gd name="T56" fmla="*/ 211 w 287"/>
                    <a:gd name="T57" fmla="*/ 178 h 251"/>
                    <a:gd name="T58" fmla="*/ 211 w 287"/>
                    <a:gd name="T59" fmla="*/ 251 h 251"/>
                    <a:gd name="T60" fmla="*/ 287 w 287"/>
                    <a:gd name="T61" fmla="*/ 251 h 251"/>
                    <a:gd name="T62" fmla="*/ 287 w 287"/>
                    <a:gd name="T63" fmla="*/ 178 h 251"/>
                    <a:gd name="T64" fmla="*/ 256 w 287"/>
                    <a:gd name="T65" fmla="*/ 178 h 251"/>
                    <a:gd name="T66" fmla="*/ 256 w 287"/>
                    <a:gd name="T67" fmla="*/ 178 h 251"/>
                    <a:gd name="T68" fmla="*/ 256 w 287"/>
                    <a:gd name="T69" fmla="*/ 1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 h="251">
                      <a:moveTo>
                        <a:pt x="256" y="178"/>
                      </a:moveTo>
                      <a:lnTo>
                        <a:pt x="256" y="133"/>
                      </a:lnTo>
                      <a:lnTo>
                        <a:pt x="152" y="133"/>
                      </a:lnTo>
                      <a:lnTo>
                        <a:pt x="152" y="102"/>
                      </a:lnTo>
                      <a:lnTo>
                        <a:pt x="197" y="102"/>
                      </a:lnTo>
                      <a:lnTo>
                        <a:pt x="197" y="0"/>
                      </a:lnTo>
                      <a:lnTo>
                        <a:pt x="90" y="0"/>
                      </a:lnTo>
                      <a:lnTo>
                        <a:pt x="90" y="102"/>
                      </a:lnTo>
                      <a:lnTo>
                        <a:pt x="135" y="102"/>
                      </a:lnTo>
                      <a:lnTo>
                        <a:pt x="135" y="133"/>
                      </a:lnTo>
                      <a:lnTo>
                        <a:pt x="29" y="133"/>
                      </a:lnTo>
                      <a:lnTo>
                        <a:pt x="29" y="178"/>
                      </a:lnTo>
                      <a:lnTo>
                        <a:pt x="0" y="178"/>
                      </a:lnTo>
                      <a:lnTo>
                        <a:pt x="0" y="251"/>
                      </a:lnTo>
                      <a:lnTo>
                        <a:pt x="76" y="251"/>
                      </a:lnTo>
                      <a:lnTo>
                        <a:pt x="76" y="178"/>
                      </a:lnTo>
                      <a:lnTo>
                        <a:pt x="45" y="178"/>
                      </a:lnTo>
                      <a:lnTo>
                        <a:pt x="45" y="147"/>
                      </a:lnTo>
                      <a:lnTo>
                        <a:pt x="135" y="147"/>
                      </a:lnTo>
                      <a:lnTo>
                        <a:pt x="135" y="178"/>
                      </a:lnTo>
                      <a:lnTo>
                        <a:pt x="105" y="178"/>
                      </a:lnTo>
                      <a:lnTo>
                        <a:pt x="105" y="251"/>
                      </a:lnTo>
                      <a:lnTo>
                        <a:pt x="180" y="251"/>
                      </a:lnTo>
                      <a:lnTo>
                        <a:pt x="180" y="178"/>
                      </a:lnTo>
                      <a:lnTo>
                        <a:pt x="152" y="178"/>
                      </a:lnTo>
                      <a:lnTo>
                        <a:pt x="152" y="147"/>
                      </a:lnTo>
                      <a:lnTo>
                        <a:pt x="242" y="147"/>
                      </a:lnTo>
                      <a:lnTo>
                        <a:pt x="242" y="178"/>
                      </a:lnTo>
                      <a:lnTo>
                        <a:pt x="211" y="178"/>
                      </a:lnTo>
                      <a:lnTo>
                        <a:pt x="211" y="251"/>
                      </a:lnTo>
                      <a:lnTo>
                        <a:pt x="287" y="251"/>
                      </a:lnTo>
                      <a:lnTo>
                        <a:pt x="287" y="178"/>
                      </a:lnTo>
                      <a:lnTo>
                        <a:pt x="256" y="178"/>
                      </a:lnTo>
                      <a:lnTo>
                        <a:pt x="256" y="178"/>
                      </a:lnTo>
                      <a:lnTo>
                        <a:pt x="256" y="178"/>
                      </a:ln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grpSp>
          <p:grpSp>
            <p:nvGrpSpPr>
              <p:cNvPr id="67" name="Group 66"/>
              <p:cNvGrpSpPr/>
              <p:nvPr/>
            </p:nvGrpSpPr>
            <p:grpSpPr>
              <a:xfrm>
                <a:off x="4059647" y="2745017"/>
                <a:ext cx="536569" cy="515561"/>
                <a:chOff x="-1149351" y="2217738"/>
                <a:chExt cx="919163" cy="865188"/>
              </a:xfrm>
            </p:grpSpPr>
            <p:sp>
              <p:nvSpPr>
                <p:cNvPr id="68" name="Freeform 49"/>
                <p:cNvSpPr>
                  <a:spLocks/>
                </p:cNvSpPr>
                <p:nvPr/>
              </p:nvSpPr>
              <p:spPr bwMode="auto">
                <a:xfrm>
                  <a:off x="-800101" y="2373313"/>
                  <a:ext cx="569913" cy="554038"/>
                </a:xfrm>
                <a:custGeom>
                  <a:avLst/>
                  <a:gdLst>
                    <a:gd name="T0" fmla="*/ 0 w 150"/>
                    <a:gd name="T1" fmla="*/ 139 h 147"/>
                    <a:gd name="T2" fmla="*/ 10 w 150"/>
                    <a:gd name="T3" fmla="*/ 147 h 147"/>
                    <a:gd name="T4" fmla="*/ 132 w 150"/>
                    <a:gd name="T5" fmla="*/ 147 h 147"/>
                    <a:gd name="T6" fmla="*/ 150 w 150"/>
                    <a:gd name="T7" fmla="*/ 129 h 147"/>
                    <a:gd name="T8" fmla="*/ 150 w 150"/>
                    <a:gd name="T9" fmla="*/ 15 h 147"/>
                    <a:gd name="T10" fmla="*/ 132 w 150"/>
                    <a:gd name="T11" fmla="*/ 0 h 147"/>
                    <a:gd name="T12" fmla="*/ 10 w 150"/>
                    <a:gd name="T13" fmla="*/ 0 h 147"/>
                    <a:gd name="T14" fmla="*/ 0 w 150"/>
                    <a:gd name="T15" fmla="*/ 7 h 147"/>
                    <a:gd name="T16" fmla="*/ 0 w 150"/>
                    <a:gd name="T17" fmla="*/ 139 h 147"/>
                    <a:gd name="T18" fmla="*/ 0 w 150"/>
                    <a:gd name="T19"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47">
                      <a:moveTo>
                        <a:pt x="0" y="139"/>
                      </a:moveTo>
                      <a:cubicBezTo>
                        <a:pt x="0" y="144"/>
                        <a:pt x="4" y="147"/>
                        <a:pt x="10" y="147"/>
                      </a:cubicBezTo>
                      <a:cubicBezTo>
                        <a:pt x="132" y="147"/>
                        <a:pt x="132" y="147"/>
                        <a:pt x="132" y="147"/>
                      </a:cubicBezTo>
                      <a:cubicBezTo>
                        <a:pt x="144" y="147"/>
                        <a:pt x="150" y="137"/>
                        <a:pt x="150" y="129"/>
                      </a:cubicBezTo>
                      <a:cubicBezTo>
                        <a:pt x="150" y="15"/>
                        <a:pt x="150" y="15"/>
                        <a:pt x="150" y="15"/>
                      </a:cubicBezTo>
                      <a:cubicBezTo>
                        <a:pt x="150" y="7"/>
                        <a:pt x="142" y="0"/>
                        <a:pt x="132" y="0"/>
                      </a:cubicBezTo>
                      <a:cubicBezTo>
                        <a:pt x="10" y="0"/>
                        <a:pt x="10" y="0"/>
                        <a:pt x="10" y="0"/>
                      </a:cubicBezTo>
                      <a:cubicBezTo>
                        <a:pt x="4" y="0"/>
                        <a:pt x="0" y="3"/>
                        <a:pt x="0" y="7"/>
                      </a:cubicBezTo>
                      <a:cubicBezTo>
                        <a:pt x="0" y="139"/>
                        <a:pt x="0" y="139"/>
                        <a:pt x="0" y="139"/>
                      </a:cubicBezTo>
                      <a:cubicBezTo>
                        <a:pt x="0" y="139"/>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69" name="Freeform 50"/>
                <p:cNvSpPr>
                  <a:spLocks/>
                </p:cNvSpPr>
                <p:nvPr/>
              </p:nvSpPr>
              <p:spPr bwMode="auto">
                <a:xfrm>
                  <a:off x="-849313" y="2400300"/>
                  <a:ext cx="588963" cy="504825"/>
                </a:xfrm>
                <a:custGeom>
                  <a:avLst/>
                  <a:gdLst>
                    <a:gd name="T0" fmla="*/ 14 w 155"/>
                    <a:gd name="T1" fmla="*/ 134 h 134"/>
                    <a:gd name="T2" fmla="*/ 0 w 155"/>
                    <a:gd name="T3" fmla="*/ 119 h 134"/>
                    <a:gd name="T4" fmla="*/ 0 w 155"/>
                    <a:gd name="T5" fmla="*/ 13 h 134"/>
                    <a:gd name="T6" fmla="*/ 14 w 155"/>
                    <a:gd name="T7" fmla="*/ 0 h 134"/>
                    <a:gd name="T8" fmla="*/ 143 w 155"/>
                    <a:gd name="T9" fmla="*/ 0 h 134"/>
                    <a:gd name="T10" fmla="*/ 155 w 155"/>
                    <a:gd name="T11" fmla="*/ 14 h 134"/>
                    <a:gd name="T12" fmla="*/ 155 w 155"/>
                    <a:gd name="T13" fmla="*/ 119 h 134"/>
                    <a:gd name="T14" fmla="*/ 141 w 155"/>
                    <a:gd name="T15" fmla="*/ 134 h 134"/>
                    <a:gd name="T16" fmla="*/ 14 w 155"/>
                    <a:gd name="T17" fmla="*/ 134 h 134"/>
                    <a:gd name="T18" fmla="*/ 14 w 155"/>
                    <a:gd name="T19"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34">
                      <a:moveTo>
                        <a:pt x="14" y="134"/>
                      </a:moveTo>
                      <a:cubicBezTo>
                        <a:pt x="6" y="134"/>
                        <a:pt x="0" y="127"/>
                        <a:pt x="0" y="119"/>
                      </a:cubicBezTo>
                      <a:cubicBezTo>
                        <a:pt x="0" y="13"/>
                        <a:pt x="0" y="13"/>
                        <a:pt x="0" y="13"/>
                      </a:cubicBezTo>
                      <a:cubicBezTo>
                        <a:pt x="0" y="5"/>
                        <a:pt x="6" y="0"/>
                        <a:pt x="14" y="0"/>
                      </a:cubicBezTo>
                      <a:cubicBezTo>
                        <a:pt x="143" y="0"/>
                        <a:pt x="143" y="0"/>
                        <a:pt x="143" y="0"/>
                      </a:cubicBezTo>
                      <a:cubicBezTo>
                        <a:pt x="145" y="0"/>
                        <a:pt x="155" y="0"/>
                        <a:pt x="155" y="14"/>
                      </a:cubicBezTo>
                      <a:cubicBezTo>
                        <a:pt x="155" y="119"/>
                        <a:pt x="155" y="119"/>
                        <a:pt x="155" y="119"/>
                      </a:cubicBezTo>
                      <a:cubicBezTo>
                        <a:pt x="155" y="127"/>
                        <a:pt x="148" y="134"/>
                        <a:pt x="141" y="134"/>
                      </a:cubicBezTo>
                      <a:cubicBezTo>
                        <a:pt x="14" y="134"/>
                        <a:pt x="14" y="134"/>
                        <a:pt x="14" y="134"/>
                      </a:cubicBezTo>
                      <a:cubicBezTo>
                        <a:pt x="14" y="134"/>
                        <a:pt x="14" y="134"/>
                        <a:pt x="14" y="134"/>
                      </a:cubicBez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70" name="Freeform 51"/>
                <p:cNvSpPr>
                  <a:spLocks/>
                </p:cNvSpPr>
                <p:nvPr/>
              </p:nvSpPr>
              <p:spPr bwMode="auto">
                <a:xfrm>
                  <a:off x="-811213" y="2433638"/>
                  <a:ext cx="512763" cy="433388"/>
                </a:xfrm>
                <a:custGeom>
                  <a:avLst/>
                  <a:gdLst>
                    <a:gd name="T0" fmla="*/ 4 w 135"/>
                    <a:gd name="T1" fmla="*/ 0 h 115"/>
                    <a:gd name="T2" fmla="*/ 133 w 135"/>
                    <a:gd name="T3" fmla="*/ 0 h 115"/>
                    <a:gd name="T4" fmla="*/ 135 w 135"/>
                    <a:gd name="T5" fmla="*/ 5 h 115"/>
                    <a:gd name="T6" fmla="*/ 135 w 135"/>
                    <a:gd name="T7" fmla="*/ 110 h 115"/>
                    <a:gd name="T8" fmla="*/ 131 w 135"/>
                    <a:gd name="T9" fmla="*/ 115 h 115"/>
                    <a:gd name="T10" fmla="*/ 4 w 135"/>
                    <a:gd name="T11" fmla="*/ 115 h 115"/>
                    <a:gd name="T12" fmla="*/ 0 w 135"/>
                    <a:gd name="T13" fmla="*/ 110 h 115"/>
                    <a:gd name="T14" fmla="*/ 0 w 135"/>
                    <a:gd name="T15" fmla="*/ 4 h 115"/>
                    <a:gd name="T16" fmla="*/ 4 w 135"/>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15">
                      <a:moveTo>
                        <a:pt x="4" y="0"/>
                      </a:moveTo>
                      <a:cubicBezTo>
                        <a:pt x="133" y="0"/>
                        <a:pt x="133" y="0"/>
                        <a:pt x="133" y="0"/>
                      </a:cubicBezTo>
                      <a:cubicBezTo>
                        <a:pt x="135" y="0"/>
                        <a:pt x="135" y="3"/>
                        <a:pt x="135" y="5"/>
                      </a:cubicBezTo>
                      <a:cubicBezTo>
                        <a:pt x="135" y="110"/>
                        <a:pt x="135" y="110"/>
                        <a:pt x="135" y="110"/>
                      </a:cubicBezTo>
                      <a:cubicBezTo>
                        <a:pt x="135" y="112"/>
                        <a:pt x="133" y="115"/>
                        <a:pt x="131" y="115"/>
                      </a:cubicBezTo>
                      <a:cubicBezTo>
                        <a:pt x="4" y="115"/>
                        <a:pt x="4" y="115"/>
                        <a:pt x="4" y="115"/>
                      </a:cubicBezTo>
                      <a:cubicBezTo>
                        <a:pt x="1" y="115"/>
                        <a:pt x="0" y="113"/>
                        <a:pt x="0" y="110"/>
                      </a:cubicBezTo>
                      <a:cubicBezTo>
                        <a:pt x="0" y="4"/>
                        <a:pt x="0" y="4"/>
                        <a:pt x="0" y="4"/>
                      </a:cubicBezTo>
                      <a:cubicBezTo>
                        <a:pt x="0" y="2"/>
                        <a:pt x="1"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71" name="Freeform 52"/>
                <p:cNvSpPr>
                  <a:spLocks/>
                </p:cNvSpPr>
                <p:nvPr/>
              </p:nvSpPr>
              <p:spPr bwMode="auto">
                <a:xfrm>
                  <a:off x="-1149351" y="2217738"/>
                  <a:ext cx="520700" cy="865188"/>
                </a:xfrm>
                <a:custGeom>
                  <a:avLst/>
                  <a:gdLst>
                    <a:gd name="T0" fmla="*/ 328 w 328"/>
                    <a:gd name="T1" fmla="*/ 0 h 545"/>
                    <a:gd name="T2" fmla="*/ 0 w 328"/>
                    <a:gd name="T3" fmla="*/ 58 h 545"/>
                    <a:gd name="T4" fmla="*/ 0 w 328"/>
                    <a:gd name="T5" fmla="*/ 488 h 545"/>
                    <a:gd name="T6" fmla="*/ 328 w 328"/>
                    <a:gd name="T7" fmla="*/ 545 h 545"/>
                    <a:gd name="T8" fmla="*/ 328 w 328"/>
                    <a:gd name="T9" fmla="*/ 0 h 545"/>
                    <a:gd name="T10" fmla="*/ 328 w 328"/>
                    <a:gd name="T11" fmla="*/ 0 h 545"/>
                    <a:gd name="T12" fmla="*/ 328 w 328"/>
                    <a:gd name="T13" fmla="*/ 0 h 545"/>
                  </a:gdLst>
                  <a:ahLst/>
                  <a:cxnLst>
                    <a:cxn ang="0">
                      <a:pos x="T0" y="T1"/>
                    </a:cxn>
                    <a:cxn ang="0">
                      <a:pos x="T2" y="T3"/>
                    </a:cxn>
                    <a:cxn ang="0">
                      <a:pos x="T4" y="T5"/>
                    </a:cxn>
                    <a:cxn ang="0">
                      <a:pos x="T6" y="T7"/>
                    </a:cxn>
                    <a:cxn ang="0">
                      <a:pos x="T8" y="T9"/>
                    </a:cxn>
                    <a:cxn ang="0">
                      <a:pos x="T10" y="T11"/>
                    </a:cxn>
                    <a:cxn ang="0">
                      <a:pos x="T12" y="T13"/>
                    </a:cxn>
                  </a:cxnLst>
                  <a:rect l="0" t="0" r="r" b="b"/>
                  <a:pathLst>
                    <a:path w="328" h="545">
                      <a:moveTo>
                        <a:pt x="328" y="0"/>
                      </a:moveTo>
                      <a:lnTo>
                        <a:pt x="0" y="58"/>
                      </a:lnTo>
                      <a:lnTo>
                        <a:pt x="0" y="488"/>
                      </a:lnTo>
                      <a:lnTo>
                        <a:pt x="328" y="545"/>
                      </a:lnTo>
                      <a:lnTo>
                        <a:pt x="328" y="0"/>
                      </a:lnTo>
                      <a:lnTo>
                        <a:pt x="328" y="0"/>
                      </a:lnTo>
                      <a:lnTo>
                        <a:pt x="328" y="0"/>
                      </a:ln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72" name="Freeform 53"/>
                <p:cNvSpPr>
                  <a:spLocks noEditPoints="1"/>
                </p:cNvSpPr>
                <p:nvPr/>
              </p:nvSpPr>
              <p:spPr bwMode="auto">
                <a:xfrm>
                  <a:off x="-1039813" y="2433638"/>
                  <a:ext cx="296863" cy="400050"/>
                </a:xfrm>
                <a:custGeom>
                  <a:avLst/>
                  <a:gdLst>
                    <a:gd name="T0" fmla="*/ 30 w 78"/>
                    <a:gd name="T1" fmla="*/ 2 h 106"/>
                    <a:gd name="T2" fmla="*/ 16 w 78"/>
                    <a:gd name="T3" fmla="*/ 10 h 106"/>
                    <a:gd name="T4" fmla="*/ 6 w 78"/>
                    <a:gd name="T5" fmla="*/ 25 h 106"/>
                    <a:gd name="T6" fmla="*/ 1 w 78"/>
                    <a:gd name="T7" fmla="*/ 43 h 106"/>
                    <a:gd name="T8" fmla="*/ 1 w 78"/>
                    <a:gd name="T9" fmla="*/ 65 h 106"/>
                    <a:gd name="T10" fmla="*/ 6 w 78"/>
                    <a:gd name="T11" fmla="*/ 83 h 106"/>
                    <a:gd name="T12" fmla="*/ 16 w 78"/>
                    <a:gd name="T13" fmla="*/ 96 h 106"/>
                    <a:gd name="T14" fmla="*/ 29 w 78"/>
                    <a:gd name="T15" fmla="*/ 104 h 106"/>
                    <a:gd name="T16" fmla="*/ 45 w 78"/>
                    <a:gd name="T17" fmla="*/ 105 h 106"/>
                    <a:gd name="T18" fmla="*/ 60 w 78"/>
                    <a:gd name="T19" fmla="*/ 98 h 106"/>
                    <a:gd name="T20" fmla="*/ 71 w 78"/>
                    <a:gd name="T21" fmla="*/ 84 h 106"/>
                    <a:gd name="T22" fmla="*/ 77 w 78"/>
                    <a:gd name="T23" fmla="*/ 64 h 106"/>
                    <a:gd name="T24" fmla="*/ 77 w 78"/>
                    <a:gd name="T25" fmla="*/ 40 h 106"/>
                    <a:gd name="T26" fmla="*/ 72 w 78"/>
                    <a:gd name="T27" fmla="*/ 21 h 106"/>
                    <a:gd name="T28" fmla="*/ 61 w 78"/>
                    <a:gd name="T29" fmla="*/ 7 h 106"/>
                    <a:gd name="T30" fmla="*/ 46 w 78"/>
                    <a:gd name="T31" fmla="*/ 1 h 106"/>
                    <a:gd name="T32" fmla="*/ 37 w 78"/>
                    <a:gd name="T33" fmla="*/ 86 h 106"/>
                    <a:gd name="T34" fmla="*/ 29 w 78"/>
                    <a:gd name="T35" fmla="*/ 83 h 106"/>
                    <a:gd name="T36" fmla="*/ 23 w 78"/>
                    <a:gd name="T37" fmla="*/ 77 h 106"/>
                    <a:gd name="T38" fmla="*/ 19 w 78"/>
                    <a:gd name="T39" fmla="*/ 67 h 106"/>
                    <a:gd name="T40" fmla="*/ 18 w 78"/>
                    <a:gd name="T41" fmla="*/ 53 h 106"/>
                    <a:gd name="T42" fmla="*/ 19 w 78"/>
                    <a:gd name="T43" fmla="*/ 40 h 106"/>
                    <a:gd name="T44" fmla="*/ 23 w 78"/>
                    <a:gd name="T45" fmla="*/ 30 h 106"/>
                    <a:gd name="T46" fmla="*/ 29 w 78"/>
                    <a:gd name="T47" fmla="*/ 23 h 106"/>
                    <a:gd name="T48" fmla="*/ 38 w 78"/>
                    <a:gd name="T49" fmla="*/ 20 h 106"/>
                    <a:gd name="T50" fmla="*/ 46 w 78"/>
                    <a:gd name="T51" fmla="*/ 22 h 106"/>
                    <a:gd name="T52" fmla="*/ 52 w 78"/>
                    <a:gd name="T53" fmla="*/ 28 h 106"/>
                    <a:gd name="T54" fmla="*/ 56 w 78"/>
                    <a:gd name="T55" fmla="*/ 39 h 106"/>
                    <a:gd name="T56" fmla="*/ 58 w 78"/>
                    <a:gd name="T57" fmla="*/ 53 h 106"/>
                    <a:gd name="T58" fmla="*/ 56 w 78"/>
                    <a:gd name="T59" fmla="*/ 68 h 106"/>
                    <a:gd name="T60" fmla="*/ 52 w 78"/>
                    <a:gd name="T61" fmla="*/ 78 h 106"/>
                    <a:gd name="T62" fmla="*/ 45 w 78"/>
                    <a:gd name="T63" fmla="*/ 84 h 106"/>
                    <a:gd name="T64" fmla="*/ 37 w 78"/>
                    <a:gd name="T65" fmla="*/ 8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106">
                      <a:moveTo>
                        <a:pt x="38" y="0"/>
                      </a:moveTo>
                      <a:cubicBezTo>
                        <a:pt x="35" y="0"/>
                        <a:pt x="32" y="1"/>
                        <a:pt x="30" y="2"/>
                      </a:cubicBezTo>
                      <a:cubicBezTo>
                        <a:pt x="27" y="2"/>
                        <a:pt x="24" y="4"/>
                        <a:pt x="22" y="5"/>
                      </a:cubicBezTo>
                      <a:cubicBezTo>
                        <a:pt x="20" y="6"/>
                        <a:pt x="18" y="8"/>
                        <a:pt x="16" y="10"/>
                      </a:cubicBezTo>
                      <a:cubicBezTo>
                        <a:pt x="13" y="12"/>
                        <a:pt x="12" y="14"/>
                        <a:pt x="10" y="17"/>
                      </a:cubicBezTo>
                      <a:cubicBezTo>
                        <a:pt x="8" y="19"/>
                        <a:pt x="7" y="22"/>
                        <a:pt x="6" y="25"/>
                      </a:cubicBezTo>
                      <a:cubicBezTo>
                        <a:pt x="4" y="27"/>
                        <a:pt x="3" y="30"/>
                        <a:pt x="3" y="33"/>
                      </a:cubicBezTo>
                      <a:cubicBezTo>
                        <a:pt x="2" y="36"/>
                        <a:pt x="1" y="40"/>
                        <a:pt x="1" y="43"/>
                      </a:cubicBezTo>
                      <a:cubicBezTo>
                        <a:pt x="0" y="47"/>
                        <a:pt x="0" y="50"/>
                        <a:pt x="0" y="54"/>
                      </a:cubicBezTo>
                      <a:cubicBezTo>
                        <a:pt x="0" y="58"/>
                        <a:pt x="0" y="61"/>
                        <a:pt x="1" y="65"/>
                      </a:cubicBezTo>
                      <a:cubicBezTo>
                        <a:pt x="1" y="68"/>
                        <a:pt x="2" y="71"/>
                        <a:pt x="3" y="74"/>
                      </a:cubicBezTo>
                      <a:cubicBezTo>
                        <a:pt x="3" y="77"/>
                        <a:pt x="4" y="80"/>
                        <a:pt x="6" y="83"/>
                      </a:cubicBezTo>
                      <a:cubicBezTo>
                        <a:pt x="7" y="85"/>
                        <a:pt x="8" y="88"/>
                        <a:pt x="10" y="90"/>
                      </a:cubicBezTo>
                      <a:cubicBezTo>
                        <a:pt x="12" y="92"/>
                        <a:pt x="14" y="95"/>
                        <a:pt x="16" y="96"/>
                      </a:cubicBezTo>
                      <a:cubicBezTo>
                        <a:pt x="18" y="98"/>
                        <a:pt x="20" y="100"/>
                        <a:pt x="22" y="101"/>
                      </a:cubicBezTo>
                      <a:cubicBezTo>
                        <a:pt x="24" y="102"/>
                        <a:pt x="26" y="103"/>
                        <a:pt x="29" y="104"/>
                      </a:cubicBezTo>
                      <a:cubicBezTo>
                        <a:pt x="31" y="105"/>
                        <a:pt x="34" y="105"/>
                        <a:pt x="37" y="105"/>
                      </a:cubicBezTo>
                      <a:cubicBezTo>
                        <a:pt x="40" y="106"/>
                        <a:pt x="43" y="105"/>
                        <a:pt x="45" y="105"/>
                      </a:cubicBezTo>
                      <a:cubicBezTo>
                        <a:pt x="48" y="105"/>
                        <a:pt x="51" y="104"/>
                        <a:pt x="53" y="103"/>
                      </a:cubicBezTo>
                      <a:cubicBezTo>
                        <a:pt x="55" y="102"/>
                        <a:pt x="58" y="100"/>
                        <a:pt x="60" y="98"/>
                      </a:cubicBezTo>
                      <a:cubicBezTo>
                        <a:pt x="62" y="97"/>
                        <a:pt x="64" y="95"/>
                        <a:pt x="66" y="92"/>
                      </a:cubicBezTo>
                      <a:cubicBezTo>
                        <a:pt x="68" y="90"/>
                        <a:pt x="70" y="87"/>
                        <a:pt x="71" y="84"/>
                      </a:cubicBezTo>
                      <a:cubicBezTo>
                        <a:pt x="73" y="81"/>
                        <a:pt x="74" y="78"/>
                        <a:pt x="75" y="75"/>
                      </a:cubicBezTo>
                      <a:cubicBezTo>
                        <a:pt x="76" y="71"/>
                        <a:pt x="77" y="68"/>
                        <a:pt x="77" y="64"/>
                      </a:cubicBezTo>
                      <a:cubicBezTo>
                        <a:pt x="78" y="60"/>
                        <a:pt x="78" y="56"/>
                        <a:pt x="78" y="52"/>
                      </a:cubicBezTo>
                      <a:cubicBezTo>
                        <a:pt x="78" y="48"/>
                        <a:pt x="78" y="44"/>
                        <a:pt x="77" y="40"/>
                      </a:cubicBezTo>
                      <a:cubicBezTo>
                        <a:pt x="77" y="37"/>
                        <a:pt x="76" y="33"/>
                        <a:pt x="75" y="30"/>
                      </a:cubicBezTo>
                      <a:cubicBezTo>
                        <a:pt x="74" y="27"/>
                        <a:pt x="73" y="24"/>
                        <a:pt x="72" y="21"/>
                      </a:cubicBezTo>
                      <a:cubicBezTo>
                        <a:pt x="70" y="18"/>
                        <a:pt x="69" y="15"/>
                        <a:pt x="67" y="13"/>
                      </a:cubicBezTo>
                      <a:cubicBezTo>
                        <a:pt x="65" y="11"/>
                        <a:pt x="63" y="9"/>
                        <a:pt x="61" y="7"/>
                      </a:cubicBezTo>
                      <a:cubicBezTo>
                        <a:pt x="58" y="5"/>
                        <a:pt x="56" y="4"/>
                        <a:pt x="54" y="3"/>
                      </a:cubicBezTo>
                      <a:cubicBezTo>
                        <a:pt x="51" y="2"/>
                        <a:pt x="49" y="1"/>
                        <a:pt x="46" y="1"/>
                      </a:cubicBezTo>
                      <a:cubicBezTo>
                        <a:pt x="44" y="0"/>
                        <a:pt x="41" y="0"/>
                        <a:pt x="38" y="0"/>
                      </a:cubicBezTo>
                      <a:close/>
                      <a:moveTo>
                        <a:pt x="37" y="86"/>
                      </a:moveTo>
                      <a:cubicBezTo>
                        <a:pt x="36" y="86"/>
                        <a:pt x="34" y="85"/>
                        <a:pt x="33" y="85"/>
                      </a:cubicBezTo>
                      <a:cubicBezTo>
                        <a:pt x="32" y="85"/>
                        <a:pt x="31" y="84"/>
                        <a:pt x="29" y="83"/>
                      </a:cubicBezTo>
                      <a:cubicBezTo>
                        <a:pt x="28" y="83"/>
                        <a:pt x="27" y="82"/>
                        <a:pt x="26" y="81"/>
                      </a:cubicBezTo>
                      <a:cubicBezTo>
                        <a:pt x="25" y="80"/>
                        <a:pt x="24" y="78"/>
                        <a:pt x="23" y="77"/>
                      </a:cubicBezTo>
                      <a:cubicBezTo>
                        <a:pt x="22" y="75"/>
                        <a:pt x="22" y="74"/>
                        <a:pt x="21" y="72"/>
                      </a:cubicBezTo>
                      <a:cubicBezTo>
                        <a:pt x="20" y="70"/>
                        <a:pt x="19" y="69"/>
                        <a:pt x="19" y="67"/>
                      </a:cubicBezTo>
                      <a:cubicBezTo>
                        <a:pt x="19" y="65"/>
                        <a:pt x="18" y="62"/>
                        <a:pt x="18" y="60"/>
                      </a:cubicBezTo>
                      <a:cubicBezTo>
                        <a:pt x="18" y="58"/>
                        <a:pt x="18" y="55"/>
                        <a:pt x="18" y="53"/>
                      </a:cubicBezTo>
                      <a:cubicBezTo>
                        <a:pt x="18" y="51"/>
                        <a:pt x="18" y="48"/>
                        <a:pt x="18" y="46"/>
                      </a:cubicBezTo>
                      <a:cubicBezTo>
                        <a:pt x="18" y="44"/>
                        <a:pt x="18" y="42"/>
                        <a:pt x="19" y="40"/>
                      </a:cubicBezTo>
                      <a:cubicBezTo>
                        <a:pt x="19" y="38"/>
                        <a:pt x="20" y="36"/>
                        <a:pt x="21" y="35"/>
                      </a:cubicBezTo>
                      <a:cubicBezTo>
                        <a:pt x="21" y="33"/>
                        <a:pt x="22" y="31"/>
                        <a:pt x="23" y="30"/>
                      </a:cubicBezTo>
                      <a:cubicBezTo>
                        <a:pt x="24" y="28"/>
                        <a:pt x="25" y="27"/>
                        <a:pt x="26" y="26"/>
                      </a:cubicBezTo>
                      <a:cubicBezTo>
                        <a:pt x="27" y="24"/>
                        <a:pt x="28" y="23"/>
                        <a:pt x="29" y="23"/>
                      </a:cubicBezTo>
                      <a:cubicBezTo>
                        <a:pt x="30" y="22"/>
                        <a:pt x="32" y="21"/>
                        <a:pt x="33" y="21"/>
                      </a:cubicBezTo>
                      <a:cubicBezTo>
                        <a:pt x="35" y="20"/>
                        <a:pt x="36" y="20"/>
                        <a:pt x="38" y="20"/>
                      </a:cubicBezTo>
                      <a:cubicBezTo>
                        <a:pt x="39" y="20"/>
                        <a:pt x="41" y="20"/>
                        <a:pt x="42" y="20"/>
                      </a:cubicBezTo>
                      <a:cubicBezTo>
                        <a:pt x="43" y="21"/>
                        <a:pt x="45" y="21"/>
                        <a:pt x="46" y="22"/>
                      </a:cubicBezTo>
                      <a:cubicBezTo>
                        <a:pt x="47" y="22"/>
                        <a:pt x="48" y="23"/>
                        <a:pt x="49" y="24"/>
                      </a:cubicBezTo>
                      <a:cubicBezTo>
                        <a:pt x="50" y="25"/>
                        <a:pt x="51" y="27"/>
                        <a:pt x="52" y="28"/>
                      </a:cubicBezTo>
                      <a:cubicBezTo>
                        <a:pt x="53" y="30"/>
                        <a:pt x="54" y="31"/>
                        <a:pt x="55" y="33"/>
                      </a:cubicBezTo>
                      <a:cubicBezTo>
                        <a:pt x="55" y="35"/>
                        <a:pt x="56" y="37"/>
                        <a:pt x="56" y="39"/>
                      </a:cubicBezTo>
                      <a:cubicBezTo>
                        <a:pt x="57" y="41"/>
                        <a:pt x="57" y="43"/>
                        <a:pt x="58" y="46"/>
                      </a:cubicBezTo>
                      <a:cubicBezTo>
                        <a:pt x="58" y="48"/>
                        <a:pt x="58" y="51"/>
                        <a:pt x="58" y="53"/>
                      </a:cubicBezTo>
                      <a:cubicBezTo>
                        <a:pt x="58" y="56"/>
                        <a:pt x="58" y="59"/>
                        <a:pt x="57" y="61"/>
                      </a:cubicBezTo>
                      <a:cubicBezTo>
                        <a:pt x="57" y="63"/>
                        <a:pt x="57" y="66"/>
                        <a:pt x="56" y="68"/>
                      </a:cubicBezTo>
                      <a:cubicBezTo>
                        <a:pt x="56" y="70"/>
                        <a:pt x="55" y="72"/>
                        <a:pt x="54" y="73"/>
                      </a:cubicBezTo>
                      <a:cubicBezTo>
                        <a:pt x="54" y="75"/>
                        <a:pt x="53" y="77"/>
                        <a:pt x="52" y="78"/>
                      </a:cubicBezTo>
                      <a:cubicBezTo>
                        <a:pt x="51" y="79"/>
                        <a:pt x="50" y="81"/>
                        <a:pt x="49" y="82"/>
                      </a:cubicBezTo>
                      <a:cubicBezTo>
                        <a:pt x="48" y="82"/>
                        <a:pt x="47" y="83"/>
                        <a:pt x="45" y="84"/>
                      </a:cubicBezTo>
                      <a:cubicBezTo>
                        <a:pt x="44" y="85"/>
                        <a:pt x="43" y="85"/>
                        <a:pt x="42" y="85"/>
                      </a:cubicBezTo>
                      <a:cubicBezTo>
                        <a:pt x="40" y="86"/>
                        <a:pt x="39" y="86"/>
                        <a:pt x="37"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sp>
              <p:nvSpPr>
                <p:cNvPr id="73" name="Freeform 54"/>
                <p:cNvSpPr>
                  <a:spLocks/>
                </p:cNvSpPr>
                <p:nvPr/>
              </p:nvSpPr>
              <p:spPr bwMode="auto">
                <a:xfrm>
                  <a:off x="-822326" y="2411413"/>
                  <a:ext cx="557213" cy="309563"/>
                </a:xfrm>
                <a:custGeom>
                  <a:avLst/>
                  <a:gdLst>
                    <a:gd name="T0" fmla="*/ 17 w 147"/>
                    <a:gd name="T1" fmla="*/ 0 h 82"/>
                    <a:gd name="T2" fmla="*/ 83 w 147"/>
                    <a:gd name="T3" fmla="*/ 63 h 82"/>
                    <a:gd name="T4" fmla="*/ 84 w 147"/>
                    <a:gd name="T5" fmla="*/ 63 h 82"/>
                    <a:gd name="T6" fmla="*/ 144 w 147"/>
                    <a:gd name="T7" fmla="*/ 6 h 82"/>
                    <a:gd name="T8" fmla="*/ 147 w 147"/>
                    <a:gd name="T9" fmla="*/ 23 h 82"/>
                    <a:gd name="T10" fmla="*/ 88 w 147"/>
                    <a:gd name="T11" fmla="*/ 80 h 82"/>
                    <a:gd name="T12" fmla="*/ 79 w 147"/>
                    <a:gd name="T13" fmla="*/ 80 h 82"/>
                    <a:gd name="T14" fmla="*/ 0 w 147"/>
                    <a:gd name="T15" fmla="*/ 3 h 82"/>
                    <a:gd name="T16" fmla="*/ 17 w 147"/>
                    <a:gd name="T17" fmla="*/ 0 h 82"/>
                    <a:gd name="T18" fmla="*/ 17 w 147"/>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82">
                      <a:moveTo>
                        <a:pt x="17" y="0"/>
                      </a:moveTo>
                      <a:cubicBezTo>
                        <a:pt x="83" y="63"/>
                        <a:pt x="83" y="63"/>
                        <a:pt x="83" y="63"/>
                      </a:cubicBezTo>
                      <a:cubicBezTo>
                        <a:pt x="83" y="64"/>
                        <a:pt x="84" y="64"/>
                        <a:pt x="84" y="63"/>
                      </a:cubicBezTo>
                      <a:cubicBezTo>
                        <a:pt x="144" y="6"/>
                        <a:pt x="144" y="6"/>
                        <a:pt x="144" y="6"/>
                      </a:cubicBezTo>
                      <a:cubicBezTo>
                        <a:pt x="147" y="23"/>
                        <a:pt x="147" y="23"/>
                        <a:pt x="147" y="23"/>
                      </a:cubicBezTo>
                      <a:cubicBezTo>
                        <a:pt x="88" y="80"/>
                        <a:pt x="88" y="80"/>
                        <a:pt x="88" y="80"/>
                      </a:cubicBezTo>
                      <a:cubicBezTo>
                        <a:pt x="85" y="82"/>
                        <a:pt x="82" y="82"/>
                        <a:pt x="79" y="80"/>
                      </a:cubicBezTo>
                      <a:cubicBezTo>
                        <a:pt x="0" y="3"/>
                        <a:pt x="0" y="3"/>
                        <a:pt x="0" y="3"/>
                      </a:cubicBezTo>
                      <a:cubicBezTo>
                        <a:pt x="17" y="0"/>
                        <a:pt x="17" y="0"/>
                        <a:pt x="17" y="0"/>
                      </a:cubicBezTo>
                      <a:cubicBezTo>
                        <a:pt x="17" y="0"/>
                        <a:pt x="17" y="0"/>
                        <a:pt x="17" y="0"/>
                      </a:cubicBez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b="1" dirty="0"/>
                </a:p>
              </p:txBody>
            </p:sp>
          </p:grpSp>
        </p:grpSp>
        <p:sp>
          <p:nvSpPr>
            <p:cNvPr id="63" name="Rectangle 62"/>
            <p:cNvSpPr/>
            <p:nvPr/>
          </p:nvSpPr>
          <p:spPr bwMode="auto">
            <a:xfrm>
              <a:off x="995012" y="2505776"/>
              <a:ext cx="1867066" cy="260940"/>
            </a:xfrm>
            <a:prstGeom prst="rect">
              <a:avLst/>
            </a:prstGeom>
            <a:noFill/>
            <a:ln>
              <a:noFill/>
            </a:ln>
          </p:spPr>
          <p:txBody>
            <a:bodyPr vert="horz" wrap="square" lIns="93236" tIns="46618" rIns="93236" bIns="46618" numCol="1" anchor="ctr" anchorCtr="0" compatLnSpc="1">
              <a:prstTxWarp prst="textNoShape">
                <a:avLst/>
              </a:prstTxWarp>
            </a:bodyPr>
            <a:lstStyle/>
            <a:p>
              <a:r>
                <a:rPr lang="en-US" sz="1224" dirty="0"/>
                <a:t>Client layer</a:t>
              </a:r>
            </a:p>
          </p:txBody>
        </p:sp>
      </p:grpSp>
      <p:grpSp>
        <p:nvGrpSpPr>
          <p:cNvPr id="8" name="Group 7"/>
          <p:cNvGrpSpPr/>
          <p:nvPr/>
        </p:nvGrpSpPr>
        <p:grpSpPr>
          <a:xfrm>
            <a:off x="3150973" y="2697993"/>
            <a:ext cx="867465" cy="304805"/>
            <a:chOff x="3150973" y="2697993"/>
            <a:chExt cx="867465" cy="304805"/>
          </a:xfrm>
        </p:grpSpPr>
        <p:cxnSp>
          <p:nvCxnSpPr>
            <p:cNvPr id="66" name="Straight Arrow Connector 65"/>
            <p:cNvCxnSpPr/>
            <p:nvPr/>
          </p:nvCxnSpPr>
          <p:spPr>
            <a:xfrm>
              <a:off x="3150973" y="3002798"/>
              <a:ext cx="867465" cy="0"/>
            </a:xfrm>
            <a:prstGeom prst="straightConnector1">
              <a:avLst/>
            </a:prstGeom>
            <a:ln w="2857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167323" y="2697993"/>
              <a:ext cx="373041" cy="256159"/>
            </a:xfrm>
            <a:prstGeom prst="rect">
              <a:avLst/>
            </a:prstGeom>
            <a:noFill/>
            <a:ln>
              <a:noFill/>
            </a:ln>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❺</a:t>
              </a:r>
              <a:endParaRPr lang="en-US" sz="1632" spc="-71" dirty="0">
                <a:solidFill>
                  <a:schemeClr val="bg2"/>
                </a:solidFill>
              </a:endParaRPr>
            </a:p>
          </p:txBody>
        </p:sp>
      </p:grpSp>
      <p:sp>
        <p:nvSpPr>
          <p:cNvPr id="85" name="TextBox 84"/>
          <p:cNvSpPr txBox="1"/>
          <p:nvPr/>
        </p:nvSpPr>
        <p:spPr>
          <a:xfrm>
            <a:off x="3706552" y="2697469"/>
            <a:ext cx="373041" cy="256159"/>
          </a:xfrm>
          <a:prstGeom prst="rect">
            <a:avLst/>
          </a:prstGeom>
          <a:noFill/>
          <a:ln>
            <a:noFill/>
          </a:ln>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❻</a:t>
            </a:r>
            <a:endParaRPr lang="en-US" sz="1632" spc="-71" dirty="0">
              <a:solidFill>
                <a:schemeClr val="bg2"/>
              </a:solidFill>
            </a:endParaRPr>
          </a:p>
        </p:txBody>
      </p:sp>
      <p:grpSp>
        <p:nvGrpSpPr>
          <p:cNvPr id="5" name="Group 4"/>
          <p:cNvGrpSpPr/>
          <p:nvPr/>
        </p:nvGrpSpPr>
        <p:grpSpPr>
          <a:xfrm>
            <a:off x="3188304" y="4736643"/>
            <a:ext cx="373041" cy="290416"/>
            <a:chOff x="3188304" y="4736643"/>
            <a:chExt cx="373041" cy="290416"/>
          </a:xfrm>
        </p:grpSpPr>
        <p:cxnSp>
          <p:nvCxnSpPr>
            <p:cNvPr id="80" name="Straight Arrow Connector 79"/>
            <p:cNvCxnSpPr/>
            <p:nvPr/>
          </p:nvCxnSpPr>
          <p:spPr>
            <a:xfrm>
              <a:off x="3525798" y="4736643"/>
              <a:ext cx="0" cy="290416"/>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188304" y="4740790"/>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❹</a:t>
              </a:r>
              <a:endParaRPr lang="en-US" sz="1632" spc="-71" dirty="0">
                <a:solidFill>
                  <a:schemeClr val="accent4"/>
                </a:solidFill>
              </a:endParaRPr>
            </a:p>
          </p:txBody>
        </p:sp>
      </p:grpSp>
      <p:sp>
        <p:nvSpPr>
          <p:cNvPr id="87" name="Rectangle 86"/>
          <p:cNvSpPr/>
          <p:nvPr/>
        </p:nvSpPr>
        <p:spPr>
          <a:xfrm>
            <a:off x="1014313" y="3842575"/>
            <a:ext cx="1529797" cy="845873"/>
          </a:xfrm>
          <a:prstGeom prst="rect">
            <a:avLst/>
          </a:prstGeom>
        </p:spPr>
        <p:txBody>
          <a:bodyPr wrap="square">
            <a:spAutoFit/>
          </a:bodyPr>
          <a:lstStyle/>
          <a:p>
            <a:r>
              <a:rPr lang="en-US" sz="1224" b="1" kern="0" spc="-20" dirty="0">
                <a:solidFill>
                  <a:schemeClr val="bg2"/>
                </a:solidFill>
                <a:latin typeface="Segoe UI Light" panose="020B0502040204020203" pitchFamily="34" charset="0"/>
                <a:cs typeface="Segoe UI Light" panose="020B0502040204020203" pitchFamily="34" charset="0"/>
              </a:rPr>
              <a:t>SharePoint 2013 Business Connectivity Services and Secure Store Service</a:t>
            </a:r>
          </a:p>
        </p:txBody>
      </p:sp>
      <p:sp>
        <p:nvSpPr>
          <p:cNvPr id="88" name="Rectangle 87"/>
          <p:cNvSpPr/>
          <p:nvPr/>
        </p:nvSpPr>
        <p:spPr>
          <a:xfrm>
            <a:off x="1014313" y="5290563"/>
            <a:ext cx="1529797" cy="286306"/>
          </a:xfrm>
          <a:prstGeom prst="rect">
            <a:avLst/>
          </a:prstGeom>
        </p:spPr>
        <p:txBody>
          <a:bodyPr wrap="square">
            <a:spAutoFit/>
          </a:bodyPr>
          <a:lstStyle/>
          <a:p>
            <a:r>
              <a:rPr lang="en-US" sz="1224" b="1" kern="0" spc="-20" dirty="0">
                <a:solidFill>
                  <a:schemeClr val="bg2"/>
                </a:solidFill>
                <a:latin typeface="Segoe UI Light" panose="020B0502040204020203" pitchFamily="34" charset="0"/>
                <a:cs typeface="Segoe UI Light" panose="020B0502040204020203" pitchFamily="34" charset="0"/>
              </a:rPr>
              <a:t>External data source</a:t>
            </a:r>
          </a:p>
        </p:txBody>
      </p:sp>
      <p:sp>
        <p:nvSpPr>
          <p:cNvPr id="105" name="TextBox 104"/>
          <p:cNvSpPr txBox="1"/>
          <p:nvPr/>
        </p:nvSpPr>
        <p:spPr>
          <a:xfrm>
            <a:off x="1124275" y="1567413"/>
            <a:ext cx="2017814" cy="672342"/>
          </a:xfrm>
          <a:prstGeom prst="rect">
            <a:avLst/>
          </a:prstGeom>
          <a:noFill/>
        </p:spPr>
        <p:txBody>
          <a:bodyPr wrap="square" lIns="0" tIns="0" rIns="0" bIns="0" rtlCol="0">
            <a:spAutoFit/>
          </a:bodyPr>
          <a:lstStyle/>
          <a:p>
            <a:r>
              <a:rPr lang="en-US" sz="1428" kern="0" spc="-20" dirty="0">
                <a:latin typeface="Segoe UI Light" panose="020B0502040204020203" pitchFamily="34" charset="0"/>
                <a:cs typeface="Segoe UI Light" panose="020B0502040204020203" pitchFamily="34" charset="0"/>
              </a:rPr>
              <a:t>Business Connectivity Services on-premises deployment</a:t>
            </a:r>
          </a:p>
        </p:txBody>
      </p:sp>
      <p:graphicFrame>
        <p:nvGraphicFramePr>
          <p:cNvPr id="2" name="Diagram 1"/>
          <p:cNvGraphicFramePr/>
          <p:nvPr>
            <p:extLst/>
          </p:nvPr>
        </p:nvGraphicFramePr>
        <p:xfrm>
          <a:off x="4755213" y="1019176"/>
          <a:ext cx="7812421"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323419" y="3276383"/>
            <a:ext cx="425922" cy="1750675"/>
            <a:chOff x="4323419" y="3276383"/>
            <a:chExt cx="425922" cy="1750675"/>
          </a:xfrm>
        </p:grpSpPr>
        <p:sp>
          <p:nvSpPr>
            <p:cNvPr id="48" name="TextBox 47"/>
            <p:cNvSpPr txBox="1"/>
            <p:nvPr/>
          </p:nvSpPr>
          <p:spPr>
            <a:xfrm>
              <a:off x="4376300" y="4013291"/>
              <a:ext cx="373041" cy="256159"/>
            </a:xfrm>
            <a:prstGeom prst="rect">
              <a:avLst/>
            </a:prstGeom>
            <a:noFill/>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❼</a:t>
              </a:r>
              <a:endParaRPr lang="en-US" sz="1632" spc="-71" dirty="0">
                <a:solidFill>
                  <a:schemeClr val="bg2"/>
                </a:solidFill>
              </a:endParaRPr>
            </a:p>
          </p:txBody>
        </p:sp>
        <p:cxnSp>
          <p:nvCxnSpPr>
            <p:cNvPr id="79" name="Straight Arrow Connector 78"/>
            <p:cNvCxnSpPr/>
            <p:nvPr/>
          </p:nvCxnSpPr>
          <p:spPr>
            <a:xfrm>
              <a:off x="4323419" y="3276383"/>
              <a:ext cx="0" cy="1750675"/>
            </a:xfrm>
            <a:prstGeom prst="straightConnector1">
              <a:avLst/>
            </a:prstGeom>
            <a:ln w="28575">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854684" y="3337737"/>
            <a:ext cx="373041" cy="552318"/>
            <a:chOff x="2854684" y="3337737"/>
            <a:chExt cx="373041" cy="552318"/>
          </a:xfrm>
        </p:grpSpPr>
        <p:sp>
          <p:nvSpPr>
            <p:cNvPr id="46" name="TextBox 45"/>
            <p:cNvSpPr txBox="1"/>
            <p:nvPr/>
          </p:nvSpPr>
          <p:spPr>
            <a:xfrm>
              <a:off x="2854684" y="3633896"/>
              <a:ext cx="373041" cy="256159"/>
            </a:xfrm>
            <a:prstGeom prst="rect">
              <a:avLst/>
            </a:prstGeom>
            <a:noFill/>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❷</a:t>
              </a:r>
              <a:endParaRPr lang="en-US" sz="1632" spc="-71" dirty="0">
                <a:solidFill>
                  <a:schemeClr val="bg2"/>
                </a:solidFill>
              </a:endParaRPr>
            </a:p>
          </p:txBody>
        </p:sp>
        <p:cxnSp>
          <p:nvCxnSpPr>
            <p:cNvPr id="81" name="Straight Arrow Connector 80"/>
            <p:cNvCxnSpPr/>
            <p:nvPr/>
          </p:nvCxnSpPr>
          <p:spPr>
            <a:xfrm>
              <a:off x="2857791" y="3337737"/>
              <a:ext cx="361230" cy="478573"/>
            </a:xfrm>
            <a:prstGeom prst="straightConnector1">
              <a:avLst/>
            </a:prstGeom>
            <a:ln w="28575">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740449" y="1865206"/>
            <a:ext cx="576741" cy="773079"/>
            <a:chOff x="2740449" y="1865206"/>
            <a:chExt cx="576741" cy="773079"/>
          </a:xfrm>
        </p:grpSpPr>
        <p:sp>
          <p:nvSpPr>
            <p:cNvPr id="45" name="TextBox 44"/>
            <p:cNvSpPr txBox="1"/>
            <p:nvPr/>
          </p:nvSpPr>
          <p:spPr>
            <a:xfrm>
              <a:off x="2744243" y="2019026"/>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❶</a:t>
              </a:r>
              <a:endParaRPr lang="en-US" sz="1632" spc="-71" dirty="0">
                <a:solidFill>
                  <a:schemeClr val="accent4"/>
                </a:solidFill>
              </a:endParaRPr>
            </a:p>
          </p:txBody>
        </p:sp>
        <p:cxnSp>
          <p:nvCxnSpPr>
            <p:cNvPr id="82" name="Straight Arrow Connector 81"/>
            <p:cNvCxnSpPr/>
            <p:nvPr/>
          </p:nvCxnSpPr>
          <p:spPr>
            <a:xfrm flipV="1">
              <a:off x="2740449" y="1865206"/>
              <a:ext cx="576741" cy="773079"/>
            </a:xfrm>
            <a:prstGeom prst="straightConnector1">
              <a:avLst/>
            </a:prstGeom>
            <a:ln w="28575">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685322" y="1877478"/>
            <a:ext cx="683615" cy="809892"/>
            <a:chOff x="3685322" y="1877478"/>
            <a:chExt cx="683615" cy="809892"/>
          </a:xfrm>
        </p:grpSpPr>
        <p:sp>
          <p:nvSpPr>
            <p:cNvPr id="49" name="TextBox 48"/>
            <p:cNvSpPr txBox="1"/>
            <p:nvPr/>
          </p:nvSpPr>
          <p:spPr>
            <a:xfrm>
              <a:off x="3995896" y="2019026"/>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❽</a:t>
              </a:r>
              <a:endParaRPr lang="en-US" sz="1632" spc="-71" dirty="0">
                <a:solidFill>
                  <a:schemeClr val="accent4"/>
                </a:solidFill>
              </a:endParaRPr>
            </a:p>
          </p:txBody>
        </p:sp>
        <p:cxnSp>
          <p:nvCxnSpPr>
            <p:cNvPr id="83" name="Straight Arrow Connector 82"/>
            <p:cNvCxnSpPr/>
            <p:nvPr/>
          </p:nvCxnSpPr>
          <p:spPr>
            <a:xfrm flipH="1" flipV="1">
              <a:off x="3685322" y="1877478"/>
              <a:ext cx="638097" cy="809892"/>
            </a:xfrm>
            <a:prstGeom prst="straightConnector1">
              <a:avLst/>
            </a:prstGeom>
            <a:ln w="28575">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1991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ppt_x"/>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EDACDB8F-4018-43C1-8CA2-78B8C8E5AC2E}"/>
                                            </p:graphicEl>
                                          </p:spTgt>
                                        </p:tgtEl>
                                        <p:attrNameLst>
                                          <p:attrName>style.visibility</p:attrName>
                                        </p:attrNameLst>
                                      </p:cBhvr>
                                      <p:to>
                                        <p:strVal val="visible"/>
                                      </p:to>
                                    </p:set>
                                    <p:anim calcmode="lin" valueType="num">
                                      <p:cBhvr additive="base">
                                        <p:cTn id="37" dur="500" fill="hold"/>
                                        <p:tgtEl>
                                          <p:spTgt spid="2">
                                            <p:graphicEl>
                                              <a:dgm id="{EDACDB8F-4018-43C1-8CA2-78B8C8E5AC2E}"/>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EDACDB8F-4018-43C1-8CA2-78B8C8E5AC2E}"/>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9A2126E0-5DEB-4FFE-A757-8B5D922629D7}"/>
                                            </p:graphicEl>
                                          </p:spTgt>
                                        </p:tgtEl>
                                        <p:attrNameLst>
                                          <p:attrName>style.visibility</p:attrName>
                                        </p:attrNameLst>
                                      </p:cBhvr>
                                      <p:to>
                                        <p:strVal val="visible"/>
                                      </p:to>
                                    </p:set>
                                    <p:anim calcmode="lin" valueType="num">
                                      <p:cBhvr additive="base">
                                        <p:cTn id="41" dur="500" fill="hold"/>
                                        <p:tgtEl>
                                          <p:spTgt spid="2">
                                            <p:graphicEl>
                                              <a:dgm id="{9A2126E0-5DEB-4FFE-A757-8B5D922629D7}"/>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9A2126E0-5DEB-4FFE-A757-8B5D922629D7}"/>
                                            </p:graphicEl>
                                          </p:spTgt>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
                                            <p:graphicEl>
                                              <a:dgm id="{00035246-28F9-4EF8-B5B0-3EE08340329F}"/>
                                            </p:graphicEl>
                                          </p:spTgt>
                                        </p:tgtEl>
                                        <p:attrNameLst>
                                          <p:attrName>style.visibility</p:attrName>
                                        </p:attrNameLst>
                                      </p:cBhvr>
                                      <p:to>
                                        <p:strVal val="visible"/>
                                      </p:to>
                                    </p:set>
                                    <p:anim calcmode="lin" valueType="num">
                                      <p:cBhvr additive="base">
                                        <p:cTn id="50" dur="500" fill="hold"/>
                                        <p:tgtEl>
                                          <p:spTgt spid="2">
                                            <p:graphicEl>
                                              <a:dgm id="{00035246-28F9-4EF8-B5B0-3EE08340329F}"/>
                                            </p:graphic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
                                            <p:graphicEl>
                                              <a:dgm id="{00035246-28F9-4EF8-B5B0-3EE08340329F}"/>
                                            </p:graphicEl>
                                          </p:spTgt>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2">
                                            <p:graphicEl>
                                              <a:dgm id="{325D2381-E22D-4FF6-9A6D-53D0F55F9924}"/>
                                            </p:graphicEl>
                                          </p:spTgt>
                                        </p:tgtEl>
                                        <p:attrNameLst>
                                          <p:attrName>style.visibility</p:attrName>
                                        </p:attrNameLst>
                                      </p:cBhvr>
                                      <p:to>
                                        <p:strVal val="visible"/>
                                      </p:to>
                                    </p:set>
                                    <p:anim calcmode="lin" valueType="num">
                                      <p:cBhvr additive="base">
                                        <p:cTn id="54" dur="500" fill="hold"/>
                                        <p:tgtEl>
                                          <p:spTgt spid="2">
                                            <p:graphicEl>
                                              <a:dgm id="{325D2381-E22D-4FF6-9A6D-53D0F55F9924}"/>
                                            </p:graphic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
                                            <p:graphicEl>
                                              <a:dgm id="{325D2381-E22D-4FF6-9A6D-53D0F55F9924}"/>
                                            </p:graphicEl>
                                          </p:spTgt>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2">
                                            <p:graphicEl>
                                              <a:dgm id="{852F8A41-EAA4-4056-AB6B-85796A943060}"/>
                                            </p:graphicEl>
                                          </p:spTgt>
                                        </p:tgtEl>
                                        <p:attrNameLst>
                                          <p:attrName>style.visibility</p:attrName>
                                        </p:attrNameLst>
                                      </p:cBhvr>
                                      <p:to>
                                        <p:strVal val="visible"/>
                                      </p:to>
                                    </p:set>
                                    <p:anim calcmode="lin" valueType="num">
                                      <p:cBhvr additive="base">
                                        <p:cTn id="63" dur="500" fill="hold"/>
                                        <p:tgtEl>
                                          <p:spTgt spid="2">
                                            <p:graphicEl>
                                              <a:dgm id="{852F8A41-EAA4-4056-AB6B-85796A943060}"/>
                                            </p:graphic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
                                            <p:graphicEl>
                                              <a:dgm id="{852F8A41-EAA4-4056-AB6B-85796A943060}"/>
                                            </p:graphic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
                                            <p:graphicEl>
                                              <a:dgm id="{A661DE91-C211-4145-B6E9-97FCE59EABBE}"/>
                                            </p:graphicEl>
                                          </p:spTgt>
                                        </p:tgtEl>
                                        <p:attrNameLst>
                                          <p:attrName>style.visibility</p:attrName>
                                        </p:attrNameLst>
                                      </p:cBhvr>
                                      <p:to>
                                        <p:strVal val="visible"/>
                                      </p:to>
                                    </p:set>
                                    <p:anim calcmode="lin" valueType="num">
                                      <p:cBhvr additive="base">
                                        <p:cTn id="67" dur="500" fill="hold"/>
                                        <p:tgtEl>
                                          <p:spTgt spid="2">
                                            <p:graphicEl>
                                              <a:dgm id="{A661DE91-C211-4145-B6E9-97FCE59EABBE}"/>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A661DE91-C211-4145-B6E9-97FCE59EABBE}"/>
                                            </p:graphicEl>
                                          </p:spTgt>
                                        </p:tgtEl>
                                        <p:attrNameLst>
                                          <p:attrName>ppt_y</p:attrName>
                                        </p:attrNameLst>
                                      </p:cBhvr>
                                      <p:tavLst>
                                        <p:tav tm="0">
                                          <p:val>
                                            <p:strVal val="#ppt_y"/>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grpId="0" nodeType="clickEffect">
                                  <p:stCondLst>
                                    <p:cond delay="0"/>
                                  </p:stCondLst>
                                  <p:childTnLst>
                                    <p:set>
                                      <p:cBhvr>
                                        <p:cTn id="75" dur="1" fill="hold">
                                          <p:stCondLst>
                                            <p:cond delay="0"/>
                                          </p:stCondLst>
                                        </p:cTn>
                                        <p:tgtEl>
                                          <p:spTgt spid="2">
                                            <p:graphicEl>
                                              <a:dgm id="{04350539-F0B0-494B-A3B5-2AF8ACC61562}"/>
                                            </p:graphicEl>
                                          </p:spTgt>
                                        </p:tgtEl>
                                        <p:attrNameLst>
                                          <p:attrName>style.visibility</p:attrName>
                                        </p:attrNameLst>
                                      </p:cBhvr>
                                      <p:to>
                                        <p:strVal val="visible"/>
                                      </p:to>
                                    </p:set>
                                    <p:anim calcmode="lin" valueType="num">
                                      <p:cBhvr additive="base">
                                        <p:cTn id="76" dur="500" fill="hold"/>
                                        <p:tgtEl>
                                          <p:spTgt spid="2">
                                            <p:graphicEl>
                                              <a:dgm id="{04350539-F0B0-494B-A3B5-2AF8ACC61562}"/>
                                            </p:graphic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
                                            <p:graphicEl>
                                              <a:dgm id="{04350539-F0B0-494B-A3B5-2AF8ACC61562}"/>
                                            </p:graphicEl>
                                          </p:spTgt>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
                                            <p:graphicEl>
                                              <a:dgm id="{DAA87BF9-C36D-4471-8349-B9DD8901B642}"/>
                                            </p:graphicEl>
                                          </p:spTgt>
                                        </p:tgtEl>
                                        <p:attrNameLst>
                                          <p:attrName>style.visibility</p:attrName>
                                        </p:attrNameLst>
                                      </p:cBhvr>
                                      <p:to>
                                        <p:strVal val="visible"/>
                                      </p:to>
                                    </p:set>
                                    <p:anim calcmode="lin" valueType="num">
                                      <p:cBhvr additive="base">
                                        <p:cTn id="80" dur="500" fill="hold"/>
                                        <p:tgtEl>
                                          <p:spTgt spid="2">
                                            <p:graphicEl>
                                              <a:dgm id="{DAA87BF9-C36D-4471-8349-B9DD8901B642}"/>
                                            </p:graphic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
                                            <p:graphicEl>
                                              <a:dgm id="{DAA87BF9-C36D-4471-8349-B9DD8901B642}"/>
                                            </p:graphicEl>
                                          </p:spTgt>
                                        </p:tgtEl>
                                        <p:attrNameLst>
                                          <p:attrName>ppt_y</p:attrName>
                                        </p:attrNameLst>
                                      </p:cBhvr>
                                      <p:tavLst>
                                        <p:tav tm="0">
                                          <p:val>
                                            <p:strVal val="#ppt_y"/>
                                          </p:val>
                                        </p:tav>
                                        <p:tav tm="100000">
                                          <p:val>
                                            <p:strVal val="#ppt_y"/>
                                          </p:val>
                                        </p:tav>
                                      </p:tavLst>
                                    </p:anim>
                                  </p:childTnLst>
                                </p:cTn>
                              </p:par>
                              <p:par>
                                <p:cTn id="82" presetID="10" presetClass="entr" presetSubtype="0" fill="hold"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500"/>
                                        <p:tgtEl>
                                          <p:spTgt spid="5"/>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
                                            <p:graphicEl>
                                              <a:dgm id="{4F264B30-F943-4487-8943-2801D65FBE17}"/>
                                            </p:graphicEl>
                                          </p:spTgt>
                                        </p:tgtEl>
                                        <p:attrNameLst>
                                          <p:attrName>style.visibility</p:attrName>
                                        </p:attrNameLst>
                                      </p:cBhvr>
                                      <p:to>
                                        <p:strVal val="visible"/>
                                      </p:to>
                                    </p:set>
                                    <p:anim calcmode="lin" valueType="num">
                                      <p:cBhvr additive="base">
                                        <p:cTn id="89" dur="500" fill="hold"/>
                                        <p:tgtEl>
                                          <p:spTgt spid="2">
                                            <p:graphicEl>
                                              <a:dgm id="{4F264B30-F943-4487-8943-2801D65FBE17}"/>
                                            </p:graphic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2">
                                            <p:graphicEl>
                                              <a:dgm id="{4F264B30-F943-4487-8943-2801D65FBE17}"/>
                                            </p:graphicEl>
                                          </p:spTgt>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2">
                                            <p:graphicEl>
                                              <a:dgm id="{DC7735FE-BFA6-40A0-AB1C-B322148911E6}"/>
                                            </p:graphicEl>
                                          </p:spTgt>
                                        </p:tgtEl>
                                        <p:attrNameLst>
                                          <p:attrName>style.visibility</p:attrName>
                                        </p:attrNameLst>
                                      </p:cBhvr>
                                      <p:to>
                                        <p:strVal val="visible"/>
                                      </p:to>
                                    </p:set>
                                    <p:anim calcmode="lin" valueType="num">
                                      <p:cBhvr additive="base">
                                        <p:cTn id="93" dur="500" fill="hold"/>
                                        <p:tgtEl>
                                          <p:spTgt spid="2">
                                            <p:graphicEl>
                                              <a:dgm id="{DC7735FE-BFA6-40A0-AB1C-B322148911E6}"/>
                                            </p:graphic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2">
                                            <p:graphicEl>
                                              <a:dgm id="{DC7735FE-BFA6-40A0-AB1C-B322148911E6}"/>
                                            </p:graphicEl>
                                          </p:spTgt>
                                        </p:tgtEl>
                                        <p:attrNameLst>
                                          <p:attrName>ppt_y</p:attrName>
                                        </p:attrNameLst>
                                      </p:cBhvr>
                                      <p:tavLst>
                                        <p:tav tm="0">
                                          <p:val>
                                            <p:strVal val="#ppt_y"/>
                                          </p:val>
                                        </p:tav>
                                        <p:tav tm="100000">
                                          <p:val>
                                            <p:strVal val="#ppt_y"/>
                                          </p:val>
                                        </p:tav>
                                      </p:tavLst>
                                    </p:anim>
                                  </p:childTnLst>
                                </p:cTn>
                              </p:par>
                              <p:par>
                                <p:cTn id="95" presetID="10" presetClass="entr" presetSubtype="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fade">
                                      <p:cBhvr>
                                        <p:cTn id="97" dur="5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2">
                                            <p:graphicEl>
                                              <a:dgm id="{C5D6F562-0519-46D9-BE47-6D43066DC23C}"/>
                                            </p:graphicEl>
                                          </p:spTgt>
                                        </p:tgtEl>
                                        <p:attrNameLst>
                                          <p:attrName>style.visibility</p:attrName>
                                        </p:attrNameLst>
                                      </p:cBhvr>
                                      <p:to>
                                        <p:strVal val="visible"/>
                                      </p:to>
                                    </p:set>
                                    <p:anim calcmode="lin" valueType="num">
                                      <p:cBhvr additive="base">
                                        <p:cTn id="102" dur="500" fill="hold"/>
                                        <p:tgtEl>
                                          <p:spTgt spid="2">
                                            <p:graphicEl>
                                              <a:dgm id="{C5D6F562-0519-46D9-BE47-6D43066DC23C}"/>
                                            </p:graphic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2">
                                            <p:graphicEl>
                                              <a:dgm id="{C5D6F562-0519-46D9-BE47-6D43066DC23C}"/>
                                            </p:graphicEl>
                                          </p:spTgt>
                                        </p:tgtEl>
                                        <p:attrNameLst>
                                          <p:attrName>ppt_y</p:attrName>
                                        </p:attrNameLst>
                                      </p:cBhvr>
                                      <p:tavLst>
                                        <p:tav tm="0">
                                          <p:val>
                                            <p:strVal val="#ppt_y"/>
                                          </p:val>
                                        </p:tav>
                                        <p:tav tm="100000">
                                          <p:val>
                                            <p:strVal val="#ppt_y"/>
                                          </p:val>
                                        </p:tav>
                                      </p:tavLst>
                                    </p:anim>
                                  </p:childTnLst>
                                </p:cTn>
                              </p:par>
                              <p:par>
                                <p:cTn id="104" presetID="2" presetClass="entr" presetSubtype="2" fill="hold" grpId="0" nodeType="withEffect">
                                  <p:stCondLst>
                                    <p:cond delay="0"/>
                                  </p:stCondLst>
                                  <p:childTnLst>
                                    <p:set>
                                      <p:cBhvr>
                                        <p:cTn id="105" dur="1" fill="hold">
                                          <p:stCondLst>
                                            <p:cond delay="0"/>
                                          </p:stCondLst>
                                        </p:cTn>
                                        <p:tgtEl>
                                          <p:spTgt spid="2">
                                            <p:graphicEl>
                                              <a:dgm id="{65A333E5-C707-486F-8FAC-086DE1FE3922}"/>
                                            </p:graphicEl>
                                          </p:spTgt>
                                        </p:tgtEl>
                                        <p:attrNameLst>
                                          <p:attrName>style.visibility</p:attrName>
                                        </p:attrNameLst>
                                      </p:cBhvr>
                                      <p:to>
                                        <p:strVal val="visible"/>
                                      </p:to>
                                    </p:set>
                                    <p:anim calcmode="lin" valueType="num">
                                      <p:cBhvr additive="base">
                                        <p:cTn id="106" dur="500" fill="hold"/>
                                        <p:tgtEl>
                                          <p:spTgt spid="2">
                                            <p:graphicEl>
                                              <a:dgm id="{65A333E5-C707-486F-8FAC-086DE1FE3922}"/>
                                            </p:graphic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
                                            <p:graphicEl>
                                              <a:dgm id="{65A333E5-C707-486F-8FAC-086DE1FE3922}"/>
                                            </p:graphicEl>
                                          </p:spTgt>
                                        </p:tgtEl>
                                        <p:attrNameLst>
                                          <p:attrName>ppt_y</p:attrName>
                                        </p:attrNameLst>
                                      </p:cBhvr>
                                      <p:tavLst>
                                        <p:tav tm="0">
                                          <p:val>
                                            <p:strVal val="#ppt_y"/>
                                          </p:val>
                                        </p:tav>
                                        <p:tav tm="100000">
                                          <p:val>
                                            <p:strVal val="#ppt_y"/>
                                          </p:val>
                                        </p:tav>
                                      </p:tavLst>
                                    </p:anim>
                                  </p:childTnLst>
                                </p:cTn>
                              </p:par>
                              <p:par>
                                <p:cTn id="108" presetID="10" presetClass="entr" presetSubtype="0"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500"/>
                                        <p:tgtEl>
                                          <p:spTgt spid="85"/>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2">
                                            <p:graphicEl>
                                              <a:dgm id="{2E031183-EACB-429B-903D-418777969E25}"/>
                                            </p:graphicEl>
                                          </p:spTgt>
                                        </p:tgtEl>
                                        <p:attrNameLst>
                                          <p:attrName>style.visibility</p:attrName>
                                        </p:attrNameLst>
                                      </p:cBhvr>
                                      <p:to>
                                        <p:strVal val="visible"/>
                                      </p:to>
                                    </p:set>
                                    <p:anim calcmode="lin" valueType="num">
                                      <p:cBhvr additive="base">
                                        <p:cTn id="115" dur="500" fill="hold"/>
                                        <p:tgtEl>
                                          <p:spTgt spid="2">
                                            <p:graphicEl>
                                              <a:dgm id="{2E031183-EACB-429B-903D-418777969E25}"/>
                                            </p:graphic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2">
                                            <p:graphicEl>
                                              <a:dgm id="{2E031183-EACB-429B-903D-418777969E25}"/>
                                            </p:graphicEl>
                                          </p:spTgt>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
                                            <p:graphicEl>
                                              <a:dgm id="{D2F73206-C052-4DB1-BFCC-047167D2F860}"/>
                                            </p:graphicEl>
                                          </p:spTgt>
                                        </p:tgtEl>
                                        <p:attrNameLst>
                                          <p:attrName>style.visibility</p:attrName>
                                        </p:attrNameLst>
                                      </p:cBhvr>
                                      <p:to>
                                        <p:strVal val="visible"/>
                                      </p:to>
                                    </p:set>
                                    <p:anim calcmode="lin" valueType="num">
                                      <p:cBhvr additive="base">
                                        <p:cTn id="119" dur="500" fill="hold"/>
                                        <p:tgtEl>
                                          <p:spTgt spid="2">
                                            <p:graphicEl>
                                              <a:dgm id="{D2F73206-C052-4DB1-BFCC-047167D2F860}"/>
                                            </p:graphic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2">
                                            <p:graphicEl>
                                              <a:dgm id="{D2F73206-C052-4DB1-BFCC-047167D2F860}"/>
                                            </p:graphicEl>
                                          </p:spTgt>
                                        </p:tgtEl>
                                        <p:attrNameLst>
                                          <p:attrName>ppt_y</p:attrName>
                                        </p:attrNameLst>
                                      </p:cBhvr>
                                      <p:tavLst>
                                        <p:tav tm="0">
                                          <p:val>
                                            <p:strVal val="#ppt_y"/>
                                          </p:val>
                                        </p:tav>
                                        <p:tav tm="100000">
                                          <p:val>
                                            <p:strVal val="#ppt_y"/>
                                          </p:val>
                                        </p:tav>
                                      </p:tavLst>
                                    </p:anim>
                                  </p:childTnLst>
                                </p:cTn>
                              </p:par>
                              <p:par>
                                <p:cTn id="121" presetID="10" presetClass="entr" presetSubtype="0" fill="hold" nodeType="withEffect">
                                  <p:stCondLst>
                                    <p:cond delay="0"/>
                                  </p:stCondLst>
                                  <p:childTnLst>
                                    <p:set>
                                      <p:cBhvr>
                                        <p:cTn id="122" dur="1" fill="hold">
                                          <p:stCondLst>
                                            <p:cond delay="0"/>
                                          </p:stCondLst>
                                        </p:cTn>
                                        <p:tgtEl>
                                          <p:spTgt spid="7"/>
                                        </p:tgtEl>
                                        <p:attrNameLst>
                                          <p:attrName>style.visibility</p:attrName>
                                        </p:attrNameLst>
                                      </p:cBhvr>
                                      <p:to>
                                        <p:strVal val="visible"/>
                                      </p:to>
                                    </p:set>
                                    <p:animEffect transition="in" filter="fade">
                                      <p:cBhvr>
                                        <p:cTn id="123" dur="500"/>
                                        <p:tgtEl>
                                          <p:spTgt spid="7"/>
                                        </p:tgtEl>
                                      </p:cBhvr>
                                    </p:animEffect>
                                  </p:childTnLst>
                                </p:cTn>
                              </p:par>
                            </p:childTnLst>
                          </p:cTn>
                        </p:par>
                      </p:childTnLst>
                    </p:cTn>
                  </p:par>
                  <p:par>
                    <p:cTn id="124" fill="hold">
                      <p:stCondLst>
                        <p:cond delay="indefinite"/>
                      </p:stCondLst>
                      <p:childTnLst>
                        <p:par>
                          <p:cTn id="125" fill="hold">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2">
                                            <p:graphicEl>
                                              <a:dgm id="{188B22D8-CC99-4E42-A399-70573680D126}"/>
                                            </p:graphicEl>
                                          </p:spTgt>
                                        </p:tgtEl>
                                        <p:attrNameLst>
                                          <p:attrName>style.visibility</p:attrName>
                                        </p:attrNameLst>
                                      </p:cBhvr>
                                      <p:to>
                                        <p:strVal val="visible"/>
                                      </p:to>
                                    </p:set>
                                    <p:anim calcmode="lin" valueType="num">
                                      <p:cBhvr additive="base">
                                        <p:cTn id="128" dur="500" fill="hold"/>
                                        <p:tgtEl>
                                          <p:spTgt spid="2">
                                            <p:graphicEl>
                                              <a:dgm id="{188B22D8-CC99-4E42-A399-70573680D126}"/>
                                            </p:graphic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2">
                                            <p:graphicEl>
                                              <a:dgm id="{188B22D8-CC99-4E42-A399-70573680D126}"/>
                                            </p:graphicEl>
                                          </p:spTgt>
                                        </p:tgtEl>
                                        <p:attrNameLst>
                                          <p:attrName>ppt_y</p:attrName>
                                        </p:attrNameLst>
                                      </p:cBhvr>
                                      <p:tavLst>
                                        <p:tav tm="0">
                                          <p:val>
                                            <p:strVal val="#ppt_y"/>
                                          </p:val>
                                        </p:tav>
                                        <p:tav tm="100000">
                                          <p:val>
                                            <p:strVal val="#ppt_y"/>
                                          </p:val>
                                        </p:tav>
                                      </p:tavLst>
                                    </p:anim>
                                  </p:childTnLst>
                                </p:cTn>
                              </p:par>
                              <p:par>
                                <p:cTn id="130" presetID="2" presetClass="entr" presetSubtype="2" fill="hold" grpId="0" nodeType="withEffect">
                                  <p:stCondLst>
                                    <p:cond delay="0"/>
                                  </p:stCondLst>
                                  <p:childTnLst>
                                    <p:set>
                                      <p:cBhvr>
                                        <p:cTn id="131" dur="1" fill="hold">
                                          <p:stCondLst>
                                            <p:cond delay="0"/>
                                          </p:stCondLst>
                                        </p:cTn>
                                        <p:tgtEl>
                                          <p:spTgt spid="2">
                                            <p:graphicEl>
                                              <a:dgm id="{C9C1C45F-BB40-4B20-9113-B14F7D5E3443}"/>
                                            </p:graphicEl>
                                          </p:spTgt>
                                        </p:tgtEl>
                                        <p:attrNameLst>
                                          <p:attrName>style.visibility</p:attrName>
                                        </p:attrNameLst>
                                      </p:cBhvr>
                                      <p:to>
                                        <p:strVal val="visible"/>
                                      </p:to>
                                    </p:set>
                                    <p:anim calcmode="lin" valueType="num">
                                      <p:cBhvr additive="base">
                                        <p:cTn id="132" dur="500" fill="hold"/>
                                        <p:tgtEl>
                                          <p:spTgt spid="2">
                                            <p:graphicEl>
                                              <a:dgm id="{C9C1C45F-BB40-4B20-9113-B14F7D5E3443}"/>
                                            </p:graphicEl>
                                          </p:spTgt>
                                        </p:tgtEl>
                                        <p:attrNameLst>
                                          <p:attrName>ppt_x</p:attrName>
                                        </p:attrNameLst>
                                      </p:cBhvr>
                                      <p:tavLst>
                                        <p:tav tm="0">
                                          <p:val>
                                            <p:strVal val="1+#ppt_w/2"/>
                                          </p:val>
                                        </p:tav>
                                        <p:tav tm="100000">
                                          <p:val>
                                            <p:strVal val="#ppt_x"/>
                                          </p:val>
                                        </p:tav>
                                      </p:tavLst>
                                    </p:anim>
                                    <p:anim calcmode="lin" valueType="num">
                                      <p:cBhvr additive="base">
                                        <p:cTn id="133" dur="500" fill="hold"/>
                                        <p:tgtEl>
                                          <p:spTgt spid="2">
                                            <p:graphicEl>
                                              <a:dgm id="{C9C1C45F-BB40-4B20-9113-B14F7D5E3443}"/>
                                            </p:graphicEl>
                                          </p:spTgt>
                                        </p:tgtEl>
                                        <p:attrNameLst>
                                          <p:attrName>ppt_y</p:attrName>
                                        </p:attrNameLst>
                                      </p:cBhvr>
                                      <p:tavLst>
                                        <p:tav tm="0">
                                          <p:val>
                                            <p:strVal val="#ppt_y"/>
                                          </p:val>
                                        </p:tav>
                                        <p:tav tm="100000">
                                          <p:val>
                                            <p:strVal val="#ppt_y"/>
                                          </p:val>
                                        </p:tav>
                                      </p:tavLst>
                                    </p:anim>
                                  </p:childTnLst>
                                </p:cTn>
                              </p:par>
                              <p:par>
                                <p:cTn id="134" presetID="10" presetClass="entr" presetSubtype="0" fill="hold" nodeType="with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fade">
                                      <p:cBhvr>
                                        <p:cTn id="1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5" grpId="0"/>
      <p:bldP spid="87" grpId="0"/>
      <p:bldP spid="88" grpId="0"/>
      <p:bldP spid="105" grpId="0"/>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7498" y="335354"/>
            <a:ext cx="11370961" cy="762786"/>
          </a:xfrm>
        </p:spPr>
        <p:txBody>
          <a:bodyPr/>
          <a:lstStyle/>
          <a:p>
            <a:r>
              <a:rPr lang="en-US" sz="4080" dirty="0"/>
              <a:t>Introduction to </a:t>
            </a:r>
            <a:r>
              <a:rPr lang="en-US" sz="4080" dirty="0" smtClean="0"/>
              <a:t>Hybrid </a:t>
            </a:r>
            <a:r>
              <a:rPr lang="en-US" sz="4080" dirty="0"/>
              <a:t>Business Connectivity Services</a:t>
            </a:r>
          </a:p>
        </p:txBody>
      </p:sp>
      <p:graphicFrame>
        <p:nvGraphicFramePr>
          <p:cNvPr id="2" name="Diagram 1"/>
          <p:cNvGraphicFramePr/>
          <p:nvPr>
            <p:extLst/>
          </p:nvPr>
        </p:nvGraphicFramePr>
        <p:xfrm>
          <a:off x="745629" y="1553046"/>
          <a:ext cx="10534758" cy="4923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644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0C099A00-20C2-45A9-8EB7-B96D456170B3}"/>
                                            </p:graphicEl>
                                          </p:spTgt>
                                        </p:tgtEl>
                                        <p:attrNameLst>
                                          <p:attrName>style.visibility</p:attrName>
                                        </p:attrNameLst>
                                      </p:cBhvr>
                                      <p:to>
                                        <p:strVal val="visible"/>
                                      </p:to>
                                    </p:set>
                                    <p:anim calcmode="lin" valueType="num">
                                      <p:cBhvr additive="base">
                                        <p:cTn id="7" dur="500" fill="hold"/>
                                        <p:tgtEl>
                                          <p:spTgt spid="2">
                                            <p:graphicEl>
                                              <a:dgm id="{0C099A00-20C2-45A9-8EB7-B96D456170B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0C099A00-20C2-45A9-8EB7-B96D456170B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464624D2-AC9B-447E-A299-1A1FD49E989E}"/>
                                            </p:graphicEl>
                                          </p:spTgt>
                                        </p:tgtEl>
                                        <p:attrNameLst>
                                          <p:attrName>style.visibility</p:attrName>
                                        </p:attrNameLst>
                                      </p:cBhvr>
                                      <p:to>
                                        <p:strVal val="visible"/>
                                      </p:to>
                                    </p:set>
                                    <p:anim calcmode="lin" valueType="num">
                                      <p:cBhvr additive="base">
                                        <p:cTn id="13" dur="500" fill="hold"/>
                                        <p:tgtEl>
                                          <p:spTgt spid="2">
                                            <p:graphicEl>
                                              <a:dgm id="{464624D2-AC9B-447E-A299-1A1FD49E989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464624D2-AC9B-447E-A299-1A1FD49E989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18109DCA-FE38-4B62-996F-9765B53D8841}"/>
                                            </p:graphicEl>
                                          </p:spTgt>
                                        </p:tgtEl>
                                        <p:attrNameLst>
                                          <p:attrName>style.visibility</p:attrName>
                                        </p:attrNameLst>
                                      </p:cBhvr>
                                      <p:to>
                                        <p:strVal val="visible"/>
                                      </p:to>
                                    </p:set>
                                    <p:anim calcmode="lin" valueType="num">
                                      <p:cBhvr additive="base">
                                        <p:cTn id="19" dur="500" fill="hold"/>
                                        <p:tgtEl>
                                          <p:spTgt spid="2">
                                            <p:graphicEl>
                                              <a:dgm id="{18109DCA-FE38-4B62-996F-9765B53D884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18109DCA-FE38-4B62-996F-9765B53D884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95341383-F947-42E0-888A-568EEB75E554}"/>
                                            </p:graphicEl>
                                          </p:spTgt>
                                        </p:tgtEl>
                                        <p:attrNameLst>
                                          <p:attrName>style.visibility</p:attrName>
                                        </p:attrNameLst>
                                      </p:cBhvr>
                                      <p:to>
                                        <p:strVal val="visible"/>
                                      </p:to>
                                    </p:set>
                                    <p:anim calcmode="lin" valueType="num">
                                      <p:cBhvr additive="base">
                                        <p:cTn id="25" dur="500" fill="hold"/>
                                        <p:tgtEl>
                                          <p:spTgt spid="2">
                                            <p:graphicEl>
                                              <a:dgm id="{95341383-F947-42E0-888A-568EEB75E55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95341383-F947-42E0-888A-568EEB75E5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7498" y="245926"/>
            <a:ext cx="11370961" cy="762786"/>
          </a:xfrm>
        </p:spPr>
        <p:txBody>
          <a:bodyPr/>
          <a:lstStyle/>
          <a:p>
            <a:r>
              <a:rPr lang="en-US" sz="4896" dirty="0"/>
              <a:t>Cloud-only solution overview</a:t>
            </a:r>
          </a:p>
        </p:txBody>
      </p:sp>
      <p:graphicFrame>
        <p:nvGraphicFramePr>
          <p:cNvPr id="12" name="Diagram 11"/>
          <p:cNvGraphicFramePr/>
          <p:nvPr>
            <p:extLst/>
          </p:nvPr>
        </p:nvGraphicFramePr>
        <p:xfrm>
          <a:off x="731897" y="1668482"/>
          <a:ext cx="11435574" cy="4689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648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095D2B4B-C251-43CB-B4F3-C45D3755EB7F}"/>
                                            </p:graphicEl>
                                          </p:spTgt>
                                        </p:tgtEl>
                                        <p:attrNameLst>
                                          <p:attrName>style.visibility</p:attrName>
                                        </p:attrNameLst>
                                      </p:cBhvr>
                                      <p:to>
                                        <p:strVal val="visible"/>
                                      </p:to>
                                    </p:set>
                                    <p:animEffect transition="in" filter="fade">
                                      <p:cBhvr>
                                        <p:cTn id="7" dur="500"/>
                                        <p:tgtEl>
                                          <p:spTgt spid="12">
                                            <p:graphicEl>
                                              <a:dgm id="{095D2B4B-C251-43CB-B4F3-C45D3755EB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dgm id="{F6B27DF1-A4D6-4B0C-A278-AF9221795AE4}"/>
                                            </p:graphicEl>
                                          </p:spTgt>
                                        </p:tgtEl>
                                        <p:attrNameLst>
                                          <p:attrName>style.visibility</p:attrName>
                                        </p:attrNameLst>
                                      </p:cBhvr>
                                      <p:to>
                                        <p:strVal val="visible"/>
                                      </p:to>
                                    </p:set>
                                    <p:animEffect transition="in" filter="fade">
                                      <p:cBhvr>
                                        <p:cTn id="12" dur="500"/>
                                        <p:tgtEl>
                                          <p:spTgt spid="12">
                                            <p:graphicEl>
                                              <a:dgm id="{F6B27DF1-A4D6-4B0C-A278-AF9221795AE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dgm id="{C96B4AF3-FF4B-4623-982E-C2316848E71F}"/>
                                            </p:graphicEl>
                                          </p:spTgt>
                                        </p:tgtEl>
                                        <p:attrNameLst>
                                          <p:attrName>style.visibility</p:attrName>
                                        </p:attrNameLst>
                                      </p:cBhvr>
                                      <p:to>
                                        <p:strVal val="visible"/>
                                      </p:to>
                                    </p:set>
                                    <p:animEffect transition="in" filter="fade">
                                      <p:cBhvr>
                                        <p:cTn id="17" dur="500"/>
                                        <p:tgtEl>
                                          <p:spTgt spid="12">
                                            <p:graphicEl>
                                              <a:dgm id="{C96B4AF3-FF4B-4623-982E-C2316848E7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2125677"/>
            <a:ext cx="11704573" cy="1828786"/>
          </a:xfrm>
        </p:spPr>
        <p:txBody>
          <a:bodyPr/>
          <a:lstStyle/>
          <a:p>
            <a:r>
              <a:rPr lang="en-US" sz="5400" dirty="0"/>
              <a:t>Configuring Hybrid Business Connectivity Services with SharePoint 2013</a:t>
            </a:r>
            <a:endParaRPr lang="en-US" dirty="0"/>
          </a:p>
        </p:txBody>
      </p:sp>
      <p:sp>
        <p:nvSpPr>
          <p:cNvPr id="6" name="Text Placeholder 5"/>
          <p:cNvSpPr>
            <a:spLocks noGrp="1"/>
          </p:cNvSpPr>
          <p:nvPr>
            <p:ph type="body" sz="quarter" idx="13"/>
          </p:nvPr>
        </p:nvSpPr>
        <p:spPr/>
        <p:txBody>
          <a:bodyPr/>
          <a:lstStyle/>
          <a:p>
            <a:r>
              <a:rPr lang="en-US" dirty="0" smtClean="0"/>
              <a:t>BRK4113</a:t>
            </a:r>
            <a:endParaRPr lang="en-US" dirty="0"/>
          </a:p>
        </p:txBody>
      </p:sp>
      <p:sp>
        <p:nvSpPr>
          <p:cNvPr id="7" name="Text Placeholder 4"/>
          <p:cNvSpPr>
            <a:spLocks noGrp="1"/>
          </p:cNvSpPr>
          <p:nvPr>
            <p:ph type="body" sz="quarter" idx="12"/>
          </p:nvPr>
        </p:nvSpPr>
        <p:spPr>
          <a:xfrm>
            <a:off x="274702" y="4594530"/>
            <a:ext cx="3200365" cy="1828007"/>
          </a:xfrm>
        </p:spPr>
        <p:txBody>
          <a:bodyPr/>
          <a:lstStyle/>
          <a:p>
            <a:r>
              <a:rPr lang="en-US" dirty="0" smtClean="0"/>
              <a:t>Manas Biswas	</a:t>
            </a:r>
          </a:p>
          <a:p>
            <a:r>
              <a:rPr lang="en-US" dirty="0" err="1" smtClean="0"/>
              <a:t>Snr</a:t>
            </a:r>
            <a:r>
              <a:rPr lang="en-US" dirty="0" smtClean="0"/>
              <a:t> SEE	        </a:t>
            </a:r>
          </a:p>
          <a:p>
            <a:r>
              <a:rPr lang="en-US" dirty="0" smtClean="0"/>
              <a:t>Microsoft India</a:t>
            </a:r>
            <a:endParaRPr lang="en-US" dirty="0"/>
          </a:p>
        </p:txBody>
      </p:sp>
      <p:sp>
        <p:nvSpPr>
          <p:cNvPr id="8" name="Text Placeholder 4"/>
          <p:cNvSpPr txBox="1">
            <a:spLocks/>
          </p:cNvSpPr>
          <p:nvPr/>
        </p:nvSpPr>
        <p:spPr>
          <a:xfrm>
            <a:off x="7498383" y="4594529"/>
            <a:ext cx="3749385" cy="1828007"/>
          </a:xfrm>
          <a:prstGeom prst="rect">
            <a:avLst/>
          </a:prstGeom>
          <a:noFill/>
        </p:spPr>
        <p:txBody>
          <a:bodyPr vert="horz" wrap="square" lIns="146304" tIns="109728" rIns="146304" bIns="109728" rtlCol="0">
            <a:noAutofit/>
          </a:bodyPr>
          <a:lstStyle>
            <a:lvl1pPr marL="0" marR="0" indent="0" algn="l" defTabSz="932667" rtl="0" eaLnBrk="1" fontAlgn="auto" latinLnBrk="0" hangingPunct="1">
              <a:lnSpc>
                <a:spcPct val="90000"/>
              </a:lnSpc>
              <a:spcBef>
                <a:spcPts val="0"/>
              </a:spcBef>
              <a:spcAft>
                <a:spcPts val="0"/>
              </a:spcAft>
              <a:buClr>
                <a:schemeClr val="tx1"/>
              </a:buClr>
              <a:buSzPct val="90000"/>
              <a:buFont typeface="Wingdings" panose="05000000000000000000" pitchFamily="2" charset="2"/>
              <a:buNone/>
              <a:tabLst/>
              <a:defRPr sz="3200" kern="1200" spc="0" baseline="0">
                <a:gradFill>
                  <a:gsLst>
                    <a:gs pos="99115">
                      <a:schemeClr val="tx1"/>
                    </a:gs>
                    <a:gs pos="79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Sam Hassani</a:t>
            </a:r>
          </a:p>
          <a:p>
            <a:r>
              <a:rPr lang="en-US" dirty="0" smtClean="0"/>
              <a:t>Principal Consultant</a:t>
            </a:r>
          </a:p>
          <a:p>
            <a:r>
              <a:rPr lang="en-US" dirty="0" smtClean="0"/>
              <a:t>BrightStarr </a:t>
            </a:r>
            <a:endParaRPr lang="en-US" dirty="0"/>
          </a:p>
        </p:txBody>
      </p:sp>
      <p:sp>
        <p:nvSpPr>
          <p:cNvPr id="9" name="Text Placeholder 4"/>
          <p:cNvSpPr txBox="1">
            <a:spLocks/>
          </p:cNvSpPr>
          <p:nvPr/>
        </p:nvSpPr>
        <p:spPr>
          <a:xfrm>
            <a:off x="3749384" y="4594530"/>
            <a:ext cx="4572336" cy="1828007"/>
          </a:xfrm>
          <a:prstGeom prst="rect">
            <a:avLst/>
          </a:prstGeom>
          <a:noFill/>
        </p:spPr>
        <p:txBody>
          <a:bodyPr vert="horz" wrap="square" lIns="146304" tIns="109728" rIns="146304" bIns="109728" rtlCol="0">
            <a:noAutofit/>
          </a:bodyPr>
          <a:lstStyle>
            <a:lvl1pPr marL="0" marR="0" indent="0" algn="l" defTabSz="932667" rtl="0" eaLnBrk="1" fontAlgn="auto" latinLnBrk="0" hangingPunct="1">
              <a:lnSpc>
                <a:spcPct val="90000"/>
              </a:lnSpc>
              <a:spcBef>
                <a:spcPts val="0"/>
              </a:spcBef>
              <a:spcAft>
                <a:spcPts val="0"/>
              </a:spcAft>
              <a:buClr>
                <a:schemeClr val="tx1"/>
              </a:buClr>
              <a:buSzPct val="90000"/>
              <a:buFont typeface="Wingdings" panose="05000000000000000000" pitchFamily="2" charset="2"/>
              <a:buNone/>
              <a:tabLst/>
              <a:defRPr sz="3200" kern="1200" spc="0" baseline="0">
                <a:gradFill>
                  <a:gsLst>
                    <a:gs pos="99115">
                      <a:schemeClr val="tx1"/>
                    </a:gs>
                    <a:gs pos="79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Neil Hodgkinson  	</a:t>
            </a:r>
          </a:p>
          <a:p>
            <a:r>
              <a:rPr lang="en-US" dirty="0" err="1" smtClean="0"/>
              <a:t>Snr</a:t>
            </a:r>
            <a:r>
              <a:rPr lang="en-US" dirty="0" smtClean="0"/>
              <a:t> PM			</a:t>
            </a:r>
          </a:p>
          <a:p>
            <a:r>
              <a:rPr lang="en-US" dirty="0" smtClean="0"/>
              <a:t>O365 CXP CAT</a:t>
            </a:r>
            <a:endParaRPr lang="en-US" dirty="0"/>
          </a:p>
        </p:txBody>
      </p:sp>
    </p:spTree>
    <p:extLst>
      <p:ext uri="{BB962C8B-B14F-4D97-AF65-F5344CB8AC3E}">
        <p14:creationId xmlns:p14="http://schemas.microsoft.com/office/powerpoint/2010/main" val="3424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5629" y="4361784"/>
            <a:ext cx="4320480" cy="1647129"/>
            <a:chOff x="745629" y="4361785"/>
            <a:chExt cx="4320480" cy="1581172"/>
          </a:xfrm>
        </p:grpSpPr>
        <p:grpSp>
          <p:nvGrpSpPr>
            <p:cNvPr id="12" name="Group 11"/>
            <p:cNvGrpSpPr/>
            <p:nvPr/>
          </p:nvGrpSpPr>
          <p:grpSpPr>
            <a:xfrm>
              <a:off x="745629" y="4361785"/>
              <a:ext cx="4320480" cy="1581172"/>
              <a:chOff x="745629" y="4361785"/>
              <a:chExt cx="4320480" cy="1581172"/>
            </a:xfrm>
          </p:grpSpPr>
          <p:sp>
            <p:nvSpPr>
              <p:cNvPr id="70" name="Rectangle 69"/>
              <p:cNvSpPr/>
              <p:nvPr/>
            </p:nvSpPr>
            <p:spPr bwMode="auto">
              <a:xfrm>
                <a:off x="745629" y="4361785"/>
                <a:ext cx="4320480" cy="1581172"/>
              </a:xfrm>
              <a:prstGeom prst="rect">
                <a:avLst/>
              </a:prstGeom>
              <a:solidFill>
                <a:srgbClr val="00188F"/>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pic>
            <p:nvPicPr>
              <p:cNvPr id="48" name="Picture 47"/>
              <p:cNvPicPr>
                <a:picLocks noChangeAspect="1"/>
              </p:cNvPicPr>
              <p:nvPr/>
            </p:nvPicPr>
            <p:blipFill>
              <a:blip r:embed="rId3"/>
              <a:stretch>
                <a:fillRect/>
              </a:stretch>
            </p:blipFill>
            <p:spPr>
              <a:xfrm>
                <a:off x="1376296" y="4721398"/>
                <a:ext cx="1543251" cy="941006"/>
              </a:xfrm>
              <a:prstGeom prst="rect">
                <a:avLst/>
              </a:prstGeom>
            </p:spPr>
          </p:pic>
          <p:pic>
            <p:nvPicPr>
              <p:cNvPr id="49" name="Picture 48"/>
              <p:cNvPicPr>
                <a:picLocks noChangeAspect="1"/>
              </p:cNvPicPr>
              <p:nvPr/>
            </p:nvPicPr>
            <p:blipFill>
              <a:blip r:embed="rId4"/>
              <a:stretch>
                <a:fillRect/>
              </a:stretch>
            </p:blipFill>
            <p:spPr>
              <a:xfrm>
                <a:off x="1884483" y="4977175"/>
                <a:ext cx="570192" cy="554055"/>
              </a:xfrm>
              <a:prstGeom prst="rect">
                <a:avLst/>
              </a:prstGeom>
            </p:spPr>
          </p:pic>
          <p:pic>
            <p:nvPicPr>
              <p:cNvPr id="54" name="Picture 53"/>
              <p:cNvPicPr>
                <a:picLocks noChangeAspect="1"/>
              </p:cNvPicPr>
              <p:nvPr/>
            </p:nvPicPr>
            <p:blipFill>
              <a:blip r:embed="rId5"/>
              <a:stretch>
                <a:fillRect/>
              </a:stretch>
            </p:blipFill>
            <p:spPr>
              <a:xfrm>
                <a:off x="2369427" y="4743848"/>
                <a:ext cx="338264" cy="290621"/>
              </a:xfrm>
              <a:prstGeom prst="rect">
                <a:avLst/>
              </a:prstGeom>
            </p:spPr>
          </p:pic>
        </p:grpSp>
        <p:sp>
          <p:nvSpPr>
            <p:cNvPr id="71" name="Rectangle 70"/>
            <p:cNvSpPr/>
            <p:nvPr/>
          </p:nvSpPr>
          <p:spPr>
            <a:xfrm>
              <a:off x="1632937" y="5672507"/>
              <a:ext cx="1529797" cy="253916"/>
            </a:xfrm>
            <a:prstGeom prst="rect">
              <a:avLst/>
            </a:prstGeom>
          </p:spPr>
          <p:txBody>
            <a:bodyPr wrap="square">
              <a:spAutoFit/>
            </a:bodyPr>
            <a:lstStyle/>
            <a:p>
              <a:r>
                <a:rPr lang="en-US" sz="1050" kern="0" spc="-20" dirty="0">
                  <a:latin typeface="Segoe UI Light" panose="020B0502040204020203" pitchFamily="34" charset="0"/>
                  <a:cs typeface="Segoe UI Light" panose="020B0502040204020203" pitchFamily="34" charset="0"/>
                </a:rPr>
                <a:t>SharePoint online</a:t>
              </a:r>
            </a:p>
          </p:txBody>
        </p:sp>
      </p:grpSp>
      <p:grpSp>
        <p:nvGrpSpPr>
          <p:cNvPr id="15" name="Group 14"/>
          <p:cNvGrpSpPr/>
          <p:nvPr/>
        </p:nvGrpSpPr>
        <p:grpSpPr>
          <a:xfrm>
            <a:off x="745629" y="2545634"/>
            <a:ext cx="4320480" cy="1700486"/>
            <a:chOff x="745629" y="2545634"/>
            <a:chExt cx="4320480" cy="1700486"/>
          </a:xfrm>
        </p:grpSpPr>
        <p:grpSp>
          <p:nvGrpSpPr>
            <p:cNvPr id="13" name="Group 12"/>
            <p:cNvGrpSpPr/>
            <p:nvPr/>
          </p:nvGrpSpPr>
          <p:grpSpPr>
            <a:xfrm>
              <a:off x="745629" y="2574864"/>
              <a:ext cx="4320480" cy="1671256"/>
              <a:chOff x="745629" y="2574864"/>
              <a:chExt cx="4320480" cy="1671256"/>
            </a:xfrm>
          </p:grpSpPr>
          <p:sp>
            <p:nvSpPr>
              <p:cNvPr id="2" name="Rectangle 1"/>
              <p:cNvSpPr/>
              <p:nvPr/>
            </p:nvSpPr>
            <p:spPr bwMode="auto">
              <a:xfrm>
                <a:off x="745629" y="2574864"/>
                <a:ext cx="4320480" cy="1671256"/>
              </a:xfrm>
              <a:prstGeom prst="rect">
                <a:avLst/>
              </a:prstGeom>
              <a:solidFill>
                <a:srgbClr val="00188F"/>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11" name="Group 10"/>
              <p:cNvGrpSpPr/>
              <p:nvPr/>
            </p:nvGrpSpPr>
            <p:grpSpPr>
              <a:xfrm>
                <a:off x="2561250" y="2767111"/>
                <a:ext cx="1580078" cy="1245419"/>
                <a:chOff x="2561250" y="2767111"/>
                <a:chExt cx="1580078" cy="1245419"/>
              </a:xfrm>
            </p:grpSpPr>
            <p:pic>
              <p:nvPicPr>
                <p:cNvPr id="50" name="Picture 49"/>
                <p:cNvPicPr>
                  <a:picLocks noChangeAspect="1"/>
                </p:cNvPicPr>
                <p:nvPr/>
              </p:nvPicPr>
              <p:blipFill>
                <a:blip r:embed="rId3"/>
                <a:stretch>
                  <a:fillRect/>
                </a:stretch>
              </p:blipFill>
              <p:spPr>
                <a:xfrm>
                  <a:off x="2561250" y="2767111"/>
                  <a:ext cx="1543251" cy="941006"/>
                </a:xfrm>
                <a:prstGeom prst="rect">
                  <a:avLst/>
                </a:prstGeom>
              </p:spPr>
            </p:pic>
            <p:pic>
              <p:nvPicPr>
                <p:cNvPr id="51" name="Picture 50"/>
                <p:cNvPicPr>
                  <a:picLocks noChangeAspect="1"/>
                </p:cNvPicPr>
                <p:nvPr/>
              </p:nvPicPr>
              <p:blipFill>
                <a:blip r:embed="rId6"/>
                <a:stretch>
                  <a:fillRect/>
                </a:stretch>
              </p:blipFill>
              <p:spPr>
                <a:xfrm>
                  <a:off x="3888414" y="3198519"/>
                  <a:ext cx="252914" cy="362013"/>
                </a:xfrm>
                <a:prstGeom prst="rect">
                  <a:avLst/>
                </a:prstGeom>
              </p:spPr>
            </p:pic>
            <p:pic>
              <p:nvPicPr>
                <p:cNvPr id="52" name="Picture 51"/>
                <p:cNvPicPr>
                  <a:picLocks noChangeAspect="1"/>
                </p:cNvPicPr>
                <p:nvPr/>
              </p:nvPicPr>
              <p:blipFill>
                <a:blip r:embed="rId7"/>
                <a:stretch>
                  <a:fillRect/>
                </a:stretch>
              </p:blipFill>
              <p:spPr>
                <a:xfrm>
                  <a:off x="3214071" y="3020088"/>
                  <a:ext cx="491415" cy="541178"/>
                </a:xfrm>
                <a:prstGeom prst="rect">
                  <a:avLst/>
                </a:prstGeom>
              </p:spPr>
            </p:pic>
            <p:pic>
              <p:nvPicPr>
                <p:cNvPr id="53" name="Picture 52"/>
                <p:cNvPicPr>
                  <a:picLocks noChangeAspect="1"/>
                </p:cNvPicPr>
                <p:nvPr/>
              </p:nvPicPr>
              <p:blipFill>
                <a:blip r:embed="rId5"/>
                <a:stretch>
                  <a:fillRect/>
                </a:stretch>
              </p:blipFill>
              <p:spPr>
                <a:xfrm>
                  <a:off x="2689677" y="3344799"/>
                  <a:ext cx="512681" cy="440473"/>
                </a:xfrm>
                <a:prstGeom prst="rect">
                  <a:avLst/>
                </a:prstGeom>
              </p:spPr>
            </p:pic>
            <p:grpSp>
              <p:nvGrpSpPr>
                <p:cNvPr id="55" name="Group 54"/>
                <p:cNvGrpSpPr/>
                <p:nvPr/>
              </p:nvGrpSpPr>
              <p:grpSpPr>
                <a:xfrm>
                  <a:off x="3669461" y="3676197"/>
                  <a:ext cx="336753" cy="336333"/>
                  <a:chOff x="4594281" y="384175"/>
                  <a:chExt cx="1271587" cy="1270001"/>
                </a:xfrm>
                <a:solidFill>
                  <a:schemeClr val="accent1"/>
                </a:solidFill>
              </p:grpSpPr>
              <p:sp>
                <p:nvSpPr>
                  <p:cNvPr id="56" name="Rectangle 5"/>
                  <p:cNvSpPr>
                    <a:spLocks noChangeArrowheads="1"/>
                  </p:cNvSpPr>
                  <p:nvPr/>
                </p:nvSpPr>
                <p:spPr bwMode="auto">
                  <a:xfrm>
                    <a:off x="4594281" y="384175"/>
                    <a:ext cx="604837" cy="604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7" name="Rectangle 6"/>
                  <p:cNvSpPr>
                    <a:spLocks noChangeArrowheads="1"/>
                  </p:cNvSpPr>
                  <p:nvPr/>
                </p:nvSpPr>
                <p:spPr bwMode="auto">
                  <a:xfrm>
                    <a:off x="5264206" y="384175"/>
                    <a:ext cx="601662" cy="604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8" name="Rectangle 7"/>
                  <p:cNvSpPr>
                    <a:spLocks noChangeArrowheads="1"/>
                  </p:cNvSpPr>
                  <p:nvPr/>
                </p:nvSpPr>
                <p:spPr bwMode="auto">
                  <a:xfrm>
                    <a:off x="4594281" y="1049338"/>
                    <a:ext cx="604837" cy="604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9" name="Rectangle 8"/>
                  <p:cNvSpPr>
                    <a:spLocks noChangeArrowheads="1"/>
                  </p:cNvSpPr>
                  <p:nvPr/>
                </p:nvSpPr>
                <p:spPr bwMode="auto">
                  <a:xfrm>
                    <a:off x="5264206" y="1049338"/>
                    <a:ext cx="601662" cy="604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grpSp>
        </p:grpSp>
        <p:sp>
          <p:nvSpPr>
            <p:cNvPr id="65" name="Rectangle 64"/>
            <p:cNvSpPr/>
            <p:nvPr/>
          </p:nvSpPr>
          <p:spPr>
            <a:xfrm>
              <a:off x="2976389" y="2545634"/>
              <a:ext cx="1529797" cy="253916"/>
            </a:xfrm>
            <a:prstGeom prst="rect">
              <a:avLst/>
            </a:prstGeom>
          </p:spPr>
          <p:txBody>
            <a:bodyPr wrap="square">
              <a:spAutoFit/>
            </a:bodyPr>
            <a:lstStyle/>
            <a:p>
              <a:r>
                <a:rPr lang="en-US" sz="1050" kern="0" spc="-20" dirty="0">
                  <a:latin typeface="Segoe UI Light" panose="020B0502040204020203" pitchFamily="34" charset="0"/>
                  <a:cs typeface="Segoe UI Light" panose="020B0502040204020203" pitchFamily="34" charset="0"/>
                </a:rPr>
                <a:t>SQL Azure</a:t>
              </a:r>
            </a:p>
          </p:txBody>
        </p:sp>
      </p:grpSp>
      <p:sp>
        <p:nvSpPr>
          <p:cNvPr id="3" name="Title 2"/>
          <p:cNvSpPr>
            <a:spLocks noGrp="1"/>
          </p:cNvSpPr>
          <p:nvPr>
            <p:ph type="title"/>
          </p:nvPr>
        </p:nvSpPr>
        <p:spPr>
          <a:xfrm>
            <a:off x="546343" y="245926"/>
            <a:ext cx="11370961" cy="762786"/>
          </a:xfrm>
        </p:spPr>
        <p:txBody>
          <a:bodyPr/>
          <a:lstStyle/>
          <a:p>
            <a:r>
              <a:rPr lang="en-US" sz="4896" dirty="0"/>
              <a:t>Cloud-only authorization and data flow</a:t>
            </a:r>
          </a:p>
        </p:txBody>
      </p:sp>
      <p:sp>
        <p:nvSpPr>
          <p:cNvPr id="38" name="TextBox 37"/>
          <p:cNvSpPr txBox="1"/>
          <p:nvPr/>
        </p:nvSpPr>
        <p:spPr>
          <a:xfrm>
            <a:off x="1292273" y="1633245"/>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❶</a:t>
            </a:r>
            <a:endParaRPr lang="en-US" sz="1632" spc="-71" dirty="0">
              <a:solidFill>
                <a:schemeClr val="accent4"/>
              </a:solidFill>
            </a:endParaRPr>
          </a:p>
        </p:txBody>
      </p:sp>
      <p:grpSp>
        <p:nvGrpSpPr>
          <p:cNvPr id="39" name="Group 38"/>
          <p:cNvGrpSpPr/>
          <p:nvPr/>
        </p:nvGrpSpPr>
        <p:grpSpPr>
          <a:xfrm>
            <a:off x="1648397" y="1481038"/>
            <a:ext cx="1212086" cy="678501"/>
            <a:chOff x="5609571" y="874181"/>
            <a:chExt cx="1444747" cy="808740"/>
          </a:xfrm>
        </p:grpSpPr>
        <p:pic>
          <p:nvPicPr>
            <p:cNvPr id="40" name="Picture 39"/>
            <p:cNvPicPr>
              <a:picLocks noChangeAspect="1"/>
            </p:cNvPicPr>
            <p:nvPr/>
          </p:nvPicPr>
          <p:blipFill>
            <a:blip r:embed="rId8"/>
            <a:stretch>
              <a:fillRect/>
            </a:stretch>
          </p:blipFill>
          <p:spPr>
            <a:xfrm>
              <a:off x="6098068" y="874181"/>
              <a:ext cx="956250" cy="776250"/>
            </a:xfrm>
            <a:prstGeom prst="rect">
              <a:avLst/>
            </a:prstGeom>
          </p:spPr>
        </p:pic>
        <p:pic>
          <p:nvPicPr>
            <p:cNvPr id="41" name="Picture 40"/>
            <p:cNvPicPr>
              <a:picLocks noChangeAspect="1"/>
            </p:cNvPicPr>
            <p:nvPr/>
          </p:nvPicPr>
          <p:blipFill>
            <a:blip r:embed="rId9">
              <a:lum bright="70000" contrast="-70000"/>
            </a:blip>
            <a:stretch>
              <a:fillRect/>
            </a:stretch>
          </p:blipFill>
          <p:spPr>
            <a:xfrm>
              <a:off x="5609571" y="1131671"/>
              <a:ext cx="450000" cy="551250"/>
            </a:xfrm>
            <a:prstGeom prst="rect">
              <a:avLst/>
            </a:prstGeom>
          </p:spPr>
        </p:pic>
      </p:grpSp>
      <p:grpSp>
        <p:nvGrpSpPr>
          <p:cNvPr id="20" name="Group 19"/>
          <p:cNvGrpSpPr/>
          <p:nvPr/>
        </p:nvGrpSpPr>
        <p:grpSpPr>
          <a:xfrm>
            <a:off x="1884402" y="2232282"/>
            <a:ext cx="373041" cy="2433848"/>
            <a:chOff x="1884402" y="2232282"/>
            <a:chExt cx="373041" cy="2433848"/>
          </a:xfrm>
        </p:grpSpPr>
        <p:sp>
          <p:nvSpPr>
            <p:cNvPr id="44" name="TextBox 43"/>
            <p:cNvSpPr txBox="1"/>
            <p:nvPr/>
          </p:nvSpPr>
          <p:spPr>
            <a:xfrm>
              <a:off x="1884402" y="3339691"/>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❼</a:t>
              </a:r>
              <a:endParaRPr lang="en-US" sz="1632" spc="-71" dirty="0">
                <a:solidFill>
                  <a:schemeClr val="accent4"/>
                </a:solidFill>
              </a:endParaRPr>
            </a:p>
          </p:txBody>
        </p:sp>
        <p:cxnSp>
          <p:nvCxnSpPr>
            <p:cNvPr id="60" name="Straight Arrow Connector 59"/>
            <p:cNvCxnSpPr/>
            <p:nvPr/>
          </p:nvCxnSpPr>
          <p:spPr>
            <a:xfrm>
              <a:off x="2173949" y="2232282"/>
              <a:ext cx="0" cy="2433848"/>
            </a:xfrm>
            <a:prstGeom prst="straightConnector1">
              <a:avLst/>
            </a:prstGeom>
            <a:ln w="38100">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476491" y="2232282"/>
            <a:ext cx="405113" cy="2433848"/>
            <a:chOff x="2476491" y="2232282"/>
            <a:chExt cx="405113" cy="2433848"/>
          </a:xfrm>
        </p:grpSpPr>
        <p:sp>
          <p:nvSpPr>
            <p:cNvPr id="43" name="TextBox 42"/>
            <p:cNvSpPr txBox="1"/>
            <p:nvPr/>
          </p:nvSpPr>
          <p:spPr>
            <a:xfrm>
              <a:off x="2508563" y="2757893"/>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❷</a:t>
              </a:r>
              <a:endParaRPr lang="en-US" sz="1632" spc="-71" dirty="0">
                <a:solidFill>
                  <a:schemeClr val="accent4"/>
                </a:solidFill>
              </a:endParaRPr>
            </a:p>
          </p:txBody>
        </p:sp>
        <p:cxnSp>
          <p:nvCxnSpPr>
            <p:cNvPr id="61" name="Straight Arrow Connector 60"/>
            <p:cNvCxnSpPr/>
            <p:nvPr/>
          </p:nvCxnSpPr>
          <p:spPr>
            <a:xfrm>
              <a:off x="2476491" y="2232282"/>
              <a:ext cx="5412" cy="243384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936615" y="3601284"/>
            <a:ext cx="445953" cy="500805"/>
            <a:chOff x="2936615" y="3601284"/>
            <a:chExt cx="445953" cy="500805"/>
          </a:xfrm>
        </p:grpSpPr>
        <p:sp>
          <p:nvSpPr>
            <p:cNvPr id="47" name="TextBox 46"/>
            <p:cNvSpPr txBox="1"/>
            <p:nvPr/>
          </p:nvSpPr>
          <p:spPr>
            <a:xfrm>
              <a:off x="3009527" y="3845930"/>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❹</a:t>
              </a:r>
              <a:endParaRPr lang="en-US" sz="1632" spc="-71" dirty="0">
                <a:solidFill>
                  <a:schemeClr val="accent4"/>
                </a:solidFill>
              </a:endParaRPr>
            </a:p>
          </p:txBody>
        </p:sp>
        <p:cxnSp>
          <p:nvCxnSpPr>
            <p:cNvPr id="63" name="Straight Connector 62"/>
            <p:cNvCxnSpPr/>
            <p:nvPr/>
          </p:nvCxnSpPr>
          <p:spPr>
            <a:xfrm>
              <a:off x="2936615" y="3601284"/>
              <a:ext cx="0" cy="408910"/>
            </a:xfrm>
            <a:prstGeom prst="line">
              <a:avLst/>
            </a:prstGeom>
            <a:ln w="38100">
              <a:solidFill>
                <a:srgbClr val="FFFF0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579097" y="4103454"/>
            <a:ext cx="614804" cy="552573"/>
            <a:chOff x="2579097" y="4103454"/>
            <a:chExt cx="614804" cy="552573"/>
          </a:xfrm>
        </p:grpSpPr>
        <p:sp>
          <p:nvSpPr>
            <p:cNvPr id="45" name="TextBox 44"/>
            <p:cNvSpPr txBox="1"/>
            <p:nvPr/>
          </p:nvSpPr>
          <p:spPr>
            <a:xfrm>
              <a:off x="2820860" y="4321223"/>
              <a:ext cx="373041" cy="256159"/>
            </a:xfrm>
            <a:prstGeom prst="rect">
              <a:avLst/>
            </a:prstGeom>
            <a:noFill/>
            <a:ln>
              <a:noFill/>
            </a:ln>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❺</a:t>
              </a:r>
              <a:endParaRPr lang="en-US" sz="1632" spc="-71" dirty="0">
                <a:solidFill>
                  <a:schemeClr val="accent4"/>
                </a:solidFill>
              </a:endParaRPr>
            </a:p>
          </p:txBody>
        </p:sp>
        <p:cxnSp>
          <p:nvCxnSpPr>
            <p:cNvPr id="64" name="Straight Arrow Connector 63"/>
            <p:cNvCxnSpPr/>
            <p:nvPr/>
          </p:nvCxnSpPr>
          <p:spPr>
            <a:xfrm flipH="1">
              <a:off x="2579097" y="4103454"/>
              <a:ext cx="350344" cy="5525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562200" y="3130882"/>
            <a:ext cx="2179288" cy="2125216"/>
            <a:chOff x="2562200" y="3130882"/>
            <a:chExt cx="2179288" cy="2125216"/>
          </a:xfrm>
        </p:grpSpPr>
        <p:sp>
          <p:nvSpPr>
            <p:cNvPr id="46" name="TextBox 45"/>
            <p:cNvSpPr txBox="1"/>
            <p:nvPr/>
          </p:nvSpPr>
          <p:spPr>
            <a:xfrm>
              <a:off x="4368447" y="3903509"/>
              <a:ext cx="373041" cy="256159"/>
            </a:xfrm>
            <a:prstGeom prst="rect">
              <a:avLst/>
            </a:prstGeom>
            <a:noFill/>
            <a:ln>
              <a:noFill/>
            </a:ln>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❻</a:t>
              </a:r>
              <a:endParaRPr lang="en-US" sz="1632" spc="-71" dirty="0">
                <a:solidFill>
                  <a:schemeClr val="accent4"/>
                </a:solidFill>
              </a:endParaRPr>
            </a:p>
          </p:txBody>
        </p:sp>
        <p:cxnSp>
          <p:nvCxnSpPr>
            <p:cNvPr id="66" name="Straight Arrow Connector 65"/>
            <p:cNvCxnSpPr/>
            <p:nvPr/>
          </p:nvCxnSpPr>
          <p:spPr>
            <a:xfrm>
              <a:off x="3564846" y="3137367"/>
              <a:ext cx="752796" cy="0"/>
            </a:xfrm>
            <a:prstGeom prst="straightConnector1">
              <a:avLst/>
            </a:prstGeom>
            <a:ln w="3810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08350" y="3130882"/>
              <a:ext cx="0" cy="2125216"/>
            </a:xfrm>
            <a:prstGeom prst="line">
              <a:avLst/>
            </a:prstGeom>
            <a:ln w="3810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562200" y="5256098"/>
              <a:ext cx="1757909" cy="0"/>
            </a:xfrm>
            <a:prstGeom prst="straightConnector1">
              <a:avLst/>
            </a:prstGeom>
            <a:ln w="38100">
              <a:solidFill>
                <a:srgbClr val="FFFF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633370" y="4866081"/>
            <a:ext cx="843121" cy="628790"/>
            <a:chOff x="1633370" y="4866081"/>
            <a:chExt cx="843121" cy="628790"/>
          </a:xfrm>
        </p:grpSpPr>
        <p:cxnSp>
          <p:nvCxnSpPr>
            <p:cNvPr id="62" name="Straight Arrow Connector 61"/>
            <p:cNvCxnSpPr/>
            <p:nvPr/>
          </p:nvCxnSpPr>
          <p:spPr>
            <a:xfrm flipH="1">
              <a:off x="2270181" y="4866081"/>
              <a:ext cx="206310" cy="203739"/>
            </a:xfrm>
            <a:prstGeom prst="straightConnector1">
              <a:avLst/>
            </a:prstGeom>
            <a:ln w="3810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33370" y="5238712"/>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❸</a:t>
              </a:r>
              <a:endParaRPr lang="en-US" sz="1632" spc="-71" dirty="0">
                <a:solidFill>
                  <a:schemeClr val="accent4"/>
                </a:solidFill>
              </a:endParaRPr>
            </a:p>
          </p:txBody>
        </p:sp>
      </p:grpSp>
      <p:graphicFrame>
        <p:nvGraphicFramePr>
          <p:cNvPr id="72" name="Diagram 71"/>
          <p:cNvGraphicFramePr/>
          <p:nvPr>
            <p:extLst/>
          </p:nvPr>
        </p:nvGraphicFramePr>
        <p:xfrm>
          <a:off x="5210125" y="1139848"/>
          <a:ext cx="7134525" cy="552732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647043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2">
                                            <p:graphicEl>
                                              <a:dgm id="{EDACDB8F-4018-43C1-8CA2-78B8C8E5AC2E}"/>
                                            </p:graphicEl>
                                          </p:spTgt>
                                        </p:tgtEl>
                                        <p:attrNameLst>
                                          <p:attrName>style.visibility</p:attrName>
                                        </p:attrNameLst>
                                      </p:cBhvr>
                                      <p:to>
                                        <p:strVal val="visible"/>
                                      </p:to>
                                    </p:set>
                                    <p:anim calcmode="lin" valueType="num">
                                      <p:cBhvr additive="base">
                                        <p:cTn id="21" dur="500" fill="hold"/>
                                        <p:tgtEl>
                                          <p:spTgt spid="72">
                                            <p:graphicEl>
                                              <a:dgm id="{EDACDB8F-4018-43C1-8CA2-78B8C8E5AC2E}"/>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2">
                                            <p:graphicEl>
                                              <a:dgm id="{EDACDB8F-4018-43C1-8CA2-78B8C8E5AC2E}"/>
                                            </p:graphic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2">
                                            <p:graphicEl>
                                              <a:dgm id="{9A2126E0-5DEB-4FFE-A757-8B5D922629D7}"/>
                                            </p:graphicEl>
                                          </p:spTgt>
                                        </p:tgtEl>
                                        <p:attrNameLst>
                                          <p:attrName>style.visibility</p:attrName>
                                        </p:attrNameLst>
                                      </p:cBhvr>
                                      <p:to>
                                        <p:strVal val="visible"/>
                                      </p:to>
                                    </p:set>
                                    <p:anim calcmode="lin" valueType="num">
                                      <p:cBhvr additive="base">
                                        <p:cTn id="25" dur="500" fill="hold"/>
                                        <p:tgtEl>
                                          <p:spTgt spid="72">
                                            <p:graphicEl>
                                              <a:dgm id="{9A2126E0-5DEB-4FFE-A757-8B5D922629D7}"/>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2">
                                            <p:graphicEl>
                                              <a:dgm id="{9A2126E0-5DEB-4FFE-A757-8B5D922629D7}"/>
                                            </p:graphicEl>
                                          </p:spTgt>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72">
                                            <p:graphicEl>
                                              <a:dgm id="{FC238D55-7E6F-4AAD-9E15-20FACF8DFEDA}"/>
                                            </p:graphicEl>
                                          </p:spTgt>
                                        </p:tgtEl>
                                        <p:attrNameLst>
                                          <p:attrName>style.visibility</p:attrName>
                                        </p:attrNameLst>
                                      </p:cBhvr>
                                      <p:to>
                                        <p:strVal val="visible"/>
                                      </p:to>
                                    </p:set>
                                    <p:anim calcmode="lin" valueType="num">
                                      <p:cBhvr additive="base">
                                        <p:cTn id="34" dur="500" fill="hold"/>
                                        <p:tgtEl>
                                          <p:spTgt spid="72">
                                            <p:graphicEl>
                                              <a:dgm id="{FC238D55-7E6F-4AAD-9E15-20FACF8DFEDA}"/>
                                            </p:graphic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72">
                                            <p:graphicEl>
                                              <a:dgm id="{FC238D55-7E6F-4AAD-9E15-20FACF8DFEDA}"/>
                                            </p:graphicEl>
                                          </p:spTgt>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2">
                                            <p:graphicEl>
                                              <a:dgm id="{9CBF8A11-7FB0-45C9-AF71-579F7E9FE872}"/>
                                            </p:graphicEl>
                                          </p:spTgt>
                                        </p:tgtEl>
                                        <p:attrNameLst>
                                          <p:attrName>style.visibility</p:attrName>
                                        </p:attrNameLst>
                                      </p:cBhvr>
                                      <p:to>
                                        <p:strVal val="visible"/>
                                      </p:to>
                                    </p:set>
                                    <p:anim calcmode="lin" valueType="num">
                                      <p:cBhvr additive="base">
                                        <p:cTn id="38" dur="500" fill="hold"/>
                                        <p:tgtEl>
                                          <p:spTgt spid="72">
                                            <p:graphicEl>
                                              <a:dgm id="{9CBF8A11-7FB0-45C9-AF71-579F7E9FE872}"/>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72">
                                            <p:graphicEl>
                                              <a:dgm id="{9CBF8A11-7FB0-45C9-AF71-579F7E9FE872}"/>
                                            </p:graphicEl>
                                          </p:spTgt>
                                        </p:tgtEl>
                                        <p:attrNameLst>
                                          <p:attrName>ppt_y</p:attrName>
                                        </p:attrNameLst>
                                      </p:cBhvr>
                                      <p:tavLst>
                                        <p:tav tm="0">
                                          <p:val>
                                            <p:strVal val="#ppt_y"/>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2">
                                            <p:graphicEl>
                                              <a:dgm id="{C44D7FE1-3604-46FA-BD32-B14CF1F2A50B}"/>
                                            </p:graphicEl>
                                          </p:spTgt>
                                        </p:tgtEl>
                                        <p:attrNameLst>
                                          <p:attrName>style.visibility</p:attrName>
                                        </p:attrNameLst>
                                      </p:cBhvr>
                                      <p:to>
                                        <p:strVal val="visible"/>
                                      </p:to>
                                    </p:set>
                                    <p:anim calcmode="lin" valueType="num">
                                      <p:cBhvr additive="base">
                                        <p:cTn id="47" dur="500" fill="hold"/>
                                        <p:tgtEl>
                                          <p:spTgt spid="72">
                                            <p:graphicEl>
                                              <a:dgm id="{C44D7FE1-3604-46FA-BD32-B14CF1F2A50B}"/>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2">
                                            <p:graphicEl>
                                              <a:dgm id="{C44D7FE1-3604-46FA-BD32-B14CF1F2A50B}"/>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2">
                                            <p:graphicEl>
                                              <a:dgm id="{5589EC1C-6B2D-4DC1-B890-5A8C133F82C2}"/>
                                            </p:graphicEl>
                                          </p:spTgt>
                                        </p:tgtEl>
                                        <p:attrNameLst>
                                          <p:attrName>style.visibility</p:attrName>
                                        </p:attrNameLst>
                                      </p:cBhvr>
                                      <p:to>
                                        <p:strVal val="visible"/>
                                      </p:to>
                                    </p:set>
                                    <p:anim calcmode="lin" valueType="num">
                                      <p:cBhvr additive="base">
                                        <p:cTn id="51" dur="500" fill="hold"/>
                                        <p:tgtEl>
                                          <p:spTgt spid="72">
                                            <p:graphicEl>
                                              <a:dgm id="{5589EC1C-6B2D-4DC1-B890-5A8C133F82C2}"/>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2">
                                            <p:graphicEl>
                                              <a:dgm id="{5589EC1C-6B2D-4DC1-B890-5A8C133F82C2}"/>
                                            </p:graphicEl>
                                          </p:spTgt>
                                        </p:tgtEl>
                                        <p:attrNameLst>
                                          <p:attrName>ppt_y</p:attrName>
                                        </p:attrNameLst>
                                      </p:cBhvr>
                                      <p:tavLst>
                                        <p:tav tm="0">
                                          <p:val>
                                            <p:strVal val="#ppt_y"/>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72">
                                            <p:graphicEl>
                                              <a:dgm id="{60DB8A3B-1FAD-4955-92CA-CFB7D8E3614B}"/>
                                            </p:graphicEl>
                                          </p:spTgt>
                                        </p:tgtEl>
                                        <p:attrNameLst>
                                          <p:attrName>style.visibility</p:attrName>
                                        </p:attrNameLst>
                                      </p:cBhvr>
                                      <p:to>
                                        <p:strVal val="visible"/>
                                      </p:to>
                                    </p:set>
                                    <p:anim calcmode="lin" valueType="num">
                                      <p:cBhvr additive="base">
                                        <p:cTn id="60" dur="500" fill="hold"/>
                                        <p:tgtEl>
                                          <p:spTgt spid="72">
                                            <p:graphicEl>
                                              <a:dgm id="{60DB8A3B-1FAD-4955-92CA-CFB7D8E3614B}"/>
                                            </p:graphic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72">
                                            <p:graphicEl>
                                              <a:dgm id="{60DB8A3B-1FAD-4955-92CA-CFB7D8E3614B}"/>
                                            </p:graphicEl>
                                          </p:spTgt>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72">
                                            <p:graphicEl>
                                              <a:dgm id="{A798937E-5389-4789-A6A5-B77AE079A455}"/>
                                            </p:graphicEl>
                                          </p:spTgt>
                                        </p:tgtEl>
                                        <p:attrNameLst>
                                          <p:attrName>style.visibility</p:attrName>
                                        </p:attrNameLst>
                                      </p:cBhvr>
                                      <p:to>
                                        <p:strVal val="visible"/>
                                      </p:to>
                                    </p:set>
                                    <p:anim calcmode="lin" valueType="num">
                                      <p:cBhvr additive="base">
                                        <p:cTn id="64" dur="500" fill="hold"/>
                                        <p:tgtEl>
                                          <p:spTgt spid="72">
                                            <p:graphicEl>
                                              <a:dgm id="{A798937E-5389-4789-A6A5-B77AE079A455}"/>
                                            </p:graphic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72">
                                            <p:graphicEl>
                                              <a:dgm id="{A798937E-5389-4789-A6A5-B77AE079A455}"/>
                                            </p:graphicEl>
                                          </p:spTgt>
                                        </p:tgtEl>
                                        <p:attrNameLst>
                                          <p:attrName>ppt_y</p:attrName>
                                        </p:attrNameLst>
                                      </p:cBhvr>
                                      <p:tavLst>
                                        <p:tav tm="0">
                                          <p:val>
                                            <p:strVal val="#ppt_y"/>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2">
                                            <p:graphicEl>
                                              <a:dgm id="{FA870E73-F0CF-4029-97E0-549718E7A2E1}"/>
                                            </p:graphicEl>
                                          </p:spTgt>
                                        </p:tgtEl>
                                        <p:attrNameLst>
                                          <p:attrName>style.visibility</p:attrName>
                                        </p:attrNameLst>
                                      </p:cBhvr>
                                      <p:to>
                                        <p:strVal val="visible"/>
                                      </p:to>
                                    </p:set>
                                    <p:anim calcmode="lin" valueType="num">
                                      <p:cBhvr additive="base">
                                        <p:cTn id="73" dur="500" fill="hold"/>
                                        <p:tgtEl>
                                          <p:spTgt spid="72">
                                            <p:graphicEl>
                                              <a:dgm id="{FA870E73-F0CF-4029-97E0-549718E7A2E1}"/>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2">
                                            <p:graphicEl>
                                              <a:dgm id="{FA870E73-F0CF-4029-97E0-549718E7A2E1}"/>
                                            </p:graphic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2">
                                            <p:graphicEl>
                                              <a:dgm id="{DFEAA342-ED78-4682-A7E8-12612298E655}"/>
                                            </p:graphicEl>
                                          </p:spTgt>
                                        </p:tgtEl>
                                        <p:attrNameLst>
                                          <p:attrName>style.visibility</p:attrName>
                                        </p:attrNameLst>
                                      </p:cBhvr>
                                      <p:to>
                                        <p:strVal val="visible"/>
                                      </p:to>
                                    </p:set>
                                    <p:anim calcmode="lin" valueType="num">
                                      <p:cBhvr additive="base">
                                        <p:cTn id="77" dur="500" fill="hold"/>
                                        <p:tgtEl>
                                          <p:spTgt spid="72">
                                            <p:graphicEl>
                                              <a:dgm id="{DFEAA342-ED78-4682-A7E8-12612298E655}"/>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72">
                                            <p:graphicEl>
                                              <a:dgm id="{DFEAA342-ED78-4682-A7E8-12612298E655}"/>
                                            </p:graphicEl>
                                          </p:spTgt>
                                        </p:tgtEl>
                                        <p:attrNameLst>
                                          <p:attrName>ppt_y</p:attrName>
                                        </p:attrNameLst>
                                      </p:cBhvr>
                                      <p:tavLst>
                                        <p:tav tm="0">
                                          <p:val>
                                            <p:strVal val="#ppt_y"/>
                                          </p:val>
                                        </p:tav>
                                        <p:tav tm="100000">
                                          <p:val>
                                            <p:strVal val="#ppt_y"/>
                                          </p:val>
                                        </p:tav>
                                      </p:tavLst>
                                    </p:anim>
                                  </p:childTnLst>
                                </p:cTn>
                              </p:par>
                              <p:par>
                                <p:cTn id="79" presetID="10" presetClass="entr" presetSubtype="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2" fill="hold" grpId="0" nodeType="clickEffect">
                                  <p:stCondLst>
                                    <p:cond delay="0"/>
                                  </p:stCondLst>
                                  <p:childTnLst>
                                    <p:set>
                                      <p:cBhvr>
                                        <p:cTn id="85" dur="1" fill="hold">
                                          <p:stCondLst>
                                            <p:cond delay="0"/>
                                          </p:stCondLst>
                                        </p:cTn>
                                        <p:tgtEl>
                                          <p:spTgt spid="72">
                                            <p:graphicEl>
                                              <a:dgm id="{4A5C014E-2781-4480-BB56-1B30EDE7261F}"/>
                                            </p:graphicEl>
                                          </p:spTgt>
                                        </p:tgtEl>
                                        <p:attrNameLst>
                                          <p:attrName>style.visibility</p:attrName>
                                        </p:attrNameLst>
                                      </p:cBhvr>
                                      <p:to>
                                        <p:strVal val="visible"/>
                                      </p:to>
                                    </p:set>
                                    <p:anim calcmode="lin" valueType="num">
                                      <p:cBhvr additive="base">
                                        <p:cTn id="86" dur="500" fill="hold"/>
                                        <p:tgtEl>
                                          <p:spTgt spid="72">
                                            <p:graphicEl>
                                              <a:dgm id="{4A5C014E-2781-4480-BB56-1B30EDE7261F}"/>
                                            </p:graphic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72">
                                            <p:graphicEl>
                                              <a:dgm id="{4A5C014E-2781-4480-BB56-1B30EDE7261F}"/>
                                            </p:graphicEl>
                                          </p:spTgt>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72">
                                            <p:graphicEl>
                                              <a:dgm id="{6825F3CF-899C-4742-A441-15CC94E10A38}"/>
                                            </p:graphicEl>
                                          </p:spTgt>
                                        </p:tgtEl>
                                        <p:attrNameLst>
                                          <p:attrName>style.visibility</p:attrName>
                                        </p:attrNameLst>
                                      </p:cBhvr>
                                      <p:to>
                                        <p:strVal val="visible"/>
                                      </p:to>
                                    </p:set>
                                    <p:anim calcmode="lin" valueType="num">
                                      <p:cBhvr additive="base">
                                        <p:cTn id="90" dur="500" fill="hold"/>
                                        <p:tgtEl>
                                          <p:spTgt spid="72">
                                            <p:graphicEl>
                                              <a:dgm id="{6825F3CF-899C-4742-A441-15CC94E10A38}"/>
                                            </p:graphic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72">
                                            <p:graphicEl>
                                              <a:dgm id="{6825F3CF-899C-4742-A441-15CC94E10A38}"/>
                                            </p:graphicEl>
                                          </p:spTgt>
                                        </p:tgtEl>
                                        <p:attrNameLst>
                                          <p:attrName>ppt_y</p:attrName>
                                        </p:attrNameLst>
                                      </p:cBhvr>
                                      <p:tavLst>
                                        <p:tav tm="0">
                                          <p:val>
                                            <p:strVal val="#ppt_y"/>
                                          </p:val>
                                        </p:tav>
                                        <p:tav tm="100000">
                                          <p:val>
                                            <p:strVal val="#ppt_y"/>
                                          </p:val>
                                        </p:tav>
                                      </p:tavLst>
                                    </p:anim>
                                  </p:childTnLst>
                                </p:cTn>
                              </p:par>
                              <p:par>
                                <p:cTn id="92" presetID="10" presetClass="entr" presetSubtype="0"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grpId="0" nodeType="clickEffect">
                                  <p:stCondLst>
                                    <p:cond delay="0"/>
                                  </p:stCondLst>
                                  <p:childTnLst>
                                    <p:set>
                                      <p:cBhvr>
                                        <p:cTn id="98" dur="1" fill="hold">
                                          <p:stCondLst>
                                            <p:cond delay="0"/>
                                          </p:stCondLst>
                                        </p:cTn>
                                        <p:tgtEl>
                                          <p:spTgt spid="72">
                                            <p:graphicEl>
                                              <a:dgm id="{5072F397-503E-4F7A-9759-84E026B9B76A}"/>
                                            </p:graphicEl>
                                          </p:spTgt>
                                        </p:tgtEl>
                                        <p:attrNameLst>
                                          <p:attrName>style.visibility</p:attrName>
                                        </p:attrNameLst>
                                      </p:cBhvr>
                                      <p:to>
                                        <p:strVal val="visible"/>
                                      </p:to>
                                    </p:set>
                                    <p:anim calcmode="lin" valueType="num">
                                      <p:cBhvr additive="base">
                                        <p:cTn id="99" dur="500" fill="hold"/>
                                        <p:tgtEl>
                                          <p:spTgt spid="72">
                                            <p:graphicEl>
                                              <a:dgm id="{5072F397-503E-4F7A-9759-84E026B9B76A}"/>
                                            </p:graphic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72">
                                            <p:graphicEl>
                                              <a:dgm id="{5072F397-503E-4F7A-9759-84E026B9B76A}"/>
                                            </p:graphicEl>
                                          </p:spTgt>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72">
                                            <p:graphicEl>
                                              <a:dgm id="{B871BA3E-AB87-48C9-A289-FCB2F28CD13F}"/>
                                            </p:graphicEl>
                                          </p:spTgt>
                                        </p:tgtEl>
                                        <p:attrNameLst>
                                          <p:attrName>style.visibility</p:attrName>
                                        </p:attrNameLst>
                                      </p:cBhvr>
                                      <p:to>
                                        <p:strVal val="visible"/>
                                      </p:to>
                                    </p:set>
                                    <p:anim calcmode="lin" valueType="num">
                                      <p:cBhvr additive="base">
                                        <p:cTn id="103" dur="500" fill="hold"/>
                                        <p:tgtEl>
                                          <p:spTgt spid="72">
                                            <p:graphicEl>
                                              <a:dgm id="{B871BA3E-AB87-48C9-A289-FCB2F28CD13F}"/>
                                            </p:graphic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72">
                                            <p:graphicEl>
                                              <a:dgm id="{B871BA3E-AB87-48C9-A289-FCB2F28CD13F}"/>
                                            </p:graphicEl>
                                          </p:spTgt>
                                        </p:tgtEl>
                                        <p:attrNameLst>
                                          <p:attrName>ppt_y</p:attrName>
                                        </p:attrNameLst>
                                      </p:cBhvr>
                                      <p:tavLst>
                                        <p:tav tm="0">
                                          <p:val>
                                            <p:strVal val="#ppt_y"/>
                                          </p:val>
                                        </p:tav>
                                        <p:tav tm="100000">
                                          <p:val>
                                            <p:strVal val="#ppt_y"/>
                                          </p:val>
                                        </p:tav>
                                      </p:tavLst>
                                    </p:anim>
                                  </p:childTnLst>
                                </p:cTn>
                              </p:par>
                              <p:par>
                                <p:cTn id="105" presetID="10" presetClass="entr" presetSubtype="0" fill="hold"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Graphic spid="7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Hybrid BCS for a Real world scenario</a:t>
            </a:r>
            <a:endParaRPr lang="en-US" dirty="0"/>
          </a:p>
        </p:txBody>
      </p:sp>
    </p:spTree>
    <p:extLst>
      <p:ext uri="{BB962C8B-B14F-4D97-AF65-F5344CB8AC3E}">
        <p14:creationId xmlns:p14="http://schemas.microsoft.com/office/powerpoint/2010/main" val="140227071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4201603" y="1687941"/>
            <a:ext cx="6446923" cy="2192486"/>
          </a:xfrm>
          <a:prstGeom prst="rect">
            <a:avLst/>
          </a:prstGeom>
        </p:spPr>
        <p:txBody>
          <a:bodyPr wrap="square">
            <a:spAutoFit/>
          </a:bodyPr>
          <a:lstStyle/>
          <a:p>
            <a:pPr marL="0" lvl="1" defTabSz="698547">
              <a:lnSpc>
                <a:spcPct val="90000"/>
              </a:lnSpc>
              <a:spcBef>
                <a:spcPts val="1836"/>
              </a:spcBef>
              <a:spcAft>
                <a:spcPts val="229"/>
              </a:spcAft>
              <a:buSzPct val="80000"/>
            </a:pPr>
            <a:r>
              <a:rPr lang="en-GB" sz="2856" baseline="-25000" dirty="0">
                <a:solidFill>
                  <a:srgbClr val="FFFFFF"/>
                </a:solidFill>
                <a:latin typeface="Segoe UI Light" panose="020B0502040204020203" pitchFamily="34" charset="0"/>
                <a:cs typeface="Segoe UI Light" panose="020B0502040204020203" pitchFamily="34" charset="0"/>
              </a:rPr>
              <a:t>All Contoso employees use SPO for majority of their workloads OneDrive, Team Site collaboration etc., </a:t>
            </a:r>
          </a:p>
          <a:p>
            <a:pPr marL="0" lvl="1" defTabSz="698547">
              <a:lnSpc>
                <a:spcPct val="90000"/>
              </a:lnSpc>
              <a:spcBef>
                <a:spcPts val="1836"/>
              </a:spcBef>
              <a:spcAft>
                <a:spcPts val="229"/>
              </a:spcAft>
              <a:buSzPct val="80000"/>
            </a:pPr>
            <a:r>
              <a:rPr lang="en-US" sz="1836" dirty="0">
                <a:solidFill>
                  <a:srgbClr val="FFFFFF"/>
                </a:solidFill>
                <a:latin typeface="Segoe UI Light"/>
                <a:cs typeface="Segoe UI Light" panose="020B0502040204020203" pitchFamily="34" charset="0"/>
              </a:rPr>
              <a:t>Big investments in on-</a:t>
            </a:r>
            <a:r>
              <a:rPr lang="en-US" sz="1836" dirty="0" err="1">
                <a:solidFill>
                  <a:srgbClr val="FFFFFF"/>
                </a:solidFill>
                <a:latin typeface="Segoe UI Light"/>
                <a:cs typeface="Segoe UI Light" panose="020B0502040204020203" pitchFamily="34" charset="0"/>
              </a:rPr>
              <a:t>prem</a:t>
            </a:r>
            <a:r>
              <a:rPr lang="en-US" sz="1836" dirty="0">
                <a:solidFill>
                  <a:srgbClr val="FFFFFF"/>
                </a:solidFill>
                <a:latin typeface="Segoe UI Light"/>
                <a:cs typeface="Segoe UI Light" panose="020B0502040204020203" pitchFamily="34" charset="0"/>
              </a:rPr>
              <a:t> legacy LOB applications (customer and sales data)</a:t>
            </a:r>
          </a:p>
          <a:p>
            <a:pPr marL="0" lvl="1" defTabSz="698547">
              <a:lnSpc>
                <a:spcPct val="90000"/>
              </a:lnSpc>
              <a:spcBef>
                <a:spcPts val="1836"/>
              </a:spcBef>
              <a:spcAft>
                <a:spcPts val="229"/>
              </a:spcAft>
              <a:buSzPct val="80000"/>
            </a:pPr>
            <a:r>
              <a:rPr lang="en-US" sz="1836" dirty="0">
                <a:solidFill>
                  <a:srgbClr val="FFFFFF"/>
                </a:solidFill>
                <a:latin typeface="Segoe UI Light"/>
                <a:cs typeface="Segoe UI Light" panose="020B0502040204020203" pitchFamily="34" charset="0"/>
              </a:rPr>
              <a:t>Sales guys need to update data on the move (customers, orders, etc.)</a:t>
            </a:r>
          </a:p>
        </p:txBody>
      </p:sp>
      <p:sp>
        <p:nvSpPr>
          <p:cNvPr id="109" name="Rectangle 108"/>
          <p:cNvSpPr/>
          <p:nvPr/>
        </p:nvSpPr>
        <p:spPr bwMode="auto">
          <a:xfrm>
            <a:off x="1556436" y="2244960"/>
            <a:ext cx="2551214" cy="367868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defTabSz="713271" fontAlgn="base">
              <a:lnSpc>
                <a:spcPct val="90000"/>
              </a:lnSpc>
              <a:spcBef>
                <a:spcPct val="0"/>
              </a:spcBef>
              <a:spcAft>
                <a:spcPct val="0"/>
              </a:spcAft>
            </a:pPr>
            <a:endParaRPr lang="en-US" sz="1836" dirty="0" err="1">
              <a:solidFill>
                <a:srgbClr val="FFFFFF"/>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solidFill>
                  <a:srgbClr val="FFFFFF"/>
                </a:solidFill>
              </a:rPr>
              <a:t>Real world scenario</a:t>
            </a:r>
            <a:endParaRPr lang="en-US" dirty="0">
              <a:solidFill>
                <a:srgbClr val="FFFFFF"/>
              </a:solidFill>
            </a:endParaRPr>
          </a:p>
        </p:txBody>
      </p:sp>
      <p:grpSp>
        <p:nvGrpSpPr>
          <p:cNvPr id="3" name="Group 5"/>
          <p:cNvGrpSpPr>
            <a:grpSpLocks noChangeAspect="1"/>
          </p:cNvGrpSpPr>
          <p:nvPr/>
        </p:nvGrpSpPr>
        <p:grpSpPr bwMode="auto">
          <a:xfrm>
            <a:off x="1951728" y="3519721"/>
            <a:ext cx="1967452" cy="2405825"/>
            <a:chOff x="2883" y="937"/>
            <a:chExt cx="2069" cy="2530"/>
          </a:xfrm>
        </p:grpSpPr>
        <p:sp>
          <p:nvSpPr>
            <p:cNvPr id="4" name="AutoShape 4"/>
            <p:cNvSpPr>
              <a:spLocks noChangeAspect="1" noChangeArrowheads="1" noTextEdit="1"/>
            </p:cNvSpPr>
            <p:nvPr/>
          </p:nvSpPr>
          <p:spPr bwMode="auto">
            <a:xfrm>
              <a:off x="2883" y="937"/>
              <a:ext cx="2069" cy="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5" name="Freeform 6"/>
            <p:cNvSpPr>
              <a:spLocks noEditPoints="1"/>
            </p:cNvSpPr>
            <p:nvPr/>
          </p:nvSpPr>
          <p:spPr bwMode="auto">
            <a:xfrm>
              <a:off x="4307" y="1776"/>
              <a:ext cx="144" cy="191"/>
            </a:xfrm>
            <a:custGeom>
              <a:avLst/>
              <a:gdLst>
                <a:gd name="T0" fmla="*/ 78 w 144"/>
                <a:gd name="T1" fmla="*/ 21 h 191"/>
                <a:gd name="T2" fmla="*/ 78 w 144"/>
                <a:gd name="T3" fmla="*/ 0 h 191"/>
                <a:gd name="T4" fmla="*/ 29 w 144"/>
                <a:gd name="T5" fmla="*/ 0 h 191"/>
                <a:gd name="T6" fmla="*/ 29 w 144"/>
                <a:gd name="T7" fmla="*/ 21 h 191"/>
                <a:gd name="T8" fmla="*/ 0 w 144"/>
                <a:gd name="T9" fmla="*/ 21 h 191"/>
                <a:gd name="T10" fmla="*/ 0 w 144"/>
                <a:gd name="T11" fmla="*/ 26 h 191"/>
                <a:gd name="T12" fmla="*/ 7 w 144"/>
                <a:gd name="T13" fmla="*/ 26 h 191"/>
                <a:gd name="T14" fmla="*/ 7 w 144"/>
                <a:gd name="T15" fmla="*/ 191 h 191"/>
                <a:gd name="T16" fmla="*/ 50 w 144"/>
                <a:gd name="T17" fmla="*/ 191 h 191"/>
                <a:gd name="T18" fmla="*/ 50 w 144"/>
                <a:gd name="T19" fmla="*/ 158 h 191"/>
                <a:gd name="T20" fmla="*/ 66 w 144"/>
                <a:gd name="T21" fmla="*/ 158 h 191"/>
                <a:gd name="T22" fmla="*/ 66 w 144"/>
                <a:gd name="T23" fmla="*/ 191 h 191"/>
                <a:gd name="T24" fmla="*/ 78 w 144"/>
                <a:gd name="T25" fmla="*/ 191 h 191"/>
                <a:gd name="T26" fmla="*/ 78 w 144"/>
                <a:gd name="T27" fmla="*/ 158 h 191"/>
                <a:gd name="T28" fmla="*/ 97 w 144"/>
                <a:gd name="T29" fmla="*/ 158 h 191"/>
                <a:gd name="T30" fmla="*/ 97 w 144"/>
                <a:gd name="T31" fmla="*/ 191 h 191"/>
                <a:gd name="T32" fmla="*/ 137 w 144"/>
                <a:gd name="T33" fmla="*/ 191 h 191"/>
                <a:gd name="T34" fmla="*/ 137 w 144"/>
                <a:gd name="T35" fmla="*/ 26 h 191"/>
                <a:gd name="T36" fmla="*/ 144 w 144"/>
                <a:gd name="T37" fmla="*/ 26 h 191"/>
                <a:gd name="T38" fmla="*/ 144 w 144"/>
                <a:gd name="T39" fmla="*/ 21 h 191"/>
                <a:gd name="T40" fmla="*/ 78 w 144"/>
                <a:gd name="T41" fmla="*/ 21 h 191"/>
                <a:gd name="T42" fmla="*/ 125 w 144"/>
                <a:gd name="T43" fmla="*/ 146 h 191"/>
                <a:gd name="T44" fmla="*/ 19 w 144"/>
                <a:gd name="T45" fmla="*/ 146 h 191"/>
                <a:gd name="T46" fmla="*/ 19 w 144"/>
                <a:gd name="T47" fmla="*/ 130 h 191"/>
                <a:gd name="T48" fmla="*/ 125 w 144"/>
                <a:gd name="T49" fmla="*/ 130 h 191"/>
                <a:gd name="T50" fmla="*/ 125 w 144"/>
                <a:gd name="T51" fmla="*/ 146 h 191"/>
                <a:gd name="T52" fmla="*/ 125 w 144"/>
                <a:gd name="T53" fmla="*/ 118 h 191"/>
                <a:gd name="T54" fmla="*/ 19 w 144"/>
                <a:gd name="T55" fmla="*/ 118 h 191"/>
                <a:gd name="T56" fmla="*/ 19 w 144"/>
                <a:gd name="T57" fmla="*/ 99 h 191"/>
                <a:gd name="T58" fmla="*/ 125 w 144"/>
                <a:gd name="T59" fmla="*/ 99 h 191"/>
                <a:gd name="T60" fmla="*/ 125 w 144"/>
                <a:gd name="T61" fmla="*/ 118 h 191"/>
                <a:gd name="T62" fmla="*/ 125 w 144"/>
                <a:gd name="T63" fmla="*/ 87 h 191"/>
                <a:gd name="T64" fmla="*/ 19 w 144"/>
                <a:gd name="T65" fmla="*/ 87 h 191"/>
                <a:gd name="T66" fmla="*/ 19 w 144"/>
                <a:gd name="T67" fmla="*/ 71 h 191"/>
                <a:gd name="T68" fmla="*/ 125 w 144"/>
                <a:gd name="T69" fmla="*/ 71 h 191"/>
                <a:gd name="T70" fmla="*/ 125 w 144"/>
                <a:gd name="T71" fmla="*/ 87 h 191"/>
                <a:gd name="T72" fmla="*/ 125 w 144"/>
                <a:gd name="T73" fmla="*/ 59 h 191"/>
                <a:gd name="T74" fmla="*/ 19 w 144"/>
                <a:gd name="T75" fmla="*/ 59 h 191"/>
                <a:gd name="T76" fmla="*/ 19 w 144"/>
                <a:gd name="T77" fmla="*/ 40 h 191"/>
                <a:gd name="T78" fmla="*/ 125 w 144"/>
                <a:gd name="T79" fmla="*/ 40 h 191"/>
                <a:gd name="T80" fmla="*/ 125 w 144"/>
                <a:gd name="T81" fmla="*/ 5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91">
                  <a:moveTo>
                    <a:pt x="78" y="21"/>
                  </a:moveTo>
                  <a:lnTo>
                    <a:pt x="78" y="0"/>
                  </a:lnTo>
                  <a:lnTo>
                    <a:pt x="29" y="0"/>
                  </a:lnTo>
                  <a:lnTo>
                    <a:pt x="29" y="21"/>
                  </a:lnTo>
                  <a:lnTo>
                    <a:pt x="0" y="21"/>
                  </a:lnTo>
                  <a:lnTo>
                    <a:pt x="0" y="26"/>
                  </a:lnTo>
                  <a:lnTo>
                    <a:pt x="7" y="26"/>
                  </a:lnTo>
                  <a:lnTo>
                    <a:pt x="7" y="191"/>
                  </a:lnTo>
                  <a:lnTo>
                    <a:pt x="50" y="191"/>
                  </a:lnTo>
                  <a:lnTo>
                    <a:pt x="50" y="158"/>
                  </a:lnTo>
                  <a:lnTo>
                    <a:pt x="66" y="158"/>
                  </a:lnTo>
                  <a:lnTo>
                    <a:pt x="66" y="191"/>
                  </a:lnTo>
                  <a:lnTo>
                    <a:pt x="78" y="191"/>
                  </a:lnTo>
                  <a:lnTo>
                    <a:pt x="78" y="158"/>
                  </a:lnTo>
                  <a:lnTo>
                    <a:pt x="97" y="158"/>
                  </a:lnTo>
                  <a:lnTo>
                    <a:pt x="97" y="191"/>
                  </a:lnTo>
                  <a:lnTo>
                    <a:pt x="137" y="191"/>
                  </a:lnTo>
                  <a:lnTo>
                    <a:pt x="137" y="26"/>
                  </a:lnTo>
                  <a:lnTo>
                    <a:pt x="144" y="26"/>
                  </a:lnTo>
                  <a:lnTo>
                    <a:pt x="144" y="21"/>
                  </a:lnTo>
                  <a:lnTo>
                    <a:pt x="78" y="21"/>
                  </a:lnTo>
                  <a:close/>
                  <a:moveTo>
                    <a:pt x="125" y="146"/>
                  </a:moveTo>
                  <a:lnTo>
                    <a:pt x="19" y="146"/>
                  </a:lnTo>
                  <a:lnTo>
                    <a:pt x="19" y="130"/>
                  </a:lnTo>
                  <a:lnTo>
                    <a:pt x="125" y="130"/>
                  </a:lnTo>
                  <a:lnTo>
                    <a:pt x="125" y="146"/>
                  </a:lnTo>
                  <a:close/>
                  <a:moveTo>
                    <a:pt x="125" y="118"/>
                  </a:moveTo>
                  <a:lnTo>
                    <a:pt x="19" y="118"/>
                  </a:lnTo>
                  <a:lnTo>
                    <a:pt x="19" y="99"/>
                  </a:lnTo>
                  <a:lnTo>
                    <a:pt x="125" y="99"/>
                  </a:lnTo>
                  <a:lnTo>
                    <a:pt x="125" y="118"/>
                  </a:lnTo>
                  <a:close/>
                  <a:moveTo>
                    <a:pt x="125" y="87"/>
                  </a:moveTo>
                  <a:lnTo>
                    <a:pt x="19" y="87"/>
                  </a:lnTo>
                  <a:lnTo>
                    <a:pt x="19" y="71"/>
                  </a:lnTo>
                  <a:lnTo>
                    <a:pt x="125" y="71"/>
                  </a:lnTo>
                  <a:lnTo>
                    <a:pt x="125" y="87"/>
                  </a:lnTo>
                  <a:close/>
                  <a:moveTo>
                    <a:pt x="125" y="59"/>
                  </a:moveTo>
                  <a:lnTo>
                    <a:pt x="19" y="59"/>
                  </a:lnTo>
                  <a:lnTo>
                    <a:pt x="19" y="40"/>
                  </a:lnTo>
                  <a:lnTo>
                    <a:pt x="125" y="40"/>
                  </a:lnTo>
                  <a:lnTo>
                    <a:pt x="125" y="5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6" name="Freeform 7"/>
            <p:cNvSpPr>
              <a:spLocks noEditPoints="1"/>
            </p:cNvSpPr>
            <p:nvPr/>
          </p:nvSpPr>
          <p:spPr bwMode="auto">
            <a:xfrm>
              <a:off x="4392" y="1428"/>
              <a:ext cx="107" cy="142"/>
            </a:xfrm>
            <a:custGeom>
              <a:avLst/>
              <a:gdLst>
                <a:gd name="T0" fmla="*/ 59 w 107"/>
                <a:gd name="T1" fmla="*/ 17 h 142"/>
                <a:gd name="T2" fmla="*/ 59 w 107"/>
                <a:gd name="T3" fmla="*/ 0 h 142"/>
                <a:gd name="T4" fmla="*/ 22 w 107"/>
                <a:gd name="T5" fmla="*/ 0 h 142"/>
                <a:gd name="T6" fmla="*/ 22 w 107"/>
                <a:gd name="T7" fmla="*/ 17 h 142"/>
                <a:gd name="T8" fmla="*/ 0 w 107"/>
                <a:gd name="T9" fmla="*/ 17 h 142"/>
                <a:gd name="T10" fmla="*/ 0 w 107"/>
                <a:gd name="T11" fmla="*/ 19 h 142"/>
                <a:gd name="T12" fmla="*/ 5 w 107"/>
                <a:gd name="T13" fmla="*/ 19 h 142"/>
                <a:gd name="T14" fmla="*/ 5 w 107"/>
                <a:gd name="T15" fmla="*/ 142 h 142"/>
                <a:gd name="T16" fmla="*/ 36 w 107"/>
                <a:gd name="T17" fmla="*/ 142 h 142"/>
                <a:gd name="T18" fmla="*/ 36 w 107"/>
                <a:gd name="T19" fmla="*/ 116 h 142"/>
                <a:gd name="T20" fmla="*/ 50 w 107"/>
                <a:gd name="T21" fmla="*/ 116 h 142"/>
                <a:gd name="T22" fmla="*/ 50 w 107"/>
                <a:gd name="T23" fmla="*/ 142 h 142"/>
                <a:gd name="T24" fmla="*/ 59 w 107"/>
                <a:gd name="T25" fmla="*/ 142 h 142"/>
                <a:gd name="T26" fmla="*/ 59 w 107"/>
                <a:gd name="T27" fmla="*/ 116 h 142"/>
                <a:gd name="T28" fmla="*/ 71 w 107"/>
                <a:gd name="T29" fmla="*/ 116 h 142"/>
                <a:gd name="T30" fmla="*/ 71 w 107"/>
                <a:gd name="T31" fmla="*/ 142 h 142"/>
                <a:gd name="T32" fmla="*/ 102 w 107"/>
                <a:gd name="T33" fmla="*/ 142 h 142"/>
                <a:gd name="T34" fmla="*/ 102 w 107"/>
                <a:gd name="T35" fmla="*/ 19 h 142"/>
                <a:gd name="T36" fmla="*/ 107 w 107"/>
                <a:gd name="T37" fmla="*/ 19 h 142"/>
                <a:gd name="T38" fmla="*/ 107 w 107"/>
                <a:gd name="T39" fmla="*/ 17 h 142"/>
                <a:gd name="T40" fmla="*/ 59 w 107"/>
                <a:gd name="T41" fmla="*/ 17 h 142"/>
                <a:gd name="T42" fmla="*/ 92 w 107"/>
                <a:gd name="T43" fmla="*/ 109 h 142"/>
                <a:gd name="T44" fmla="*/ 14 w 107"/>
                <a:gd name="T45" fmla="*/ 109 h 142"/>
                <a:gd name="T46" fmla="*/ 14 w 107"/>
                <a:gd name="T47" fmla="*/ 97 h 142"/>
                <a:gd name="T48" fmla="*/ 92 w 107"/>
                <a:gd name="T49" fmla="*/ 97 h 142"/>
                <a:gd name="T50" fmla="*/ 92 w 107"/>
                <a:gd name="T51" fmla="*/ 109 h 142"/>
                <a:gd name="T52" fmla="*/ 92 w 107"/>
                <a:gd name="T53" fmla="*/ 88 h 142"/>
                <a:gd name="T54" fmla="*/ 14 w 107"/>
                <a:gd name="T55" fmla="*/ 88 h 142"/>
                <a:gd name="T56" fmla="*/ 14 w 107"/>
                <a:gd name="T57" fmla="*/ 74 h 142"/>
                <a:gd name="T58" fmla="*/ 92 w 107"/>
                <a:gd name="T59" fmla="*/ 74 h 142"/>
                <a:gd name="T60" fmla="*/ 92 w 107"/>
                <a:gd name="T61" fmla="*/ 88 h 142"/>
                <a:gd name="T62" fmla="*/ 92 w 107"/>
                <a:gd name="T63" fmla="*/ 64 h 142"/>
                <a:gd name="T64" fmla="*/ 14 w 107"/>
                <a:gd name="T65" fmla="*/ 64 h 142"/>
                <a:gd name="T66" fmla="*/ 14 w 107"/>
                <a:gd name="T67" fmla="*/ 52 h 142"/>
                <a:gd name="T68" fmla="*/ 92 w 107"/>
                <a:gd name="T69" fmla="*/ 52 h 142"/>
                <a:gd name="T70" fmla="*/ 92 w 107"/>
                <a:gd name="T71" fmla="*/ 64 h 142"/>
                <a:gd name="T72" fmla="*/ 92 w 107"/>
                <a:gd name="T73" fmla="*/ 43 h 142"/>
                <a:gd name="T74" fmla="*/ 14 w 107"/>
                <a:gd name="T75" fmla="*/ 43 h 142"/>
                <a:gd name="T76" fmla="*/ 14 w 107"/>
                <a:gd name="T77" fmla="*/ 31 h 142"/>
                <a:gd name="T78" fmla="*/ 92 w 107"/>
                <a:gd name="T79" fmla="*/ 31 h 142"/>
                <a:gd name="T80" fmla="*/ 92 w 107"/>
                <a:gd name="T81" fmla="*/ 4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42">
                  <a:moveTo>
                    <a:pt x="59" y="17"/>
                  </a:moveTo>
                  <a:lnTo>
                    <a:pt x="59" y="0"/>
                  </a:lnTo>
                  <a:lnTo>
                    <a:pt x="22" y="0"/>
                  </a:lnTo>
                  <a:lnTo>
                    <a:pt x="22" y="17"/>
                  </a:lnTo>
                  <a:lnTo>
                    <a:pt x="0" y="17"/>
                  </a:lnTo>
                  <a:lnTo>
                    <a:pt x="0" y="19"/>
                  </a:lnTo>
                  <a:lnTo>
                    <a:pt x="5" y="19"/>
                  </a:lnTo>
                  <a:lnTo>
                    <a:pt x="5" y="142"/>
                  </a:lnTo>
                  <a:lnTo>
                    <a:pt x="36" y="142"/>
                  </a:lnTo>
                  <a:lnTo>
                    <a:pt x="36" y="116"/>
                  </a:lnTo>
                  <a:lnTo>
                    <a:pt x="50" y="116"/>
                  </a:lnTo>
                  <a:lnTo>
                    <a:pt x="50" y="142"/>
                  </a:lnTo>
                  <a:lnTo>
                    <a:pt x="59" y="142"/>
                  </a:lnTo>
                  <a:lnTo>
                    <a:pt x="59" y="116"/>
                  </a:lnTo>
                  <a:lnTo>
                    <a:pt x="71" y="116"/>
                  </a:lnTo>
                  <a:lnTo>
                    <a:pt x="71" y="142"/>
                  </a:lnTo>
                  <a:lnTo>
                    <a:pt x="102" y="142"/>
                  </a:lnTo>
                  <a:lnTo>
                    <a:pt x="102" y="19"/>
                  </a:lnTo>
                  <a:lnTo>
                    <a:pt x="107" y="19"/>
                  </a:lnTo>
                  <a:lnTo>
                    <a:pt x="107" y="17"/>
                  </a:lnTo>
                  <a:lnTo>
                    <a:pt x="59" y="17"/>
                  </a:lnTo>
                  <a:close/>
                  <a:moveTo>
                    <a:pt x="92" y="109"/>
                  </a:moveTo>
                  <a:lnTo>
                    <a:pt x="14" y="109"/>
                  </a:lnTo>
                  <a:lnTo>
                    <a:pt x="14" y="97"/>
                  </a:lnTo>
                  <a:lnTo>
                    <a:pt x="92" y="97"/>
                  </a:lnTo>
                  <a:lnTo>
                    <a:pt x="92" y="109"/>
                  </a:lnTo>
                  <a:close/>
                  <a:moveTo>
                    <a:pt x="92" y="88"/>
                  </a:moveTo>
                  <a:lnTo>
                    <a:pt x="14" y="88"/>
                  </a:lnTo>
                  <a:lnTo>
                    <a:pt x="14" y="74"/>
                  </a:lnTo>
                  <a:lnTo>
                    <a:pt x="92" y="74"/>
                  </a:lnTo>
                  <a:lnTo>
                    <a:pt x="92" y="88"/>
                  </a:lnTo>
                  <a:close/>
                  <a:moveTo>
                    <a:pt x="92" y="64"/>
                  </a:moveTo>
                  <a:lnTo>
                    <a:pt x="14" y="64"/>
                  </a:lnTo>
                  <a:lnTo>
                    <a:pt x="14" y="52"/>
                  </a:lnTo>
                  <a:lnTo>
                    <a:pt x="92" y="52"/>
                  </a:lnTo>
                  <a:lnTo>
                    <a:pt x="92" y="64"/>
                  </a:lnTo>
                  <a:close/>
                  <a:moveTo>
                    <a:pt x="92" y="43"/>
                  </a:moveTo>
                  <a:lnTo>
                    <a:pt x="14" y="43"/>
                  </a:lnTo>
                  <a:lnTo>
                    <a:pt x="14" y="31"/>
                  </a:lnTo>
                  <a:lnTo>
                    <a:pt x="92" y="31"/>
                  </a:lnTo>
                  <a:lnTo>
                    <a:pt x="92" y="4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7" name="Freeform 8"/>
            <p:cNvSpPr>
              <a:spLocks noEditPoints="1"/>
            </p:cNvSpPr>
            <p:nvPr/>
          </p:nvSpPr>
          <p:spPr bwMode="auto">
            <a:xfrm>
              <a:off x="4569" y="1400"/>
              <a:ext cx="107" cy="142"/>
            </a:xfrm>
            <a:custGeom>
              <a:avLst/>
              <a:gdLst>
                <a:gd name="T0" fmla="*/ 59 w 107"/>
                <a:gd name="T1" fmla="*/ 17 h 142"/>
                <a:gd name="T2" fmla="*/ 59 w 107"/>
                <a:gd name="T3" fmla="*/ 0 h 142"/>
                <a:gd name="T4" fmla="*/ 22 w 107"/>
                <a:gd name="T5" fmla="*/ 0 h 142"/>
                <a:gd name="T6" fmla="*/ 22 w 107"/>
                <a:gd name="T7" fmla="*/ 17 h 142"/>
                <a:gd name="T8" fmla="*/ 0 w 107"/>
                <a:gd name="T9" fmla="*/ 17 h 142"/>
                <a:gd name="T10" fmla="*/ 0 w 107"/>
                <a:gd name="T11" fmla="*/ 19 h 142"/>
                <a:gd name="T12" fmla="*/ 5 w 107"/>
                <a:gd name="T13" fmla="*/ 19 h 142"/>
                <a:gd name="T14" fmla="*/ 5 w 107"/>
                <a:gd name="T15" fmla="*/ 142 h 142"/>
                <a:gd name="T16" fmla="*/ 36 w 107"/>
                <a:gd name="T17" fmla="*/ 142 h 142"/>
                <a:gd name="T18" fmla="*/ 36 w 107"/>
                <a:gd name="T19" fmla="*/ 116 h 142"/>
                <a:gd name="T20" fmla="*/ 50 w 107"/>
                <a:gd name="T21" fmla="*/ 116 h 142"/>
                <a:gd name="T22" fmla="*/ 50 w 107"/>
                <a:gd name="T23" fmla="*/ 142 h 142"/>
                <a:gd name="T24" fmla="*/ 59 w 107"/>
                <a:gd name="T25" fmla="*/ 142 h 142"/>
                <a:gd name="T26" fmla="*/ 59 w 107"/>
                <a:gd name="T27" fmla="*/ 116 h 142"/>
                <a:gd name="T28" fmla="*/ 71 w 107"/>
                <a:gd name="T29" fmla="*/ 116 h 142"/>
                <a:gd name="T30" fmla="*/ 71 w 107"/>
                <a:gd name="T31" fmla="*/ 142 h 142"/>
                <a:gd name="T32" fmla="*/ 102 w 107"/>
                <a:gd name="T33" fmla="*/ 142 h 142"/>
                <a:gd name="T34" fmla="*/ 102 w 107"/>
                <a:gd name="T35" fmla="*/ 19 h 142"/>
                <a:gd name="T36" fmla="*/ 107 w 107"/>
                <a:gd name="T37" fmla="*/ 19 h 142"/>
                <a:gd name="T38" fmla="*/ 107 w 107"/>
                <a:gd name="T39" fmla="*/ 17 h 142"/>
                <a:gd name="T40" fmla="*/ 59 w 107"/>
                <a:gd name="T41" fmla="*/ 17 h 142"/>
                <a:gd name="T42" fmla="*/ 93 w 107"/>
                <a:gd name="T43" fmla="*/ 109 h 142"/>
                <a:gd name="T44" fmla="*/ 15 w 107"/>
                <a:gd name="T45" fmla="*/ 109 h 142"/>
                <a:gd name="T46" fmla="*/ 15 w 107"/>
                <a:gd name="T47" fmla="*/ 95 h 142"/>
                <a:gd name="T48" fmla="*/ 93 w 107"/>
                <a:gd name="T49" fmla="*/ 95 h 142"/>
                <a:gd name="T50" fmla="*/ 93 w 107"/>
                <a:gd name="T51" fmla="*/ 109 h 142"/>
                <a:gd name="T52" fmla="*/ 93 w 107"/>
                <a:gd name="T53" fmla="*/ 87 h 142"/>
                <a:gd name="T54" fmla="*/ 15 w 107"/>
                <a:gd name="T55" fmla="*/ 87 h 142"/>
                <a:gd name="T56" fmla="*/ 15 w 107"/>
                <a:gd name="T57" fmla="*/ 73 h 142"/>
                <a:gd name="T58" fmla="*/ 93 w 107"/>
                <a:gd name="T59" fmla="*/ 73 h 142"/>
                <a:gd name="T60" fmla="*/ 93 w 107"/>
                <a:gd name="T61" fmla="*/ 87 h 142"/>
                <a:gd name="T62" fmla="*/ 93 w 107"/>
                <a:gd name="T63" fmla="*/ 64 h 142"/>
                <a:gd name="T64" fmla="*/ 15 w 107"/>
                <a:gd name="T65" fmla="*/ 64 h 142"/>
                <a:gd name="T66" fmla="*/ 15 w 107"/>
                <a:gd name="T67" fmla="*/ 52 h 142"/>
                <a:gd name="T68" fmla="*/ 93 w 107"/>
                <a:gd name="T69" fmla="*/ 52 h 142"/>
                <a:gd name="T70" fmla="*/ 93 w 107"/>
                <a:gd name="T71" fmla="*/ 64 h 142"/>
                <a:gd name="T72" fmla="*/ 93 w 107"/>
                <a:gd name="T73" fmla="*/ 43 h 142"/>
                <a:gd name="T74" fmla="*/ 15 w 107"/>
                <a:gd name="T75" fmla="*/ 43 h 142"/>
                <a:gd name="T76" fmla="*/ 15 w 107"/>
                <a:gd name="T77" fmla="*/ 31 h 142"/>
                <a:gd name="T78" fmla="*/ 93 w 107"/>
                <a:gd name="T79" fmla="*/ 31 h 142"/>
                <a:gd name="T80" fmla="*/ 93 w 107"/>
                <a:gd name="T81" fmla="*/ 4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42">
                  <a:moveTo>
                    <a:pt x="59" y="17"/>
                  </a:moveTo>
                  <a:lnTo>
                    <a:pt x="59" y="0"/>
                  </a:lnTo>
                  <a:lnTo>
                    <a:pt x="22" y="0"/>
                  </a:lnTo>
                  <a:lnTo>
                    <a:pt x="22" y="17"/>
                  </a:lnTo>
                  <a:lnTo>
                    <a:pt x="0" y="17"/>
                  </a:lnTo>
                  <a:lnTo>
                    <a:pt x="0" y="19"/>
                  </a:lnTo>
                  <a:lnTo>
                    <a:pt x="5" y="19"/>
                  </a:lnTo>
                  <a:lnTo>
                    <a:pt x="5" y="142"/>
                  </a:lnTo>
                  <a:lnTo>
                    <a:pt x="36" y="142"/>
                  </a:lnTo>
                  <a:lnTo>
                    <a:pt x="36" y="116"/>
                  </a:lnTo>
                  <a:lnTo>
                    <a:pt x="50" y="116"/>
                  </a:lnTo>
                  <a:lnTo>
                    <a:pt x="50" y="142"/>
                  </a:lnTo>
                  <a:lnTo>
                    <a:pt x="59" y="142"/>
                  </a:lnTo>
                  <a:lnTo>
                    <a:pt x="59" y="116"/>
                  </a:lnTo>
                  <a:lnTo>
                    <a:pt x="71" y="116"/>
                  </a:lnTo>
                  <a:lnTo>
                    <a:pt x="71" y="142"/>
                  </a:lnTo>
                  <a:lnTo>
                    <a:pt x="102" y="142"/>
                  </a:lnTo>
                  <a:lnTo>
                    <a:pt x="102" y="19"/>
                  </a:lnTo>
                  <a:lnTo>
                    <a:pt x="107" y="19"/>
                  </a:lnTo>
                  <a:lnTo>
                    <a:pt x="107" y="17"/>
                  </a:lnTo>
                  <a:lnTo>
                    <a:pt x="59" y="17"/>
                  </a:lnTo>
                  <a:close/>
                  <a:moveTo>
                    <a:pt x="93" y="109"/>
                  </a:moveTo>
                  <a:lnTo>
                    <a:pt x="15" y="109"/>
                  </a:lnTo>
                  <a:lnTo>
                    <a:pt x="15" y="95"/>
                  </a:lnTo>
                  <a:lnTo>
                    <a:pt x="93" y="95"/>
                  </a:lnTo>
                  <a:lnTo>
                    <a:pt x="93" y="109"/>
                  </a:lnTo>
                  <a:close/>
                  <a:moveTo>
                    <a:pt x="93" y="87"/>
                  </a:moveTo>
                  <a:lnTo>
                    <a:pt x="15" y="87"/>
                  </a:lnTo>
                  <a:lnTo>
                    <a:pt x="15" y="73"/>
                  </a:lnTo>
                  <a:lnTo>
                    <a:pt x="93" y="73"/>
                  </a:lnTo>
                  <a:lnTo>
                    <a:pt x="93" y="87"/>
                  </a:lnTo>
                  <a:close/>
                  <a:moveTo>
                    <a:pt x="93" y="64"/>
                  </a:moveTo>
                  <a:lnTo>
                    <a:pt x="15" y="64"/>
                  </a:lnTo>
                  <a:lnTo>
                    <a:pt x="15" y="52"/>
                  </a:lnTo>
                  <a:lnTo>
                    <a:pt x="93" y="52"/>
                  </a:lnTo>
                  <a:lnTo>
                    <a:pt x="93" y="64"/>
                  </a:lnTo>
                  <a:close/>
                  <a:moveTo>
                    <a:pt x="93" y="43"/>
                  </a:moveTo>
                  <a:lnTo>
                    <a:pt x="15" y="43"/>
                  </a:lnTo>
                  <a:lnTo>
                    <a:pt x="15" y="31"/>
                  </a:lnTo>
                  <a:lnTo>
                    <a:pt x="93" y="31"/>
                  </a:lnTo>
                  <a:lnTo>
                    <a:pt x="93" y="4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8" name="Freeform 9"/>
            <p:cNvSpPr>
              <a:spLocks noEditPoints="1"/>
            </p:cNvSpPr>
            <p:nvPr/>
          </p:nvSpPr>
          <p:spPr bwMode="auto">
            <a:xfrm>
              <a:off x="4510" y="1615"/>
              <a:ext cx="189" cy="246"/>
            </a:xfrm>
            <a:custGeom>
              <a:avLst/>
              <a:gdLst>
                <a:gd name="T0" fmla="*/ 102 w 189"/>
                <a:gd name="T1" fmla="*/ 26 h 246"/>
                <a:gd name="T2" fmla="*/ 102 w 189"/>
                <a:gd name="T3" fmla="*/ 0 h 246"/>
                <a:gd name="T4" fmla="*/ 38 w 189"/>
                <a:gd name="T5" fmla="*/ 0 h 246"/>
                <a:gd name="T6" fmla="*/ 38 w 189"/>
                <a:gd name="T7" fmla="*/ 26 h 246"/>
                <a:gd name="T8" fmla="*/ 0 w 189"/>
                <a:gd name="T9" fmla="*/ 26 h 246"/>
                <a:gd name="T10" fmla="*/ 0 w 189"/>
                <a:gd name="T11" fmla="*/ 33 h 246"/>
                <a:gd name="T12" fmla="*/ 10 w 189"/>
                <a:gd name="T13" fmla="*/ 33 h 246"/>
                <a:gd name="T14" fmla="*/ 10 w 189"/>
                <a:gd name="T15" fmla="*/ 246 h 246"/>
                <a:gd name="T16" fmla="*/ 64 w 189"/>
                <a:gd name="T17" fmla="*/ 246 h 246"/>
                <a:gd name="T18" fmla="*/ 64 w 189"/>
                <a:gd name="T19" fmla="*/ 203 h 246"/>
                <a:gd name="T20" fmla="*/ 88 w 189"/>
                <a:gd name="T21" fmla="*/ 203 h 246"/>
                <a:gd name="T22" fmla="*/ 88 w 189"/>
                <a:gd name="T23" fmla="*/ 246 h 246"/>
                <a:gd name="T24" fmla="*/ 102 w 189"/>
                <a:gd name="T25" fmla="*/ 246 h 246"/>
                <a:gd name="T26" fmla="*/ 102 w 189"/>
                <a:gd name="T27" fmla="*/ 203 h 246"/>
                <a:gd name="T28" fmla="*/ 126 w 189"/>
                <a:gd name="T29" fmla="*/ 203 h 246"/>
                <a:gd name="T30" fmla="*/ 126 w 189"/>
                <a:gd name="T31" fmla="*/ 246 h 246"/>
                <a:gd name="T32" fmla="*/ 180 w 189"/>
                <a:gd name="T33" fmla="*/ 246 h 246"/>
                <a:gd name="T34" fmla="*/ 180 w 189"/>
                <a:gd name="T35" fmla="*/ 33 h 246"/>
                <a:gd name="T36" fmla="*/ 189 w 189"/>
                <a:gd name="T37" fmla="*/ 33 h 246"/>
                <a:gd name="T38" fmla="*/ 189 w 189"/>
                <a:gd name="T39" fmla="*/ 26 h 246"/>
                <a:gd name="T40" fmla="*/ 102 w 189"/>
                <a:gd name="T41" fmla="*/ 26 h 246"/>
                <a:gd name="T42" fmla="*/ 163 w 189"/>
                <a:gd name="T43" fmla="*/ 189 h 246"/>
                <a:gd name="T44" fmla="*/ 26 w 189"/>
                <a:gd name="T45" fmla="*/ 189 h 246"/>
                <a:gd name="T46" fmla="*/ 26 w 189"/>
                <a:gd name="T47" fmla="*/ 168 h 246"/>
                <a:gd name="T48" fmla="*/ 163 w 189"/>
                <a:gd name="T49" fmla="*/ 168 h 246"/>
                <a:gd name="T50" fmla="*/ 163 w 189"/>
                <a:gd name="T51" fmla="*/ 189 h 246"/>
                <a:gd name="T52" fmla="*/ 163 w 189"/>
                <a:gd name="T53" fmla="*/ 151 h 246"/>
                <a:gd name="T54" fmla="*/ 26 w 189"/>
                <a:gd name="T55" fmla="*/ 151 h 246"/>
                <a:gd name="T56" fmla="*/ 26 w 189"/>
                <a:gd name="T57" fmla="*/ 128 h 246"/>
                <a:gd name="T58" fmla="*/ 163 w 189"/>
                <a:gd name="T59" fmla="*/ 128 h 246"/>
                <a:gd name="T60" fmla="*/ 163 w 189"/>
                <a:gd name="T61" fmla="*/ 151 h 246"/>
                <a:gd name="T62" fmla="*/ 163 w 189"/>
                <a:gd name="T63" fmla="*/ 111 h 246"/>
                <a:gd name="T64" fmla="*/ 26 w 189"/>
                <a:gd name="T65" fmla="*/ 111 h 246"/>
                <a:gd name="T66" fmla="*/ 26 w 189"/>
                <a:gd name="T67" fmla="*/ 90 h 246"/>
                <a:gd name="T68" fmla="*/ 163 w 189"/>
                <a:gd name="T69" fmla="*/ 90 h 246"/>
                <a:gd name="T70" fmla="*/ 163 w 189"/>
                <a:gd name="T71" fmla="*/ 111 h 246"/>
                <a:gd name="T72" fmla="*/ 163 w 189"/>
                <a:gd name="T73" fmla="*/ 73 h 246"/>
                <a:gd name="T74" fmla="*/ 26 w 189"/>
                <a:gd name="T75" fmla="*/ 73 h 246"/>
                <a:gd name="T76" fmla="*/ 26 w 189"/>
                <a:gd name="T77" fmla="*/ 52 h 246"/>
                <a:gd name="T78" fmla="*/ 163 w 189"/>
                <a:gd name="T79" fmla="*/ 52 h 246"/>
                <a:gd name="T80" fmla="*/ 163 w 189"/>
                <a:gd name="T81" fmla="*/ 7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246">
                  <a:moveTo>
                    <a:pt x="102" y="26"/>
                  </a:moveTo>
                  <a:lnTo>
                    <a:pt x="102" y="0"/>
                  </a:lnTo>
                  <a:lnTo>
                    <a:pt x="38" y="0"/>
                  </a:lnTo>
                  <a:lnTo>
                    <a:pt x="38" y="26"/>
                  </a:lnTo>
                  <a:lnTo>
                    <a:pt x="0" y="26"/>
                  </a:lnTo>
                  <a:lnTo>
                    <a:pt x="0" y="33"/>
                  </a:lnTo>
                  <a:lnTo>
                    <a:pt x="10" y="33"/>
                  </a:lnTo>
                  <a:lnTo>
                    <a:pt x="10" y="246"/>
                  </a:lnTo>
                  <a:lnTo>
                    <a:pt x="64" y="246"/>
                  </a:lnTo>
                  <a:lnTo>
                    <a:pt x="64" y="203"/>
                  </a:lnTo>
                  <a:lnTo>
                    <a:pt x="88" y="203"/>
                  </a:lnTo>
                  <a:lnTo>
                    <a:pt x="88" y="246"/>
                  </a:lnTo>
                  <a:lnTo>
                    <a:pt x="102" y="246"/>
                  </a:lnTo>
                  <a:lnTo>
                    <a:pt x="102" y="203"/>
                  </a:lnTo>
                  <a:lnTo>
                    <a:pt x="126" y="203"/>
                  </a:lnTo>
                  <a:lnTo>
                    <a:pt x="126" y="246"/>
                  </a:lnTo>
                  <a:lnTo>
                    <a:pt x="180" y="246"/>
                  </a:lnTo>
                  <a:lnTo>
                    <a:pt x="180" y="33"/>
                  </a:lnTo>
                  <a:lnTo>
                    <a:pt x="189" y="33"/>
                  </a:lnTo>
                  <a:lnTo>
                    <a:pt x="189" y="26"/>
                  </a:lnTo>
                  <a:lnTo>
                    <a:pt x="102" y="26"/>
                  </a:lnTo>
                  <a:close/>
                  <a:moveTo>
                    <a:pt x="163" y="189"/>
                  </a:moveTo>
                  <a:lnTo>
                    <a:pt x="26" y="189"/>
                  </a:lnTo>
                  <a:lnTo>
                    <a:pt x="26" y="168"/>
                  </a:lnTo>
                  <a:lnTo>
                    <a:pt x="163" y="168"/>
                  </a:lnTo>
                  <a:lnTo>
                    <a:pt x="163" y="189"/>
                  </a:lnTo>
                  <a:close/>
                  <a:moveTo>
                    <a:pt x="163" y="151"/>
                  </a:moveTo>
                  <a:lnTo>
                    <a:pt x="26" y="151"/>
                  </a:lnTo>
                  <a:lnTo>
                    <a:pt x="26" y="128"/>
                  </a:lnTo>
                  <a:lnTo>
                    <a:pt x="163" y="128"/>
                  </a:lnTo>
                  <a:lnTo>
                    <a:pt x="163" y="151"/>
                  </a:lnTo>
                  <a:close/>
                  <a:moveTo>
                    <a:pt x="163" y="111"/>
                  </a:moveTo>
                  <a:lnTo>
                    <a:pt x="26" y="111"/>
                  </a:lnTo>
                  <a:lnTo>
                    <a:pt x="26" y="90"/>
                  </a:lnTo>
                  <a:lnTo>
                    <a:pt x="163" y="90"/>
                  </a:lnTo>
                  <a:lnTo>
                    <a:pt x="163" y="111"/>
                  </a:lnTo>
                  <a:close/>
                  <a:moveTo>
                    <a:pt x="163" y="73"/>
                  </a:moveTo>
                  <a:lnTo>
                    <a:pt x="26" y="73"/>
                  </a:lnTo>
                  <a:lnTo>
                    <a:pt x="26" y="52"/>
                  </a:lnTo>
                  <a:lnTo>
                    <a:pt x="163" y="52"/>
                  </a:lnTo>
                  <a:lnTo>
                    <a:pt x="163" y="7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9" name="Freeform 10"/>
            <p:cNvSpPr>
              <a:spLocks noEditPoints="1"/>
            </p:cNvSpPr>
            <p:nvPr/>
          </p:nvSpPr>
          <p:spPr bwMode="auto">
            <a:xfrm>
              <a:off x="4529" y="1088"/>
              <a:ext cx="187" cy="248"/>
            </a:xfrm>
            <a:custGeom>
              <a:avLst/>
              <a:gdLst>
                <a:gd name="T0" fmla="*/ 102 w 187"/>
                <a:gd name="T1" fmla="*/ 29 h 248"/>
                <a:gd name="T2" fmla="*/ 102 w 187"/>
                <a:gd name="T3" fmla="*/ 0 h 248"/>
                <a:gd name="T4" fmla="*/ 36 w 187"/>
                <a:gd name="T5" fmla="*/ 0 h 248"/>
                <a:gd name="T6" fmla="*/ 36 w 187"/>
                <a:gd name="T7" fmla="*/ 29 h 248"/>
                <a:gd name="T8" fmla="*/ 0 w 187"/>
                <a:gd name="T9" fmla="*/ 29 h 248"/>
                <a:gd name="T10" fmla="*/ 0 w 187"/>
                <a:gd name="T11" fmla="*/ 33 h 248"/>
                <a:gd name="T12" fmla="*/ 10 w 187"/>
                <a:gd name="T13" fmla="*/ 33 h 248"/>
                <a:gd name="T14" fmla="*/ 10 w 187"/>
                <a:gd name="T15" fmla="*/ 248 h 248"/>
                <a:gd name="T16" fmla="*/ 64 w 187"/>
                <a:gd name="T17" fmla="*/ 248 h 248"/>
                <a:gd name="T18" fmla="*/ 64 w 187"/>
                <a:gd name="T19" fmla="*/ 203 h 248"/>
                <a:gd name="T20" fmla="*/ 85 w 187"/>
                <a:gd name="T21" fmla="*/ 203 h 248"/>
                <a:gd name="T22" fmla="*/ 85 w 187"/>
                <a:gd name="T23" fmla="*/ 248 h 248"/>
                <a:gd name="T24" fmla="*/ 102 w 187"/>
                <a:gd name="T25" fmla="*/ 248 h 248"/>
                <a:gd name="T26" fmla="*/ 102 w 187"/>
                <a:gd name="T27" fmla="*/ 203 h 248"/>
                <a:gd name="T28" fmla="*/ 125 w 187"/>
                <a:gd name="T29" fmla="*/ 203 h 248"/>
                <a:gd name="T30" fmla="*/ 125 w 187"/>
                <a:gd name="T31" fmla="*/ 248 h 248"/>
                <a:gd name="T32" fmla="*/ 180 w 187"/>
                <a:gd name="T33" fmla="*/ 248 h 248"/>
                <a:gd name="T34" fmla="*/ 180 w 187"/>
                <a:gd name="T35" fmla="*/ 33 h 248"/>
                <a:gd name="T36" fmla="*/ 187 w 187"/>
                <a:gd name="T37" fmla="*/ 33 h 248"/>
                <a:gd name="T38" fmla="*/ 187 w 187"/>
                <a:gd name="T39" fmla="*/ 29 h 248"/>
                <a:gd name="T40" fmla="*/ 102 w 187"/>
                <a:gd name="T41" fmla="*/ 29 h 248"/>
                <a:gd name="T42" fmla="*/ 163 w 187"/>
                <a:gd name="T43" fmla="*/ 192 h 248"/>
                <a:gd name="T44" fmla="*/ 26 w 187"/>
                <a:gd name="T45" fmla="*/ 192 h 248"/>
                <a:gd name="T46" fmla="*/ 26 w 187"/>
                <a:gd name="T47" fmla="*/ 168 h 248"/>
                <a:gd name="T48" fmla="*/ 163 w 187"/>
                <a:gd name="T49" fmla="*/ 168 h 248"/>
                <a:gd name="T50" fmla="*/ 163 w 187"/>
                <a:gd name="T51" fmla="*/ 192 h 248"/>
                <a:gd name="T52" fmla="*/ 163 w 187"/>
                <a:gd name="T53" fmla="*/ 151 h 248"/>
                <a:gd name="T54" fmla="*/ 26 w 187"/>
                <a:gd name="T55" fmla="*/ 151 h 248"/>
                <a:gd name="T56" fmla="*/ 26 w 187"/>
                <a:gd name="T57" fmla="*/ 130 h 248"/>
                <a:gd name="T58" fmla="*/ 163 w 187"/>
                <a:gd name="T59" fmla="*/ 130 h 248"/>
                <a:gd name="T60" fmla="*/ 163 w 187"/>
                <a:gd name="T61" fmla="*/ 151 h 248"/>
                <a:gd name="T62" fmla="*/ 163 w 187"/>
                <a:gd name="T63" fmla="*/ 114 h 248"/>
                <a:gd name="T64" fmla="*/ 26 w 187"/>
                <a:gd name="T65" fmla="*/ 114 h 248"/>
                <a:gd name="T66" fmla="*/ 26 w 187"/>
                <a:gd name="T67" fmla="*/ 92 h 248"/>
                <a:gd name="T68" fmla="*/ 163 w 187"/>
                <a:gd name="T69" fmla="*/ 92 h 248"/>
                <a:gd name="T70" fmla="*/ 163 w 187"/>
                <a:gd name="T71" fmla="*/ 114 h 248"/>
                <a:gd name="T72" fmla="*/ 163 w 187"/>
                <a:gd name="T73" fmla="*/ 76 h 248"/>
                <a:gd name="T74" fmla="*/ 26 w 187"/>
                <a:gd name="T75" fmla="*/ 76 h 248"/>
                <a:gd name="T76" fmla="*/ 26 w 187"/>
                <a:gd name="T77" fmla="*/ 52 h 248"/>
                <a:gd name="T78" fmla="*/ 163 w 187"/>
                <a:gd name="T79" fmla="*/ 52 h 248"/>
                <a:gd name="T80" fmla="*/ 163 w 187"/>
                <a:gd name="T81" fmla="*/ 7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248">
                  <a:moveTo>
                    <a:pt x="102" y="29"/>
                  </a:moveTo>
                  <a:lnTo>
                    <a:pt x="102" y="0"/>
                  </a:lnTo>
                  <a:lnTo>
                    <a:pt x="36" y="0"/>
                  </a:lnTo>
                  <a:lnTo>
                    <a:pt x="36" y="29"/>
                  </a:lnTo>
                  <a:lnTo>
                    <a:pt x="0" y="29"/>
                  </a:lnTo>
                  <a:lnTo>
                    <a:pt x="0" y="33"/>
                  </a:lnTo>
                  <a:lnTo>
                    <a:pt x="10" y="33"/>
                  </a:lnTo>
                  <a:lnTo>
                    <a:pt x="10" y="248"/>
                  </a:lnTo>
                  <a:lnTo>
                    <a:pt x="64" y="248"/>
                  </a:lnTo>
                  <a:lnTo>
                    <a:pt x="64" y="203"/>
                  </a:lnTo>
                  <a:lnTo>
                    <a:pt x="85" y="203"/>
                  </a:lnTo>
                  <a:lnTo>
                    <a:pt x="85" y="248"/>
                  </a:lnTo>
                  <a:lnTo>
                    <a:pt x="102" y="248"/>
                  </a:lnTo>
                  <a:lnTo>
                    <a:pt x="102" y="203"/>
                  </a:lnTo>
                  <a:lnTo>
                    <a:pt x="125" y="203"/>
                  </a:lnTo>
                  <a:lnTo>
                    <a:pt x="125" y="248"/>
                  </a:lnTo>
                  <a:lnTo>
                    <a:pt x="180" y="248"/>
                  </a:lnTo>
                  <a:lnTo>
                    <a:pt x="180" y="33"/>
                  </a:lnTo>
                  <a:lnTo>
                    <a:pt x="187" y="33"/>
                  </a:lnTo>
                  <a:lnTo>
                    <a:pt x="187" y="29"/>
                  </a:lnTo>
                  <a:lnTo>
                    <a:pt x="102" y="29"/>
                  </a:lnTo>
                  <a:close/>
                  <a:moveTo>
                    <a:pt x="163" y="192"/>
                  </a:moveTo>
                  <a:lnTo>
                    <a:pt x="26" y="192"/>
                  </a:lnTo>
                  <a:lnTo>
                    <a:pt x="26" y="168"/>
                  </a:lnTo>
                  <a:lnTo>
                    <a:pt x="163" y="168"/>
                  </a:lnTo>
                  <a:lnTo>
                    <a:pt x="163" y="192"/>
                  </a:lnTo>
                  <a:close/>
                  <a:moveTo>
                    <a:pt x="163" y="151"/>
                  </a:moveTo>
                  <a:lnTo>
                    <a:pt x="26" y="151"/>
                  </a:lnTo>
                  <a:lnTo>
                    <a:pt x="26" y="130"/>
                  </a:lnTo>
                  <a:lnTo>
                    <a:pt x="163" y="130"/>
                  </a:lnTo>
                  <a:lnTo>
                    <a:pt x="163" y="151"/>
                  </a:lnTo>
                  <a:close/>
                  <a:moveTo>
                    <a:pt x="163" y="114"/>
                  </a:moveTo>
                  <a:lnTo>
                    <a:pt x="26" y="114"/>
                  </a:lnTo>
                  <a:lnTo>
                    <a:pt x="26" y="92"/>
                  </a:lnTo>
                  <a:lnTo>
                    <a:pt x="163" y="92"/>
                  </a:lnTo>
                  <a:lnTo>
                    <a:pt x="163" y="114"/>
                  </a:lnTo>
                  <a:close/>
                  <a:moveTo>
                    <a:pt x="163" y="76"/>
                  </a:moveTo>
                  <a:lnTo>
                    <a:pt x="26" y="76"/>
                  </a:lnTo>
                  <a:lnTo>
                    <a:pt x="26" y="52"/>
                  </a:lnTo>
                  <a:lnTo>
                    <a:pt x="163" y="52"/>
                  </a:lnTo>
                  <a:lnTo>
                    <a:pt x="163" y="7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0" name="Freeform 11"/>
            <p:cNvSpPr>
              <a:spLocks noEditPoints="1"/>
            </p:cNvSpPr>
            <p:nvPr/>
          </p:nvSpPr>
          <p:spPr bwMode="auto">
            <a:xfrm>
              <a:off x="4737" y="1388"/>
              <a:ext cx="217" cy="286"/>
            </a:xfrm>
            <a:custGeom>
              <a:avLst/>
              <a:gdLst>
                <a:gd name="T0" fmla="*/ 118 w 217"/>
                <a:gd name="T1" fmla="*/ 33 h 286"/>
                <a:gd name="T2" fmla="*/ 118 w 217"/>
                <a:gd name="T3" fmla="*/ 0 h 286"/>
                <a:gd name="T4" fmla="*/ 43 w 217"/>
                <a:gd name="T5" fmla="*/ 0 h 286"/>
                <a:gd name="T6" fmla="*/ 43 w 217"/>
                <a:gd name="T7" fmla="*/ 33 h 286"/>
                <a:gd name="T8" fmla="*/ 0 w 217"/>
                <a:gd name="T9" fmla="*/ 33 h 286"/>
                <a:gd name="T10" fmla="*/ 0 w 217"/>
                <a:gd name="T11" fmla="*/ 40 h 286"/>
                <a:gd name="T12" fmla="*/ 10 w 217"/>
                <a:gd name="T13" fmla="*/ 40 h 286"/>
                <a:gd name="T14" fmla="*/ 10 w 217"/>
                <a:gd name="T15" fmla="*/ 286 h 286"/>
                <a:gd name="T16" fmla="*/ 73 w 217"/>
                <a:gd name="T17" fmla="*/ 286 h 286"/>
                <a:gd name="T18" fmla="*/ 73 w 217"/>
                <a:gd name="T19" fmla="*/ 236 h 286"/>
                <a:gd name="T20" fmla="*/ 99 w 217"/>
                <a:gd name="T21" fmla="*/ 236 h 286"/>
                <a:gd name="T22" fmla="*/ 99 w 217"/>
                <a:gd name="T23" fmla="*/ 286 h 286"/>
                <a:gd name="T24" fmla="*/ 118 w 217"/>
                <a:gd name="T25" fmla="*/ 286 h 286"/>
                <a:gd name="T26" fmla="*/ 118 w 217"/>
                <a:gd name="T27" fmla="*/ 236 h 286"/>
                <a:gd name="T28" fmla="*/ 144 w 217"/>
                <a:gd name="T29" fmla="*/ 236 h 286"/>
                <a:gd name="T30" fmla="*/ 144 w 217"/>
                <a:gd name="T31" fmla="*/ 286 h 286"/>
                <a:gd name="T32" fmla="*/ 208 w 217"/>
                <a:gd name="T33" fmla="*/ 286 h 286"/>
                <a:gd name="T34" fmla="*/ 208 w 217"/>
                <a:gd name="T35" fmla="*/ 40 h 286"/>
                <a:gd name="T36" fmla="*/ 217 w 217"/>
                <a:gd name="T37" fmla="*/ 40 h 286"/>
                <a:gd name="T38" fmla="*/ 217 w 217"/>
                <a:gd name="T39" fmla="*/ 33 h 286"/>
                <a:gd name="T40" fmla="*/ 118 w 217"/>
                <a:gd name="T41" fmla="*/ 33 h 286"/>
                <a:gd name="T42" fmla="*/ 189 w 217"/>
                <a:gd name="T43" fmla="*/ 220 h 286"/>
                <a:gd name="T44" fmla="*/ 31 w 217"/>
                <a:gd name="T45" fmla="*/ 220 h 286"/>
                <a:gd name="T46" fmla="*/ 31 w 217"/>
                <a:gd name="T47" fmla="*/ 196 h 286"/>
                <a:gd name="T48" fmla="*/ 189 w 217"/>
                <a:gd name="T49" fmla="*/ 196 h 286"/>
                <a:gd name="T50" fmla="*/ 189 w 217"/>
                <a:gd name="T51" fmla="*/ 220 h 286"/>
                <a:gd name="T52" fmla="*/ 189 w 217"/>
                <a:gd name="T53" fmla="*/ 177 h 286"/>
                <a:gd name="T54" fmla="*/ 31 w 217"/>
                <a:gd name="T55" fmla="*/ 177 h 286"/>
                <a:gd name="T56" fmla="*/ 31 w 217"/>
                <a:gd name="T57" fmla="*/ 151 h 286"/>
                <a:gd name="T58" fmla="*/ 189 w 217"/>
                <a:gd name="T59" fmla="*/ 151 h 286"/>
                <a:gd name="T60" fmla="*/ 189 w 217"/>
                <a:gd name="T61" fmla="*/ 177 h 286"/>
                <a:gd name="T62" fmla="*/ 189 w 217"/>
                <a:gd name="T63" fmla="*/ 133 h 286"/>
                <a:gd name="T64" fmla="*/ 31 w 217"/>
                <a:gd name="T65" fmla="*/ 133 h 286"/>
                <a:gd name="T66" fmla="*/ 31 w 217"/>
                <a:gd name="T67" fmla="*/ 107 h 286"/>
                <a:gd name="T68" fmla="*/ 189 w 217"/>
                <a:gd name="T69" fmla="*/ 107 h 286"/>
                <a:gd name="T70" fmla="*/ 189 w 217"/>
                <a:gd name="T71" fmla="*/ 133 h 286"/>
                <a:gd name="T72" fmla="*/ 189 w 217"/>
                <a:gd name="T73" fmla="*/ 88 h 286"/>
                <a:gd name="T74" fmla="*/ 31 w 217"/>
                <a:gd name="T75" fmla="*/ 88 h 286"/>
                <a:gd name="T76" fmla="*/ 31 w 217"/>
                <a:gd name="T77" fmla="*/ 62 h 286"/>
                <a:gd name="T78" fmla="*/ 189 w 217"/>
                <a:gd name="T79" fmla="*/ 62 h 286"/>
                <a:gd name="T80" fmla="*/ 189 w 217"/>
                <a:gd name="T81" fmla="*/ 8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286">
                  <a:moveTo>
                    <a:pt x="118" y="33"/>
                  </a:moveTo>
                  <a:lnTo>
                    <a:pt x="118" y="0"/>
                  </a:lnTo>
                  <a:lnTo>
                    <a:pt x="43" y="0"/>
                  </a:lnTo>
                  <a:lnTo>
                    <a:pt x="43" y="33"/>
                  </a:lnTo>
                  <a:lnTo>
                    <a:pt x="0" y="33"/>
                  </a:lnTo>
                  <a:lnTo>
                    <a:pt x="0" y="40"/>
                  </a:lnTo>
                  <a:lnTo>
                    <a:pt x="10" y="40"/>
                  </a:lnTo>
                  <a:lnTo>
                    <a:pt x="10" y="286"/>
                  </a:lnTo>
                  <a:lnTo>
                    <a:pt x="73" y="286"/>
                  </a:lnTo>
                  <a:lnTo>
                    <a:pt x="73" y="236"/>
                  </a:lnTo>
                  <a:lnTo>
                    <a:pt x="99" y="236"/>
                  </a:lnTo>
                  <a:lnTo>
                    <a:pt x="99" y="286"/>
                  </a:lnTo>
                  <a:lnTo>
                    <a:pt x="118" y="286"/>
                  </a:lnTo>
                  <a:lnTo>
                    <a:pt x="118" y="236"/>
                  </a:lnTo>
                  <a:lnTo>
                    <a:pt x="144" y="236"/>
                  </a:lnTo>
                  <a:lnTo>
                    <a:pt x="144" y="286"/>
                  </a:lnTo>
                  <a:lnTo>
                    <a:pt x="208" y="286"/>
                  </a:lnTo>
                  <a:lnTo>
                    <a:pt x="208" y="40"/>
                  </a:lnTo>
                  <a:lnTo>
                    <a:pt x="217" y="40"/>
                  </a:lnTo>
                  <a:lnTo>
                    <a:pt x="217" y="33"/>
                  </a:lnTo>
                  <a:lnTo>
                    <a:pt x="118" y="33"/>
                  </a:lnTo>
                  <a:close/>
                  <a:moveTo>
                    <a:pt x="189" y="220"/>
                  </a:moveTo>
                  <a:lnTo>
                    <a:pt x="31" y="220"/>
                  </a:lnTo>
                  <a:lnTo>
                    <a:pt x="31" y="196"/>
                  </a:lnTo>
                  <a:lnTo>
                    <a:pt x="189" y="196"/>
                  </a:lnTo>
                  <a:lnTo>
                    <a:pt x="189" y="220"/>
                  </a:lnTo>
                  <a:close/>
                  <a:moveTo>
                    <a:pt x="189" y="177"/>
                  </a:moveTo>
                  <a:lnTo>
                    <a:pt x="31" y="177"/>
                  </a:lnTo>
                  <a:lnTo>
                    <a:pt x="31" y="151"/>
                  </a:lnTo>
                  <a:lnTo>
                    <a:pt x="189" y="151"/>
                  </a:lnTo>
                  <a:lnTo>
                    <a:pt x="189" y="177"/>
                  </a:lnTo>
                  <a:close/>
                  <a:moveTo>
                    <a:pt x="189" y="133"/>
                  </a:moveTo>
                  <a:lnTo>
                    <a:pt x="31" y="133"/>
                  </a:lnTo>
                  <a:lnTo>
                    <a:pt x="31" y="107"/>
                  </a:lnTo>
                  <a:lnTo>
                    <a:pt x="189" y="107"/>
                  </a:lnTo>
                  <a:lnTo>
                    <a:pt x="189" y="133"/>
                  </a:lnTo>
                  <a:close/>
                  <a:moveTo>
                    <a:pt x="189" y="88"/>
                  </a:moveTo>
                  <a:lnTo>
                    <a:pt x="31" y="88"/>
                  </a:lnTo>
                  <a:lnTo>
                    <a:pt x="31" y="62"/>
                  </a:lnTo>
                  <a:lnTo>
                    <a:pt x="189" y="62"/>
                  </a:lnTo>
                  <a:lnTo>
                    <a:pt x="189" y="88"/>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1" name="Freeform 12"/>
            <p:cNvSpPr>
              <a:spLocks/>
            </p:cNvSpPr>
            <p:nvPr/>
          </p:nvSpPr>
          <p:spPr bwMode="auto">
            <a:xfrm>
              <a:off x="2883" y="1414"/>
              <a:ext cx="298" cy="196"/>
            </a:xfrm>
            <a:custGeom>
              <a:avLst/>
              <a:gdLst>
                <a:gd name="T0" fmla="*/ 106 w 126"/>
                <a:gd name="T1" fmla="*/ 36 h 83"/>
                <a:gd name="T2" fmla="*/ 106 w 126"/>
                <a:gd name="T3" fmla="*/ 35 h 83"/>
                <a:gd name="T4" fmla="*/ 71 w 126"/>
                <a:gd name="T5" fmla="*/ 0 h 83"/>
                <a:gd name="T6" fmla="*/ 42 w 126"/>
                <a:gd name="T7" fmla="*/ 15 h 83"/>
                <a:gd name="T8" fmla="*/ 33 w 126"/>
                <a:gd name="T9" fmla="*/ 13 h 83"/>
                <a:gd name="T10" fmla="*/ 21 w 126"/>
                <a:gd name="T11" fmla="*/ 16 h 83"/>
                <a:gd name="T12" fmla="*/ 12 w 126"/>
                <a:gd name="T13" fmla="*/ 32 h 83"/>
                <a:gd name="T14" fmla="*/ 0 w 126"/>
                <a:gd name="T15" fmla="*/ 55 h 83"/>
                <a:gd name="T16" fmla="*/ 24 w 126"/>
                <a:gd name="T17" fmla="*/ 83 h 83"/>
                <a:gd name="T18" fmla="*/ 27 w 126"/>
                <a:gd name="T19" fmla="*/ 83 h 83"/>
                <a:gd name="T20" fmla="*/ 30 w 126"/>
                <a:gd name="T21" fmla="*/ 83 h 83"/>
                <a:gd name="T22" fmla="*/ 87 w 126"/>
                <a:gd name="T23" fmla="*/ 83 h 83"/>
                <a:gd name="T24" fmla="*/ 88 w 126"/>
                <a:gd name="T25" fmla="*/ 83 h 83"/>
                <a:gd name="T26" fmla="*/ 90 w 126"/>
                <a:gd name="T27" fmla="*/ 83 h 83"/>
                <a:gd name="T28" fmla="*/ 94 w 126"/>
                <a:gd name="T29" fmla="*/ 83 h 83"/>
                <a:gd name="T30" fmla="*/ 103 w 126"/>
                <a:gd name="T31" fmla="*/ 83 h 83"/>
                <a:gd name="T32" fmla="*/ 126 w 126"/>
                <a:gd name="T33" fmla="*/ 59 h 83"/>
                <a:gd name="T34" fmla="*/ 106 w 126"/>
                <a:gd name="T35"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83">
                  <a:moveTo>
                    <a:pt x="106" y="36"/>
                  </a:moveTo>
                  <a:cubicBezTo>
                    <a:pt x="106" y="36"/>
                    <a:pt x="106" y="35"/>
                    <a:pt x="106" y="35"/>
                  </a:cubicBezTo>
                  <a:cubicBezTo>
                    <a:pt x="106" y="15"/>
                    <a:pt x="91" y="0"/>
                    <a:pt x="71" y="0"/>
                  </a:cubicBezTo>
                  <a:cubicBezTo>
                    <a:pt x="59" y="0"/>
                    <a:pt x="49" y="6"/>
                    <a:pt x="42" y="15"/>
                  </a:cubicBezTo>
                  <a:cubicBezTo>
                    <a:pt x="39" y="14"/>
                    <a:pt x="36" y="13"/>
                    <a:pt x="33" y="13"/>
                  </a:cubicBezTo>
                  <a:cubicBezTo>
                    <a:pt x="28" y="13"/>
                    <a:pt x="25" y="14"/>
                    <a:pt x="21" y="16"/>
                  </a:cubicBezTo>
                  <a:cubicBezTo>
                    <a:pt x="16" y="20"/>
                    <a:pt x="13" y="26"/>
                    <a:pt x="12" y="32"/>
                  </a:cubicBezTo>
                  <a:cubicBezTo>
                    <a:pt x="5" y="37"/>
                    <a:pt x="0" y="46"/>
                    <a:pt x="0" y="55"/>
                  </a:cubicBezTo>
                  <a:cubicBezTo>
                    <a:pt x="0" y="70"/>
                    <a:pt x="11" y="81"/>
                    <a:pt x="24" y="83"/>
                  </a:cubicBezTo>
                  <a:cubicBezTo>
                    <a:pt x="25" y="83"/>
                    <a:pt x="26" y="83"/>
                    <a:pt x="27" y="83"/>
                  </a:cubicBezTo>
                  <a:cubicBezTo>
                    <a:pt x="28" y="83"/>
                    <a:pt x="29" y="83"/>
                    <a:pt x="30" y="83"/>
                  </a:cubicBezTo>
                  <a:cubicBezTo>
                    <a:pt x="43" y="83"/>
                    <a:pt x="73" y="83"/>
                    <a:pt x="87" y="83"/>
                  </a:cubicBezTo>
                  <a:cubicBezTo>
                    <a:pt x="88" y="83"/>
                    <a:pt x="88" y="83"/>
                    <a:pt x="88" y="83"/>
                  </a:cubicBezTo>
                  <a:cubicBezTo>
                    <a:pt x="90" y="83"/>
                    <a:pt x="90" y="83"/>
                    <a:pt x="90" y="83"/>
                  </a:cubicBezTo>
                  <a:cubicBezTo>
                    <a:pt x="90" y="83"/>
                    <a:pt x="93" y="83"/>
                    <a:pt x="94" y="83"/>
                  </a:cubicBezTo>
                  <a:cubicBezTo>
                    <a:pt x="103" y="83"/>
                    <a:pt x="103" y="83"/>
                    <a:pt x="103" y="83"/>
                  </a:cubicBezTo>
                  <a:cubicBezTo>
                    <a:pt x="116" y="83"/>
                    <a:pt x="126" y="72"/>
                    <a:pt x="126" y="59"/>
                  </a:cubicBezTo>
                  <a:cubicBezTo>
                    <a:pt x="126" y="48"/>
                    <a:pt x="118" y="38"/>
                    <a:pt x="10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2" name="Freeform 13"/>
            <p:cNvSpPr>
              <a:spLocks/>
            </p:cNvSpPr>
            <p:nvPr/>
          </p:nvSpPr>
          <p:spPr bwMode="auto">
            <a:xfrm>
              <a:off x="3093" y="1639"/>
              <a:ext cx="298" cy="196"/>
            </a:xfrm>
            <a:custGeom>
              <a:avLst/>
              <a:gdLst>
                <a:gd name="T0" fmla="*/ 106 w 126"/>
                <a:gd name="T1" fmla="*/ 36 h 83"/>
                <a:gd name="T2" fmla="*/ 106 w 126"/>
                <a:gd name="T3" fmla="*/ 35 h 83"/>
                <a:gd name="T4" fmla="*/ 71 w 126"/>
                <a:gd name="T5" fmla="*/ 0 h 83"/>
                <a:gd name="T6" fmla="*/ 42 w 126"/>
                <a:gd name="T7" fmla="*/ 15 h 83"/>
                <a:gd name="T8" fmla="*/ 32 w 126"/>
                <a:gd name="T9" fmla="*/ 13 h 83"/>
                <a:gd name="T10" fmla="*/ 21 w 126"/>
                <a:gd name="T11" fmla="*/ 16 h 83"/>
                <a:gd name="T12" fmla="*/ 12 w 126"/>
                <a:gd name="T13" fmla="*/ 33 h 83"/>
                <a:gd name="T14" fmla="*/ 0 w 126"/>
                <a:gd name="T15" fmla="*/ 56 h 83"/>
                <a:gd name="T16" fmla="*/ 24 w 126"/>
                <a:gd name="T17" fmla="*/ 83 h 83"/>
                <a:gd name="T18" fmla="*/ 27 w 126"/>
                <a:gd name="T19" fmla="*/ 83 h 83"/>
                <a:gd name="T20" fmla="*/ 30 w 126"/>
                <a:gd name="T21" fmla="*/ 83 h 83"/>
                <a:gd name="T22" fmla="*/ 87 w 126"/>
                <a:gd name="T23" fmla="*/ 83 h 83"/>
                <a:gd name="T24" fmla="*/ 88 w 126"/>
                <a:gd name="T25" fmla="*/ 83 h 83"/>
                <a:gd name="T26" fmla="*/ 89 w 126"/>
                <a:gd name="T27" fmla="*/ 83 h 83"/>
                <a:gd name="T28" fmla="*/ 94 w 126"/>
                <a:gd name="T29" fmla="*/ 83 h 83"/>
                <a:gd name="T30" fmla="*/ 103 w 126"/>
                <a:gd name="T31" fmla="*/ 83 h 83"/>
                <a:gd name="T32" fmla="*/ 126 w 126"/>
                <a:gd name="T33" fmla="*/ 60 h 83"/>
                <a:gd name="T34" fmla="*/ 106 w 126"/>
                <a:gd name="T35"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83">
                  <a:moveTo>
                    <a:pt x="106" y="36"/>
                  </a:moveTo>
                  <a:cubicBezTo>
                    <a:pt x="106" y="36"/>
                    <a:pt x="106" y="35"/>
                    <a:pt x="106" y="35"/>
                  </a:cubicBezTo>
                  <a:cubicBezTo>
                    <a:pt x="106" y="15"/>
                    <a:pt x="90" y="0"/>
                    <a:pt x="71" y="0"/>
                  </a:cubicBezTo>
                  <a:cubicBezTo>
                    <a:pt x="59" y="0"/>
                    <a:pt x="48" y="6"/>
                    <a:pt x="42" y="15"/>
                  </a:cubicBezTo>
                  <a:cubicBezTo>
                    <a:pt x="39" y="14"/>
                    <a:pt x="36" y="13"/>
                    <a:pt x="32" y="13"/>
                  </a:cubicBezTo>
                  <a:cubicBezTo>
                    <a:pt x="28" y="13"/>
                    <a:pt x="24" y="14"/>
                    <a:pt x="21" y="16"/>
                  </a:cubicBezTo>
                  <a:cubicBezTo>
                    <a:pt x="16" y="20"/>
                    <a:pt x="12" y="26"/>
                    <a:pt x="12" y="33"/>
                  </a:cubicBezTo>
                  <a:cubicBezTo>
                    <a:pt x="5" y="38"/>
                    <a:pt x="0" y="46"/>
                    <a:pt x="0" y="56"/>
                  </a:cubicBezTo>
                  <a:cubicBezTo>
                    <a:pt x="0" y="70"/>
                    <a:pt x="10" y="82"/>
                    <a:pt x="24" y="83"/>
                  </a:cubicBezTo>
                  <a:cubicBezTo>
                    <a:pt x="25" y="83"/>
                    <a:pt x="26" y="83"/>
                    <a:pt x="27" y="83"/>
                  </a:cubicBezTo>
                  <a:cubicBezTo>
                    <a:pt x="28" y="83"/>
                    <a:pt x="29" y="83"/>
                    <a:pt x="30" y="83"/>
                  </a:cubicBezTo>
                  <a:cubicBezTo>
                    <a:pt x="43" y="83"/>
                    <a:pt x="73" y="83"/>
                    <a:pt x="87" y="83"/>
                  </a:cubicBezTo>
                  <a:cubicBezTo>
                    <a:pt x="87" y="83"/>
                    <a:pt x="88" y="83"/>
                    <a:pt x="88" y="83"/>
                  </a:cubicBezTo>
                  <a:cubicBezTo>
                    <a:pt x="89" y="83"/>
                    <a:pt x="89" y="83"/>
                    <a:pt x="89" y="83"/>
                  </a:cubicBezTo>
                  <a:cubicBezTo>
                    <a:pt x="90" y="83"/>
                    <a:pt x="92" y="83"/>
                    <a:pt x="94" y="83"/>
                  </a:cubicBezTo>
                  <a:cubicBezTo>
                    <a:pt x="103" y="83"/>
                    <a:pt x="103" y="83"/>
                    <a:pt x="103" y="83"/>
                  </a:cubicBezTo>
                  <a:cubicBezTo>
                    <a:pt x="116" y="83"/>
                    <a:pt x="126" y="72"/>
                    <a:pt x="126" y="60"/>
                  </a:cubicBezTo>
                  <a:cubicBezTo>
                    <a:pt x="126" y="48"/>
                    <a:pt x="117" y="38"/>
                    <a:pt x="10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3" name="Freeform 14"/>
            <p:cNvSpPr>
              <a:spLocks/>
            </p:cNvSpPr>
            <p:nvPr/>
          </p:nvSpPr>
          <p:spPr bwMode="auto">
            <a:xfrm>
              <a:off x="3211" y="1454"/>
              <a:ext cx="163" cy="109"/>
            </a:xfrm>
            <a:custGeom>
              <a:avLst/>
              <a:gdLst>
                <a:gd name="T0" fmla="*/ 58 w 69"/>
                <a:gd name="T1" fmla="*/ 20 h 46"/>
                <a:gd name="T2" fmla="*/ 58 w 69"/>
                <a:gd name="T3" fmla="*/ 19 h 46"/>
                <a:gd name="T4" fmla="*/ 39 w 69"/>
                <a:gd name="T5" fmla="*/ 0 h 46"/>
                <a:gd name="T6" fmla="*/ 23 w 69"/>
                <a:gd name="T7" fmla="*/ 9 h 46"/>
                <a:gd name="T8" fmla="*/ 17 w 69"/>
                <a:gd name="T9" fmla="*/ 7 h 46"/>
                <a:gd name="T10" fmla="*/ 11 w 69"/>
                <a:gd name="T11" fmla="*/ 9 h 46"/>
                <a:gd name="T12" fmla="*/ 6 w 69"/>
                <a:gd name="T13" fmla="*/ 18 h 46"/>
                <a:gd name="T14" fmla="*/ 0 w 69"/>
                <a:gd name="T15" fmla="*/ 31 h 46"/>
                <a:gd name="T16" fmla="*/ 13 w 69"/>
                <a:gd name="T17" fmla="*/ 46 h 46"/>
                <a:gd name="T18" fmla="*/ 15 w 69"/>
                <a:gd name="T19" fmla="*/ 46 h 46"/>
                <a:gd name="T20" fmla="*/ 16 w 69"/>
                <a:gd name="T21" fmla="*/ 46 h 46"/>
                <a:gd name="T22" fmla="*/ 47 w 69"/>
                <a:gd name="T23" fmla="*/ 46 h 46"/>
                <a:gd name="T24" fmla="*/ 48 w 69"/>
                <a:gd name="T25" fmla="*/ 46 h 46"/>
                <a:gd name="T26" fmla="*/ 49 w 69"/>
                <a:gd name="T27" fmla="*/ 46 h 46"/>
                <a:gd name="T28" fmla="*/ 51 w 69"/>
                <a:gd name="T29" fmla="*/ 46 h 46"/>
                <a:gd name="T30" fmla="*/ 56 w 69"/>
                <a:gd name="T31" fmla="*/ 46 h 46"/>
                <a:gd name="T32" fmla="*/ 69 w 69"/>
                <a:gd name="T33" fmla="*/ 33 h 46"/>
                <a:gd name="T34" fmla="*/ 58 w 69"/>
                <a:gd name="T35"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6">
                  <a:moveTo>
                    <a:pt x="58" y="20"/>
                  </a:moveTo>
                  <a:cubicBezTo>
                    <a:pt x="58" y="19"/>
                    <a:pt x="58" y="19"/>
                    <a:pt x="58" y="19"/>
                  </a:cubicBezTo>
                  <a:cubicBezTo>
                    <a:pt x="58" y="9"/>
                    <a:pt x="49" y="0"/>
                    <a:pt x="39" y="0"/>
                  </a:cubicBezTo>
                  <a:cubicBezTo>
                    <a:pt x="32" y="0"/>
                    <a:pt x="26" y="4"/>
                    <a:pt x="23" y="9"/>
                  </a:cubicBezTo>
                  <a:cubicBezTo>
                    <a:pt x="21" y="8"/>
                    <a:pt x="19" y="7"/>
                    <a:pt x="17" y="7"/>
                  </a:cubicBezTo>
                  <a:cubicBezTo>
                    <a:pt x="15" y="7"/>
                    <a:pt x="13" y="8"/>
                    <a:pt x="11" y="9"/>
                  </a:cubicBezTo>
                  <a:cubicBezTo>
                    <a:pt x="8" y="11"/>
                    <a:pt x="7" y="14"/>
                    <a:pt x="6" y="18"/>
                  </a:cubicBezTo>
                  <a:cubicBezTo>
                    <a:pt x="2" y="21"/>
                    <a:pt x="0" y="25"/>
                    <a:pt x="0" y="31"/>
                  </a:cubicBezTo>
                  <a:cubicBezTo>
                    <a:pt x="0" y="38"/>
                    <a:pt x="5" y="45"/>
                    <a:pt x="13" y="46"/>
                  </a:cubicBezTo>
                  <a:cubicBezTo>
                    <a:pt x="13" y="46"/>
                    <a:pt x="14" y="46"/>
                    <a:pt x="15" y="46"/>
                  </a:cubicBezTo>
                  <a:cubicBezTo>
                    <a:pt x="15" y="46"/>
                    <a:pt x="16" y="46"/>
                    <a:pt x="16" y="46"/>
                  </a:cubicBezTo>
                  <a:cubicBezTo>
                    <a:pt x="23" y="46"/>
                    <a:pt x="39" y="46"/>
                    <a:pt x="47" y="46"/>
                  </a:cubicBezTo>
                  <a:cubicBezTo>
                    <a:pt x="48" y="46"/>
                    <a:pt x="48" y="46"/>
                    <a:pt x="48" y="46"/>
                  </a:cubicBezTo>
                  <a:cubicBezTo>
                    <a:pt x="49" y="46"/>
                    <a:pt x="49" y="46"/>
                    <a:pt x="49" y="46"/>
                  </a:cubicBezTo>
                  <a:cubicBezTo>
                    <a:pt x="49" y="46"/>
                    <a:pt x="50" y="46"/>
                    <a:pt x="51" y="46"/>
                  </a:cubicBezTo>
                  <a:cubicBezTo>
                    <a:pt x="56" y="46"/>
                    <a:pt x="56" y="46"/>
                    <a:pt x="56" y="46"/>
                  </a:cubicBezTo>
                  <a:cubicBezTo>
                    <a:pt x="63" y="45"/>
                    <a:pt x="69" y="40"/>
                    <a:pt x="69" y="33"/>
                  </a:cubicBezTo>
                  <a:cubicBezTo>
                    <a:pt x="69" y="26"/>
                    <a:pt x="64" y="21"/>
                    <a:pt x="58" y="2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4" name="Freeform 15"/>
            <p:cNvSpPr>
              <a:spLocks/>
            </p:cNvSpPr>
            <p:nvPr/>
          </p:nvSpPr>
          <p:spPr bwMode="auto">
            <a:xfrm>
              <a:off x="3063" y="1147"/>
              <a:ext cx="259" cy="170"/>
            </a:xfrm>
            <a:custGeom>
              <a:avLst/>
              <a:gdLst>
                <a:gd name="T0" fmla="*/ 93 w 110"/>
                <a:gd name="T1" fmla="*/ 31 h 72"/>
                <a:gd name="T2" fmla="*/ 93 w 110"/>
                <a:gd name="T3" fmla="*/ 30 h 72"/>
                <a:gd name="T4" fmla="*/ 62 w 110"/>
                <a:gd name="T5" fmla="*/ 0 h 72"/>
                <a:gd name="T6" fmla="*/ 37 w 110"/>
                <a:gd name="T7" fmla="*/ 13 h 72"/>
                <a:gd name="T8" fmla="*/ 29 w 110"/>
                <a:gd name="T9" fmla="*/ 11 h 72"/>
                <a:gd name="T10" fmla="*/ 19 w 110"/>
                <a:gd name="T11" fmla="*/ 14 h 72"/>
                <a:gd name="T12" fmla="*/ 11 w 110"/>
                <a:gd name="T13" fmla="*/ 28 h 72"/>
                <a:gd name="T14" fmla="*/ 0 w 110"/>
                <a:gd name="T15" fmla="*/ 48 h 72"/>
                <a:gd name="T16" fmla="*/ 21 w 110"/>
                <a:gd name="T17" fmla="*/ 72 h 72"/>
                <a:gd name="T18" fmla="*/ 24 w 110"/>
                <a:gd name="T19" fmla="*/ 72 h 72"/>
                <a:gd name="T20" fmla="*/ 26 w 110"/>
                <a:gd name="T21" fmla="*/ 72 h 72"/>
                <a:gd name="T22" fmla="*/ 76 w 110"/>
                <a:gd name="T23" fmla="*/ 72 h 72"/>
                <a:gd name="T24" fmla="*/ 77 w 110"/>
                <a:gd name="T25" fmla="*/ 72 h 72"/>
                <a:gd name="T26" fmla="*/ 78 w 110"/>
                <a:gd name="T27" fmla="*/ 72 h 72"/>
                <a:gd name="T28" fmla="*/ 82 w 110"/>
                <a:gd name="T29" fmla="*/ 72 h 72"/>
                <a:gd name="T30" fmla="*/ 90 w 110"/>
                <a:gd name="T31" fmla="*/ 72 h 72"/>
                <a:gd name="T32" fmla="*/ 110 w 110"/>
                <a:gd name="T33" fmla="*/ 52 h 72"/>
                <a:gd name="T34" fmla="*/ 93 w 110"/>
                <a:gd name="T35"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72">
                  <a:moveTo>
                    <a:pt x="93" y="31"/>
                  </a:moveTo>
                  <a:cubicBezTo>
                    <a:pt x="93" y="31"/>
                    <a:pt x="93" y="30"/>
                    <a:pt x="93" y="30"/>
                  </a:cubicBezTo>
                  <a:cubicBezTo>
                    <a:pt x="93" y="13"/>
                    <a:pt x="79" y="0"/>
                    <a:pt x="62" y="0"/>
                  </a:cubicBezTo>
                  <a:cubicBezTo>
                    <a:pt x="52" y="0"/>
                    <a:pt x="42" y="5"/>
                    <a:pt x="37" y="13"/>
                  </a:cubicBezTo>
                  <a:cubicBezTo>
                    <a:pt x="35" y="12"/>
                    <a:pt x="32" y="11"/>
                    <a:pt x="29" y="11"/>
                  </a:cubicBezTo>
                  <a:cubicBezTo>
                    <a:pt x="25" y="11"/>
                    <a:pt x="22" y="12"/>
                    <a:pt x="19" y="14"/>
                  </a:cubicBezTo>
                  <a:cubicBezTo>
                    <a:pt x="14" y="17"/>
                    <a:pt x="11" y="22"/>
                    <a:pt x="11" y="28"/>
                  </a:cubicBezTo>
                  <a:cubicBezTo>
                    <a:pt x="5" y="32"/>
                    <a:pt x="0" y="40"/>
                    <a:pt x="0" y="48"/>
                  </a:cubicBezTo>
                  <a:cubicBezTo>
                    <a:pt x="0" y="61"/>
                    <a:pt x="9" y="71"/>
                    <a:pt x="21" y="72"/>
                  </a:cubicBezTo>
                  <a:cubicBezTo>
                    <a:pt x="22" y="72"/>
                    <a:pt x="23" y="72"/>
                    <a:pt x="24" y="72"/>
                  </a:cubicBezTo>
                  <a:cubicBezTo>
                    <a:pt x="25" y="72"/>
                    <a:pt x="26" y="72"/>
                    <a:pt x="26" y="72"/>
                  </a:cubicBezTo>
                  <a:cubicBezTo>
                    <a:pt x="38" y="72"/>
                    <a:pt x="64" y="72"/>
                    <a:pt x="76" y="72"/>
                  </a:cubicBezTo>
                  <a:cubicBezTo>
                    <a:pt x="77" y="72"/>
                    <a:pt x="77" y="72"/>
                    <a:pt x="77" y="72"/>
                  </a:cubicBezTo>
                  <a:cubicBezTo>
                    <a:pt x="78" y="72"/>
                    <a:pt x="78" y="72"/>
                    <a:pt x="78" y="72"/>
                  </a:cubicBezTo>
                  <a:cubicBezTo>
                    <a:pt x="79" y="72"/>
                    <a:pt x="81" y="72"/>
                    <a:pt x="82" y="72"/>
                  </a:cubicBezTo>
                  <a:cubicBezTo>
                    <a:pt x="90" y="72"/>
                    <a:pt x="90" y="72"/>
                    <a:pt x="90" y="72"/>
                  </a:cubicBezTo>
                  <a:cubicBezTo>
                    <a:pt x="101" y="72"/>
                    <a:pt x="110" y="63"/>
                    <a:pt x="110" y="52"/>
                  </a:cubicBezTo>
                  <a:cubicBezTo>
                    <a:pt x="110" y="41"/>
                    <a:pt x="103" y="33"/>
                    <a:pt x="93" y="3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5" name="Freeform 16"/>
            <p:cNvSpPr>
              <a:spLocks/>
            </p:cNvSpPr>
            <p:nvPr/>
          </p:nvSpPr>
          <p:spPr bwMode="auto">
            <a:xfrm>
              <a:off x="3337" y="1865"/>
              <a:ext cx="162" cy="109"/>
            </a:xfrm>
            <a:custGeom>
              <a:avLst/>
              <a:gdLst>
                <a:gd name="T0" fmla="*/ 58 w 69"/>
                <a:gd name="T1" fmla="*/ 20 h 46"/>
                <a:gd name="T2" fmla="*/ 58 w 69"/>
                <a:gd name="T3" fmla="*/ 19 h 46"/>
                <a:gd name="T4" fmla="*/ 39 w 69"/>
                <a:gd name="T5" fmla="*/ 0 h 46"/>
                <a:gd name="T6" fmla="*/ 23 w 69"/>
                <a:gd name="T7" fmla="*/ 9 h 46"/>
                <a:gd name="T8" fmla="*/ 18 w 69"/>
                <a:gd name="T9" fmla="*/ 8 h 46"/>
                <a:gd name="T10" fmla="*/ 12 w 69"/>
                <a:gd name="T11" fmla="*/ 9 h 46"/>
                <a:gd name="T12" fmla="*/ 7 w 69"/>
                <a:gd name="T13" fmla="*/ 18 h 46"/>
                <a:gd name="T14" fmla="*/ 0 w 69"/>
                <a:gd name="T15" fmla="*/ 31 h 46"/>
                <a:gd name="T16" fmla="*/ 14 w 69"/>
                <a:gd name="T17" fmla="*/ 46 h 46"/>
                <a:gd name="T18" fmla="*/ 15 w 69"/>
                <a:gd name="T19" fmla="*/ 46 h 46"/>
                <a:gd name="T20" fmla="*/ 17 w 69"/>
                <a:gd name="T21" fmla="*/ 46 h 46"/>
                <a:gd name="T22" fmla="*/ 48 w 69"/>
                <a:gd name="T23" fmla="*/ 46 h 46"/>
                <a:gd name="T24" fmla="*/ 48 w 69"/>
                <a:gd name="T25" fmla="*/ 46 h 46"/>
                <a:gd name="T26" fmla="*/ 49 w 69"/>
                <a:gd name="T27" fmla="*/ 46 h 46"/>
                <a:gd name="T28" fmla="*/ 52 w 69"/>
                <a:gd name="T29" fmla="*/ 46 h 46"/>
                <a:gd name="T30" fmla="*/ 56 w 69"/>
                <a:gd name="T31" fmla="*/ 46 h 46"/>
                <a:gd name="T32" fmla="*/ 69 w 69"/>
                <a:gd name="T33" fmla="*/ 33 h 46"/>
                <a:gd name="T34" fmla="*/ 58 w 69"/>
                <a:gd name="T35"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6">
                  <a:moveTo>
                    <a:pt x="58" y="20"/>
                  </a:moveTo>
                  <a:cubicBezTo>
                    <a:pt x="58" y="19"/>
                    <a:pt x="58" y="19"/>
                    <a:pt x="58" y="19"/>
                  </a:cubicBezTo>
                  <a:cubicBezTo>
                    <a:pt x="58" y="9"/>
                    <a:pt x="50" y="0"/>
                    <a:pt x="39" y="0"/>
                  </a:cubicBezTo>
                  <a:cubicBezTo>
                    <a:pt x="33" y="0"/>
                    <a:pt x="27" y="4"/>
                    <a:pt x="23" y="9"/>
                  </a:cubicBezTo>
                  <a:cubicBezTo>
                    <a:pt x="22" y="8"/>
                    <a:pt x="20" y="8"/>
                    <a:pt x="18" y="8"/>
                  </a:cubicBezTo>
                  <a:cubicBezTo>
                    <a:pt x="16" y="8"/>
                    <a:pt x="14" y="8"/>
                    <a:pt x="12" y="9"/>
                  </a:cubicBezTo>
                  <a:cubicBezTo>
                    <a:pt x="9" y="11"/>
                    <a:pt x="7" y="15"/>
                    <a:pt x="7" y="18"/>
                  </a:cubicBezTo>
                  <a:cubicBezTo>
                    <a:pt x="3" y="21"/>
                    <a:pt x="0" y="26"/>
                    <a:pt x="0" y="31"/>
                  </a:cubicBezTo>
                  <a:cubicBezTo>
                    <a:pt x="0" y="39"/>
                    <a:pt x="6" y="45"/>
                    <a:pt x="14" y="46"/>
                  </a:cubicBezTo>
                  <a:cubicBezTo>
                    <a:pt x="14" y="46"/>
                    <a:pt x="15" y="46"/>
                    <a:pt x="15" y="46"/>
                  </a:cubicBezTo>
                  <a:cubicBezTo>
                    <a:pt x="16" y="46"/>
                    <a:pt x="16" y="46"/>
                    <a:pt x="17" y="46"/>
                  </a:cubicBezTo>
                  <a:cubicBezTo>
                    <a:pt x="24" y="46"/>
                    <a:pt x="40" y="46"/>
                    <a:pt x="48" y="46"/>
                  </a:cubicBezTo>
                  <a:cubicBezTo>
                    <a:pt x="48" y="46"/>
                    <a:pt x="48" y="46"/>
                    <a:pt x="48" y="46"/>
                  </a:cubicBezTo>
                  <a:cubicBezTo>
                    <a:pt x="49" y="46"/>
                    <a:pt x="49" y="46"/>
                    <a:pt x="49" y="46"/>
                  </a:cubicBezTo>
                  <a:cubicBezTo>
                    <a:pt x="50" y="46"/>
                    <a:pt x="51" y="46"/>
                    <a:pt x="52" y="46"/>
                  </a:cubicBezTo>
                  <a:cubicBezTo>
                    <a:pt x="56" y="46"/>
                    <a:pt x="56" y="46"/>
                    <a:pt x="56" y="46"/>
                  </a:cubicBezTo>
                  <a:cubicBezTo>
                    <a:pt x="64" y="46"/>
                    <a:pt x="69" y="40"/>
                    <a:pt x="69" y="33"/>
                  </a:cubicBezTo>
                  <a:cubicBezTo>
                    <a:pt x="69" y="27"/>
                    <a:pt x="64" y="21"/>
                    <a:pt x="58" y="2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6" name="Freeform 17"/>
            <p:cNvSpPr>
              <a:spLocks/>
            </p:cNvSpPr>
            <p:nvPr/>
          </p:nvSpPr>
          <p:spPr bwMode="auto">
            <a:xfrm>
              <a:off x="3582" y="939"/>
              <a:ext cx="650" cy="324"/>
            </a:xfrm>
            <a:custGeom>
              <a:avLst/>
              <a:gdLst>
                <a:gd name="T0" fmla="*/ 275 w 275"/>
                <a:gd name="T1" fmla="*/ 137 h 137"/>
                <a:gd name="T2" fmla="*/ 137 w 275"/>
                <a:gd name="T3" fmla="*/ 0 h 137"/>
                <a:gd name="T4" fmla="*/ 0 w 275"/>
                <a:gd name="T5" fmla="*/ 137 h 137"/>
                <a:gd name="T6" fmla="*/ 275 w 275"/>
                <a:gd name="T7" fmla="*/ 137 h 137"/>
              </a:gdLst>
              <a:ahLst/>
              <a:cxnLst>
                <a:cxn ang="0">
                  <a:pos x="T0" y="T1"/>
                </a:cxn>
                <a:cxn ang="0">
                  <a:pos x="T2" y="T3"/>
                </a:cxn>
                <a:cxn ang="0">
                  <a:pos x="T4" y="T5"/>
                </a:cxn>
                <a:cxn ang="0">
                  <a:pos x="T6" y="T7"/>
                </a:cxn>
              </a:cxnLst>
              <a:rect l="0" t="0" r="r" b="b"/>
              <a:pathLst>
                <a:path w="275" h="137">
                  <a:moveTo>
                    <a:pt x="275" y="137"/>
                  </a:moveTo>
                  <a:cubicBezTo>
                    <a:pt x="275" y="62"/>
                    <a:pt x="213" y="0"/>
                    <a:pt x="137" y="0"/>
                  </a:cubicBezTo>
                  <a:cubicBezTo>
                    <a:pt x="61" y="0"/>
                    <a:pt x="0" y="62"/>
                    <a:pt x="0" y="137"/>
                  </a:cubicBezTo>
                  <a:lnTo>
                    <a:pt x="275" y="137"/>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7" name="Rectangle 18"/>
            <p:cNvSpPr>
              <a:spLocks noChangeArrowheads="1"/>
            </p:cNvSpPr>
            <p:nvPr/>
          </p:nvSpPr>
          <p:spPr bwMode="auto">
            <a:xfrm>
              <a:off x="3582" y="1263"/>
              <a:ext cx="650" cy="113"/>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8" name="Rectangle 19"/>
            <p:cNvSpPr>
              <a:spLocks noChangeArrowheads="1"/>
            </p:cNvSpPr>
            <p:nvPr/>
          </p:nvSpPr>
          <p:spPr bwMode="auto">
            <a:xfrm>
              <a:off x="3582" y="1487"/>
              <a:ext cx="650" cy="111"/>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19" name="Rectangle 20"/>
            <p:cNvSpPr>
              <a:spLocks noChangeArrowheads="1"/>
            </p:cNvSpPr>
            <p:nvPr/>
          </p:nvSpPr>
          <p:spPr bwMode="auto">
            <a:xfrm>
              <a:off x="3582" y="1376"/>
              <a:ext cx="650" cy="111"/>
            </a:xfrm>
            <a:prstGeom prst="rect">
              <a:avLst/>
            </a:prstGeom>
            <a:solidFill>
              <a:srgbClr val="823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0" name="Rectangle 21"/>
            <p:cNvSpPr>
              <a:spLocks noChangeArrowheads="1"/>
            </p:cNvSpPr>
            <p:nvPr/>
          </p:nvSpPr>
          <p:spPr bwMode="auto">
            <a:xfrm>
              <a:off x="3719" y="1400"/>
              <a:ext cx="37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1" name="Freeform 22"/>
            <p:cNvSpPr>
              <a:spLocks/>
            </p:cNvSpPr>
            <p:nvPr/>
          </p:nvSpPr>
          <p:spPr bwMode="auto">
            <a:xfrm>
              <a:off x="4454" y="3375"/>
              <a:ext cx="182" cy="90"/>
            </a:xfrm>
            <a:custGeom>
              <a:avLst/>
              <a:gdLst>
                <a:gd name="T0" fmla="*/ 77 w 77"/>
                <a:gd name="T1" fmla="*/ 38 h 38"/>
                <a:gd name="T2" fmla="*/ 39 w 77"/>
                <a:gd name="T3" fmla="*/ 0 h 38"/>
                <a:gd name="T4" fmla="*/ 0 w 77"/>
                <a:gd name="T5" fmla="*/ 38 h 38"/>
                <a:gd name="T6" fmla="*/ 77 w 77"/>
                <a:gd name="T7" fmla="*/ 38 h 38"/>
              </a:gdLst>
              <a:ahLst/>
              <a:cxnLst>
                <a:cxn ang="0">
                  <a:pos x="T0" y="T1"/>
                </a:cxn>
                <a:cxn ang="0">
                  <a:pos x="T2" y="T3"/>
                </a:cxn>
                <a:cxn ang="0">
                  <a:pos x="T4" y="T5"/>
                </a:cxn>
                <a:cxn ang="0">
                  <a:pos x="T6" y="T7"/>
                </a:cxn>
              </a:cxnLst>
              <a:rect l="0" t="0" r="r" b="b"/>
              <a:pathLst>
                <a:path w="77" h="38">
                  <a:moveTo>
                    <a:pt x="77" y="38"/>
                  </a:moveTo>
                  <a:cubicBezTo>
                    <a:pt x="77" y="17"/>
                    <a:pt x="60" y="0"/>
                    <a:pt x="39" y="0"/>
                  </a:cubicBezTo>
                  <a:cubicBezTo>
                    <a:pt x="17" y="0"/>
                    <a:pt x="0" y="17"/>
                    <a:pt x="0" y="38"/>
                  </a:cubicBezTo>
                  <a:lnTo>
                    <a:pt x="77" y="38"/>
                  </a:lnTo>
                  <a:close/>
                </a:path>
              </a:pathLst>
            </a:custGeom>
            <a:solidFill>
              <a:srgbClr val="823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2" name="Freeform 23"/>
            <p:cNvSpPr>
              <a:spLocks/>
            </p:cNvSpPr>
            <p:nvPr/>
          </p:nvSpPr>
          <p:spPr bwMode="auto">
            <a:xfrm>
              <a:off x="3178" y="3375"/>
              <a:ext cx="182" cy="90"/>
            </a:xfrm>
            <a:custGeom>
              <a:avLst/>
              <a:gdLst>
                <a:gd name="T0" fmla="*/ 77 w 77"/>
                <a:gd name="T1" fmla="*/ 38 h 38"/>
                <a:gd name="T2" fmla="*/ 38 w 77"/>
                <a:gd name="T3" fmla="*/ 0 h 38"/>
                <a:gd name="T4" fmla="*/ 0 w 77"/>
                <a:gd name="T5" fmla="*/ 38 h 38"/>
                <a:gd name="T6" fmla="*/ 77 w 77"/>
                <a:gd name="T7" fmla="*/ 38 h 38"/>
              </a:gdLst>
              <a:ahLst/>
              <a:cxnLst>
                <a:cxn ang="0">
                  <a:pos x="T0" y="T1"/>
                </a:cxn>
                <a:cxn ang="0">
                  <a:pos x="T2" y="T3"/>
                </a:cxn>
                <a:cxn ang="0">
                  <a:pos x="T4" y="T5"/>
                </a:cxn>
                <a:cxn ang="0">
                  <a:pos x="T6" y="T7"/>
                </a:cxn>
              </a:cxnLst>
              <a:rect l="0" t="0" r="r" b="b"/>
              <a:pathLst>
                <a:path w="77" h="38">
                  <a:moveTo>
                    <a:pt x="77" y="38"/>
                  </a:moveTo>
                  <a:cubicBezTo>
                    <a:pt x="77" y="17"/>
                    <a:pt x="59" y="0"/>
                    <a:pt x="38" y="0"/>
                  </a:cubicBezTo>
                  <a:cubicBezTo>
                    <a:pt x="17" y="0"/>
                    <a:pt x="0" y="17"/>
                    <a:pt x="0" y="38"/>
                  </a:cubicBezTo>
                  <a:lnTo>
                    <a:pt x="77" y="38"/>
                  </a:lnTo>
                  <a:close/>
                </a:path>
              </a:pathLst>
            </a:custGeom>
            <a:solidFill>
              <a:srgbClr val="823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3" name="Rectangle 24"/>
            <p:cNvSpPr>
              <a:spLocks noChangeArrowheads="1"/>
            </p:cNvSpPr>
            <p:nvPr/>
          </p:nvSpPr>
          <p:spPr bwMode="auto">
            <a:xfrm>
              <a:off x="3268" y="3375"/>
              <a:ext cx="1278" cy="90"/>
            </a:xfrm>
            <a:prstGeom prst="rect">
              <a:avLst/>
            </a:prstGeom>
            <a:solidFill>
              <a:srgbClr val="823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4" name="Freeform 25"/>
            <p:cNvSpPr>
              <a:spLocks/>
            </p:cNvSpPr>
            <p:nvPr/>
          </p:nvSpPr>
          <p:spPr bwMode="auto">
            <a:xfrm>
              <a:off x="3509" y="1598"/>
              <a:ext cx="796" cy="1777"/>
            </a:xfrm>
            <a:custGeom>
              <a:avLst/>
              <a:gdLst>
                <a:gd name="T0" fmla="*/ 796 w 796"/>
                <a:gd name="T1" fmla="*/ 1777 h 1777"/>
                <a:gd name="T2" fmla="*/ 0 w 796"/>
                <a:gd name="T3" fmla="*/ 1777 h 1777"/>
                <a:gd name="T4" fmla="*/ 135 w 796"/>
                <a:gd name="T5" fmla="*/ 0 h 1777"/>
                <a:gd name="T6" fmla="*/ 661 w 796"/>
                <a:gd name="T7" fmla="*/ 0 h 1777"/>
                <a:gd name="T8" fmla="*/ 796 w 796"/>
                <a:gd name="T9" fmla="*/ 1777 h 1777"/>
              </a:gdLst>
              <a:ahLst/>
              <a:cxnLst>
                <a:cxn ang="0">
                  <a:pos x="T0" y="T1"/>
                </a:cxn>
                <a:cxn ang="0">
                  <a:pos x="T2" y="T3"/>
                </a:cxn>
                <a:cxn ang="0">
                  <a:pos x="T4" y="T5"/>
                </a:cxn>
                <a:cxn ang="0">
                  <a:pos x="T6" y="T7"/>
                </a:cxn>
                <a:cxn ang="0">
                  <a:pos x="T8" y="T9"/>
                </a:cxn>
              </a:cxnLst>
              <a:rect l="0" t="0" r="r" b="b"/>
              <a:pathLst>
                <a:path w="796" h="1777">
                  <a:moveTo>
                    <a:pt x="796" y="1777"/>
                  </a:moveTo>
                  <a:lnTo>
                    <a:pt x="0" y="1777"/>
                  </a:lnTo>
                  <a:lnTo>
                    <a:pt x="135" y="0"/>
                  </a:lnTo>
                  <a:lnTo>
                    <a:pt x="661" y="0"/>
                  </a:lnTo>
                  <a:lnTo>
                    <a:pt x="796" y="1777"/>
                  </a:lnTo>
                  <a:close/>
                </a:path>
              </a:pathLst>
            </a:custGeom>
            <a:solidFill>
              <a:srgbClr val="823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5" name="Freeform 26"/>
            <p:cNvSpPr>
              <a:spLocks/>
            </p:cNvSpPr>
            <p:nvPr/>
          </p:nvSpPr>
          <p:spPr bwMode="auto">
            <a:xfrm>
              <a:off x="3509" y="1598"/>
              <a:ext cx="796" cy="1777"/>
            </a:xfrm>
            <a:custGeom>
              <a:avLst/>
              <a:gdLst>
                <a:gd name="T0" fmla="*/ 796 w 796"/>
                <a:gd name="T1" fmla="*/ 1777 h 1777"/>
                <a:gd name="T2" fmla="*/ 0 w 796"/>
                <a:gd name="T3" fmla="*/ 1777 h 1777"/>
                <a:gd name="T4" fmla="*/ 135 w 796"/>
                <a:gd name="T5" fmla="*/ 0 h 1777"/>
                <a:gd name="T6" fmla="*/ 661 w 796"/>
                <a:gd name="T7" fmla="*/ 0 h 1777"/>
                <a:gd name="T8" fmla="*/ 796 w 796"/>
                <a:gd name="T9" fmla="*/ 1777 h 1777"/>
              </a:gdLst>
              <a:ahLst/>
              <a:cxnLst>
                <a:cxn ang="0">
                  <a:pos x="T0" y="T1"/>
                </a:cxn>
                <a:cxn ang="0">
                  <a:pos x="T2" y="T3"/>
                </a:cxn>
                <a:cxn ang="0">
                  <a:pos x="T4" y="T5"/>
                </a:cxn>
                <a:cxn ang="0">
                  <a:pos x="T6" y="T7"/>
                </a:cxn>
                <a:cxn ang="0">
                  <a:pos x="T8" y="T9"/>
                </a:cxn>
              </a:cxnLst>
              <a:rect l="0" t="0" r="r" b="b"/>
              <a:pathLst>
                <a:path w="796" h="1777">
                  <a:moveTo>
                    <a:pt x="796" y="1777"/>
                  </a:moveTo>
                  <a:lnTo>
                    <a:pt x="0" y="1777"/>
                  </a:lnTo>
                  <a:lnTo>
                    <a:pt x="135" y="0"/>
                  </a:lnTo>
                  <a:lnTo>
                    <a:pt x="661" y="0"/>
                  </a:lnTo>
                  <a:lnTo>
                    <a:pt x="796" y="17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6" name="Rectangle 27"/>
            <p:cNvSpPr>
              <a:spLocks noChangeArrowheads="1"/>
            </p:cNvSpPr>
            <p:nvPr/>
          </p:nvSpPr>
          <p:spPr bwMode="auto">
            <a:xfrm>
              <a:off x="3596" y="3195"/>
              <a:ext cx="636" cy="12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7" name="Rectangle 28"/>
            <p:cNvSpPr>
              <a:spLocks noChangeArrowheads="1"/>
            </p:cNvSpPr>
            <p:nvPr/>
          </p:nvSpPr>
          <p:spPr bwMode="auto">
            <a:xfrm>
              <a:off x="3596" y="3195"/>
              <a:ext cx="6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8" name="Freeform 29"/>
            <p:cNvSpPr>
              <a:spLocks/>
            </p:cNvSpPr>
            <p:nvPr/>
          </p:nvSpPr>
          <p:spPr bwMode="auto">
            <a:xfrm>
              <a:off x="3105" y="2092"/>
              <a:ext cx="1604" cy="1167"/>
            </a:xfrm>
            <a:custGeom>
              <a:avLst/>
              <a:gdLst>
                <a:gd name="T0" fmla="*/ 334 w 679"/>
                <a:gd name="T1" fmla="*/ 0 h 494"/>
                <a:gd name="T2" fmla="*/ 170 w 679"/>
                <a:gd name="T3" fmla="*/ 0 h 494"/>
                <a:gd name="T4" fmla="*/ 164 w 679"/>
                <a:gd name="T5" fmla="*/ 0 h 494"/>
                <a:gd name="T6" fmla="*/ 0 w 679"/>
                <a:gd name="T7" fmla="*/ 0 h 494"/>
                <a:gd name="T8" fmla="*/ 0 w 679"/>
                <a:gd name="T9" fmla="*/ 155 h 494"/>
                <a:gd name="T10" fmla="*/ 164 w 679"/>
                <a:gd name="T11" fmla="*/ 445 h 494"/>
                <a:gd name="T12" fmla="*/ 238 w 679"/>
                <a:gd name="T13" fmla="*/ 479 h 494"/>
                <a:gd name="T14" fmla="*/ 339 w 679"/>
                <a:gd name="T15" fmla="*/ 494 h 494"/>
                <a:gd name="T16" fmla="*/ 679 w 679"/>
                <a:gd name="T17" fmla="*/ 155 h 494"/>
                <a:gd name="T18" fmla="*/ 679 w 679"/>
                <a:gd name="T19" fmla="*/ 0 h 494"/>
                <a:gd name="T20" fmla="*/ 334 w 679"/>
                <a:gd name="T2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9" h="494">
                  <a:moveTo>
                    <a:pt x="334" y="0"/>
                  </a:moveTo>
                  <a:cubicBezTo>
                    <a:pt x="170" y="0"/>
                    <a:pt x="170" y="0"/>
                    <a:pt x="170" y="0"/>
                  </a:cubicBezTo>
                  <a:cubicBezTo>
                    <a:pt x="164" y="0"/>
                    <a:pt x="164" y="0"/>
                    <a:pt x="164" y="0"/>
                  </a:cubicBezTo>
                  <a:cubicBezTo>
                    <a:pt x="0" y="0"/>
                    <a:pt x="0" y="0"/>
                    <a:pt x="0" y="0"/>
                  </a:cubicBezTo>
                  <a:cubicBezTo>
                    <a:pt x="0" y="155"/>
                    <a:pt x="0" y="155"/>
                    <a:pt x="0" y="155"/>
                  </a:cubicBezTo>
                  <a:cubicBezTo>
                    <a:pt x="0" y="278"/>
                    <a:pt x="66" y="386"/>
                    <a:pt x="164" y="445"/>
                  </a:cubicBezTo>
                  <a:cubicBezTo>
                    <a:pt x="187" y="459"/>
                    <a:pt x="212" y="471"/>
                    <a:pt x="238" y="479"/>
                  </a:cubicBezTo>
                  <a:cubicBezTo>
                    <a:pt x="270" y="489"/>
                    <a:pt x="304" y="494"/>
                    <a:pt x="339" y="494"/>
                  </a:cubicBezTo>
                  <a:cubicBezTo>
                    <a:pt x="527" y="494"/>
                    <a:pt x="679" y="342"/>
                    <a:pt x="679" y="155"/>
                  </a:cubicBezTo>
                  <a:cubicBezTo>
                    <a:pt x="679" y="0"/>
                    <a:pt x="679" y="0"/>
                    <a:pt x="679" y="0"/>
                  </a:cubicBezTo>
                  <a:cubicBezTo>
                    <a:pt x="334" y="0"/>
                    <a:pt x="334" y="0"/>
                    <a:pt x="334"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29" name="Rectangle 30"/>
            <p:cNvSpPr>
              <a:spLocks noChangeArrowheads="1"/>
            </p:cNvSpPr>
            <p:nvPr/>
          </p:nvSpPr>
          <p:spPr bwMode="auto">
            <a:xfrm>
              <a:off x="3747" y="1598"/>
              <a:ext cx="319" cy="7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0" name="Freeform 31"/>
            <p:cNvSpPr>
              <a:spLocks/>
            </p:cNvSpPr>
            <p:nvPr/>
          </p:nvSpPr>
          <p:spPr bwMode="auto">
            <a:xfrm>
              <a:off x="3400" y="2137"/>
              <a:ext cx="1014" cy="1014"/>
            </a:xfrm>
            <a:custGeom>
              <a:avLst/>
              <a:gdLst>
                <a:gd name="T0" fmla="*/ 421 w 429"/>
                <a:gd name="T1" fmla="*/ 215 h 429"/>
                <a:gd name="T2" fmla="*/ 413 w 429"/>
                <a:gd name="T3" fmla="*/ 215 h 429"/>
                <a:gd name="T4" fmla="*/ 355 w 429"/>
                <a:gd name="T5" fmla="*/ 355 h 429"/>
                <a:gd name="T6" fmla="*/ 214 w 429"/>
                <a:gd name="T7" fmla="*/ 413 h 429"/>
                <a:gd name="T8" fmla="*/ 74 w 429"/>
                <a:gd name="T9" fmla="*/ 355 h 429"/>
                <a:gd name="T10" fmla="*/ 16 w 429"/>
                <a:gd name="T11" fmla="*/ 215 h 429"/>
                <a:gd name="T12" fmla="*/ 74 w 429"/>
                <a:gd name="T13" fmla="*/ 74 h 429"/>
                <a:gd name="T14" fmla="*/ 214 w 429"/>
                <a:gd name="T15" fmla="*/ 16 h 429"/>
                <a:gd name="T16" fmla="*/ 355 w 429"/>
                <a:gd name="T17" fmla="*/ 74 h 429"/>
                <a:gd name="T18" fmla="*/ 413 w 429"/>
                <a:gd name="T19" fmla="*/ 215 h 429"/>
                <a:gd name="T20" fmla="*/ 421 w 429"/>
                <a:gd name="T21" fmla="*/ 215 h 429"/>
                <a:gd name="T22" fmla="*/ 429 w 429"/>
                <a:gd name="T23" fmla="*/ 215 h 429"/>
                <a:gd name="T24" fmla="*/ 214 w 429"/>
                <a:gd name="T25" fmla="*/ 0 h 429"/>
                <a:gd name="T26" fmla="*/ 0 w 429"/>
                <a:gd name="T27" fmla="*/ 215 h 429"/>
                <a:gd name="T28" fmla="*/ 214 w 429"/>
                <a:gd name="T29" fmla="*/ 429 h 429"/>
                <a:gd name="T30" fmla="*/ 429 w 429"/>
                <a:gd name="T31" fmla="*/ 215 h 429"/>
                <a:gd name="T32" fmla="*/ 421 w 429"/>
                <a:gd name="T33" fmla="*/ 21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9" h="429">
                  <a:moveTo>
                    <a:pt x="421" y="215"/>
                  </a:moveTo>
                  <a:cubicBezTo>
                    <a:pt x="413" y="215"/>
                    <a:pt x="413" y="215"/>
                    <a:pt x="413" y="215"/>
                  </a:cubicBezTo>
                  <a:cubicBezTo>
                    <a:pt x="413" y="270"/>
                    <a:pt x="391" y="319"/>
                    <a:pt x="355" y="355"/>
                  </a:cubicBezTo>
                  <a:cubicBezTo>
                    <a:pt x="319" y="391"/>
                    <a:pt x="269" y="413"/>
                    <a:pt x="214" y="413"/>
                  </a:cubicBezTo>
                  <a:cubicBezTo>
                    <a:pt x="159" y="413"/>
                    <a:pt x="110" y="391"/>
                    <a:pt x="74" y="355"/>
                  </a:cubicBezTo>
                  <a:cubicBezTo>
                    <a:pt x="38" y="319"/>
                    <a:pt x="16" y="270"/>
                    <a:pt x="16" y="215"/>
                  </a:cubicBezTo>
                  <a:cubicBezTo>
                    <a:pt x="16" y="160"/>
                    <a:pt x="38" y="110"/>
                    <a:pt x="74" y="74"/>
                  </a:cubicBezTo>
                  <a:cubicBezTo>
                    <a:pt x="110" y="38"/>
                    <a:pt x="159" y="16"/>
                    <a:pt x="214" y="16"/>
                  </a:cubicBezTo>
                  <a:cubicBezTo>
                    <a:pt x="269" y="16"/>
                    <a:pt x="319" y="38"/>
                    <a:pt x="355" y="74"/>
                  </a:cubicBezTo>
                  <a:cubicBezTo>
                    <a:pt x="391" y="110"/>
                    <a:pt x="413" y="160"/>
                    <a:pt x="413" y="215"/>
                  </a:cubicBezTo>
                  <a:cubicBezTo>
                    <a:pt x="421" y="215"/>
                    <a:pt x="421" y="215"/>
                    <a:pt x="421" y="215"/>
                  </a:cubicBezTo>
                  <a:cubicBezTo>
                    <a:pt x="429" y="215"/>
                    <a:pt x="429" y="215"/>
                    <a:pt x="429" y="215"/>
                  </a:cubicBezTo>
                  <a:cubicBezTo>
                    <a:pt x="429" y="96"/>
                    <a:pt x="333" y="0"/>
                    <a:pt x="214" y="0"/>
                  </a:cubicBezTo>
                  <a:cubicBezTo>
                    <a:pt x="96" y="0"/>
                    <a:pt x="0" y="96"/>
                    <a:pt x="0" y="215"/>
                  </a:cubicBezTo>
                  <a:cubicBezTo>
                    <a:pt x="0" y="333"/>
                    <a:pt x="96" y="429"/>
                    <a:pt x="214" y="429"/>
                  </a:cubicBezTo>
                  <a:cubicBezTo>
                    <a:pt x="333" y="429"/>
                    <a:pt x="429" y="333"/>
                    <a:pt x="429" y="215"/>
                  </a:cubicBezTo>
                  <a:cubicBezTo>
                    <a:pt x="421" y="215"/>
                    <a:pt x="421" y="215"/>
                    <a:pt x="421" y="215"/>
                  </a:cubicBezTo>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1" name="Oval 32"/>
            <p:cNvSpPr>
              <a:spLocks noChangeArrowheads="1"/>
            </p:cNvSpPr>
            <p:nvPr/>
          </p:nvSpPr>
          <p:spPr bwMode="auto">
            <a:xfrm>
              <a:off x="3566" y="2156"/>
              <a:ext cx="682" cy="976"/>
            </a:xfrm>
            <a:prstGeom prst="ellipse">
              <a:avLst/>
            </a:prstGeom>
            <a:noFill/>
            <a:ln w="60325" cap="flat">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2" name="Oval 33"/>
            <p:cNvSpPr>
              <a:spLocks noChangeArrowheads="1"/>
            </p:cNvSpPr>
            <p:nvPr/>
          </p:nvSpPr>
          <p:spPr bwMode="auto">
            <a:xfrm>
              <a:off x="3747" y="2156"/>
              <a:ext cx="319" cy="976"/>
            </a:xfrm>
            <a:prstGeom prst="ellipse">
              <a:avLst/>
            </a:prstGeom>
            <a:noFill/>
            <a:ln w="60325" cap="flat">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3" name="Freeform 34"/>
            <p:cNvSpPr>
              <a:spLocks noEditPoints="1"/>
            </p:cNvSpPr>
            <p:nvPr/>
          </p:nvSpPr>
          <p:spPr bwMode="auto">
            <a:xfrm>
              <a:off x="3105" y="2109"/>
              <a:ext cx="562" cy="1115"/>
            </a:xfrm>
            <a:custGeom>
              <a:avLst/>
              <a:gdLst>
                <a:gd name="T0" fmla="*/ 170 w 238"/>
                <a:gd name="T1" fmla="*/ 123 h 472"/>
                <a:gd name="T2" fmla="*/ 141 w 238"/>
                <a:gd name="T3" fmla="*/ 227 h 472"/>
                <a:gd name="T4" fmla="*/ 192 w 238"/>
                <a:gd name="T5" fmla="*/ 360 h 472"/>
                <a:gd name="T6" fmla="*/ 170 w 238"/>
                <a:gd name="T7" fmla="*/ 200 h 472"/>
                <a:gd name="T8" fmla="*/ 170 w 238"/>
                <a:gd name="T9" fmla="*/ 123 h 472"/>
                <a:gd name="T10" fmla="*/ 170 w 238"/>
                <a:gd name="T11" fmla="*/ 0 h 472"/>
                <a:gd name="T12" fmla="*/ 0 w 238"/>
                <a:gd name="T13" fmla="*/ 0 h 472"/>
                <a:gd name="T14" fmla="*/ 0 w 238"/>
                <a:gd name="T15" fmla="*/ 148 h 472"/>
                <a:gd name="T16" fmla="*/ 164 w 238"/>
                <a:gd name="T17" fmla="*/ 438 h 472"/>
                <a:gd name="T18" fmla="*/ 238 w 238"/>
                <a:gd name="T19" fmla="*/ 472 h 472"/>
                <a:gd name="T20" fmla="*/ 202 w 238"/>
                <a:gd name="T21" fmla="*/ 392 h 472"/>
                <a:gd name="T22" fmla="*/ 125 w 238"/>
                <a:gd name="T23" fmla="*/ 227 h 472"/>
                <a:gd name="T24" fmla="*/ 170 w 238"/>
                <a:gd name="T25" fmla="*/ 95 h 472"/>
                <a:gd name="T26" fmla="*/ 170 w 238"/>
                <a:gd name="T27"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472">
                  <a:moveTo>
                    <a:pt x="170" y="123"/>
                  </a:moveTo>
                  <a:cubicBezTo>
                    <a:pt x="152" y="153"/>
                    <a:pt x="141" y="189"/>
                    <a:pt x="141" y="227"/>
                  </a:cubicBezTo>
                  <a:cubicBezTo>
                    <a:pt x="141" y="278"/>
                    <a:pt x="160" y="325"/>
                    <a:pt x="192" y="360"/>
                  </a:cubicBezTo>
                  <a:cubicBezTo>
                    <a:pt x="178" y="310"/>
                    <a:pt x="170" y="256"/>
                    <a:pt x="170" y="200"/>
                  </a:cubicBezTo>
                  <a:cubicBezTo>
                    <a:pt x="170" y="123"/>
                    <a:pt x="170" y="123"/>
                    <a:pt x="170" y="123"/>
                  </a:cubicBezTo>
                  <a:moveTo>
                    <a:pt x="170" y="0"/>
                  </a:moveTo>
                  <a:cubicBezTo>
                    <a:pt x="0" y="0"/>
                    <a:pt x="0" y="0"/>
                    <a:pt x="0" y="0"/>
                  </a:cubicBezTo>
                  <a:cubicBezTo>
                    <a:pt x="0" y="148"/>
                    <a:pt x="0" y="148"/>
                    <a:pt x="0" y="148"/>
                  </a:cubicBezTo>
                  <a:cubicBezTo>
                    <a:pt x="0" y="271"/>
                    <a:pt x="66" y="379"/>
                    <a:pt x="164" y="438"/>
                  </a:cubicBezTo>
                  <a:cubicBezTo>
                    <a:pt x="187" y="452"/>
                    <a:pt x="212" y="464"/>
                    <a:pt x="238" y="472"/>
                  </a:cubicBezTo>
                  <a:cubicBezTo>
                    <a:pt x="224" y="447"/>
                    <a:pt x="212" y="420"/>
                    <a:pt x="202" y="392"/>
                  </a:cubicBezTo>
                  <a:cubicBezTo>
                    <a:pt x="155" y="352"/>
                    <a:pt x="125" y="293"/>
                    <a:pt x="125" y="227"/>
                  </a:cubicBezTo>
                  <a:cubicBezTo>
                    <a:pt x="125" y="177"/>
                    <a:pt x="142" y="131"/>
                    <a:pt x="170" y="95"/>
                  </a:cubicBezTo>
                  <a:cubicBezTo>
                    <a:pt x="170" y="0"/>
                    <a:pt x="170" y="0"/>
                    <a:pt x="170" y="0"/>
                  </a:cubicBezTo>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4" name="Freeform 35"/>
            <p:cNvSpPr>
              <a:spLocks/>
            </p:cNvSpPr>
            <p:nvPr/>
          </p:nvSpPr>
          <p:spPr bwMode="auto">
            <a:xfrm>
              <a:off x="3400" y="2333"/>
              <a:ext cx="182" cy="702"/>
            </a:xfrm>
            <a:custGeom>
              <a:avLst/>
              <a:gdLst>
                <a:gd name="T0" fmla="*/ 45 w 77"/>
                <a:gd name="T1" fmla="*/ 0 h 297"/>
                <a:gd name="T2" fmla="*/ 0 w 77"/>
                <a:gd name="T3" fmla="*/ 132 h 297"/>
                <a:gd name="T4" fmla="*/ 77 w 77"/>
                <a:gd name="T5" fmla="*/ 297 h 297"/>
                <a:gd name="T6" fmla="*/ 67 w 77"/>
                <a:gd name="T7" fmla="*/ 265 h 297"/>
                <a:gd name="T8" fmla="*/ 16 w 77"/>
                <a:gd name="T9" fmla="*/ 132 h 297"/>
                <a:gd name="T10" fmla="*/ 45 w 77"/>
                <a:gd name="T11" fmla="*/ 28 h 297"/>
                <a:gd name="T12" fmla="*/ 45 w 77"/>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77" h="297">
                  <a:moveTo>
                    <a:pt x="45" y="0"/>
                  </a:moveTo>
                  <a:cubicBezTo>
                    <a:pt x="17" y="36"/>
                    <a:pt x="0" y="82"/>
                    <a:pt x="0" y="132"/>
                  </a:cubicBezTo>
                  <a:cubicBezTo>
                    <a:pt x="0" y="198"/>
                    <a:pt x="30" y="257"/>
                    <a:pt x="77" y="297"/>
                  </a:cubicBezTo>
                  <a:cubicBezTo>
                    <a:pt x="74" y="286"/>
                    <a:pt x="70" y="276"/>
                    <a:pt x="67" y="265"/>
                  </a:cubicBezTo>
                  <a:cubicBezTo>
                    <a:pt x="35" y="230"/>
                    <a:pt x="16" y="183"/>
                    <a:pt x="16" y="132"/>
                  </a:cubicBezTo>
                  <a:cubicBezTo>
                    <a:pt x="16" y="94"/>
                    <a:pt x="27" y="58"/>
                    <a:pt x="45" y="28"/>
                  </a:cubicBezTo>
                  <a:cubicBezTo>
                    <a:pt x="45" y="0"/>
                    <a:pt x="45" y="0"/>
                    <a:pt x="45" y="0"/>
                  </a:cubicBezTo>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5" name="Freeform 36"/>
            <p:cNvSpPr>
              <a:spLocks/>
            </p:cNvSpPr>
            <p:nvPr/>
          </p:nvSpPr>
          <p:spPr bwMode="auto">
            <a:xfrm>
              <a:off x="3074" y="2076"/>
              <a:ext cx="1665" cy="33"/>
            </a:xfrm>
            <a:custGeom>
              <a:avLst/>
              <a:gdLst>
                <a:gd name="T0" fmla="*/ 698 w 705"/>
                <a:gd name="T1" fmla="*/ 0 h 14"/>
                <a:gd name="T2" fmla="*/ 697 w 705"/>
                <a:gd name="T3" fmla="*/ 0 h 14"/>
                <a:gd name="T4" fmla="*/ 8 w 705"/>
                <a:gd name="T5" fmla="*/ 0 h 14"/>
                <a:gd name="T6" fmla="*/ 7 w 705"/>
                <a:gd name="T7" fmla="*/ 0 h 14"/>
                <a:gd name="T8" fmla="*/ 0 w 705"/>
                <a:gd name="T9" fmla="*/ 7 h 14"/>
                <a:gd name="T10" fmla="*/ 7 w 705"/>
                <a:gd name="T11" fmla="*/ 14 h 14"/>
                <a:gd name="T12" fmla="*/ 8 w 705"/>
                <a:gd name="T13" fmla="*/ 14 h 14"/>
                <a:gd name="T14" fmla="*/ 697 w 705"/>
                <a:gd name="T15" fmla="*/ 14 h 14"/>
                <a:gd name="T16" fmla="*/ 698 w 705"/>
                <a:gd name="T17" fmla="*/ 14 h 14"/>
                <a:gd name="T18" fmla="*/ 705 w 705"/>
                <a:gd name="T19" fmla="*/ 7 h 14"/>
                <a:gd name="T20" fmla="*/ 698 w 70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5" h="14">
                  <a:moveTo>
                    <a:pt x="698" y="0"/>
                  </a:moveTo>
                  <a:cubicBezTo>
                    <a:pt x="697" y="0"/>
                    <a:pt x="697" y="0"/>
                    <a:pt x="697" y="0"/>
                  </a:cubicBezTo>
                  <a:cubicBezTo>
                    <a:pt x="8" y="0"/>
                    <a:pt x="8" y="0"/>
                    <a:pt x="8" y="0"/>
                  </a:cubicBezTo>
                  <a:cubicBezTo>
                    <a:pt x="7" y="0"/>
                    <a:pt x="7" y="0"/>
                    <a:pt x="7" y="0"/>
                  </a:cubicBezTo>
                  <a:cubicBezTo>
                    <a:pt x="3" y="0"/>
                    <a:pt x="0" y="3"/>
                    <a:pt x="0" y="7"/>
                  </a:cubicBezTo>
                  <a:cubicBezTo>
                    <a:pt x="0" y="11"/>
                    <a:pt x="3" y="14"/>
                    <a:pt x="7" y="14"/>
                  </a:cubicBezTo>
                  <a:cubicBezTo>
                    <a:pt x="8" y="14"/>
                    <a:pt x="8" y="14"/>
                    <a:pt x="8" y="14"/>
                  </a:cubicBezTo>
                  <a:cubicBezTo>
                    <a:pt x="697" y="14"/>
                    <a:pt x="697" y="14"/>
                    <a:pt x="697" y="14"/>
                  </a:cubicBezTo>
                  <a:cubicBezTo>
                    <a:pt x="698" y="14"/>
                    <a:pt x="698" y="14"/>
                    <a:pt x="698" y="14"/>
                  </a:cubicBezTo>
                  <a:cubicBezTo>
                    <a:pt x="702" y="14"/>
                    <a:pt x="705" y="11"/>
                    <a:pt x="705" y="7"/>
                  </a:cubicBezTo>
                  <a:cubicBezTo>
                    <a:pt x="705" y="3"/>
                    <a:pt x="702" y="0"/>
                    <a:pt x="698"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6" name="Rectangle 37"/>
            <p:cNvSpPr>
              <a:spLocks noChangeArrowheads="1"/>
            </p:cNvSpPr>
            <p:nvPr/>
          </p:nvSpPr>
          <p:spPr bwMode="auto">
            <a:xfrm>
              <a:off x="3847" y="1676"/>
              <a:ext cx="120" cy="4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7" name="Rectangle 38"/>
            <p:cNvSpPr>
              <a:spLocks noChangeArrowheads="1"/>
            </p:cNvSpPr>
            <p:nvPr/>
          </p:nvSpPr>
          <p:spPr bwMode="auto">
            <a:xfrm>
              <a:off x="3847" y="1676"/>
              <a:ext cx="120"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8" name="Freeform 39"/>
            <p:cNvSpPr>
              <a:spLocks/>
            </p:cNvSpPr>
            <p:nvPr/>
          </p:nvSpPr>
          <p:spPr bwMode="auto">
            <a:xfrm>
              <a:off x="3847" y="2076"/>
              <a:ext cx="120" cy="33"/>
            </a:xfrm>
            <a:custGeom>
              <a:avLst/>
              <a:gdLst>
                <a:gd name="T0" fmla="*/ 120 w 120"/>
                <a:gd name="T1" fmla="*/ 0 h 33"/>
                <a:gd name="T2" fmla="*/ 0 w 120"/>
                <a:gd name="T3" fmla="*/ 0 h 33"/>
                <a:gd name="T4" fmla="*/ 0 w 120"/>
                <a:gd name="T5" fmla="*/ 33 h 33"/>
                <a:gd name="T6" fmla="*/ 120 w 120"/>
                <a:gd name="T7" fmla="*/ 33 h 33"/>
                <a:gd name="T8" fmla="*/ 120 w 120"/>
                <a:gd name="T9" fmla="*/ 33 h 33"/>
                <a:gd name="T10" fmla="*/ 120 w 120"/>
                <a:gd name="T11" fmla="*/ 0 h 33"/>
                <a:gd name="T12" fmla="*/ 120 w 12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20" h="33">
                  <a:moveTo>
                    <a:pt x="120" y="0"/>
                  </a:moveTo>
                  <a:lnTo>
                    <a:pt x="0" y="0"/>
                  </a:lnTo>
                  <a:lnTo>
                    <a:pt x="0" y="33"/>
                  </a:lnTo>
                  <a:lnTo>
                    <a:pt x="120" y="33"/>
                  </a:lnTo>
                  <a:lnTo>
                    <a:pt x="120" y="33"/>
                  </a:lnTo>
                  <a:lnTo>
                    <a:pt x="120" y="0"/>
                  </a:lnTo>
                  <a:lnTo>
                    <a:pt x="120" y="0"/>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39" name="Freeform 40"/>
            <p:cNvSpPr>
              <a:spLocks/>
            </p:cNvSpPr>
            <p:nvPr/>
          </p:nvSpPr>
          <p:spPr bwMode="auto">
            <a:xfrm>
              <a:off x="3847" y="2076"/>
              <a:ext cx="120" cy="33"/>
            </a:xfrm>
            <a:custGeom>
              <a:avLst/>
              <a:gdLst>
                <a:gd name="T0" fmla="*/ 120 w 120"/>
                <a:gd name="T1" fmla="*/ 0 h 33"/>
                <a:gd name="T2" fmla="*/ 0 w 120"/>
                <a:gd name="T3" fmla="*/ 0 h 33"/>
                <a:gd name="T4" fmla="*/ 0 w 120"/>
                <a:gd name="T5" fmla="*/ 33 h 33"/>
                <a:gd name="T6" fmla="*/ 120 w 120"/>
                <a:gd name="T7" fmla="*/ 33 h 33"/>
                <a:gd name="T8" fmla="*/ 120 w 120"/>
                <a:gd name="T9" fmla="*/ 33 h 33"/>
                <a:gd name="T10" fmla="*/ 120 w 120"/>
                <a:gd name="T11" fmla="*/ 0 h 33"/>
                <a:gd name="T12" fmla="*/ 120 w 12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20" h="33">
                  <a:moveTo>
                    <a:pt x="120" y="0"/>
                  </a:moveTo>
                  <a:lnTo>
                    <a:pt x="0" y="0"/>
                  </a:lnTo>
                  <a:lnTo>
                    <a:pt x="0" y="33"/>
                  </a:lnTo>
                  <a:lnTo>
                    <a:pt x="120" y="33"/>
                  </a:lnTo>
                  <a:lnTo>
                    <a:pt x="120" y="33"/>
                  </a:lnTo>
                  <a:lnTo>
                    <a:pt x="120" y="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40" name="Oval 41"/>
            <p:cNvSpPr>
              <a:spLocks noChangeArrowheads="1"/>
            </p:cNvSpPr>
            <p:nvPr/>
          </p:nvSpPr>
          <p:spPr bwMode="auto">
            <a:xfrm>
              <a:off x="4232" y="1431"/>
              <a:ext cx="113" cy="113"/>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41" name="Oval 42"/>
            <p:cNvSpPr>
              <a:spLocks noChangeArrowheads="1"/>
            </p:cNvSpPr>
            <p:nvPr/>
          </p:nvSpPr>
          <p:spPr bwMode="auto">
            <a:xfrm>
              <a:off x="3469" y="1431"/>
              <a:ext cx="113" cy="113"/>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grpSp>
      <p:sp>
        <p:nvSpPr>
          <p:cNvPr id="42" name="Freeform 117"/>
          <p:cNvSpPr>
            <a:spLocks/>
          </p:cNvSpPr>
          <p:nvPr/>
        </p:nvSpPr>
        <p:spPr bwMode="auto">
          <a:xfrm>
            <a:off x="2074883" y="2506510"/>
            <a:ext cx="1332702" cy="874533"/>
          </a:xfrm>
          <a:custGeom>
            <a:avLst/>
            <a:gdLst>
              <a:gd name="T0" fmla="*/ 567 w 675"/>
              <a:gd name="T1" fmla="*/ 194 h 443"/>
              <a:gd name="T2" fmla="*/ 567 w 675"/>
              <a:gd name="T3" fmla="*/ 185 h 443"/>
              <a:gd name="T4" fmla="*/ 381 w 675"/>
              <a:gd name="T5" fmla="*/ 0 h 443"/>
              <a:gd name="T6" fmla="*/ 226 w 675"/>
              <a:gd name="T7" fmla="*/ 83 h 443"/>
              <a:gd name="T8" fmla="*/ 175 w 675"/>
              <a:gd name="T9" fmla="*/ 69 h 443"/>
              <a:gd name="T10" fmla="*/ 115 w 675"/>
              <a:gd name="T11" fmla="*/ 87 h 443"/>
              <a:gd name="T12" fmla="*/ 67 w 675"/>
              <a:gd name="T13" fmla="*/ 174 h 443"/>
              <a:gd name="T14" fmla="*/ 0 w 675"/>
              <a:gd name="T15" fmla="*/ 297 h 443"/>
              <a:gd name="T16" fmla="*/ 131 w 675"/>
              <a:gd name="T17" fmla="*/ 443 h 443"/>
              <a:gd name="T18" fmla="*/ 147 w 675"/>
              <a:gd name="T19" fmla="*/ 443 h 443"/>
              <a:gd name="T20" fmla="*/ 162 w 675"/>
              <a:gd name="T21" fmla="*/ 443 h 443"/>
              <a:gd name="T22" fmla="*/ 465 w 675"/>
              <a:gd name="T23" fmla="*/ 443 h 443"/>
              <a:gd name="T24" fmla="*/ 471 w 675"/>
              <a:gd name="T25" fmla="*/ 443 h 443"/>
              <a:gd name="T26" fmla="*/ 479 w 675"/>
              <a:gd name="T27" fmla="*/ 443 h 443"/>
              <a:gd name="T28" fmla="*/ 501 w 675"/>
              <a:gd name="T29" fmla="*/ 443 h 443"/>
              <a:gd name="T30" fmla="*/ 550 w 675"/>
              <a:gd name="T31" fmla="*/ 443 h 443"/>
              <a:gd name="T32" fmla="*/ 675 w 675"/>
              <a:gd name="T33" fmla="*/ 318 h 443"/>
              <a:gd name="T34" fmla="*/ 567 w 675"/>
              <a:gd name="T35" fmla="*/ 194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5" h="443">
                <a:moveTo>
                  <a:pt x="567" y="194"/>
                </a:moveTo>
                <a:cubicBezTo>
                  <a:pt x="567" y="192"/>
                  <a:pt x="567" y="188"/>
                  <a:pt x="567" y="185"/>
                </a:cubicBezTo>
                <a:cubicBezTo>
                  <a:pt x="567" y="83"/>
                  <a:pt x="484" y="0"/>
                  <a:pt x="381" y="0"/>
                </a:cubicBezTo>
                <a:cubicBezTo>
                  <a:pt x="317" y="0"/>
                  <a:pt x="260" y="33"/>
                  <a:pt x="226" y="83"/>
                </a:cubicBezTo>
                <a:cubicBezTo>
                  <a:pt x="211" y="74"/>
                  <a:pt x="194" y="69"/>
                  <a:pt x="175" y="69"/>
                </a:cubicBezTo>
                <a:cubicBezTo>
                  <a:pt x="153" y="69"/>
                  <a:pt x="132" y="76"/>
                  <a:pt x="115" y="87"/>
                </a:cubicBezTo>
                <a:cubicBezTo>
                  <a:pt x="87" y="106"/>
                  <a:pt x="68" y="138"/>
                  <a:pt x="67" y="174"/>
                </a:cubicBezTo>
                <a:cubicBezTo>
                  <a:pt x="28" y="200"/>
                  <a:pt x="0" y="246"/>
                  <a:pt x="0" y="297"/>
                </a:cubicBezTo>
                <a:cubicBezTo>
                  <a:pt x="0" y="372"/>
                  <a:pt x="57" y="434"/>
                  <a:pt x="131" y="443"/>
                </a:cubicBezTo>
                <a:cubicBezTo>
                  <a:pt x="136" y="443"/>
                  <a:pt x="142" y="443"/>
                  <a:pt x="147" y="443"/>
                </a:cubicBezTo>
                <a:cubicBezTo>
                  <a:pt x="152" y="443"/>
                  <a:pt x="157" y="443"/>
                  <a:pt x="162" y="443"/>
                </a:cubicBezTo>
                <a:cubicBezTo>
                  <a:pt x="230" y="443"/>
                  <a:pt x="390" y="443"/>
                  <a:pt x="465" y="443"/>
                </a:cubicBezTo>
                <a:cubicBezTo>
                  <a:pt x="468" y="443"/>
                  <a:pt x="470" y="443"/>
                  <a:pt x="471" y="443"/>
                </a:cubicBezTo>
                <a:cubicBezTo>
                  <a:pt x="479" y="443"/>
                  <a:pt x="479" y="443"/>
                  <a:pt x="479" y="443"/>
                </a:cubicBezTo>
                <a:cubicBezTo>
                  <a:pt x="483" y="443"/>
                  <a:pt x="494" y="443"/>
                  <a:pt x="501" y="443"/>
                </a:cubicBezTo>
                <a:cubicBezTo>
                  <a:pt x="550" y="443"/>
                  <a:pt x="550" y="443"/>
                  <a:pt x="550" y="443"/>
                </a:cubicBezTo>
                <a:cubicBezTo>
                  <a:pt x="619" y="442"/>
                  <a:pt x="675" y="386"/>
                  <a:pt x="675" y="318"/>
                </a:cubicBezTo>
                <a:cubicBezTo>
                  <a:pt x="675" y="255"/>
                  <a:pt x="628" y="203"/>
                  <a:pt x="567" y="19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latin typeface="Segoe UI Light"/>
            </a:endParaRPr>
          </a:p>
        </p:txBody>
      </p:sp>
      <p:sp>
        <p:nvSpPr>
          <p:cNvPr id="50" name="AutoShape 3"/>
          <p:cNvSpPr>
            <a:spLocks noChangeAspect="1" noChangeArrowheads="1" noTextEdit="1"/>
          </p:cNvSpPr>
          <p:nvPr/>
        </p:nvSpPr>
        <p:spPr bwMode="auto">
          <a:xfrm>
            <a:off x="7063158" y="4504283"/>
            <a:ext cx="4265170" cy="14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58" name="Rectangle 57"/>
          <p:cNvSpPr>
            <a:spLocks noChangeArrowheads="1"/>
          </p:cNvSpPr>
          <p:nvPr/>
        </p:nvSpPr>
        <p:spPr bwMode="auto">
          <a:xfrm>
            <a:off x="12517765" y="4763843"/>
            <a:ext cx="154977" cy="47633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0" name="Rectangle 59"/>
          <p:cNvSpPr>
            <a:spLocks noChangeArrowheads="1"/>
          </p:cNvSpPr>
          <p:nvPr/>
        </p:nvSpPr>
        <p:spPr bwMode="auto">
          <a:xfrm>
            <a:off x="12522518" y="5450303"/>
            <a:ext cx="299494" cy="44876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grpSp>
        <p:nvGrpSpPr>
          <p:cNvPr id="111" name="Group 110"/>
          <p:cNvGrpSpPr/>
          <p:nvPr/>
        </p:nvGrpSpPr>
        <p:grpSpPr>
          <a:xfrm>
            <a:off x="6630618" y="3687278"/>
            <a:ext cx="4265170" cy="2246018"/>
            <a:chOff x="7196498" y="3674924"/>
            <a:chExt cx="5575892" cy="2936237"/>
          </a:xfrm>
        </p:grpSpPr>
        <p:sp>
          <p:nvSpPr>
            <p:cNvPr id="93" name="Freeform 47"/>
            <p:cNvSpPr>
              <a:spLocks/>
            </p:cNvSpPr>
            <p:nvPr/>
          </p:nvSpPr>
          <p:spPr bwMode="auto">
            <a:xfrm>
              <a:off x="10603177" y="3674924"/>
              <a:ext cx="1183809" cy="774093"/>
            </a:xfrm>
            <a:custGeom>
              <a:avLst/>
              <a:gdLst>
                <a:gd name="T0" fmla="*/ 48 w 298"/>
                <a:gd name="T1" fmla="*/ 85 h 194"/>
                <a:gd name="T2" fmla="*/ 48 w 298"/>
                <a:gd name="T3" fmla="*/ 81 h 194"/>
                <a:gd name="T4" fmla="*/ 130 w 298"/>
                <a:gd name="T5" fmla="*/ 0 h 194"/>
                <a:gd name="T6" fmla="*/ 198 w 298"/>
                <a:gd name="T7" fmla="*/ 36 h 194"/>
                <a:gd name="T8" fmla="*/ 220 w 298"/>
                <a:gd name="T9" fmla="*/ 30 h 194"/>
                <a:gd name="T10" fmla="*/ 247 w 298"/>
                <a:gd name="T11" fmla="*/ 38 h 194"/>
                <a:gd name="T12" fmla="*/ 268 w 298"/>
                <a:gd name="T13" fmla="*/ 76 h 194"/>
                <a:gd name="T14" fmla="*/ 298 w 298"/>
                <a:gd name="T15" fmla="*/ 130 h 194"/>
                <a:gd name="T16" fmla="*/ 240 w 298"/>
                <a:gd name="T17" fmla="*/ 194 h 194"/>
                <a:gd name="T18" fmla="*/ 233 w 298"/>
                <a:gd name="T19" fmla="*/ 194 h 194"/>
                <a:gd name="T20" fmla="*/ 226 w 298"/>
                <a:gd name="T21" fmla="*/ 194 h 194"/>
                <a:gd name="T22" fmla="*/ 92 w 298"/>
                <a:gd name="T23" fmla="*/ 194 h 194"/>
                <a:gd name="T24" fmla="*/ 90 w 298"/>
                <a:gd name="T25" fmla="*/ 194 h 194"/>
                <a:gd name="T26" fmla="*/ 86 w 298"/>
                <a:gd name="T27" fmla="*/ 194 h 194"/>
                <a:gd name="T28" fmla="*/ 77 w 298"/>
                <a:gd name="T29" fmla="*/ 194 h 194"/>
                <a:gd name="T30" fmla="*/ 55 w 298"/>
                <a:gd name="T31" fmla="*/ 194 h 194"/>
                <a:gd name="T32" fmla="*/ 0 w 298"/>
                <a:gd name="T33" fmla="*/ 139 h 194"/>
                <a:gd name="T34" fmla="*/ 48 w 298"/>
                <a:gd name="T35" fmla="*/ 8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8" h="194">
                  <a:moveTo>
                    <a:pt x="48" y="85"/>
                  </a:moveTo>
                  <a:cubicBezTo>
                    <a:pt x="48" y="84"/>
                    <a:pt x="48" y="82"/>
                    <a:pt x="48" y="81"/>
                  </a:cubicBezTo>
                  <a:cubicBezTo>
                    <a:pt x="48" y="36"/>
                    <a:pt x="84" y="0"/>
                    <a:pt x="130" y="0"/>
                  </a:cubicBezTo>
                  <a:cubicBezTo>
                    <a:pt x="158" y="0"/>
                    <a:pt x="183" y="14"/>
                    <a:pt x="198" y="36"/>
                  </a:cubicBezTo>
                  <a:cubicBezTo>
                    <a:pt x="205" y="32"/>
                    <a:pt x="212" y="30"/>
                    <a:pt x="220" y="30"/>
                  </a:cubicBezTo>
                  <a:cubicBezTo>
                    <a:pt x="230" y="30"/>
                    <a:pt x="239" y="33"/>
                    <a:pt x="247" y="38"/>
                  </a:cubicBezTo>
                  <a:cubicBezTo>
                    <a:pt x="259" y="46"/>
                    <a:pt x="268" y="60"/>
                    <a:pt x="268" y="76"/>
                  </a:cubicBezTo>
                  <a:cubicBezTo>
                    <a:pt x="286" y="88"/>
                    <a:pt x="298" y="108"/>
                    <a:pt x="298" y="130"/>
                  </a:cubicBezTo>
                  <a:cubicBezTo>
                    <a:pt x="298" y="163"/>
                    <a:pt x="272" y="191"/>
                    <a:pt x="240" y="194"/>
                  </a:cubicBezTo>
                  <a:cubicBezTo>
                    <a:pt x="238" y="194"/>
                    <a:pt x="235" y="194"/>
                    <a:pt x="233" y="194"/>
                  </a:cubicBezTo>
                  <a:cubicBezTo>
                    <a:pt x="231" y="194"/>
                    <a:pt x="229" y="194"/>
                    <a:pt x="226" y="194"/>
                  </a:cubicBezTo>
                  <a:cubicBezTo>
                    <a:pt x="196" y="194"/>
                    <a:pt x="126" y="194"/>
                    <a:pt x="92" y="194"/>
                  </a:cubicBezTo>
                  <a:cubicBezTo>
                    <a:pt x="91" y="194"/>
                    <a:pt x="91" y="194"/>
                    <a:pt x="90" y="194"/>
                  </a:cubicBezTo>
                  <a:cubicBezTo>
                    <a:pt x="86" y="194"/>
                    <a:pt x="86" y="194"/>
                    <a:pt x="86" y="194"/>
                  </a:cubicBezTo>
                  <a:cubicBezTo>
                    <a:pt x="85" y="194"/>
                    <a:pt x="80" y="194"/>
                    <a:pt x="77" y="194"/>
                  </a:cubicBezTo>
                  <a:cubicBezTo>
                    <a:pt x="55" y="194"/>
                    <a:pt x="55" y="194"/>
                    <a:pt x="55" y="194"/>
                  </a:cubicBezTo>
                  <a:cubicBezTo>
                    <a:pt x="25" y="194"/>
                    <a:pt x="0" y="169"/>
                    <a:pt x="0" y="139"/>
                  </a:cubicBezTo>
                  <a:cubicBezTo>
                    <a:pt x="0" y="112"/>
                    <a:pt x="21" y="89"/>
                    <a:pt x="48" y="85"/>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94" name="Freeform 48"/>
            <p:cNvSpPr>
              <a:spLocks/>
            </p:cNvSpPr>
            <p:nvPr/>
          </p:nvSpPr>
          <p:spPr bwMode="auto">
            <a:xfrm>
              <a:off x="10113610" y="3921473"/>
              <a:ext cx="984560" cy="645174"/>
            </a:xfrm>
            <a:custGeom>
              <a:avLst/>
              <a:gdLst>
                <a:gd name="T0" fmla="*/ 20 w 124"/>
                <a:gd name="T1" fmla="*/ 35 h 81"/>
                <a:gd name="T2" fmla="*/ 20 w 124"/>
                <a:gd name="T3" fmla="*/ 34 h 81"/>
                <a:gd name="T4" fmla="*/ 54 w 124"/>
                <a:gd name="T5" fmla="*/ 0 h 81"/>
                <a:gd name="T6" fmla="*/ 82 w 124"/>
                <a:gd name="T7" fmla="*/ 15 h 81"/>
                <a:gd name="T8" fmla="*/ 92 w 124"/>
                <a:gd name="T9" fmla="*/ 12 h 81"/>
                <a:gd name="T10" fmla="*/ 103 w 124"/>
                <a:gd name="T11" fmla="*/ 16 h 81"/>
                <a:gd name="T12" fmla="*/ 112 w 124"/>
                <a:gd name="T13" fmla="*/ 32 h 81"/>
                <a:gd name="T14" fmla="*/ 124 w 124"/>
                <a:gd name="T15" fmla="*/ 54 h 81"/>
                <a:gd name="T16" fmla="*/ 100 w 124"/>
                <a:gd name="T17" fmla="*/ 81 h 81"/>
                <a:gd name="T18" fmla="*/ 97 w 124"/>
                <a:gd name="T19" fmla="*/ 81 h 81"/>
                <a:gd name="T20" fmla="*/ 94 w 124"/>
                <a:gd name="T21" fmla="*/ 81 h 81"/>
                <a:gd name="T22" fmla="*/ 38 w 124"/>
                <a:gd name="T23" fmla="*/ 81 h 81"/>
                <a:gd name="T24" fmla="*/ 37 w 124"/>
                <a:gd name="T25" fmla="*/ 81 h 81"/>
                <a:gd name="T26" fmla="*/ 36 w 124"/>
                <a:gd name="T27" fmla="*/ 81 h 81"/>
                <a:gd name="T28" fmla="*/ 32 w 124"/>
                <a:gd name="T29" fmla="*/ 81 h 81"/>
                <a:gd name="T30" fmla="*/ 23 w 124"/>
                <a:gd name="T31" fmla="*/ 81 h 81"/>
                <a:gd name="T32" fmla="*/ 0 w 124"/>
                <a:gd name="T33" fmla="*/ 58 h 81"/>
                <a:gd name="T34" fmla="*/ 20 w 124"/>
                <a:gd name="T3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1">
                  <a:moveTo>
                    <a:pt x="20" y="35"/>
                  </a:moveTo>
                  <a:cubicBezTo>
                    <a:pt x="20" y="35"/>
                    <a:pt x="20" y="34"/>
                    <a:pt x="20" y="34"/>
                  </a:cubicBezTo>
                  <a:cubicBezTo>
                    <a:pt x="20" y="15"/>
                    <a:pt x="35" y="0"/>
                    <a:pt x="54" y="0"/>
                  </a:cubicBezTo>
                  <a:cubicBezTo>
                    <a:pt x="66" y="0"/>
                    <a:pt x="76" y="6"/>
                    <a:pt x="82" y="15"/>
                  </a:cubicBezTo>
                  <a:cubicBezTo>
                    <a:pt x="85" y="13"/>
                    <a:pt x="88" y="12"/>
                    <a:pt x="92" y="12"/>
                  </a:cubicBezTo>
                  <a:cubicBezTo>
                    <a:pt x="96" y="12"/>
                    <a:pt x="100" y="14"/>
                    <a:pt x="103" y="16"/>
                  </a:cubicBezTo>
                  <a:cubicBezTo>
                    <a:pt x="108" y="19"/>
                    <a:pt x="111" y="25"/>
                    <a:pt x="112" y="32"/>
                  </a:cubicBezTo>
                  <a:cubicBezTo>
                    <a:pt x="119" y="36"/>
                    <a:pt x="124" y="45"/>
                    <a:pt x="124" y="54"/>
                  </a:cubicBezTo>
                  <a:cubicBezTo>
                    <a:pt x="124" y="68"/>
                    <a:pt x="113" y="79"/>
                    <a:pt x="100" y="81"/>
                  </a:cubicBezTo>
                  <a:cubicBezTo>
                    <a:pt x="99" y="81"/>
                    <a:pt x="98" y="81"/>
                    <a:pt x="97" y="81"/>
                  </a:cubicBezTo>
                  <a:cubicBezTo>
                    <a:pt x="96" y="81"/>
                    <a:pt x="95" y="81"/>
                    <a:pt x="94" y="81"/>
                  </a:cubicBezTo>
                  <a:cubicBezTo>
                    <a:pt x="82" y="81"/>
                    <a:pt x="52" y="81"/>
                    <a:pt x="38" y="81"/>
                  </a:cubicBezTo>
                  <a:cubicBezTo>
                    <a:pt x="38" y="81"/>
                    <a:pt x="38" y="81"/>
                    <a:pt x="37" y="81"/>
                  </a:cubicBezTo>
                  <a:cubicBezTo>
                    <a:pt x="36" y="81"/>
                    <a:pt x="36" y="81"/>
                    <a:pt x="36" y="81"/>
                  </a:cubicBezTo>
                  <a:cubicBezTo>
                    <a:pt x="35" y="81"/>
                    <a:pt x="33" y="81"/>
                    <a:pt x="32" y="81"/>
                  </a:cubicBezTo>
                  <a:cubicBezTo>
                    <a:pt x="23" y="81"/>
                    <a:pt x="23" y="81"/>
                    <a:pt x="23" y="81"/>
                  </a:cubicBezTo>
                  <a:cubicBezTo>
                    <a:pt x="10" y="81"/>
                    <a:pt x="0" y="70"/>
                    <a:pt x="0" y="58"/>
                  </a:cubicBezTo>
                  <a:cubicBezTo>
                    <a:pt x="0" y="46"/>
                    <a:pt x="8" y="37"/>
                    <a:pt x="20" y="3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104" name="Freeform 48"/>
            <p:cNvSpPr>
              <a:spLocks/>
            </p:cNvSpPr>
            <p:nvPr/>
          </p:nvSpPr>
          <p:spPr bwMode="auto">
            <a:xfrm>
              <a:off x="11324840" y="4801590"/>
              <a:ext cx="782570" cy="512812"/>
            </a:xfrm>
            <a:custGeom>
              <a:avLst/>
              <a:gdLst>
                <a:gd name="T0" fmla="*/ 20 w 124"/>
                <a:gd name="T1" fmla="*/ 35 h 81"/>
                <a:gd name="T2" fmla="*/ 20 w 124"/>
                <a:gd name="T3" fmla="*/ 34 h 81"/>
                <a:gd name="T4" fmla="*/ 54 w 124"/>
                <a:gd name="T5" fmla="*/ 0 h 81"/>
                <a:gd name="T6" fmla="*/ 82 w 124"/>
                <a:gd name="T7" fmla="*/ 15 h 81"/>
                <a:gd name="T8" fmla="*/ 92 w 124"/>
                <a:gd name="T9" fmla="*/ 12 h 81"/>
                <a:gd name="T10" fmla="*/ 103 w 124"/>
                <a:gd name="T11" fmla="*/ 16 h 81"/>
                <a:gd name="T12" fmla="*/ 112 w 124"/>
                <a:gd name="T13" fmla="*/ 32 h 81"/>
                <a:gd name="T14" fmla="*/ 124 w 124"/>
                <a:gd name="T15" fmla="*/ 54 h 81"/>
                <a:gd name="T16" fmla="*/ 100 w 124"/>
                <a:gd name="T17" fmla="*/ 81 h 81"/>
                <a:gd name="T18" fmla="*/ 97 w 124"/>
                <a:gd name="T19" fmla="*/ 81 h 81"/>
                <a:gd name="T20" fmla="*/ 94 w 124"/>
                <a:gd name="T21" fmla="*/ 81 h 81"/>
                <a:gd name="T22" fmla="*/ 38 w 124"/>
                <a:gd name="T23" fmla="*/ 81 h 81"/>
                <a:gd name="T24" fmla="*/ 37 w 124"/>
                <a:gd name="T25" fmla="*/ 81 h 81"/>
                <a:gd name="T26" fmla="*/ 36 w 124"/>
                <a:gd name="T27" fmla="*/ 81 h 81"/>
                <a:gd name="T28" fmla="*/ 32 w 124"/>
                <a:gd name="T29" fmla="*/ 81 h 81"/>
                <a:gd name="T30" fmla="*/ 23 w 124"/>
                <a:gd name="T31" fmla="*/ 81 h 81"/>
                <a:gd name="T32" fmla="*/ 0 w 124"/>
                <a:gd name="T33" fmla="*/ 58 h 81"/>
                <a:gd name="T34" fmla="*/ 20 w 124"/>
                <a:gd name="T35"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1">
                  <a:moveTo>
                    <a:pt x="20" y="35"/>
                  </a:moveTo>
                  <a:cubicBezTo>
                    <a:pt x="20" y="35"/>
                    <a:pt x="20" y="34"/>
                    <a:pt x="20" y="34"/>
                  </a:cubicBezTo>
                  <a:cubicBezTo>
                    <a:pt x="20" y="15"/>
                    <a:pt x="35" y="0"/>
                    <a:pt x="54" y="0"/>
                  </a:cubicBezTo>
                  <a:cubicBezTo>
                    <a:pt x="66" y="0"/>
                    <a:pt x="76" y="6"/>
                    <a:pt x="82" y="15"/>
                  </a:cubicBezTo>
                  <a:cubicBezTo>
                    <a:pt x="85" y="13"/>
                    <a:pt x="88" y="12"/>
                    <a:pt x="92" y="12"/>
                  </a:cubicBezTo>
                  <a:cubicBezTo>
                    <a:pt x="96" y="12"/>
                    <a:pt x="100" y="14"/>
                    <a:pt x="103" y="16"/>
                  </a:cubicBezTo>
                  <a:cubicBezTo>
                    <a:pt x="108" y="19"/>
                    <a:pt x="111" y="25"/>
                    <a:pt x="112" y="32"/>
                  </a:cubicBezTo>
                  <a:cubicBezTo>
                    <a:pt x="119" y="36"/>
                    <a:pt x="124" y="45"/>
                    <a:pt x="124" y="54"/>
                  </a:cubicBezTo>
                  <a:cubicBezTo>
                    <a:pt x="124" y="68"/>
                    <a:pt x="113" y="79"/>
                    <a:pt x="100" y="81"/>
                  </a:cubicBezTo>
                  <a:cubicBezTo>
                    <a:pt x="99" y="81"/>
                    <a:pt x="98" y="81"/>
                    <a:pt x="97" y="81"/>
                  </a:cubicBezTo>
                  <a:cubicBezTo>
                    <a:pt x="96" y="81"/>
                    <a:pt x="95" y="81"/>
                    <a:pt x="94" y="81"/>
                  </a:cubicBezTo>
                  <a:cubicBezTo>
                    <a:pt x="82" y="81"/>
                    <a:pt x="52" y="81"/>
                    <a:pt x="38" y="81"/>
                  </a:cubicBezTo>
                  <a:cubicBezTo>
                    <a:pt x="38" y="81"/>
                    <a:pt x="38" y="81"/>
                    <a:pt x="37" y="81"/>
                  </a:cubicBezTo>
                  <a:cubicBezTo>
                    <a:pt x="36" y="81"/>
                    <a:pt x="36" y="81"/>
                    <a:pt x="36" y="81"/>
                  </a:cubicBezTo>
                  <a:cubicBezTo>
                    <a:pt x="35" y="81"/>
                    <a:pt x="33" y="81"/>
                    <a:pt x="32" y="81"/>
                  </a:cubicBezTo>
                  <a:cubicBezTo>
                    <a:pt x="23" y="81"/>
                    <a:pt x="23" y="81"/>
                    <a:pt x="23" y="81"/>
                  </a:cubicBezTo>
                  <a:cubicBezTo>
                    <a:pt x="10" y="81"/>
                    <a:pt x="0" y="70"/>
                    <a:pt x="0" y="58"/>
                  </a:cubicBezTo>
                  <a:cubicBezTo>
                    <a:pt x="0" y="46"/>
                    <a:pt x="8" y="37"/>
                    <a:pt x="20" y="35"/>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100" name="Rectangle 99"/>
            <p:cNvSpPr>
              <a:spLocks noChangeArrowheads="1"/>
            </p:cNvSpPr>
            <p:nvPr/>
          </p:nvSpPr>
          <p:spPr bwMode="auto">
            <a:xfrm>
              <a:off x="11268477" y="5377238"/>
              <a:ext cx="298247" cy="78803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55" name="Rectangle 9"/>
            <p:cNvSpPr>
              <a:spLocks noChangeArrowheads="1"/>
            </p:cNvSpPr>
            <p:nvPr/>
          </p:nvSpPr>
          <p:spPr bwMode="auto">
            <a:xfrm>
              <a:off x="10781177" y="5235210"/>
              <a:ext cx="508368" cy="115470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56" name="Rectangle 10"/>
            <p:cNvSpPr>
              <a:spLocks noChangeArrowheads="1"/>
            </p:cNvSpPr>
            <p:nvPr/>
          </p:nvSpPr>
          <p:spPr bwMode="auto">
            <a:xfrm>
              <a:off x="10916660" y="4943116"/>
              <a:ext cx="278422" cy="100057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57" name="Rectangle 11"/>
            <p:cNvSpPr>
              <a:spLocks noChangeArrowheads="1"/>
            </p:cNvSpPr>
            <p:nvPr/>
          </p:nvSpPr>
          <p:spPr bwMode="auto">
            <a:xfrm>
              <a:off x="10628294" y="5572050"/>
              <a:ext cx="202602" cy="81786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59" name="Rectangle 58"/>
            <p:cNvSpPr>
              <a:spLocks noChangeArrowheads="1"/>
            </p:cNvSpPr>
            <p:nvPr/>
          </p:nvSpPr>
          <p:spPr bwMode="auto">
            <a:xfrm>
              <a:off x="11857576" y="5601881"/>
              <a:ext cx="538199" cy="78803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1" name="Rectangle 60"/>
            <p:cNvSpPr>
              <a:spLocks noChangeArrowheads="1"/>
            </p:cNvSpPr>
            <p:nvPr/>
          </p:nvSpPr>
          <p:spPr bwMode="auto">
            <a:xfrm>
              <a:off x="12163343" y="5235210"/>
              <a:ext cx="390288" cy="128148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2" name="Freeform 61"/>
            <p:cNvSpPr>
              <a:spLocks/>
            </p:cNvSpPr>
            <p:nvPr/>
          </p:nvSpPr>
          <p:spPr bwMode="auto">
            <a:xfrm>
              <a:off x="8137414" y="5031365"/>
              <a:ext cx="323168" cy="965776"/>
            </a:xfrm>
            <a:custGeom>
              <a:avLst/>
              <a:gdLst>
                <a:gd name="T0" fmla="*/ 144 w 260"/>
                <a:gd name="T1" fmla="*/ 0 h 777"/>
                <a:gd name="T2" fmla="*/ 0 w 260"/>
                <a:gd name="T3" fmla="*/ 777 h 777"/>
                <a:gd name="T4" fmla="*/ 260 w 260"/>
                <a:gd name="T5" fmla="*/ 777 h 777"/>
                <a:gd name="T6" fmla="*/ 144 w 260"/>
                <a:gd name="T7" fmla="*/ 0 h 777"/>
              </a:gdLst>
              <a:ahLst/>
              <a:cxnLst>
                <a:cxn ang="0">
                  <a:pos x="T0" y="T1"/>
                </a:cxn>
                <a:cxn ang="0">
                  <a:pos x="T2" y="T3"/>
                </a:cxn>
                <a:cxn ang="0">
                  <a:pos x="T4" y="T5"/>
                </a:cxn>
                <a:cxn ang="0">
                  <a:pos x="T6" y="T7"/>
                </a:cxn>
              </a:cxnLst>
              <a:rect l="0" t="0" r="r" b="b"/>
              <a:pathLst>
                <a:path w="260" h="777">
                  <a:moveTo>
                    <a:pt x="144" y="0"/>
                  </a:moveTo>
                  <a:lnTo>
                    <a:pt x="0" y="777"/>
                  </a:lnTo>
                  <a:lnTo>
                    <a:pt x="260" y="777"/>
                  </a:lnTo>
                  <a:lnTo>
                    <a:pt x="144" y="0"/>
                  </a:ln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3" name="Freeform 17"/>
            <p:cNvSpPr>
              <a:spLocks/>
            </p:cNvSpPr>
            <p:nvPr/>
          </p:nvSpPr>
          <p:spPr bwMode="auto">
            <a:xfrm>
              <a:off x="8404649" y="5256340"/>
              <a:ext cx="249834" cy="740801"/>
            </a:xfrm>
            <a:custGeom>
              <a:avLst/>
              <a:gdLst>
                <a:gd name="T0" fmla="*/ 111 w 201"/>
                <a:gd name="T1" fmla="*/ 0 h 596"/>
                <a:gd name="T2" fmla="*/ 0 w 201"/>
                <a:gd name="T3" fmla="*/ 596 h 596"/>
                <a:gd name="T4" fmla="*/ 201 w 201"/>
                <a:gd name="T5" fmla="*/ 596 h 596"/>
                <a:gd name="T6" fmla="*/ 111 w 201"/>
                <a:gd name="T7" fmla="*/ 0 h 596"/>
              </a:gdLst>
              <a:ahLst/>
              <a:cxnLst>
                <a:cxn ang="0">
                  <a:pos x="T0" y="T1"/>
                </a:cxn>
                <a:cxn ang="0">
                  <a:pos x="T2" y="T3"/>
                </a:cxn>
                <a:cxn ang="0">
                  <a:pos x="T4" y="T5"/>
                </a:cxn>
                <a:cxn ang="0">
                  <a:pos x="T6" y="T7"/>
                </a:cxn>
              </a:cxnLst>
              <a:rect l="0" t="0" r="r" b="b"/>
              <a:pathLst>
                <a:path w="201" h="596">
                  <a:moveTo>
                    <a:pt x="111" y="0"/>
                  </a:moveTo>
                  <a:lnTo>
                    <a:pt x="0" y="596"/>
                  </a:lnTo>
                  <a:lnTo>
                    <a:pt x="201" y="596"/>
                  </a:lnTo>
                  <a:lnTo>
                    <a:pt x="111" y="0"/>
                  </a:ln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4" name="Freeform 18"/>
            <p:cNvSpPr>
              <a:spLocks/>
            </p:cNvSpPr>
            <p:nvPr/>
          </p:nvSpPr>
          <p:spPr bwMode="auto">
            <a:xfrm>
              <a:off x="9722180" y="5976010"/>
              <a:ext cx="3050210" cy="635150"/>
            </a:xfrm>
            <a:custGeom>
              <a:avLst/>
              <a:gdLst>
                <a:gd name="T0" fmla="*/ 641 w 1037"/>
                <a:gd name="T1" fmla="*/ 10 h 215"/>
                <a:gd name="T2" fmla="*/ 629 w 1037"/>
                <a:gd name="T3" fmla="*/ 8 h 215"/>
                <a:gd name="T4" fmla="*/ 601 w 1037"/>
                <a:gd name="T5" fmla="*/ 5 h 215"/>
                <a:gd name="T6" fmla="*/ 544 w 1037"/>
                <a:gd name="T7" fmla="*/ 1 h 215"/>
                <a:gd name="T8" fmla="*/ 512 w 1037"/>
                <a:gd name="T9" fmla="*/ 0 h 215"/>
                <a:gd name="T10" fmla="*/ 0 w 1037"/>
                <a:gd name="T11" fmla="*/ 215 h 215"/>
                <a:gd name="T12" fmla="*/ 367 w 1037"/>
                <a:gd name="T13" fmla="*/ 215 h 215"/>
                <a:gd name="T14" fmla="*/ 1037 w 1037"/>
                <a:gd name="T15" fmla="*/ 215 h 215"/>
                <a:gd name="T16" fmla="*/ 641 w 1037"/>
                <a:gd name="T17" fmla="*/ 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7" h="215">
                  <a:moveTo>
                    <a:pt x="641" y="10"/>
                  </a:moveTo>
                  <a:cubicBezTo>
                    <a:pt x="637" y="10"/>
                    <a:pt x="633" y="9"/>
                    <a:pt x="629" y="8"/>
                  </a:cubicBezTo>
                  <a:cubicBezTo>
                    <a:pt x="620" y="7"/>
                    <a:pt x="611" y="6"/>
                    <a:pt x="601" y="5"/>
                  </a:cubicBezTo>
                  <a:cubicBezTo>
                    <a:pt x="582" y="2"/>
                    <a:pt x="563" y="1"/>
                    <a:pt x="544" y="1"/>
                  </a:cubicBezTo>
                  <a:cubicBezTo>
                    <a:pt x="533" y="0"/>
                    <a:pt x="523" y="0"/>
                    <a:pt x="512" y="0"/>
                  </a:cubicBezTo>
                  <a:cubicBezTo>
                    <a:pt x="327" y="2"/>
                    <a:pt x="142" y="73"/>
                    <a:pt x="0" y="215"/>
                  </a:cubicBezTo>
                  <a:cubicBezTo>
                    <a:pt x="367" y="215"/>
                    <a:pt x="367" y="215"/>
                    <a:pt x="367" y="215"/>
                  </a:cubicBezTo>
                  <a:cubicBezTo>
                    <a:pt x="1037" y="215"/>
                    <a:pt x="1037" y="215"/>
                    <a:pt x="1037" y="215"/>
                  </a:cubicBezTo>
                  <a:cubicBezTo>
                    <a:pt x="925" y="103"/>
                    <a:pt x="786" y="35"/>
                    <a:pt x="641" y="10"/>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5" name="Freeform 19"/>
            <p:cNvSpPr>
              <a:spLocks/>
            </p:cNvSpPr>
            <p:nvPr/>
          </p:nvSpPr>
          <p:spPr bwMode="auto">
            <a:xfrm>
              <a:off x="7196498" y="5634198"/>
              <a:ext cx="4689666" cy="976963"/>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6" name="Freeform 20"/>
            <p:cNvSpPr>
              <a:spLocks/>
            </p:cNvSpPr>
            <p:nvPr/>
          </p:nvSpPr>
          <p:spPr bwMode="auto">
            <a:xfrm>
              <a:off x="8083967" y="5636683"/>
              <a:ext cx="1673016" cy="974476"/>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7" name="Freeform 21"/>
            <p:cNvSpPr>
              <a:spLocks/>
            </p:cNvSpPr>
            <p:nvPr/>
          </p:nvSpPr>
          <p:spPr bwMode="auto">
            <a:xfrm>
              <a:off x="9922296" y="5746064"/>
              <a:ext cx="549386" cy="865096"/>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68" name="Freeform 22"/>
            <p:cNvSpPr>
              <a:spLocks/>
            </p:cNvSpPr>
            <p:nvPr/>
          </p:nvSpPr>
          <p:spPr bwMode="auto">
            <a:xfrm>
              <a:off x="8395949" y="5639170"/>
              <a:ext cx="2017314" cy="971990"/>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grpSp>
          <p:nvGrpSpPr>
            <p:cNvPr id="99" name="Group 98"/>
            <p:cNvGrpSpPr/>
            <p:nvPr/>
          </p:nvGrpSpPr>
          <p:grpSpPr>
            <a:xfrm>
              <a:off x="8765063" y="4666879"/>
              <a:ext cx="1114351" cy="1810341"/>
              <a:chOff x="10703143" y="4904164"/>
              <a:chExt cx="989341" cy="1607254"/>
            </a:xfrm>
            <a:effectLst>
              <a:outerShdw blurRad="50800" dir="18900000" sy="23000" kx="-1200000" algn="bl" rotWithShape="0">
                <a:prstClr val="black">
                  <a:alpha val="20000"/>
                </a:prstClr>
              </a:outerShdw>
            </a:effectLst>
          </p:grpSpPr>
          <p:sp>
            <p:nvSpPr>
              <p:cNvPr id="69" name="Rectangle 23"/>
              <p:cNvSpPr>
                <a:spLocks noChangeArrowheads="1"/>
              </p:cNvSpPr>
              <p:nvPr/>
            </p:nvSpPr>
            <p:spPr bwMode="auto">
              <a:xfrm>
                <a:off x="10749714" y="4922338"/>
                <a:ext cx="897336" cy="1589080"/>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70" name="Rectangle 24"/>
              <p:cNvSpPr>
                <a:spLocks noChangeArrowheads="1"/>
              </p:cNvSpPr>
              <p:nvPr/>
            </p:nvSpPr>
            <p:spPr bwMode="auto">
              <a:xfrm>
                <a:off x="11243816" y="6284244"/>
                <a:ext cx="115859" cy="22717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73" name="Rectangle 27"/>
              <p:cNvSpPr>
                <a:spLocks noChangeArrowheads="1"/>
              </p:cNvSpPr>
              <p:nvPr/>
            </p:nvSpPr>
            <p:spPr bwMode="auto">
              <a:xfrm>
                <a:off x="11039360" y="6284244"/>
                <a:ext cx="118130" cy="22717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74" name="Rectangle 28"/>
              <p:cNvSpPr>
                <a:spLocks noChangeArrowheads="1"/>
              </p:cNvSpPr>
              <p:nvPr/>
            </p:nvSpPr>
            <p:spPr bwMode="auto">
              <a:xfrm>
                <a:off x="10838311" y="5489136"/>
                <a:ext cx="725820" cy="11585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75" name="Rectangle 29"/>
              <p:cNvSpPr>
                <a:spLocks noChangeArrowheads="1"/>
              </p:cNvSpPr>
              <p:nvPr/>
            </p:nvSpPr>
            <p:spPr bwMode="auto">
              <a:xfrm>
                <a:off x="10838311" y="5691321"/>
                <a:ext cx="725820" cy="11585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76" name="Rectangle 30"/>
              <p:cNvSpPr>
                <a:spLocks noChangeArrowheads="1"/>
              </p:cNvSpPr>
              <p:nvPr/>
            </p:nvSpPr>
            <p:spPr bwMode="auto">
              <a:xfrm>
                <a:off x="10838311" y="5893505"/>
                <a:ext cx="725820" cy="11585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77" name="Rectangle 31"/>
              <p:cNvSpPr>
                <a:spLocks noChangeArrowheads="1"/>
              </p:cNvSpPr>
              <p:nvPr/>
            </p:nvSpPr>
            <p:spPr bwMode="auto">
              <a:xfrm>
                <a:off x="10838311" y="6095690"/>
                <a:ext cx="725820" cy="11585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78" name="Rectangle 32"/>
              <p:cNvSpPr>
                <a:spLocks noChangeArrowheads="1"/>
              </p:cNvSpPr>
              <p:nvPr/>
            </p:nvSpPr>
            <p:spPr bwMode="auto">
              <a:xfrm>
                <a:off x="10838311" y="5084767"/>
                <a:ext cx="725820" cy="11585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79" name="Rectangle 33"/>
              <p:cNvSpPr>
                <a:spLocks noChangeArrowheads="1"/>
              </p:cNvSpPr>
              <p:nvPr/>
            </p:nvSpPr>
            <p:spPr bwMode="auto">
              <a:xfrm>
                <a:off x="10838311" y="5286952"/>
                <a:ext cx="725820" cy="11585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sp>
            <p:nvSpPr>
              <p:cNvPr id="98" name="Rectangle 52"/>
              <p:cNvSpPr>
                <a:spLocks noChangeArrowheads="1"/>
              </p:cNvSpPr>
              <p:nvPr/>
            </p:nvSpPr>
            <p:spPr bwMode="auto">
              <a:xfrm>
                <a:off x="10703143" y="4904164"/>
                <a:ext cx="989341" cy="34076"/>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latin typeface="Segoe UI Light"/>
                </a:endParaRPr>
              </a:p>
            </p:txBody>
          </p:sp>
        </p:grpSp>
      </p:grpSp>
      <p:grpSp>
        <p:nvGrpSpPr>
          <p:cNvPr id="47" name="Group 46"/>
          <p:cNvGrpSpPr/>
          <p:nvPr/>
        </p:nvGrpSpPr>
        <p:grpSpPr>
          <a:xfrm>
            <a:off x="1556437" y="5925548"/>
            <a:ext cx="9323605" cy="205710"/>
            <a:chOff x="269239" y="6292661"/>
            <a:chExt cx="8734119" cy="268927"/>
          </a:xfrm>
        </p:grpSpPr>
        <p:sp>
          <p:nvSpPr>
            <p:cNvPr id="43" name="Rectangle 42"/>
            <p:cNvSpPr/>
            <p:nvPr/>
          </p:nvSpPr>
          <p:spPr bwMode="auto">
            <a:xfrm>
              <a:off x="6091985" y="6292661"/>
              <a:ext cx="2911373" cy="268927"/>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sp>
          <p:nvSpPr>
            <p:cNvPr id="45" name="Rectangle 44"/>
            <p:cNvSpPr/>
            <p:nvPr/>
          </p:nvSpPr>
          <p:spPr bwMode="auto">
            <a:xfrm>
              <a:off x="269239" y="6292661"/>
              <a:ext cx="2911373" cy="26892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sp>
          <p:nvSpPr>
            <p:cNvPr id="46" name="Rectangle 45"/>
            <p:cNvSpPr/>
            <p:nvPr/>
          </p:nvSpPr>
          <p:spPr bwMode="auto">
            <a:xfrm>
              <a:off x="3180612" y="6292661"/>
              <a:ext cx="2911373" cy="26892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grpSp>
    </p:spTree>
    <p:extLst>
      <p:ext uri="{BB962C8B-B14F-4D97-AF65-F5344CB8AC3E}">
        <p14:creationId xmlns:p14="http://schemas.microsoft.com/office/powerpoint/2010/main" val="48643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0-#ppt_w/2"/>
                                          </p:val>
                                        </p:tav>
                                        <p:tav tm="100000">
                                          <p:val>
                                            <p:strVal val="#ppt_x"/>
                                          </p:val>
                                        </p:tav>
                                      </p:tavLst>
                                    </p:anim>
                                    <p:anim calcmode="lin" valueType="num">
                                      <p:cBhvr additive="base">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anim calcmode="lin" valueType="num">
                                      <p:cBhvr additive="base">
                                        <p:cTn id="13" dur="500" fill="hold"/>
                                        <p:tgtEl>
                                          <p:spTgt spid="111"/>
                                        </p:tgtEl>
                                        <p:attrNameLst>
                                          <p:attrName>ppt_x</p:attrName>
                                        </p:attrNameLst>
                                      </p:cBhvr>
                                      <p:tavLst>
                                        <p:tav tm="0">
                                          <p:val>
                                            <p:strVal val="#ppt_x"/>
                                          </p:val>
                                        </p:tav>
                                        <p:tav tm="100000">
                                          <p:val>
                                            <p:strVal val="#ppt_x"/>
                                          </p:val>
                                        </p:tav>
                                      </p:tavLst>
                                    </p:anim>
                                    <p:anim calcmode="lin" valueType="num">
                                      <p:cBhvr additive="base">
                                        <p:cTn id="1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p:cNvCxnSpPr>
            <a:stCxn id="5" idx="2"/>
          </p:cNvCxnSpPr>
          <p:nvPr/>
        </p:nvCxnSpPr>
        <p:spPr>
          <a:xfrm flipH="1">
            <a:off x="6218237" y="2477237"/>
            <a:ext cx="2" cy="2304320"/>
          </a:xfrm>
          <a:prstGeom prst="line">
            <a:avLst/>
          </a:prstGeom>
          <a:ln w="38100">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bwMode="auto">
          <a:xfrm>
            <a:off x="7385732" y="3324653"/>
            <a:ext cx="1345920" cy="1462774"/>
          </a:xfrm>
          <a:prstGeom prst="rect">
            <a:avLst/>
          </a:prstGeom>
          <a:solidFill>
            <a:schemeClr val="accent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sp>
        <p:nvSpPr>
          <p:cNvPr id="12" name="Rectangle 11"/>
          <p:cNvSpPr/>
          <p:nvPr/>
        </p:nvSpPr>
        <p:spPr bwMode="auto">
          <a:xfrm>
            <a:off x="2453565" y="3327630"/>
            <a:ext cx="2600675" cy="1462774"/>
          </a:xfrm>
          <a:prstGeom prst="rect">
            <a:avLst/>
          </a:prstGeom>
          <a:solidFill>
            <a:schemeClr val="accent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sp>
        <p:nvSpPr>
          <p:cNvPr id="35" name="Freeform 34"/>
          <p:cNvSpPr>
            <a:spLocks/>
          </p:cNvSpPr>
          <p:nvPr/>
        </p:nvSpPr>
        <p:spPr bwMode="auto">
          <a:xfrm>
            <a:off x="5189612" y="2590684"/>
            <a:ext cx="875868" cy="576710"/>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chemeClr val="tx1">
              <a:lumMod val="20000"/>
              <a:lumOff val="80000"/>
            </a:schemeClr>
          </a:solidFill>
          <a:ln>
            <a:noFill/>
          </a:ln>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4" name="Text Placeholder 33"/>
          <p:cNvSpPr>
            <a:spLocks noGrp="1"/>
          </p:cNvSpPr>
          <p:nvPr>
            <p:ph type="body" sz="quarter" idx="10"/>
          </p:nvPr>
        </p:nvSpPr>
        <p:spPr>
          <a:xfrm>
            <a:off x="274638" y="1212851"/>
            <a:ext cx="11887200" cy="738664"/>
          </a:xfrm>
        </p:spPr>
        <p:txBody>
          <a:bodyPr/>
          <a:lstStyle/>
          <a:p>
            <a:endParaRPr lang="en-GB">
              <a:solidFill>
                <a:srgbClr val="FFFFFF"/>
              </a:solidFill>
            </a:endParaRPr>
          </a:p>
        </p:txBody>
      </p:sp>
      <p:sp>
        <p:nvSpPr>
          <p:cNvPr id="2" name="Title 1"/>
          <p:cNvSpPr>
            <a:spLocks noGrp="1"/>
          </p:cNvSpPr>
          <p:nvPr>
            <p:ph type="title"/>
          </p:nvPr>
        </p:nvSpPr>
        <p:spPr/>
        <p:txBody>
          <a:bodyPr/>
          <a:lstStyle/>
          <a:p>
            <a:r>
              <a:rPr lang="en-US" dirty="0" smtClean="0">
                <a:solidFill>
                  <a:srgbClr val="FFFFFF"/>
                </a:solidFill>
              </a:rPr>
              <a:t>The Solution</a:t>
            </a:r>
            <a:endParaRPr lang="en-US" dirty="0">
              <a:solidFill>
                <a:srgbClr val="FFFFFF"/>
              </a:solidFill>
            </a:endParaRPr>
          </a:p>
        </p:txBody>
      </p:sp>
      <p:sp>
        <p:nvSpPr>
          <p:cNvPr id="3" name="Rectangle 2"/>
          <p:cNvSpPr/>
          <p:nvPr/>
        </p:nvSpPr>
        <p:spPr bwMode="auto">
          <a:xfrm>
            <a:off x="7385734" y="2099434"/>
            <a:ext cx="3494308" cy="3778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r>
              <a:rPr lang="en-US" sz="2142" spc="-31" dirty="0">
                <a:solidFill>
                  <a:srgbClr val="FFFFFF"/>
                </a:solidFill>
              </a:rPr>
              <a:t>Internal Network</a:t>
            </a:r>
          </a:p>
        </p:txBody>
      </p:sp>
      <p:sp>
        <p:nvSpPr>
          <p:cNvPr id="4" name="Rectangle 3"/>
          <p:cNvSpPr/>
          <p:nvPr/>
        </p:nvSpPr>
        <p:spPr bwMode="auto">
          <a:xfrm>
            <a:off x="1556436" y="2099434"/>
            <a:ext cx="3494309" cy="377804"/>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09836" tIns="34973" rIns="0" bIns="34973" numCol="1" rtlCol="0" anchor="ctr" anchorCtr="0" compatLnSpc="1">
            <a:prstTxWarp prst="textNoShape">
              <a:avLst/>
            </a:prstTxWarp>
          </a:bodyPr>
          <a:lstStyle/>
          <a:p>
            <a:pPr defTabSz="582287"/>
            <a:r>
              <a:rPr lang="en-US" sz="2142" spc="-31" dirty="0">
                <a:solidFill>
                  <a:srgbClr val="FFFFFF"/>
                </a:solidFill>
              </a:rPr>
              <a:t>Microsoft data center</a:t>
            </a:r>
          </a:p>
        </p:txBody>
      </p:sp>
      <p:sp>
        <p:nvSpPr>
          <p:cNvPr id="5" name="Rectangle 4"/>
          <p:cNvSpPr/>
          <p:nvPr/>
        </p:nvSpPr>
        <p:spPr bwMode="auto">
          <a:xfrm>
            <a:off x="5050745" y="2099434"/>
            <a:ext cx="2334988" cy="37780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r>
              <a:rPr lang="en-US" sz="2142" spc="-31" dirty="0">
                <a:solidFill>
                  <a:srgbClr val="FFFFFF"/>
                </a:solidFill>
              </a:rPr>
              <a:t>Internet</a:t>
            </a:r>
          </a:p>
        </p:txBody>
      </p:sp>
      <p:grpSp>
        <p:nvGrpSpPr>
          <p:cNvPr id="10" name="Group 9"/>
          <p:cNvGrpSpPr/>
          <p:nvPr/>
        </p:nvGrpSpPr>
        <p:grpSpPr>
          <a:xfrm>
            <a:off x="1556435" y="5910395"/>
            <a:ext cx="9323606" cy="209814"/>
            <a:chOff x="0" y="6620718"/>
            <a:chExt cx="12188826" cy="237281"/>
          </a:xfrm>
        </p:grpSpPr>
        <p:sp>
          <p:nvSpPr>
            <p:cNvPr id="6" name="Rectangle 5"/>
            <p:cNvSpPr/>
            <p:nvPr/>
          </p:nvSpPr>
          <p:spPr bwMode="auto">
            <a:xfrm>
              <a:off x="7620689" y="6620718"/>
              <a:ext cx="4568137" cy="23728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endParaRPr lang="en-US" sz="2142" spc="-31" dirty="0">
                <a:solidFill>
                  <a:srgbClr val="FFFFFF"/>
                </a:solidFill>
              </a:endParaRPr>
            </a:p>
          </p:txBody>
        </p:sp>
        <p:sp>
          <p:nvSpPr>
            <p:cNvPr id="7" name="Rectangle 6"/>
            <p:cNvSpPr/>
            <p:nvPr/>
          </p:nvSpPr>
          <p:spPr bwMode="auto">
            <a:xfrm>
              <a:off x="0" y="6620718"/>
              <a:ext cx="4568139" cy="237281"/>
            </a:xfrm>
            <a:prstGeom prst="rect">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09836" tIns="34973" rIns="0" bIns="34973" numCol="1" rtlCol="0" anchor="ctr" anchorCtr="0" compatLnSpc="1">
              <a:prstTxWarp prst="textNoShape">
                <a:avLst/>
              </a:prstTxWarp>
            </a:bodyPr>
            <a:lstStyle/>
            <a:p>
              <a:pPr defTabSz="582287"/>
              <a:endParaRPr lang="en-US" sz="2142" spc="-31" dirty="0">
                <a:solidFill>
                  <a:srgbClr val="FFFFFF"/>
                </a:solidFill>
              </a:endParaRPr>
            </a:p>
          </p:txBody>
        </p:sp>
        <p:sp>
          <p:nvSpPr>
            <p:cNvPr id="8" name="Rectangle 7"/>
            <p:cNvSpPr/>
            <p:nvPr/>
          </p:nvSpPr>
          <p:spPr bwMode="auto">
            <a:xfrm>
              <a:off x="4568140" y="6620718"/>
              <a:ext cx="3052549" cy="237281"/>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endParaRPr lang="en-US" sz="2142" spc="-31" dirty="0">
                <a:solidFill>
                  <a:srgbClr val="FFFFFF"/>
                </a:solidFill>
              </a:endParaRPr>
            </a:p>
          </p:txBody>
        </p:sp>
      </p:grpSp>
      <p:grpSp>
        <p:nvGrpSpPr>
          <p:cNvPr id="13" name="Group 12"/>
          <p:cNvGrpSpPr/>
          <p:nvPr/>
        </p:nvGrpSpPr>
        <p:grpSpPr>
          <a:xfrm>
            <a:off x="2575332" y="3643111"/>
            <a:ext cx="2357142" cy="1084583"/>
            <a:chOff x="913184" y="3822712"/>
            <a:chExt cx="3082314" cy="1418253"/>
          </a:xfrm>
        </p:grpSpPr>
        <p:grpSp>
          <p:nvGrpSpPr>
            <p:cNvPr id="14" name="Group 13"/>
            <p:cNvGrpSpPr/>
            <p:nvPr/>
          </p:nvGrpSpPr>
          <p:grpSpPr>
            <a:xfrm>
              <a:off x="2577245" y="3822712"/>
              <a:ext cx="1418253" cy="1418253"/>
              <a:chOff x="2577245" y="3822712"/>
              <a:chExt cx="1418253" cy="1418253"/>
            </a:xfrm>
          </p:grpSpPr>
          <p:sp>
            <p:nvSpPr>
              <p:cNvPr id="22" name="Rectangle 21"/>
              <p:cNvSpPr/>
              <p:nvPr/>
            </p:nvSpPr>
            <p:spPr bwMode="auto">
              <a:xfrm>
                <a:off x="2577245" y="3822712"/>
                <a:ext cx="1418253" cy="141825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grpSp>
            <p:nvGrpSpPr>
              <p:cNvPr id="23" name="Group 22"/>
              <p:cNvGrpSpPr/>
              <p:nvPr/>
            </p:nvGrpSpPr>
            <p:grpSpPr>
              <a:xfrm>
                <a:off x="2836315" y="3997442"/>
                <a:ext cx="900112" cy="698500"/>
                <a:chOff x="6351588" y="3963988"/>
                <a:chExt cx="900112" cy="698500"/>
              </a:xfrm>
            </p:grpSpPr>
            <p:grpSp>
              <p:nvGrpSpPr>
                <p:cNvPr id="24" name="Group 23"/>
                <p:cNvGrpSpPr/>
                <p:nvPr/>
              </p:nvGrpSpPr>
              <p:grpSpPr>
                <a:xfrm>
                  <a:off x="6351588" y="3963988"/>
                  <a:ext cx="900112" cy="698500"/>
                  <a:chOff x="6351588" y="3963988"/>
                  <a:chExt cx="900112" cy="698500"/>
                </a:xfrm>
              </p:grpSpPr>
              <p:sp>
                <p:nvSpPr>
                  <p:cNvPr id="26" name="Freeform 5"/>
                  <p:cNvSpPr>
                    <a:spLocks noEditPoints="1"/>
                  </p:cNvSpPr>
                  <p:nvPr/>
                </p:nvSpPr>
                <p:spPr bwMode="auto">
                  <a:xfrm>
                    <a:off x="6351588" y="4078288"/>
                    <a:ext cx="900112" cy="584200"/>
                  </a:xfrm>
                  <a:custGeom>
                    <a:avLst/>
                    <a:gdLst>
                      <a:gd name="T0" fmla="*/ 225 w 237"/>
                      <a:gd name="T1" fmla="*/ 0 h 153"/>
                      <a:gd name="T2" fmla="*/ 12 w 237"/>
                      <a:gd name="T3" fmla="*/ 0 h 153"/>
                      <a:gd name="T4" fmla="*/ 0 w 237"/>
                      <a:gd name="T5" fmla="*/ 12 h 153"/>
                      <a:gd name="T6" fmla="*/ 0 w 237"/>
                      <a:gd name="T7" fmla="*/ 142 h 153"/>
                      <a:gd name="T8" fmla="*/ 12 w 237"/>
                      <a:gd name="T9" fmla="*/ 153 h 153"/>
                      <a:gd name="T10" fmla="*/ 225 w 237"/>
                      <a:gd name="T11" fmla="*/ 153 h 153"/>
                      <a:gd name="T12" fmla="*/ 237 w 237"/>
                      <a:gd name="T13" fmla="*/ 142 h 153"/>
                      <a:gd name="T14" fmla="*/ 237 w 237"/>
                      <a:gd name="T15" fmla="*/ 12 h 153"/>
                      <a:gd name="T16" fmla="*/ 225 w 237"/>
                      <a:gd name="T17" fmla="*/ 0 h 153"/>
                      <a:gd name="T18" fmla="*/ 225 w 237"/>
                      <a:gd name="T19" fmla="*/ 142 h 153"/>
                      <a:gd name="T20" fmla="*/ 225 w 237"/>
                      <a:gd name="T21" fmla="*/ 142 h 153"/>
                      <a:gd name="T22" fmla="*/ 12 w 237"/>
                      <a:gd name="T23" fmla="*/ 142 h 153"/>
                      <a:gd name="T24" fmla="*/ 12 w 237"/>
                      <a:gd name="T25" fmla="*/ 142 h 153"/>
                      <a:gd name="T26" fmla="*/ 12 w 237"/>
                      <a:gd name="T27" fmla="*/ 12 h 153"/>
                      <a:gd name="T28" fmla="*/ 12 w 237"/>
                      <a:gd name="T29" fmla="*/ 12 h 153"/>
                      <a:gd name="T30" fmla="*/ 225 w 237"/>
                      <a:gd name="T31" fmla="*/ 12 h 153"/>
                      <a:gd name="T32" fmla="*/ 225 w 237"/>
                      <a:gd name="T33" fmla="*/ 12 h 153"/>
                      <a:gd name="T34" fmla="*/ 225 w 237"/>
                      <a:gd name="T35" fmla="*/ 142 h 153"/>
                      <a:gd name="T36" fmla="*/ 225 w 237"/>
                      <a:gd name="T37"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153">
                        <a:moveTo>
                          <a:pt x="225" y="0"/>
                        </a:moveTo>
                        <a:cubicBezTo>
                          <a:pt x="12" y="0"/>
                          <a:pt x="12" y="0"/>
                          <a:pt x="12" y="0"/>
                        </a:cubicBezTo>
                        <a:cubicBezTo>
                          <a:pt x="6" y="0"/>
                          <a:pt x="0" y="5"/>
                          <a:pt x="0" y="12"/>
                        </a:cubicBezTo>
                        <a:cubicBezTo>
                          <a:pt x="0" y="142"/>
                          <a:pt x="0" y="142"/>
                          <a:pt x="0" y="142"/>
                        </a:cubicBezTo>
                        <a:cubicBezTo>
                          <a:pt x="0" y="148"/>
                          <a:pt x="6" y="153"/>
                          <a:pt x="12" y="153"/>
                        </a:cubicBezTo>
                        <a:cubicBezTo>
                          <a:pt x="225" y="153"/>
                          <a:pt x="225" y="153"/>
                          <a:pt x="225" y="153"/>
                        </a:cubicBezTo>
                        <a:cubicBezTo>
                          <a:pt x="232" y="153"/>
                          <a:pt x="237" y="148"/>
                          <a:pt x="237" y="142"/>
                        </a:cubicBezTo>
                        <a:cubicBezTo>
                          <a:pt x="237" y="12"/>
                          <a:pt x="237" y="12"/>
                          <a:pt x="237" y="12"/>
                        </a:cubicBezTo>
                        <a:cubicBezTo>
                          <a:pt x="237" y="5"/>
                          <a:pt x="232" y="0"/>
                          <a:pt x="225" y="0"/>
                        </a:cubicBezTo>
                        <a:close/>
                        <a:moveTo>
                          <a:pt x="225" y="142"/>
                        </a:moveTo>
                        <a:cubicBezTo>
                          <a:pt x="225" y="142"/>
                          <a:pt x="225" y="142"/>
                          <a:pt x="225" y="142"/>
                        </a:cubicBezTo>
                        <a:cubicBezTo>
                          <a:pt x="12" y="142"/>
                          <a:pt x="12" y="142"/>
                          <a:pt x="12" y="142"/>
                        </a:cubicBezTo>
                        <a:cubicBezTo>
                          <a:pt x="12" y="142"/>
                          <a:pt x="12" y="142"/>
                          <a:pt x="12" y="142"/>
                        </a:cubicBezTo>
                        <a:cubicBezTo>
                          <a:pt x="12" y="12"/>
                          <a:pt x="12" y="12"/>
                          <a:pt x="12" y="12"/>
                        </a:cubicBezTo>
                        <a:cubicBezTo>
                          <a:pt x="12" y="12"/>
                          <a:pt x="12" y="12"/>
                          <a:pt x="12" y="12"/>
                        </a:cubicBezTo>
                        <a:cubicBezTo>
                          <a:pt x="225" y="12"/>
                          <a:pt x="225" y="12"/>
                          <a:pt x="225" y="12"/>
                        </a:cubicBezTo>
                        <a:cubicBezTo>
                          <a:pt x="225" y="12"/>
                          <a:pt x="225" y="12"/>
                          <a:pt x="225" y="12"/>
                        </a:cubicBezTo>
                        <a:cubicBezTo>
                          <a:pt x="225" y="142"/>
                          <a:pt x="225" y="142"/>
                          <a:pt x="225" y="142"/>
                        </a:cubicBezTo>
                        <a:cubicBezTo>
                          <a:pt x="225" y="142"/>
                          <a:pt x="225" y="142"/>
                          <a:pt x="2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sp>
                <p:nvSpPr>
                  <p:cNvPr id="27" name="Freeform 6"/>
                  <p:cNvSpPr>
                    <a:spLocks noEditPoints="1"/>
                  </p:cNvSpPr>
                  <p:nvPr/>
                </p:nvSpPr>
                <p:spPr bwMode="auto">
                  <a:xfrm>
                    <a:off x="6351588" y="3963988"/>
                    <a:ext cx="900112" cy="107950"/>
                  </a:xfrm>
                  <a:custGeom>
                    <a:avLst/>
                    <a:gdLst>
                      <a:gd name="T0" fmla="*/ 225 w 237"/>
                      <a:gd name="T1" fmla="*/ 0 h 28"/>
                      <a:gd name="T2" fmla="*/ 12 w 237"/>
                      <a:gd name="T3" fmla="*/ 0 h 28"/>
                      <a:gd name="T4" fmla="*/ 0 w 237"/>
                      <a:gd name="T5" fmla="*/ 12 h 28"/>
                      <a:gd name="T6" fmla="*/ 0 w 237"/>
                      <a:gd name="T7" fmla="*/ 26 h 28"/>
                      <a:gd name="T8" fmla="*/ 9 w 237"/>
                      <a:gd name="T9" fmla="*/ 23 h 28"/>
                      <a:gd name="T10" fmla="*/ 228 w 237"/>
                      <a:gd name="T11" fmla="*/ 23 h 28"/>
                      <a:gd name="T12" fmla="*/ 237 w 237"/>
                      <a:gd name="T13" fmla="*/ 28 h 28"/>
                      <a:gd name="T14" fmla="*/ 237 w 237"/>
                      <a:gd name="T15" fmla="*/ 12 h 28"/>
                      <a:gd name="T16" fmla="*/ 225 w 237"/>
                      <a:gd name="T17" fmla="*/ 0 h 28"/>
                      <a:gd name="T18" fmla="*/ 190 w 237"/>
                      <a:gd name="T19" fmla="*/ 16 h 28"/>
                      <a:gd name="T20" fmla="*/ 179 w 237"/>
                      <a:gd name="T21" fmla="*/ 16 h 28"/>
                      <a:gd name="T22" fmla="*/ 179 w 237"/>
                      <a:gd name="T23" fmla="*/ 14 h 28"/>
                      <a:gd name="T24" fmla="*/ 190 w 237"/>
                      <a:gd name="T25" fmla="*/ 14 h 28"/>
                      <a:gd name="T26" fmla="*/ 190 w 237"/>
                      <a:gd name="T27" fmla="*/ 16 h 28"/>
                      <a:gd name="T28" fmla="*/ 204 w 237"/>
                      <a:gd name="T29" fmla="*/ 16 h 28"/>
                      <a:gd name="T30" fmla="*/ 196 w 237"/>
                      <a:gd name="T31" fmla="*/ 16 h 28"/>
                      <a:gd name="T32" fmla="*/ 196 w 237"/>
                      <a:gd name="T33" fmla="*/ 8 h 28"/>
                      <a:gd name="T34" fmla="*/ 204 w 237"/>
                      <a:gd name="T35" fmla="*/ 8 h 28"/>
                      <a:gd name="T36" fmla="*/ 204 w 237"/>
                      <a:gd name="T37" fmla="*/ 16 h 28"/>
                      <a:gd name="T38" fmla="*/ 223 w 237"/>
                      <a:gd name="T39" fmla="*/ 16 h 28"/>
                      <a:gd name="T40" fmla="*/ 220 w 237"/>
                      <a:gd name="T41" fmla="*/ 16 h 28"/>
                      <a:gd name="T42" fmla="*/ 218 w 237"/>
                      <a:gd name="T43" fmla="*/ 15 h 28"/>
                      <a:gd name="T44" fmla="*/ 217 w 237"/>
                      <a:gd name="T45" fmla="*/ 13 h 28"/>
                      <a:gd name="T46" fmla="*/ 214 w 237"/>
                      <a:gd name="T47" fmla="*/ 16 h 28"/>
                      <a:gd name="T48" fmla="*/ 214 w 237"/>
                      <a:gd name="T49" fmla="*/ 16 h 28"/>
                      <a:gd name="T50" fmla="*/ 211 w 237"/>
                      <a:gd name="T51" fmla="*/ 16 h 28"/>
                      <a:gd name="T52" fmla="*/ 216 w 237"/>
                      <a:gd name="T53" fmla="*/ 12 h 28"/>
                      <a:gd name="T54" fmla="*/ 211 w 237"/>
                      <a:gd name="T55" fmla="*/ 8 h 28"/>
                      <a:gd name="T56" fmla="*/ 214 w 237"/>
                      <a:gd name="T57" fmla="*/ 8 h 28"/>
                      <a:gd name="T58" fmla="*/ 217 w 237"/>
                      <a:gd name="T59" fmla="*/ 11 h 28"/>
                      <a:gd name="T60" fmla="*/ 220 w 237"/>
                      <a:gd name="T61" fmla="*/ 8 h 28"/>
                      <a:gd name="T62" fmla="*/ 223 w 237"/>
                      <a:gd name="T63" fmla="*/ 8 h 28"/>
                      <a:gd name="T64" fmla="*/ 218 w 237"/>
                      <a:gd name="T65" fmla="*/ 12 h 28"/>
                      <a:gd name="T66" fmla="*/ 223 w 237"/>
                      <a:gd name="T67" fmla="*/ 16 h 28"/>
                      <a:gd name="T68" fmla="*/ 203 w 237"/>
                      <a:gd name="T69" fmla="*/ 9 h 28"/>
                      <a:gd name="T70" fmla="*/ 197 w 237"/>
                      <a:gd name="T71" fmla="*/ 9 h 28"/>
                      <a:gd name="T72" fmla="*/ 197 w 237"/>
                      <a:gd name="T73" fmla="*/ 15 h 28"/>
                      <a:gd name="T74" fmla="*/ 203 w 237"/>
                      <a:gd name="T75" fmla="*/ 15 h 28"/>
                      <a:gd name="T76" fmla="*/ 203 w 237"/>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8">
                        <a:moveTo>
                          <a:pt x="225" y="0"/>
                        </a:moveTo>
                        <a:cubicBezTo>
                          <a:pt x="12" y="0"/>
                          <a:pt x="12" y="0"/>
                          <a:pt x="12" y="0"/>
                        </a:cubicBezTo>
                        <a:cubicBezTo>
                          <a:pt x="6" y="0"/>
                          <a:pt x="0" y="5"/>
                          <a:pt x="0" y="12"/>
                        </a:cubicBezTo>
                        <a:cubicBezTo>
                          <a:pt x="0" y="26"/>
                          <a:pt x="0" y="26"/>
                          <a:pt x="0" y="26"/>
                        </a:cubicBezTo>
                        <a:cubicBezTo>
                          <a:pt x="3" y="25"/>
                          <a:pt x="5" y="23"/>
                          <a:pt x="9" y="23"/>
                        </a:cubicBezTo>
                        <a:cubicBezTo>
                          <a:pt x="228" y="23"/>
                          <a:pt x="228" y="23"/>
                          <a:pt x="228" y="23"/>
                        </a:cubicBezTo>
                        <a:cubicBezTo>
                          <a:pt x="231" y="23"/>
                          <a:pt x="235" y="25"/>
                          <a:pt x="237" y="28"/>
                        </a:cubicBezTo>
                        <a:cubicBezTo>
                          <a:pt x="237" y="12"/>
                          <a:pt x="237" y="12"/>
                          <a:pt x="237" y="12"/>
                        </a:cubicBezTo>
                        <a:cubicBezTo>
                          <a:pt x="237" y="5"/>
                          <a:pt x="232" y="0"/>
                          <a:pt x="225" y="0"/>
                        </a:cubicBezTo>
                        <a:close/>
                        <a:moveTo>
                          <a:pt x="190" y="16"/>
                        </a:moveTo>
                        <a:cubicBezTo>
                          <a:pt x="179" y="16"/>
                          <a:pt x="179" y="16"/>
                          <a:pt x="179" y="16"/>
                        </a:cubicBezTo>
                        <a:cubicBezTo>
                          <a:pt x="179" y="14"/>
                          <a:pt x="179" y="14"/>
                          <a:pt x="179" y="14"/>
                        </a:cubicBezTo>
                        <a:cubicBezTo>
                          <a:pt x="190" y="14"/>
                          <a:pt x="190" y="14"/>
                          <a:pt x="190" y="14"/>
                        </a:cubicBezTo>
                        <a:lnTo>
                          <a:pt x="190" y="16"/>
                        </a:lnTo>
                        <a:close/>
                        <a:moveTo>
                          <a:pt x="204" y="16"/>
                        </a:moveTo>
                        <a:cubicBezTo>
                          <a:pt x="196" y="16"/>
                          <a:pt x="196" y="16"/>
                          <a:pt x="196" y="16"/>
                        </a:cubicBezTo>
                        <a:cubicBezTo>
                          <a:pt x="196" y="8"/>
                          <a:pt x="196" y="8"/>
                          <a:pt x="196" y="8"/>
                        </a:cubicBezTo>
                        <a:cubicBezTo>
                          <a:pt x="204" y="8"/>
                          <a:pt x="204" y="8"/>
                          <a:pt x="204" y="8"/>
                        </a:cubicBezTo>
                        <a:lnTo>
                          <a:pt x="204" y="16"/>
                        </a:lnTo>
                        <a:close/>
                        <a:moveTo>
                          <a:pt x="223" y="16"/>
                        </a:moveTo>
                        <a:cubicBezTo>
                          <a:pt x="220" y="16"/>
                          <a:pt x="220" y="16"/>
                          <a:pt x="220" y="16"/>
                        </a:cubicBezTo>
                        <a:cubicBezTo>
                          <a:pt x="218" y="15"/>
                          <a:pt x="218" y="15"/>
                          <a:pt x="218" y="15"/>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6" y="12"/>
                          <a:pt x="216" y="12"/>
                          <a:pt x="216" y="12"/>
                        </a:cubicBezTo>
                        <a:cubicBezTo>
                          <a:pt x="211" y="8"/>
                          <a:pt x="211" y="8"/>
                          <a:pt x="211" y="8"/>
                        </a:cubicBezTo>
                        <a:cubicBezTo>
                          <a:pt x="214" y="8"/>
                          <a:pt x="214" y="8"/>
                          <a:pt x="214" y="8"/>
                        </a:cubicBezTo>
                        <a:cubicBezTo>
                          <a:pt x="217" y="11"/>
                          <a:pt x="217" y="11"/>
                          <a:pt x="217" y="11"/>
                        </a:cubicBezTo>
                        <a:cubicBezTo>
                          <a:pt x="220" y="8"/>
                          <a:pt x="220" y="8"/>
                          <a:pt x="220" y="8"/>
                        </a:cubicBezTo>
                        <a:cubicBezTo>
                          <a:pt x="223" y="8"/>
                          <a:pt x="223" y="8"/>
                          <a:pt x="223" y="8"/>
                        </a:cubicBezTo>
                        <a:cubicBezTo>
                          <a:pt x="218" y="12"/>
                          <a:pt x="218" y="12"/>
                          <a:pt x="218" y="12"/>
                        </a:cubicBezTo>
                        <a:lnTo>
                          <a:pt x="223" y="16"/>
                        </a:lnTo>
                        <a:close/>
                        <a:moveTo>
                          <a:pt x="203" y="9"/>
                        </a:moveTo>
                        <a:cubicBezTo>
                          <a:pt x="197" y="9"/>
                          <a:pt x="197" y="9"/>
                          <a:pt x="197" y="9"/>
                        </a:cubicBezTo>
                        <a:cubicBezTo>
                          <a:pt x="197" y="15"/>
                          <a:pt x="197" y="15"/>
                          <a:pt x="197" y="15"/>
                        </a:cubicBezTo>
                        <a:cubicBezTo>
                          <a:pt x="203" y="15"/>
                          <a:pt x="203" y="15"/>
                          <a:pt x="203" y="15"/>
                        </a:cubicBezTo>
                        <a:lnTo>
                          <a:pt x="203"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sp>
              <p:nvSpPr>
                <p:cNvPr id="25" name="Freeform 7"/>
                <p:cNvSpPr>
                  <a:spLocks/>
                </p:cNvSpPr>
                <p:nvPr/>
              </p:nvSpPr>
              <p:spPr bwMode="auto">
                <a:xfrm>
                  <a:off x="6583363" y="4178301"/>
                  <a:ext cx="436562" cy="381000"/>
                </a:xfrm>
                <a:custGeom>
                  <a:avLst/>
                  <a:gdLst>
                    <a:gd name="T0" fmla="*/ 239 w 275"/>
                    <a:gd name="T1" fmla="*/ 164 h 240"/>
                    <a:gd name="T2" fmla="*/ 239 w 275"/>
                    <a:gd name="T3" fmla="*/ 125 h 240"/>
                    <a:gd name="T4" fmla="*/ 237 w 275"/>
                    <a:gd name="T5" fmla="*/ 125 h 240"/>
                    <a:gd name="T6" fmla="*/ 234 w 275"/>
                    <a:gd name="T7" fmla="*/ 125 h 240"/>
                    <a:gd name="T8" fmla="*/ 141 w 275"/>
                    <a:gd name="T9" fmla="*/ 125 h 240"/>
                    <a:gd name="T10" fmla="*/ 141 w 275"/>
                    <a:gd name="T11" fmla="*/ 99 h 240"/>
                    <a:gd name="T12" fmla="*/ 203 w 275"/>
                    <a:gd name="T13" fmla="*/ 99 h 240"/>
                    <a:gd name="T14" fmla="*/ 203 w 275"/>
                    <a:gd name="T15" fmla="*/ 0 h 240"/>
                    <a:gd name="T16" fmla="*/ 72 w 275"/>
                    <a:gd name="T17" fmla="*/ 0 h 240"/>
                    <a:gd name="T18" fmla="*/ 72 w 275"/>
                    <a:gd name="T19" fmla="*/ 99 h 240"/>
                    <a:gd name="T20" fmla="*/ 134 w 275"/>
                    <a:gd name="T21" fmla="*/ 99 h 240"/>
                    <a:gd name="T22" fmla="*/ 134 w 275"/>
                    <a:gd name="T23" fmla="*/ 125 h 240"/>
                    <a:gd name="T24" fmla="*/ 41 w 275"/>
                    <a:gd name="T25" fmla="*/ 125 h 240"/>
                    <a:gd name="T26" fmla="*/ 38 w 275"/>
                    <a:gd name="T27" fmla="*/ 125 h 240"/>
                    <a:gd name="T28" fmla="*/ 36 w 275"/>
                    <a:gd name="T29" fmla="*/ 125 h 240"/>
                    <a:gd name="T30" fmla="*/ 36 w 275"/>
                    <a:gd name="T31" fmla="*/ 164 h 240"/>
                    <a:gd name="T32" fmla="*/ 0 w 275"/>
                    <a:gd name="T33" fmla="*/ 164 h 240"/>
                    <a:gd name="T34" fmla="*/ 0 w 275"/>
                    <a:gd name="T35" fmla="*/ 240 h 240"/>
                    <a:gd name="T36" fmla="*/ 77 w 275"/>
                    <a:gd name="T37" fmla="*/ 240 h 240"/>
                    <a:gd name="T38" fmla="*/ 77 w 275"/>
                    <a:gd name="T39" fmla="*/ 164 h 240"/>
                    <a:gd name="T40" fmla="*/ 41 w 275"/>
                    <a:gd name="T41" fmla="*/ 164 h 240"/>
                    <a:gd name="T42" fmla="*/ 41 w 275"/>
                    <a:gd name="T43" fmla="*/ 130 h 240"/>
                    <a:gd name="T44" fmla="*/ 134 w 275"/>
                    <a:gd name="T45" fmla="*/ 130 h 240"/>
                    <a:gd name="T46" fmla="*/ 134 w 275"/>
                    <a:gd name="T47" fmla="*/ 137 h 240"/>
                    <a:gd name="T48" fmla="*/ 134 w 275"/>
                    <a:gd name="T49" fmla="*/ 164 h 240"/>
                    <a:gd name="T50" fmla="*/ 100 w 275"/>
                    <a:gd name="T51" fmla="*/ 164 h 240"/>
                    <a:gd name="T52" fmla="*/ 100 w 275"/>
                    <a:gd name="T53" fmla="*/ 240 h 240"/>
                    <a:gd name="T54" fmla="*/ 177 w 275"/>
                    <a:gd name="T55" fmla="*/ 240 h 240"/>
                    <a:gd name="T56" fmla="*/ 177 w 275"/>
                    <a:gd name="T57" fmla="*/ 164 h 240"/>
                    <a:gd name="T58" fmla="*/ 141 w 275"/>
                    <a:gd name="T59" fmla="*/ 164 h 240"/>
                    <a:gd name="T60" fmla="*/ 141 w 275"/>
                    <a:gd name="T61" fmla="*/ 137 h 240"/>
                    <a:gd name="T62" fmla="*/ 141 w 275"/>
                    <a:gd name="T63" fmla="*/ 130 h 240"/>
                    <a:gd name="T64" fmla="*/ 234 w 275"/>
                    <a:gd name="T65" fmla="*/ 130 h 240"/>
                    <a:gd name="T66" fmla="*/ 234 w 275"/>
                    <a:gd name="T67" fmla="*/ 164 h 240"/>
                    <a:gd name="T68" fmla="*/ 199 w 275"/>
                    <a:gd name="T69" fmla="*/ 164 h 240"/>
                    <a:gd name="T70" fmla="*/ 199 w 275"/>
                    <a:gd name="T71" fmla="*/ 240 h 240"/>
                    <a:gd name="T72" fmla="*/ 275 w 275"/>
                    <a:gd name="T73" fmla="*/ 240 h 240"/>
                    <a:gd name="T74" fmla="*/ 275 w 275"/>
                    <a:gd name="T75" fmla="*/ 164 h 240"/>
                    <a:gd name="T76" fmla="*/ 239 w 275"/>
                    <a:gd name="T77" fmla="*/ 1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40">
                      <a:moveTo>
                        <a:pt x="239" y="164"/>
                      </a:moveTo>
                      <a:lnTo>
                        <a:pt x="239" y="125"/>
                      </a:lnTo>
                      <a:lnTo>
                        <a:pt x="237" y="125"/>
                      </a:lnTo>
                      <a:lnTo>
                        <a:pt x="234" y="125"/>
                      </a:lnTo>
                      <a:lnTo>
                        <a:pt x="141" y="125"/>
                      </a:lnTo>
                      <a:lnTo>
                        <a:pt x="141" y="99"/>
                      </a:lnTo>
                      <a:lnTo>
                        <a:pt x="203" y="99"/>
                      </a:lnTo>
                      <a:lnTo>
                        <a:pt x="203" y="0"/>
                      </a:lnTo>
                      <a:lnTo>
                        <a:pt x="72" y="0"/>
                      </a:lnTo>
                      <a:lnTo>
                        <a:pt x="72" y="99"/>
                      </a:lnTo>
                      <a:lnTo>
                        <a:pt x="134" y="99"/>
                      </a:lnTo>
                      <a:lnTo>
                        <a:pt x="134" y="125"/>
                      </a:lnTo>
                      <a:lnTo>
                        <a:pt x="41" y="125"/>
                      </a:lnTo>
                      <a:lnTo>
                        <a:pt x="38" y="125"/>
                      </a:lnTo>
                      <a:lnTo>
                        <a:pt x="36" y="125"/>
                      </a:lnTo>
                      <a:lnTo>
                        <a:pt x="36" y="164"/>
                      </a:lnTo>
                      <a:lnTo>
                        <a:pt x="0" y="164"/>
                      </a:lnTo>
                      <a:lnTo>
                        <a:pt x="0" y="240"/>
                      </a:lnTo>
                      <a:lnTo>
                        <a:pt x="77" y="240"/>
                      </a:lnTo>
                      <a:lnTo>
                        <a:pt x="77" y="164"/>
                      </a:lnTo>
                      <a:lnTo>
                        <a:pt x="41" y="164"/>
                      </a:lnTo>
                      <a:lnTo>
                        <a:pt x="41" y="130"/>
                      </a:lnTo>
                      <a:lnTo>
                        <a:pt x="134" y="130"/>
                      </a:lnTo>
                      <a:lnTo>
                        <a:pt x="134" y="137"/>
                      </a:lnTo>
                      <a:lnTo>
                        <a:pt x="134" y="164"/>
                      </a:lnTo>
                      <a:lnTo>
                        <a:pt x="100" y="164"/>
                      </a:lnTo>
                      <a:lnTo>
                        <a:pt x="100" y="240"/>
                      </a:lnTo>
                      <a:lnTo>
                        <a:pt x="177" y="240"/>
                      </a:lnTo>
                      <a:lnTo>
                        <a:pt x="177" y="164"/>
                      </a:lnTo>
                      <a:lnTo>
                        <a:pt x="141" y="164"/>
                      </a:lnTo>
                      <a:lnTo>
                        <a:pt x="141" y="137"/>
                      </a:lnTo>
                      <a:lnTo>
                        <a:pt x="141" y="130"/>
                      </a:lnTo>
                      <a:lnTo>
                        <a:pt x="234" y="130"/>
                      </a:lnTo>
                      <a:lnTo>
                        <a:pt x="234" y="164"/>
                      </a:lnTo>
                      <a:lnTo>
                        <a:pt x="199" y="164"/>
                      </a:lnTo>
                      <a:lnTo>
                        <a:pt x="199" y="240"/>
                      </a:lnTo>
                      <a:lnTo>
                        <a:pt x="275" y="240"/>
                      </a:lnTo>
                      <a:lnTo>
                        <a:pt x="275" y="164"/>
                      </a:lnTo>
                      <a:lnTo>
                        <a:pt x="239" y="164"/>
                      </a:lnTo>
                      <a:close/>
                    </a:path>
                  </a:pathLst>
                </a:custGeom>
                <a:solidFill>
                  <a:schemeClr val="accent4"/>
                </a:solidFill>
                <a:ln>
                  <a:noFill/>
                </a:ln>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grpSp>
        <p:grpSp>
          <p:nvGrpSpPr>
            <p:cNvPr id="15" name="Group 14"/>
            <p:cNvGrpSpPr/>
            <p:nvPr/>
          </p:nvGrpSpPr>
          <p:grpSpPr>
            <a:xfrm>
              <a:off x="913184" y="3822712"/>
              <a:ext cx="1418253" cy="1418253"/>
              <a:chOff x="913184" y="3822712"/>
              <a:chExt cx="1418253" cy="1418253"/>
            </a:xfrm>
          </p:grpSpPr>
          <p:sp>
            <p:nvSpPr>
              <p:cNvPr id="16" name="Rectangle 15"/>
              <p:cNvSpPr/>
              <p:nvPr/>
            </p:nvSpPr>
            <p:spPr bwMode="auto">
              <a:xfrm>
                <a:off x="913184" y="3822712"/>
                <a:ext cx="1418253" cy="141825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grpSp>
            <p:nvGrpSpPr>
              <p:cNvPr id="17" name="Group 16"/>
              <p:cNvGrpSpPr/>
              <p:nvPr/>
            </p:nvGrpSpPr>
            <p:grpSpPr>
              <a:xfrm>
                <a:off x="1172254" y="3997442"/>
                <a:ext cx="900112" cy="698500"/>
                <a:chOff x="6351588" y="3963988"/>
                <a:chExt cx="900112" cy="698500"/>
              </a:xfrm>
            </p:grpSpPr>
            <p:grpSp>
              <p:nvGrpSpPr>
                <p:cNvPr id="18" name="Group 17"/>
                <p:cNvGrpSpPr/>
                <p:nvPr/>
              </p:nvGrpSpPr>
              <p:grpSpPr>
                <a:xfrm>
                  <a:off x="6351588" y="3963988"/>
                  <a:ext cx="900112" cy="698500"/>
                  <a:chOff x="6351588" y="3963988"/>
                  <a:chExt cx="900112" cy="698500"/>
                </a:xfrm>
              </p:grpSpPr>
              <p:sp>
                <p:nvSpPr>
                  <p:cNvPr id="20" name="Freeform 5"/>
                  <p:cNvSpPr>
                    <a:spLocks noEditPoints="1"/>
                  </p:cNvSpPr>
                  <p:nvPr/>
                </p:nvSpPr>
                <p:spPr bwMode="auto">
                  <a:xfrm>
                    <a:off x="6351588" y="4078288"/>
                    <a:ext cx="900112" cy="584200"/>
                  </a:xfrm>
                  <a:custGeom>
                    <a:avLst/>
                    <a:gdLst>
                      <a:gd name="T0" fmla="*/ 225 w 237"/>
                      <a:gd name="T1" fmla="*/ 0 h 153"/>
                      <a:gd name="T2" fmla="*/ 12 w 237"/>
                      <a:gd name="T3" fmla="*/ 0 h 153"/>
                      <a:gd name="T4" fmla="*/ 0 w 237"/>
                      <a:gd name="T5" fmla="*/ 12 h 153"/>
                      <a:gd name="T6" fmla="*/ 0 w 237"/>
                      <a:gd name="T7" fmla="*/ 142 h 153"/>
                      <a:gd name="T8" fmla="*/ 12 w 237"/>
                      <a:gd name="T9" fmla="*/ 153 h 153"/>
                      <a:gd name="T10" fmla="*/ 225 w 237"/>
                      <a:gd name="T11" fmla="*/ 153 h 153"/>
                      <a:gd name="T12" fmla="*/ 237 w 237"/>
                      <a:gd name="T13" fmla="*/ 142 h 153"/>
                      <a:gd name="T14" fmla="*/ 237 w 237"/>
                      <a:gd name="T15" fmla="*/ 12 h 153"/>
                      <a:gd name="T16" fmla="*/ 225 w 237"/>
                      <a:gd name="T17" fmla="*/ 0 h 153"/>
                      <a:gd name="T18" fmla="*/ 225 w 237"/>
                      <a:gd name="T19" fmla="*/ 142 h 153"/>
                      <a:gd name="T20" fmla="*/ 225 w 237"/>
                      <a:gd name="T21" fmla="*/ 142 h 153"/>
                      <a:gd name="T22" fmla="*/ 12 w 237"/>
                      <a:gd name="T23" fmla="*/ 142 h 153"/>
                      <a:gd name="T24" fmla="*/ 12 w 237"/>
                      <a:gd name="T25" fmla="*/ 142 h 153"/>
                      <a:gd name="T26" fmla="*/ 12 w 237"/>
                      <a:gd name="T27" fmla="*/ 12 h 153"/>
                      <a:gd name="T28" fmla="*/ 12 w 237"/>
                      <a:gd name="T29" fmla="*/ 12 h 153"/>
                      <a:gd name="T30" fmla="*/ 225 w 237"/>
                      <a:gd name="T31" fmla="*/ 12 h 153"/>
                      <a:gd name="T32" fmla="*/ 225 w 237"/>
                      <a:gd name="T33" fmla="*/ 12 h 153"/>
                      <a:gd name="T34" fmla="*/ 225 w 237"/>
                      <a:gd name="T35" fmla="*/ 142 h 153"/>
                      <a:gd name="T36" fmla="*/ 225 w 237"/>
                      <a:gd name="T37"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153">
                        <a:moveTo>
                          <a:pt x="225" y="0"/>
                        </a:moveTo>
                        <a:cubicBezTo>
                          <a:pt x="12" y="0"/>
                          <a:pt x="12" y="0"/>
                          <a:pt x="12" y="0"/>
                        </a:cubicBezTo>
                        <a:cubicBezTo>
                          <a:pt x="6" y="0"/>
                          <a:pt x="0" y="5"/>
                          <a:pt x="0" y="12"/>
                        </a:cubicBezTo>
                        <a:cubicBezTo>
                          <a:pt x="0" y="142"/>
                          <a:pt x="0" y="142"/>
                          <a:pt x="0" y="142"/>
                        </a:cubicBezTo>
                        <a:cubicBezTo>
                          <a:pt x="0" y="148"/>
                          <a:pt x="6" y="153"/>
                          <a:pt x="12" y="153"/>
                        </a:cubicBezTo>
                        <a:cubicBezTo>
                          <a:pt x="225" y="153"/>
                          <a:pt x="225" y="153"/>
                          <a:pt x="225" y="153"/>
                        </a:cubicBezTo>
                        <a:cubicBezTo>
                          <a:pt x="232" y="153"/>
                          <a:pt x="237" y="148"/>
                          <a:pt x="237" y="142"/>
                        </a:cubicBezTo>
                        <a:cubicBezTo>
                          <a:pt x="237" y="12"/>
                          <a:pt x="237" y="12"/>
                          <a:pt x="237" y="12"/>
                        </a:cubicBezTo>
                        <a:cubicBezTo>
                          <a:pt x="237" y="5"/>
                          <a:pt x="232" y="0"/>
                          <a:pt x="225" y="0"/>
                        </a:cubicBezTo>
                        <a:close/>
                        <a:moveTo>
                          <a:pt x="225" y="142"/>
                        </a:moveTo>
                        <a:cubicBezTo>
                          <a:pt x="225" y="142"/>
                          <a:pt x="225" y="142"/>
                          <a:pt x="225" y="142"/>
                        </a:cubicBezTo>
                        <a:cubicBezTo>
                          <a:pt x="12" y="142"/>
                          <a:pt x="12" y="142"/>
                          <a:pt x="12" y="142"/>
                        </a:cubicBezTo>
                        <a:cubicBezTo>
                          <a:pt x="12" y="142"/>
                          <a:pt x="12" y="142"/>
                          <a:pt x="12" y="142"/>
                        </a:cubicBezTo>
                        <a:cubicBezTo>
                          <a:pt x="12" y="12"/>
                          <a:pt x="12" y="12"/>
                          <a:pt x="12" y="12"/>
                        </a:cubicBezTo>
                        <a:cubicBezTo>
                          <a:pt x="12" y="12"/>
                          <a:pt x="12" y="12"/>
                          <a:pt x="12" y="12"/>
                        </a:cubicBezTo>
                        <a:cubicBezTo>
                          <a:pt x="225" y="12"/>
                          <a:pt x="225" y="12"/>
                          <a:pt x="225" y="12"/>
                        </a:cubicBezTo>
                        <a:cubicBezTo>
                          <a:pt x="225" y="12"/>
                          <a:pt x="225" y="12"/>
                          <a:pt x="225" y="12"/>
                        </a:cubicBezTo>
                        <a:cubicBezTo>
                          <a:pt x="225" y="142"/>
                          <a:pt x="225" y="142"/>
                          <a:pt x="225" y="142"/>
                        </a:cubicBezTo>
                        <a:cubicBezTo>
                          <a:pt x="225" y="142"/>
                          <a:pt x="225" y="142"/>
                          <a:pt x="2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sp>
                <p:nvSpPr>
                  <p:cNvPr id="21" name="Freeform 6"/>
                  <p:cNvSpPr>
                    <a:spLocks noEditPoints="1"/>
                  </p:cNvSpPr>
                  <p:nvPr/>
                </p:nvSpPr>
                <p:spPr bwMode="auto">
                  <a:xfrm>
                    <a:off x="6351588" y="3963988"/>
                    <a:ext cx="900112" cy="107950"/>
                  </a:xfrm>
                  <a:custGeom>
                    <a:avLst/>
                    <a:gdLst>
                      <a:gd name="T0" fmla="*/ 225 w 237"/>
                      <a:gd name="T1" fmla="*/ 0 h 28"/>
                      <a:gd name="T2" fmla="*/ 12 w 237"/>
                      <a:gd name="T3" fmla="*/ 0 h 28"/>
                      <a:gd name="T4" fmla="*/ 0 w 237"/>
                      <a:gd name="T5" fmla="*/ 12 h 28"/>
                      <a:gd name="T6" fmla="*/ 0 w 237"/>
                      <a:gd name="T7" fmla="*/ 26 h 28"/>
                      <a:gd name="T8" fmla="*/ 9 w 237"/>
                      <a:gd name="T9" fmla="*/ 23 h 28"/>
                      <a:gd name="T10" fmla="*/ 228 w 237"/>
                      <a:gd name="T11" fmla="*/ 23 h 28"/>
                      <a:gd name="T12" fmla="*/ 237 w 237"/>
                      <a:gd name="T13" fmla="*/ 28 h 28"/>
                      <a:gd name="T14" fmla="*/ 237 w 237"/>
                      <a:gd name="T15" fmla="*/ 12 h 28"/>
                      <a:gd name="T16" fmla="*/ 225 w 237"/>
                      <a:gd name="T17" fmla="*/ 0 h 28"/>
                      <a:gd name="T18" fmla="*/ 190 w 237"/>
                      <a:gd name="T19" fmla="*/ 16 h 28"/>
                      <a:gd name="T20" fmla="*/ 179 w 237"/>
                      <a:gd name="T21" fmla="*/ 16 h 28"/>
                      <a:gd name="T22" fmla="*/ 179 w 237"/>
                      <a:gd name="T23" fmla="*/ 14 h 28"/>
                      <a:gd name="T24" fmla="*/ 190 w 237"/>
                      <a:gd name="T25" fmla="*/ 14 h 28"/>
                      <a:gd name="T26" fmla="*/ 190 w 237"/>
                      <a:gd name="T27" fmla="*/ 16 h 28"/>
                      <a:gd name="T28" fmla="*/ 204 w 237"/>
                      <a:gd name="T29" fmla="*/ 16 h 28"/>
                      <a:gd name="T30" fmla="*/ 196 w 237"/>
                      <a:gd name="T31" fmla="*/ 16 h 28"/>
                      <a:gd name="T32" fmla="*/ 196 w 237"/>
                      <a:gd name="T33" fmla="*/ 8 h 28"/>
                      <a:gd name="T34" fmla="*/ 204 w 237"/>
                      <a:gd name="T35" fmla="*/ 8 h 28"/>
                      <a:gd name="T36" fmla="*/ 204 w 237"/>
                      <a:gd name="T37" fmla="*/ 16 h 28"/>
                      <a:gd name="T38" fmla="*/ 223 w 237"/>
                      <a:gd name="T39" fmla="*/ 16 h 28"/>
                      <a:gd name="T40" fmla="*/ 220 w 237"/>
                      <a:gd name="T41" fmla="*/ 16 h 28"/>
                      <a:gd name="T42" fmla="*/ 218 w 237"/>
                      <a:gd name="T43" fmla="*/ 15 h 28"/>
                      <a:gd name="T44" fmla="*/ 217 w 237"/>
                      <a:gd name="T45" fmla="*/ 13 h 28"/>
                      <a:gd name="T46" fmla="*/ 214 w 237"/>
                      <a:gd name="T47" fmla="*/ 16 h 28"/>
                      <a:gd name="T48" fmla="*/ 214 w 237"/>
                      <a:gd name="T49" fmla="*/ 16 h 28"/>
                      <a:gd name="T50" fmla="*/ 211 w 237"/>
                      <a:gd name="T51" fmla="*/ 16 h 28"/>
                      <a:gd name="T52" fmla="*/ 216 w 237"/>
                      <a:gd name="T53" fmla="*/ 12 h 28"/>
                      <a:gd name="T54" fmla="*/ 211 w 237"/>
                      <a:gd name="T55" fmla="*/ 8 h 28"/>
                      <a:gd name="T56" fmla="*/ 214 w 237"/>
                      <a:gd name="T57" fmla="*/ 8 h 28"/>
                      <a:gd name="T58" fmla="*/ 217 w 237"/>
                      <a:gd name="T59" fmla="*/ 11 h 28"/>
                      <a:gd name="T60" fmla="*/ 220 w 237"/>
                      <a:gd name="T61" fmla="*/ 8 h 28"/>
                      <a:gd name="T62" fmla="*/ 223 w 237"/>
                      <a:gd name="T63" fmla="*/ 8 h 28"/>
                      <a:gd name="T64" fmla="*/ 218 w 237"/>
                      <a:gd name="T65" fmla="*/ 12 h 28"/>
                      <a:gd name="T66" fmla="*/ 223 w 237"/>
                      <a:gd name="T67" fmla="*/ 16 h 28"/>
                      <a:gd name="T68" fmla="*/ 203 w 237"/>
                      <a:gd name="T69" fmla="*/ 9 h 28"/>
                      <a:gd name="T70" fmla="*/ 197 w 237"/>
                      <a:gd name="T71" fmla="*/ 9 h 28"/>
                      <a:gd name="T72" fmla="*/ 197 w 237"/>
                      <a:gd name="T73" fmla="*/ 15 h 28"/>
                      <a:gd name="T74" fmla="*/ 203 w 237"/>
                      <a:gd name="T75" fmla="*/ 15 h 28"/>
                      <a:gd name="T76" fmla="*/ 203 w 237"/>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8">
                        <a:moveTo>
                          <a:pt x="225" y="0"/>
                        </a:moveTo>
                        <a:cubicBezTo>
                          <a:pt x="12" y="0"/>
                          <a:pt x="12" y="0"/>
                          <a:pt x="12" y="0"/>
                        </a:cubicBezTo>
                        <a:cubicBezTo>
                          <a:pt x="6" y="0"/>
                          <a:pt x="0" y="5"/>
                          <a:pt x="0" y="12"/>
                        </a:cubicBezTo>
                        <a:cubicBezTo>
                          <a:pt x="0" y="26"/>
                          <a:pt x="0" y="26"/>
                          <a:pt x="0" y="26"/>
                        </a:cubicBezTo>
                        <a:cubicBezTo>
                          <a:pt x="3" y="25"/>
                          <a:pt x="5" y="23"/>
                          <a:pt x="9" y="23"/>
                        </a:cubicBezTo>
                        <a:cubicBezTo>
                          <a:pt x="228" y="23"/>
                          <a:pt x="228" y="23"/>
                          <a:pt x="228" y="23"/>
                        </a:cubicBezTo>
                        <a:cubicBezTo>
                          <a:pt x="231" y="23"/>
                          <a:pt x="235" y="25"/>
                          <a:pt x="237" y="28"/>
                        </a:cubicBezTo>
                        <a:cubicBezTo>
                          <a:pt x="237" y="12"/>
                          <a:pt x="237" y="12"/>
                          <a:pt x="237" y="12"/>
                        </a:cubicBezTo>
                        <a:cubicBezTo>
                          <a:pt x="237" y="5"/>
                          <a:pt x="232" y="0"/>
                          <a:pt x="225" y="0"/>
                        </a:cubicBezTo>
                        <a:close/>
                        <a:moveTo>
                          <a:pt x="190" y="16"/>
                        </a:moveTo>
                        <a:cubicBezTo>
                          <a:pt x="179" y="16"/>
                          <a:pt x="179" y="16"/>
                          <a:pt x="179" y="16"/>
                        </a:cubicBezTo>
                        <a:cubicBezTo>
                          <a:pt x="179" y="14"/>
                          <a:pt x="179" y="14"/>
                          <a:pt x="179" y="14"/>
                        </a:cubicBezTo>
                        <a:cubicBezTo>
                          <a:pt x="190" y="14"/>
                          <a:pt x="190" y="14"/>
                          <a:pt x="190" y="14"/>
                        </a:cubicBezTo>
                        <a:lnTo>
                          <a:pt x="190" y="16"/>
                        </a:lnTo>
                        <a:close/>
                        <a:moveTo>
                          <a:pt x="204" y="16"/>
                        </a:moveTo>
                        <a:cubicBezTo>
                          <a:pt x="196" y="16"/>
                          <a:pt x="196" y="16"/>
                          <a:pt x="196" y="16"/>
                        </a:cubicBezTo>
                        <a:cubicBezTo>
                          <a:pt x="196" y="8"/>
                          <a:pt x="196" y="8"/>
                          <a:pt x="196" y="8"/>
                        </a:cubicBezTo>
                        <a:cubicBezTo>
                          <a:pt x="204" y="8"/>
                          <a:pt x="204" y="8"/>
                          <a:pt x="204" y="8"/>
                        </a:cubicBezTo>
                        <a:lnTo>
                          <a:pt x="204" y="16"/>
                        </a:lnTo>
                        <a:close/>
                        <a:moveTo>
                          <a:pt x="223" y="16"/>
                        </a:moveTo>
                        <a:cubicBezTo>
                          <a:pt x="220" y="16"/>
                          <a:pt x="220" y="16"/>
                          <a:pt x="220" y="16"/>
                        </a:cubicBezTo>
                        <a:cubicBezTo>
                          <a:pt x="218" y="15"/>
                          <a:pt x="218" y="15"/>
                          <a:pt x="218" y="15"/>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6" y="12"/>
                          <a:pt x="216" y="12"/>
                          <a:pt x="216" y="12"/>
                        </a:cubicBezTo>
                        <a:cubicBezTo>
                          <a:pt x="211" y="8"/>
                          <a:pt x="211" y="8"/>
                          <a:pt x="211" y="8"/>
                        </a:cubicBezTo>
                        <a:cubicBezTo>
                          <a:pt x="214" y="8"/>
                          <a:pt x="214" y="8"/>
                          <a:pt x="214" y="8"/>
                        </a:cubicBezTo>
                        <a:cubicBezTo>
                          <a:pt x="217" y="11"/>
                          <a:pt x="217" y="11"/>
                          <a:pt x="217" y="11"/>
                        </a:cubicBezTo>
                        <a:cubicBezTo>
                          <a:pt x="220" y="8"/>
                          <a:pt x="220" y="8"/>
                          <a:pt x="220" y="8"/>
                        </a:cubicBezTo>
                        <a:cubicBezTo>
                          <a:pt x="223" y="8"/>
                          <a:pt x="223" y="8"/>
                          <a:pt x="223" y="8"/>
                        </a:cubicBezTo>
                        <a:cubicBezTo>
                          <a:pt x="218" y="12"/>
                          <a:pt x="218" y="12"/>
                          <a:pt x="218" y="12"/>
                        </a:cubicBezTo>
                        <a:lnTo>
                          <a:pt x="223" y="16"/>
                        </a:lnTo>
                        <a:close/>
                        <a:moveTo>
                          <a:pt x="203" y="9"/>
                        </a:moveTo>
                        <a:cubicBezTo>
                          <a:pt x="197" y="9"/>
                          <a:pt x="197" y="9"/>
                          <a:pt x="197" y="9"/>
                        </a:cubicBezTo>
                        <a:cubicBezTo>
                          <a:pt x="197" y="15"/>
                          <a:pt x="197" y="15"/>
                          <a:pt x="197" y="15"/>
                        </a:cubicBezTo>
                        <a:cubicBezTo>
                          <a:pt x="203" y="15"/>
                          <a:pt x="203" y="15"/>
                          <a:pt x="203" y="15"/>
                        </a:cubicBezTo>
                        <a:lnTo>
                          <a:pt x="203"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sp>
              <p:nvSpPr>
                <p:cNvPr id="19" name="Freeform 7"/>
                <p:cNvSpPr>
                  <a:spLocks/>
                </p:cNvSpPr>
                <p:nvPr/>
              </p:nvSpPr>
              <p:spPr bwMode="auto">
                <a:xfrm>
                  <a:off x="6583363" y="4178301"/>
                  <a:ext cx="436562" cy="381000"/>
                </a:xfrm>
                <a:custGeom>
                  <a:avLst/>
                  <a:gdLst>
                    <a:gd name="T0" fmla="*/ 239 w 275"/>
                    <a:gd name="T1" fmla="*/ 164 h 240"/>
                    <a:gd name="T2" fmla="*/ 239 w 275"/>
                    <a:gd name="T3" fmla="*/ 125 h 240"/>
                    <a:gd name="T4" fmla="*/ 237 w 275"/>
                    <a:gd name="T5" fmla="*/ 125 h 240"/>
                    <a:gd name="T6" fmla="*/ 234 w 275"/>
                    <a:gd name="T7" fmla="*/ 125 h 240"/>
                    <a:gd name="T8" fmla="*/ 141 w 275"/>
                    <a:gd name="T9" fmla="*/ 125 h 240"/>
                    <a:gd name="T10" fmla="*/ 141 w 275"/>
                    <a:gd name="T11" fmla="*/ 99 h 240"/>
                    <a:gd name="T12" fmla="*/ 203 w 275"/>
                    <a:gd name="T13" fmla="*/ 99 h 240"/>
                    <a:gd name="T14" fmla="*/ 203 w 275"/>
                    <a:gd name="T15" fmla="*/ 0 h 240"/>
                    <a:gd name="T16" fmla="*/ 72 w 275"/>
                    <a:gd name="T17" fmla="*/ 0 h 240"/>
                    <a:gd name="T18" fmla="*/ 72 w 275"/>
                    <a:gd name="T19" fmla="*/ 99 h 240"/>
                    <a:gd name="T20" fmla="*/ 134 w 275"/>
                    <a:gd name="T21" fmla="*/ 99 h 240"/>
                    <a:gd name="T22" fmla="*/ 134 w 275"/>
                    <a:gd name="T23" fmla="*/ 125 h 240"/>
                    <a:gd name="T24" fmla="*/ 41 w 275"/>
                    <a:gd name="T25" fmla="*/ 125 h 240"/>
                    <a:gd name="T26" fmla="*/ 38 w 275"/>
                    <a:gd name="T27" fmla="*/ 125 h 240"/>
                    <a:gd name="T28" fmla="*/ 36 w 275"/>
                    <a:gd name="T29" fmla="*/ 125 h 240"/>
                    <a:gd name="T30" fmla="*/ 36 w 275"/>
                    <a:gd name="T31" fmla="*/ 164 h 240"/>
                    <a:gd name="T32" fmla="*/ 0 w 275"/>
                    <a:gd name="T33" fmla="*/ 164 h 240"/>
                    <a:gd name="T34" fmla="*/ 0 w 275"/>
                    <a:gd name="T35" fmla="*/ 240 h 240"/>
                    <a:gd name="T36" fmla="*/ 77 w 275"/>
                    <a:gd name="T37" fmla="*/ 240 h 240"/>
                    <a:gd name="T38" fmla="*/ 77 w 275"/>
                    <a:gd name="T39" fmla="*/ 164 h 240"/>
                    <a:gd name="T40" fmla="*/ 41 w 275"/>
                    <a:gd name="T41" fmla="*/ 164 h 240"/>
                    <a:gd name="T42" fmla="*/ 41 w 275"/>
                    <a:gd name="T43" fmla="*/ 130 h 240"/>
                    <a:gd name="T44" fmla="*/ 134 w 275"/>
                    <a:gd name="T45" fmla="*/ 130 h 240"/>
                    <a:gd name="T46" fmla="*/ 134 w 275"/>
                    <a:gd name="T47" fmla="*/ 137 h 240"/>
                    <a:gd name="T48" fmla="*/ 134 w 275"/>
                    <a:gd name="T49" fmla="*/ 164 h 240"/>
                    <a:gd name="T50" fmla="*/ 100 w 275"/>
                    <a:gd name="T51" fmla="*/ 164 h 240"/>
                    <a:gd name="T52" fmla="*/ 100 w 275"/>
                    <a:gd name="T53" fmla="*/ 240 h 240"/>
                    <a:gd name="T54" fmla="*/ 177 w 275"/>
                    <a:gd name="T55" fmla="*/ 240 h 240"/>
                    <a:gd name="T56" fmla="*/ 177 w 275"/>
                    <a:gd name="T57" fmla="*/ 164 h 240"/>
                    <a:gd name="T58" fmla="*/ 141 w 275"/>
                    <a:gd name="T59" fmla="*/ 164 h 240"/>
                    <a:gd name="T60" fmla="*/ 141 w 275"/>
                    <a:gd name="T61" fmla="*/ 137 h 240"/>
                    <a:gd name="T62" fmla="*/ 141 w 275"/>
                    <a:gd name="T63" fmla="*/ 130 h 240"/>
                    <a:gd name="T64" fmla="*/ 234 w 275"/>
                    <a:gd name="T65" fmla="*/ 130 h 240"/>
                    <a:gd name="T66" fmla="*/ 234 w 275"/>
                    <a:gd name="T67" fmla="*/ 164 h 240"/>
                    <a:gd name="T68" fmla="*/ 199 w 275"/>
                    <a:gd name="T69" fmla="*/ 164 h 240"/>
                    <a:gd name="T70" fmla="*/ 199 w 275"/>
                    <a:gd name="T71" fmla="*/ 240 h 240"/>
                    <a:gd name="T72" fmla="*/ 275 w 275"/>
                    <a:gd name="T73" fmla="*/ 240 h 240"/>
                    <a:gd name="T74" fmla="*/ 275 w 275"/>
                    <a:gd name="T75" fmla="*/ 164 h 240"/>
                    <a:gd name="T76" fmla="*/ 239 w 275"/>
                    <a:gd name="T77" fmla="*/ 1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40">
                      <a:moveTo>
                        <a:pt x="239" y="164"/>
                      </a:moveTo>
                      <a:lnTo>
                        <a:pt x="239" y="125"/>
                      </a:lnTo>
                      <a:lnTo>
                        <a:pt x="237" y="125"/>
                      </a:lnTo>
                      <a:lnTo>
                        <a:pt x="234" y="125"/>
                      </a:lnTo>
                      <a:lnTo>
                        <a:pt x="141" y="125"/>
                      </a:lnTo>
                      <a:lnTo>
                        <a:pt x="141" y="99"/>
                      </a:lnTo>
                      <a:lnTo>
                        <a:pt x="203" y="99"/>
                      </a:lnTo>
                      <a:lnTo>
                        <a:pt x="203" y="0"/>
                      </a:lnTo>
                      <a:lnTo>
                        <a:pt x="72" y="0"/>
                      </a:lnTo>
                      <a:lnTo>
                        <a:pt x="72" y="99"/>
                      </a:lnTo>
                      <a:lnTo>
                        <a:pt x="134" y="99"/>
                      </a:lnTo>
                      <a:lnTo>
                        <a:pt x="134" y="125"/>
                      </a:lnTo>
                      <a:lnTo>
                        <a:pt x="41" y="125"/>
                      </a:lnTo>
                      <a:lnTo>
                        <a:pt x="38" y="125"/>
                      </a:lnTo>
                      <a:lnTo>
                        <a:pt x="36" y="125"/>
                      </a:lnTo>
                      <a:lnTo>
                        <a:pt x="36" y="164"/>
                      </a:lnTo>
                      <a:lnTo>
                        <a:pt x="0" y="164"/>
                      </a:lnTo>
                      <a:lnTo>
                        <a:pt x="0" y="240"/>
                      </a:lnTo>
                      <a:lnTo>
                        <a:pt x="77" y="240"/>
                      </a:lnTo>
                      <a:lnTo>
                        <a:pt x="77" y="164"/>
                      </a:lnTo>
                      <a:lnTo>
                        <a:pt x="41" y="164"/>
                      </a:lnTo>
                      <a:lnTo>
                        <a:pt x="41" y="130"/>
                      </a:lnTo>
                      <a:lnTo>
                        <a:pt x="134" y="130"/>
                      </a:lnTo>
                      <a:lnTo>
                        <a:pt x="134" y="137"/>
                      </a:lnTo>
                      <a:lnTo>
                        <a:pt x="134" y="164"/>
                      </a:lnTo>
                      <a:lnTo>
                        <a:pt x="100" y="164"/>
                      </a:lnTo>
                      <a:lnTo>
                        <a:pt x="100" y="240"/>
                      </a:lnTo>
                      <a:lnTo>
                        <a:pt x="177" y="240"/>
                      </a:lnTo>
                      <a:lnTo>
                        <a:pt x="177" y="164"/>
                      </a:lnTo>
                      <a:lnTo>
                        <a:pt x="141" y="164"/>
                      </a:lnTo>
                      <a:lnTo>
                        <a:pt x="141" y="137"/>
                      </a:lnTo>
                      <a:lnTo>
                        <a:pt x="141" y="130"/>
                      </a:lnTo>
                      <a:lnTo>
                        <a:pt x="234" y="130"/>
                      </a:lnTo>
                      <a:lnTo>
                        <a:pt x="234" y="164"/>
                      </a:lnTo>
                      <a:lnTo>
                        <a:pt x="199" y="164"/>
                      </a:lnTo>
                      <a:lnTo>
                        <a:pt x="199" y="240"/>
                      </a:lnTo>
                      <a:lnTo>
                        <a:pt x="275" y="240"/>
                      </a:lnTo>
                      <a:lnTo>
                        <a:pt x="275" y="164"/>
                      </a:lnTo>
                      <a:lnTo>
                        <a:pt x="239" y="164"/>
                      </a:lnTo>
                      <a:close/>
                    </a:path>
                  </a:pathLst>
                </a:custGeom>
                <a:solidFill>
                  <a:schemeClr val="accent6"/>
                </a:solidFill>
                <a:ln>
                  <a:noFill/>
                </a:ln>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grpSp>
      </p:grpSp>
      <p:sp>
        <p:nvSpPr>
          <p:cNvPr id="28" name="Freeform 27"/>
          <p:cNvSpPr>
            <a:spLocks/>
          </p:cNvSpPr>
          <p:nvPr/>
        </p:nvSpPr>
        <p:spPr bwMode="auto">
          <a:xfrm>
            <a:off x="3725691" y="3277123"/>
            <a:ext cx="453611" cy="298677"/>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chemeClr val="accent4"/>
          </a:solidFill>
          <a:ln>
            <a:noFill/>
          </a:ln>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9" name="Rectangle 28"/>
          <p:cNvSpPr/>
          <p:nvPr/>
        </p:nvSpPr>
        <p:spPr>
          <a:xfrm>
            <a:off x="1698973" y="2503179"/>
            <a:ext cx="2425023" cy="304250"/>
          </a:xfrm>
          <a:prstGeom prst="rect">
            <a:avLst/>
          </a:prstGeom>
        </p:spPr>
        <p:txBody>
          <a:bodyPr wrap="none">
            <a:spAutoFit/>
          </a:bodyPr>
          <a:lstStyle/>
          <a:p>
            <a:pPr defTabSz="932597"/>
            <a:r>
              <a:rPr lang="en-US" sz="1377" b="1" kern="0" spc="-15" dirty="0">
                <a:solidFill>
                  <a:srgbClr val="FFFFFF"/>
                </a:solidFill>
                <a:ea typeface="MS PGothic" panose="020B0600070205080204" pitchFamily="34" charset="-128"/>
              </a:rPr>
              <a:t>Microsoft Office 365 tenant</a:t>
            </a:r>
          </a:p>
        </p:txBody>
      </p:sp>
      <p:sp>
        <p:nvSpPr>
          <p:cNvPr id="30" name="Rectangle 29"/>
          <p:cNvSpPr/>
          <p:nvPr/>
        </p:nvSpPr>
        <p:spPr>
          <a:xfrm>
            <a:off x="2528019" y="3378572"/>
            <a:ext cx="1242007" cy="257122"/>
          </a:xfrm>
          <a:prstGeom prst="rect">
            <a:avLst/>
          </a:prstGeom>
        </p:spPr>
        <p:txBody>
          <a:bodyPr wrap="none">
            <a:spAutoFit/>
          </a:bodyPr>
          <a:lstStyle/>
          <a:p>
            <a:pPr defTabSz="932597" fontAlgn="base">
              <a:spcBef>
                <a:spcPct val="0"/>
              </a:spcBef>
              <a:spcAft>
                <a:spcPct val="0"/>
              </a:spcAft>
            </a:pPr>
            <a:r>
              <a:rPr lang="en-US" sz="1071" kern="0" spc="-15" dirty="0">
                <a:solidFill>
                  <a:srgbClr val="FFFFFF"/>
                </a:solidFill>
                <a:ea typeface="MS PGothic" panose="020B0600070205080204" pitchFamily="34" charset="-128"/>
                <a:cs typeface="Segoe UI" panose="020B0502040204020203" pitchFamily="34" charset="0"/>
              </a:rPr>
              <a:t>SharePoint Online</a:t>
            </a:r>
          </a:p>
        </p:txBody>
      </p:sp>
      <p:sp>
        <p:nvSpPr>
          <p:cNvPr id="31" name="Rectangle 30"/>
          <p:cNvSpPr/>
          <p:nvPr/>
        </p:nvSpPr>
        <p:spPr>
          <a:xfrm>
            <a:off x="2700704" y="4326702"/>
            <a:ext cx="959210" cy="382308"/>
          </a:xfrm>
          <a:prstGeom prst="rect">
            <a:avLst/>
          </a:prstGeom>
        </p:spPr>
        <p:txBody>
          <a:bodyPr wrap="square">
            <a:spAutoFit/>
          </a:bodyPr>
          <a:lstStyle/>
          <a:p>
            <a:pPr defTabSz="932597"/>
            <a:r>
              <a:rPr lang="en-US" sz="918" kern="0" spc="-15" dirty="0">
                <a:solidFill>
                  <a:srgbClr val="FFFFFF"/>
                </a:solidFill>
                <a:ea typeface="MS PGothic" panose="020B0600070205080204" pitchFamily="34" charset="-128"/>
              </a:rPr>
              <a:t>Sales Sites &amp; External Lists</a:t>
            </a:r>
          </a:p>
        </p:txBody>
      </p:sp>
      <p:sp>
        <p:nvSpPr>
          <p:cNvPr id="32" name="Rectangle 31"/>
          <p:cNvSpPr/>
          <p:nvPr/>
        </p:nvSpPr>
        <p:spPr>
          <a:xfrm>
            <a:off x="3988067" y="4326702"/>
            <a:ext cx="947375" cy="233590"/>
          </a:xfrm>
          <a:prstGeom prst="rect">
            <a:avLst/>
          </a:prstGeom>
        </p:spPr>
        <p:txBody>
          <a:bodyPr wrap="none">
            <a:spAutoFit/>
          </a:bodyPr>
          <a:lstStyle/>
          <a:p>
            <a:pPr defTabSz="932597"/>
            <a:r>
              <a:rPr lang="en-US" sz="918" kern="0" spc="-15" dirty="0">
                <a:solidFill>
                  <a:srgbClr val="FFFFFF"/>
                </a:solidFill>
                <a:ea typeface="MS PGothic" panose="020B0600070205080204" pitchFamily="34" charset="-128"/>
              </a:rPr>
              <a:t>Team Sites. Etc.</a:t>
            </a:r>
          </a:p>
        </p:txBody>
      </p:sp>
      <p:sp>
        <p:nvSpPr>
          <p:cNvPr id="33" name="Rectangle 32"/>
          <p:cNvSpPr/>
          <p:nvPr/>
        </p:nvSpPr>
        <p:spPr>
          <a:xfrm>
            <a:off x="2166271" y="4781558"/>
            <a:ext cx="3597460" cy="257122"/>
          </a:xfrm>
          <a:prstGeom prst="rect">
            <a:avLst/>
          </a:prstGeom>
        </p:spPr>
        <p:txBody>
          <a:bodyPr wrap="none">
            <a:spAutoFit/>
          </a:bodyPr>
          <a:lstStyle/>
          <a:p>
            <a:pPr defTabSz="932597"/>
            <a:r>
              <a:rPr lang="en-US" sz="1071" b="1" dirty="0">
                <a:solidFill>
                  <a:srgbClr val="FFFFFF"/>
                </a:solidFill>
                <a:ea typeface="MS PGothic" panose="020B0600070205080204" pitchFamily="34" charset="-128"/>
              </a:rPr>
              <a:t>SharePoint Online </a:t>
            </a:r>
            <a:r>
              <a:rPr lang="en-US" sz="1071" dirty="0">
                <a:solidFill>
                  <a:srgbClr val="FFFFFF"/>
                </a:solidFill>
                <a:ea typeface="MS PGothic" panose="020B0600070205080204" pitchFamily="34" charset="-128"/>
                <a:cs typeface="Segoe UI Semibold" panose="020B0702040204020203" pitchFamily="34" charset="0"/>
              </a:rPr>
              <a:t>surfaces BCS data from On-premises</a:t>
            </a:r>
            <a:endParaRPr lang="en-US" sz="1071" dirty="0">
              <a:solidFill>
                <a:srgbClr val="FFFFFF"/>
              </a:solidFill>
              <a:ea typeface="MS PGothic" panose="020B0600070205080204" pitchFamily="34" charset="-128"/>
            </a:endParaRPr>
          </a:p>
        </p:txBody>
      </p:sp>
      <p:grpSp>
        <p:nvGrpSpPr>
          <p:cNvPr id="40" name="Group 39"/>
          <p:cNvGrpSpPr/>
          <p:nvPr/>
        </p:nvGrpSpPr>
        <p:grpSpPr>
          <a:xfrm>
            <a:off x="7507498" y="3640135"/>
            <a:ext cx="2159022" cy="1084583"/>
            <a:chOff x="913184" y="3822712"/>
            <a:chExt cx="2823243" cy="1418253"/>
          </a:xfrm>
        </p:grpSpPr>
        <p:grpSp>
          <p:nvGrpSpPr>
            <p:cNvPr id="50" name="Group 49"/>
            <p:cNvGrpSpPr/>
            <p:nvPr/>
          </p:nvGrpSpPr>
          <p:grpSpPr>
            <a:xfrm>
              <a:off x="2836315" y="3997441"/>
              <a:ext cx="900112" cy="698500"/>
              <a:chOff x="6351588" y="3963988"/>
              <a:chExt cx="900112" cy="698500"/>
            </a:xfrm>
          </p:grpSpPr>
          <p:grpSp>
            <p:nvGrpSpPr>
              <p:cNvPr id="51" name="Group 50"/>
              <p:cNvGrpSpPr/>
              <p:nvPr/>
            </p:nvGrpSpPr>
            <p:grpSpPr>
              <a:xfrm>
                <a:off x="6351588" y="3963988"/>
                <a:ext cx="900112" cy="698500"/>
                <a:chOff x="6351588" y="3963988"/>
                <a:chExt cx="900112" cy="698500"/>
              </a:xfrm>
            </p:grpSpPr>
            <p:sp>
              <p:nvSpPr>
                <p:cNvPr id="53" name="Freeform 5"/>
                <p:cNvSpPr>
                  <a:spLocks noEditPoints="1"/>
                </p:cNvSpPr>
                <p:nvPr/>
              </p:nvSpPr>
              <p:spPr bwMode="auto">
                <a:xfrm>
                  <a:off x="6351588" y="4078288"/>
                  <a:ext cx="900112" cy="584200"/>
                </a:xfrm>
                <a:custGeom>
                  <a:avLst/>
                  <a:gdLst>
                    <a:gd name="T0" fmla="*/ 225 w 237"/>
                    <a:gd name="T1" fmla="*/ 0 h 153"/>
                    <a:gd name="T2" fmla="*/ 12 w 237"/>
                    <a:gd name="T3" fmla="*/ 0 h 153"/>
                    <a:gd name="T4" fmla="*/ 0 w 237"/>
                    <a:gd name="T5" fmla="*/ 12 h 153"/>
                    <a:gd name="T6" fmla="*/ 0 w 237"/>
                    <a:gd name="T7" fmla="*/ 142 h 153"/>
                    <a:gd name="T8" fmla="*/ 12 w 237"/>
                    <a:gd name="T9" fmla="*/ 153 h 153"/>
                    <a:gd name="T10" fmla="*/ 225 w 237"/>
                    <a:gd name="T11" fmla="*/ 153 h 153"/>
                    <a:gd name="T12" fmla="*/ 237 w 237"/>
                    <a:gd name="T13" fmla="*/ 142 h 153"/>
                    <a:gd name="T14" fmla="*/ 237 w 237"/>
                    <a:gd name="T15" fmla="*/ 12 h 153"/>
                    <a:gd name="T16" fmla="*/ 225 w 237"/>
                    <a:gd name="T17" fmla="*/ 0 h 153"/>
                    <a:gd name="T18" fmla="*/ 225 w 237"/>
                    <a:gd name="T19" fmla="*/ 142 h 153"/>
                    <a:gd name="T20" fmla="*/ 225 w 237"/>
                    <a:gd name="T21" fmla="*/ 142 h 153"/>
                    <a:gd name="T22" fmla="*/ 12 w 237"/>
                    <a:gd name="T23" fmla="*/ 142 h 153"/>
                    <a:gd name="T24" fmla="*/ 12 w 237"/>
                    <a:gd name="T25" fmla="*/ 142 h 153"/>
                    <a:gd name="T26" fmla="*/ 12 w 237"/>
                    <a:gd name="T27" fmla="*/ 12 h 153"/>
                    <a:gd name="T28" fmla="*/ 12 w 237"/>
                    <a:gd name="T29" fmla="*/ 12 h 153"/>
                    <a:gd name="T30" fmla="*/ 225 w 237"/>
                    <a:gd name="T31" fmla="*/ 12 h 153"/>
                    <a:gd name="T32" fmla="*/ 225 w 237"/>
                    <a:gd name="T33" fmla="*/ 12 h 153"/>
                    <a:gd name="T34" fmla="*/ 225 w 237"/>
                    <a:gd name="T35" fmla="*/ 142 h 153"/>
                    <a:gd name="T36" fmla="*/ 225 w 237"/>
                    <a:gd name="T37"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153">
                      <a:moveTo>
                        <a:pt x="225" y="0"/>
                      </a:moveTo>
                      <a:cubicBezTo>
                        <a:pt x="12" y="0"/>
                        <a:pt x="12" y="0"/>
                        <a:pt x="12" y="0"/>
                      </a:cubicBezTo>
                      <a:cubicBezTo>
                        <a:pt x="6" y="0"/>
                        <a:pt x="0" y="5"/>
                        <a:pt x="0" y="12"/>
                      </a:cubicBezTo>
                      <a:cubicBezTo>
                        <a:pt x="0" y="142"/>
                        <a:pt x="0" y="142"/>
                        <a:pt x="0" y="142"/>
                      </a:cubicBezTo>
                      <a:cubicBezTo>
                        <a:pt x="0" y="148"/>
                        <a:pt x="6" y="153"/>
                        <a:pt x="12" y="153"/>
                      </a:cubicBezTo>
                      <a:cubicBezTo>
                        <a:pt x="225" y="153"/>
                        <a:pt x="225" y="153"/>
                        <a:pt x="225" y="153"/>
                      </a:cubicBezTo>
                      <a:cubicBezTo>
                        <a:pt x="232" y="153"/>
                        <a:pt x="237" y="148"/>
                        <a:pt x="237" y="142"/>
                      </a:cubicBezTo>
                      <a:cubicBezTo>
                        <a:pt x="237" y="12"/>
                        <a:pt x="237" y="12"/>
                        <a:pt x="237" y="12"/>
                      </a:cubicBezTo>
                      <a:cubicBezTo>
                        <a:pt x="237" y="5"/>
                        <a:pt x="232" y="0"/>
                        <a:pt x="225" y="0"/>
                      </a:cubicBezTo>
                      <a:close/>
                      <a:moveTo>
                        <a:pt x="225" y="142"/>
                      </a:moveTo>
                      <a:cubicBezTo>
                        <a:pt x="225" y="142"/>
                        <a:pt x="225" y="142"/>
                        <a:pt x="225" y="142"/>
                      </a:cubicBezTo>
                      <a:cubicBezTo>
                        <a:pt x="12" y="142"/>
                        <a:pt x="12" y="142"/>
                        <a:pt x="12" y="142"/>
                      </a:cubicBezTo>
                      <a:cubicBezTo>
                        <a:pt x="12" y="142"/>
                        <a:pt x="12" y="142"/>
                        <a:pt x="12" y="142"/>
                      </a:cubicBezTo>
                      <a:cubicBezTo>
                        <a:pt x="12" y="12"/>
                        <a:pt x="12" y="12"/>
                        <a:pt x="12" y="12"/>
                      </a:cubicBezTo>
                      <a:cubicBezTo>
                        <a:pt x="12" y="12"/>
                        <a:pt x="12" y="12"/>
                        <a:pt x="12" y="12"/>
                      </a:cubicBezTo>
                      <a:cubicBezTo>
                        <a:pt x="225" y="12"/>
                        <a:pt x="225" y="12"/>
                        <a:pt x="225" y="12"/>
                      </a:cubicBezTo>
                      <a:cubicBezTo>
                        <a:pt x="225" y="12"/>
                        <a:pt x="225" y="12"/>
                        <a:pt x="225" y="12"/>
                      </a:cubicBezTo>
                      <a:cubicBezTo>
                        <a:pt x="225" y="142"/>
                        <a:pt x="225" y="142"/>
                        <a:pt x="225" y="142"/>
                      </a:cubicBezTo>
                      <a:cubicBezTo>
                        <a:pt x="225" y="142"/>
                        <a:pt x="225" y="142"/>
                        <a:pt x="2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sp>
              <p:nvSpPr>
                <p:cNvPr id="54" name="Freeform 6"/>
                <p:cNvSpPr>
                  <a:spLocks noEditPoints="1"/>
                </p:cNvSpPr>
                <p:nvPr/>
              </p:nvSpPr>
              <p:spPr bwMode="auto">
                <a:xfrm>
                  <a:off x="6351588" y="3963988"/>
                  <a:ext cx="900112" cy="107950"/>
                </a:xfrm>
                <a:custGeom>
                  <a:avLst/>
                  <a:gdLst>
                    <a:gd name="T0" fmla="*/ 225 w 237"/>
                    <a:gd name="T1" fmla="*/ 0 h 28"/>
                    <a:gd name="T2" fmla="*/ 12 w 237"/>
                    <a:gd name="T3" fmla="*/ 0 h 28"/>
                    <a:gd name="T4" fmla="*/ 0 w 237"/>
                    <a:gd name="T5" fmla="*/ 12 h 28"/>
                    <a:gd name="T6" fmla="*/ 0 w 237"/>
                    <a:gd name="T7" fmla="*/ 26 h 28"/>
                    <a:gd name="T8" fmla="*/ 9 w 237"/>
                    <a:gd name="T9" fmla="*/ 23 h 28"/>
                    <a:gd name="T10" fmla="*/ 228 w 237"/>
                    <a:gd name="T11" fmla="*/ 23 h 28"/>
                    <a:gd name="T12" fmla="*/ 237 w 237"/>
                    <a:gd name="T13" fmla="*/ 28 h 28"/>
                    <a:gd name="T14" fmla="*/ 237 w 237"/>
                    <a:gd name="T15" fmla="*/ 12 h 28"/>
                    <a:gd name="T16" fmla="*/ 225 w 237"/>
                    <a:gd name="T17" fmla="*/ 0 h 28"/>
                    <a:gd name="T18" fmla="*/ 190 w 237"/>
                    <a:gd name="T19" fmla="*/ 16 h 28"/>
                    <a:gd name="T20" fmla="*/ 179 w 237"/>
                    <a:gd name="T21" fmla="*/ 16 h 28"/>
                    <a:gd name="T22" fmla="*/ 179 w 237"/>
                    <a:gd name="T23" fmla="*/ 14 h 28"/>
                    <a:gd name="T24" fmla="*/ 190 w 237"/>
                    <a:gd name="T25" fmla="*/ 14 h 28"/>
                    <a:gd name="T26" fmla="*/ 190 w 237"/>
                    <a:gd name="T27" fmla="*/ 16 h 28"/>
                    <a:gd name="T28" fmla="*/ 204 w 237"/>
                    <a:gd name="T29" fmla="*/ 16 h 28"/>
                    <a:gd name="T30" fmla="*/ 196 w 237"/>
                    <a:gd name="T31" fmla="*/ 16 h 28"/>
                    <a:gd name="T32" fmla="*/ 196 w 237"/>
                    <a:gd name="T33" fmla="*/ 8 h 28"/>
                    <a:gd name="T34" fmla="*/ 204 w 237"/>
                    <a:gd name="T35" fmla="*/ 8 h 28"/>
                    <a:gd name="T36" fmla="*/ 204 w 237"/>
                    <a:gd name="T37" fmla="*/ 16 h 28"/>
                    <a:gd name="T38" fmla="*/ 223 w 237"/>
                    <a:gd name="T39" fmla="*/ 16 h 28"/>
                    <a:gd name="T40" fmla="*/ 220 w 237"/>
                    <a:gd name="T41" fmla="*/ 16 h 28"/>
                    <a:gd name="T42" fmla="*/ 218 w 237"/>
                    <a:gd name="T43" fmla="*/ 15 h 28"/>
                    <a:gd name="T44" fmla="*/ 217 w 237"/>
                    <a:gd name="T45" fmla="*/ 13 h 28"/>
                    <a:gd name="T46" fmla="*/ 214 w 237"/>
                    <a:gd name="T47" fmla="*/ 16 h 28"/>
                    <a:gd name="T48" fmla="*/ 214 w 237"/>
                    <a:gd name="T49" fmla="*/ 16 h 28"/>
                    <a:gd name="T50" fmla="*/ 211 w 237"/>
                    <a:gd name="T51" fmla="*/ 16 h 28"/>
                    <a:gd name="T52" fmla="*/ 216 w 237"/>
                    <a:gd name="T53" fmla="*/ 12 h 28"/>
                    <a:gd name="T54" fmla="*/ 211 w 237"/>
                    <a:gd name="T55" fmla="*/ 8 h 28"/>
                    <a:gd name="T56" fmla="*/ 214 w 237"/>
                    <a:gd name="T57" fmla="*/ 8 h 28"/>
                    <a:gd name="T58" fmla="*/ 217 w 237"/>
                    <a:gd name="T59" fmla="*/ 11 h 28"/>
                    <a:gd name="T60" fmla="*/ 220 w 237"/>
                    <a:gd name="T61" fmla="*/ 8 h 28"/>
                    <a:gd name="T62" fmla="*/ 223 w 237"/>
                    <a:gd name="T63" fmla="*/ 8 h 28"/>
                    <a:gd name="T64" fmla="*/ 218 w 237"/>
                    <a:gd name="T65" fmla="*/ 12 h 28"/>
                    <a:gd name="T66" fmla="*/ 223 w 237"/>
                    <a:gd name="T67" fmla="*/ 16 h 28"/>
                    <a:gd name="T68" fmla="*/ 203 w 237"/>
                    <a:gd name="T69" fmla="*/ 9 h 28"/>
                    <a:gd name="T70" fmla="*/ 197 w 237"/>
                    <a:gd name="T71" fmla="*/ 9 h 28"/>
                    <a:gd name="T72" fmla="*/ 197 w 237"/>
                    <a:gd name="T73" fmla="*/ 15 h 28"/>
                    <a:gd name="T74" fmla="*/ 203 w 237"/>
                    <a:gd name="T75" fmla="*/ 15 h 28"/>
                    <a:gd name="T76" fmla="*/ 203 w 237"/>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8">
                      <a:moveTo>
                        <a:pt x="225" y="0"/>
                      </a:moveTo>
                      <a:cubicBezTo>
                        <a:pt x="12" y="0"/>
                        <a:pt x="12" y="0"/>
                        <a:pt x="12" y="0"/>
                      </a:cubicBezTo>
                      <a:cubicBezTo>
                        <a:pt x="6" y="0"/>
                        <a:pt x="0" y="5"/>
                        <a:pt x="0" y="12"/>
                      </a:cubicBezTo>
                      <a:cubicBezTo>
                        <a:pt x="0" y="26"/>
                        <a:pt x="0" y="26"/>
                        <a:pt x="0" y="26"/>
                      </a:cubicBezTo>
                      <a:cubicBezTo>
                        <a:pt x="3" y="25"/>
                        <a:pt x="5" y="23"/>
                        <a:pt x="9" y="23"/>
                      </a:cubicBezTo>
                      <a:cubicBezTo>
                        <a:pt x="228" y="23"/>
                        <a:pt x="228" y="23"/>
                        <a:pt x="228" y="23"/>
                      </a:cubicBezTo>
                      <a:cubicBezTo>
                        <a:pt x="231" y="23"/>
                        <a:pt x="235" y="25"/>
                        <a:pt x="237" y="28"/>
                      </a:cubicBezTo>
                      <a:cubicBezTo>
                        <a:pt x="237" y="12"/>
                        <a:pt x="237" y="12"/>
                        <a:pt x="237" y="12"/>
                      </a:cubicBezTo>
                      <a:cubicBezTo>
                        <a:pt x="237" y="5"/>
                        <a:pt x="232" y="0"/>
                        <a:pt x="225" y="0"/>
                      </a:cubicBezTo>
                      <a:close/>
                      <a:moveTo>
                        <a:pt x="190" y="16"/>
                      </a:moveTo>
                      <a:cubicBezTo>
                        <a:pt x="179" y="16"/>
                        <a:pt x="179" y="16"/>
                        <a:pt x="179" y="16"/>
                      </a:cubicBezTo>
                      <a:cubicBezTo>
                        <a:pt x="179" y="14"/>
                        <a:pt x="179" y="14"/>
                        <a:pt x="179" y="14"/>
                      </a:cubicBezTo>
                      <a:cubicBezTo>
                        <a:pt x="190" y="14"/>
                        <a:pt x="190" y="14"/>
                        <a:pt x="190" y="14"/>
                      </a:cubicBezTo>
                      <a:lnTo>
                        <a:pt x="190" y="16"/>
                      </a:lnTo>
                      <a:close/>
                      <a:moveTo>
                        <a:pt x="204" y="16"/>
                      </a:moveTo>
                      <a:cubicBezTo>
                        <a:pt x="196" y="16"/>
                        <a:pt x="196" y="16"/>
                        <a:pt x="196" y="16"/>
                      </a:cubicBezTo>
                      <a:cubicBezTo>
                        <a:pt x="196" y="8"/>
                        <a:pt x="196" y="8"/>
                        <a:pt x="196" y="8"/>
                      </a:cubicBezTo>
                      <a:cubicBezTo>
                        <a:pt x="204" y="8"/>
                        <a:pt x="204" y="8"/>
                        <a:pt x="204" y="8"/>
                      </a:cubicBezTo>
                      <a:lnTo>
                        <a:pt x="204" y="16"/>
                      </a:lnTo>
                      <a:close/>
                      <a:moveTo>
                        <a:pt x="223" y="16"/>
                      </a:moveTo>
                      <a:cubicBezTo>
                        <a:pt x="220" y="16"/>
                        <a:pt x="220" y="16"/>
                        <a:pt x="220" y="16"/>
                      </a:cubicBezTo>
                      <a:cubicBezTo>
                        <a:pt x="218" y="15"/>
                        <a:pt x="218" y="15"/>
                        <a:pt x="218" y="15"/>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6" y="12"/>
                        <a:pt x="216" y="12"/>
                        <a:pt x="216" y="12"/>
                      </a:cubicBezTo>
                      <a:cubicBezTo>
                        <a:pt x="211" y="8"/>
                        <a:pt x="211" y="8"/>
                        <a:pt x="211" y="8"/>
                      </a:cubicBezTo>
                      <a:cubicBezTo>
                        <a:pt x="214" y="8"/>
                        <a:pt x="214" y="8"/>
                        <a:pt x="214" y="8"/>
                      </a:cubicBezTo>
                      <a:cubicBezTo>
                        <a:pt x="217" y="11"/>
                        <a:pt x="217" y="11"/>
                        <a:pt x="217" y="11"/>
                      </a:cubicBezTo>
                      <a:cubicBezTo>
                        <a:pt x="220" y="8"/>
                        <a:pt x="220" y="8"/>
                        <a:pt x="220" y="8"/>
                      </a:cubicBezTo>
                      <a:cubicBezTo>
                        <a:pt x="223" y="8"/>
                        <a:pt x="223" y="8"/>
                        <a:pt x="223" y="8"/>
                      </a:cubicBezTo>
                      <a:cubicBezTo>
                        <a:pt x="218" y="12"/>
                        <a:pt x="218" y="12"/>
                        <a:pt x="218" y="12"/>
                      </a:cubicBezTo>
                      <a:lnTo>
                        <a:pt x="223" y="16"/>
                      </a:lnTo>
                      <a:close/>
                      <a:moveTo>
                        <a:pt x="203" y="9"/>
                      </a:moveTo>
                      <a:cubicBezTo>
                        <a:pt x="197" y="9"/>
                        <a:pt x="197" y="9"/>
                        <a:pt x="197" y="9"/>
                      </a:cubicBezTo>
                      <a:cubicBezTo>
                        <a:pt x="197" y="15"/>
                        <a:pt x="197" y="15"/>
                        <a:pt x="197" y="15"/>
                      </a:cubicBezTo>
                      <a:cubicBezTo>
                        <a:pt x="203" y="15"/>
                        <a:pt x="203" y="15"/>
                        <a:pt x="203" y="15"/>
                      </a:cubicBezTo>
                      <a:lnTo>
                        <a:pt x="203"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sp>
            <p:nvSpPr>
              <p:cNvPr id="52" name="Freeform 7"/>
              <p:cNvSpPr>
                <a:spLocks/>
              </p:cNvSpPr>
              <p:nvPr/>
            </p:nvSpPr>
            <p:spPr bwMode="auto">
              <a:xfrm>
                <a:off x="6583363" y="4178301"/>
                <a:ext cx="436562" cy="381000"/>
              </a:xfrm>
              <a:custGeom>
                <a:avLst/>
                <a:gdLst>
                  <a:gd name="T0" fmla="*/ 239 w 275"/>
                  <a:gd name="T1" fmla="*/ 164 h 240"/>
                  <a:gd name="T2" fmla="*/ 239 w 275"/>
                  <a:gd name="T3" fmla="*/ 125 h 240"/>
                  <a:gd name="T4" fmla="*/ 237 w 275"/>
                  <a:gd name="T5" fmla="*/ 125 h 240"/>
                  <a:gd name="T6" fmla="*/ 234 w 275"/>
                  <a:gd name="T7" fmla="*/ 125 h 240"/>
                  <a:gd name="T8" fmla="*/ 141 w 275"/>
                  <a:gd name="T9" fmla="*/ 125 h 240"/>
                  <a:gd name="T10" fmla="*/ 141 w 275"/>
                  <a:gd name="T11" fmla="*/ 99 h 240"/>
                  <a:gd name="T12" fmla="*/ 203 w 275"/>
                  <a:gd name="T13" fmla="*/ 99 h 240"/>
                  <a:gd name="T14" fmla="*/ 203 w 275"/>
                  <a:gd name="T15" fmla="*/ 0 h 240"/>
                  <a:gd name="T16" fmla="*/ 72 w 275"/>
                  <a:gd name="T17" fmla="*/ 0 h 240"/>
                  <a:gd name="T18" fmla="*/ 72 w 275"/>
                  <a:gd name="T19" fmla="*/ 99 h 240"/>
                  <a:gd name="T20" fmla="*/ 134 w 275"/>
                  <a:gd name="T21" fmla="*/ 99 h 240"/>
                  <a:gd name="T22" fmla="*/ 134 w 275"/>
                  <a:gd name="T23" fmla="*/ 125 h 240"/>
                  <a:gd name="T24" fmla="*/ 41 w 275"/>
                  <a:gd name="T25" fmla="*/ 125 h 240"/>
                  <a:gd name="T26" fmla="*/ 38 w 275"/>
                  <a:gd name="T27" fmla="*/ 125 h 240"/>
                  <a:gd name="T28" fmla="*/ 36 w 275"/>
                  <a:gd name="T29" fmla="*/ 125 h 240"/>
                  <a:gd name="T30" fmla="*/ 36 w 275"/>
                  <a:gd name="T31" fmla="*/ 164 h 240"/>
                  <a:gd name="T32" fmla="*/ 0 w 275"/>
                  <a:gd name="T33" fmla="*/ 164 h 240"/>
                  <a:gd name="T34" fmla="*/ 0 w 275"/>
                  <a:gd name="T35" fmla="*/ 240 h 240"/>
                  <a:gd name="T36" fmla="*/ 77 w 275"/>
                  <a:gd name="T37" fmla="*/ 240 h 240"/>
                  <a:gd name="T38" fmla="*/ 77 w 275"/>
                  <a:gd name="T39" fmla="*/ 164 h 240"/>
                  <a:gd name="T40" fmla="*/ 41 w 275"/>
                  <a:gd name="T41" fmla="*/ 164 h 240"/>
                  <a:gd name="T42" fmla="*/ 41 w 275"/>
                  <a:gd name="T43" fmla="*/ 130 h 240"/>
                  <a:gd name="T44" fmla="*/ 134 w 275"/>
                  <a:gd name="T45" fmla="*/ 130 h 240"/>
                  <a:gd name="T46" fmla="*/ 134 w 275"/>
                  <a:gd name="T47" fmla="*/ 137 h 240"/>
                  <a:gd name="T48" fmla="*/ 134 w 275"/>
                  <a:gd name="T49" fmla="*/ 164 h 240"/>
                  <a:gd name="T50" fmla="*/ 100 w 275"/>
                  <a:gd name="T51" fmla="*/ 164 h 240"/>
                  <a:gd name="T52" fmla="*/ 100 w 275"/>
                  <a:gd name="T53" fmla="*/ 240 h 240"/>
                  <a:gd name="T54" fmla="*/ 177 w 275"/>
                  <a:gd name="T55" fmla="*/ 240 h 240"/>
                  <a:gd name="T56" fmla="*/ 177 w 275"/>
                  <a:gd name="T57" fmla="*/ 164 h 240"/>
                  <a:gd name="T58" fmla="*/ 141 w 275"/>
                  <a:gd name="T59" fmla="*/ 164 h 240"/>
                  <a:gd name="T60" fmla="*/ 141 w 275"/>
                  <a:gd name="T61" fmla="*/ 137 h 240"/>
                  <a:gd name="T62" fmla="*/ 141 w 275"/>
                  <a:gd name="T63" fmla="*/ 130 h 240"/>
                  <a:gd name="T64" fmla="*/ 234 w 275"/>
                  <a:gd name="T65" fmla="*/ 130 h 240"/>
                  <a:gd name="T66" fmla="*/ 234 w 275"/>
                  <a:gd name="T67" fmla="*/ 164 h 240"/>
                  <a:gd name="T68" fmla="*/ 199 w 275"/>
                  <a:gd name="T69" fmla="*/ 164 h 240"/>
                  <a:gd name="T70" fmla="*/ 199 w 275"/>
                  <a:gd name="T71" fmla="*/ 240 h 240"/>
                  <a:gd name="T72" fmla="*/ 275 w 275"/>
                  <a:gd name="T73" fmla="*/ 240 h 240"/>
                  <a:gd name="T74" fmla="*/ 275 w 275"/>
                  <a:gd name="T75" fmla="*/ 164 h 240"/>
                  <a:gd name="T76" fmla="*/ 239 w 275"/>
                  <a:gd name="T77" fmla="*/ 1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40">
                    <a:moveTo>
                      <a:pt x="239" y="164"/>
                    </a:moveTo>
                    <a:lnTo>
                      <a:pt x="239" y="125"/>
                    </a:lnTo>
                    <a:lnTo>
                      <a:pt x="237" y="125"/>
                    </a:lnTo>
                    <a:lnTo>
                      <a:pt x="234" y="125"/>
                    </a:lnTo>
                    <a:lnTo>
                      <a:pt x="141" y="125"/>
                    </a:lnTo>
                    <a:lnTo>
                      <a:pt x="141" y="99"/>
                    </a:lnTo>
                    <a:lnTo>
                      <a:pt x="203" y="99"/>
                    </a:lnTo>
                    <a:lnTo>
                      <a:pt x="203" y="0"/>
                    </a:lnTo>
                    <a:lnTo>
                      <a:pt x="72" y="0"/>
                    </a:lnTo>
                    <a:lnTo>
                      <a:pt x="72" y="99"/>
                    </a:lnTo>
                    <a:lnTo>
                      <a:pt x="134" y="99"/>
                    </a:lnTo>
                    <a:lnTo>
                      <a:pt x="134" y="125"/>
                    </a:lnTo>
                    <a:lnTo>
                      <a:pt x="41" y="125"/>
                    </a:lnTo>
                    <a:lnTo>
                      <a:pt x="38" y="125"/>
                    </a:lnTo>
                    <a:lnTo>
                      <a:pt x="36" y="125"/>
                    </a:lnTo>
                    <a:lnTo>
                      <a:pt x="36" y="164"/>
                    </a:lnTo>
                    <a:lnTo>
                      <a:pt x="0" y="164"/>
                    </a:lnTo>
                    <a:lnTo>
                      <a:pt x="0" y="240"/>
                    </a:lnTo>
                    <a:lnTo>
                      <a:pt x="77" y="240"/>
                    </a:lnTo>
                    <a:lnTo>
                      <a:pt x="77" y="164"/>
                    </a:lnTo>
                    <a:lnTo>
                      <a:pt x="41" y="164"/>
                    </a:lnTo>
                    <a:lnTo>
                      <a:pt x="41" y="130"/>
                    </a:lnTo>
                    <a:lnTo>
                      <a:pt x="134" y="130"/>
                    </a:lnTo>
                    <a:lnTo>
                      <a:pt x="134" y="137"/>
                    </a:lnTo>
                    <a:lnTo>
                      <a:pt x="134" y="164"/>
                    </a:lnTo>
                    <a:lnTo>
                      <a:pt x="100" y="164"/>
                    </a:lnTo>
                    <a:lnTo>
                      <a:pt x="100" y="240"/>
                    </a:lnTo>
                    <a:lnTo>
                      <a:pt x="177" y="240"/>
                    </a:lnTo>
                    <a:lnTo>
                      <a:pt x="177" y="164"/>
                    </a:lnTo>
                    <a:lnTo>
                      <a:pt x="141" y="164"/>
                    </a:lnTo>
                    <a:lnTo>
                      <a:pt x="141" y="137"/>
                    </a:lnTo>
                    <a:lnTo>
                      <a:pt x="141" y="130"/>
                    </a:lnTo>
                    <a:lnTo>
                      <a:pt x="234" y="130"/>
                    </a:lnTo>
                    <a:lnTo>
                      <a:pt x="234" y="164"/>
                    </a:lnTo>
                    <a:lnTo>
                      <a:pt x="199" y="164"/>
                    </a:lnTo>
                    <a:lnTo>
                      <a:pt x="199" y="240"/>
                    </a:lnTo>
                    <a:lnTo>
                      <a:pt x="275" y="240"/>
                    </a:lnTo>
                    <a:lnTo>
                      <a:pt x="275" y="164"/>
                    </a:lnTo>
                    <a:lnTo>
                      <a:pt x="239" y="164"/>
                    </a:lnTo>
                    <a:close/>
                  </a:path>
                </a:pathLst>
              </a:custGeom>
              <a:solidFill>
                <a:schemeClr val="accent6"/>
              </a:solidFill>
              <a:ln>
                <a:noFill/>
              </a:ln>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grpSp>
          <p:nvGrpSpPr>
            <p:cNvPr id="42" name="Group 41"/>
            <p:cNvGrpSpPr/>
            <p:nvPr/>
          </p:nvGrpSpPr>
          <p:grpSpPr>
            <a:xfrm>
              <a:off x="913184" y="3822712"/>
              <a:ext cx="1418253" cy="1418253"/>
              <a:chOff x="913184" y="3822712"/>
              <a:chExt cx="1418253" cy="1418253"/>
            </a:xfrm>
          </p:grpSpPr>
          <p:sp>
            <p:nvSpPr>
              <p:cNvPr id="43" name="Rectangle 42"/>
              <p:cNvSpPr/>
              <p:nvPr/>
            </p:nvSpPr>
            <p:spPr bwMode="auto">
              <a:xfrm>
                <a:off x="913184" y="3822712"/>
                <a:ext cx="1418253" cy="141825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grpSp>
            <p:nvGrpSpPr>
              <p:cNvPr id="44" name="Group 43"/>
              <p:cNvGrpSpPr/>
              <p:nvPr/>
            </p:nvGrpSpPr>
            <p:grpSpPr>
              <a:xfrm>
                <a:off x="1172254" y="3997442"/>
                <a:ext cx="900112" cy="698500"/>
                <a:chOff x="6351588" y="3963988"/>
                <a:chExt cx="900112" cy="698500"/>
              </a:xfrm>
            </p:grpSpPr>
            <p:grpSp>
              <p:nvGrpSpPr>
                <p:cNvPr id="45" name="Group 44"/>
                <p:cNvGrpSpPr/>
                <p:nvPr/>
              </p:nvGrpSpPr>
              <p:grpSpPr>
                <a:xfrm>
                  <a:off x="6351588" y="3963988"/>
                  <a:ext cx="900112" cy="698500"/>
                  <a:chOff x="6351588" y="3963988"/>
                  <a:chExt cx="900112" cy="698500"/>
                </a:xfrm>
              </p:grpSpPr>
              <p:sp>
                <p:nvSpPr>
                  <p:cNvPr id="47" name="Freeform 5"/>
                  <p:cNvSpPr>
                    <a:spLocks noEditPoints="1"/>
                  </p:cNvSpPr>
                  <p:nvPr/>
                </p:nvSpPr>
                <p:spPr bwMode="auto">
                  <a:xfrm>
                    <a:off x="6351588" y="4078288"/>
                    <a:ext cx="900112" cy="584200"/>
                  </a:xfrm>
                  <a:custGeom>
                    <a:avLst/>
                    <a:gdLst>
                      <a:gd name="T0" fmla="*/ 225 w 237"/>
                      <a:gd name="T1" fmla="*/ 0 h 153"/>
                      <a:gd name="T2" fmla="*/ 12 w 237"/>
                      <a:gd name="T3" fmla="*/ 0 h 153"/>
                      <a:gd name="T4" fmla="*/ 0 w 237"/>
                      <a:gd name="T5" fmla="*/ 12 h 153"/>
                      <a:gd name="T6" fmla="*/ 0 w 237"/>
                      <a:gd name="T7" fmla="*/ 142 h 153"/>
                      <a:gd name="T8" fmla="*/ 12 w 237"/>
                      <a:gd name="T9" fmla="*/ 153 h 153"/>
                      <a:gd name="T10" fmla="*/ 225 w 237"/>
                      <a:gd name="T11" fmla="*/ 153 h 153"/>
                      <a:gd name="T12" fmla="*/ 237 w 237"/>
                      <a:gd name="T13" fmla="*/ 142 h 153"/>
                      <a:gd name="T14" fmla="*/ 237 w 237"/>
                      <a:gd name="T15" fmla="*/ 12 h 153"/>
                      <a:gd name="T16" fmla="*/ 225 w 237"/>
                      <a:gd name="T17" fmla="*/ 0 h 153"/>
                      <a:gd name="T18" fmla="*/ 225 w 237"/>
                      <a:gd name="T19" fmla="*/ 142 h 153"/>
                      <a:gd name="T20" fmla="*/ 225 w 237"/>
                      <a:gd name="T21" fmla="*/ 142 h 153"/>
                      <a:gd name="T22" fmla="*/ 12 w 237"/>
                      <a:gd name="T23" fmla="*/ 142 h 153"/>
                      <a:gd name="T24" fmla="*/ 12 w 237"/>
                      <a:gd name="T25" fmla="*/ 142 h 153"/>
                      <a:gd name="T26" fmla="*/ 12 w 237"/>
                      <a:gd name="T27" fmla="*/ 12 h 153"/>
                      <a:gd name="T28" fmla="*/ 12 w 237"/>
                      <a:gd name="T29" fmla="*/ 12 h 153"/>
                      <a:gd name="T30" fmla="*/ 225 w 237"/>
                      <a:gd name="T31" fmla="*/ 12 h 153"/>
                      <a:gd name="T32" fmla="*/ 225 w 237"/>
                      <a:gd name="T33" fmla="*/ 12 h 153"/>
                      <a:gd name="T34" fmla="*/ 225 w 237"/>
                      <a:gd name="T35" fmla="*/ 142 h 153"/>
                      <a:gd name="T36" fmla="*/ 225 w 237"/>
                      <a:gd name="T37" fmla="*/ 1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153">
                        <a:moveTo>
                          <a:pt x="225" y="0"/>
                        </a:moveTo>
                        <a:cubicBezTo>
                          <a:pt x="12" y="0"/>
                          <a:pt x="12" y="0"/>
                          <a:pt x="12" y="0"/>
                        </a:cubicBezTo>
                        <a:cubicBezTo>
                          <a:pt x="6" y="0"/>
                          <a:pt x="0" y="5"/>
                          <a:pt x="0" y="12"/>
                        </a:cubicBezTo>
                        <a:cubicBezTo>
                          <a:pt x="0" y="142"/>
                          <a:pt x="0" y="142"/>
                          <a:pt x="0" y="142"/>
                        </a:cubicBezTo>
                        <a:cubicBezTo>
                          <a:pt x="0" y="148"/>
                          <a:pt x="6" y="153"/>
                          <a:pt x="12" y="153"/>
                        </a:cubicBezTo>
                        <a:cubicBezTo>
                          <a:pt x="225" y="153"/>
                          <a:pt x="225" y="153"/>
                          <a:pt x="225" y="153"/>
                        </a:cubicBezTo>
                        <a:cubicBezTo>
                          <a:pt x="232" y="153"/>
                          <a:pt x="237" y="148"/>
                          <a:pt x="237" y="142"/>
                        </a:cubicBezTo>
                        <a:cubicBezTo>
                          <a:pt x="237" y="12"/>
                          <a:pt x="237" y="12"/>
                          <a:pt x="237" y="12"/>
                        </a:cubicBezTo>
                        <a:cubicBezTo>
                          <a:pt x="237" y="5"/>
                          <a:pt x="232" y="0"/>
                          <a:pt x="225" y="0"/>
                        </a:cubicBezTo>
                        <a:close/>
                        <a:moveTo>
                          <a:pt x="225" y="142"/>
                        </a:moveTo>
                        <a:cubicBezTo>
                          <a:pt x="225" y="142"/>
                          <a:pt x="225" y="142"/>
                          <a:pt x="225" y="142"/>
                        </a:cubicBezTo>
                        <a:cubicBezTo>
                          <a:pt x="12" y="142"/>
                          <a:pt x="12" y="142"/>
                          <a:pt x="12" y="142"/>
                        </a:cubicBezTo>
                        <a:cubicBezTo>
                          <a:pt x="12" y="142"/>
                          <a:pt x="12" y="142"/>
                          <a:pt x="12" y="142"/>
                        </a:cubicBezTo>
                        <a:cubicBezTo>
                          <a:pt x="12" y="12"/>
                          <a:pt x="12" y="12"/>
                          <a:pt x="12" y="12"/>
                        </a:cubicBezTo>
                        <a:cubicBezTo>
                          <a:pt x="12" y="12"/>
                          <a:pt x="12" y="12"/>
                          <a:pt x="12" y="12"/>
                        </a:cubicBezTo>
                        <a:cubicBezTo>
                          <a:pt x="225" y="12"/>
                          <a:pt x="225" y="12"/>
                          <a:pt x="225" y="12"/>
                        </a:cubicBezTo>
                        <a:cubicBezTo>
                          <a:pt x="225" y="12"/>
                          <a:pt x="225" y="12"/>
                          <a:pt x="225" y="12"/>
                        </a:cubicBezTo>
                        <a:cubicBezTo>
                          <a:pt x="225" y="142"/>
                          <a:pt x="225" y="142"/>
                          <a:pt x="225" y="142"/>
                        </a:cubicBezTo>
                        <a:cubicBezTo>
                          <a:pt x="225" y="142"/>
                          <a:pt x="225" y="142"/>
                          <a:pt x="225" y="1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sp>
                <p:nvSpPr>
                  <p:cNvPr id="48" name="Freeform 6"/>
                  <p:cNvSpPr>
                    <a:spLocks noEditPoints="1"/>
                  </p:cNvSpPr>
                  <p:nvPr/>
                </p:nvSpPr>
                <p:spPr bwMode="auto">
                  <a:xfrm>
                    <a:off x="6351588" y="3963988"/>
                    <a:ext cx="900112" cy="107950"/>
                  </a:xfrm>
                  <a:custGeom>
                    <a:avLst/>
                    <a:gdLst>
                      <a:gd name="T0" fmla="*/ 225 w 237"/>
                      <a:gd name="T1" fmla="*/ 0 h 28"/>
                      <a:gd name="T2" fmla="*/ 12 w 237"/>
                      <a:gd name="T3" fmla="*/ 0 h 28"/>
                      <a:gd name="T4" fmla="*/ 0 w 237"/>
                      <a:gd name="T5" fmla="*/ 12 h 28"/>
                      <a:gd name="T6" fmla="*/ 0 w 237"/>
                      <a:gd name="T7" fmla="*/ 26 h 28"/>
                      <a:gd name="T8" fmla="*/ 9 w 237"/>
                      <a:gd name="T9" fmla="*/ 23 h 28"/>
                      <a:gd name="T10" fmla="*/ 228 w 237"/>
                      <a:gd name="T11" fmla="*/ 23 h 28"/>
                      <a:gd name="T12" fmla="*/ 237 w 237"/>
                      <a:gd name="T13" fmla="*/ 28 h 28"/>
                      <a:gd name="T14" fmla="*/ 237 w 237"/>
                      <a:gd name="T15" fmla="*/ 12 h 28"/>
                      <a:gd name="T16" fmla="*/ 225 w 237"/>
                      <a:gd name="T17" fmla="*/ 0 h 28"/>
                      <a:gd name="T18" fmla="*/ 190 w 237"/>
                      <a:gd name="T19" fmla="*/ 16 h 28"/>
                      <a:gd name="T20" fmla="*/ 179 w 237"/>
                      <a:gd name="T21" fmla="*/ 16 h 28"/>
                      <a:gd name="T22" fmla="*/ 179 w 237"/>
                      <a:gd name="T23" fmla="*/ 14 h 28"/>
                      <a:gd name="T24" fmla="*/ 190 w 237"/>
                      <a:gd name="T25" fmla="*/ 14 h 28"/>
                      <a:gd name="T26" fmla="*/ 190 w 237"/>
                      <a:gd name="T27" fmla="*/ 16 h 28"/>
                      <a:gd name="T28" fmla="*/ 204 w 237"/>
                      <a:gd name="T29" fmla="*/ 16 h 28"/>
                      <a:gd name="T30" fmla="*/ 196 w 237"/>
                      <a:gd name="T31" fmla="*/ 16 h 28"/>
                      <a:gd name="T32" fmla="*/ 196 w 237"/>
                      <a:gd name="T33" fmla="*/ 8 h 28"/>
                      <a:gd name="T34" fmla="*/ 204 w 237"/>
                      <a:gd name="T35" fmla="*/ 8 h 28"/>
                      <a:gd name="T36" fmla="*/ 204 w 237"/>
                      <a:gd name="T37" fmla="*/ 16 h 28"/>
                      <a:gd name="T38" fmla="*/ 223 w 237"/>
                      <a:gd name="T39" fmla="*/ 16 h 28"/>
                      <a:gd name="T40" fmla="*/ 220 w 237"/>
                      <a:gd name="T41" fmla="*/ 16 h 28"/>
                      <a:gd name="T42" fmla="*/ 218 w 237"/>
                      <a:gd name="T43" fmla="*/ 15 h 28"/>
                      <a:gd name="T44" fmla="*/ 217 w 237"/>
                      <a:gd name="T45" fmla="*/ 13 h 28"/>
                      <a:gd name="T46" fmla="*/ 214 w 237"/>
                      <a:gd name="T47" fmla="*/ 16 h 28"/>
                      <a:gd name="T48" fmla="*/ 214 w 237"/>
                      <a:gd name="T49" fmla="*/ 16 h 28"/>
                      <a:gd name="T50" fmla="*/ 211 w 237"/>
                      <a:gd name="T51" fmla="*/ 16 h 28"/>
                      <a:gd name="T52" fmla="*/ 216 w 237"/>
                      <a:gd name="T53" fmla="*/ 12 h 28"/>
                      <a:gd name="T54" fmla="*/ 211 w 237"/>
                      <a:gd name="T55" fmla="*/ 8 h 28"/>
                      <a:gd name="T56" fmla="*/ 214 w 237"/>
                      <a:gd name="T57" fmla="*/ 8 h 28"/>
                      <a:gd name="T58" fmla="*/ 217 w 237"/>
                      <a:gd name="T59" fmla="*/ 11 h 28"/>
                      <a:gd name="T60" fmla="*/ 220 w 237"/>
                      <a:gd name="T61" fmla="*/ 8 h 28"/>
                      <a:gd name="T62" fmla="*/ 223 w 237"/>
                      <a:gd name="T63" fmla="*/ 8 h 28"/>
                      <a:gd name="T64" fmla="*/ 218 w 237"/>
                      <a:gd name="T65" fmla="*/ 12 h 28"/>
                      <a:gd name="T66" fmla="*/ 223 w 237"/>
                      <a:gd name="T67" fmla="*/ 16 h 28"/>
                      <a:gd name="T68" fmla="*/ 203 w 237"/>
                      <a:gd name="T69" fmla="*/ 9 h 28"/>
                      <a:gd name="T70" fmla="*/ 197 w 237"/>
                      <a:gd name="T71" fmla="*/ 9 h 28"/>
                      <a:gd name="T72" fmla="*/ 197 w 237"/>
                      <a:gd name="T73" fmla="*/ 15 h 28"/>
                      <a:gd name="T74" fmla="*/ 203 w 237"/>
                      <a:gd name="T75" fmla="*/ 15 h 28"/>
                      <a:gd name="T76" fmla="*/ 203 w 237"/>
                      <a:gd name="T7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8">
                        <a:moveTo>
                          <a:pt x="225" y="0"/>
                        </a:moveTo>
                        <a:cubicBezTo>
                          <a:pt x="12" y="0"/>
                          <a:pt x="12" y="0"/>
                          <a:pt x="12" y="0"/>
                        </a:cubicBezTo>
                        <a:cubicBezTo>
                          <a:pt x="6" y="0"/>
                          <a:pt x="0" y="5"/>
                          <a:pt x="0" y="12"/>
                        </a:cubicBezTo>
                        <a:cubicBezTo>
                          <a:pt x="0" y="26"/>
                          <a:pt x="0" y="26"/>
                          <a:pt x="0" y="26"/>
                        </a:cubicBezTo>
                        <a:cubicBezTo>
                          <a:pt x="3" y="25"/>
                          <a:pt x="5" y="23"/>
                          <a:pt x="9" y="23"/>
                        </a:cubicBezTo>
                        <a:cubicBezTo>
                          <a:pt x="228" y="23"/>
                          <a:pt x="228" y="23"/>
                          <a:pt x="228" y="23"/>
                        </a:cubicBezTo>
                        <a:cubicBezTo>
                          <a:pt x="231" y="23"/>
                          <a:pt x="235" y="25"/>
                          <a:pt x="237" y="28"/>
                        </a:cubicBezTo>
                        <a:cubicBezTo>
                          <a:pt x="237" y="12"/>
                          <a:pt x="237" y="12"/>
                          <a:pt x="237" y="12"/>
                        </a:cubicBezTo>
                        <a:cubicBezTo>
                          <a:pt x="237" y="5"/>
                          <a:pt x="232" y="0"/>
                          <a:pt x="225" y="0"/>
                        </a:cubicBezTo>
                        <a:close/>
                        <a:moveTo>
                          <a:pt x="190" y="16"/>
                        </a:moveTo>
                        <a:cubicBezTo>
                          <a:pt x="179" y="16"/>
                          <a:pt x="179" y="16"/>
                          <a:pt x="179" y="16"/>
                        </a:cubicBezTo>
                        <a:cubicBezTo>
                          <a:pt x="179" y="14"/>
                          <a:pt x="179" y="14"/>
                          <a:pt x="179" y="14"/>
                        </a:cubicBezTo>
                        <a:cubicBezTo>
                          <a:pt x="190" y="14"/>
                          <a:pt x="190" y="14"/>
                          <a:pt x="190" y="14"/>
                        </a:cubicBezTo>
                        <a:lnTo>
                          <a:pt x="190" y="16"/>
                        </a:lnTo>
                        <a:close/>
                        <a:moveTo>
                          <a:pt x="204" y="16"/>
                        </a:moveTo>
                        <a:cubicBezTo>
                          <a:pt x="196" y="16"/>
                          <a:pt x="196" y="16"/>
                          <a:pt x="196" y="16"/>
                        </a:cubicBezTo>
                        <a:cubicBezTo>
                          <a:pt x="196" y="8"/>
                          <a:pt x="196" y="8"/>
                          <a:pt x="196" y="8"/>
                        </a:cubicBezTo>
                        <a:cubicBezTo>
                          <a:pt x="204" y="8"/>
                          <a:pt x="204" y="8"/>
                          <a:pt x="204" y="8"/>
                        </a:cubicBezTo>
                        <a:lnTo>
                          <a:pt x="204" y="16"/>
                        </a:lnTo>
                        <a:close/>
                        <a:moveTo>
                          <a:pt x="223" y="16"/>
                        </a:moveTo>
                        <a:cubicBezTo>
                          <a:pt x="220" y="16"/>
                          <a:pt x="220" y="16"/>
                          <a:pt x="220" y="16"/>
                        </a:cubicBezTo>
                        <a:cubicBezTo>
                          <a:pt x="218" y="15"/>
                          <a:pt x="218" y="15"/>
                          <a:pt x="218" y="15"/>
                        </a:cubicBezTo>
                        <a:cubicBezTo>
                          <a:pt x="217" y="13"/>
                          <a:pt x="217" y="13"/>
                          <a:pt x="217" y="13"/>
                        </a:cubicBezTo>
                        <a:cubicBezTo>
                          <a:pt x="214" y="16"/>
                          <a:pt x="214" y="16"/>
                          <a:pt x="214" y="16"/>
                        </a:cubicBezTo>
                        <a:cubicBezTo>
                          <a:pt x="214" y="16"/>
                          <a:pt x="214" y="16"/>
                          <a:pt x="214" y="16"/>
                        </a:cubicBezTo>
                        <a:cubicBezTo>
                          <a:pt x="211" y="16"/>
                          <a:pt x="211" y="16"/>
                          <a:pt x="211" y="16"/>
                        </a:cubicBezTo>
                        <a:cubicBezTo>
                          <a:pt x="216" y="12"/>
                          <a:pt x="216" y="12"/>
                          <a:pt x="216" y="12"/>
                        </a:cubicBezTo>
                        <a:cubicBezTo>
                          <a:pt x="211" y="8"/>
                          <a:pt x="211" y="8"/>
                          <a:pt x="211" y="8"/>
                        </a:cubicBezTo>
                        <a:cubicBezTo>
                          <a:pt x="214" y="8"/>
                          <a:pt x="214" y="8"/>
                          <a:pt x="214" y="8"/>
                        </a:cubicBezTo>
                        <a:cubicBezTo>
                          <a:pt x="217" y="11"/>
                          <a:pt x="217" y="11"/>
                          <a:pt x="217" y="11"/>
                        </a:cubicBezTo>
                        <a:cubicBezTo>
                          <a:pt x="220" y="8"/>
                          <a:pt x="220" y="8"/>
                          <a:pt x="220" y="8"/>
                        </a:cubicBezTo>
                        <a:cubicBezTo>
                          <a:pt x="223" y="8"/>
                          <a:pt x="223" y="8"/>
                          <a:pt x="223" y="8"/>
                        </a:cubicBezTo>
                        <a:cubicBezTo>
                          <a:pt x="218" y="12"/>
                          <a:pt x="218" y="12"/>
                          <a:pt x="218" y="12"/>
                        </a:cubicBezTo>
                        <a:lnTo>
                          <a:pt x="223" y="16"/>
                        </a:lnTo>
                        <a:close/>
                        <a:moveTo>
                          <a:pt x="203" y="9"/>
                        </a:moveTo>
                        <a:cubicBezTo>
                          <a:pt x="197" y="9"/>
                          <a:pt x="197" y="9"/>
                          <a:pt x="197" y="9"/>
                        </a:cubicBezTo>
                        <a:cubicBezTo>
                          <a:pt x="197" y="15"/>
                          <a:pt x="197" y="15"/>
                          <a:pt x="197" y="15"/>
                        </a:cubicBezTo>
                        <a:cubicBezTo>
                          <a:pt x="203" y="15"/>
                          <a:pt x="203" y="15"/>
                          <a:pt x="203" y="15"/>
                        </a:cubicBezTo>
                        <a:lnTo>
                          <a:pt x="203"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sp>
              <p:nvSpPr>
                <p:cNvPr id="46" name="Freeform 7"/>
                <p:cNvSpPr>
                  <a:spLocks/>
                </p:cNvSpPr>
                <p:nvPr/>
              </p:nvSpPr>
              <p:spPr bwMode="auto">
                <a:xfrm>
                  <a:off x="6583363" y="4178301"/>
                  <a:ext cx="436562" cy="381000"/>
                </a:xfrm>
                <a:custGeom>
                  <a:avLst/>
                  <a:gdLst>
                    <a:gd name="T0" fmla="*/ 239 w 275"/>
                    <a:gd name="T1" fmla="*/ 164 h 240"/>
                    <a:gd name="T2" fmla="*/ 239 w 275"/>
                    <a:gd name="T3" fmla="*/ 125 h 240"/>
                    <a:gd name="T4" fmla="*/ 237 w 275"/>
                    <a:gd name="T5" fmla="*/ 125 h 240"/>
                    <a:gd name="T6" fmla="*/ 234 w 275"/>
                    <a:gd name="T7" fmla="*/ 125 h 240"/>
                    <a:gd name="T8" fmla="*/ 141 w 275"/>
                    <a:gd name="T9" fmla="*/ 125 h 240"/>
                    <a:gd name="T10" fmla="*/ 141 w 275"/>
                    <a:gd name="T11" fmla="*/ 99 h 240"/>
                    <a:gd name="T12" fmla="*/ 203 w 275"/>
                    <a:gd name="T13" fmla="*/ 99 h 240"/>
                    <a:gd name="T14" fmla="*/ 203 w 275"/>
                    <a:gd name="T15" fmla="*/ 0 h 240"/>
                    <a:gd name="T16" fmla="*/ 72 w 275"/>
                    <a:gd name="T17" fmla="*/ 0 h 240"/>
                    <a:gd name="T18" fmla="*/ 72 w 275"/>
                    <a:gd name="T19" fmla="*/ 99 h 240"/>
                    <a:gd name="T20" fmla="*/ 134 w 275"/>
                    <a:gd name="T21" fmla="*/ 99 h 240"/>
                    <a:gd name="T22" fmla="*/ 134 w 275"/>
                    <a:gd name="T23" fmla="*/ 125 h 240"/>
                    <a:gd name="T24" fmla="*/ 41 w 275"/>
                    <a:gd name="T25" fmla="*/ 125 h 240"/>
                    <a:gd name="T26" fmla="*/ 38 w 275"/>
                    <a:gd name="T27" fmla="*/ 125 h 240"/>
                    <a:gd name="T28" fmla="*/ 36 w 275"/>
                    <a:gd name="T29" fmla="*/ 125 h 240"/>
                    <a:gd name="T30" fmla="*/ 36 w 275"/>
                    <a:gd name="T31" fmla="*/ 164 h 240"/>
                    <a:gd name="T32" fmla="*/ 0 w 275"/>
                    <a:gd name="T33" fmla="*/ 164 h 240"/>
                    <a:gd name="T34" fmla="*/ 0 w 275"/>
                    <a:gd name="T35" fmla="*/ 240 h 240"/>
                    <a:gd name="T36" fmla="*/ 77 w 275"/>
                    <a:gd name="T37" fmla="*/ 240 h 240"/>
                    <a:gd name="T38" fmla="*/ 77 w 275"/>
                    <a:gd name="T39" fmla="*/ 164 h 240"/>
                    <a:gd name="T40" fmla="*/ 41 w 275"/>
                    <a:gd name="T41" fmla="*/ 164 h 240"/>
                    <a:gd name="T42" fmla="*/ 41 w 275"/>
                    <a:gd name="T43" fmla="*/ 130 h 240"/>
                    <a:gd name="T44" fmla="*/ 134 w 275"/>
                    <a:gd name="T45" fmla="*/ 130 h 240"/>
                    <a:gd name="T46" fmla="*/ 134 w 275"/>
                    <a:gd name="T47" fmla="*/ 137 h 240"/>
                    <a:gd name="T48" fmla="*/ 134 w 275"/>
                    <a:gd name="T49" fmla="*/ 164 h 240"/>
                    <a:gd name="T50" fmla="*/ 100 w 275"/>
                    <a:gd name="T51" fmla="*/ 164 h 240"/>
                    <a:gd name="T52" fmla="*/ 100 w 275"/>
                    <a:gd name="T53" fmla="*/ 240 h 240"/>
                    <a:gd name="T54" fmla="*/ 177 w 275"/>
                    <a:gd name="T55" fmla="*/ 240 h 240"/>
                    <a:gd name="T56" fmla="*/ 177 w 275"/>
                    <a:gd name="T57" fmla="*/ 164 h 240"/>
                    <a:gd name="T58" fmla="*/ 141 w 275"/>
                    <a:gd name="T59" fmla="*/ 164 h 240"/>
                    <a:gd name="T60" fmla="*/ 141 w 275"/>
                    <a:gd name="T61" fmla="*/ 137 h 240"/>
                    <a:gd name="T62" fmla="*/ 141 w 275"/>
                    <a:gd name="T63" fmla="*/ 130 h 240"/>
                    <a:gd name="T64" fmla="*/ 234 w 275"/>
                    <a:gd name="T65" fmla="*/ 130 h 240"/>
                    <a:gd name="T66" fmla="*/ 234 w 275"/>
                    <a:gd name="T67" fmla="*/ 164 h 240"/>
                    <a:gd name="T68" fmla="*/ 199 w 275"/>
                    <a:gd name="T69" fmla="*/ 164 h 240"/>
                    <a:gd name="T70" fmla="*/ 199 w 275"/>
                    <a:gd name="T71" fmla="*/ 240 h 240"/>
                    <a:gd name="T72" fmla="*/ 275 w 275"/>
                    <a:gd name="T73" fmla="*/ 240 h 240"/>
                    <a:gd name="T74" fmla="*/ 275 w 275"/>
                    <a:gd name="T75" fmla="*/ 164 h 240"/>
                    <a:gd name="T76" fmla="*/ 239 w 275"/>
                    <a:gd name="T77" fmla="*/ 1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40">
                      <a:moveTo>
                        <a:pt x="239" y="164"/>
                      </a:moveTo>
                      <a:lnTo>
                        <a:pt x="239" y="125"/>
                      </a:lnTo>
                      <a:lnTo>
                        <a:pt x="237" y="125"/>
                      </a:lnTo>
                      <a:lnTo>
                        <a:pt x="234" y="125"/>
                      </a:lnTo>
                      <a:lnTo>
                        <a:pt x="141" y="125"/>
                      </a:lnTo>
                      <a:lnTo>
                        <a:pt x="141" y="99"/>
                      </a:lnTo>
                      <a:lnTo>
                        <a:pt x="203" y="99"/>
                      </a:lnTo>
                      <a:lnTo>
                        <a:pt x="203" y="0"/>
                      </a:lnTo>
                      <a:lnTo>
                        <a:pt x="72" y="0"/>
                      </a:lnTo>
                      <a:lnTo>
                        <a:pt x="72" y="99"/>
                      </a:lnTo>
                      <a:lnTo>
                        <a:pt x="134" y="99"/>
                      </a:lnTo>
                      <a:lnTo>
                        <a:pt x="134" y="125"/>
                      </a:lnTo>
                      <a:lnTo>
                        <a:pt x="41" y="125"/>
                      </a:lnTo>
                      <a:lnTo>
                        <a:pt x="38" y="125"/>
                      </a:lnTo>
                      <a:lnTo>
                        <a:pt x="36" y="125"/>
                      </a:lnTo>
                      <a:lnTo>
                        <a:pt x="36" y="164"/>
                      </a:lnTo>
                      <a:lnTo>
                        <a:pt x="0" y="164"/>
                      </a:lnTo>
                      <a:lnTo>
                        <a:pt x="0" y="240"/>
                      </a:lnTo>
                      <a:lnTo>
                        <a:pt x="77" y="240"/>
                      </a:lnTo>
                      <a:lnTo>
                        <a:pt x="77" y="164"/>
                      </a:lnTo>
                      <a:lnTo>
                        <a:pt x="41" y="164"/>
                      </a:lnTo>
                      <a:lnTo>
                        <a:pt x="41" y="130"/>
                      </a:lnTo>
                      <a:lnTo>
                        <a:pt x="134" y="130"/>
                      </a:lnTo>
                      <a:lnTo>
                        <a:pt x="134" y="137"/>
                      </a:lnTo>
                      <a:lnTo>
                        <a:pt x="134" y="164"/>
                      </a:lnTo>
                      <a:lnTo>
                        <a:pt x="100" y="164"/>
                      </a:lnTo>
                      <a:lnTo>
                        <a:pt x="100" y="240"/>
                      </a:lnTo>
                      <a:lnTo>
                        <a:pt x="177" y="240"/>
                      </a:lnTo>
                      <a:lnTo>
                        <a:pt x="177" y="164"/>
                      </a:lnTo>
                      <a:lnTo>
                        <a:pt x="141" y="164"/>
                      </a:lnTo>
                      <a:lnTo>
                        <a:pt x="141" y="137"/>
                      </a:lnTo>
                      <a:lnTo>
                        <a:pt x="141" y="130"/>
                      </a:lnTo>
                      <a:lnTo>
                        <a:pt x="234" y="130"/>
                      </a:lnTo>
                      <a:lnTo>
                        <a:pt x="234" y="164"/>
                      </a:lnTo>
                      <a:lnTo>
                        <a:pt x="199" y="164"/>
                      </a:lnTo>
                      <a:lnTo>
                        <a:pt x="199" y="240"/>
                      </a:lnTo>
                      <a:lnTo>
                        <a:pt x="275" y="240"/>
                      </a:lnTo>
                      <a:lnTo>
                        <a:pt x="275" y="164"/>
                      </a:lnTo>
                      <a:lnTo>
                        <a:pt x="239" y="164"/>
                      </a:lnTo>
                      <a:close/>
                    </a:path>
                  </a:pathLst>
                </a:custGeom>
                <a:solidFill>
                  <a:schemeClr val="accent5"/>
                </a:solidFill>
                <a:ln>
                  <a:noFill/>
                </a:ln>
              </p:spPr>
              <p:txBody>
                <a:bodyPr vert="horz" wrap="square" lIns="69927" tIns="34963" rIns="69927" bIns="34963" numCol="1" anchor="t" anchorCtr="0" compatLnSpc="1">
                  <a:prstTxWarp prst="textNoShape">
                    <a:avLst/>
                  </a:prstTxWarp>
                </a:bodyPr>
                <a:lstStyle/>
                <a:p>
                  <a:pPr defTabSz="932597"/>
                  <a:endParaRPr lang="en-US" sz="1376" dirty="0">
                    <a:solidFill>
                      <a:srgbClr val="FFFFFF"/>
                    </a:solidFill>
                    <a:ea typeface="MS PGothic" panose="020B0600070205080204" pitchFamily="34" charset="-128"/>
                  </a:endParaRPr>
                </a:p>
              </p:txBody>
            </p:sp>
          </p:grpSp>
        </p:grpSp>
      </p:grpSp>
      <p:sp>
        <p:nvSpPr>
          <p:cNvPr id="56" name="Rectangle 55"/>
          <p:cNvSpPr/>
          <p:nvPr/>
        </p:nvSpPr>
        <p:spPr>
          <a:xfrm>
            <a:off x="7460186" y="3375596"/>
            <a:ext cx="1143262" cy="257122"/>
          </a:xfrm>
          <a:prstGeom prst="rect">
            <a:avLst/>
          </a:prstGeom>
        </p:spPr>
        <p:txBody>
          <a:bodyPr wrap="none">
            <a:spAutoFit/>
          </a:bodyPr>
          <a:lstStyle/>
          <a:p>
            <a:pPr defTabSz="932597" fontAlgn="base">
              <a:spcBef>
                <a:spcPct val="0"/>
              </a:spcBef>
              <a:spcAft>
                <a:spcPct val="0"/>
              </a:spcAft>
            </a:pPr>
            <a:r>
              <a:rPr lang="en-US" sz="1071" kern="0" spc="-15" dirty="0">
                <a:solidFill>
                  <a:srgbClr val="FFFFFF"/>
                </a:solidFill>
                <a:ea typeface="MS PGothic" panose="020B0600070205080204" pitchFamily="34" charset="-128"/>
                <a:cs typeface="Segoe UI" panose="020B0502040204020203" pitchFamily="34" charset="0"/>
              </a:rPr>
              <a:t>SharePoint 2013</a:t>
            </a:r>
          </a:p>
        </p:txBody>
      </p:sp>
      <p:sp>
        <p:nvSpPr>
          <p:cNvPr id="57" name="Rectangle 56"/>
          <p:cNvSpPr/>
          <p:nvPr/>
        </p:nvSpPr>
        <p:spPr>
          <a:xfrm>
            <a:off x="7632871" y="4326610"/>
            <a:ext cx="874374" cy="382308"/>
          </a:xfrm>
          <a:prstGeom prst="rect">
            <a:avLst/>
          </a:prstGeom>
        </p:spPr>
        <p:txBody>
          <a:bodyPr wrap="square">
            <a:spAutoFit/>
          </a:bodyPr>
          <a:lstStyle/>
          <a:p>
            <a:pPr defTabSz="932597"/>
            <a:r>
              <a:rPr lang="en-US" sz="918" kern="0" spc="-15" dirty="0">
                <a:solidFill>
                  <a:srgbClr val="FFFFFF"/>
                </a:solidFill>
                <a:ea typeface="MS PGothic" panose="020B0600070205080204" pitchFamily="34" charset="-128"/>
              </a:rPr>
              <a:t>Sales Sites, External Lists</a:t>
            </a:r>
          </a:p>
        </p:txBody>
      </p:sp>
      <p:sp>
        <p:nvSpPr>
          <p:cNvPr id="58" name="Rectangle 57"/>
          <p:cNvSpPr/>
          <p:nvPr/>
        </p:nvSpPr>
        <p:spPr>
          <a:xfrm>
            <a:off x="8920233" y="4326610"/>
            <a:ext cx="944407" cy="382308"/>
          </a:xfrm>
          <a:prstGeom prst="rect">
            <a:avLst/>
          </a:prstGeom>
        </p:spPr>
        <p:txBody>
          <a:bodyPr wrap="square">
            <a:spAutoFit/>
          </a:bodyPr>
          <a:lstStyle/>
          <a:p>
            <a:pPr defTabSz="932597"/>
            <a:r>
              <a:rPr lang="en-US" sz="918" kern="0" spc="-15" dirty="0">
                <a:solidFill>
                  <a:srgbClr val="FFFFFF"/>
                </a:solidFill>
                <a:ea typeface="MS PGothic" panose="020B0600070205080204" pitchFamily="34" charset="-128"/>
              </a:rPr>
              <a:t>Federated search results</a:t>
            </a:r>
          </a:p>
        </p:txBody>
      </p:sp>
      <p:sp>
        <p:nvSpPr>
          <p:cNvPr id="60" name="Rectangle 59"/>
          <p:cNvSpPr/>
          <p:nvPr/>
        </p:nvSpPr>
        <p:spPr>
          <a:xfrm>
            <a:off x="5154632" y="3399194"/>
            <a:ext cx="1063606" cy="238240"/>
          </a:xfrm>
          <a:prstGeom prst="rect">
            <a:avLst/>
          </a:prstGeom>
        </p:spPr>
        <p:txBody>
          <a:bodyPr wrap="square">
            <a:spAutoFit/>
          </a:bodyPr>
          <a:lstStyle/>
          <a:p>
            <a:pPr algn="ctr" defTabSz="932597"/>
            <a:r>
              <a:rPr lang="en-US" sz="918" kern="0" spc="-15"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Outbound</a:t>
            </a:r>
          </a:p>
        </p:txBody>
      </p:sp>
      <p:sp>
        <p:nvSpPr>
          <p:cNvPr id="68" name="Left Arrow 67"/>
          <p:cNvSpPr/>
          <p:nvPr/>
        </p:nvSpPr>
        <p:spPr bwMode="auto">
          <a:xfrm rot="10800000">
            <a:off x="5050743" y="4401839"/>
            <a:ext cx="2409441" cy="264540"/>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t" anchorCtr="0" forceAA="0" compatLnSpc="1">
            <a:prstTxWarp prst="textNoShape">
              <a:avLst/>
            </a:prstTxWarp>
            <a:noAutofit/>
          </a:bodyPr>
          <a:lstStyle/>
          <a:p>
            <a:pPr algn="ctr" defTabSz="713271" fontAlgn="base">
              <a:lnSpc>
                <a:spcPct val="90000"/>
              </a:lnSpc>
              <a:spcBef>
                <a:spcPct val="0"/>
              </a:spcBef>
              <a:spcAft>
                <a:spcPct val="0"/>
              </a:spcAft>
            </a:pPr>
            <a:endParaRPr lang="en-US" sz="1836" dirty="0" err="1">
              <a:solidFill>
                <a:srgbClr val="FFFFFF"/>
              </a:solidFill>
              <a:ea typeface="Segoe UI" pitchFamily="34" charset="0"/>
              <a:cs typeface="Segoe UI" pitchFamily="34" charset="0"/>
            </a:endParaRPr>
          </a:p>
        </p:txBody>
      </p:sp>
      <p:sp>
        <p:nvSpPr>
          <p:cNvPr id="69" name="Rectangle 68"/>
          <p:cNvSpPr/>
          <p:nvPr/>
        </p:nvSpPr>
        <p:spPr>
          <a:xfrm>
            <a:off x="5698625" y="4421228"/>
            <a:ext cx="1869028" cy="238240"/>
          </a:xfrm>
          <a:prstGeom prst="rect">
            <a:avLst/>
          </a:prstGeom>
        </p:spPr>
        <p:txBody>
          <a:bodyPr wrap="square">
            <a:spAutoFit/>
          </a:bodyPr>
          <a:lstStyle/>
          <a:p>
            <a:pPr algn="ctr" defTabSz="932597"/>
            <a:r>
              <a:rPr lang="en-US" sz="918" kern="0" spc="-15" dirty="0">
                <a:solidFill>
                  <a:srgbClr val="FFFFFF"/>
                </a:solidFill>
                <a:latin typeface="Segoe UI Semibold" panose="020B0702040204020203" pitchFamily="34" charset="0"/>
                <a:ea typeface="MS PGothic" panose="020B0600070205080204" pitchFamily="34" charset="-128"/>
                <a:cs typeface="Segoe UI Semibold" panose="020B0702040204020203" pitchFamily="34" charset="0"/>
              </a:rPr>
              <a:t>Inbound</a:t>
            </a:r>
          </a:p>
        </p:txBody>
      </p:sp>
      <p:sp>
        <p:nvSpPr>
          <p:cNvPr id="9" name="Rectangle 8"/>
          <p:cNvSpPr/>
          <p:nvPr/>
        </p:nvSpPr>
        <p:spPr bwMode="auto">
          <a:xfrm>
            <a:off x="5698626" y="1901637"/>
            <a:ext cx="5181415" cy="197797"/>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ctr" anchorCtr="0" forceAA="0" compatLnSpc="1">
            <a:prstTxWarp prst="textNoShape">
              <a:avLst/>
            </a:prstTxWarp>
            <a:noAutofit/>
          </a:bodyPr>
          <a:lstStyle/>
          <a:p>
            <a:pPr defTabSz="713271" fontAlgn="base">
              <a:lnSpc>
                <a:spcPct val="90000"/>
              </a:lnSpc>
              <a:spcBef>
                <a:spcPct val="0"/>
              </a:spcBef>
              <a:spcAft>
                <a:spcPct val="0"/>
              </a:spcAft>
            </a:pPr>
            <a:r>
              <a:rPr lang="en-US" sz="1428" b="1" dirty="0">
                <a:solidFill>
                  <a:srgbClr val="FFFFFF"/>
                </a:solidFill>
                <a:ea typeface="Segoe UI" pitchFamily="34" charset="0"/>
                <a:cs typeface="Segoe UI" pitchFamily="34" charset="0"/>
              </a:rPr>
              <a:t>Customer network</a:t>
            </a:r>
          </a:p>
        </p:txBody>
      </p:sp>
      <p:sp>
        <p:nvSpPr>
          <p:cNvPr id="55" name="Rectangle 54"/>
          <p:cNvSpPr/>
          <p:nvPr/>
        </p:nvSpPr>
        <p:spPr bwMode="auto">
          <a:xfrm>
            <a:off x="6218237" y="2099433"/>
            <a:ext cx="1163998" cy="377805"/>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9891" tIns="111912" rIns="139891" bIns="111912" numCol="1" spcCol="0" rtlCol="0" fromWordArt="0" anchor="ctr" anchorCtr="0" forceAA="0" compatLnSpc="1">
            <a:prstTxWarp prst="textNoShape">
              <a:avLst/>
            </a:prstTxWarp>
            <a:noAutofit/>
          </a:bodyPr>
          <a:lstStyle/>
          <a:p>
            <a:pPr defTabSz="713271" fontAlgn="base">
              <a:lnSpc>
                <a:spcPct val="90000"/>
              </a:lnSpc>
              <a:spcBef>
                <a:spcPct val="0"/>
              </a:spcBef>
              <a:spcAft>
                <a:spcPct val="0"/>
              </a:spcAft>
            </a:pPr>
            <a:r>
              <a:rPr lang="en-US" sz="1224" dirty="0">
                <a:solidFill>
                  <a:srgbClr val="FFFFFF"/>
                </a:solidFill>
                <a:ea typeface="Segoe UI" pitchFamily="34" charset="0"/>
                <a:cs typeface="Segoe UI" pitchFamily="34" charset="0"/>
              </a:rPr>
              <a:t>Perimeter network</a:t>
            </a:r>
          </a:p>
        </p:txBody>
      </p:sp>
      <p:sp>
        <p:nvSpPr>
          <p:cNvPr id="70" name="Freeform 7"/>
          <p:cNvSpPr>
            <a:spLocks/>
          </p:cNvSpPr>
          <p:nvPr/>
        </p:nvSpPr>
        <p:spPr bwMode="auto">
          <a:xfrm>
            <a:off x="6920761" y="3815465"/>
            <a:ext cx="357855" cy="208584"/>
          </a:xfrm>
          <a:custGeom>
            <a:avLst/>
            <a:gdLst>
              <a:gd name="T0" fmla="*/ 29 w 78"/>
              <a:gd name="T1" fmla="*/ 50 h 50"/>
              <a:gd name="T2" fmla="*/ 29 w 78"/>
              <a:gd name="T3" fmla="*/ 36 h 50"/>
              <a:gd name="T4" fmla="*/ 78 w 78"/>
              <a:gd name="T5" fmla="*/ 36 h 50"/>
              <a:gd name="T6" fmla="*/ 78 w 78"/>
              <a:gd name="T7" fmla="*/ 15 h 50"/>
              <a:gd name="T8" fmla="*/ 29 w 78"/>
              <a:gd name="T9" fmla="*/ 15 h 50"/>
              <a:gd name="T10" fmla="*/ 29 w 78"/>
              <a:gd name="T11" fmla="*/ 0 h 50"/>
              <a:gd name="T12" fmla="*/ 0 w 78"/>
              <a:gd name="T13" fmla="*/ 25 h 50"/>
              <a:gd name="T14" fmla="*/ 29 w 78"/>
              <a:gd name="T15" fmla="*/ 50 h 50"/>
              <a:gd name="T16" fmla="*/ 29 w 78"/>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0">
                <a:moveTo>
                  <a:pt x="29" y="50"/>
                </a:moveTo>
                <a:cubicBezTo>
                  <a:pt x="29" y="36"/>
                  <a:pt x="29" y="36"/>
                  <a:pt x="29" y="36"/>
                </a:cubicBezTo>
                <a:cubicBezTo>
                  <a:pt x="56" y="36"/>
                  <a:pt x="78" y="36"/>
                  <a:pt x="78" y="36"/>
                </a:cubicBezTo>
                <a:cubicBezTo>
                  <a:pt x="78" y="15"/>
                  <a:pt x="78" y="15"/>
                  <a:pt x="78" y="15"/>
                </a:cubicBezTo>
                <a:cubicBezTo>
                  <a:pt x="47" y="15"/>
                  <a:pt x="29" y="15"/>
                  <a:pt x="29" y="15"/>
                </a:cubicBezTo>
                <a:cubicBezTo>
                  <a:pt x="29" y="0"/>
                  <a:pt x="29" y="0"/>
                  <a:pt x="29" y="0"/>
                </a:cubicBezTo>
                <a:cubicBezTo>
                  <a:pt x="0" y="25"/>
                  <a:pt x="0" y="25"/>
                  <a:pt x="0" y="25"/>
                </a:cubicBezTo>
                <a:cubicBezTo>
                  <a:pt x="29" y="50"/>
                  <a:pt x="29" y="50"/>
                  <a:pt x="29" y="50"/>
                </a:cubicBezTo>
                <a:cubicBezTo>
                  <a:pt x="29" y="50"/>
                  <a:pt x="29" y="50"/>
                  <a:pt x="29" y="5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dirty="0">
              <a:solidFill>
                <a:srgbClr val="FFFFFF"/>
              </a:solidFill>
              <a:ea typeface="MS PGothic" panose="020B0600070205080204" pitchFamily="34" charset="-128"/>
            </a:endParaRPr>
          </a:p>
        </p:txBody>
      </p:sp>
      <p:sp>
        <p:nvSpPr>
          <p:cNvPr id="71" name="Freeform 8"/>
          <p:cNvSpPr>
            <a:spLocks/>
          </p:cNvSpPr>
          <p:nvPr/>
        </p:nvSpPr>
        <p:spPr bwMode="auto">
          <a:xfrm>
            <a:off x="6920761" y="4057352"/>
            <a:ext cx="357855" cy="208584"/>
          </a:xfrm>
          <a:custGeom>
            <a:avLst/>
            <a:gdLst>
              <a:gd name="T0" fmla="*/ 49 w 78"/>
              <a:gd name="T1" fmla="*/ 0 h 50"/>
              <a:gd name="T2" fmla="*/ 49 w 78"/>
              <a:gd name="T3" fmla="*/ 15 h 50"/>
              <a:gd name="T4" fmla="*/ 0 w 78"/>
              <a:gd name="T5" fmla="*/ 15 h 50"/>
              <a:gd name="T6" fmla="*/ 0 w 78"/>
              <a:gd name="T7" fmla="*/ 36 h 50"/>
              <a:gd name="T8" fmla="*/ 49 w 78"/>
              <a:gd name="T9" fmla="*/ 36 h 50"/>
              <a:gd name="T10" fmla="*/ 49 w 78"/>
              <a:gd name="T11" fmla="*/ 50 h 50"/>
              <a:gd name="T12" fmla="*/ 78 w 78"/>
              <a:gd name="T13" fmla="*/ 25 h 50"/>
              <a:gd name="T14" fmla="*/ 49 w 78"/>
              <a:gd name="T15" fmla="*/ 0 h 50"/>
              <a:gd name="T16" fmla="*/ 49 w 7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0">
                <a:moveTo>
                  <a:pt x="49" y="0"/>
                </a:moveTo>
                <a:cubicBezTo>
                  <a:pt x="49" y="15"/>
                  <a:pt x="49" y="15"/>
                  <a:pt x="49" y="15"/>
                </a:cubicBezTo>
                <a:cubicBezTo>
                  <a:pt x="22" y="15"/>
                  <a:pt x="0" y="15"/>
                  <a:pt x="0" y="15"/>
                </a:cubicBezTo>
                <a:cubicBezTo>
                  <a:pt x="0" y="36"/>
                  <a:pt x="0" y="36"/>
                  <a:pt x="0" y="36"/>
                </a:cubicBezTo>
                <a:cubicBezTo>
                  <a:pt x="31" y="36"/>
                  <a:pt x="49" y="36"/>
                  <a:pt x="49" y="36"/>
                </a:cubicBezTo>
                <a:cubicBezTo>
                  <a:pt x="49" y="50"/>
                  <a:pt x="49" y="50"/>
                  <a:pt x="49" y="50"/>
                </a:cubicBezTo>
                <a:cubicBezTo>
                  <a:pt x="78" y="25"/>
                  <a:pt x="78" y="25"/>
                  <a:pt x="78" y="25"/>
                </a:cubicBezTo>
                <a:cubicBezTo>
                  <a:pt x="49" y="0"/>
                  <a:pt x="49" y="0"/>
                  <a:pt x="49" y="0"/>
                </a:cubicBezTo>
                <a:cubicBezTo>
                  <a:pt x="49" y="0"/>
                  <a:pt x="49" y="0"/>
                  <a:pt x="4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dirty="0">
              <a:solidFill>
                <a:srgbClr val="FFFFFF"/>
              </a:solidFill>
              <a:ea typeface="MS PGothic" panose="020B0600070205080204" pitchFamily="34" charset="-128"/>
            </a:endParaRPr>
          </a:p>
        </p:txBody>
      </p:sp>
      <p:grpSp>
        <p:nvGrpSpPr>
          <p:cNvPr id="72" name="Group 71"/>
          <p:cNvGrpSpPr/>
          <p:nvPr/>
        </p:nvGrpSpPr>
        <p:grpSpPr>
          <a:xfrm>
            <a:off x="6461720" y="3804929"/>
            <a:ext cx="327564" cy="443309"/>
            <a:chOff x="13103226" y="2775830"/>
            <a:chExt cx="1039812" cy="1407232"/>
          </a:xfrm>
        </p:grpSpPr>
        <p:sp>
          <p:nvSpPr>
            <p:cNvPr id="73" name="Rectangle 5"/>
            <p:cNvSpPr>
              <a:spLocks noChangeArrowheads="1"/>
            </p:cNvSpPr>
            <p:nvPr/>
          </p:nvSpPr>
          <p:spPr bwMode="auto">
            <a:xfrm>
              <a:off x="13103226" y="2775830"/>
              <a:ext cx="1039812" cy="1407232"/>
            </a:xfrm>
            <a:prstGeom prst="rect">
              <a:avLst/>
            </a:prstGeom>
            <a:solidFill>
              <a:schemeClr val="accent1">
                <a:lumMod val="7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4"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6"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7"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8"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9"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0"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1"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grpSp>
        <p:nvGrpSpPr>
          <p:cNvPr id="82" name="Group 81"/>
          <p:cNvGrpSpPr/>
          <p:nvPr/>
        </p:nvGrpSpPr>
        <p:grpSpPr>
          <a:xfrm>
            <a:off x="8031154" y="5105347"/>
            <a:ext cx="1845720" cy="805048"/>
            <a:chOff x="6493149" y="3508879"/>
            <a:chExt cx="5698851" cy="3359879"/>
          </a:xfrm>
        </p:grpSpPr>
        <p:sp>
          <p:nvSpPr>
            <p:cNvPr id="83" name="Freeform 82"/>
            <p:cNvSpPr>
              <a:spLocks/>
            </p:cNvSpPr>
            <p:nvPr/>
          </p:nvSpPr>
          <p:spPr bwMode="auto">
            <a:xfrm>
              <a:off x="11251834" y="3508879"/>
              <a:ext cx="692962" cy="456276"/>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4" name="Freeform 83"/>
            <p:cNvSpPr>
              <a:spLocks/>
            </p:cNvSpPr>
            <p:nvPr/>
          </p:nvSpPr>
          <p:spPr bwMode="auto">
            <a:xfrm>
              <a:off x="9037514" y="5752127"/>
              <a:ext cx="1307027" cy="1105845"/>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5" name="Freeform 84"/>
            <p:cNvSpPr>
              <a:spLocks/>
            </p:cNvSpPr>
            <p:nvPr/>
          </p:nvSpPr>
          <p:spPr bwMode="auto">
            <a:xfrm>
              <a:off x="9726530" y="5752127"/>
              <a:ext cx="1307027" cy="1105845"/>
            </a:xfrm>
            <a:custGeom>
              <a:avLst/>
              <a:gdLst>
                <a:gd name="T0" fmla="*/ 449 w 994"/>
                <a:gd name="T1" fmla="*/ 141 h 841"/>
                <a:gd name="T2" fmla="*/ 449 w 994"/>
                <a:gd name="T3" fmla="*/ 0 h 841"/>
                <a:gd name="T4" fmla="*/ 340 w 994"/>
                <a:gd name="T5" fmla="*/ 0 h 841"/>
                <a:gd name="T6" fmla="*/ 340 w 994"/>
                <a:gd name="T7" fmla="*/ 141 h 841"/>
                <a:gd name="T8" fmla="*/ 302 w 994"/>
                <a:gd name="T9" fmla="*/ 141 h 841"/>
                <a:gd name="T10" fmla="*/ 302 w 994"/>
                <a:gd name="T11" fmla="*/ 0 h 841"/>
                <a:gd name="T12" fmla="*/ 194 w 994"/>
                <a:gd name="T13" fmla="*/ 0 h 841"/>
                <a:gd name="T14" fmla="*/ 194 w 994"/>
                <a:gd name="T15" fmla="*/ 141 h 841"/>
                <a:gd name="T16" fmla="*/ 0 w 994"/>
                <a:gd name="T17" fmla="*/ 141 h 841"/>
                <a:gd name="T18" fmla="*/ 0 w 994"/>
                <a:gd name="T19" fmla="*/ 177 h 841"/>
                <a:gd name="T20" fmla="*/ 45 w 994"/>
                <a:gd name="T21" fmla="*/ 177 h 841"/>
                <a:gd name="T22" fmla="*/ 45 w 994"/>
                <a:gd name="T23" fmla="*/ 841 h 841"/>
                <a:gd name="T24" fmla="*/ 952 w 994"/>
                <a:gd name="T25" fmla="*/ 841 h 841"/>
                <a:gd name="T26" fmla="*/ 952 w 994"/>
                <a:gd name="T27" fmla="*/ 177 h 841"/>
                <a:gd name="T28" fmla="*/ 994 w 994"/>
                <a:gd name="T29" fmla="*/ 177 h 841"/>
                <a:gd name="T30" fmla="*/ 994 w 994"/>
                <a:gd name="T31" fmla="*/ 141 h 841"/>
                <a:gd name="T32" fmla="*/ 449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9" y="141"/>
                  </a:moveTo>
                  <a:lnTo>
                    <a:pt x="449" y="0"/>
                  </a:lnTo>
                  <a:lnTo>
                    <a:pt x="340" y="0"/>
                  </a:lnTo>
                  <a:lnTo>
                    <a:pt x="340" y="141"/>
                  </a:lnTo>
                  <a:lnTo>
                    <a:pt x="302" y="141"/>
                  </a:lnTo>
                  <a:lnTo>
                    <a:pt x="302" y="0"/>
                  </a:lnTo>
                  <a:lnTo>
                    <a:pt x="194" y="0"/>
                  </a:lnTo>
                  <a:lnTo>
                    <a:pt x="194" y="141"/>
                  </a:lnTo>
                  <a:lnTo>
                    <a:pt x="0" y="141"/>
                  </a:lnTo>
                  <a:lnTo>
                    <a:pt x="0" y="177"/>
                  </a:lnTo>
                  <a:lnTo>
                    <a:pt x="45" y="177"/>
                  </a:lnTo>
                  <a:lnTo>
                    <a:pt x="45" y="841"/>
                  </a:lnTo>
                  <a:lnTo>
                    <a:pt x="952" y="841"/>
                  </a:lnTo>
                  <a:lnTo>
                    <a:pt x="952" y="177"/>
                  </a:lnTo>
                  <a:lnTo>
                    <a:pt x="994" y="177"/>
                  </a:lnTo>
                  <a:lnTo>
                    <a:pt x="994" y="141"/>
                  </a:lnTo>
                  <a:lnTo>
                    <a:pt x="449"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6" name="Rectangle 34"/>
            <p:cNvSpPr>
              <a:spLocks noChangeArrowheads="1"/>
            </p:cNvSpPr>
            <p:nvPr/>
          </p:nvSpPr>
          <p:spPr bwMode="auto">
            <a:xfrm>
              <a:off x="6493149" y="6783022"/>
              <a:ext cx="1705448"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7" name="Rectangle 35"/>
            <p:cNvSpPr>
              <a:spLocks noChangeArrowheads="1"/>
            </p:cNvSpPr>
            <p:nvPr/>
          </p:nvSpPr>
          <p:spPr bwMode="auto">
            <a:xfrm>
              <a:off x="7430685" y="6525299"/>
              <a:ext cx="68376" cy="2577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8" name="Oval 36"/>
            <p:cNvSpPr>
              <a:spLocks noChangeArrowheads="1"/>
            </p:cNvSpPr>
            <p:nvPr/>
          </p:nvSpPr>
          <p:spPr bwMode="auto">
            <a:xfrm>
              <a:off x="7291304" y="6297817"/>
              <a:ext cx="341878" cy="3418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9" name="Oval 37"/>
            <p:cNvSpPr>
              <a:spLocks noChangeArrowheads="1"/>
            </p:cNvSpPr>
            <p:nvPr/>
          </p:nvSpPr>
          <p:spPr bwMode="auto">
            <a:xfrm>
              <a:off x="7337326" y="6121619"/>
              <a:ext cx="252464" cy="2511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0" name="Rectangle 38"/>
            <p:cNvSpPr>
              <a:spLocks noChangeArrowheads="1"/>
            </p:cNvSpPr>
            <p:nvPr/>
          </p:nvSpPr>
          <p:spPr bwMode="auto">
            <a:xfrm>
              <a:off x="7879071" y="6525299"/>
              <a:ext cx="67061" cy="2577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1" name="Oval 39"/>
            <p:cNvSpPr>
              <a:spLocks noChangeArrowheads="1"/>
            </p:cNvSpPr>
            <p:nvPr/>
          </p:nvSpPr>
          <p:spPr bwMode="auto">
            <a:xfrm>
              <a:off x="7738376" y="6297817"/>
              <a:ext cx="344508" cy="3418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2" name="Oval 40"/>
            <p:cNvSpPr>
              <a:spLocks noChangeArrowheads="1"/>
            </p:cNvSpPr>
            <p:nvPr/>
          </p:nvSpPr>
          <p:spPr bwMode="auto">
            <a:xfrm>
              <a:off x="7785713" y="6121619"/>
              <a:ext cx="251150" cy="2511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3" name="Rectangle 92"/>
            <p:cNvSpPr>
              <a:spLocks noChangeArrowheads="1"/>
            </p:cNvSpPr>
            <p:nvPr/>
          </p:nvSpPr>
          <p:spPr bwMode="auto">
            <a:xfrm>
              <a:off x="11108508" y="5909917"/>
              <a:ext cx="1083492" cy="950685"/>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4" name="Rectangle 93"/>
            <p:cNvSpPr>
              <a:spLocks noChangeArrowheads="1"/>
            </p:cNvSpPr>
            <p:nvPr/>
          </p:nvSpPr>
          <p:spPr bwMode="auto">
            <a:xfrm>
              <a:off x="11049337" y="5863895"/>
              <a:ext cx="1142663" cy="46022"/>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5" name="Rectangle 94"/>
            <p:cNvSpPr>
              <a:spLocks noChangeArrowheads="1"/>
            </p:cNvSpPr>
            <p:nvPr/>
          </p:nvSpPr>
          <p:spPr bwMode="auto">
            <a:xfrm>
              <a:off x="11491149" y="6556857"/>
              <a:ext cx="155160" cy="30374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6" name="Rectangle 95"/>
            <p:cNvSpPr>
              <a:spLocks noChangeArrowheads="1"/>
            </p:cNvSpPr>
            <p:nvPr/>
          </p:nvSpPr>
          <p:spPr bwMode="auto">
            <a:xfrm>
              <a:off x="11758077" y="6556857"/>
              <a:ext cx="155160" cy="30374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7" name="Rectangle 96"/>
            <p:cNvSpPr>
              <a:spLocks noChangeArrowheads="1"/>
            </p:cNvSpPr>
            <p:nvPr/>
          </p:nvSpPr>
          <p:spPr bwMode="auto">
            <a:xfrm>
              <a:off x="11220276" y="6037464"/>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8" name="Rectangle 97"/>
            <p:cNvSpPr>
              <a:spLocks noChangeArrowheads="1"/>
            </p:cNvSpPr>
            <p:nvPr/>
          </p:nvSpPr>
          <p:spPr bwMode="auto">
            <a:xfrm>
              <a:off x="11491149" y="6037464"/>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9" name="Rectangle 98"/>
            <p:cNvSpPr>
              <a:spLocks noChangeArrowheads="1"/>
            </p:cNvSpPr>
            <p:nvPr/>
          </p:nvSpPr>
          <p:spPr bwMode="auto">
            <a:xfrm>
              <a:off x="11758077" y="6037464"/>
              <a:ext cx="155160" cy="15516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0" name="Rectangle 99"/>
            <p:cNvSpPr>
              <a:spLocks noChangeArrowheads="1"/>
            </p:cNvSpPr>
            <p:nvPr/>
          </p:nvSpPr>
          <p:spPr bwMode="auto">
            <a:xfrm>
              <a:off x="12027635" y="6037464"/>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1" name="Rectangle 100"/>
            <p:cNvSpPr>
              <a:spLocks noChangeArrowheads="1"/>
            </p:cNvSpPr>
            <p:nvPr/>
          </p:nvSpPr>
          <p:spPr bwMode="auto">
            <a:xfrm>
              <a:off x="11220276" y="6304392"/>
              <a:ext cx="155160" cy="15516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2" name="Rectangle 101"/>
            <p:cNvSpPr>
              <a:spLocks noChangeArrowheads="1"/>
            </p:cNvSpPr>
            <p:nvPr/>
          </p:nvSpPr>
          <p:spPr bwMode="auto">
            <a:xfrm>
              <a:off x="11491149" y="6304392"/>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3" name="Rectangle 102"/>
            <p:cNvSpPr>
              <a:spLocks noChangeArrowheads="1"/>
            </p:cNvSpPr>
            <p:nvPr/>
          </p:nvSpPr>
          <p:spPr bwMode="auto">
            <a:xfrm>
              <a:off x="11758077" y="6304392"/>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4" name="Rectangle 103"/>
            <p:cNvSpPr>
              <a:spLocks noChangeArrowheads="1"/>
            </p:cNvSpPr>
            <p:nvPr/>
          </p:nvSpPr>
          <p:spPr bwMode="auto">
            <a:xfrm>
              <a:off x="12027635" y="6304392"/>
              <a:ext cx="155160" cy="15516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5" name="Rectangle 104"/>
            <p:cNvSpPr>
              <a:spLocks noChangeArrowheads="1"/>
            </p:cNvSpPr>
            <p:nvPr/>
          </p:nvSpPr>
          <p:spPr bwMode="auto">
            <a:xfrm>
              <a:off x="11220276" y="6037464"/>
              <a:ext cx="155160" cy="775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6" name="Rectangle 105"/>
            <p:cNvSpPr>
              <a:spLocks noChangeArrowheads="1"/>
            </p:cNvSpPr>
            <p:nvPr/>
          </p:nvSpPr>
          <p:spPr bwMode="auto">
            <a:xfrm>
              <a:off x="12027635" y="6037464"/>
              <a:ext cx="155160" cy="775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7" name="Rectangle 106"/>
            <p:cNvSpPr>
              <a:spLocks noChangeArrowheads="1"/>
            </p:cNvSpPr>
            <p:nvPr/>
          </p:nvSpPr>
          <p:spPr bwMode="auto">
            <a:xfrm>
              <a:off x="11646309" y="5677177"/>
              <a:ext cx="458906" cy="1867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8" name="Rectangle 107"/>
            <p:cNvSpPr>
              <a:spLocks noChangeArrowheads="1"/>
            </p:cNvSpPr>
            <p:nvPr/>
          </p:nvSpPr>
          <p:spPr bwMode="auto">
            <a:xfrm>
              <a:off x="9655525" y="4829055"/>
              <a:ext cx="1188685" cy="203154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9" name="Rectangle 108"/>
            <p:cNvSpPr>
              <a:spLocks noChangeArrowheads="1"/>
            </p:cNvSpPr>
            <p:nvPr/>
          </p:nvSpPr>
          <p:spPr bwMode="auto">
            <a:xfrm>
              <a:off x="9596353" y="4783033"/>
              <a:ext cx="1307027" cy="4602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0" name="Rectangle 109"/>
            <p:cNvSpPr>
              <a:spLocks noChangeArrowheads="1"/>
            </p:cNvSpPr>
            <p:nvPr/>
          </p:nvSpPr>
          <p:spPr bwMode="auto">
            <a:xfrm>
              <a:off x="9767292" y="5499663"/>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1" name="Rectangle 110"/>
            <p:cNvSpPr>
              <a:spLocks noChangeArrowheads="1"/>
            </p:cNvSpPr>
            <p:nvPr/>
          </p:nvSpPr>
          <p:spPr bwMode="auto">
            <a:xfrm>
              <a:off x="9767292" y="5499663"/>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2" name="Rectangle 111"/>
            <p:cNvSpPr>
              <a:spLocks noChangeArrowheads="1"/>
            </p:cNvSpPr>
            <p:nvPr/>
          </p:nvSpPr>
          <p:spPr bwMode="auto">
            <a:xfrm>
              <a:off x="10034221" y="5499663"/>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3" name="Rectangle 112"/>
            <p:cNvSpPr>
              <a:spLocks noChangeArrowheads="1"/>
            </p:cNvSpPr>
            <p:nvPr/>
          </p:nvSpPr>
          <p:spPr bwMode="auto">
            <a:xfrm>
              <a:off x="10303778" y="5499663"/>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4" name="Rectangle 113"/>
            <p:cNvSpPr>
              <a:spLocks noChangeArrowheads="1"/>
            </p:cNvSpPr>
            <p:nvPr/>
          </p:nvSpPr>
          <p:spPr bwMode="auto">
            <a:xfrm>
              <a:off x="10034221" y="6556857"/>
              <a:ext cx="155160" cy="30374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5" name="Rectangle 114"/>
            <p:cNvSpPr>
              <a:spLocks noChangeArrowheads="1"/>
            </p:cNvSpPr>
            <p:nvPr/>
          </p:nvSpPr>
          <p:spPr bwMode="auto">
            <a:xfrm>
              <a:off x="10303778" y="6556857"/>
              <a:ext cx="155160" cy="30374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6" name="Rectangle 115"/>
            <p:cNvSpPr>
              <a:spLocks noChangeArrowheads="1"/>
            </p:cNvSpPr>
            <p:nvPr/>
          </p:nvSpPr>
          <p:spPr bwMode="auto">
            <a:xfrm>
              <a:off x="10570707" y="5499663"/>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7" name="Rectangle 116"/>
            <p:cNvSpPr>
              <a:spLocks noChangeArrowheads="1"/>
            </p:cNvSpPr>
            <p:nvPr/>
          </p:nvSpPr>
          <p:spPr bwMode="auto">
            <a:xfrm>
              <a:off x="9767292" y="5766591"/>
              <a:ext cx="155160" cy="1564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8" name="Rectangle 117"/>
            <p:cNvSpPr>
              <a:spLocks noChangeArrowheads="1"/>
            </p:cNvSpPr>
            <p:nvPr/>
          </p:nvSpPr>
          <p:spPr bwMode="auto">
            <a:xfrm>
              <a:off x="10034221" y="5766591"/>
              <a:ext cx="155160" cy="1564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9" name="Rectangle 118"/>
            <p:cNvSpPr>
              <a:spLocks noChangeArrowheads="1"/>
            </p:cNvSpPr>
            <p:nvPr/>
          </p:nvSpPr>
          <p:spPr bwMode="auto">
            <a:xfrm>
              <a:off x="10303778" y="5766591"/>
              <a:ext cx="155160" cy="1564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0" name="Rectangle 119"/>
            <p:cNvSpPr>
              <a:spLocks noChangeArrowheads="1"/>
            </p:cNvSpPr>
            <p:nvPr/>
          </p:nvSpPr>
          <p:spPr bwMode="auto">
            <a:xfrm>
              <a:off x="10570707" y="5766591"/>
              <a:ext cx="156476" cy="1564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1" name="Rectangle 120"/>
            <p:cNvSpPr>
              <a:spLocks noChangeArrowheads="1"/>
            </p:cNvSpPr>
            <p:nvPr/>
          </p:nvSpPr>
          <p:spPr bwMode="auto">
            <a:xfrm>
              <a:off x="9767292" y="6037464"/>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2" name="Rectangle 121"/>
            <p:cNvSpPr>
              <a:spLocks noChangeArrowheads="1"/>
            </p:cNvSpPr>
            <p:nvPr/>
          </p:nvSpPr>
          <p:spPr bwMode="auto">
            <a:xfrm>
              <a:off x="10034221" y="6037464"/>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3" name="Rectangle 122"/>
            <p:cNvSpPr>
              <a:spLocks noChangeArrowheads="1"/>
            </p:cNvSpPr>
            <p:nvPr/>
          </p:nvSpPr>
          <p:spPr bwMode="auto">
            <a:xfrm>
              <a:off x="10303778" y="6037464"/>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4" name="Rectangle 123"/>
            <p:cNvSpPr>
              <a:spLocks noChangeArrowheads="1"/>
            </p:cNvSpPr>
            <p:nvPr/>
          </p:nvSpPr>
          <p:spPr bwMode="auto">
            <a:xfrm>
              <a:off x="10570707" y="6037464"/>
              <a:ext cx="156476"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5" name="Rectangle 124"/>
            <p:cNvSpPr>
              <a:spLocks noChangeArrowheads="1"/>
            </p:cNvSpPr>
            <p:nvPr/>
          </p:nvSpPr>
          <p:spPr bwMode="auto">
            <a:xfrm>
              <a:off x="9767292" y="6304392"/>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6" name="Rectangle 125"/>
            <p:cNvSpPr>
              <a:spLocks noChangeArrowheads="1"/>
            </p:cNvSpPr>
            <p:nvPr/>
          </p:nvSpPr>
          <p:spPr bwMode="auto">
            <a:xfrm>
              <a:off x="10034221" y="6304392"/>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7" name="Rectangle 126"/>
            <p:cNvSpPr>
              <a:spLocks noChangeArrowheads="1"/>
            </p:cNvSpPr>
            <p:nvPr/>
          </p:nvSpPr>
          <p:spPr bwMode="auto">
            <a:xfrm>
              <a:off x="10303778" y="6304392"/>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8" name="Rectangle 127"/>
            <p:cNvSpPr>
              <a:spLocks noChangeArrowheads="1"/>
            </p:cNvSpPr>
            <p:nvPr/>
          </p:nvSpPr>
          <p:spPr bwMode="auto">
            <a:xfrm>
              <a:off x="10570707" y="6304392"/>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9" name="Rectangle 128"/>
            <p:cNvSpPr>
              <a:spLocks noChangeArrowheads="1"/>
            </p:cNvSpPr>
            <p:nvPr/>
          </p:nvSpPr>
          <p:spPr bwMode="auto">
            <a:xfrm>
              <a:off x="9767292" y="6037464"/>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0" name="Rectangle 129"/>
            <p:cNvSpPr>
              <a:spLocks noChangeArrowheads="1"/>
            </p:cNvSpPr>
            <p:nvPr/>
          </p:nvSpPr>
          <p:spPr bwMode="auto">
            <a:xfrm>
              <a:off x="10570707" y="6037464"/>
              <a:ext cx="156476"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1" name="Rectangle 130"/>
            <p:cNvSpPr>
              <a:spLocks noChangeArrowheads="1"/>
            </p:cNvSpPr>
            <p:nvPr/>
          </p:nvSpPr>
          <p:spPr bwMode="auto">
            <a:xfrm>
              <a:off x="10570707" y="5766591"/>
              <a:ext cx="156476" cy="7889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2" name="Rectangle 131"/>
            <p:cNvSpPr>
              <a:spLocks noChangeArrowheads="1"/>
            </p:cNvSpPr>
            <p:nvPr/>
          </p:nvSpPr>
          <p:spPr bwMode="auto">
            <a:xfrm>
              <a:off x="9767292" y="4959232"/>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3" name="Rectangle 132"/>
            <p:cNvSpPr>
              <a:spLocks noChangeArrowheads="1"/>
            </p:cNvSpPr>
            <p:nvPr/>
          </p:nvSpPr>
          <p:spPr bwMode="auto">
            <a:xfrm>
              <a:off x="9767292" y="4959232"/>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4" name="Rectangle 133"/>
            <p:cNvSpPr>
              <a:spLocks noChangeArrowheads="1"/>
            </p:cNvSpPr>
            <p:nvPr/>
          </p:nvSpPr>
          <p:spPr bwMode="auto">
            <a:xfrm>
              <a:off x="10034221" y="4959232"/>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5" name="Rectangle 134"/>
            <p:cNvSpPr>
              <a:spLocks noChangeArrowheads="1"/>
            </p:cNvSpPr>
            <p:nvPr/>
          </p:nvSpPr>
          <p:spPr bwMode="auto">
            <a:xfrm>
              <a:off x="10303778" y="4959232"/>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6" name="Rectangle 135"/>
            <p:cNvSpPr>
              <a:spLocks noChangeArrowheads="1"/>
            </p:cNvSpPr>
            <p:nvPr/>
          </p:nvSpPr>
          <p:spPr bwMode="auto">
            <a:xfrm>
              <a:off x="10570707" y="4959232"/>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7" name="Rectangle 136"/>
            <p:cNvSpPr>
              <a:spLocks noChangeArrowheads="1"/>
            </p:cNvSpPr>
            <p:nvPr/>
          </p:nvSpPr>
          <p:spPr bwMode="auto">
            <a:xfrm>
              <a:off x="9767292" y="5230105"/>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8" name="Rectangle 137"/>
            <p:cNvSpPr>
              <a:spLocks noChangeArrowheads="1"/>
            </p:cNvSpPr>
            <p:nvPr/>
          </p:nvSpPr>
          <p:spPr bwMode="auto">
            <a:xfrm>
              <a:off x="10034221" y="5230105"/>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9" name="Rectangle 138"/>
            <p:cNvSpPr>
              <a:spLocks noChangeArrowheads="1"/>
            </p:cNvSpPr>
            <p:nvPr/>
          </p:nvSpPr>
          <p:spPr bwMode="auto">
            <a:xfrm>
              <a:off x="10303778" y="5230105"/>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0" name="Rectangle 139"/>
            <p:cNvSpPr>
              <a:spLocks noChangeArrowheads="1"/>
            </p:cNvSpPr>
            <p:nvPr/>
          </p:nvSpPr>
          <p:spPr bwMode="auto">
            <a:xfrm>
              <a:off x="10570707" y="5230105"/>
              <a:ext cx="156476"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1" name="Rectangle 140"/>
            <p:cNvSpPr>
              <a:spLocks noChangeArrowheads="1"/>
            </p:cNvSpPr>
            <p:nvPr/>
          </p:nvSpPr>
          <p:spPr bwMode="auto">
            <a:xfrm>
              <a:off x="10570707" y="5230105"/>
              <a:ext cx="156476"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2" name="Rectangle 141"/>
            <p:cNvSpPr>
              <a:spLocks noChangeArrowheads="1"/>
            </p:cNvSpPr>
            <p:nvPr/>
          </p:nvSpPr>
          <p:spPr bwMode="auto">
            <a:xfrm>
              <a:off x="9850132" y="4596315"/>
              <a:ext cx="143326" cy="1867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3" name="Rectangle 142"/>
            <p:cNvSpPr>
              <a:spLocks noChangeArrowheads="1"/>
            </p:cNvSpPr>
            <p:nvPr/>
          </p:nvSpPr>
          <p:spPr bwMode="auto">
            <a:xfrm>
              <a:off x="10040795" y="4596315"/>
              <a:ext cx="142011" cy="1867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4" name="Rectangle 143"/>
            <p:cNvSpPr>
              <a:spLocks noChangeArrowheads="1"/>
            </p:cNvSpPr>
            <p:nvPr/>
          </p:nvSpPr>
          <p:spPr bwMode="auto">
            <a:xfrm>
              <a:off x="9297867" y="6783022"/>
              <a:ext cx="447072"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5" name="Rectangle 144"/>
            <p:cNvSpPr>
              <a:spLocks noChangeArrowheads="1"/>
            </p:cNvSpPr>
            <p:nvPr/>
          </p:nvSpPr>
          <p:spPr bwMode="auto">
            <a:xfrm>
              <a:off x="10570707" y="6783022"/>
              <a:ext cx="649569"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nvGrpSpPr>
            <p:cNvPr id="146" name="Group 145"/>
            <p:cNvGrpSpPr/>
            <p:nvPr/>
          </p:nvGrpSpPr>
          <p:grpSpPr>
            <a:xfrm>
              <a:off x="10135706" y="3508879"/>
              <a:ext cx="1171354" cy="2920430"/>
              <a:chOff x="9758088" y="2567398"/>
              <a:chExt cx="1548972" cy="3861911"/>
            </a:xfrm>
          </p:grpSpPr>
          <p:sp>
            <p:nvSpPr>
              <p:cNvPr id="157" name="Freeform 156"/>
              <p:cNvSpPr>
                <a:spLocks/>
              </p:cNvSpPr>
              <p:nvPr/>
            </p:nvSpPr>
            <p:spPr bwMode="auto">
              <a:xfrm>
                <a:off x="9788331" y="2567398"/>
                <a:ext cx="1488486" cy="978298"/>
              </a:xfrm>
              <a:custGeom>
                <a:avLst/>
                <a:gdLst>
                  <a:gd name="T0" fmla="*/ 403 w 479"/>
                  <a:gd name="T1" fmla="*/ 138 h 315"/>
                  <a:gd name="T2" fmla="*/ 403 w 479"/>
                  <a:gd name="T3" fmla="*/ 132 h 315"/>
                  <a:gd name="T4" fmla="*/ 271 w 479"/>
                  <a:gd name="T5" fmla="*/ 0 h 315"/>
                  <a:gd name="T6" fmla="*/ 161 w 479"/>
                  <a:gd name="T7" fmla="*/ 59 h 315"/>
                  <a:gd name="T8" fmla="*/ 125 w 479"/>
                  <a:gd name="T9" fmla="*/ 50 h 315"/>
                  <a:gd name="T10" fmla="*/ 82 w 479"/>
                  <a:gd name="T11" fmla="*/ 62 h 315"/>
                  <a:gd name="T12" fmla="*/ 48 w 479"/>
                  <a:gd name="T13" fmla="*/ 124 h 315"/>
                  <a:gd name="T14" fmla="*/ 0 w 479"/>
                  <a:gd name="T15" fmla="*/ 211 h 315"/>
                  <a:gd name="T16" fmla="*/ 93 w 479"/>
                  <a:gd name="T17" fmla="*/ 315 h 315"/>
                  <a:gd name="T18" fmla="*/ 104 w 479"/>
                  <a:gd name="T19" fmla="*/ 315 h 315"/>
                  <a:gd name="T20" fmla="*/ 115 w 479"/>
                  <a:gd name="T21" fmla="*/ 315 h 315"/>
                  <a:gd name="T22" fmla="*/ 330 w 479"/>
                  <a:gd name="T23" fmla="*/ 315 h 315"/>
                  <a:gd name="T24" fmla="*/ 335 w 479"/>
                  <a:gd name="T25" fmla="*/ 315 h 315"/>
                  <a:gd name="T26" fmla="*/ 340 w 479"/>
                  <a:gd name="T27" fmla="*/ 315 h 315"/>
                  <a:gd name="T28" fmla="*/ 356 w 479"/>
                  <a:gd name="T29" fmla="*/ 315 h 315"/>
                  <a:gd name="T30" fmla="*/ 390 w 479"/>
                  <a:gd name="T31" fmla="*/ 315 h 315"/>
                  <a:gd name="T32" fmla="*/ 479 w 479"/>
                  <a:gd name="T33" fmla="*/ 226 h 315"/>
                  <a:gd name="T34" fmla="*/ 403 w 479"/>
                  <a:gd name="T35" fmla="*/ 13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15">
                    <a:moveTo>
                      <a:pt x="403" y="138"/>
                    </a:moveTo>
                    <a:cubicBezTo>
                      <a:pt x="403" y="137"/>
                      <a:pt x="403" y="134"/>
                      <a:pt x="403" y="132"/>
                    </a:cubicBezTo>
                    <a:cubicBezTo>
                      <a:pt x="403" y="59"/>
                      <a:pt x="344" y="0"/>
                      <a:pt x="271" y="0"/>
                    </a:cubicBezTo>
                    <a:cubicBezTo>
                      <a:pt x="225" y="0"/>
                      <a:pt x="184" y="24"/>
                      <a:pt x="161" y="59"/>
                    </a:cubicBezTo>
                    <a:cubicBezTo>
                      <a:pt x="150" y="53"/>
                      <a:pt x="138" y="50"/>
                      <a:pt x="125" y="50"/>
                    </a:cubicBezTo>
                    <a:cubicBezTo>
                      <a:pt x="109" y="50"/>
                      <a:pt x="94" y="54"/>
                      <a:pt x="82" y="62"/>
                    </a:cubicBezTo>
                    <a:cubicBezTo>
                      <a:pt x="62" y="76"/>
                      <a:pt x="48" y="99"/>
                      <a:pt x="48" y="124"/>
                    </a:cubicBezTo>
                    <a:cubicBezTo>
                      <a:pt x="20" y="143"/>
                      <a:pt x="0" y="175"/>
                      <a:pt x="0" y="211"/>
                    </a:cubicBezTo>
                    <a:cubicBezTo>
                      <a:pt x="0" y="265"/>
                      <a:pt x="41" y="309"/>
                      <a:pt x="93" y="315"/>
                    </a:cubicBezTo>
                    <a:cubicBezTo>
                      <a:pt x="96" y="315"/>
                      <a:pt x="101" y="315"/>
                      <a:pt x="104" y="315"/>
                    </a:cubicBezTo>
                    <a:cubicBezTo>
                      <a:pt x="108" y="315"/>
                      <a:pt x="111" y="315"/>
                      <a:pt x="115" y="315"/>
                    </a:cubicBezTo>
                    <a:cubicBezTo>
                      <a:pt x="163" y="315"/>
                      <a:pt x="277" y="315"/>
                      <a:pt x="330" y="315"/>
                    </a:cubicBezTo>
                    <a:cubicBezTo>
                      <a:pt x="332" y="315"/>
                      <a:pt x="333" y="315"/>
                      <a:pt x="335" y="315"/>
                    </a:cubicBezTo>
                    <a:cubicBezTo>
                      <a:pt x="340" y="315"/>
                      <a:pt x="340" y="315"/>
                      <a:pt x="340" y="315"/>
                    </a:cubicBezTo>
                    <a:cubicBezTo>
                      <a:pt x="343" y="315"/>
                      <a:pt x="351" y="315"/>
                      <a:pt x="356" y="315"/>
                    </a:cubicBezTo>
                    <a:cubicBezTo>
                      <a:pt x="390" y="315"/>
                      <a:pt x="390" y="315"/>
                      <a:pt x="390" y="315"/>
                    </a:cubicBezTo>
                    <a:cubicBezTo>
                      <a:pt x="440" y="314"/>
                      <a:pt x="479" y="275"/>
                      <a:pt x="479" y="226"/>
                    </a:cubicBezTo>
                    <a:cubicBezTo>
                      <a:pt x="479" y="182"/>
                      <a:pt x="446" y="145"/>
                      <a:pt x="403" y="13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8" name="Freeform 157"/>
              <p:cNvSpPr>
                <a:spLocks/>
              </p:cNvSpPr>
              <p:nvPr/>
            </p:nvSpPr>
            <p:spPr bwMode="auto">
              <a:xfrm>
                <a:off x="9758088" y="3223541"/>
                <a:ext cx="1548972" cy="3205768"/>
              </a:xfrm>
              <a:custGeom>
                <a:avLst/>
                <a:gdLst>
                  <a:gd name="T0" fmla="*/ 493 w 499"/>
                  <a:gd name="T1" fmla="*/ 1020 h 1032"/>
                  <a:gd name="T2" fmla="*/ 266 w 499"/>
                  <a:gd name="T3" fmla="*/ 735 h 1032"/>
                  <a:gd name="T4" fmla="*/ 171 w 499"/>
                  <a:gd name="T5" fmla="*/ 44 h 1032"/>
                  <a:gd name="T6" fmla="*/ 250 w 499"/>
                  <a:gd name="T7" fmla="*/ 46 h 1032"/>
                  <a:gd name="T8" fmla="*/ 499 w 499"/>
                  <a:gd name="T9" fmla="*/ 6 h 1032"/>
                  <a:gd name="T10" fmla="*/ 493 w 499"/>
                  <a:gd name="T11" fmla="*/ 0 h 1032"/>
                  <a:gd name="T12" fmla="*/ 487 w 499"/>
                  <a:gd name="T13" fmla="*/ 5 h 1032"/>
                  <a:gd name="T14" fmla="*/ 250 w 499"/>
                  <a:gd name="T15" fmla="*/ 34 h 1032"/>
                  <a:gd name="T16" fmla="*/ 12 w 499"/>
                  <a:gd name="T17" fmla="*/ 6 h 1032"/>
                  <a:gd name="T18" fmla="*/ 6 w 499"/>
                  <a:gd name="T19" fmla="*/ 0 h 1032"/>
                  <a:gd name="T20" fmla="*/ 0 w 499"/>
                  <a:gd name="T21" fmla="*/ 6 h 1032"/>
                  <a:gd name="T22" fmla="*/ 159 w 499"/>
                  <a:gd name="T23" fmla="*/ 43 h 1032"/>
                  <a:gd name="T24" fmla="*/ 255 w 499"/>
                  <a:gd name="T25" fmla="*/ 739 h 1032"/>
                  <a:gd name="T26" fmla="*/ 493 w 499"/>
                  <a:gd name="T27" fmla="*/ 1032 h 1032"/>
                  <a:gd name="T28" fmla="*/ 499 w 499"/>
                  <a:gd name="T29" fmla="*/ 1026 h 1032"/>
                  <a:gd name="T30" fmla="*/ 493 w 499"/>
                  <a:gd name="T3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 h="1032">
                    <a:moveTo>
                      <a:pt x="493" y="1020"/>
                    </a:moveTo>
                    <a:cubicBezTo>
                      <a:pt x="408" y="1020"/>
                      <a:pt x="327" y="919"/>
                      <a:pt x="266" y="735"/>
                    </a:cubicBezTo>
                    <a:cubicBezTo>
                      <a:pt x="205" y="551"/>
                      <a:pt x="171" y="305"/>
                      <a:pt x="171" y="44"/>
                    </a:cubicBezTo>
                    <a:cubicBezTo>
                      <a:pt x="212" y="46"/>
                      <a:pt x="246" y="46"/>
                      <a:pt x="250" y="46"/>
                    </a:cubicBezTo>
                    <a:cubicBezTo>
                      <a:pt x="260" y="46"/>
                      <a:pt x="499" y="46"/>
                      <a:pt x="499" y="6"/>
                    </a:cubicBezTo>
                    <a:cubicBezTo>
                      <a:pt x="499" y="2"/>
                      <a:pt x="496" y="0"/>
                      <a:pt x="493" y="0"/>
                    </a:cubicBezTo>
                    <a:cubicBezTo>
                      <a:pt x="490" y="0"/>
                      <a:pt x="487" y="2"/>
                      <a:pt x="487" y="5"/>
                    </a:cubicBezTo>
                    <a:cubicBezTo>
                      <a:pt x="483" y="16"/>
                      <a:pt x="400" y="34"/>
                      <a:pt x="250" y="34"/>
                    </a:cubicBezTo>
                    <a:cubicBezTo>
                      <a:pt x="99" y="34"/>
                      <a:pt x="16" y="16"/>
                      <a:pt x="12" y="6"/>
                    </a:cubicBezTo>
                    <a:cubicBezTo>
                      <a:pt x="12" y="2"/>
                      <a:pt x="10" y="0"/>
                      <a:pt x="6" y="0"/>
                    </a:cubicBezTo>
                    <a:cubicBezTo>
                      <a:pt x="3" y="0"/>
                      <a:pt x="0" y="2"/>
                      <a:pt x="0" y="6"/>
                    </a:cubicBezTo>
                    <a:cubicBezTo>
                      <a:pt x="0" y="30"/>
                      <a:pt x="87" y="40"/>
                      <a:pt x="159" y="43"/>
                    </a:cubicBezTo>
                    <a:cubicBezTo>
                      <a:pt x="159" y="306"/>
                      <a:pt x="193" y="553"/>
                      <a:pt x="255" y="739"/>
                    </a:cubicBezTo>
                    <a:cubicBezTo>
                      <a:pt x="318" y="928"/>
                      <a:pt x="402" y="1032"/>
                      <a:pt x="493" y="1032"/>
                    </a:cubicBezTo>
                    <a:cubicBezTo>
                      <a:pt x="496" y="1032"/>
                      <a:pt x="499" y="1029"/>
                      <a:pt x="499" y="1026"/>
                    </a:cubicBezTo>
                    <a:cubicBezTo>
                      <a:pt x="499" y="1022"/>
                      <a:pt x="496" y="1020"/>
                      <a:pt x="493" y="102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grpSp>
          <p:nvGrpSpPr>
            <p:cNvPr id="147" name="Group 146"/>
            <p:cNvGrpSpPr/>
            <p:nvPr/>
          </p:nvGrpSpPr>
          <p:grpSpPr>
            <a:xfrm>
              <a:off x="8147781" y="5305159"/>
              <a:ext cx="1155353" cy="1563599"/>
              <a:chOff x="13103226" y="2775830"/>
              <a:chExt cx="1039812" cy="1407232"/>
            </a:xfrm>
          </p:grpSpPr>
          <p:sp>
            <p:nvSpPr>
              <p:cNvPr id="148" name="Rectangle 5"/>
              <p:cNvSpPr>
                <a:spLocks noChangeArrowheads="1"/>
              </p:cNvSpPr>
              <p:nvPr/>
            </p:nvSpPr>
            <p:spPr bwMode="auto">
              <a:xfrm>
                <a:off x="13103226" y="2775830"/>
                <a:ext cx="1039812" cy="1407232"/>
              </a:xfrm>
              <a:prstGeom prst="rect">
                <a:avLst/>
              </a:prstGeom>
              <a:solidFill>
                <a:schemeClr val="accent1">
                  <a:lumMod val="7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grpSp>
      <p:sp>
        <p:nvSpPr>
          <p:cNvPr id="173" name="Rectangle 172"/>
          <p:cNvSpPr/>
          <p:nvPr/>
        </p:nvSpPr>
        <p:spPr bwMode="auto">
          <a:xfrm>
            <a:off x="8806106" y="3326327"/>
            <a:ext cx="1345920" cy="1462774"/>
          </a:xfrm>
          <a:prstGeom prst="rect">
            <a:avLst/>
          </a:prstGeom>
          <a:solidFill>
            <a:schemeClr val="accent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63" tIns="34963" rIns="34963" bIns="34963" numCol="1" spcCol="0" rtlCol="0" fromWordArt="0" anchor="ctr" anchorCtr="0" forceAA="0" compatLnSpc="1">
            <a:prstTxWarp prst="textNoShape">
              <a:avLst/>
            </a:prstTxWarp>
            <a:noAutofit/>
          </a:bodyPr>
          <a:lstStyle/>
          <a:p>
            <a:pPr algn="ctr" defTabSz="699008" fontAlgn="base">
              <a:spcBef>
                <a:spcPct val="0"/>
              </a:spcBef>
              <a:spcAft>
                <a:spcPct val="0"/>
              </a:spcAft>
            </a:pPr>
            <a:endParaRPr lang="en-US" sz="1682" dirty="0">
              <a:solidFill>
                <a:srgbClr val="FFFFFF"/>
              </a:solidFill>
              <a:ea typeface="Segoe UI" pitchFamily="34" charset="0"/>
              <a:cs typeface="Segoe UI" pitchFamily="34" charset="0"/>
            </a:endParaRPr>
          </a:p>
        </p:txBody>
      </p:sp>
      <p:sp>
        <p:nvSpPr>
          <p:cNvPr id="174" name="Rectangle 173"/>
          <p:cNvSpPr/>
          <p:nvPr/>
        </p:nvSpPr>
        <p:spPr>
          <a:xfrm>
            <a:off x="8873444" y="3367907"/>
            <a:ext cx="939360" cy="257122"/>
          </a:xfrm>
          <a:prstGeom prst="rect">
            <a:avLst/>
          </a:prstGeom>
        </p:spPr>
        <p:txBody>
          <a:bodyPr wrap="none">
            <a:spAutoFit/>
          </a:bodyPr>
          <a:lstStyle/>
          <a:p>
            <a:pPr defTabSz="932597" fontAlgn="base">
              <a:spcBef>
                <a:spcPct val="0"/>
              </a:spcBef>
              <a:spcAft>
                <a:spcPct val="0"/>
              </a:spcAft>
            </a:pPr>
            <a:r>
              <a:rPr lang="en-US" sz="1071" kern="0" spc="-15" dirty="0">
                <a:solidFill>
                  <a:srgbClr val="FFFFFF"/>
                </a:solidFill>
                <a:ea typeface="MS PGothic" panose="020B0600070205080204" pitchFamily="34" charset="-128"/>
                <a:cs typeface="Segoe UI" panose="020B0502040204020203" pitchFamily="34" charset="0"/>
              </a:rPr>
              <a:t>LOB Systems</a:t>
            </a:r>
          </a:p>
        </p:txBody>
      </p:sp>
      <p:sp>
        <p:nvSpPr>
          <p:cNvPr id="175" name="Down Arrow 174"/>
          <p:cNvSpPr/>
          <p:nvPr/>
        </p:nvSpPr>
        <p:spPr bwMode="auto">
          <a:xfrm rot="10800000">
            <a:off x="3614111" y="5040828"/>
            <a:ext cx="367530" cy="669730"/>
          </a:xfrm>
          <a:prstGeom prst="downArrow">
            <a:avLst>
              <a:gd name="adj1" fmla="val 42122"/>
              <a:gd name="adj2" fmla="val 62085"/>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04" tIns="34952" rIns="69904" bIns="34952" numCol="1" rtlCol="0" anchor="ctr" anchorCtr="0" compatLnSpc="1">
            <a:prstTxWarp prst="textNoShape">
              <a:avLst/>
            </a:prstTxWarp>
          </a:bodyPr>
          <a:lstStyle/>
          <a:p>
            <a:pPr algn="ctr" defTabSz="698807" fontAlgn="base">
              <a:spcBef>
                <a:spcPct val="0"/>
              </a:spcBef>
              <a:spcAft>
                <a:spcPct val="0"/>
              </a:spcAft>
            </a:pPr>
            <a:endParaRPr lang="en-US" sz="1682" dirty="0">
              <a:solidFill>
                <a:srgbClr val="FFFFFF"/>
              </a:solidFill>
            </a:endParaRPr>
          </a:p>
        </p:txBody>
      </p:sp>
      <p:sp>
        <p:nvSpPr>
          <p:cNvPr id="177" name="Down Arrow 176"/>
          <p:cNvSpPr/>
          <p:nvPr/>
        </p:nvSpPr>
        <p:spPr bwMode="auto">
          <a:xfrm rot="10800000">
            <a:off x="8074019" y="4821769"/>
            <a:ext cx="367530" cy="669730"/>
          </a:xfrm>
          <a:prstGeom prst="downArrow">
            <a:avLst>
              <a:gd name="adj1" fmla="val 42122"/>
              <a:gd name="adj2" fmla="val 62085"/>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9904" tIns="34952" rIns="69904" bIns="34952" numCol="1" rtlCol="0" anchor="ctr" anchorCtr="0" compatLnSpc="1">
            <a:prstTxWarp prst="textNoShape">
              <a:avLst/>
            </a:prstTxWarp>
          </a:bodyPr>
          <a:lstStyle/>
          <a:p>
            <a:pPr algn="ctr" defTabSz="698807" fontAlgn="base">
              <a:spcBef>
                <a:spcPct val="0"/>
              </a:spcBef>
              <a:spcAft>
                <a:spcPct val="0"/>
              </a:spcAft>
            </a:pPr>
            <a:endParaRPr lang="en-US" sz="1682" dirty="0">
              <a:solidFill>
                <a:srgbClr val="FFFFFF"/>
              </a:solidFill>
            </a:endParaRPr>
          </a:p>
        </p:txBody>
      </p:sp>
      <p:grpSp>
        <p:nvGrpSpPr>
          <p:cNvPr id="178" name="Group 5"/>
          <p:cNvGrpSpPr>
            <a:grpSpLocks noChangeAspect="1"/>
          </p:cNvGrpSpPr>
          <p:nvPr/>
        </p:nvGrpSpPr>
        <p:grpSpPr bwMode="auto">
          <a:xfrm>
            <a:off x="9106922" y="3731119"/>
            <a:ext cx="647007" cy="791168"/>
            <a:chOff x="2883" y="937"/>
            <a:chExt cx="2069" cy="2530"/>
          </a:xfrm>
        </p:grpSpPr>
        <p:sp>
          <p:nvSpPr>
            <p:cNvPr id="179" name="AutoShape 4"/>
            <p:cNvSpPr>
              <a:spLocks noChangeAspect="1" noChangeArrowheads="1" noTextEdit="1"/>
            </p:cNvSpPr>
            <p:nvPr/>
          </p:nvSpPr>
          <p:spPr bwMode="auto">
            <a:xfrm>
              <a:off x="2883" y="937"/>
              <a:ext cx="2069" cy="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0" name="Freeform 6"/>
            <p:cNvSpPr>
              <a:spLocks noEditPoints="1"/>
            </p:cNvSpPr>
            <p:nvPr/>
          </p:nvSpPr>
          <p:spPr bwMode="auto">
            <a:xfrm>
              <a:off x="4307" y="1776"/>
              <a:ext cx="144" cy="191"/>
            </a:xfrm>
            <a:custGeom>
              <a:avLst/>
              <a:gdLst>
                <a:gd name="T0" fmla="*/ 78 w 144"/>
                <a:gd name="T1" fmla="*/ 21 h 191"/>
                <a:gd name="T2" fmla="*/ 78 w 144"/>
                <a:gd name="T3" fmla="*/ 0 h 191"/>
                <a:gd name="T4" fmla="*/ 29 w 144"/>
                <a:gd name="T5" fmla="*/ 0 h 191"/>
                <a:gd name="T6" fmla="*/ 29 w 144"/>
                <a:gd name="T7" fmla="*/ 21 h 191"/>
                <a:gd name="T8" fmla="*/ 0 w 144"/>
                <a:gd name="T9" fmla="*/ 21 h 191"/>
                <a:gd name="T10" fmla="*/ 0 w 144"/>
                <a:gd name="T11" fmla="*/ 26 h 191"/>
                <a:gd name="T12" fmla="*/ 7 w 144"/>
                <a:gd name="T13" fmla="*/ 26 h 191"/>
                <a:gd name="T14" fmla="*/ 7 w 144"/>
                <a:gd name="T15" fmla="*/ 191 h 191"/>
                <a:gd name="T16" fmla="*/ 50 w 144"/>
                <a:gd name="T17" fmla="*/ 191 h 191"/>
                <a:gd name="T18" fmla="*/ 50 w 144"/>
                <a:gd name="T19" fmla="*/ 158 h 191"/>
                <a:gd name="T20" fmla="*/ 66 w 144"/>
                <a:gd name="T21" fmla="*/ 158 h 191"/>
                <a:gd name="T22" fmla="*/ 66 w 144"/>
                <a:gd name="T23" fmla="*/ 191 h 191"/>
                <a:gd name="T24" fmla="*/ 78 w 144"/>
                <a:gd name="T25" fmla="*/ 191 h 191"/>
                <a:gd name="T26" fmla="*/ 78 w 144"/>
                <a:gd name="T27" fmla="*/ 158 h 191"/>
                <a:gd name="T28" fmla="*/ 97 w 144"/>
                <a:gd name="T29" fmla="*/ 158 h 191"/>
                <a:gd name="T30" fmla="*/ 97 w 144"/>
                <a:gd name="T31" fmla="*/ 191 h 191"/>
                <a:gd name="T32" fmla="*/ 137 w 144"/>
                <a:gd name="T33" fmla="*/ 191 h 191"/>
                <a:gd name="T34" fmla="*/ 137 w 144"/>
                <a:gd name="T35" fmla="*/ 26 h 191"/>
                <a:gd name="T36" fmla="*/ 144 w 144"/>
                <a:gd name="T37" fmla="*/ 26 h 191"/>
                <a:gd name="T38" fmla="*/ 144 w 144"/>
                <a:gd name="T39" fmla="*/ 21 h 191"/>
                <a:gd name="T40" fmla="*/ 78 w 144"/>
                <a:gd name="T41" fmla="*/ 21 h 191"/>
                <a:gd name="T42" fmla="*/ 125 w 144"/>
                <a:gd name="T43" fmla="*/ 146 h 191"/>
                <a:gd name="T44" fmla="*/ 19 w 144"/>
                <a:gd name="T45" fmla="*/ 146 h 191"/>
                <a:gd name="T46" fmla="*/ 19 w 144"/>
                <a:gd name="T47" fmla="*/ 130 h 191"/>
                <a:gd name="T48" fmla="*/ 125 w 144"/>
                <a:gd name="T49" fmla="*/ 130 h 191"/>
                <a:gd name="T50" fmla="*/ 125 w 144"/>
                <a:gd name="T51" fmla="*/ 146 h 191"/>
                <a:gd name="T52" fmla="*/ 125 w 144"/>
                <a:gd name="T53" fmla="*/ 118 h 191"/>
                <a:gd name="T54" fmla="*/ 19 w 144"/>
                <a:gd name="T55" fmla="*/ 118 h 191"/>
                <a:gd name="T56" fmla="*/ 19 w 144"/>
                <a:gd name="T57" fmla="*/ 99 h 191"/>
                <a:gd name="T58" fmla="*/ 125 w 144"/>
                <a:gd name="T59" fmla="*/ 99 h 191"/>
                <a:gd name="T60" fmla="*/ 125 w 144"/>
                <a:gd name="T61" fmla="*/ 118 h 191"/>
                <a:gd name="T62" fmla="*/ 125 w 144"/>
                <a:gd name="T63" fmla="*/ 87 h 191"/>
                <a:gd name="T64" fmla="*/ 19 w 144"/>
                <a:gd name="T65" fmla="*/ 87 h 191"/>
                <a:gd name="T66" fmla="*/ 19 w 144"/>
                <a:gd name="T67" fmla="*/ 71 h 191"/>
                <a:gd name="T68" fmla="*/ 125 w 144"/>
                <a:gd name="T69" fmla="*/ 71 h 191"/>
                <a:gd name="T70" fmla="*/ 125 w 144"/>
                <a:gd name="T71" fmla="*/ 87 h 191"/>
                <a:gd name="T72" fmla="*/ 125 w 144"/>
                <a:gd name="T73" fmla="*/ 59 h 191"/>
                <a:gd name="T74" fmla="*/ 19 w 144"/>
                <a:gd name="T75" fmla="*/ 59 h 191"/>
                <a:gd name="T76" fmla="*/ 19 w 144"/>
                <a:gd name="T77" fmla="*/ 40 h 191"/>
                <a:gd name="T78" fmla="*/ 125 w 144"/>
                <a:gd name="T79" fmla="*/ 40 h 191"/>
                <a:gd name="T80" fmla="*/ 125 w 144"/>
                <a:gd name="T81" fmla="*/ 5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91">
                  <a:moveTo>
                    <a:pt x="78" y="21"/>
                  </a:moveTo>
                  <a:lnTo>
                    <a:pt x="78" y="0"/>
                  </a:lnTo>
                  <a:lnTo>
                    <a:pt x="29" y="0"/>
                  </a:lnTo>
                  <a:lnTo>
                    <a:pt x="29" y="21"/>
                  </a:lnTo>
                  <a:lnTo>
                    <a:pt x="0" y="21"/>
                  </a:lnTo>
                  <a:lnTo>
                    <a:pt x="0" y="26"/>
                  </a:lnTo>
                  <a:lnTo>
                    <a:pt x="7" y="26"/>
                  </a:lnTo>
                  <a:lnTo>
                    <a:pt x="7" y="191"/>
                  </a:lnTo>
                  <a:lnTo>
                    <a:pt x="50" y="191"/>
                  </a:lnTo>
                  <a:lnTo>
                    <a:pt x="50" y="158"/>
                  </a:lnTo>
                  <a:lnTo>
                    <a:pt x="66" y="158"/>
                  </a:lnTo>
                  <a:lnTo>
                    <a:pt x="66" y="191"/>
                  </a:lnTo>
                  <a:lnTo>
                    <a:pt x="78" y="191"/>
                  </a:lnTo>
                  <a:lnTo>
                    <a:pt x="78" y="158"/>
                  </a:lnTo>
                  <a:lnTo>
                    <a:pt x="97" y="158"/>
                  </a:lnTo>
                  <a:lnTo>
                    <a:pt x="97" y="191"/>
                  </a:lnTo>
                  <a:lnTo>
                    <a:pt x="137" y="191"/>
                  </a:lnTo>
                  <a:lnTo>
                    <a:pt x="137" y="26"/>
                  </a:lnTo>
                  <a:lnTo>
                    <a:pt x="144" y="26"/>
                  </a:lnTo>
                  <a:lnTo>
                    <a:pt x="144" y="21"/>
                  </a:lnTo>
                  <a:lnTo>
                    <a:pt x="78" y="21"/>
                  </a:lnTo>
                  <a:close/>
                  <a:moveTo>
                    <a:pt x="125" y="146"/>
                  </a:moveTo>
                  <a:lnTo>
                    <a:pt x="19" y="146"/>
                  </a:lnTo>
                  <a:lnTo>
                    <a:pt x="19" y="130"/>
                  </a:lnTo>
                  <a:lnTo>
                    <a:pt x="125" y="130"/>
                  </a:lnTo>
                  <a:lnTo>
                    <a:pt x="125" y="146"/>
                  </a:lnTo>
                  <a:close/>
                  <a:moveTo>
                    <a:pt x="125" y="118"/>
                  </a:moveTo>
                  <a:lnTo>
                    <a:pt x="19" y="118"/>
                  </a:lnTo>
                  <a:lnTo>
                    <a:pt x="19" y="99"/>
                  </a:lnTo>
                  <a:lnTo>
                    <a:pt x="125" y="99"/>
                  </a:lnTo>
                  <a:lnTo>
                    <a:pt x="125" y="118"/>
                  </a:lnTo>
                  <a:close/>
                  <a:moveTo>
                    <a:pt x="125" y="87"/>
                  </a:moveTo>
                  <a:lnTo>
                    <a:pt x="19" y="87"/>
                  </a:lnTo>
                  <a:lnTo>
                    <a:pt x="19" y="71"/>
                  </a:lnTo>
                  <a:lnTo>
                    <a:pt x="125" y="71"/>
                  </a:lnTo>
                  <a:lnTo>
                    <a:pt x="125" y="87"/>
                  </a:lnTo>
                  <a:close/>
                  <a:moveTo>
                    <a:pt x="125" y="59"/>
                  </a:moveTo>
                  <a:lnTo>
                    <a:pt x="19" y="59"/>
                  </a:lnTo>
                  <a:lnTo>
                    <a:pt x="19" y="40"/>
                  </a:lnTo>
                  <a:lnTo>
                    <a:pt x="125" y="40"/>
                  </a:lnTo>
                  <a:lnTo>
                    <a:pt x="125" y="59"/>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1" name="Freeform 7"/>
            <p:cNvSpPr>
              <a:spLocks noEditPoints="1"/>
            </p:cNvSpPr>
            <p:nvPr/>
          </p:nvSpPr>
          <p:spPr bwMode="auto">
            <a:xfrm>
              <a:off x="4392" y="1428"/>
              <a:ext cx="107" cy="142"/>
            </a:xfrm>
            <a:custGeom>
              <a:avLst/>
              <a:gdLst>
                <a:gd name="T0" fmla="*/ 59 w 107"/>
                <a:gd name="T1" fmla="*/ 17 h 142"/>
                <a:gd name="T2" fmla="*/ 59 w 107"/>
                <a:gd name="T3" fmla="*/ 0 h 142"/>
                <a:gd name="T4" fmla="*/ 22 w 107"/>
                <a:gd name="T5" fmla="*/ 0 h 142"/>
                <a:gd name="T6" fmla="*/ 22 w 107"/>
                <a:gd name="T7" fmla="*/ 17 h 142"/>
                <a:gd name="T8" fmla="*/ 0 w 107"/>
                <a:gd name="T9" fmla="*/ 17 h 142"/>
                <a:gd name="T10" fmla="*/ 0 w 107"/>
                <a:gd name="T11" fmla="*/ 19 h 142"/>
                <a:gd name="T12" fmla="*/ 5 w 107"/>
                <a:gd name="T13" fmla="*/ 19 h 142"/>
                <a:gd name="T14" fmla="*/ 5 w 107"/>
                <a:gd name="T15" fmla="*/ 142 h 142"/>
                <a:gd name="T16" fmla="*/ 36 w 107"/>
                <a:gd name="T17" fmla="*/ 142 h 142"/>
                <a:gd name="T18" fmla="*/ 36 w 107"/>
                <a:gd name="T19" fmla="*/ 116 h 142"/>
                <a:gd name="T20" fmla="*/ 50 w 107"/>
                <a:gd name="T21" fmla="*/ 116 h 142"/>
                <a:gd name="T22" fmla="*/ 50 w 107"/>
                <a:gd name="T23" fmla="*/ 142 h 142"/>
                <a:gd name="T24" fmla="*/ 59 w 107"/>
                <a:gd name="T25" fmla="*/ 142 h 142"/>
                <a:gd name="T26" fmla="*/ 59 w 107"/>
                <a:gd name="T27" fmla="*/ 116 h 142"/>
                <a:gd name="T28" fmla="*/ 71 w 107"/>
                <a:gd name="T29" fmla="*/ 116 h 142"/>
                <a:gd name="T30" fmla="*/ 71 w 107"/>
                <a:gd name="T31" fmla="*/ 142 h 142"/>
                <a:gd name="T32" fmla="*/ 102 w 107"/>
                <a:gd name="T33" fmla="*/ 142 h 142"/>
                <a:gd name="T34" fmla="*/ 102 w 107"/>
                <a:gd name="T35" fmla="*/ 19 h 142"/>
                <a:gd name="T36" fmla="*/ 107 w 107"/>
                <a:gd name="T37" fmla="*/ 19 h 142"/>
                <a:gd name="T38" fmla="*/ 107 w 107"/>
                <a:gd name="T39" fmla="*/ 17 h 142"/>
                <a:gd name="T40" fmla="*/ 59 w 107"/>
                <a:gd name="T41" fmla="*/ 17 h 142"/>
                <a:gd name="T42" fmla="*/ 92 w 107"/>
                <a:gd name="T43" fmla="*/ 109 h 142"/>
                <a:gd name="T44" fmla="*/ 14 w 107"/>
                <a:gd name="T45" fmla="*/ 109 h 142"/>
                <a:gd name="T46" fmla="*/ 14 w 107"/>
                <a:gd name="T47" fmla="*/ 97 h 142"/>
                <a:gd name="T48" fmla="*/ 92 w 107"/>
                <a:gd name="T49" fmla="*/ 97 h 142"/>
                <a:gd name="T50" fmla="*/ 92 w 107"/>
                <a:gd name="T51" fmla="*/ 109 h 142"/>
                <a:gd name="T52" fmla="*/ 92 w 107"/>
                <a:gd name="T53" fmla="*/ 88 h 142"/>
                <a:gd name="T54" fmla="*/ 14 w 107"/>
                <a:gd name="T55" fmla="*/ 88 h 142"/>
                <a:gd name="T56" fmla="*/ 14 w 107"/>
                <a:gd name="T57" fmla="*/ 74 h 142"/>
                <a:gd name="T58" fmla="*/ 92 w 107"/>
                <a:gd name="T59" fmla="*/ 74 h 142"/>
                <a:gd name="T60" fmla="*/ 92 w 107"/>
                <a:gd name="T61" fmla="*/ 88 h 142"/>
                <a:gd name="T62" fmla="*/ 92 w 107"/>
                <a:gd name="T63" fmla="*/ 64 h 142"/>
                <a:gd name="T64" fmla="*/ 14 w 107"/>
                <a:gd name="T65" fmla="*/ 64 h 142"/>
                <a:gd name="T66" fmla="*/ 14 w 107"/>
                <a:gd name="T67" fmla="*/ 52 h 142"/>
                <a:gd name="T68" fmla="*/ 92 w 107"/>
                <a:gd name="T69" fmla="*/ 52 h 142"/>
                <a:gd name="T70" fmla="*/ 92 w 107"/>
                <a:gd name="T71" fmla="*/ 64 h 142"/>
                <a:gd name="T72" fmla="*/ 92 w 107"/>
                <a:gd name="T73" fmla="*/ 43 h 142"/>
                <a:gd name="T74" fmla="*/ 14 w 107"/>
                <a:gd name="T75" fmla="*/ 43 h 142"/>
                <a:gd name="T76" fmla="*/ 14 w 107"/>
                <a:gd name="T77" fmla="*/ 31 h 142"/>
                <a:gd name="T78" fmla="*/ 92 w 107"/>
                <a:gd name="T79" fmla="*/ 31 h 142"/>
                <a:gd name="T80" fmla="*/ 92 w 107"/>
                <a:gd name="T81" fmla="*/ 4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42">
                  <a:moveTo>
                    <a:pt x="59" y="17"/>
                  </a:moveTo>
                  <a:lnTo>
                    <a:pt x="59" y="0"/>
                  </a:lnTo>
                  <a:lnTo>
                    <a:pt x="22" y="0"/>
                  </a:lnTo>
                  <a:lnTo>
                    <a:pt x="22" y="17"/>
                  </a:lnTo>
                  <a:lnTo>
                    <a:pt x="0" y="17"/>
                  </a:lnTo>
                  <a:lnTo>
                    <a:pt x="0" y="19"/>
                  </a:lnTo>
                  <a:lnTo>
                    <a:pt x="5" y="19"/>
                  </a:lnTo>
                  <a:lnTo>
                    <a:pt x="5" y="142"/>
                  </a:lnTo>
                  <a:lnTo>
                    <a:pt x="36" y="142"/>
                  </a:lnTo>
                  <a:lnTo>
                    <a:pt x="36" y="116"/>
                  </a:lnTo>
                  <a:lnTo>
                    <a:pt x="50" y="116"/>
                  </a:lnTo>
                  <a:lnTo>
                    <a:pt x="50" y="142"/>
                  </a:lnTo>
                  <a:lnTo>
                    <a:pt x="59" y="142"/>
                  </a:lnTo>
                  <a:lnTo>
                    <a:pt x="59" y="116"/>
                  </a:lnTo>
                  <a:lnTo>
                    <a:pt x="71" y="116"/>
                  </a:lnTo>
                  <a:lnTo>
                    <a:pt x="71" y="142"/>
                  </a:lnTo>
                  <a:lnTo>
                    <a:pt x="102" y="142"/>
                  </a:lnTo>
                  <a:lnTo>
                    <a:pt x="102" y="19"/>
                  </a:lnTo>
                  <a:lnTo>
                    <a:pt x="107" y="19"/>
                  </a:lnTo>
                  <a:lnTo>
                    <a:pt x="107" y="17"/>
                  </a:lnTo>
                  <a:lnTo>
                    <a:pt x="59" y="17"/>
                  </a:lnTo>
                  <a:close/>
                  <a:moveTo>
                    <a:pt x="92" y="109"/>
                  </a:moveTo>
                  <a:lnTo>
                    <a:pt x="14" y="109"/>
                  </a:lnTo>
                  <a:lnTo>
                    <a:pt x="14" y="97"/>
                  </a:lnTo>
                  <a:lnTo>
                    <a:pt x="92" y="97"/>
                  </a:lnTo>
                  <a:lnTo>
                    <a:pt x="92" y="109"/>
                  </a:lnTo>
                  <a:close/>
                  <a:moveTo>
                    <a:pt x="92" y="88"/>
                  </a:moveTo>
                  <a:lnTo>
                    <a:pt x="14" y="88"/>
                  </a:lnTo>
                  <a:lnTo>
                    <a:pt x="14" y="74"/>
                  </a:lnTo>
                  <a:lnTo>
                    <a:pt x="92" y="74"/>
                  </a:lnTo>
                  <a:lnTo>
                    <a:pt x="92" y="88"/>
                  </a:lnTo>
                  <a:close/>
                  <a:moveTo>
                    <a:pt x="92" y="64"/>
                  </a:moveTo>
                  <a:lnTo>
                    <a:pt x="14" y="64"/>
                  </a:lnTo>
                  <a:lnTo>
                    <a:pt x="14" y="52"/>
                  </a:lnTo>
                  <a:lnTo>
                    <a:pt x="92" y="52"/>
                  </a:lnTo>
                  <a:lnTo>
                    <a:pt x="92" y="64"/>
                  </a:lnTo>
                  <a:close/>
                  <a:moveTo>
                    <a:pt x="92" y="43"/>
                  </a:moveTo>
                  <a:lnTo>
                    <a:pt x="14" y="43"/>
                  </a:lnTo>
                  <a:lnTo>
                    <a:pt x="14" y="31"/>
                  </a:lnTo>
                  <a:lnTo>
                    <a:pt x="92" y="31"/>
                  </a:lnTo>
                  <a:lnTo>
                    <a:pt x="92" y="4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2" name="Freeform 8"/>
            <p:cNvSpPr>
              <a:spLocks noEditPoints="1"/>
            </p:cNvSpPr>
            <p:nvPr/>
          </p:nvSpPr>
          <p:spPr bwMode="auto">
            <a:xfrm>
              <a:off x="4569" y="1400"/>
              <a:ext cx="107" cy="142"/>
            </a:xfrm>
            <a:custGeom>
              <a:avLst/>
              <a:gdLst>
                <a:gd name="T0" fmla="*/ 59 w 107"/>
                <a:gd name="T1" fmla="*/ 17 h 142"/>
                <a:gd name="T2" fmla="*/ 59 w 107"/>
                <a:gd name="T3" fmla="*/ 0 h 142"/>
                <a:gd name="T4" fmla="*/ 22 w 107"/>
                <a:gd name="T5" fmla="*/ 0 h 142"/>
                <a:gd name="T6" fmla="*/ 22 w 107"/>
                <a:gd name="T7" fmla="*/ 17 h 142"/>
                <a:gd name="T8" fmla="*/ 0 w 107"/>
                <a:gd name="T9" fmla="*/ 17 h 142"/>
                <a:gd name="T10" fmla="*/ 0 w 107"/>
                <a:gd name="T11" fmla="*/ 19 h 142"/>
                <a:gd name="T12" fmla="*/ 5 w 107"/>
                <a:gd name="T13" fmla="*/ 19 h 142"/>
                <a:gd name="T14" fmla="*/ 5 w 107"/>
                <a:gd name="T15" fmla="*/ 142 h 142"/>
                <a:gd name="T16" fmla="*/ 36 w 107"/>
                <a:gd name="T17" fmla="*/ 142 h 142"/>
                <a:gd name="T18" fmla="*/ 36 w 107"/>
                <a:gd name="T19" fmla="*/ 116 h 142"/>
                <a:gd name="T20" fmla="*/ 50 w 107"/>
                <a:gd name="T21" fmla="*/ 116 h 142"/>
                <a:gd name="T22" fmla="*/ 50 w 107"/>
                <a:gd name="T23" fmla="*/ 142 h 142"/>
                <a:gd name="T24" fmla="*/ 59 w 107"/>
                <a:gd name="T25" fmla="*/ 142 h 142"/>
                <a:gd name="T26" fmla="*/ 59 w 107"/>
                <a:gd name="T27" fmla="*/ 116 h 142"/>
                <a:gd name="T28" fmla="*/ 71 w 107"/>
                <a:gd name="T29" fmla="*/ 116 h 142"/>
                <a:gd name="T30" fmla="*/ 71 w 107"/>
                <a:gd name="T31" fmla="*/ 142 h 142"/>
                <a:gd name="T32" fmla="*/ 102 w 107"/>
                <a:gd name="T33" fmla="*/ 142 h 142"/>
                <a:gd name="T34" fmla="*/ 102 w 107"/>
                <a:gd name="T35" fmla="*/ 19 h 142"/>
                <a:gd name="T36" fmla="*/ 107 w 107"/>
                <a:gd name="T37" fmla="*/ 19 h 142"/>
                <a:gd name="T38" fmla="*/ 107 w 107"/>
                <a:gd name="T39" fmla="*/ 17 h 142"/>
                <a:gd name="T40" fmla="*/ 59 w 107"/>
                <a:gd name="T41" fmla="*/ 17 h 142"/>
                <a:gd name="T42" fmla="*/ 93 w 107"/>
                <a:gd name="T43" fmla="*/ 109 h 142"/>
                <a:gd name="T44" fmla="*/ 15 w 107"/>
                <a:gd name="T45" fmla="*/ 109 h 142"/>
                <a:gd name="T46" fmla="*/ 15 w 107"/>
                <a:gd name="T47" fmla="*/ 95 h 142"/>
                <a:gd name="T48" fmla="*/ 93 w 107"/>
                <a:gd name="T49" fmla="*/ 95 h 142"/>
                <a:gd name="T50" fmla="*/ 93 w 107"/>
                <a:gd name="T51" fmla="*/ 109 h 142"/>
                <a:gd name="T52" fmla="*/ 93 w 107"/>
                <a:gd name="T53" fmla="*/ 87 h 142"/>
                <a:gd name="T54" fmla="*/ 15 w 107"/>
                <a:gd name="T55" fmla="*/ 87 h 142"/>
                <a:gd name="T56" fmla="*/ 15 w 107"/>
                <a:gd name="T57" fmla="*/ 73 h 142"/>
                <a:gd name="T58" fmla="*/ 93 w 107"/>
                <a:gd name="T59" fmla="*/ 73 h 142"/>
                <a:gd name="T60" fmla="*/ 93 w 107"/>
                <a:gd name="T61" fmla="*/ 87 h 142"/>
                <a:gd name="T62" fmla="*/ 93 w 107"/>
                <a:gd name="T63" fmla="*/ 64 h 142"/>
                <a:gd name="T64" fmla="*/ 15 w 107"/>
                <a:gd name="T65" fmla="*/ 64 h 142"/>
                <a:gd name="T66" fmla="*/ 15 w 107"/>
                <a:gd name="T67" fmla="*/ 52 h 142"/>
                <a:gd name="T68" fmla="*/ 93 w 107"/>
                <a:gd name="T69" fmla="*/ 52 h 142"/>
                <a:gd name="T70" fmla="*/ 93 w 107"/>
                <a:gd name="T71" fmla="*/ 64 h 142"/>
                <a:gd name="T72" fmla="*/ 93 w 107"/>
                <a:gd name="T73" fmla="*/ 43 h 142"/>
                <a:gd name="T74" fmla="*/ 15 w 107"/>
                <a:gd name="T75" fmla="*/ 43 h 142"/>
                <a:gd name="T76" fmla="*/ 15 w 107"/>
                <a:gd name="T77" fmla="*/ 31 h 142"/>
                <a:gd name="T78" fmla="*/ 93 w 107"/>
                <a:gd name="T79" fmla="*/ 31 h 142"/>
                <a:gd name="T80" fmla="*/ 93 w 107"/>
                <a:gd name="T81" fmla="*/ 4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42">
                  <a:moveTo>
                    <a:pt x="59" y="17"/>
                  </a:moveTo>
                  <a:lnTo>
                    <a:pt x="59" y="0"/>
                  </a:lnTo>
                  <a:lnTo>
                    <a:pt x="22" y="0"/>
                  </a:lnTo>
                  <a:lnTo>
                    <a:pt x="22" y="17"/>
                  </a:lnTo>
                  <a:lnTo>
                    <a:pt x="0" y="17"/>
                  </a:lnTo>
                  <a:lnTo>
                    <a:pt x="0" y="19"/>
                  </a:lnTo>
                  <a:lnTo>
                    <a:pt x="5" y="19"/>
                  </a:lnTo>
                  <a:lnTo>
                    <a:pt x="5" y="142"/>
                  </a:lnTo>
                  <a:lnTo>
                    <a:pt x="36" y="142"/>
                  </a:lnTo>
                  <a:lnTo>
                    <a:pt x="36" y="116"/>
                  </a:lnTo>
                  <a:lnTo>
                    <a:pt x="50" y="116"/>
                  </a:lnTo>
                  <a:lnTo>
                    <a:pt x="50" y="142"/>
                  </a:lnTo>
                  <a:lnTo>
                    <a:pt x="59" y="142"/>
                  </a:lnTo>
                  <a:lnTo>
                    <a:pt x="59" y="116"/>
                  </a:lnTo>
                  <a:lnTo>
                    <a:pt x="71" y="116"/>
                  </a:lnTo>
                  <a:lnTo>
                    <a:pt x="71" y="142"/>
                  </a:lnTo>
                  <a:lnTo>
                    <a:pt x="102" y="142"/>
                  </a:lnTo>
                  <a:lnTo>
                    <a:pt x="102" y="19"/>
                  </a:lnTo>
                  <a:lnTo>
                    <a:pt x="107" y="19"/>
                  </a:lnTo>
                  <a:lnTo>
                    <a:pt x="107" y="17"/>
                  </a:lnTo>
                  <a:lnTo>
                    <a:pt x="59" y="17"/>
                  </a:lnTo>
                  <a:close/>
                  <a:moveTo>
                    <a:pt x="93" y="109"/>
                  </a:moveTo>
                  <a:lnTo>
                    <a:pt x="15" y="109"/>
                  </a:lnTo>
                  <a:lnTo>
                    <a:pt x="15" y="95"/>
                  </a:lnTo>
                  <a:lnTo>
                    <a:pt x="93" y="95"/>
                  </a:lnTo>
                  <a:lnTo>
                    <a:pt x="93" y="109"/>
                  </a:lnTo>
                  <a:close/>
                  <a:moveTo>
                    <a:pt x="93" y="87"/>
                  </a:moveTo>
                  <a:lnTo>
                    <a:pt x="15" y="87"/>
                  </a:lnTo>
                  <a:lnTo>
                    <a:pt x="15" y="73"/>
                  </a:lnTo>
                  <a:lnTo>
                    <a:pt x="93" y="73"/>
                  </a:lnTo>
                  <a:lnTo>
                    <a:pt x="93" y="87"/>
                  </a:lnTo>
                  <a:close/>
                  <a:moveTo>
                    <a:pt x="93" y="64"/>
                  </a:moveTo>
                  <a:lnTo>
                    <a:pt x="15" y="64"/>
                  </a:lnTo>
                  <a:lnTo>
                    <a:pt x="15" y="52"/>
                  </a:lnTo>
                  <a:lnTo>
                    <a:pt x="93" y="52"/>
                  </a:lnTo>
                  <a:lnTo>
                    <a:pt x="93" y="64"/>
                  </a:lnTo>
                  <a:close/>
                  <a:moveTo>
                    <a:pt x="93" y="43"/>
                  </a:moveTo>
                  <a:lnTo>
                    <a:pt x="15" y="43"/>
                  </a:lnTo>
                  <a:lnTo>
                    <a:pt x="15" y="31"/>
                  </a:lnTo>
                  <a:lnTo>
                    <a:pt x="93" y="31"/>
                  </a:lnTo>
                  <a:lnTo>
                    <a:pt x="93" y="4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3" name="Freeform 9"/>
            <p:cNvSpPr>
              <a:spLocks noEditPoints="1"/>
            </p:cNvSpPr>
            <p:nvPr/>
          </p:nvSpPr>
          <p:spPr bwMode="auto">
            <a:xfrm>
              <a:off x="4510" y="1615"/>
              <a:ext cx="189" cy="246"/>
            </a:xfrm>
            <a:custGeom>
              <a:avLst/>
              <a:gdLst>
                <a:gd name="T0" fmla="*/ 102 w 189"/>
                <a:gd name="T1" fmla="*/ 26 h 246"/>
                <a:gd name="T2" fmla="*/ 102 w 189"/>
                <a:gd name="T3" fmla="*/ 0 h 246"/>
                <a:gd name="T4" fmla="*/ 38 w 189"/>
                <a:gd name="T5" fmla="*/ 0 h 246"/>
                <a:gd name="T6" fmla="*/ 38 w 189"/>
                <a:gd name="T7" fmla="*/ 26 h 246"/>
                <a:gd name="T8" fmla="*/ 0 w 189"/>
                <a:gd name="T9" fmla="*/ 26 h 246"/>
                <a:gd name="T10" fmla="*/ 0 w 189"/>
                <a:gd name="T11" fmla="*/ 33 h 246"/>
                <a:gd name="T12" fmla="*/ 10 w 189"/>
                <a:gd name="T13" fmla="*/ 33 h 246"/>
                <a:gd name="T14" fmla="*/ 10 w 189"/>
                <a:gd name="T15" fmla="*/ 246 h 246"/>
                <a:gd name="T16" fmla="*/ 64 w 189"/>
                <a:gd name="T17" fmla="*/ 246 h 246"/>
                <a:gd name="T18" fmla="*/ 64 w 189"/>
                <a:gd name="T19" fmla="*/ 203 h 246"/>
                <a:gd name="T20" fmla="*/ 88 w 189"/>
                <a:gd name="T21" fmla="*/ 203 h 246"/>
                <a:gd name="T22" fmla="*/ 88 w 189"/>
                <a:gd name="T23" fmla="*/ 246 h 246"/>
                <a:gd name="T24" fmla="*/ 102 w 189"/>
                <a:gd name="T25" fmla="*/ 246 h 246"/>
                <a:gd name="T26" fmla="*/ 102 w 189"/>
                <a:gd name="T27" fmla="*/ 203 h 246"/>
                <a:gd name="T28" fmla="*/ 126 w 189"/>
                <a:gd name="T29" fmla="*/ 203 h 246"/>
                <a:gd name="T30" fmla="*/ 126 w 189"/>
                <a:gd name="T31" fmla="*/ 246 h 246"/>
                <a:gd name="T32" fmla="*/ 180 w 189"/>
                <a:gd name="T33" fmla="*/ 246 h 246"/>
                <a:gd name="T34" fmla="*/ 180 w 189"/>
                <a:gd name="T35" fmla="*/ 33 h 246"/>
                <a:gd name="T36" fmla="*/ 189 w 189"/>
                <a:gd name="T37" fmla="*/ 33 h 246"/>
                <a:gd name="T38" fmla="*/ 189 w 189"/>
                <a:gd name="T39" fmla="*/ 26 h 246"/>
                <a:gd name="T40" fmla="*/ 102 w 189"/>
                <a:gd name="T41" fmla="*/ 26 h 246"/>
                <a:gd name="T42" fmla="*/ 163 w 189"/>
                <a:gd name="T43" fmla="*/ 189 h 246"/>
                <a:gd name="T44" fmla="*/ 26 w 189"/>
                <a:gd name="T45" fmla="*/ 189 h 246"/>
                <a:gd name="T46" fmla="*/ 26 w 189"/>
                <a:gd name="T47" fmla="*/ 168 h 246"/>
                <a:gd name="T48" fmla="*/ 163 w 189"/>
                <a:gd name="T49" fmla="*/ 168 h 246"/>
                <a:gd name="T50" fmla="*/ 163 w 189"/>
                <a:gd name="T51" fmla="*/ 189 h 246"/>
                <a:gd name="T52" fmla="*/ 163 w 189"/>
                <a:gd name="T53" fmla="*/ 151 h 246"/>
                <a:gd name="T54" fmla="*/ 26 w 189"/>
                <a:gd name="T55" fmla="*/ 151 h 246"/>
                <a:gd name="T56" fmla="*/ 26 w 189"/>
                <a:gd name="T57" fmla="*/ 128 h 246"/>
                <a:gd name="T58" fmla="*/ 163 w 189"/>
                <a:gd name="T59" fmla="*/ 128 h 246"/>
                <a:gd name="T60" fmla="*/ 163 w 189"/>
                <a:gd name="T61" fmla="*/ 151 h 246"/>
                <a:gd name="T62" fmla="*/ 163 w 189"/>
                <a:gd name="T63" fmla="*/ 111 h 246"/>
                <a:gd name="T64" fmla="*/ 26 w 189"/>
                <a:gd name="T65" fmla="*/ 111 h 246"/>
                <a:gd name="T66" fmla="*/ 26 w 189"/>
                <a:gd name="T67" fmla="*/ 90 h 246"/>
                <a:gd name="T68" fmla="*/ 163 w 189"/>
                <a:gd name="T69" fmla="*/ 90 h 246"/>
                <a:gd name="T70" fmla="*/ 163 w 189"/>
                <a:gd name="T71" fmla="*/ 111 h 246"/>
                <a:gd name="T72" fmla="*/ 163 w 189"/>
                <a:gd name="T73" fmla="*/ 73 h 246"/>
                <a:gd name="T74" fmla="*/ 26 w 189"/>
                <a:gd name="T75" fmla="*/ 73 h 246"/>
                <a:gd name="T76" fmla="*/ 26 w 189"/>
                <a:gd name="T77" fmla="*/ 52 h 246"/>
                <a:gd name="T78" fmla="*/ 163 w 189"/>
                <a:gd name="T79" fmla="*/ 52 h 246"/>
                <a:gd name="T80" fmla="*/ 163 w 189"/>
                <a:gd name="T81" fmla="*/ 7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246">
                  <a:moveTo>
                    <a:pt x="102" y="26"/>
                  </a:moveTo>
                  <a:lnTo>
                    <a:pt x="102" y="0"/>
                  </a:lnTo>
                  <a:lnTo>
                    <a:pt x="38" y="0"/>
                  </a:lnTo>
                  <a:lnTo>
                    <a:pt x="38" y="26"/>
                  </a:lnTo>
                  <a:lnTo>
                    <a:pt x="0" y="26"/>
                  </a:lnTo>
                  <a:lnTo>
                    <a:pt x="0" y="33"/>
                  </a:lnTo>
                  <a:lnTo>
                    <a:pt x="10" y="33"/>
                  </a:lnTo>
                  <a:lnTo>
                    <a:pt x="10" y="246"/>
                  </a:lnTo>
                  <a:lnTo>
                    <a:pt x="64" y="246"/>
                  </a:lnTo>
                  <a:lnTo>
                    <a:pt x="64" y="203"/>
                  </a:lnTo>
                  <a:lnTo>
                    <a:pt x="88" y="203"/>
                  </a:lnTo>
                  <a:lnTo>
                    <a:pt x="88" y="246"/>
                  </a:lnTo>
                  <a:lnTo>
                    <a:pt x="102" y="246"/>
                  </a:lnTo>
                  <a:lnTo>
                    <a:pt x="102" y="203"/>
                  </a:lnTo>
                  <a:lnTo>
                    <a:pt x="126" y="203"/>
                  </a:lnTo>
                  <a:lnTo>
                    <a:pt x="126" y="246"/>
                  </a:lnTo>
                  <a:lnTo>
                    <a:pt x="180" y="246"/>
                  </a:lnTo>
                  <a:lnTo>
                    <a:pt x="180" y="33"/>
                  </a:lnTo>
                  <a:lnTo>
                    <a:pt x="189" y="33"/>
                  </a:lnTo>
                  <a:lnTo>
                    <a:pt x="189" y="26"/>
                  </a:lnTo>
                  <a:lnTo>
                    <a:pt x="102" y="26"/>
                  </a:lnTo>
                  <a:close/>
                  <a:moveTo>
                    <a:pt x="163" y="189"/>
                  </a:moveTo>
                  <a:lnTo>
                    <a:pt x="26" y="189"/>
                  </a:lnTo>
                  <a:lnTo>
                    <a:pt x="26" y="168"/>
                  </a:lnTo>
                  <a:lnTo>
                    <a:pt x="163" y="168"/>
                  </a:lnTo>
                  <a:lnTo>
                    <a:pt x="163" y="189"/>
                  </a:lnTo>
                  <a:close/>
                  <a:moveTo>
                    <a:pt x="163" y="151"/>
                  </a:moveTo>
                  <a:lnTo>
                    <a:pt x="26" y="151"/>
                  </a:lnTo>
                  <a:lnTo>
                    <a:pt x="26" y="128"/>
                  </a:lnTo>
                  <a:lnTo>
                    <a:pt x="163" y="128"/>
                  </a:lnTo>
                  <a:lnTo>
                    <a:pt x="163" y="151"/>
                  </a:lnTo>
                  <a:close/>
                  <a:moveTo>
                    <a:pt x="163" y="111"/>
                  </a:moveTo>
                  <a:lnTo>
                    <a:pt x="26" y="111"/>
                  </a:lnTo>
                  <a:lnTo>
                    <a:pt x="26" y="90"/>
                  </a:lnTo>
                  <a:lnTo>
                    <a:pt x="163" y="90"/>
                  </a:lnTo>
                  <a:lnTo>
                    <a:pt x="163" y="111"/>
                  </a:lnTo>
                  <a:close/>
                  <a:moveTo>
                    <a:pt x="163" y="73"/>
                  </a:moveTo>
                  <a:lnTo>
                    <a:pt x="26" y="73"/>
                  </a:lnTo>
                  <a:lnTo>
                    <a:pt x="26" y="52"/>
                  </a:lnTo>
                  <a:lnTo>
                    <a:pt x="163" y="52"/>
                  </a:lnTo>
                  <a:lnTo>
                    <a:pt x="163" y="73"/>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4" name="Freeform 10"/>
            <p:cNvSpPr>
              <a:spLocks noEditPoints="1"/>
            </p:cNvSpPr>
            <p:nvPr/>
          </p:nvSpPr>
          <p:spPr bwMode="auto">
            <a:xfrm>
              <a:off x="4529" y="1088"/>
              <a:ext cx="187" cy="248"/>
            </a:xfrm>
            <a:custGeom>
              <a:avLst/>
              <a:gdLst>
                <a:gd name="T0" fmla="*/ 102 w 187"/>
                <a:gd name="T1" fmla="*/ 29 h 248"/>
                <a:gd name="T2" fmla="*/ 102 w 187"/>
                <a:gd name="T3" fmla="*/ 0 h 248"/>
                <a:gd name="T4" fmla="*/ 36 w 187"/>
                <a:gd name="T5" fmla="*/ 0 h 248"/>
                <a:gd name="T6" fmla="*/ 36 w 187"/>
                <a:gd name="T7" fmla="*/ 29 h 248"/>
                <a:gd name="T8" fmla="*/ 0 w 187"/>
                <a:gd name="T9" fmla="*/ 29 h 248"/>
                <a:gd name="T10" fmla="*/ 0 w 187"/>
                <a:gd name="T11" fmla="*/ 33 h 248"/>
                <a:gd name="T12" fmla="*/ 10 w 187"/>
                <a:gd name="T13" fmla="*/ 33 h 248"/>
                <a:gd name="T14" fmla="*/ 10 w 187"/>
                <a:gd name="T15" fmla="*/ 248 h 248"/>
                <a:gd name="T16" fmla="*/ 64 w 187"/>
                <a:gd name="T17" fmla="*/ 248 h 248"/>
                <a:gd name="T18" fmla="*/ 64 w 187"/>
                <a:gd name="T19" fmla="*/ 203 h 248"/>
                <a:gd name="T20" fmla="*/ 85 w 187"/>
                <a:gd name="T21" fmla="*/ 203 h 248"/>
                <a:gd name="T22" fmla="*/ 85 w 187"/>
                <a:gd name="T23" fmla="*/ 248 h 248"/>
                <a:gd name="T24" fmla="*/ 102 w 187"/>
                <a:gd name="T25" fmla="*/ 248 h 248"/>
                <a:gd name="T26" fmla="*/ 102 w 187"/>
                <a:gd name="T27" fmla="*/ 203 h 248"/>
                <a:gd name="T28" fmla="*/ 125 w 187"/>
                <a:gd name="T29" fmla="*/ 203 h 248"/>
                <a:gd name="T30" fmla="*/ 125 w 187"/>
                <a:gd name="T31" fmla="*/ 248 h 248"/>
                <a:gd name="T32" fmla="*/ 180 w 187"/>
                <a:gd name="T33" fmla="*/ 248 h 248"/>
                <a:gd name="T34" fmla="*/ 180 w 187"/>
                <a:gd name="T35" fmla="*/ 33 h 248"/>
                <a:gd name="T36" fmla="*/ 187 w 187"/>
                <a:gd name="T37" fmla="*/ 33 h 248"/>
                <a:gd name="T38" fmla="*/ 187 w 187"/>
                <a:gd name="T39" fmla="*/ 29 h 248"/>
                <a:gd name="T40" fmla="*/ 102 w 187"/>
                <a:gd name="T41" fmla="*/ 29 h 248"/>
                <a:gd name="T42" fmla="*/ 163 w 187"/>
                <a:gd name="T43" fmla="*/ 192 h 248"/>
                <a:gd name="T44" fmla="*/ 26 w 187"/>
                <a:gd name="T45" fmla="*/ 192 h 248"/>
                <a:gd name="T46" fmla="*/ 26 w 187"/>
                <a:gd name="T47" fmla="*/ 168 h 248"/>
                <a:gd name="T48" fmla="*/ 163 w 187"/>
                <a:gd name="T49" fmla="*/ 168 h 248"/>
                <a:gd name="T50" fmla="*/ 163 w 187"/>
                <a:gd name="T51" fmla="*/ 192 h 248"/>
                <a:gd name="T52" fmla="*/ 163 w 187"/>
                <a:gd name="T53" fmla="*/ 151 h 248"/>
                <a:gd name="T54" fmla="*/ 26 w 187"/>
                <a:gd name="T55" fmla="*/ 151 h 248"/>
                <a:gd name="T56" fmla="*/ 26 w 187"/>
                <a:gd name="T57" fmla="*/ 130 h 248"/>
                <a:gd name="T58" fmla="*/ 163 w 187"/>
                <a:gd name="T59" fmla="*/ 130 h 248"/>
                <a:gd name="T60" fmla="*/ 163 w 187"/>
                <a:gd name="T61" fmla="*/ 151 h 248"/>
                <a:gd name="T62" fmla="*/ 163 w 187"/>
                <a:gd name="T63" fmla="*/ 114 h 248"/>
                <a:gd name="T64" fmla="*/ 26 w 187"/>
                <a:gd name="T65" fmla="*/ 114 h 248"/>
                <a:gd name="T66" fmla="*/ 26 w 187"/>
                <a:gd name="T67" fmla="*/ 92 h 248"/>
                <a:gd name="T68" fmla="*/ 163 w 187"/>
                <a:gd name="T69" fmla="*/ 92 h 248"/>
                <a:gd name="T70" fmla="*/ 163 w 187"/>
                <a:gd name="T71" fmla="*/ 114 h 248"/>
                <a:gd name="T72" fmla="*/ 163 w 187"/>
                <a:gd name="T73" fmla="*/ 76 h 248"/>
                <a:gd name="T74" fmla="*/ 26 w 187"/>
                <a:gd name="T75" fmla="*/ 76 h 248"/>
                <a:gd name="T76" fmla="*/ 26 w 187"/>
                <a:gd name="T77" fmla="*/ 52 h 248"/>
                <a:gd name="T78" fmla="*/ 163 w 187"/>
                <a:gd name="T79" fmla="*/ 52 h 248"/>
                <a:gd name="T80" fmla="*/ 163 w 187"/>
                <a:gd name="T81" fmla="*/ 7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7" h="248">
                  <a:moveTo>
                    <a:pt x="102" y="29"/>
                  </a:moveTo>
                  <a:lnTo>
                    <a:pt x="102" y="0"/>
                  </a:lnTo>
                  <a:lnTo>
                    <a:pt x="36" y="0"/>
                  </a:lnTo>
                  <a:lnTo>
                    <a:pt x="36" y="29"/>
                  </a:lnTo>
                  <a:lnTo>
                    <a:pt x="0" y="29"/>
                  </a:lnTo>
                  <a:lnTo>
                    <a:pt x="0" y="33"/>
                  </a:lnTo>
                  <a:lnTo>
                    <a:pt x="10" y="33"/>
                  </a:lnTo>
                  <a:lnTo>
                    <a:pt x="10" y="248"/>
                  </a:lnTo>
                  <a:lnTo>
                    <a:pt x="64" y="248"/>
                  </a:lnTo>
                  <a:lnTo>
                    <a:pt x="64" y="203"/>
                  </a:lnTo>
                  <a:lnTo>
                    <a:pt x="85" y="203"/>
                  </a:lnTo>
                  <a:lnTo>
                    <a:pt x="85" y="248"/>
                  </a:lnTo>
                  <a:lnTo>
                    <a:pt x="102" y="248"/>
                  </a:lnTo>
                  <a:lnTo>
                    <a:pt x="102" y="203"/>
                  </a:lnTo>
                  <a:lnTo>
                    <a:pt x="125" y="203"/>
                  </a:lnTo>
                  <a:lnTo>
                    <a:pt x="125" y="248"/>
                  </a:lnTo>
                  <a:lnTo>
                    <a:pt x="180" y="248"/>
                  </a:lnTo>
                  <a:lnTo>
                    <a:pt x="180" y="33"/>
                  </a:lnTo>
                  <a:lnTo>
                    <a:pt x="187" y="33"/>
                  </a:lnTo>
                  <a:lnTo>
                    <a:pt x="187" y="29"/>
                  </a:lnTo>
                  <a:lnTo>
                    <a:pt x="102" y="29"/>
                  </a:lnTo>
                  <a:close/>
                  <a:moveTo>
                    <a:pt x="163" y="192"/>
                  </a:moveTo>
                  <a:lnTo>
                    <a:pt x="26" y="192"/>
                  </a:lnTo>
                  <a:lnTo>
                    <a:pt x="26" y="168"/>
                  </a:lnTo>
                  <a:lnTo>
                    <a:pt x="163" y="168"/>
                  </a:lnTo>
                  <a:lnTo>
                    <a:pt x="163" y="192"/>
                  </a:lnTo>
                  <a:close/>
                  <a:moveTo>
                    <a:pt x="163" y="151"/>
                  </a:moveTo>
                  <a:lnTo>
                    <a:pt x="26" y="151"/>
                  </a:lnTo>
                  <a:lnTo>
                    <a:pt x="26" y="130"/>
                  </a:lnTo>
                  <a:lnTo>
                    <a:pt x="163" y="130"/>
                  </a:lnTo>
                  <a:lnTo>
                    <a:pt x="163" y="151"/>
                  </a:lnTo>
                  <a:close/>
                  <a:moveTo>
                    <a:pt x="163" y="114"/>
                  </a:moveTo>
                  <a:lnTo>
                    <a:pt x="26" y="114"/>
                  </a:lnTo>
                  <a:lnTo>
                    <a:pt x="26" y="92"/>
                  </a:lnTo>
                  <a:lnTo>
                    <a:pt x="163" y="92"/>
                  </a:lnTo>
                  <a:lnTo>
                    <a:pt x="163" y="114"/>
                  </a:lnTo>
                  <a:close/>
                  <a:moveTo>
                    <a:pt x="163" y="76"/>
                  </a:moveTo>
                  <a:lnTo>
                    <a:pt x="26" y="76"/>
                  </a:lnTo>
                  <a:lnTo>
                    <a:pt x="26" y="52"/>
                  </a:lnTo>
                  <a:lnTo>
                    <a:pt x="163" y="52"/>
                  </a:lnTo>
                  <a:lnTo>
                    <a:pt x="163" y="76"/>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5" name="Freeform 11"/>
            <p:cNvSpPr>
              <a:spLocks noEditPoints="1"/>
            </p:cNvSpPr>
            <p:nvPr/>
          </p:nvSpPr>
          <p:spPr bwMode="auto">
            <a:xfrm>
              <a:off x="4737" y="1388"/>
              <a:ext cx="217" cy="286"/>
            </a:xfrm>
            <a:custGeom>
              <a:avLst/>
              <a:gdLst>
                <a:gd name="T0" fmla="*/ 118 w 217"/>
                <a:gd name="T1" fmla="*/ 33 h 286"/>
                <a:gd name="T2" fmla="*/ 118 w 217"/>
                <a:gd name="T3" fmla="*/ 0 h 286"/>
                <a:gd name="T4" fmla="*/ 43 w 217"/>
                <a:gd name="T5" fmla="*/ 0 h 286"/>
                <a:gd name="T6" fmla="*/ 43 w 217"/>
                <a:gd name="T7" fmla="*/ 33 h 286"/>
                <a:gd name="T8" fmla="*/ 0 w 217"/>
                <a:gd name="T9" fmla="*/ 33 h 286"/>
                <a:gd name="T10" fmla="*/ 0 w 217"/>
                <a:gd name="T11" fmla="*/ 40 h 286"/>
                <a:gd name="T12" fmla="*/ 10 w 217"/>
                <a:gd name="T13" fmla="*/ 40 h 286"/>
                <a:gd name="T14" fmla="*/ 10 w 217"/>
                <a:gd name="T15" fmla="*/ 286 h 286"/>
                <a:gd name="T16" fmla="*/ 73 w 217"/>
                <a:gd name="T17" fmla="*/ 286 h 286"/>
                <a:gd name="T18" fmla="*/ 73 w 217"/>
                <a:gd name="T19" fmla="*/ 236 h 286"/>
                <a:gd name="T20" fmla="*/ 99 w 217"/>
                <a:gd name="T21" fmla="*/ 236 h 286"/>
                <a:gd name="T22" fmla="*/ 99 w 217"/>
                <a:gd name="T23" fmla="*/ 286 h 286"/>
                <a:gd name="T24" fmla="*/ 118 w 217"/>
                <a:gd name="T25" fmla="*/ 286 h 286"/>
                <a:gd name="T26" fmla="*/ 118 w 217"/>
                <a:gd name="T27" fmla="*/ 236 h 286"/>
                <a:gd name="T28" fmla="*/ 144 w 217"/>
                <a:gd name="T29" fmla="*/ 236 h 286"/>
                <a:gd name="T30" fmla="*/ 144 w 217"/>
                <a:gd name="T31" fmla="*/ 286 h 286"/>
                <a:gd name="T32" fmla="*/ 208 w 217"/>
                <a:gd name="T33" fmla="*/ 286 h 286"/>
                <a:gd name="T34" fmla="*/ 208 w 217"/>
                <a:gd name="T35" fmla="*/ 40 h 286"/>
                <a:gd name="T36" fmla="*/ 217 w 217"/>
                <a:gd name="T37" fmla="*/ 40 h 286"/>
                <a:gd name="T38" fmla="*/ 217 w 217"/>
                <a:gd name="T39" fmla="*/ 33 h 286"/>
                <a:gd name="T40" fmla="*/ 118 w 217"/>
                <a:gd name="T41" fmla="*/ 33 h 286"/>
                <a:gd name="T42" fmla="*/ 189 w 217"/>
                <a:gd name="T43" fmla="*/ 220 h 286"/>
                <a:gd name="T44" fmla="*/ 31 w 217"/>
                <a:gd name="T45" fmla="*/ 220 h 286"/>
                <a:gd name="T46" fmla="*/ 31 w 217"/>
                <a:gd name="T47" fmla="*/ 196 h 286"/>
                <a:gd name="T48" fmla="*/ 189 w 217"/>
                <a:gd name="T49" fmla="*/ 196 h 286"/>
                <a:gd name="T50" fmla="*/ 189 w 217"/>
                <a:gd name="T51" fmla="*/ 220 h 286"/>
                <a:gd name="T52" fmla="*/ 189 w 217"/>
                <a:gd name="T53" fmla="*/ 177 h 286"/>
                <a:gd name="T54" fmla="*/ 31 w 217"/>
                <a:gd name="T55" fmla="*/ 177 h 286"/>
                <a:gd name="T56" fmla="*/ 31 w 217"/>
                <a:gd name="T57" fmla="*/ 151 h 286"/>
                <a:gd name="T58" fmla="*/ 189 w 217"/>
                <a:gd name="T59" fmla="*/ 151 h 286"/>
                <a:gd name="T60" fmla="*/ 189 w 217"/>
                <a:gd name="T61" fmla="*/ 177 h 286"/>
                <a:gd name="T62" fmla="*/ 189 w 217"/>
                <a:gd name="T63" fmla="*/ 133 h 286"/>
                <a:gd name="T64" fmla="*/ 31 w 217"/>
                <a:gd name="T65" fmla="*/ 133 h 286"/>
                <a:gd name="T66" fmla="*/ 31 w 217"/>
                <a:gd name="T67" fmla="*/ 107 h 286"/>
                <a:gd name="T68" fmla="*/ 189 w 217"/>
                <a:gd name="T69" fmla="*/ 107 h 286"/>
                <a:gd name="T70" fmla="*/ 189 w 217"/>
                <a:gd name="T71" fmla="*/ 133 h 286"/>
                <a:gd name="T72" fmla="*/ 189 w 217"/>
                <a:gd name="T73" fmla="*/ 88 h 286"/>
                <a:gd name="T74" fmla="*/ 31 w 217"/>
                <a:gd name="T75" fmla="*/ 88 h 286"/>
                <a:gd name="T76" fmla="*/ 31 w 217"/>
                <a:gd name="T77" fmla="*/ 62 h 286"/>
                <a:gd name="T78" fmla="*/ 189 w 217"/>
                <a:gd name="T79" fmla="*/ 62 h 286"/>
                <a:gd name="T80" fmla="*/ 189 w 217"/>
                <a:gd name="T81" fmla="*/ 8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7" h="286">
                  <a:moveTo>
                    <a:pt x="118" y="33"/>
                  </a:moveTo>
                  <a:lnTo>
                    <a:pt x="118" y="0"/>
                  </a:lnTo>
                  <a:lnTo>
                    <a:pt x="43" y="0"/>
                  </a:lnTo>
                  <a:lnTo>
                    <a:pt x="43" y="33"/>
                  </a:lnTo>
                  <a:lnTo>
                    <a:pt x="0" y="33"/>
                  </a:lnTo>
                  <a:lnTo>
                    <a:pt x="0" y="40"/>
                  </a:lnTo>
                  <a:lnTo>
                    <a:pt x="10" y="40"/>
                  </a:lnTo>
                  <a:lnTo>
                    <a:pt x="10" y="286"/>
                  </a:lnTo>
                  <a:lnTo>
                    <a:pt x="73" y="286"/>
                  </a:lnTo>
                  <a:lnTo>
                    <a:pt x="73" y="236"/>
                  </a:lnTo>
                  <a:lnTo>
                    <a:pt x="99" y="236"/>
                  </a:lnTo>
                  <a:lnTo>
                    <a:pt x="99" y="286"/>
                  </a:lnTo>
                  <a:lnTo>
                    <a:pt x="118" y="286"/>
                  </a:lnTo>
                  <a:lnTo>
                    <a:pt x="118" y="236"/>
                  </a:lnTo>
                  <a:lnTo>
                    <a:pt x="144" y="236"/>
                  </a:lnTo>
                  <a:lnTo>
                    <a:pt x="144" y="286"/>
                  </a:lnTo>
                  <a:lnTo>
                    <a:pt x="208" y="286"/>
                  </a:lnTo>
                  <a:lnTo>
                    <a:pt x="208" y="40"/>
                  </a:lnTo>
                  <a:lnTo>
                    <a:pt x="217" y="40"/>
                  </a:lnTo>
                  <a:lnTo>
                    <a:pt x="217" y="33"/>
                  </a:lnTo>
                  <a:lnTo>
                    <a:pt x="118" y="33"/>
                  </a:lnTo>
                  <a:close/>
                  <a:moveTo>
                    <a:pt x="189" y="220"/>
                  </a:moveTo>
                  <a:lnTo>
                    <a:pt x="31" y="220"/>
                  </a:lnTo>
                  <a:lnTo>
                    <a:pt x="31" y="196"/>
                  </a:lnTo>
                  <a:lnTo>
                    <a:pt x="189" y="196"/>
                  </a:lnTo>
                  <a:lnTo>
                    <a:pt x="189" y="220"/>
                  </a:lnTo>
                  <a:close/>
                  <a:moveTo>
                    <a:pt x="189" y="177"/>
                  </a:moveTo>
                  <a:lnTo>
                    <a:pt x="31" y="177"/>
                  </a:lnTo>
                  <a:lnTo>
                    <a:pt x="31" y="151"/>
                  </a:lnTo>
                  <a:lnTo>
                    <a:pt x="189" y="151"/>
                  </a:lnTo>
                  <a:lnTo>
                    <a:pt x="189" y="177"/>
                  </a:lnTo>
                  <a:close/>
                  <a:moveTo>
                    <a:pt x="189" y="133"/>
                  </a:moveTo>
                  <a:lnTo>
                    <a:pt x="31" y="133"/>
                  </a:lnTo>
                  <a:lnTo>
                    <a:pt x="31" y="107"/>
                  </a:lnTo>
                  <a:lnTo>
                    <a:pt x="189" y="107"/>
                  </a:lnTo>
                  <a:lnTo>
                    <a:pt x="189" y="133"/>
                  </a:lnTo>
                  <a:close/>
                  <a:moveTo>
                    <a:pt x="189" y="88"/>
                  </a:moveTo>
                  <a:lnTo>
                    <a:pt x="31" y="88"/>
                  </a:lnTo>
                  <a:lnTo>
                    <a:pt x="31" y="62"/>
                  </a:lnTo>
                  <a:lnTo>
                    <a:pt x="189" y="62"/>
                  </a:lnTo>
                  <a:lnTo>
                    <a:pt x="189" y="88"/>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6" name="Freeform 12"/>
            <p:cNvSpPr>
              <a:spLocks/>
            </p:cNvSpPr>
            <p:nvPr/>
          </p:nvSpPr>
          <p:spPr bwMode="auto">
            <a:xfrm>
              <a:off x="2883" y="1414"/>
              <a:ext cx="298" cy="196"/>
            </a:xfrm>
            <a:custGeom>
              <a:avLst/>
              <a:gdLst>
                <a:gd name="T0" fmla="*/ 106 w 126"/>
                <a:gd name="T1" fmla="*/ 36 h 83"/>
                <a:gd name="T2" fmla="*/ 106 w 126"/>
                <a:gd name="T3" fmla="*/ 35 h 83"/>
                <a:gd name="T4" fmla="*/ 71 w 126"/>
                <a:gd name="T5" fmla="*/ 0 h 83"/>
                <a:gd name="T6" fmla="*/ 42 w 126"/>
                <a:gd name="T7" fmla="*/ 15 h 83"/>
                <a:gd name="T8" fmla="*/ 33 w 126"/>
                <a:gd name="T9" fmla="*/ 13 h 83"/>
                <a:gd name="T10" fmla="*/ 21 w 126"/>
                <a:gd name="T11" fmla="*/ 16 h 83"/>
                <a:gd name="T12" fmla="*/ 12 w 126"/>
                <a:gd name="T13" fmla="*/ 32 h 83"/>
                <a:gd name="T14" fmla="*/ 0 w 126"/>
                <a:gd name="T15" fmla="*/ 55 h 83"/>
                <a:gd name="T16" fmla="*/ 24 w 126"/>
                <a:gd name="T17" fmla="*/ 83 h 83"/>
                <a:gd name="T18" fmla="*/ 27 w 126"/>
                <a:gd name="T19" fmla="*/ 83 h 83"/>
                <a:gd name="T20" fmla="*/ 30 w 126"/>
                <a:gd name="T21" fmla="*/ 83 h 83"/>
                <a:gd name="T22" fmla="*/ 87 w 126"/>
                <a:gd name="T23" fmla="*/ 83 h 83"/>
                <a:gd name="T24" fmla="*/ 88 w 126"/>
                <a:gd name="T25" fmla="*/ 83 h 83"/>
                <a:gd name="T26" fmla="*/ 90 w 126"/>
                <a:gd name="T27" fmla="*/ 83 h 83"/>
                <a:gd name="T28" fmla="*/ 94 w 126"/>
                <a:gd name="T29" fmla="*/ 83 h 83"/>
                <a:gd name="T30" fmla="*/ 103 w 126"/>
                <a:gd name="T31" fmla="*/ 83 h 83"/>
                <a:gd name="T32" fmla="*/ 126 w 126"/>
                <a:gd name="T33" fmla="*/ 59 h 83"/>
                <a:gd name="T34" fmla="*/ 106 w 126"/>
                <a:gd name="T35"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83">
                  <a:moveTo>
                    <a:pt x="106" y="36"/>
                  </a:moveTo>
                  <a:cubicBezTo>
                    <a:pt x="106" y="36"/>
                    <a:pt x="106" y="35"/>
                    <a:pt x="106" y="35"/>
                  </a:cubicBezTo>
                  <a:cubicBezTo>
                    <a:pt x="106" y="15"/>
                    <a:pt x="91" y="0"/>
                    <a:pt x="71" y="0"/>
                  </a:cubicBezTo>
                  <a:cubicBezTo>
                    <a:pt x="59" y="0"/>
                    <a:pt x="49" y="6"/>
                    <a:pt x="42" y="15"/>
                  </a:cubicBezTo>
                  <a:cubicBezTo>
                    <a:pt x="39" y="14"/>
                    <a:pt x="36" y="13"/>
                    <a:pt x="33" y="13"/>
                  </a:cubicBezTo>
                  <a:cubicBezTo>
                    <a:pt x="28" y="13"/>
                    <a:pt x="25" y="14"/>
                    <a:pt x="21" y="16"/>
                  </a:cubicBezTo>
                  <a:cubicBezTo>
                    <a:pt x="16" y="20"/>
                    <a:pt x="13" y="26"/>
                    <a:pt x="12" y="32"/>
                  </a:cubicBezTo>
                  <a:cubicBezTo>
                    <a:pt x="5" y="37"/>
                    <a:pt x="0" y="46"/>
                    <a:pt x="0" y="55"/>
                  </a:cubicBezTo>
                  <a:cubicBezTo>
                    <a:pt x="0" y="70"/>
                    <a:pt x="11" y="81"/>
                    <a:pt x="24" y="83"/>
                  </a:cubicBezTo>
                  <a:cubicBezTo>
                    <a:pt x="25" y="83"/>
                    <a:pt x="26" y="83"/>
                    <a:pt x="27" y="83"/>
                  </a:cubicBezTo>
                  <a:cubicBezTo>
                    <a:pt x="28" y="83"/>
                    <a:pt x="29" y="83"/>
                    <a:pt x="30" y="83"/>
                  </a:cubicBezTo>
                  <a:cubicBezTo>
                    <a:pt x="43" y="83"/>
                    <a:pt x="73" y="83"/>
                    <a:pt x="87" y="83"/>
                  </a:cubicBezTo>
                  <a:cubicBezTo>
                    <a:pt x="88" y="83"/>
                    <a:pt x="88" y="83"/>
                    <a:pt x="88" y="83"/>
                  </a:cubicBezTo>
                  <a:cubicBezTo>
                    <a:pt x="90" y="83"/>
                    <a:pt x="90" y="83"/>
                    <a:pt x="90" y="83"/>
                  </a:cubicBezTo>
                  <a:cubicBezTo>
                    <a:pt x="90" y="83"/>
                    <a:pt x="93" y="83"/>
                    <a:pt x="94" y="83"/>
                  </a:cubicBezTo>
                  <a:cubicBezTo>
                    <a:pt x="103" y="83"/>
                    <a:pt x="103" y="83"/>
                    <a:pt x="103" y="83"/>
                  </a:cubicBezTo>
                  <a:cubicBezTo>
                    <a:pt x="116" y="83"/>
                    <a:pt x="126" y="72"/>
                    <a:pt x="126" y="59"/>
                  </a:cubicBezTo>
                  <a:cubicBezTo>
                    <a:pt x="126" y="48"/>
                    <a:pt x="118" y="38"/>
                    <a:pt x="10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7" name="Freeform 13"/>
            <p:cNvSpPr>
              <a:spLocks/>
            </p:cNvSpPr>
            <p:nvPr/>
          </p:nvSpPr>
          <p:spPr bwMode="auto">
            <a:xfrm>
              <a:off x="3093" y="1639"/>
              <a:ext cx="298" cy="196"/>
            </a:xfrm>
            <a:custGeom>
              <a:avLst/>
              <a:gdLst>
                <a:gd name="T0" fmla="*/ 106 w 126"/>
                <a:gd name="T1" fmla="*/ 36 h 83"/>
                <a:gd name="T2" fmla="*/ 106 w 126"/>
                <a:gd name="T3" fmla="*/ 35 h 83"/>
                <a:gd name="T4" fmla="*/ 71 w 126"/>
                <a:gd name="T5" fmla="*/ 0 h 83"/>
                <a:gd name="T6" fmla="*/ 42 w 126"/>
                <a:gd name="T7" fmla="*/ 15 h 83"/>
                <a:gd name="T8" fmla="*/ 32 w 126"/>
                <a:gd name="T9" fmla="*/ 13 h 83"/>
                <a:gd name="T10" fmla="*/ 21 w 126"/>
                <a:gd name="T11" fmla="*/ 16 h 83"/>
                <a:gd name="T12" fmla="*/ 12 w 126"/>
                <a:gd name="T13" fmla="*/ 33 h 83"/>
                <a:gd name="T14" fmla="*/ 0 w 126"/>
                <a:gd name="T15" fmla="*/ 56 h 83"/>
                <a:gd name="T16" fmla="*/ 24 w 126"/>
                <a:gd name="T17" fmla="*/ 83 h 83"/>
                <a:gd name="T18" fmla="*/ 27 w 126"/>
                <a:gd name="T19" fmla="*/ 83 h 83"/>
                <a:gd name="T20" fmla="*/ 30 w 126"/>
                <a:gd name="T21" fmla="*/ 83 h 83"/>
                <a:gd name="T22" fmla="*/ 87 w 126"/>
                <a:gd name="T23" fmla="*/ 83 h 83"/>
                <a:gd name="T24" fmla="*/ 88 w 126"/>
                <a:gd name="T25" fmla="*/ 83 h 83"/>
                <a:gd name="T26" fmla="*/ 89 w 126"/>
                <a:gd name="T27" fmla="*/ 83 h 83"/>
                <a:gd name="T28" fmla="*/ 94 w 126"/>
                <a:gd name="T29" fmla="*/ 83 h 83"/>
                <a:gd name="T30" fmla="*/ 103 w 126"/>
                <a:gd name="T31" fmla="*/ 83 h 83"/>
                <a:gd name="T32" fmla="*/ 126 w 126"/>
                <a:gd name="T33" fmla="*/ 60 h 83"/>
                <a:gd name="T34" fmla="*/ 106 w 126"/>
                <a:gd name="T35" fmla="*/ 3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83">
                  <a:moveTo>
                    <a:pt x="106" y="36"/>
                  </a:moveTo>
                  <a:cubicBezTo>
                    <a:pt x="106" y="36"/>
                    <a:pt x="106" y="35"/>
                    <a:pt x="106" y="35"/>
                  </a:cubicBezTo>
                  <a:cubicBezTo>
                    <a:pt x="106" y="15"/>
                    <a:pt x="90" y="0"/>
                    <a:pt x="71" y="0"/>
                  </a:cubicBezTo>
                  <a:cubicBezTo>
                    <a:pt x="59" y="0"/>
                    <a:pt x="48" y="6"/>
                    <a:pt x="42" y="15"/>
                  </a:cubicBezTo>
                  <a:cubicBezTo>
                    <a:pt x="39" y="14"/>
                    <a:pt x="36" y="13"/>
                    <a:pt x="32" y="13"/>
                  </a:cubicBezTo>
                  <a:cubicBezTo>
                    <a:pt x="28" y="13"/>
                    <a:pt x="24" y="14"/>
                    <a:pt x="21" y="16"/>
                  </a:cubicBezTo>
                  <a:cubicBezTo>
                    <a:pt x="16" y="20"/>
                    <a:pt x="12" y="26"/>
                    <a:pt x="12" y="33"/>
                  </a:cubicBezTo>
                  <a:cubicBezTo>
                    <a:pt x="5" y="38"/>
                    <a:pt x="0" y="46"/>
                    <a:pt x="0" y="56"/>
                  </a:cubicBezTo>
                  <a:cubicBezTo>
                    <a:pt x="0" y="70"/>
                    <a:pt x="10" y="82"/>
                    <a:pt x="24" y="83"/>
                  </a:cubicBezTo>
                  <a:cubicBezTo>
                    <a:pt x="25" y="83"/>
                    <a:pt x="26" y="83"/>
                    <a:pt x="27" y="83"/>
                  </a:cubicBezTo>
                  <a:cubicBezTo>
                    <a:pt x="28" y="83"/>
                    <a:pt x="29" y="83"/>
                    <a:pt x="30" y="83"/>
                  </a:cubicBezTo>
                  <a:cubicBezTo>
                    <a:pt x="43" y="83"/>
                    <a:pt x="73" y="83"/>
                    <a:pt x="87" y="83"/>
                  </a:cubicBezTo>
                  <a:cubicBezTo>
                    <a:pt x="87" y="83"/>
                    <a:pt x="88" y="83"/>
                    <a:pt x="88" y="83"/>
                  </a:cubicBezTo>
                  <a:cubicBezTo>
                    <a:pt x="89" y="83"/>
                    <a:pt x="89" y="83"/>
                    <a:pt x="89" y="83"/>
                  </a:cubicBezTo>
                  <a:cubicBezTo>
                    <a:pt x="90" y="83"/>
                    <a:pt x="92" y="83"/>
                    <a:pt x="94" y="83"/>
                  </a:cubicBezTo>
                  <a:cubicBezTo>
                    <a:pt x="103" y="83"/>
                    <a:pt x="103" y="83"/>
                    <a:pt x="103" y="83"/>
                  </a:cubicBezTo>
                  <a:cubicBezTo>
                    <a:pt x="116" y="83"/>
                    <a:pt x="126" y="72"/>
                    <a:pt x="126" y="60"/>
                  </a:cubicBezTo>
                  <a:cubicBezTo>
                    <a:pt x="126" y="48"/>
                    <a:pt x="117" y="38"/>
                    <a:pt x="10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8" name="Freeform 14"/>
            <p:cNvSpPr>
              <a:spLocks/>
            </p:cNvSpPr>
            <p:nvPr/>
          </p:nvSpPr>
          <p:spPr bwMode="auto">
            <a:xfrm>
              <a:off x="3211" y="1454"/>
              <a:ext cx="163" cy="109"/>
            </a:xfrm>
            <a:custGeom>
              <a:avLst/>
              <a:gdLst>
                <a:gd name="T0" fmla="*/ 58 w 69"/>
                <a:gd name="T1" fmla="*/ 20 h 46"/>
                <a:gd name="T2" fmla="*/ 58 w 69"/>
                <a:gd name="T3" fmla="*/ 19 h 46"/>
                <a:gd name="T4" fmla="*/ 39 w 69"/>
                <a:gd name="T5" fmla="*/ 0 h 46"/>
                <a:gd name="T6" fmla="*/ 23 w 69"/>
                <a:gd name="T7" fmla="*/ 9 h 46"/>
                <a:gd name="T8" fmla="*/ 17 w 69"/>
                <a:gd name="T9" fmla="*/ 7 h 46"/>
                <a:gd name="T10" fmla="*/ 11 w 69"/>
                <a:gd name="T11" fmla="*/ 9 h 46"/>
                <a:gd name="T12" fmla="*/ 6 w 69"/>
                <a:gd name="T13" fmla="*/ 18 h 46"/>
                <a:gd name="T14" fmla="*/ 0 w 69"/>
                <a:gd name="T15" fmla="*/ 31 h 46"/>
                <a:gd name="T16" fmla="*/ 13 w 69"/>
                <a:gd name="T17" fmla="*/ 46 h 46"/>
                <a:gd name="T18" fmla="*/ 15 w 69"/>
                <a:gd name="T19" fmla="*/ 46 h 46"/>
                <a:gd name="T20" fmla="*/ 16 w 69"/>
                <a:gd name="T21" fmla="*/ 46 h 46"/>
                <a:gd name="T22" fmla="*/ 47 w 69"/>
                <a:gd name="T23" fmla="*/ 46 h 46"/>
                <a:gd name="T24" fmla="*/ 48 w 69"/>
                <a:gd name="T25" fmla="*/ 46 h 46"/>
                <a:gd name="T26" fmla="*/ 49 w 69"/>
                <a:gd name="T27" fmla="*/ 46 h 46"/>
                <a:gd name="T28" fmla="*/ 51 w 69"/>
                <a:gd name="T29" fmla="*/ 46 h 46"/>
                <a:gd name="T30" fmla="*/ 56 w 69"/>
                <a:gd name="T31" fmla="*/ 46 h 46"/>
                <a:gd name="T32" fmla="*/ 69 w 69"/>
                <a:gd name="T33" fmla="*/ 33 h 46"/>
                <a:gd name="T34" fmla="*/ 58 w 69"/>
                <a:gd name="T35"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6">
                  <a:moveTo>
                    <a:pt x="58" y="20"/>
                  </a:moveTo>
                  <a:cubicBezTo>
                    <a:pt x="58" y="19"/>
                    <a:pt x="58" y="19"/>
                    <a:pt x="58" y="19"/>
                  </a:cubicBezTo>
                  <a:cubicBezTo>
                    <a:pt x="58" y="9"/>
                    <a:pt x="49" y="0"/>
                    <a:pt x="39" y="0"/>
                  </a:cubicBezTo>
                  <a:cubicBezTo>
                    <a:pt x="32" y="0"/>
                    <a:pt x="26" y="4"/>
                    <a:pt x="23" y="9"/>
                  </a:cubicBezTo>
                  <a:cubicBezTo>
                    <a:pt x="21" y="8"/>
                    <a:pt x="19" y="7"/>
                    <a:pt x="17" y="7"/>
                  </a:cubicBezTo>
                  <a:cubicBezTo>
                    <a:pt x="15" y="7"/>
                    <a:pt x="13" y="8"/>
                    <a:pt x="11" y="9"/>
                  </a:cubicBezTo>
                  <a:cubicBezTo>
                    <a:pt x="8" y="11"/>
                    <a:pt x="7" y="14"/>
                    <a:pt x="6" y="18"/>
                  </a:cubicBezTo>
                  <a:cubicBezTo>
                    <a:pt x="2" y="21"/>
                    <a:pt x="0" y="25"/>
                    <a:pt x="0" y="31"/>
                  </a:cubicBezTo>
                  <a:cubicBezTo>
                    <a:pt x="0" y="38"/>
                    <a:pt x="5" y="45"/>
                    <a:pt x="13" y="46"/>
                  </a:cubicBezTo>
                  <a:cubicBezTo>
                    <a:pt x="13" y="46"/>
                    <a:pt x="14" y="46"/>
                    <a:pt x="15" y="46"/>
                  </a:cubicBezTo>
                  <a:cubicBezTo>
                    <a:pt x="15" y="46"/>
                    <a:pt x="16" y="46"/>
                    <a:pt x="16" y="46"/>
                  </a:cubicBezTo>
                  <a:cubicBezTo>
                    <a:pt x="23" y="46"/>
                    <a:pt x="39" y="46"/>
                    <a:pt x="47" y="46"/>
                  </a:cubicBezTo>
                  <a:cubicBezTo>
                    <a:pt x="48" y="46"/>
                    <a:pt x="48" y="46"/>
                    <a:pt x="48" y="46"/>
                  </a:cubicBezTo>
                  <a:cubicBezTo>
                    <a:pt x="49" y="46"/>
                    <a:pt x="49" y="46"/>
                    <a:pt x="49" y="46"/>
                  </a:cubicBezTo>
                  <a:cubicBezTo>
                    <a:pt x="49" y="46"/>
                    <a:pt x="50" y="46"/>
                    <a:pt x="51" y="46"/>
                  </a:cubicBezTo>
                  <a:cubicBezTo>
                    <a:pt x="56" y="46"/>
                    <a:pt x="56" y="46"/>
                    <a:pt x="56" y="46"/>
                  </a:cubicBezTo>
                  <a:cubicBezTo>
                    <a:pt x="63" y="45"/>
                    <a:pt x="69" y="40"/>
                    <a:pt x="69" y="33"/>
                  </a:cubicBezTo>
                  <a:cubicBezTo>
                    <a:pt x="69" y="26"/>
                    <a:pt x="64" y="21"/>
                    <a:pt x="58" y="2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89" name="Freeform 15"/>
            <p:cNvSpPr>
              <a:spLocks/>
            </p:cNvSpPr>
            <p:nvPr/>
          </p:nvSpPr>
          <p:spPr bwMode="auto">
            <a:xfrm>
              <a:off x="3063" y="1147"/>
              <a:ext cx="259" cy="170"/>
            </a:xfrm>
            <a:custGeom>
              <a:avLst/>
              <a:gdLst>
                <a:gd name="T0" fmla="*/ 93 w 110"/>
                <a:gd name="T1" fmla="*/ 31 h 72"/>
                <a:gd name="T2" fmla="*/ 93 w 110"/>
                <a:gd name="T3" fmla="*/ 30 h 72"/>
                <a:gd name="T4" fmla="*/ 62 w 110"/>
                <a:gd name="T5" fmla="*/ 0 h 72"/>
                <a:gd name="T6" fmla="*/ 37 w 110"/>
                <a:gd name="T7" fmla="*/ 13 h 72"/>
                <a:gd name="T8" fmla="*/ 29 w 110"/>
                <a:gd name="T9" fmla="*/ 11 h 72"/>
                <a:gd name="T10" fmla="*/ 19 w 110"/>
                <a:gd name="T11" fmla="*/ 14 h 72"/>
                <a:gd name="T12" fmla="*/ 11 w 110"/>
                <a:gd name="T13" fmla="*/ 28 h 72"/>
                <a:gd name="T14" fmla="*/ 0 w 110"/>
                <a:gd name="T15" fmla="*/ 48 h 72"/>
                <a:gd name="T16" fmla="*/ 21 w 110"/>
                <a:gd name="T17" fmla="*/ 72 h 72"/>
                <a:gd name="T18" fmla="*/ 24 w 110"/>
                <a:gd name="T19" fmla="*/ 72 h 72"/>
                <a:gd name="T20" fmla="*/ 26 w 110"/>
                <a:gd name="T21" fmla="*/ 72 h 72"/>
                <a:gd name="T22" fmla="*/ 76 w 110"/>
                <a:gd name="T23" fmla="*/ 72 h 72"/>
                <a:gd name="T24" fmla="*/ 77 w 110"/>
                <a:gd name="T25" fmla="*/ 72 h 72"/>
                <a:gd name="T26" fmla="*/ 78 w 110"/>
                <a:gd name="T27" fmla="*/ 72 h 72"/>
                <a:gd name="T28" fmla="*/ 82 w 110"/>
                <a:gd name="T29" fmla="*/ 72 h 72"/>
                <a:gd name="T30" fmla="*/ 90 w 110"/>
                <a:gd name="T31" fmla="*/ 72 h 72"/>
                <a:gd name="T32" fmla="*/ 110 w 110"/>
                <a:gd name="T33" fmla="*/ 52 h 72"/>
                <a:gd name="T34" fmla="*/ 93 w 110"/>
                <a:gd name="T35"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72">
                  <a:moveTo>
                    <a:pt x="93" y="31"/>
                  </a:moveTo>
                  <a:cubicBezTo>
                    <a:pt x="93" y="31"/>
                    <a:pt x="93" y="30"/>
                    <a:pt x="93" y="30"/>
                  </a:cubicBezTo>
                  <a:cubicBezTo>
                    <a:pt x="93" y="13"/>
                    <a:pt x="79" y="0"/>
                    <a:pt x="62" y="0"/>
                  </a:cubicBezTo>
                  <a:cubicBezTo>
                    <a:pt x="52" y="0"/>
                    <a:pt x="42" y="5"/>
                    <a:pt x="37" y="13"/>
                  </a:cubicBezTo>
                  <a:cubicBezTo>
                    <a:pt x="35" y="12"/>
                    <a:pt x="32" y="11"/>
                    <a:pt x="29" y="11"/>
                  </a:cubicBezTo>
                  <a:cubicBezTo>
                    <a:pt x="25" y="11"/>
                    <a:pt x="22" y="12"/>
                    <a:pt x="19" y="14"/>
                  </a:cubicBezTo>
                  <a:cubicBezTo>
                    <a:pt x="14" y="17"/>
                    <a:pt x="11" y="22"/>
                    <a:pt x="11" y="28"/>
                  </a:cubicBezTo>
                  <a:cubicBezTo>
                    <a:pt x="5" y="32"/>
                    <a:pt x="0" y="40"/>
                    <a:pt x="0" y="48"/>
                  </a:cubicBezTo>
                  <a:cubicBezTo>
                    <a:pt x="0" y="61"/>
                    <a:pt x="9" y="71"/>
                    <a:pt x="21" y="72"/>
                  </a:cubicBezTo>
                  <a:cubicBezTo>
                    <a:pt x="22" y="72"/>
                    <a:pt x="23" y="72"/>
                    <a:pt x="24" y="72"/>
                  </a:cubicBezTo>
                  <a:cubicBezTo>
                    <a:pt x="25" y="72"/>
                    <a:pt x="26" y="72"/>
                    <a:pt x="26" y="72"/>
                  </a:cubicBezTo>
                  <a:cubicBezTo>
                    <a:pt x="38" y="72"/>
                    <a:pt x="64" y="72"/>
                    <a:pt x="76" y="72"/>
                  </a:cubicBezTo>
                  <a:cubicBezTo>
                    <a:pt x="77" y="72"/>
                    <a:pt x="77" y="72"/>
                    <a:pt x="77" y="72"/>
                  </a:cubicBezTo>
                  <a:cubicBezTo>
                    <a:pt x="78" y="72"/>
                    <a:pt x="78" y="72"/>
                    <a:pt x="78" y="72"/>
                  </a:cubicBezTo>
                  <a:cubicBezTo>
                    <a:pt x="79" y="72"/>
                    <a:pt x="81" y="72"/>
                    <a:pt x="82" y="72"/>
                  </a:cubicBezTo>
                  <a:cubicBezTo>
                    <a:pt x="90" y="72"/>
                    <a:pt x="90" y="72"/>
                    <a:pt x="90" y="72"/>
                  </a:cubicBezTo>
                  <a:cubicBezTo>
                    <a:pt x="101" y="72"/>
                    <a:pt x="110" y="63"/>
                    <a:pt x="110" y="52"/>
                  </a:cubicBezTo>
                  <a:cubicBezTo>
                    <a:pt x="110" y="41"/>
                    <a:pt x="103" y="33"/>
                    <a:pt x="93" y="31"/>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0" name="Freeform 16"/>
            <p:cNvSpPr>
              <a:spLocks/>
            </p:cNvSpPr>
            <p:nvPr/>
          </p:nvSpPr>
          <p:spPr bwMode="auto">
            <a:xfrm>
              <a:off x="3337" y="1865"/>
              <a:ext cx="162" cy="109"/>
            </a:xfrm>
            <a:custGeom>
              <a:avLst/>
              <a:gdLst>
                <a:gd name="T0" fmla="*/ 58 w 69"/>
                <a:gd name="T1" fmla="*/ 20 h 46"/>
                <a:gd name="T2" fmla="*/ 58 w 69"/>
                <a:gd name="T3" fmla="*/ 19 h 46"/>
                <a:gd name="T4" fmla="*/ 39 w 69"/>
                <a:gd name="T5" fmla="*/ 0 h 46"/>
                <a:gd name="T6" fmla="*/ 23 w 69"/>
                <a:gd name="T7" fmla="*/ 9 h 46"/>
                <a:gd name="T8" fmla="*/ 18 w 69"/>
                <a:gd name="T9" fmla="*/ 8 h 46"/>
                <a:gd name="T10" fmla="*/ 12 w 69"/>
                <a:gd name="T11" fmla="*/ 9 h 46"/>
                <a:gd name="T12" fmla="*/ 7 w 69"/>
                <a:gd name="T13" fmla="*/ 18 h 46"/>
                <a:gd name="T14" fmla="*/ 0 w 69"/>
                <a:gd name="T15" fmla="*/ 31 h 46"/>
                <a:gd name="T16" fmla="*/ 14 w 69"/>
                <a:gd name="T17" fmla="*/ 46 h 46"/>
                <a:gd name="T18" fmla="*/ 15 w 69"/>
                <a:gd name="T19" fmla="*/ 46 h 46"/>
                <a:gd name="T20" fmla="*/ 17 w 69"/>
                <a:gd name="T21" fmla="*/ 46 h 46"/>
                <a:gd name="T22" fmla="*/ 48 w 69"/>
                <a:gd name="T23" fmla="*/ 46 h 46"/>
                <a:gd name="T24" fmla="*/ 48 w 69"/>
                <a:gd name="T25" fmla="*/ 46 h 46"/>
                <a:gd name="T26" fmla="*/ 49 w 69"/>
                <a:gd name="T27" fmla="*/ 46 h 46"/>
                <a:gd name="T28" fmla="*/ 52 w 69"/>
                <a:gd name="T29" fmla="*/ 46 h 46"/>
                <a:gd name="T30" fmla="*/ 56 w 69"/>
                <a:gd name="T31" fmla="*/ 46 h 46"/>
                <a:gd name="T32" fmla="*/ 69 w 69"/>
                <a:gd name="T33" fmla="*/ 33 h 46"/>
                <a:gd name="T34" fmla="*/ 58 w 69"/>
                <a:gd name="T35"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6">
                  <a:moveTo>
                    <a:pt x="58" y="20"/>
                  </a:moveTo>
                  <a:cubicBezTo>
                    <a:pt x="58" y="19"/>
                    <a:pt x="58" y="19"/>
                    <a:pt x="58" y="19"/>
                  </a:cubicBezTo>
                  <a:cubicBezTo>
                    <a:pt x="58" y="9"/>
                    <a:pt x="50" y="0"/>
                    <a:pt x="39" y="0"/>
                  </a:cubicBezTo>
                  <a:cubicBezTo>
                    <a:pt x="33" y="0"/>
                    <a:pt x="27" y="4"/>
                    <a:pt x="23" y="9"/>
                  </a:cubicBezTo>
                  <a:cubicBezTo>
                    <a:pt x="22" y="8"/>
                    <a:pt x="20" y="8"/>
                    <a:pt x="18" y="8"/>
                  </a:cubicBezTo>
                  <a:cubicBezTo>
                    <a:pt x="16" y="8"/>
                    <a:pt x="14" y="8"/>
                    <a:pt x="12" y="9"/>
                  </a:cubicBezTo>
                  <a:cubicBezTo>
                    <a:pt x="9" y="11"/>
                    <a:pt x="7" y="15"/>
                    <a:pt x="7" y="18"/>
                  </a:cubicBezTo>
                  <a:cubicBezTo>
                    <a:pt x="3" y="21"/>
                    <a:pt x="0" y="26"/>
                    <a:pt x="0" y="31"/>
                  </a:cubicBezTo>
                  <a:cubicBezTo>
                    <a:pt x="0" y="39"/>
                    <a:pt x="6" y="45"/>
                    <a:pt x="14" y="46"/>
                  </a:cubicBezTo>
                  <a:cubicBezTo>
                    <a:pt x="14" y="46"/>
                    <a:pt x="15" y="46"/>
                    <a:pt x="15" y="46"/>
                  </a:cubicBezTo>
                  <a:cubicBezTo>
                    <a:pt x="16" y="46"/>
                    <a:pt x="16" y="46"/>
                    <a:pt x="17" y="46"/>
                  </a:cubicBezTo>
                  <a:cubicBezTo>
                    <a:pt x="24" y="46"/>
                    <a:pt x="40" y="46"/>
                    <a:pt x="48" y="46"/>
                  </a:cubicBezTo>
                  <a:cubicBezTo>
                    <a:pt x="48" y="46"/>
                    <a:pt x="48" y="46"/>
                    <a:pt x="48" y="46"/>
                  </a:cubicBezTo>
                  <a:cubicBezTo>
                    <a:pt x="49" y="46"/>
                    <a:pt x="49" y="46"/>
                    <a:pt x="49" y="46"/>
                  </a:cubicBezTo>
                  <a:cubicBezTo>
                    <a:pt x="50" y="46"/>
                    <a:pt x="51" y="46"/>
                    <a:pt x="52" y="46"/>
                  </a:cubicBezTo>
                  <a:cubicBezTo>
                    <a:pt x="56" y="46"/>
                    <a:pt x="56" y="46"/>
                    <a:pt x="56" y="46"/>
                  </a:cubicBezTo>
                  <a:cubicBezTo>
                    <a:pt x="64" y="46"/>
                    <a:pt x="69" y="40"/>
                    <a:pt x="69" y="33"/>
                  </a:cubicBezTo>
                  <a:cubicBezTo>
                    <a:pt x="69" y="27"/>
                    <a:pt x="64" y="21"/>
                    <a:pt x="58" y="2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1" name="Freeform 17"/>
            <p:cNvSpPr>
              <a:spLocks/>
            </p:cNvSpPr>
            <p:nvPr/>
          </p:nvSpPr>
          <p:spPr bwMode="auto">
            <a:xfrm>
              <a:off x="3582" y="939"/>
              <a:ext cx="650" cy="324"/>
            </a:xfrm>
            <a:custGeom>
              <a:avLst/>
              <a:gdLst>
                <a:gd name="T0" fmla="*/ 275 w 275"/>
                <a:gd name="T1" fmla="*/ 137 h 137"/>
                <a:gd name="T2" fmla="*/ 137 w 275"/>
                <a:gd name="T3" fmla="*/ 0 h 137"/>
                <a:gd name="T4" fmla="*/ 0 w 275"/>
                <a:gd name="T5" fmla="*/ 137 h 137"/>
                <a:gd name="T6" fmla="*/ 275 w 275"/>
                <a:gd name="T7" fmla="*/ 137 h 137"/>
              </a:gdLst>
              <a:ahLst/>
              <a:cxnLst>
                <a:cxn ang="0">
                  <a:pos x="T0" y="T1"/>
                </a:cxn>
                <a:cxn ang="0">
                  <a:pos x="T2" y="T3"/>
                </a:cxn>
                <a:cxn ang="0">
                  <a:pos x="T4" y="T5"/>
                </a:cxn>
                <a:cxn ang="0">
                  <a:pos x="T6" y="T7"/>
                </a:cxn>
              </a:cxnLst>
              <a:rect l="0" t="0" r="r" b="b"/>
              <a:pathLst>
                <a:path w="275" h="137">
                  <a:moveTo>
                    <a:pt x="275" y="137"/>
                  </a:moveTo>
                  <a:cubicBezTo>
                    <a:pt x="275" y="62"/>
                    <a:pt x="213" y="0"/>
                    <a:pt x="137" y="0"/>
                  </a:cubicBezTo>
                  <a:cubicBezTo>
                    <a:pt x="61" y="0"/>
                    <a:pt x="0" y="62"/>
                    <a:pt x="0" y="137"/>
                  </a:cubicBezTo>
                  <a:lnTo>
                    <a:pt x="275" y="137"/>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2" name="Rectangle 18"/>
            <p:cNvSpPr>
              <a:spLocks noChangeArrowheads="1"/>
            </p:cNvSpPr>
            <p:nvPr/>
          </p:nvSpPr>
          <p:spPr bwMode="auto">
            <a:xfrm>
              <a:off x="3582" y="1263"/>
              <a:ext cx="650" cy="113"/>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3" name="Rectangle 19"/>
            <p:cNvSpPr>
              <a:spLocks noChangeArrowheads="1"/>
            </p:cNvSpPr>
            <p:nvPr/>
          </p:nvSpPr>
          <p:spPr bwMode="auto">
            <a:xfrm>
              <a:off x="3582" y="1487"/>
              <a:ext cx="650" cy="111"/>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4" name="Rectangle 20"/>
            <p:cNvSpPr>
              <a:spLocks noChangeArrowheads="1"/>
            </p:cNvSpPr>
            <p:nvPr/>
          </p:nvSpPr>
          <p:spPr bwMode="auto">
            <a:xfrm>
              <a:off x="3582" y="1376"/>
              <a:ext cx="650" cy="111"/>
            </a:xfrm>
            <a:prstGeom prst="rect">
              <a:avLst/>
            </a:prstGeom>
            <a:solidFill>
              <a:srgbClr val="823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5" name="Rectangle 21"/>
            <p:cNvSpPr>
              <a:spLocks noChangeArrowheads="1"/>
            </p:cNvSpPr>
            <p:nvPr/>
          </p:nvSpPr>
          <p:spPr bwMode="auto">
            <a:xfrm>
              <a:off x="3719" y="1400"/>
              <a:ext cx="373" cy="64"/>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6" name="Freeform 22"/>
            <p:cNvSpPr>
              <a:spLocks/>
            </p:cNvSpPr>
            <p:nvPr/>
          </p:nvSpPr>
          <p:spPr bwMode="auto">
            <a:xfrm>
              <a:off x="4454" y="3375"/>
              <a:ext cx="182" cy="90"/>
            </a:xfrm>
            <a:custGeom>
              <a:avLst/>
              <a:gdLst>
                <a:gd name="T0" fmla="*/ 77 w 77"/>
                <a:gd name="T1" fmla="*/ 38 h 38"/>
                <a:gd name="T2" fmla="*/ 39 w 77"/>
                <a:gd name="T3" fmla="*/ 0 h 38"/>
                <a:gd name="T4" fmla="*/ 0 w 77"/>
                <a:gd name="T5" fmla="*/ 38 h 38"/>
                <a:gd name="T6" fmla="*/ 77 w 77"/>
                <a:gd name="T7" fmla="*/ 38 h 38"/>
              </a:gdLst>
              <a:ahLst/>
              <a:cxnLst>
                <a:cxn ang="0">
                  <a:pos x="T0" y="T1"/>
                </a:cxn>
                <a:cxn ang="0">
                  <a:pos x="T2" y="T3"/>
                </a:cxn>
                <a:cxn ang="0">
                  <a:pos x="T4" y="T5"/>
                </a:cxn>
                <a:cxn ang="0">
                  <a:pos x="T6" y="T7"/>
                </a:cxn>
              </a:cxnLst>
              <a:rect l="0" t="0" r="r" b="b"/>
              <a:pathLst>
                <a:path w="77" h="38">
                  <a:moveTo>
                    <a:pt x="77" y="38"/>
                  </a:moveTo>
                  <a:cubicBezTo>
                    <a:pt x="77" y="17"/>
                    <a:pt x="60" y="0"/>
                    <a:pt x="39" y="0"/>
                  </a:cubicBezTo>
                  <a:cubicBezTo>
                    <a:pt x="17" y="0"/>
                    <a:pt x="0" y="17"/>
                    <a:pt x="0" y="38"/>
                  </a:cubicBezTo>
                  <a:lnTo>
                    <a:pt x="77" y="38"/>
                  </a:lnTo>
                  <a:close/>
                </a:path>
              </a:pathLst>
            </a:custGeom>
            <a:solidFill>
              <a:srgbClr val="823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7" name="Freeform 23"/>
            <p:cNvSpPr>
              <a:spLocks/>
            </p:cNvSpPr>
            <p:nvPr/>
          </p:nvSpPr>
          <p:spPr bwMode="auto">
            <a:xfrm>
              <a:off x="3178" y="3375"/>
              <a:ext cx="182" cy="90"/>
            </a:xfrm>
            <a:custGeom>
              <a:avLst/>
              <a:gdLst>
                <a:gd name="T0" fmla="*/ 77 w 77"/>
                <a:gd name="T1" fmla="*/ 38 h 38"/>
                <a:gd name="T2" fmla="*/ 38 w 77"/>
                <a:gd name="T3" fmla="*/ 0 h 38"/>
                <a:gd name="T4" fmla="*/ 0 w 77"/>
                <a:gd name="T5" fmla="*/ 38 h 38"/>
                <a:gd name="T6" fmla="*/ 77 w 77"/>
                <a:gd name="T7" fmla="*/ 38 h 38"/>
              </a:gdLst>
              <a:ahLst/>
              <a:cxnLst>
                <a:cxn ang="0">
                  <a:pos x="T0" y="T1"/>
                </a:cxn>
                <a:cxn ang="0">
                  <a:pos x="T2" y="T3"/>
                </a:cxn>
                <a:cxn ang="0">
                  <a:pos x="T4" y="T5"/>
                </a:cxn>
                <a:cxn ang="0">
                  <a:pos x="T6" y="T7"/>
                </a:cxn>
              </a:cxnLst>
              <a:rect l="0" t="0" r="r" b="b"/>
              <a:pathLst>
                <a:path w="77" h="38">
                  <a:moveTo>
                    <a:pt x="77" y="38"/>
                  </a:moveTo>
                  <a:cubicBezTo>
                    <a:pt x="77" y="17"/>
                    <a:pt x="59" y="0"/>
                    <a:pt x="38" y="0"/>
                  </a:cubicBezTo>
                  <a:cubicBezTo>
                    <a:pt x="17" y="0"/>
                    <a:pt x="0" y="17"/>
                    <a:pt x="0" y="38"/>
                  </a:cubicBezTo>
                  <a:lnTo>
                    <a:pt x="77" y="38"/>
                  </a:lnTo>
                  <a:close/>
                </a:path>
              </a:pathLst>
            </a:custGeom>
            <a:solidFill>
              <a:srgbClr val="823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8" name="Rectangle 24"/>
            <p:cNvSpPr>
              <a:spLocks noChangeArrowheads="1"/>
            </p:cNvSpPr>
            <p:nvPr/>
          </p:nvSpPr>
          <p:spPr bwMode="auto">
            <a:xfrm>
              <a:off x="3268" y="3375"/>
              <a:ext cx="1278" cy="90"/>
            </a:xfrm>
            <a:prstGeom prst="rect">
              <a:avLst/>
            </a:prstGeom>
            <a:solidFill>
              <a:srgbClr val="823B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199" name="Freeform 25"/>
            <p:cNvSpPr>
              <a:spLocks/>
            </p:cNvSpPr>
            <p:nvPr/>
          </p:nvSpPr>
          <p:spPr bwMode="auto">
            <a:xfrm>
              <a:off x="3509" y="1598"/>
              <a:ext cx="796" cy="1777"/>
            </a:xfrm>
            <a:custGeom>
              <a:avLst/>
              <a:gdLst>
                <a:gd name="T0" fmla="*/ 796 w 796"/>
                <a:gd name="T1" fmla="*/ 1777 h 1777"/>
                <a:gd name="T2" fmla="*/ 0 w 796"/>
                <a:gd name="T3" fmla="*/ 1777 h 1777"/>
                <a:gd name="T4" fmla="*/ 135 w 796"/>
                <a:gd name="T5" fmla="*/ 0 h 1777"/>
                <a:gd name="T6" fmla="*/ 661 w 796"/>
                <a:gd name="T7" fmla="*/ 0 h 1777"/>
                <a:gd name="T8" fmla="*/ 796 w 796"/>
                <a:gd name="T9" fmla="*/ 1777 h 1777"/>
              </a:gdLst>
              <a:ahLst/>
              <a:cxnLst>
                <a:cxn ang="0">
                  <a:pos x="T0" y="T1"/>
                </a:cxn>
                <a:cxn ang="0">
                  <a:pos x="T2" y="T3"/>
                </a:cxn>
                <a:cxn ang="0">
                  <a:pos x="T4" y="T5"/>
                </a:cxn>
                <a:cxn ang="0">
                  <a:pos x="T6" y="T7"/>
                </a:cxn>
                <a:cxn ang="0">
                  <a:pos x="T8" y="T9"/>
                </a:cxn>
              </a:cxnLst>
              <a:rect l="0" t="0" r="r" b="b"/>
              <a:pathLst>
                <a:path w="796" h="1777">
                  <a:moveTo>
                    <a:pt x="796" y="1777"/>
                  </a:moveTo>
                  <a:lnTo>
                    <a:pt x="0" y="1777"/>
                  </a:lnTo>
                  <a:lnTo>
                    <a:pt x="135" y="0"/>
                  </a:lnTo>
                  <a:lnTo>
                    <a:pt x="661" y="0"/>
                  </a:lnTo>
                  <a:lnTo>
                    <a:pt x="796" y="1777"/>
                  </a:lnTo>
                  <a:close/>
                </a:path>
              </a:pathLst>
            </a:custGeom>
            <a:solidFill>
              <a:srgbClr val="823B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0" name="Freeform 26"/>
            <p:cNvSpPr>
              <a:spLocks/>
            </p:cNvSpPr>
            <p:nvPr/>
          </p:nvSpPr>
          <p:spPr bwMode="auto">
            <a:xfrm>
              <a:off x="3509" y="1598"/>
              <a:ext cx="796" cy="1777"/>
            </a:xfrm>
            <a:custGeom>
              <a:avLst/>
              <a:gdLst>
                <a:gd name="T0" fmla="*/ 796 w 796"/>
                <a:gd name="T1" fmla="*/ 1777 h 1777"/>
                <a:gd name="T2" fmla="*/ 0 w 796"/>
                <a:gd name="T3" fmla="*/ 1777 h 1777"/>
                <a:gd name="T4" fmla="*/ 135 w 796"/>
                <a:gd name="T5" fmla="*/ 0 h 1777"/>
                <a:gd name="T6" fmla="*/ 661 w 796"/>
                <a:gd name="T7" fmla="*/ 0 h 1777"/>
                <a:gd name="T8" fmla="*/ 796 w 796"/>
                <a:gd name="T9" fmla="*/ 1777 h 1777"/>
              </a:gdLst>
              <a:ahLst/>
              <a:cxnLst>
                <a:cxn ang="0">
                  <a:pos x="T0" y="T1"/>
                </a:cxn>
                <a:cxn ang="0">
                  <a:pos x="T2" y="T3"/>
                </a:cxn>
                <a:cxn ang="0">
                  <a:pos x="T4" y="T5"/>
                </a:cxn>
                <a:cxn ang="0">
                  <a:pos x="T6" y="T7"/>
                </a:cxn>
                <a:cxn ang="0">
                  <a:pos x="T8" y="T9"/>
                </a:cxn>
              </a:cxnLst>
              <a:rect l="0" t="0" r="r" b="b"/>
              <a:pathLst>
                <a:path w="796" h="1777">
                  <a:moveTo>
                    <a:pt x="796" y="1777"/>
                  </a:moveTo>
                  <a:lnTo>
                    <a:pt x="0" y="1777"/>
                  </a:lnTo>
                  <a:lnTo>
                    <a:pt x="135" y="0"/>
                  </a:lnTo>
                  <a:lnTo>
                    <a:pt x="661" y="0"/>
                  </a:lnTo>
                  <a:lnTo>
                    <a:pt x="796" y="17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1" name="Rectangle 27"/>
            <p:cNvSpPr>
              <a:spLocks noChangeArrowheads="1"/>
            </p:cNvSpPr>
            <p:nvPr/>
          </p:nvSpPr>
          <p:spPr bwMode="auto">
            <a:xfrm>
              <a:off x="3596" y="3195"/>
              <a:ext cx="636" cy="12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2" name="Rectangle 28"/>
            <p:cNvSpPr>
              <a:spLocks noChangeArrowheads="1"/>
            </p:cNvSpPr>
            <p:nvPr/>
          </p:nvSpPr>
          <p:spPr bwMode="auto">
            <a:xfrm>
              <a:off x="3596" y="3195"/>
              <a:ext cx="63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3" name="Freeform 29"/>
            <p:cNvSpPr>
              <a:spLocks/>
            </p:cNvSpPr>
            <p:nvPr/>
          </p:nvSpPr>
          <p:spPr bwMode="auto">
            <a:xfrm>
              <a:off x="3105" y="2092"/>
              <a:ext cx="1604" cy="1167"/>
            </a:xfrm>
            <a:custGeom>
              <a:avLst/>
              <a:gdLst>
                <a:gd name="T0" fmla="*/ 334 w 679"/>
                <a:gd name="T1" fmla="*/ 0 h 494"/>
                <a:gd name="T2" fmla="*/ 170 w 679"/>
                <a:gd name="T3" fmla="*/ 0 h 494"/>
                <a:gd name="T4" fmla="*/ 164 w 679"/>
                <a:gd name="T5" fmla="*/ 0 h 494"/>
                <a:gd name="T6" fmla="*/ 0 w 679"/>
                <a:gd name="T7" fmla="*/ 0 h 494"/>
                <a:gd name="T8" fmla="*/ 0 w 679"/>
                <a:gd name="T9" fmla="*/ 155 h 494"/>
                <a:gd name="T10" fmla="*/ 164 w 679"/>
                <a:gd name="T11" fmla="*/ 445 h 494"/>
                <a:gd name="T12" fmla="*/ 238 w 679"/>
                <a:gd name="T13" fmla="*/ 479 h 494"/>
                <a:gd name="T14" fmla="*/ 339 w 679"/>
                <a:gd name="T15" fmla="*/ 494 h 494"/>
                <a:gd name="T16" fmla="*/ 679 w 679"/>
                <a:gd name="T17" fmla="*/ 155 h 494"/>
                <a:gd name="T18" fmla="*/ 679 w 679"/>
                <a:gd name="T19" fmla="*/ 0 h 494"/>
                <a:gd name="T20" fmla="*/ 334 w 679"/>
                <a:gd name="T2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9" h="494">
                  <a:moveTo>
                    <a:pt x="334" y="0"/>
                  </a:moveTo>
                  <a:cubicBezTo>
                    <a:pt x="170" y="0"/>
                    <a:pt x="170" y="0"/>
                    <a:pt x="170" y="0"/>
                  </a:cubicBezTo>
                  <a:cubicBezTo>
                    <a:pt x="164" y="0"/>
                    <a:pt x="164" y="0"/>
                    <a:pt x="164" y="0"/>
                  </a:cubicBezTo>
                  <a:cubicBezTo>
                    <a:pt x="0" y="0"/>
                    <a:pt x="0" y="0"/>
                    <a:pt x="0" y="0"/>
                  </a:cubicBezTo>
                  <a:cubicBezTo>
                    <a:pt x="0" y="155"/>
                    <a:pt x="0" y="155"/>
                    <a:pt x="0" y="155"/>
                  </a:cubicBezTo>
                  <a:cubicBezTo>
                    <a:pt x="0" y="278"/>
                    <a:pt x="66" y="386"/>
                    <a:pt x="164" y="445"/>
                  </a:cubicBezTo>
                  <a:cubicBezTo>
                    <a:pt x="187" y="459"/>
                    <a:pt x="212" y="471"/>
                    <a:pt x="238" y="479"/>
                  </a:cubicBezTo>
                  <a:cubicBezTo>
                    <a:pt x="270" y="489"/>
                    <a:pt x="304" y="494"/>
                    <a:pt x="339" y="494"/>
                  </a:cubicBezTo>
                  <a:cubicBezTo>
                    <a:pt x="527" y="494"/>
                    <a:pt x="679" y="342"/>
                    <a:pt x="679" y="155"/>
                  </a:cubicBezTo>
                  <a:cubicBezTo>
                    <a:pt x="679" y="0"/>
                    <a:pt x="679" y="0"/>
                    <a:pt x="679" y="0"/>
                  </a:cubicBezTo>
                  <a:cubicBezTo>
                    <a:pt x="334" y="0"/>
                    <a:pt x="334" y="0"/>
                    <a:pt x="334"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4" name="Rectangle 30"/>
            <p:cNvSpPr>
              <a:spLocks noChangeArrowheads="1"/>
            </p:cNvSpPr>
            <p:nvPr/>
          </p:nvSpPr>
          <p:spPr bwMode="auto">
            <a:xfrm>
              <a:off x="3747" y="1598"/>
              <a:ext cx="319" cy="7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5" name="Freeform 31"/>
            <p:cNvSpPr>
              <a:spLocks/>
            </p:cNvSpPr>
            <p:nvPr/>
          </p:nvSpPr>
          <p:spPr bwMode="auto">
            <a:xfrm>
              <a:off x="3400" y="2137"/>
              <a:ext cx="1014" cy="1014"/>
            </a:xfrm>
            <a:custGeom>
              <a:avLst/>
              <a:gdLst>
                <a:gd name="T0" fmla="*/ 421 w 429"/>
                <a:gd name="T1" fmla="*/ 215 h 429"/>
                <a:gd name="T2" fmla="*/ 413 w 429"/>
                <a:gd name="T3" fmla="*/ 215 h 429"/>
                <a:gd name="T4" fmla="*/ 355 w 429"/>
                <a:gd name="T5" fmla="*/ 355 h 429"/>
                <a:gd name="T6" fmla="*/ 214 w 429"/>
                <a:gd name="T7" fmla="*/ 413 h 429"/>
                <a:gd name="T8" fmla="*/ 74 w 429"/>
                <a:gd name="T9" fmla="*/ 355 h 429"/>
                <a:gd name="T10" fmla="*/ 16 w 429"/>
                <a:gd name="T11" fmla="*/ 215 h 429"/>
                <a:gd name="T12" fmla="*/ 74 w 429"/>
                <a:gd name="T13" fmla="*/ 74 h 429"/>
                <a:gd name="T14" fmla="*/ 214 w 429"/>
                <a:gd name="T15" fmla="*/ 16 h 429"/>
                <a:gd name="T16" fmla="*/ 355 w 429"/>
                <a:gd name="T17" fmla="*/ 74 h 429"/>
                <a:gd name="T18" fmla="*/ 413 w 429"/>
                <a:gd name="T19" fmla="*/ 215 h 429"/>
                <a:gd name="T20" fmla="*/ 421 w 429"/>
                <a:gd name="T21" fmla="*/ 215 h 429"/>
                <a:gd name="T22" fmla="*/ 429 w 429"/>
                <a:gd name="T23" fmla="*/ 215 h 429"/>
                <a:gd name="T24" fmla="*/ 214 w 429"/>
                <a:gd name="T25" fmla="*/ 0 h 429"/>
                <a:gd name="T26" fmla="*/ 0 w 429"/>
                <a:gd name="T27" fmla="*/ 215 h 429"/>
                <a:gd name="T28" fmla="*/ 214 w 429"/>
                <a:gd name="T29" fmla="*/ 429 h 429"/>
                <a:gd name="T30" fmla="*/ 429 w 429"/>
                <a:gd name="T31" fmla="*/ 215 h 429"/>
                <a:gd name="T32" fmla="*/ 421 w 429"/>
                <a:gd name="T33" fmla="*/ 21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9" h="429">
                  <a:moveTo>
                    <a:pt x="421" y="215"/>
                  </a:moveTo>
                  <a:cubicBezTo>
                    <a:pt x="413" y="215"/>
                    <a:pt x="413" y="215"/>
                    <a:pt x="413" y="215"/>
                  </a:cubicBezTo>
                  <a:cubicBezTo>
                    <a:pt x="413" y="270"/>
                    <a:pt x="391" y="319"/>
                    <a:pt x="355" y="355"/>
                  </a:cubicBezTo>
                  <a:cubicBezTo>
                    <a:pt x="319" y="391"/>
                    <a:pt x="269" y="413"/>
                    <a:pt x="214" y="413"/>
                  </a:cubicBezTo>
                  <a:cubicBezTo>
                    <a:pt x="159" y="413"/>
                    <a:pt x="110" y="391"/>
                    <a:pt x="74" y="355"/>
                  </a:cubicBezTo>
                  <a:cubicBezTo>
                    <a:pt x="38" y="319"/>
                    <a:pt x="16" y="270"/>
                    <a:pt x="16" y="215"/>
                  </a:cubicBezTo>
                  <a:cubicBezTo>
                    <a:pt x="16" y="160"/>
                    <a:pt x="38" y="110"/>
                    <a:pt x="74" y="74"/>
                  </a:cubicBezTo>
                  <a:cubicBezTo>
                    <a:pt x="110" y="38"/>
                    <a:pt x="159" y="16"/>
                    <a:pt x="214" y="16"/>
                  </a:cubicBezTo>
                  <a:cubicBezTo>
                    <a:pt x="269" y="16"/>
                    <a:pt x="319" y="38"/>
                    <a:pt x="355" y="74"/>
                  </a:cubicBezTo>
                  <a:cubicBezTo>
                    <a:pt x="391" y="110"/>
                    <a:pt x="413" y="160"/>
                    <a:pt x="413" y="215"/>
                  </a:cubicBezTo>
                  <a:cubicBezTo>
                    <a:pt x="421" y="215"/>
                    <a:pt x="421" y="215"/>
                    <a:pt x="421" y="215"/>
                  </a:cubicBezTo>
                  <a:cubicBezTo>
                    <a:pt x="429" y="215"/>
                    <a:pt x="429" y="215"/>
                    <a:pt x="429" y="215"/>
                  </a:cubicBezTo>
                  <a:cubicBezTo>
                    <a:pt x="429" y="96"/>
                    <a:pt x="333" y="0"/>
                    <a:pt x="214" y="0"/>
                  </a:cubicBezTo>
                  <a:cubicBezTo>
                    <a:pt x="96" y="0"/>
                    <a:pt x="0" y="96"/>
                    <a:pt x="0" y="215"/>
                  </a:cubicBezTo>
                  <a:cubicBezTo>
                    <a:pt x="0" y="333"/>
                    <a:pt x="96" y="429"/>
                    <a:pt x="214" y="429"/>
                  </a:cubicBezTo>
                  <a:cubicBezTo>
                    <a:pt x="333" y="429"/>
                    <a:pt x="429" y="333"/>
                    <a:pt x="429" y="215"/>
                  </a:cubicBezTo>
                  <a:cubicBezTo>
                    <a:pt x="421" y="215"/>
                    <a:pt x="421" y="215"/>
                    <a:pt x="421" y="215"/>
                  </a:cubicBezTo>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6" name="Oval 32"/>
            <p:cNvSpPr>
              <a:spLocks noChangeArrowheads="1"/>
            </p:cNvSpPr>
            <p:nvPr/>
          </p:nvSpPr>
          <p:spPr bwMode="auto">
            <a:xfrm>
              <a:off x="3566" y="2156"/>
              <a:ext cx="682" cy="976"/>
            </a:xfrm>
            <a:prstGeom prst="ellipse">
              <a:avLst/>
            </a:prstGeom>
            <a:noFill/>
            <a:ln w="60325" cap="flat">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7" name="Oval 33"/>
            <p:cNvSpPr>
              <a:spLocks noChangeArrowheads="1"/>
            </p:cNvSpPr>
            <p:nvPr/>
          </p:nvSpPr>
          <p:spPr bwMode="auto">
            <a:xfrm>
              <a:off x="3747" y="2156"/>
              <a:ext cx="319" cy="976"/>
            </a:xfrm>
            <a:prstGeom prst="ellipse">
              <a:avLst/>
            </a:prstGeom>
            <a:noFill/>
            <a:ln w="60325" cap="flat">
              <a:solidFill>
                <a:srgbClr val="96969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8" name="Freeform 34"/>
            <p:cNvSpPr>
              <a:spLocks noEditPoints="1"/>
            </p:cNvSpPr>
            <p:nvPr/>
          </p:nvSpPr>
          <p:spPr bwMode="auto">
            <a:xfrm>
              <a:off x="3105" y="2109"/>
              <a:ext cx="562" cy="1115"/>
            </a:xfrm>
            <a:custGeom>
              <a:avLst/>
              <a:gdLst>
                <a:gd name="T0" fmla="*/ 170 w 238"/>
                <a:gd name="T1" fmla="*/ 123 h 472"/>
                <a:gd name="T2" fmla="*/ 141 w 238"/>
                <a:gd name="T3" fmla="*/ 227 h 472"/>
                <a:gd name="T4" fmla="*/ 192 w 238"/>
                <a:gd name="T5" fmla="*/ 360 h 472"/>
                <a:gd name="T6" fmla="*/ 170 w 238"/>
                <a:gd name="T7" fmla="*/ 200 h 472"/>
                <a:gd name="T8" fmla="*/ 170 w 238"/>
                <a:gd name="T9" fmla="*/ 123 h 472"/>
                <a:gd name="T10" fmla="*/ 170 w 238"/>
                <a:gd name="T11" fmla="*/ 0 h 472"/>
                <a:gd name="T12" fmla="*/ 0 w 238"/>
                <a:gd name="T13" fmla="*/ 0 h 472"/>
                <a:gd name="T14" fmla="*/ 0 w 238"/>
                <a:gd name="T15" fmla="*/ 148 h 472"/>
                <a:gd name="T16" fmla="*/ 164 w 238"/>
                <a:gd name="T17" fmla="*/ 438 h 472"/>
                <a:gd name="T18" fmla="*/ 238 w 238"/>
                <a:gd name="T19" fmla="*/ 472 h 472"/>
                <a:gd name="T20" fmla="*/ 202 w 238"/>
                <a:gd name="T21" fmla="*/ 392 h 472"/>
                <a:gd name="T22" fmla="*/ 125 w 238"/>
                <a:gd name="T23" fmla="*/ 227 h 472"/>
                <a:gd name="T24" fmla="*/ 170 w 238"/>
                <a:gd name="T25" fmla="*/ 95 h 472"/>
                <a:gd name="T26" fmla="*/ 170 w 238"/>
                <a:gd name="T27"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472">
                  <a:moveTo>
                    <a:pt x="170" y="123"/>
                  </a:moveTo>
                  <a:cubicBezTo>
                    <a:pt x="152" y="153"/>
                    <a:pt x="141" y="189"/>
                    <a:pt x="141" y="227"/>
                  </a:cubicBezTo>
                  <a:cubicBezTo>
                    <a:pt x="141" y="278"/>
                    <a:pt x="160" y="325"/>
                    <a:pt x="192" y="360"/>
                  </a:cubicBezTo>
                  <a:cubicBezTo>
                    <a:pt x="178" y="310"/>
                    <a:pt x="170" y="256"/>
                    <a:pt x="170" y="200"/>
                  </a:cubicBezTo>
                  <a:cubicBezTo>
                    <a:pt x="170" y="123"/>
                    <a:pt x="170" y="123"/>
                    <a:pt x="170" y="123"/>
                  </a:cubicBezTo>
                  <a:moveTo>
                    <a:pt x="170" y="0"/>
                  </a:moveTo>
                  <a:cubicBezTo>
                    <a:pt x="0" y="0"/>
                    <a:pt x="0" y="0"/>
                    <a:pt x="0" y="0"/>
                  </a:cubicBezTo>
                  <a:cubicBezTo>
                    <a:pt x="0" y="148"/>
                    <a:pt x="0" y="148"/>
                    <a:pt x="0" y="148"/>
                  </a:cubicBezTo>
                  <a:cubicBezTo>
                    <a:pt x="0" y="271"/>
                    <a:pt x="66" y="379"/>
                    <a:pt x="164" y="438"/>
                  </a:cubicBezTo>
                  <a:cubicBezTo>
                    <a:pt x="187" y="452"/>
                    <a:pt x="212" y="464"/>
                    <a:pt x="238" y="472"/>
                  </a:cubicBezTo>
                  <a:cubicBezTo>
                    <a:pt x="224" y="447"/>
                    <a:pt x="212" y="420"/>
                    <a:pt x="202" y="392"/>
                  </a:cubicBezTo>
                  <a:cubicBezTo>
                    <a:pt x="155" y="352"/>
                    <a:pt x="125" y="293"/>
                    <a:pt x="125" y="227"/>
                  </a:cubicBezTo>
                  <a:cubicBezTo>
                    <a:pt x="125" y="177"/>
                    <a:pt x="142" y="131"/>
                    <a:pt x="170" y="95"/>
                  </a:cubicBezTo>
                  <a:cubicBezTo>
                    <a:pt x="170" y="0"/>
                    <a:pt x="170" y="0"/>
                    <a:pt x="170" y="0"/>
                  </a:cubicBezTo>
                </a:path>
              </a:pathLst>
            </a:custGeom>
            <a:solidFill>
              <a:srgbClr val="E9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09" name="Freeform 35"/>
            <p:cNvSpPr>
              <a:spLocks/>
            </p:cNvSpPr>
            <p:nvPr/>
          </p:nvSpPr>
          <p:spPr bwMode="auto">
            <a:xfrm>
              <a:off x="3400" y="2333"/>
              <a:ext cx="182" cy="702"/>
            </a:xfrm>
            <a:custGeom>
              <a:avLst/>
              <a:gdLst>
                <a:gd name="T0" fmla="*/ 45 w 77"/>
                <a:gd name="T1" fmla="*/ 0 h 297"/>
                <a:gd name="T2" fmla="*/ 0 w 77"/>
                <a:gd name="T3" fmla="*/ 132 h 297"/>
                <a:gd name="T4" fmla="*/ 77 w 77"/>
                <a:gd name="T5" fmla="*/ 297 h 297"/>
                <a:gd name="T6" fmla="*/ 67 w 77"/>
                <a:gd name="T7" fmla="*/ 265 h 297"/>
                <a:gd name="T8" fmla="*/ 16 w 77"/>
                <a:gd name="T9" fmla="*/ 132 h 297"/>
                <a:gd name="T10" fmla="*/ 45 w 77"/>
                <a:gd name="T11" fmla="*/ 28 h 297"/>
                <a:gd name="T12" fmla="*/ 45 w 77"/>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77" h="297">
                  <a:moveTo>
                    <a:pt x="45" y="0"/>
                  </a:moveTo>
                  <a:cubicBezTo>
                    <a:pt x="17" y="36"/>
                    <a:pt x="0" y="82"/>
                    <a:pt x="0" y="132"/>
                  </a:cubicBezTo>
                  <a:cubicBezTo>
                    <a:pt x="0" y="198"/>
                    <a:pt x="30" y="257"/>
                    <a:pt x="77" y="297"/>
                  </a:cubicBezTo>
                  <a:cubicBezTo>
                    <a:pt x="74" y="286"/>
                    <a:pt x="70" y="276"/>
                    <a:pt x="67" y="265"/>
                  </a:cubicBezTo>
                  <a:cubicBezTo>
                    <a:pt x="35" y="230"/>
                    <a:pt x="16" y="183"/>
                    <a:pt x="16" y="132"/>
                  </a:cubicBezTo>
                  <a:cubicBezTo>
                    <a:pt x="16" y="94"/>
                    <a:pt x="27" y="58"/>
                    <a:pt x="45" y="28"/>
                  </a:cubicBezTo>
                  <a:cubicBezTo>
                    <a:pt x="45" y="0"/>
                    <a:pt x="45" y="0"/>
                    <a:pt x="45" y="0"/>
                  </a:cubicBezTo>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10" name="Freeform 36"/>
            <p:cNvSpPr>
              <a:spLocks/>
            </p:cNvSpPr>
            <p:nvPr/>
          </p:nvSpPr>
          <p:spPr bwMode="auto">
            <a:xfrm>
              <a:off x="3074" y="2076"/>
              <a:ext cx="1665" cy="33"/>
            </a:xfrm>
            <a:custGeom>
              <a:avLst/>
              <a:gdLst>
                <a:gd name="T0" fmla="*/ 698 w 705"/>
                <a:gd name="T1" fmla="*/ 0 h 14"/>
                <a:gd name="T2" fmla="*/ 697 w 705"/>
                <a:gd name="T3" fmla="*/ 0 h 14"/>
                <a:gd name="T4" fmla="*/ 8 w 705"/>
                <a:gd name="T5" fmla="*/ 0 h 14"/>
                <a:gd name="T6" fmla="*/ 7 w 705"/>
                <a:gd name="T7" fmla="*/ 0 h 14"/>
                <a:gd name="T8" fmla="*/ 0 w 705"/>
                <a:gd name="T9" fmla="*/ 7 h 14"/>
                <a:gd name="T10" fmla="*/ 7 w 705"/>
                <a:gd name="T11" fmla="*/ 14 h 14"/>
                <a:gd name="T12" fmla="*/ 8 w 705"/>
                <a:gd name="T13" fmla="*/ 14 h 14"/>
                <a:gd name="T14" fmla="*/ 697 w 705"/>
                <a:gd name="T15" fmla="*/ 14 h 14"/>
                <a:gd name="T16" fmla="*/ 698 w 705"/>
                <a:gd name="T17" fmla="*/ 14 h 14"/>
                <a:gd name="T18" fmla="*/ 705 w 705"/>
                <a:gd name="T19" fmla="*/ 7 h 14"/>
                <a:gd name="T20" fmla="*/ 698 w 705"/>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5" h="14">
                  <a:moveTo>
                    <a:pt x="698" y="0"/>
                  </a:moveTo>
                  <a:cubicBezTo>
                    <a:pt x="697" y="0"/>
                    <a:pt x="697" y="0"/>
                    <a:pt x="697" y="0"/>
                  </a:cubicBezTo>
                  <a:cubicBezTo>
                    <a:pt x="8" y="0"/>
                    <a:pt x="8" y="0"/>
                    <a:pt x="8" y="0"/>
                  </a:cubicBezTo>
                  <a:cubicBezTo>
                    <a:pt x="7" y="0"/>
                    <a:pt x="7" y="0"/>
                    <a:pt x="7" y="0"/>
                  </a:cubicBezTo>
                  <a:cubicBezTo>
                    <a:pt x="3" y="0"/>
                    <a:pt x="0" y="3"/>
                    <a:pt x="0" y="7"/>
                  </a:cubicBezTo>
                  <a:cubicBezTo>
                    <a:pt x="0" y="11"/>
                    <a:pt x="3" y="14"/>
                    <a:pt x="7" y="14"/>
                  </a:cubicBezTo>
                  <a:cubicBezTo>
                    <a:pt x="8" y="14"/>
                    <a:pt x="8" y="14"/>
                    <a:pt x="8" y="14"/>
                  </a:cubicBezTo>
                  <a:cubicBezTo>
                    <a:pt x="697" y="14"/>
                    <a:pt x="697" y="14"/>
                    <a:pt x="697" y="14"/>
                  </a:cubicBezTo>
                  <a:cubicBezTo>
                    <a:pt x="698" y="14"/>
                    <a:pt x="698" y="14"/>
                    <a:pt x="698" y="14"/>
                  </a:cubicBezTo>
                  <a:cubicBezTo>
                    <a:pt x="702" y="14"/>
                    <a:pt x="705" y="11"/>
                    <a:pt x="705" y="7"/>
                  </a:cubicBezTo>
                  <a:cubicBezTo>
                    <a:pt x="705" y="3"/>
                    <a:pt x="702" y="0"/>
                    <a:pt x="698" y="0"/>
                  </a:cubicBezTo>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11" name="Rectangle 37"/>
            <p:cNvSpPr>
              <a:spLocks noChangeArrowheads="1"/>
            </p:cNvSpPr>
            <p:nvPr/>
          </p:nvSpPr>
          <p:spPr bwMode="auto">
            <a:xfrm>
              <a:off x="3847" y="1676"/>
              <a:ext cx="120" cy="487"/>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12" name="Rectangle 38"/>
            <p:cNvSpPr>
              <a:spLocks noChangeArrowheads="1"/>
            </p:cNvSpPr>
            <p:nvPr/>
          </p:nvSpPr>
          <p:spPr bwMode="auto">
            <a:xfrm>
              <a:off x="3847" y="1676"/>
              <a:ext cx="120"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13" name="Freeform 39"/>
            <p:cNvSpPr>
              <a:spLocks/>
            </p:cNvSpPr>
            <p:nvPr/>
          </p:nvSpPr>
          <p:spPr bwMode="auto">
            <a:xfrm>
              <a:off x="3847" y="2076"/>
              <a:ext cx="120" cy="33"/>
            </a:xfrm>
            <a:custGeom>
              <a:avLst/>
              <a:gdLst>
                <a:gd name="T0" fmla="*/ 120 w 120"/>
                <a:gd name="T1" fmla="*/ 0 h 33"/>
                <a:gd name="T2" fmla="*/ 0 w 120"/>
                <a:gd name="T3" fmla="*/ 0 h 33"/>
                <a:gd name="T4" fmla="*/ 0 w 120"/>
                <a:gd name="T5" fmla="*/ 33 h 33"/>
                <a:gd name="T6" fmla="*/ 120 w 120"/>
                <a:gd name="T7" fmla="*/ 33 h 33"/>
                <a:gd name="T8" fmla="*/ 120 w 120"/>
                <a:gd name="T9" fmla="*/ 33 h 33"/>
                <a:gd name="T10" fmla="*/ 120 w 120"/>
                <a:gd name="T11" fmla="*/ 0 h 33"/>
                <a:gd name="T12" fmla="*/ 120 w 12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20" h="33">
                  <a:moveTo>
                    <a:pt x="120" y="0"/>
                  </a:moveTo>
                  <a:lnTo>
                    <a:pt x="0" y="0"/>
                  </a:lnTo>
                  <a:lnTo>
                    <a:pt x="0" y="33"/>
                  </a:lnTo>
                  <a:lnTo>
                    <a:pt x="120" y="33"/>
                  </a:lnTo>
                  <a:lnTo>
                    <a:pt x="120" y="33"/>
                  </a:lnTo>
                  <a:lnTo>
                    <a:pt x="120" y="0"/>
                  </a:lnTo>
                  <a:lnTo>
                    <a:pt x="120" y="0"/>
                  </a:lnTo>
                  <a:close/>
                </a:path>
              </a:pathLst>
            </a:custGeom>
            <a:solidFill>
              <a:srgbClr val="CBCB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14" name="Freeform 40"/>
            <p:cNvSpPr>
              <a:spLocks/>
            </p:cNvSpPr>
            <p:nvPr/>
          </p:nvSpPr>
          <p:spPr bwMode="auto">
            <a:xfrm>
              <a:off x="3847" y="2076"/>
              <a:ext cx="120" cy="33"/>
            </a:xfrm>
            <a:custGeom>
              <a:avLst/>
              <a:gdLst>
                <a:gd name="T0" fmla="*/ 120 w 120"/>
                <a:gd name="T1" fmla="*/ 0 h 33"/>
                <a:gd name="T2" fmla="*/ 0 w 120"/>
                <a:gd name="T3" fmla="*/ 0 h 33"/>
                <a:gd name="T4" fmla="*/ 0 w 120"/>
                <a:gd name="T5" fmla="*/ 33 h 33"/>
                <a:gd name="T6" fmla="*/ 120 w 120"/>
                <a:gd name="T7" fmla="*/ 33 h 33"/>
                <a:gd name="T8" fmla="*/ 120 w 120"/>
                <a:gd name="T9" fmla="*/ 33 h 33"/>
                <a:gd name="T10" fmla="*/ 120 w 120"/>
                <a:gd name="T11" fmla="*/ 0 h 33"/>
                <a:gd name="T12" fmla="*/ 120 w 12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20" h="33">
                  <a:moveTo>
                    <a:pt x="120" y="0"/>
                  </a:moveTo>
                  <a:lnTo>
                    <a:pt x="0" y="0"/>
                  </a:lnTo>
                  <a:lnTo>
                    <a:pt x="0" y="33"/>
                  </a:lnTo>
                  <a:lnTo>
                    <a:pt x="120" y="33"/>
                  </a:lnTo>
                  <a:lnTo>
                    <a:pt x="120" y="33"/>
                  </a:lnTo>
                  <a:lnTo>
                    <a:pt x="120" y="0"/>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15" name="Oval 41"/>
            <p:cNvSpPr>
              <a:spLocks noChangeArrowheads="1"/>
            </p:cNvSpPr>
            <p:nvPr/>
          </p:nvSpPr>
          <p:spPr bwMode="auto">
            <a:xfrm>
              <a:off x="4232" y="1431"/>
              <a:ext cx="113" cy="113"/>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sp>
          <p:nvSpPr>
            <p:cNvPr id="216" name="Oval 42"/>
            <p:cNvSpPr>
              <a:spLocks noChangeArrowheads="1"/>
            </p:cNvSpPr>
            <p:nvPr/>
          </p:nvSpPr>
          <p:spPr bwMode="auto">
            <a:xfrm>
              <a:off x="3469" y="1431"/>
              <a:ext cx="113" cy="113"/>
            </a:xfrm>
            <a:prstGeom prst="ellipse">
              <a:avLst/>
            </a:pr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0" tIns="34285" rIns="68570" bIns="34285" numCol="1" anchor="t" anchorCtr="0" compatLnSpc="1">
              <a:prstTxWarp prst="textNoShape">
                <a:avLst/>
              </a:prstTxWarp>
            </a:bodyPr>
            <a:lstStyle/>
            <a:p>
              <a:pPr defTabSz="699422"/>
              <a:endParaRPr lang="en-US" sz="1350">
                <a:solidFill>
                  <a:srgbClr val="FFFFFF"/>
                </a:solidFill>
                <a:ea typeface="MS PGothic" panose="020B0600070205080204" pitchFamily="34" charset="-128"/>
              </a:endParaRPr>
            </a:p>
          </p:txBody>
        </p:sp>
      </p:grpSp>
      <p:sp>
        <p:nvSpPr>
          <p:cNvPr id="217" name="Freeform 7"/>
          <p:cNvSpPr>
            <a:spLocks/>
          </p:cNvSpPr>
          <p:nvPr/>
        </p:nvSpPr>
        <p:spPr bwMode="auto">
          <a:xfrm>
            <a:off x="8565397" y="3796789"/>
            <a:ext cx="357855" cy="208584"/>
          </a:xfrm>
          <a:custGeom>
            <a:avLst/>
            <a:gdLst>
              <a:gd name="T0" fmla="*/ 29 w 78"/>
              <a:gd name="T1" fmla="*/ 50 h 50"/>
              <a:gd name="T2" fmla="*/ 29 w 78"/>
              <a:gd name="T3" fmla="*/ 36 h 50"/>
              <a:gd name="T4" fmla="*/ 78 w 78"/>
              <a:gd name="T5" fmla="*/ 36 h 50"/>
              <a:gd name="T6" fmla="*/ 78 w 78"/>
              <a:gd name="T7" fmla="*/ 15 h 50"/>
              <a:gd name="T8" fmla="*/ 29 w 78"/>
              <a:gd name="T9" fmla="*/ 15 h 50"/>
              <a:gd name="T10" fmla="*/ 29 w 78"/>
              <a:gd name="T11" fmla="*/ 0 h 50"/>
              <a:gd name="T12" fmla="*/ 0 w 78"/>
              <a:gd name="T13" fmla="*/ 25 h 50"/>
              <a:gd name="T14" fmla="*/ 29 w 78"/>
              <a:gd name="T15" fmla="*/ 50 h 50"/>
              <a:gd name="T16" fmla="*/ 29 w 78"/>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0">
                <a:moveTo>
                  <a:pt x="29" y="50"/>
                </a:moveTo>
                <a:cubicBezTo>
                  <a:pt x="29" y="36"/>
                  <a:pt x="29" y="36"/>
                  <a:pt x="29" y="36"/>
                </a:cubicBezTo>
                <a:cubicBezTo>
                  <a:pt x="56" y="36"/>
                  <a:pt x="78" y="36"/>
                  <a:pt x="78" y="36"/>
                </a:cubicBezTo>
                <a:cubicBezTo>
                  <a:pt x="78" y="15"/>
                  <a:pt x="78" y="15"/>
                  <a:pt x="78" y="15"/>
                </a:cubicBezTo>
                <a:cubicBezTo>
                  <a:pt x="47" y="15"/>
                  <a:pt x="29" y="15"/>
                  <a:pt x="29" y="15"/>
                </a:cubicBezTo>
                <a:cubicBezTo>
                  <a:pt x="29" y="0"/>
                  <a:pt x="29" y="0"/>
                  <a:pt x="29" y="0"/>
                </a:cubicBezTo>
                <a:cubicBezTo>
                  <a:pt x="0" y="25"/>
                  <a:pt x="0" y="25"/>
                  <a:pt x="0" y="25"/>
                </a:cubicBezTo>
                <a:cubicBezTo>
                  <a:pt x="29" y="50"/>
                  <a:pt x="29" y="50"/>
                  <a:pt x="29" y="50"/>
                </a:cubicBezTo>
                <a:cubicBezTo>
                  <a:pt x="29" y="50"/>
                  <a:pt x="29" y="50"/>
                  <a:pt x="29" y="5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dirty="0">
              <a:solidFill>
                <a:srgbClr val="FFFFFF"/>
              </a:solidFill>
              <a:ea typeface="MS PGothic" panose="020B0600070205080204" pitchFamily="34" charset="-128"/>
            </a:endParaRPr>
          </a:p>
        </p:txBody>
      </p:sp>
      <p:sp>
        <p:nvSpPr>
          <p:cNvPr id="218" name="Freeform 8"/>
          <p:cNvSpPr>
            <a:spLocks/>
          </p:cNvSpPr>
          <p:nvPr/>
        </p:nvSpPr>
        <p:spPr bwMode="auto">
          <a:xfrm>
            <a:off x="8565397" y="4038676"/>
            <a:ext cx="357855" cy="208584"/>
          </a:xfrm>
          <a:custGeom>
            <a:avLst/>
            <a:gdLst>
              <a:gd name="T0" fmla="*/ 49 w 78"/>
              <a:gd name="T1" fmla="*/ 0 h 50"/>
              <a:gd name="T2" fmla="*/ 49 w 78"/>
              <a:gd name="T3" fmla="*/ 15 h 50"/>
              <a:gd name="T4" fmla="*/ 0 w 78"/>
              <a:gd name="T5" fmla="*/ 15 h 50"/>
              <a:gd name="T6" fmla="*/ 0 w 78"/>
              <a:gd name="T7" fmla="*/ 36 h 50"/>
              <a:gd name="T8" fmla="*/ 49 w 78"/>
              <a:gd name="T9" fmla="*/ 36 h 50"/>
              <a:gd name="T10" fmla="*/ 49 w 78"/>
              <a:gd name="T11" fmla="*/ 50 h 50"/>
              <a:gd name="T12" fmla="*/ 78 w 78"/>
              <a:gd name="T13" fmla="*/ 25 h 50"/>
              <a:gd name="T14" fmla="*/ 49 w 78"/>
              <a:gd name="T15" fmla="*/ 0 h 50"/>
              <a:gd name="T16" fmla="*/ 49 w 7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50">
                <a:moveTo>
                  <a:pt x="49" y="0"/>
                </a:moveTo>
                <a:cubicBezTo>
                  <a:pt x="49" y="15"/>
                  <a:pt x="49" y="15"/>
                  <a:pt x="49" y="15"/>
                </a:cubicBezTo>
                <a:cubicBezTo>
                  <a:pt x="22" y="15"/>
                  <a:pt x="0" y="15"/>
                  <a:pt x="0" y="15"/>
                </a:cubicBezTo>
                <a:cubicBezTo>
                  <a:pt x="0" y="36"/>
                  <a:pt x="0" y="36"/>
                  <a:pt x="0" y="36"/>
                </a:cubicBezTo>
                <a:cubicBezTo>
                  <a:pt x="31" y="36"/>
                  <a:pt x="49" y="36"/>
                  <a:pt x="49" y="36"/>
                </a:cubicBezTo>
                <a:cubicBezTo>
                  <a:pt x="49" y="50"/>
                  <a:pt x="49" y="50"/>
                  <a:pt x="49" y="50"/>
                </a:cubicBezTo>
                <a:cubicBezTo>
                  <a:pt x="78" y="25"/>
                  <a:pt x="78" y="25"/>
                  <a:pt x="78" y="25"/>
                </a:cubicBezTo>
                <a:cubicBezTo>
                  <a:pt x="49" y="0"/>
                  <a:pt x="49" y="0"/>
                  <a:pt x="49" y="0"/>
                </a:cubicBezTo>
                <a:cubicBezTo>
                  <a:pt x="49" y="0"/>
                  <a:pt x="49" y="0"/>
                  <a:pt x="4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dirty="0">
              <a:solidFill>
                <a:srgbClr val="FFFFFF"/>
              </a:solidFill>
              <a:ea typeface="MS PGothic" panose="020B0600070205080204" pitchFamily="34" charset="-128"/>
            </a:endParaRPr>
          </a:p>
        </p:txBody>
      </p:sp>
      <p:sp>
        <p:nvSpPr>
          <p:cNvPr id="219" name="Rectangle 218"/>
          <p:cNvSpPr/>
          <p:nvPr/>
        </p:nvSpPr>
        <p:spPr>
          <a:xfrm>
            <a:off x="7509499" y="5484883"/>
            <a:ext cx="1075936" cy="257122"/>
          </a:xfrm>
          <a:prstGeom prst="rect">
            <a:avLst/>
          </a:prstGeom>
        </p:spPr>
        <p:txBody>
          <a:bodyPr wrap="none">
            <a:spAutoFit/>
          </a:bodyPr>
          <a:lstStyle/>
          <a:p>
            <a:pPr defTabSz="932597"/>
            <a:r>
              <a:rPr lang="en-US" sz="1071" b="1" dirty="0">
                <a:solidFill>
                  <a:srgbClr val="FFFFFF"/>
                </a:solidFill>
                <a:ea typeface="MS PGothic" panose="020B0600070205080204" pitchFamily="34" charset="-128"/>
              </a:rPr>
              <a:t>Internal Users</a:t>
            </a:r>
            <a:endParaRPr lang="en-US" sz="1071" dirty="0">
              <a:solidFill>
                <a:srgbClr val="FFFFFF"/>
              </a:solidFill>
              <a:ea typeface="MS PGothic" panose="020B0600070205080204" pitchFamily="34" charset="-128"/>
            </a:endParaRPr>
          </a:p>
        </p:txBody>
      </p:sp>
      <p:grpSp>
        <p:nvGrpSpPr>
          <p:cNvPr id="36" name="Group 35"/>
          <p:cNvGrpSpPr/>
          <p:nvPr/>
        </p:nvGrpSpPr>
        <p:grpSpPr>
          <a:xfrm>
            <a:off x="3322206" y="5489243"/>
            <a:ext cx="899974" cy="978196"/>
            <a:chOff x="3322206" y="5489243"/>
            <a:chExt cx="899974" cy="978196"/>
          </a:xfrm>
        </p:grpSpPr>
        <p:pic>
          <p:nvPicPr>
            <p:cNvPr id="176" name="Picture 1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206" y="5489243"/>
              <a:ext cx="899974" cy="899974"/>
            </a:xfrm>
            <a:prstGeom prst="rect">
              <a:avLst/>
            </a:prstGeom>
          </p:spPr>
        </p:pic>
        <p:sp>
          <p:nvSpPr>
            <p:cNvPr id="11" name="TextBox 10"/>
            <p:cNvSpPr txBox="1"/>
            <p:nvPr/>
          </p:nvSpPr>
          <p:spPr>
            <a:xfrm>
              <a:off x="3334617" y="6061174"/>
              <a:ext cx="548634" cy="406265"/>
            </a:xfrm>
            <a:prstGeom prst="rect">
              <a:avLst/>
            </a:prstGeom>
            <a:noFill/>
          </p:spPr>
          <p:txBody>
            <a:bodyPr wrap="square" lIns="182880" tIns="146304" rIns="182880" bIns="146304" rtlCol="0">
              <a:spAutoFit/>
            </a:bodyPr>
            <a:lstStyle/>
            <a:p>
              <a:pPr>
                <a:lnSpc>
                  <a:spcPct val="90000"/>
                </a:lnSpc>
                <a:spcAft>
                  <a:spcPts val="600"/>
                </a:spcAft>
              </a:pPr>
              <a:r>
                <a:rPr lang="en-GB" sz="800" dirty="0" smtClean="0">
                  <a:gradFill>
                    <a:gsLst>
                      <a:gs pos="2917">
                        <a:schemeClr val="tx1"/>
                      </a:gs>
                      <a:gs pos="30000">
                        <a:schemeClr val="tx1"/>
                      </a:gs>
                    </a:gsLst>
                    <a:lin ang="5400000" scaled="0"/>
                  </a:gradFill>
                </a:rPr>
                <a:t>Bob</a:t>
              </a:r>
            </a:p>
          </p:txBody>
        </p:sp>
      </p:grpSp>
    </p:spTree>
    <p:extLst>
      <p:ext uri="{BB962C8B-B14F-4D97-AF65-F5344CB8AC3E}">
        <p14:creationId xmlns:p14="http://schemas.microsoft.com/office/powerpoint/2010/main" val="223175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4000" dirty="0"/>
              <a:t>Prerequisites for </a:t>
            </a:r>
            <a:r>
              <a:rPr lang="en-US" sz="4000" dirty="0" smtClean="0"/>
              <a:t>Hybrid </a:t>
            </a:r>
            <a:r>
              <a:rPr lang="en-US" sz="4000" dirty="0"/>
              <a:t>Business Connectivity Services</a:t>
            </a:r>
          </a:p>
        </p:txBody>
      </p:sp>
      <p:grpSp>
        <p:nvGrpSpPr>
          <p:cNvPr id="19" name="Group 18"/>
          <p:cNvGrpSpPr/>
          <p:nvPr/>
        </p:nvGrpSpPr>
        <p:grpSpPr>
          <a:xfrm>
            <a:off x="6299452" y="1981388"/>
            <a:ext cx="2014129" cy="2405451"/>
            <a:chOff x="6200558" y="1447800"/>
            <a:chExt cx="2632402" cy="3143847"/>
          </a:xfrm>
          <a:solidFill>
            <a:schemeClr val="accent1"/>
          </a:solidFill>
        </p:grpSpPr>
        <p:sp>
          <p:nvSpPr>
            <p:cNvPr id="8" name="Rectangle 7"/>
            <p:cNvSpPr/>
            <p:nvPr/>
          </p:nvSpPr>
          <p:spPr bwMode="auto">
            <a:xfrm>
              <a:off x="6200558" y="1447800"/>
              <a:ext cx="2632402" cy="314384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6223963" y="2803810"/>
              <a:ext cx="2585593" cy="1378480"/>
            </a:xfrm>
            <a:prstGeom prst="rect">
              <a:avLst/>
            </a:prstGeom>
            <a:grpFill/>
          </p:spPr>
          <p:txBody>
            <a:bodyPr wrap="square">
              <a:spAutoFit/>
            </a:bodyPr>
            <a:lstStyle/>
            <a:p>
              <a:pPr defTabSz="826975">
                <a:spcBef>
                  <a:spcPct val="50000"/>
                </a:spcBef>
              </a:pPr>
              <a:r>
                <a:rPr lang="en-US" sz="1530" dirty="0">
                  <a:solidFill>
                    <a:srgbClr val="FFFFFF"/>
                  </a:solidFill>
                  <a:ea typeface="MS PGothic" panose="020B0600070205080204" pitchFamily="34" charset="-128"/>
                  <a:cs typeface="Segoe UI Light"/>
                </a:rPr>
                <a:t>Two-way authentication topology must be configured</a:t>
              </a:r>
            </a:p>
          </p:txBody>
        </p:sp>
        <p:pic>
          <p:nvPicPr>
            <p:cNvPr id="2" name="Picture 1"/>
            <p:cNvPicPr>
              <a:picLocks noChangeAspect="1"/>
            </p:cNvPicPr>
            <p:nvPr/>
          </p:nvPicPr>
          <p:blipFill>
            <a:blip r:embed="rId3"/>
            <a:stretch>
              <a:fillRect/>
            </a:stretch>
          </p:blipFill>
          <p:spPr>
            <a:xfrm>
              <a:off x="7083688" y="1738265"/>
              <a:ext cx="866143" cy="874971"/>
            </a:xfrm>
            <a:prstGeom prst="rect">
              <a:avLst/>
            </a:prstGeom>
            <a:grpFill/>
          </p:spPr>
        </p:pic>
      </p:grpSp>
      <p:grpSp>
        <p:nvGrpSpPr>
          <p:cNvPr id="17" name="Group 16"/>
          <p:cNvGrpSpPr/>
          <p:nvPr/>
        </p:nvGrpSpPr>
        <p:grpSpPr>
          <a:xfrm>
            <a:off x="1953624" y="1981388"/>
            <a:ext cx="2014129" cy="2405451"/>
            <a:chOff x="520700" y="1447800"/>
            <a:chExt cx="2632402" cy="3143847"/>
          </a:xfrm>
          <a:solidFill>
            <a:schemeClr val="accent1"/>
          </a:solidFill>
        </p:grpSpPr>
        <p:sp>
          <p:nvSpPr>
            <p:cNvPr id="5" name="Rectangle 4"/>
            <p:cNvSpPr/>
            <p:nvPr/>
          </p:nvSpPr>
          <p:spPr bwMode="auto">
            <a:xfrm>
              <a:off x="520700" y="1447800"/>
              <a:ext cx="2632402" cy="314384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a:xfrm>
              <a:off x="545347" y="2803810"/>
              <a:ext cx="2583110" cy="1064630"/>
            </a:xfrm>
            <a:prstGeom prst="rect">
              <a:avLst/>
            </a:prstGeom>
            <a:grpFill/>
          </p:spPr>
          <p:txBody>
            <a:bodyPr wrap="square">
              <a:spAutoFit/>
            </a:bodyPr>
            <a:lstStyle/>
            <a:p>
              <a:pPr defTabSz="826975">
                <a:spcBef>
                  <a:spcPct val="50000"/>
                </a:spcBef>
              </a:pPr>
              <a:r>
                <a:rPr lang="en-US" sz="1530" dirty="0">
                  <a:solidFill>
                    <a:srgbClr val="FFFFFF"/>
                  </a:solidFill>
                  <a:ea typeface="MS PGothic" panose="020B0600070205080204" pitchFamily="34" charset="-128"/>
                  <a:cs typeface="Segoe UI Light"/>
                </a:rPr>
                <a:t>Business Connectivity Services must be installed on-premises</a:t>
              </a:r>
            </a:p>
          </p:txBody>
        </p:sp>
        <p:pic>
          <p:nvPicPr>
            <p:cNvPr id="13" name="Picture 12"/>
            <p:cNvPicPr>
              <a:picLocks noChangeAspect="1"/>
            </p:cNvPicPr>
            <p:nvPr/>
          </p:nvPicPr>
          <p:blipFill>
            <a:blip r:embed="rId4"/>
            <a:stretch>
              <a:fillRect/>
            </a:stretch>
          </p:blipFill>
          <p:spPr>
            <a:xfrm>
              <a:off x="1499508" y="1763122"/>
              <a:ext cx="674786" cy="825257"/>
            </a:xfrm>
            <a:prstGeom prst="rect">
              <a:avLst/>
            </a:prstGeom>
            <a:grpFill/>
          </p:spPr>
        </p:pic>
      </p:grpSp>
      <p:grpSp>
        <p:nvGrpSpPr>
          <p:cNvPr id="18" name="Group 17"/>
          <p:cNvGrpSpPr/>
          <p:nvPr/>
        </p:nvGrpSpPr>
        <p:grpSpPr>
          <a:xfrm>
            <a:off x="4126539" y="1981388"/>
            <a:ext cx="2014129" cy="2405451"/>
            <a:chOff x="3360629" y="1447800"/>
            <a:chExt cx="2632402" cy="3143847"/>
          </a:xfrm>
          <a:solidFill>
            <a:schemeClr val="accent1"/>
          </a:solidFill>
        </p:grpSpPr>
        <p:sp>
          <p:nvSpPr>
            <p:cNvPr id="7" name="Rectangle 6"/>
            <p:cNvSpPr/>
            <p:nvPr/>
          </p:nvSpPr>
          <p:spPr bwMode="auto">
            <a:xfrm>
              <a:off x="3360629" y="1447800"/>
              <a:ext cx="2632402" cy="314384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3386082" y="2803810"/>
              <a:ext cx="2581494" cy="1378480"/>
            </a:xfrm>
            <a:prstGeom prst="rect">
              <a:avLst/>
            </a:prstGeom>
            <a:grpFill/>
          </p:spPr>
          <p:txBody>
            <a:bodyPr wrap="square">
              <a:spAutoFit/>
            </a:bodyPr>
            <a:lstStyle/>
            <a:p>
              <a:pPr defTabSz="826975">
                <a:spcBef>
                  <a:spcPct val="50000"/>
                </a:spcBef>
              </a:pPr>
              <a:r>
                <a:rPr lang="en-US" sz="1530" dirty="0">
                  <a:solidFill>
                    <a:srgbClr val="FFFFFF"/>
                  </a:solidFill>
                  <a:ea typeface="MS PGothic" panose="020B0600070205080204" pitchFamily="34" charset="-128"/>
                  <a:cs typeface="Segoe UI Light"/>
                </a:rPr>
                <a:t>On-premises instance must have connectivity to the external data source</a:t>
              </a:r>
            </a:p>
          </p:txBody>
        </p:sp>
        <p:pic>
          <p:nvPicPr>
            <p:cNvPr id="15" name="Picture 14"/>
            <p:cNvPicPr>
              <a:picLocks noChangeAspect="1"/>
            </p:cNvPicPr>
            <p:nvPr/>
          </p:nvPicPr>
          <p:blipFill>
            <a:blip r:embed="rId5"/>
            <a:stretch>
              <a:fillRect/>
            </a:stretch>
          </p:blipFill>
          <p:spPr>
            <a:xfrm>
              <a:off x="4349509" y="1787979"/>
              <a:ext cx="654643" cy="775543"/>
            </a:xfrm>
            <a:prstGeom prst="rect">
              <a:avLst/>
            </a:prstGeom>
            <a:grpFill/>
          </p:spPr>
        </p:pic>
      </p:grpSp>
      <p:grpSp>
        <p:nvGrpSpPr>
          <p:cNvPr id="20" name="Group 19"/>
          <p:cNvGrpSpPr/>
          <p:nvPr/>
        </p:nvGrpSpPr>
        <p:grpSpPr>
          <a:xfrm>
            <a:off x="8472366" y="1981388"/>
            <a:ext cx="2014129" cy="2405451"/>
            <a:chOff x="9040486" y="1447800"/>
            <a:chExt cx="2632402" cy="3143847"/>
          </a:xfrm>
          <a:solidFill>
            <a:schemeClr val="accent1"/>
          </a:solidFill>
        </p:grpSpPr>
        <p:sp>
          <p:nvSpPr>
            <p:cNvPr id="9" name="Rectangle 8"/>
            <p:cNvSpPr/>
            <p:nvPr/>
          </p:nvSpPr>
          <p:spPr bwMode="auto">
            <a:xfrm>
              <a:off x="9040486" y="1447800"/>
              <a:ext cx="2632402" cy="314384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9049593" y="2803810"/>
              <a:ext cx="2614188" cy="1378480"/>
            </a:xfrm>
            <a:prstGeom prst="rect">
              <a:avLst/>
            </a:prstGeom>
            <a:grpFill/>
          </p:spPr>
          <p:txBody>
            <a:bodyPr wrap="square">
              <a:spAutoFit/>
            </a:bodyPr>
            <a:lstStyle/>
            <a:p>
              <a:pPr defTabSz="826975">
                <a:spcBef>
                  <a:spcPct val="50000"/>
                </a:spcBef>
              </a:pPr>
              <a:r>
                <a:rPr lang="en-US" sz="1530" dirty="0">
                  <a:solidFill>
                    <a:srgbClr val="FFFFFF"/>
                  </a:solidFill>
                  <a:ea typeface="MS PGothic" panose="020B0600070205080204" pitchFamily="34" charset="-128"/>
                  <a:cs typeface="Segoe UI Light"/>
                </a:rPr>
                <a:t>External URL </a:t>
              </a:r>
              <a:br>
                <a:rPr lang="en-US" sz="1530" dirty="0">
                  <a:solidFill>
                    <a:srgbClr val="FFFFFF"/>
                  </a:solidFill>
                  <a:ea typeface="MS PGothic" panose="020B0600070205080204" pitchFamily="34" charset="-128"/>
                  <a:cs typeface="Segoe UI Light"/>
                </a:rPr>
              </a:br>
              <a:r>
                <a:rPr lang="en-US" sz="1530" dirty="0">
                  <a:solidFill>
                    <a:srgbClr val="FFFFFF"/>
                  </a:solidFill>
                  <a:ea typeface="MS PGothic" panose="020B0600070205080204" pitchFamily="34" charset="-128"/>
                  <a:cs typeface="Segoe UI Light"/>
                </a:rPr>
                <a:t>to SharePoint </a:t>
              </a:r>
              <a:br>
                <a:rPr lang="en-US" sz="1530" dirty="0">
                  <a:solidFill>
                    <a:srgbClr val="FFFFFF"/>
                  </a:solidFill>
                  <a:ea typeface="MS PGothic" panose="020B0600070205080204" pitchFamily="34" charset="-128"/>
                  <a:cs typeface="Segoe UI Light"/>
                </a:rPr>
              </a:br>
              <a:r>
                <a:rPr lang="en-US" sz="1530" dirty="0">
                  <a:solidFill>
                    <a:srgbClr val="FFFFFF"/>
                  </a:solidFill>
                  <a:ea typeface="MS PGothic" panose="020B0600070205080204" pitchFamily="34" charset="-128"/>
                  <a:cs typeface="Segoe UI Light"/>
                </a:rPr>
                <a:t>on-premises must </a:t>
              </a:r>
              <a:br>
                <a:rPr lang="en-US" sz="1530" dirty="0">
                  <a:solidFill>
                    <a:srgbClr val="FFFFFF"/>
                  </a:solidFill>
                  <a:ea typeface="MS PGothic" panose="020B0600070205080204" pitchFamily="34" charset="-128"/>
                  <a:cs typeface="Segoe UI Light"/>
                </a:rPr>
              </a:br>
              <a:r>
                <a:rPr lang="en-US" sz="1530" dirty="0">
                  <a:solidFill>
                    <a:srgbClr val="FFFFFF"/>
                  </a:solidFill>
                  <a:ea typeface="MS PGothic" panose="020B0600070205080204" pitchFamily="34" charset="-128"/>
                  <a:cs typeface="Segoe UI Light"/>
                </a:rPr>
                <a:t>be configured</a:t>
              </a:r>
            </a:p>
          </p:txBody>
        </p:sp>
        <p:pic>
          <p:nvPicPr>
            <p:cNvPr id="16" name="Picture 15"/>
            <p:cNvPicPr>
              <a:picLocks noChangeAspect="1"/>
            </p:cNvPicPr>
            <p:nvPr/>
          </p:nvPicPr>
          <p:blipFill>
            <a:blip r:embed="rId6"/>
            <a:stretch>
              <a:fillRect/>
            </a:stretch>
          </p:blipFill>
          <p:spPr>
            <a:xfrm>
              <a:off x="9933687" y="1773065"/>
              <a:ext cx="846000" cy="805371"/>
            </a:xfrm>
            <a:prstGeom prst="rect">
              <a:avLst/>
            </a:prstGeom>
            <a:grpFill/>
          </p:spPr>
        </p:pic>
      </p:grpSp>
    </p:spTree>
    <p:extLst>
      <p:ext uri="{BB962C8B-B14F-4D97-AF65-F5344CB8AC3E}">
        <p14:creationId xmlns:p14="http://schemas.microsoft.com/office/powerpoint/2010/main" val="2513000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80" dirty="0"/>
              <a:t>Hybrid </a:t>
            </a:r>
            <a:r>
              <a:rPr lang="en-US" sz="4080" dirty="0" smtClean="0"/>
              <a:t>BCS </a:t>
            </a:r>
            <a:r>
              <a:rPr lang="en-US" sz="4080" dirty="0" err="1" smtClean="0"/>
              <a:t>Auth</a:t>
            </a:r>
            <a:r>
              <a:rPr lang="en-US" sz="4080" dirty="0" smtClean="0"/>
              <a:t> and </a:t>
            </a:r>
            <a:r>
              <a:rPr lang="en-US" sz="4080" dirty="0"/>
              <a:t>D</a:t>
            </a:r>
            <a:r>
              <a:rPr lang="en-US" sz="4080" dirty="0" smtClean="0"/>
              <a:t>ata </a:t>
            </a:r>
            <a:r>
              <a:rPr lang="en-US" sz="4080" dirty="0"/>
              <a:t>F</a:t>
            </a:r>
            <a:r>
              <a:rPr lang="en-US" sz="4080" dirty="0" smtClean="0"/>
              <a:t>low</a:t>
            </a:r>
            <a:endParaRPr lang="en-US" sz="4080" dirty="0"/>
          </a:p>
        </p:txBody>
      </p:sp>
      <p:cxnSp>
        <p:nvCxnSpPr>
          <p:cNvPr id="36" name="Straight Connector 35"/>
          <p:cNvCxnSpPr/>
          <p:nvPr/>
        </p:nvCxnSpPr>
        <p:spPr>
          <a:xfrm>
            <a:off x="5925793" y="2041473"/>
            <a:ext cx="5381373" cy="0"/>
          </a:xfrm>
          <a:prstGeom prst="line">
            <a:avLst/>
          </a:prstGeom>
          <a:ln>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925793" y="2545237"/>
            <a:ext cx="5381373" cy="0"/>
          </a:xfrm>
          <a:prstGeom prst="line">
            <a:avLst/>
          </a:prstGeom>
          <a:ln>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925793" y="3199890"/>
            <a:ext cx="5381373" cy="0"/>
          </a:xfrm>
          <a:prstGeom prst="line">
            <a:avLst/>
          </a:prstGeom>
          <a:ln>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25793" y="3867317"/>
            <a:ext cx="5381373" cy="0"/>
          </a:xfrm>
          <a:prstGeom prst="line">
            <a:avLst/>
          </a:prstGeom>
          <a:ln>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25793" y="4360550"/>
            <a:ext cx="5381373" cy="0"/>
          </a:xfrm>
          <a:prstGeom prst="line">
            <a:avLst/>
          </a:prstGeom>
          <a:ln>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25793" y="4864661"/>
            <a:ext cx="5381373" cy="0"/>
          </a:xfrm>
          <a:prstGeom prst="line">
            <a:avLst/>
          </a:prstGeom>
          <a:ln>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925793" y="5380856"/>
            <a:ext cx="5381373" cy="0"/>
          </a:xfrm>
          <a:prstGeom prst="line">
            <a:avLst/>
          </a:prstGeom>
          <a:ln>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25793" y="5853545"/>
            <a:ext cx="5381373" cy="0"/>
          </a:xfrm>
          <a:prstGeom prst="line">
            <a:avLst/>
          </a:prstGeom>
          <a:ln>
            <a:solidFill>
              <a:schemeClr val="bg2"/>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010325" y="4963873"/>
            <a:ext cx="0" cy="3551534"/>
          </a:xfrm>
          <a:prstGeom prst="line">
            <a:avLst/>
          </a:prstGeom>
          <a:ln w="158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03" name="Diagram 102"/>
          <p:cNvGraphicFramePr/>
          <p:nvPr>
            <p:extLst/>
          </p:nvPr>
        </p:nvGraphicFramePr>
        <p:xfrm>
          <a:off x="5498157" y="1083776"/>
          <a:ext cx="7191784"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 name="TextBox 105"/>
          <p:cNvSpPr txBox="1"/>
          <p:nvPr/>
        </p:nvSpPr>
        <p:spPr>
          <a:xfrm>
            <a:off x="2697235" y="1588594"/>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❶</a:t>
            </a:r>
            <a:endParaRPr lang="en-US" sz="1632" spc="-71" dirty="0">
              <a:solidFill>
                <a:schemeClr val="accent4"/>
              </a:solidFill>
            </a:endParaRPr>
          </a:p>
        </p:txBody>
      </p:sp>
      <p:grpSp>
        <p:nvGrpSpPr>
          <p:cNvPr id="110" name="Group 109"/>
          <p:cNvGrpSpPr/>
          <p:nvPr/>
        </p:nvGrpSpPr>
        <p:grpSpPr>
          <a:xfrm>
            <a:off x="2970499" y="1620508"/>
            <a:ext cx="1212086" cy="657696"/>
            <a:chOff x="5609571" y="1406603"/>
            <a:chExt cx="1444747" cy="783942"/>
          </a:xfrm>
        </p:grpSpPr>
        <p:pic>
          <p:nvPicPr>
            <p:cNvPr id="111" name="Picture 110"/>
            <p:cNvPicPr>
              <a:picLocks noChangeAspect="1"/>
            </p:cNvPicPr>
            <p:nvPr/>
          </p:nvPicPr>
          <p:blipFill>
            <a:blip r:embed="rId8"/>
            <a:stretch>
              <a:fillRect/>
            </a:stretch>
          </p:blipFill>
          <p:spPr>
            <a:xfrm>
              <a:off x="6098068" y="1406603"/>
              <a:ext cx="956250" cy="776250"/>
            </a:xfrm>
            <a:prstGeom prst="rect">
              <a:avLst/>
            </a:prstGeom>
          </p:spPr>
        </p:pic>
        <p:pic>
          <p:nvPicPr>
            <p:cNvPr id="112" name="Picture 111"/>
            <p:cNvPicPr>
              <a:picLocks noChangeAspect="1"/>
            </p:cNvPicPr>
            <p:nvPr/>
          </p:nvPicPr>
          <p:blipFill>
            <a:blip r:embed="rId9">
              <a:lum bright="70000" contrast="-70000"/>
            </a:blip>
            <a:stretch>
              <a:fillRect/>
            </a:stretch>
          </p:blipFill>
          <p:spPr>
            <a:xfrm>
              <a:off x="5609571" y="1639295"/>
              <a:ext cx="450000" cy="551250"/>
            </a:xfrm>
            <a:prstGeom prst="rect">
              <a:avLst/>
            </a:prstGeom>
            <a:noFill/>
            <a:ln>
              <a:noFill/>
            </a:ln>
          </p:spPr>
        </p:pic>
      </p:grpSp>
      <p:cxnSp>
        <p:nvCxnSpPr>
          <p:cNvPr id="125" name="Straight Arrow Connector 124"/>
          <p:cNvCxnSpPr/>
          <p:nvPr/>
        </p:nvCxnSpPr>
        <p:spPr>
          <a:xfrm>
            <a:off x="3966678" y="3317688"/>
            <a:ext cx="275212" cy="0"/>
          </a:xfrm>
          <a:prstGeom prst="straightConnector1">
            <a:avLst/>
          </a:prstGeom>
          <a:ln w="15875">
            <a:solidFill>
              <a:schemeClr val="bg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3274086" y="3317688"/>
            <a:ext cx="275212" cy="0"/>
          </a:xfrm>
          <a:prstGeom prst="straightConnector1">
            <a:avLst/>
          </a:prstGeom>
          <a:ln w="15875">
            <a:solidFill>
              <a:schemeClr val="bg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386601" y="2659425"/>
            <a:ext cx="3856481" cy="1360727"/>
            <a:chOff x="1386601" y="2659425"/>
            <a:chExt cx="3856481" cy="1360727"/>
          </a:xfrm>
        </p:grpSpPr>
        <p:sp>
          <p:nvSpPr>
            <p:cNvPr id="107" name="Rectangle 106"/>
            <p:cNvSpPr/>
            <p:nvPr/>
          </p:nvSpPr>
          <p:spPr bwMode="auto">
            <a:xfrm>
              <a:off x="1386601" y="2659425"/>
              <a:ext cx="3774700" cy="133628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243" dirty="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1438117" y="2664095"/>
              <a:ext cx="1041191" cy="744228"/>
            </a:xfrm>
            <a:prstGeom prst="rect">
              <a:avLst/>
            </a:prstGeom>
            <a:noFill/>
            <a:ln>
              <a:noFill/>
            </a:ln>
          </p:spPr>
          <p:txBody>
            <a:bodyPr vert="horz" wrap="square" lIns="93236" tIns="46618" rIns="93236" bIns="46618" numCol="1" anchor="ctr" anchorCtr="0" compatLnSpc="1">
              <a:prstTxWarp prst="textNoShape">
                <a:avLst/>
              </a:prstTxWarp>
            </a:bodyPr>
            <a:lstStyle/>
            <a:p>
              <a:r>
                <a:rPr lang="en-US" sz="1224" dirty="0"/>
                <a:t>SharePoint Online tenancy</a:t>
              </a:r>
            </a:p>
          </p:txBody>
        </p:sp>
        <p:sp>
          <p:nvSpPr>
            <p:cNvPr id="109" name="Rectangle 108"/>
            <p:cNvSpPr/>
            <p:nvPr/>
          </p:nvSpPr>
          <p:spPr>
            <a:xfrm>
              <a:off x="1912339" y="3372138"/>
              <a:ext cx="925497" cy="261610"/>
            </a:xfrm>
            <a:prstGeom prst="rect">
              <a:avLst/>
            </a:prstGeom>
          </p:spPr>
          <p:txBody>
            <a:bodyPr wrap="square">
              <a:spAutoFit/>
            </a:bodyPr>
            <a:lstStyle/>
            <a:p>
              <a:pPr algn="r"/>
              <a:r>
                <a:rPr lang="en-US" sz="1100" kern="0" spc="-20" dirty="0">
                  <a:solidFill>
                    <a:schemeClr val="bg2"/>
                  </a:solidFill>
                  <a:latin typeface="Segoe UI Light" panose="020B0502040204020203" pitchFamily="34" charset="0"/>
                  <a:cs typeface="Segoe UI Light" panose="020B0502040204020203" pitchFamily="34" charset="0"/>
                </a:rPr>
                <a:t>External list</a:t>
              </a:r>
            </a:p>
          </p:txBody>
        </p:sp>
        <p:pic>
          <p:nvPicPr>
            <p:cNvPr id="116" name="Picture 115"/>
            <p:cNvPicPr>
              <a:picLocks noChangeAspect="1"/>
            </p:cNvPicPr>
            <p:nvPr/>
          </p:nvPicPr>
          <p:blipFill>
            <a:blip r:embed="rId10"/>
            <a:stretch>
              <a:fillRect/>
            </a:stretch>
          </p:blipFill>
          <p:spPr>
            <a:xfrm>
              <a:off x="2927257" y="2694590"/>
              <a:ext cx="1543251" cy="1019885"/>
            </a:xfrm>
            <a:prstGeom prst="rect">
              <a:avLst/>
            </a:prstGeom>
          </p:spPr>
        </p:pic>
        <p:grpSp>
          <p:nvGrpSpPr>
            <p:cNvPr id="117" name="Group 116"/>
            <p:cNvGrpSpPr/>
            <p:nvPr/>
          </p:nvGrpSpPr>
          <p:grpSpPr>
            <a:xfrm>
              <a:off x="2838501" y="3126520"/>
              <a:ext cx="423055" cy="360973"/>
              <a:chOff x="4397375" y="2049463"/>
              <a:chExt cx="831850" cy="695325"/>
            </a:xfrm>
          </p:grpSpPr>
          <p:sp>
            <p:nvSpPr>
              <p:cNvPr id="118" name="Freeform 22"/>
              <p:cNvSpPr>
                <a:spLocks/>
              </p:cNvSpPr>
              <p:nvPr/>
            </p:nvSpPr>
            <p:spPr bwMode="auto">
              <a:xfrm>
                <a:off x="4397375" y="2049463"/>
                <a:ext cx="831850" cy="695325"/>
              </a:xfrm>
              <a:custGeom>
                <a:avLst/>
                <a:gdLst>
                  <a:gd name="T0" fmla="*/ 0 w 524"/>
                  <a:gd name="T1" fmla="*/ 0 h 438"/>
                  <a:gd name="T2" fmla="*/ 524 w 524"/>
                  <a:gd name="T3" fmla="*/ 0 h 438"/>
                  <a:gd name="T4" fmla="*/ 524 w 524"/>
                  <a:gd name="T5" fmla="*/ 438 h 438"/>
                  <a:gd name="T6" fmla="*/ 0 w 524"/>
                  <a:gd name="T7" fmla="*/ 438 h 438"/>
                  <a:gd name="T8" fmla="*/ 0 w 524"/>
                  <a:gd name="T9" fmla="*/ 0 h 438"/>
                  <a:gd name="T10" fmla="*/ 0 w 524"/>
                  <a:gd name="T11" fmla="*/ 0 h 438"/>
                </a:gdLst>
                <a:ahLst/>
                <a:cxnLst>
                  <a:cxn ang="0">
                    <a:pos x="T0" y="T1"/>
                  </a:cxn>
                  <a:cxn ang="0">
                    <a:pos x="T2" y="T3"/>
                  </a:cxn>
                  <a:cxn ang="0">
                    <a:pos x="T4" y="T5"/>
                  </a:cxn>
                  <a:cxn ang="0">
                    <a:pos x="T6" y="T7"/>
                  </a:cxn>
                  <a:cxn ang="0">
                    <a:pos x="T8" y="T9"/>
                  </a:cxn>
                  <a:cxn ang="0">
                    <a:pos x="T10" y="T11"/>
                  </a:cxn>
                </a:cxnLst>
                <a:rect l="0" t="0" r="r" b="b"/>
                <a:pathLst>
                  <a:path w="524" h="438">
                    <a:moveTo>
                      <a:pt x="0" y="0"/>
                    </a:moveTo>
                    <a:lnTo>
                      <a:pt x="524" y="0"/>
                    </a:lnTo>
                    <a:lnTo>
                      <a:pt x="524" y="438"/>
                    </a:lnTo>
                    <a:lnTo>
                      <a:pt x="0" y="438"/>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119" name="Freeform 23"/>
              <p:cNvSpPr>
                <a:spLocks/>
              </p:cNvSpPr>
              <p:nvPr/>
            </p:nvSpPr>
            <p:spPr bwMode="auto">
              <a:xfrm>
                <a:off x="4419600" y="2071688"/>
                <a:ext cx="782638" cy="650875"/>
              </a:xfrm>
              <a:custGeom>
                <a:avLst/>
                <a:gdLst>
                  <a:gd name="T0" fmla="*/ 0 w 493"/>
                  <a:gd name="T1" fmla="*/ 0 h 410"/>
                  <a:gd name="T2" fmla="*/ 493 w 493"/>
                  <a:gd name="T3" fmla="*/ 0 h 410"/>
                  <a:gd name="T4" fmla="*/ 493 w 493"/>
                  <a:gd name="T5" fmla="*/ 410 h 410"/>
                  <a:gd name="T6" fmla="*/ 0 w 493"/>
                  <a:gd name="T7" fmla="*/ 410 h 410"/>
                  <a:gd name="T8" fmla="*/ 0 w 493"/>
                  <a:gd name="T9" fmla="*/ 0 h 410"/>
                  <a:gd name="T10" fmla="*/ 0 w 493"/>
                  <a:gd name="T11" fmla="*/ 0 h 410"/>
                </a:gdLst>
                <a:ahLst/>
                <a:cxnLst>
                  <a:cxn ang="0">
                    <a:pos x="T0" y="T1"/>
                  </a:cxn>
                  <a:cxn ang="0">
                    <a:pos x="T2" y="T3"/>
                  </a:cxn>
                  <a:cxn ang="0">
                    <a:pos x="T4" y="T5"/>
                  </a:cxn>
                  <a:cxn ang="0">
                    <a:pos x="T6" y="T7"/>
                  </a:cxn>
                  <a:cxn ang="0">
                    <a:pos x="T8" y="T9"/>
                  </a:cxn>
                  <a:cxn ang="0">
                    <a:pos x="T10" y="T11"/>
                  </a:cxn>
                </a:cxnLst>
                <a:rect l="0" t="0" r="r" b="b"/>
                <a:pathLst>
                  <a:path w="493" h="410">
                    <a:moveTo>
                      <a:pt x="0" y="0"/>
                    </a:moveTo>
                    <a:lnTo>
                      <a:pt x="493" y="0"/>
                    </a:lnTo>
                    <a:lnTo>
                      <a:pt x="493" y="410"/>
                    </a:lnTo>
                    <a:lnTo>
                      <a:pt x="0" y="410"/>
                    </a:lnTo>
                    <a:lnTo>
                      <a:pt x="0" y="0"/>
                    </a:lnTo>
                    <a:lnTo>
                      <a:pt x="0" y="0"/>
                    </a:ln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120" name="Freeform 24"/>
              <p:cNvSpPr>
                <a:spLocks/>
              </p:cNvSpPr>
              <p:nvPr/>
            </p:nvSpPr>
            <p:spPr bwMode="auto">
              <a:xfrm>
                <a:off x="4446588" y="2225676"/>
                <a:ext cx="179388" cy="469900"/>
              </a:xfrm>
              <a:custGeom>
                <a:avLst/>
                <a:gdLst>
                  <a:gd name="T0" fmla="*/ 0 w 113"/>
                  <a:gd name="T1" fmla="*/ 0 h 296"/>
                  <a:gd name="T2" fmla="*/ 113 w 113"/>
                  <a:gd name="T3" fmla="*/ 0 h 296"/>
                  <a:gd name="T4" fmla="*/ 113 w 113"/>
                  <a:gd name="T5" fmla="*/ 296 h 296"/>
                  <a:gd name="T6" fmla="*/ 0 w 113"/>
                  <a:gd name="T7" fmla="*/ 296 h 296"/>
                  <a:gd name="T8" fmla="*/ 0 w 113"/>
                  <a:gd name="T9" fmla="*/ 0 h 296"/>
                  <a:gd name="T10" fmla="*/ 0 w 113"/>
                  <a:gd name="T11" fmla="*/ 0 h 296"/>
                </a:gdLst>
                <a:ahLst/>
                <a:cxnLst>
                  <a:cxn ang="0">
                    <a:pos x="T0" y="T1"/>
                  </a:cxn>
                  <a:cxn ang="0">
                    <a:pos x="T2" y="T3"/>
                  </a:cxn>
                  <a:cxn ang="0">
                    <a:pos x="T4" y="T5"/>
                  </a:cxn>
                  <a:cxn ang="0">
                    <a:pos x="T6" y="T7"/>
                  </a:cxn>
                  <a:cxn ang="0">
                    <a:pos x="T8" y="T9"/>
                  </a:cxn>
                  <a:cxn ang="0">
                    <a:pos x="T10" y="T11"/>
                  </a:cxn>
                </a:cxnLst>
                <a:rect l="0" t="0" r="r" b="b"/>
                <a:pathLst>
                  <a:path w="113" h="296">
                    <a:moveTo>
                      <a:pt x="0" y="0"/>
                    </a:moveTo>
                    <a:lnTo>
                      <a:pt x="113" y="0"/>
                    </a:lnTo>
                    <a:lnTo>
                      <a:pt x="113" y="296"/>
                    </a:lnTo>
                    <a:lnTo>
                      <a:pt x="0" y="296"/>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121" name="Freeform 25"/>
              <p:cNvSpPr>
                <a:spLocks/>
              </p:cNvSpPr>
              <p:nvPr/>
            </p:nvSpPr>
            <p:spPr bwMode="auto">
              <a:xfrm>
                <a:off x="4649788" y="2225676"/>
                <a:ext cx="530225" cy="469900"/>
              </a:xfrm>
              <a:custGeom>
                <a:avLst/>
                <a:gdLst>
                  <a:gd name="T0" fmla="*/ 0 w 334"/>
                  <a:gd name="T1" fmla="*/ 0 h 296"/>
                  <a:gd name="T2" fmla="*/ 334 w 334"/>
                  <a:gd name="T3" fmla="*/ 0 h 296"/>
                  <a:gd name="T4" fmla="*/ 334 w 334"/>
                  <a:gd name="T5" fmla="*/ 296 h 296"/>
                  <a:gd name="T6" fmla="*/ 0 w 334"/>
                  <a:gd name="T7" fmla="*/ 296 h 296"/>
                  <a:gd name="T8" fmla="*/ 0 w 334"/>
                  <a:gd name="T9" fmla="*/ 0 h 296"/>
                  <a:gd name="T10" fmla="*/ 0 w 334"/>
                  <a:gd name="T11" fmla="*/ 0 h 296"/>
                </a:gdLst>
                <a:ahLst/>
                <a:cxnLst>
                  <a:cxn ang="0">
                    <a:pos x="T0" y="T1"/>
                  </a:cxn>
                  <a:cxn ang="0">
                    <a:pos x="T2" y="T3"/>
                  </a:cxn>
                  <a:cxn ang="0">
                    <a:pos x="T4" y="T5"/>
                  </a:cxn>
                  <a:cxn ang="0">
                    <a:pos x="T6" y="T7"/>
                  </a:cxn>
                  <a:cxn ang="0">
                    <a:pos x="T8" y="T9"/>
                  </a:cxn>
                  <a:cxn ang="0">
                    <a:pos x="T10" y="T11"/>
                  </a:cxn>
                </a:cxnLst>
                <a:rect l="0" t="0" r="r" b="b"/>
                <a:pathLst>
                  <a:path w="334" h="296">
                    <a:moveTo>
                      <a:pt x="0" y="0"/>
                    </a:moveTo>
                    <a:lnTo>
                      <a:pt x="334" y="0"/>
                    </a:lnTo>
                    <a:lnTo>
                      <a:pt x="334" y="296"/>
                    </a:lnTo>
                    <a:lnTo>
                      <a:pt x="0" y="296"/>
                    </a:lnTo>
                    <a:lnTo>
                      <a:pt x="0" y="0"/>
                    </a:lnTo>
                    <a:lnTo>
                      <a:pt x="0" y="0"/>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122" name="Freeform 26"/>
              <p:cNvSpPr>
                <a:spLocks/>
              </p:cNvSpPr>
              <p:nvPr/>
            </p:nvSpPr>
            <p:spPr bwMode="auto">
              <a:xfrm>
                <a:off x="4686300" y="2263776"/>
                <a:ext cx="455613" cy="398463"/>
              </a:xfrm>
              <a:custGeom>
                <a:avLst/>
                <a:gdLst>
                  <a:gd name="T0" fmla="*/ 256 w 287"/>
                  <a:gd name="T1" fmla="*/ 178 h 251"/>
                  <a:gd name="T2" fmla="*/ 256 w 287"/>
                  <a:gd name="T3" fmla="*/ 133 h 251"/>
                  <a:gd name="T4" fmla="*/ 152 w 287"/>
                  <a:gd name="T5" fmla="*/ 133 h 251"/>
                  <a:gd name="T6" fmla="*/ 152 w 287"/>
                  <a:gd name="T7" fmla="*/ 102 h 251"/>
                  <a:gd name="T8" fmla="*/ 197 w 287"/>
                  <a:gd name="T9" fmla="*/ 102 h 251"/>
                  <a:gd name="T10" fmla="*/ 197 w 287"/>
                  <a:gd name="T11" fmla="*/ 0 h 251"/>
                  <a:gd name="T12" fmla="*/ 90 w 287"/>
                  <a:gd name="T13" fmla="*/ 0 h 251"/>
                  <a:gd name="T14" fmla="*/ 90 w 287"/>
                  <a:gd name="T15" fmla="*/ 102 h 251"/>
                  <a:gd name="T16" fmla="*/ 135 w 287"/>
                  <a:gd name="T17" fmla="*/ 102 h 251"/>
                  <a:gd name="T18" fmla="*/ 135 w 287"/>
                  <a:gd name="T19" fmla="*/ 133 h 251"/>
                  <a:gd name="T20" fmla="*/ 29 w 287"/>
                  <a:gd name="T21" fmla="*/ 133 h 251"/>
                  <a:gd name="T22" fmla="*/ 29 w 287"/>
                  <a:gd name="T23" fmla="*/ 178 h 251"/>
                  <a:gd name="T24" fmla="*/ 0 w 287"/>
                  <a:gd name="T25" fmla="*/ 178 h 251"/>
                  <a:gd name="T26" fmla="*/ 0 w 287"/>
                  <a:gd name="T27" fmla="*/ 251 h 251"/>
                  <a:gd name="T28" fmla="*/ 76 w 287"/>
                  <a:gd name="T29" fmla="*/ 251 h 251"/>
                  <a:gd name="T30" fmla="*/ 76 w 287"/>
                  <a:gd name="T31" fmla="*/ 178 h 251"/>
                  <a:gd name="T32" fmla="*/ 45 w 287"/>
                  <a:gd name="T33" fmla="*/ 178 h 251"/>
                  <a:gd name="T34" fmla="*/ 45 w 287"/>
                  <a:gd name="T35" fmla="*/ 147 h 251"/>
                  <a:gd name="T36" fmla="*/ 135 w 287"/>
                  <a:gd name="T37" fmla="*/ 147 h 251"/>
                  <a:gd name="T38" fmla="*/ 135 w 287"/>
                  <a:gd name="T39" fmla="*/ 178 h 251"/>
                  <a:gd name="T40" fmla="*/ 105 w 287"/>
                  <a:gd name="T41" fmla="*/ 178 h 251"/>
                  <a:gd name="T42" fmla="*/ 105 w 287"/>
                  <a:gd name="T43" fmla="*/ 251 h 251"/>
                  <a:gd name="T44" fmla="*/ 180 w 287"/>
                  <a:gd name="T45" fmla="*/ 251 h 251"/>
                  <a:gd name="T46" fmla="*/ 180 w 287"/>
                  <a:gd name="T47" fmla="*/ 178 h 251"/>
                  <a:gd name="T48" fmla="*/ 152 w 287"/>
                  <a:gd name="T49" fmla="*/ 178 h 251"/>
                  <a:gd name="T50" fmla="*/ 152 w 287"/>
                  <a:gd name="T51" fmla="*/ 147 h 251"/>
                  <a:gd name="T52" fmla="*/ 242 w 287"/>
                  <a:gd name="T53" fmla="*/ 147 h 251"/>
                  <a:gd name="T54" fmla="*/ 242 w 287"/>
                  <a:gd name="T55" fmla="*/ 178 h 251"/>
                  <a:gd name="T56" fmla="*/ 211 w 287"/>
                  <a:gd name="T57" fmla="*/ 178 h 251"/>
                  <a:gd name="T58" fmla="*/ 211 w 287"/>
                  <a:gd name="T59" fmla="*/ 251 h 251"/>
                  <a:gd name="T60" fmla="*/ 287 w 287"/>
                  <a:gd name="T61" fmla="*/ 251 h 251"/>
                  <a:gd name="T62" fmla="*/ 287 w 287"/>
                  <a:gd name="T63" fmla="*/ 178 h 251"/>
                  <a:gd name="T64" fmla="*/ 256 w 287"/>
                  <a:gd name="T65" fmla="*/ 178 h 251"/>
                  <a:gd name="T66" fmla="*/ 256 w 287"/>
                  <a:gd name="T67" fmla="*/ 178 h 251"/>
                  <a:gd name="T68" fmla="*/ 256 w 287"/>
                  <a:gd name="T69" fmla="*/ 1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 h="251">
                    <a:moveTo>
                      <a:pt x="256" y="178"/>
                    </a:moveTo>
                    <a:lnTo>
                      <a:pt x="256" y="133"/>
                    </a:lnTo>
                    <a:lnTo>
                      <a:pt x="152" y="133"/>
                    </a:lnTo>
                    <a:lnTo>
                      <a:pt x="152" y="102"/>
                    </a:lnTo>
                    <a:lnTo>
                      <a:pt x="197" y="102"/>
                    </a:lnTo>
                    <a:lnTo>
                      <a:pt x="197" y="0"/>
                    </a:lnTo>
                    <a:lnTo>
                      <a:pt x="90" y="0"/>
                    </a:lnTo>
                    <a:lnTo>
                      <a:pt x="90" y="102"/>
                    </a:lnTo>
                    <a:lnTo>
                      <a:pt x="135" y="102"/>
                    </a:lnTo>
                    <a:lnTo>
                      <a:pt x="135" y="133"/>
                    </a:lnTo>
                    <a:lnTo>
                      <a:pt x="29" y="133"/>
                    </a:lnTo>
                    <a:lnTo>
                      <a:pt x="29" y="178"/>
                    </a:lnTo>
                    <a:lnTo>
                      <a:pt x="0" y="178"/>
                    </a:lnTo>
                    <a:lnTo>
                      <a:pt x="0" y="251"/>
                    </a:lnTo>
                    <a:lnTo>
                      <a:pt x="76" y="251"/>
                    </a:lnTo>
                    <a:lnTo>
                      <a:pt x="76" y="178"/>
                    </a:lnTo>
                    <a:lnTo>
                      <a:pt x="45" y="178"/>
                    </a:lnTo>
                    <a:lnTo>
                      <a:pt x="45" y="147"/>
                    </a:lnTo>
                    <a:lnTo>
                      <a:pt x="135" y="147"/>
                    </a:lnTo>
                    <a:lnTo>
                      <a:pt x="135" y="178"/>
                    </a:lnTo>
                    <a:lnTo>
                      <a:pt x="105" y="178"/>
                    </a:lnTo>
                    <a:lnTo>
                      <a:pt x="105" y="251"/>
                    </a:lnTo>
                    <a:lnTo>
                      <a:pt x="180" y="251"/>
                    </a:lnTo>
                    <a:lnTo>
                      <a:pt x="180" y="178"/>
                    </a:lnTo>
                    <a:lnTo>
                      <a:pt x="152" y="178"/>
                    </a:lnTo>
                    <a:lnTo>
                      <a:pt x="152" y="147"/>
                    </a:lnTo>
                    <a:lnTo>
                      <a:pt x="242" y="147"/>
                    </a:lnTo>
                    <a:lnTo>
                      <a:pt x="242" y="178"/>
                    </a:lnTo>
                    <a:lnTo>
                      <a:pt x="211" y="178"/>
                    </a:lnTo>
                    <a:lnTo>
                      <a:pt x="211" y="251"/>
                    </a:lnTo>
                    <a:lnTo>
                      <a:pt x="287" y="251"/>
                    </a:lnTo>
                    <a:lnTo>
                      <a:pt x="287" y="178"/>
                    </a:lnTo>
                    <a:lnTo>
                      <a:pt x="256" y="178"/>
                    </a:lnTo>
                    <a:lnTo>
                      <a:pt x="256" y="178"/>
                    </a:lnTo>
                    <a:lnTo>
                      <a:pt x="256" y="178"/>
                    </a:ln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pic>
          <p:nvPicPr>
            <p:cNvPr id="123" name="Picture 122"/>
            <p:cNvPicPr>
              <a:picLocks noChangeAspect="1"/>
            </p:cNvPicPr>
            <p:nvPr/>
          </p:nvPicPr>
          <p:blipFill>
            <a:blip r:embed="rId11"/>
            <a:stretch>
              <a:fillRect/>
            </a:stretch>
          </p:blipFill>
          <p:spPr>
            <a:xfrm>
              <a:off x="3561828" y="3085982"/>
              <a:ext cx="392319" cy="442049"/>
            </a:xfrm>
            <a:prstGeom prst="rect">
              <a:avLst/>
            </a:prstGeom>
          </p:spPr>
        </p:pic>
        <p:pic>
          <p:nvPicPr>
            <p:cNvPr id="124" name="Picture 123"/>
            <p:cNvPicPr>
              <a:picLocks noChangeAspect="1"/>
            </p:cNvPicPr>
            <p:nvPr/>
          </p:nvPicPr>
          <p:blipFill>
            <a:blip r:embed="rId12"/>
            <a:stretch>
              <a:fillRect/>
            </a:stretch>
          </p:blipFill>
          <p:spPr>
            <a:xfrm>
              <a:off x="4254421" y="3125999"/>
              <a:ext cx="252914" cy="362013"/>
            </a:xfrm>
            <a:prstGeom prst="rect">
              <a:avLst/>
            </a:prstGeom>
          </p:spPr>
        </p:pic>
        <p:sp>
          <p:nvSpPr>
            <p:cNvPr id="135" name="Rectangle 134"/>
            <p:cNvSpPr/>
            <p:nvPr/>
          </p:nvSpPr>
          <p:spPr>
            <a:xfrm>
              <a:off x="3045467" y="3481453"/>
              <a:ext cx="1316412" cy="128046"/>
            </a:xfrm>
            <a:prstGeom prst="rect">
              <a:avLst/>
            </a:prstGeom>
          </p:spPr>
          <p:txBody>
            <a:bodyPr wrap="square" lIns="0" tIns="0" rIns="0" bIns="0">
              <a:spAutoFit/>
            </a:bodyPr>
            <a:lstStyle/>
            <a:p>
              <a:pPr algn="ctr"/>
              <a:r>
                <a:rPr lang="en-US" sz="816" kern="0" spc="-20" dirty="0">
                  <a:solidFill>
                    <a:srgbClr val="797A7D">
                      <a:lumMod val="50000"/>
                    </a:srgbClr>
                  </a:solidFill>
                  <a:latin typeface="Segoe UI Light" panose="020B0502040204020203" pitchFamily="34" charset="0"/>
                  <a:cs typeface="Segoe UI Light" panose="020B0502040204020203" pitchFamily="34" charset="0"/>
                </a:rPr>
                <a:t>Business Connectivity Services</a:t>
              </a:r>
            </a:p>
          </p:txBody>
        </p:sp>
        <p:sp>
          <p:nvSpPr>
            <p:cNvPr id="136" name="Rectangle 135"/>
            <p:cNvSpPr/>
            <p:nvPr/>
          </p:nvSpPr>
          <p:spPr>
            <a:xfrm>
              <a:off x="4521349" y="3119906"/>
              <a:ext cx="721733" cy="900246"/>
            </a:xfrm>
            <a:prstGeom prst="rect">
              <a:avLst/>
            </a:prstGeom>
          </p:spPr>
          <p:txBody>
            <a:bodyPr wrap="square">
              <a:spAutoFit/>
            </a:bodyPr>
            <a:lstStyle/>
            <a:p>
              <a:r>
                <a:rPr lang="en-US" sz="1050" kern="0" spc="-20" dirty="0">
                  <a:solidFill>
                    <a:schemeClr val="bg2"/>
                  </a:solidFill>
                  <a:latin typeface="Segoe UI Light" panose="020B0502040204020203" pitchFamily="34" charset="0"/>
                  <a:cs typeface="Segoe UI Light" panose="020B0502040204020203" pitchFamily="34" charset="0"/>
                </a:rPr>
                <a:t>Secure store and Access Control Service</a:t>
              </a:r>
            </a:p>
          </p:txBody>
        </p:sp>
      </p:grpSp>
      <p:grpSp>
        <p:nvGrpSpPr>
          <p:cNvPr id="5" name="Group 4"/>
          <p:cNvGrpSpPr/>
          <p:nvPr/>
        </p:nvGrpSpPr>
        <p:grpSpPr>
          <a:xfrm>
            <a:off x="1386601" y="4202818"/>
            <a:ext cx="4141284" cy="988203"/>
            <a:chOff x="1386601" y="4202818"/>
            <a:chExt cx="4141284" cy="988203"/>
          </a:xfrm>
        </p:grpSpPr>
        <p:sp>
          <p:nvSpPr>
            <p:cNvPr id="105" name="Rectangle 104"/>
            <p:cNvSpPr/>
            <p:nvPr/>
          </p:nvSpPr>
          <p:spPr bwMode="auto">
            <a:xfrm>
              <a:off x="1386601" y="4202818"/>
              <a:ext cx="3774700" cy="98820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243" dirty="0">
                <a:gradFill>
                  <a:gsLst>
                    <a:gs pos="0">
                      <a:srgbClr val="FFFFFF"/>
                    </a:gs>
                    <a:gs pos="100000">
                      <a:srgbClr val="FFFFFF"/>
                    </a:gs>
                  </a:gsLst>
                  <a:lin ang="5400000" scaled="0"/>
                </a:gradFill>
                <a:ea typeface="Segoe UI" pitchFamily="34" charset="0"/>
                <a:cs typeface="Segoe UI" pitchFamily="34" charset="0"/>
              </a:endParaRPr>
            </a:p>
          </p:txBody>
        </p:sp>
        <p:pic>
          <p:nvPicPr>
            <p:cNvPr id="113" name="Picture 112"/>
            <p:cNvPicPr>
              <a:picLocks noChangeAspect="1"/>
            </p:cNvPicPr>
            <p:nvPr/>
          </p:nvPicPr>
          <p:blipFill>
            <a:blip r:embed="rId13"/>
            <a:stretch>
              <a:fillRect/>
            </a:stretch>
          </p:blipFill>
          <p:spPr>
            <a:xfrm>
              <a:off x="3553674" y="4341710"/>
              <a:ext cx="531350" cy="690756"/>
            </a:xfrm>
            <a:prstGeom prst="rect">
              <a:avLst/>
            </a:prstGeom>
          </p:spPr>
        </p:pic>
        <p:sp>
          <p:nvSpPr>
            <p:cNvPr id="133" name="Rectangle 132"/>
            <p:cNvSpPr/>
            <p:nvPr/>
          </p:nvSpPr>
          <p:spPr bwMode="auto">
            <a:xfrm>
              <a:off x="1417917" y="4313124"/>
              <a:ext cx="1034153" cy="260940"/>
            </a:xfrm>
            <a:prstGeom prst="rect">
              <a:avLst/>
            </a:prstGeom>
            <a:noFill/>
            <a:ln>
              <a:noFill/>
            </a:ln>
          </p:spPr>
          <p:txBody>
            <a:bodyPr vert="horz" wrap="square" lIns="93236" tIns="46618" rIns="93236" bIns="46618" numCol="1" anchor="ctr" anchorCtr="0" compatLnSpc="1">
              <a:prstTxWarp prst="textNoShape">
                <a:avLst/>
              </a:prstTxWarp>
            </a:bodyPr>
            <a:lstStyle/>
            <a:p>
              <a:r>
                <a:rPr lang="en-US" sz="1224" dirty="0"/>
                <a:t>Perimeter</a:t>
              </a:r>
              <a:br>
                <a:rPr lang="en-US" sz="1224" dirty="0"/>
              </a:br>
              <a:r>
                <a:rPr lang="en-US" sz="1224" dirty="0"/>
                <a:t>network</a:t>
              </a:r>
            </a:p>
          </p:txBody>
        </p:sp>
        <p:sp>
          <p:nvSpPr>
            <p:cNvPr id="137" name="Rectangle 136"/>
            <p:cNvSpPr/>
            <p:nvPr/>
          </p:nvSpPr>
          <p:spPr>
            <a:xfrm>
              <a:off x="3998088" y="4855126"/>
              <a:ext cx="1529797" cy="253916"/>
            </a:xfrm>
            <a:prstGeom prst="rect">
              <a:avLst/>
            </a:prstGeom>
          </p:spPr>
          <p:txBody>
            <a:bodyPr wrap="square">
              <a:spAutoFit/>
            </a:bodyPr>
            <a:lstStyle/>
            <a:p>
              <a:r>
                <a:rPr lang="en-US" sz="1050" kern="0" spc="-20" dirty="0">
                  <a:solidFill>
                    <a:schemeClr val="bg2"/>
                  </a:solidFill>
                  <a:latin typeface="Segoe UI Light" panose="020B0502040204020203" pitchFamily="34" charset="0"/>
                  <a:cs typeface="Segoe UI Light" panose="020B0502040204020203" pitchFamily="34" charset="0"/>
                </a:rPr>
                <a:t>Reverse proxy</a:t>
              </a:r>
            </a:p>
          </p:txBody>
        </p:sp>
      </p:grpSp>
      <p:grpSp>
        <p:nvGrpSpPr>
          <p:cNvPr id="6" name="Group 5"/>
          <p:cNvGrpSpPr/>
          <p:nvPr/>
        </p:nvGrpSpPr>
        <p:grpSpPr>
          <a:xfrm>
            <a:off x="1386601" y="5337276"/>
            <a:ext cx="4070011" cy="999793"/>
            <a:chOff x="1386601" y="5345586"/>
            <a:chExt cx="4070011" cy="999793"/>
          </a:xfrm>
        </p:grpSpPr>
        <p:sp>
          <p:nvSpPr>
            <p:cNvPr id="104" name="Rectangle 103"/>
            <p:cNvSpPr/>
            <p:nvPr/>
          </p:nvSpPr>
          <p:spPr bwMode="auto">
            <a:xfrm>
              <a:off x="1386601" y="5345586"/>
              <a:ext cx="3774700" cy="98820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0" fontAlgn="base">
                <a:spcBef>
                  <a:spcPct val="0"/>
                </a:spcBef>
                <a:spcAft>
                  <a:spcPct val="0"/>
                </a:spcAft>
              </a:pPr>
              <a:endParaRPr lang="en-US" sz="2243" dirty="0">
                <a:solidFill>
                  <a:schemeClr val="bg2"/>
                </a:solidFill>
                <a:ea typeface="Segoe UI" pitchFamily="34" charset="0"/>
                <a:cs typeface="Segoe UI" pitchFamily="34" charset="0"/>
              </a:endParaRPr>
            </a:p>
          </p:txBody>
        </p:sp>
        <p:pic>
          <p:nvPicPr>
            <p:cNvPr id="114" name="Picture 113"/>
            <p:cNvPicPr>
              <a:picLocks noChangeAspect="1"/>
            </p:cNvPicPr>
            <p:nvPr/>
          </p:nvPicPr>
          <p:blipFill>
            <a:blip r:embed="rId14"/>
            <a:stretch>
              <a:fillRect/>
            </a:stretch>
          </p:blipFill>
          <p:spPr>
            <a:xfrm>
              <a:off x="2919772" y="5517769"/>
              <a:ext cx="570192" cy="554055"/>
            </a:xfrm>
            <a:prstGeom prst="rect">
              <a:avLst/>
            </a:prstGeom>
          </p:spPr>
        </p:pic>
        <p:pic>
          <p:nvPicPr>
            <p:cNvPr id="115" name="Picture 114"/>
            <p:cNvPicPr>
              <a:picLocks noChangeAspect="1"/>
            </p:cNvPicPr>
            <p:nvPr/>
          </p:nvPicPr>
          <p:blipFill>
            <a:blip r:embed="rId15"/>
            <a:stretch>
              <a:fillRect/>
            </a:stretch>
          </p:blipFill>
          <p:spPr>
            <a:xfrm>
              <a:off x="4166443" y="5418565"/>
              <a:ext cx="576889" cy="752463"/>
            </a:xfrm>
            <a:prstGeom prst="rect">
              <a:avLst/>
            </a:prstGeom>
          </p:spPr>
        </p:pic>
        <p:sp>
          <p:nvSpPr>
            <p:cNvPr id="134" name="Rectangle 133"/>
            <p:cNvSpPr/>
            <p:nvPr/>
          </p:nvSpPr>
          <p:spPr bwMode="auto">
            <a:xfrm>
              <a:off x="1417916" y="5345587"/>
              <a:ext cx="975305" cy="513975"/>
            </a:xfrm>
            <a:prstGeom prst="rect">
              <a:avLst/>
            </a:prstGeom>
            <a:noFill/>
            <a:ln>
              <a:noFill/>
            </a:ln>
          </p:spPr>
          <p:txBody>
            <a:bodyPr vert="horz" wrap="square" lIns="93236" tIns="46618" rIns="93236" bIns="46618" numCol="1" anchor="ctr" anchorCtr="0" compatLnSpc="1">
              <a:prstTxWarp prst="textNoShape">
                <a:avLst/>
              </a:prstTxWarp>
            </a:bodyPr>
            <a:lstStyle/>
            <a:p>
              <a:r>
                <a:rPr lang="en-US" sz="1224" dirty="0"/>
                <a:t>Internal network</a:t>
              </a:r>
            </a:p>
          </p:txBody>
        </p:sp>
        <p:sp>
          <p:nvSpPr>
            <p:cNvPr id="138" name="Rectangle 137"/>
            <p:cNvSpPr/>
            <p:nvPr/>
          </p:nvSpPr>
          <p:spPr>
            <a:xfrm>
              <a:off x="2115296" y="6052391"/>
              <a:ext cx="1803583" cy="253916"/>
            </a:xfrm>
            <a:prstGeom prst="rect">
              <a:avLst/>
            </a:prstGeom>
          </p:spPr>
          <p:txBody>
            <a:bodyPr wrap="square">
              <a:spAutoFit/>
            </a:bodyPr>
            <a:lstStyle/>
            <a:p>
              <a:r>
                <a:rPr lang="en-US" sz="1050" kern="0" spc="-20" dirty="0">
                  <a:solidFill>
                    <a:schemeClr val="bg2"/>
                  </a:solidFill>
                  <a:latin typeface="Segoe UI Light" panose="020B0502040204020203" pitchFamily="34" charset="0"/>
                  <a:cs typeface="Segoe UI Light" panose="020B0502040204020203" pitchFamily="34" charset="0"/>
                </a:rPr>
                <a:t>On-premises SharePoint farm</a:t>
              </a:r>
            </a:p>
          </p:txBody>
        </p:sp>
        <p:sp>
          <p:nvSpPr>
            <p:cNvPr id="139" name="Rectangle 138"/>
            <p:cNvSpPr/>
            <p:nvPr/>
          </p:nvSpPr>
          <p:spPr>
            <a:xfrm>
              <a:off x="3926815" y="6091463"/>
              <a:ext cx="1529797" cy="253916"/>
            </a:xfrm>
            <a:prstGeom prst="rect">
              <a:avLst/>
            </a:prstGeom>
          </p:spPr>
          <p:txBody>
            <a:bodyPr wrap="square">
              <a:spAutoFit/>
            </a:bodyPr>
            <a:lstStyle/>
            <a:p>
              <a:r>
                <a:rPr lang="en-US" sz="1050" kern="0" spc="-20" dirty="0">
                  <a:solidFill>
                    <a:schemeClr val="bg2"/>
                  </a:solidFill>
                  <a:latin typeface="Segoe UI Light" panose="020B0502040204020203" pitchFamily="34" charset="0"/>
                  <a:cs typeface="Segoe UI Light" panose="020B0502040204020203" pitchFamily="34" charset="0"/>
                </a:rPr>
                <a:t>External data source</a:t>
              </a:r>
            </a:p>
          </p:txBody>
        </p:sp>
      </p:grpSp>
      <p:sp>
        <p:nvSpPr>
          <p:cNvPr id="140" name="Rectangle 139"/>
          <p:cNvSpPr/>
          <p:nvPr/>
        </p:nvSpPr>
        <p:spPr>
          <a:xfrm>
            <a:off x="4100045" y="6348658"/>
            <a:ext cx="1529797" cy="461665"/>
          </a:xfrm>
          <a:prstGeom prst="rect">
            <a:avLst/>
          </a:prstGeom>
        </p:spPr>
        <p:txBody>
          <a:bodyPr wrap="square">
            <a:spAutoFit/>
          </a:bodyPr>
          <a:lstStyle/>
          <a:p>
            <a:r>
              <a:rPr lang="en-US" sz="1200" kern="0" spc="-20" dirty="0">
                <a:latin typeface="Segoe UI Light" panose="020B0502040204020203" pitchFamily="34" charset="0"/>
                <a:cs typeface="Segoe UI Light" panose="020B0502040204020203" pitchFamily="34" charset="0"/>
              </a:rPr>
              <a:t>Authentication flow</a:t>
            </a:r>
          </a:p>
          <a:p>
            <a:r>
              <a:rPr lang="en-US" sz="1200" kern="0" spc="-20" dirty="0">
                <a:latin typeface="Segoe UI Light" panose="020B0502040204020203" pitchFamily="34" charset="0"/>
                <a:cs typeface="Segoe UI Light" panose="020B0502040204020203" pitchFamily="34" charset="0"/>
              </a:rPr>
              <a:t>Data flow</a:t>
            </a:r>
          </a:p>
        </p:txBody>
      </p:sp>
      <p:grpSp>
        <p:nvGrpSpPr>
          <p:cNvPr id="141" name="Group 140"/>
          <p:cNvGrpSpPr/>
          <p:nvPr/>
        </p:nvGrpSpPr>
        <p:grpSpPr>
          <a:xfrm>
            <a:off x="2644047" y="2520113"/>
            <a:ext cx="788203" cy="585424"/>
            <a:chOff x="2644047" y="2520113"/>
            <a:chExt cx="788203" cy="585424"/>
          </a:xfrm>
        </p:grpSpPr>
        <p:grpSp>
          <p:nvGrpSpPr>
            <p:cNvPr id="142" name="Group 141"/>
            <p:cNvGrpSpPr/>
            <p:nvPr/>
          </p:nvGrpSpPr>
          <p:grpSpPr>
            <a:xfrm rot="2576853">
              <a:off x="2982049" y="2520113"/>
              <a:ext cx="450201" cy="405871"/>
              <a:chOff x="5612150" y="4129615"/>
              <a:chExt cx="441414" cy="340315"/>
            </a:xfrm>
          </p:grpSpPr>
          <p:cxnSp>
            <p:nvCxnSpPr>
              <p:cNvPr id="144" name="Straight Arrow Connector 143"/>
              <p:cNvCxnSpPr/>
              <p:nvPr/>
            </p:nvCxnSpPr>
            <p:spPr>
              <a:xfrm rot="19231993" flipH="1">
                <a:off x="5612150" y="4142981"/>
                <a:ext cx="314788" cy="326949"/>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rot="19231993" flipH="1">
                <a:off x="5727565" y="4129615"/>
                <a:ext cx="325999" cy="338593"/>
              </a:xfrm>
              <a:prstGeom prst="straightConnector1">
                <a:avLst/>
              </a:prstGeom>
              <a:ln w="3810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3" name="TextBox 142"/>
            <p:cNvSpPr txBox="1"/>
            <p:nvPr/>
          </p:nvSpPr>
          <p:spPr>
            <a:xfrm>
              <a:off x="2644047" y="2849378"/>
              <a:ext cx="373041" cy="256159"/>
            </a:xfrm>
            <a:prstGeom prst="rect">
              <a:avLst/>
            </a:prstGeom>
            <a:noFill/>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❷</a:t>
              </a:r>
              <a:endParaRPr lang="en-US" sz="1632" spc="-71" dirty="0">
                <a:solidFill>
                  <a:schemeClr val="bg2"/>
                </a:solidFill>
              </a:endParaRPr>
            </a:p>
          </p:txBody>
        </p:sp>
      </p:grpSp>
      <p:sp>
        <p:nvSpPr>
          <p:cNvPr id="146" name="TextBox 145"/>
          <p:cNvSpPr txBox="1"/>
          <p:nvPr/>
        </p:nvSpPr>
        <p:spPr>
          <a:xfrm>
            <a:off x="3527200" y="2849378"/>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❸</a:t>
            </a:r>
            <a:endParaRPr lang="en-US" sz="1632" spc="-71" dirty="0">
              <a:solidFill>
                <a:schemeClr val="accent4"/>
              </a:solidFill>
            </a:endParaRPr>
          </a:p>
        </p:txBody>
      </p:sp>
      <p:sp>
        <p:nvSpPr>
          <p:cNvPr id="147" name="TextBox 146"/>
          <p:cNvSpPr txBox="1"/>
          <p:nvPr/>
        </p:nvSpPr>
        <p:spPr>
          <a:xfrm>
            <a:off x="2651337" y="5442102"/>
            <a:ext cx="373041" cy="256159"/>
          </a:xfrm>
          <a:prstGeom prst="rect">
            <a:avLst/>
          </a:prstGeom>
          <a:noFill/>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❼</a:t>
            </a:r>
            <a:endParaRPr lang="en-US" sz="1632" spc="-71" dirty="0">
              <a:solidFill>
                <a:schemeClr val="bg2"/>
              </a:solidFill>
            </a:endParaRPr>
          </a:p>
        </p:txBody>
      </p:sp>
      <p:grpSp>
        <p:nvGrpSpPr>
          <p:cNvPr id="149" name="Group 148"/>
          <p:cNvGrpSpPr/>
          <p:nvPr/>
        </p:nvGrpSpPr>
        <p:grpSpPr>
          <a:xfrm>
            <a:off x="3071165" y="5044517"/>
            <a:ext cx="487238" cy="492200"/>
            <a:chOff x="3071165" y="5044517"/>
            <a:chExt cx="487238" cy="492200"/>
          </a:xfrm>
        </p:grpSpPr>
        <p:grpSp>
          <p:nvGrpSpPr>
            <p:cNvPr id="150" name="Group 149"/>
            <p:cNvGrpSpPr/>
            <p:nvPr/>
          </p:nvGrpSpPr>
          <p:grpSpPr>
            <a:xfrm rot="2368007">
              <a:off x="3434974" y="5044517"/>
              <a:ext cx="123429" cy="492200"/>
              <a:chOff x="5769544" y="3931850"/>
              <a:chExt cx="121020" cy="586362"/>
            </a:xfrm>
          </p:grpSpPr>
          <p:cxnSp>
            <p:nvCxnSpPr>
              <p:cNvPr id="152" name="Straight Arrow Connector 151"/>
              <p:cNvCxnSpPr/>
              <p:nvPr/>
            </p:nvCxnSpPr>
            <p:spPr>
              <a:xfrm>
                <a:off x="5769544" y="3931850"/>
                <a:ext cx="0" cy="586362"/>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890564" y="3931850"/>
                <a:ext cx="0" cy="586362"/>
              </a:xfrm>
              <a:prstGeom prst="straightConnector1">
                <a:avLst/>
              </a:prstGeom>
              <a:ln w="3810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3071165" y="5130217"/>
              <a:ext cx="373041" cy="256159"/>
            </a:xfrm>
            <a:prstGeom prst="rect">
              <a:avLst/>
            </a:prstGeom>
            <a:noFill/>
            <a:ln>
              <a:noFill/>
            </a:ln>
          </p:spPr>
          <p:txBody>
            <a:bodyPr wrap="square" lIns="0" tIns="0" rIns="0" bIns="0" rtlCol="0">
              <a:spAutoFit/>
            </a:bodyPr>
            <a:lstStyle/>
            <a:p>
              <a:r>
                <a:rPr lang="en-US" sz="1632" spc="-71" dirty="0">
                  <a:solidFill>
                    <a:schemeClr val="tx2"/>
                  </a:solidFill>
                  <a:latin typeface="Segoe UI" panose="020B0502040204020203" pitchFamily="34" charset="0"/>
                  <a:cs typeface="Segoe UI" panose="020B0502040204020203" pitchFamily="34" charset="0"/>
                </a:rPr>
                <a:t>❻</a:t>
              </a:r>
              <a:endParaRPr lang="en-US" sz="1632" spc="-71" dirty="0">
                <a:solidFill>
                  <a:schemeClr val="tx2"/>
                </a:solidFill>
              </a:endParaRPr>
            </a:p>
          </p:txBody>
        </p:sp>
      </p:grpSp>
      <p:sp>
        <p:nvSpPr>
          <p:cNvPr id="154" name="TextBox 153"/>
          <p:cNvSpPr txBox="1"/>
          <p:nvPr/>
        </p:nvSpPr>
        <p:spPr>
          <a:xfrm>
            <a:off x="4378768" y="2849378"/>
            <a:ext cx="373041" cy="256159"/>
          </a:xfrm>
          <a:prstGeom prst="rect">
            <a:avLst/>
          </a:prstGeom>
          <a:noFill/>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❹</a:t>
            </a:r>
            <a:endParaRPr lang="en-US" sz="1632" spc="-71" dirty="0">
              <a:solidFill>
                <a:schemeClr val="bg2"/>
              </a:solidFill>
            </a:endParaRPr>
          </a:p>
        </p:txBody>
      </p:sp>
      <p:sp>
        <p:nvSpPr>
          <p:cNvPr id="156" name="TextBox 155"/>
          <p:cNvSpPr txBox="1"/>
          <p:nvPr/>
        </p:nvSpPr>
        <p:spPr>
          <a:xfrm>
            <a:off x="4565470" y="5442102"/>
            <a:ext cx="373041" cy="256159"/>
          </a:xfrm>
          <a:prstGeom prst="rect">
            <a:avLst/>
          </a:prstGeom>
          <a:noFill/>
        </p:spPr>
        <p:txBody>
          <a:bodyPr wrap="square" lIns="0" tIns="0" rIns="0" bIns="0" rtlCol="0">
            <a:spAutoFit/>
          </a:bodyPr>
          <a:lstStyle>
            <a:defPPr>
              <a:defRPr lang="en-US"/>
            </a:defPPr>
            <a:lvl1pPr>
              <a:defRPr sz="1600" spc="-70">
                <a:solidFill>
                  <a:schemeClr val="accent4"/>
                </a:solidFill>
                <a:latin typeface="Segoe UI" panose="020B0502040204020203" pitchFamily="34" charset="0"/>
                <a:cs typeface="Segoe UI" panose="020B0502040204020203" pitchFamily="34" charset="0"/>
              </a:defRPr>
            </a:lvl1pPr>
          </a:lstStyle>
          <a:p>
            <a:r>
              <a:rPr lang="en-US" sz="1632" dirty="0">
                <a:solidFill>
                  <a:schemeClr val="bg2"/>
                </a:solidFill>
              </a:rPr>
              <a:t>❾</a:t>
            </a:r>
          </a:p>
        </p:txBody>
      </p:sp>
      <p:grpSp>
        <p:nvGrpSpPr>
          <p:cNvPr id="157" name="Group 156"/>
          <p:cNvGrpSpPr/>
          <p:nvPr/>
        </p:nvGrpSpPr>
        <p:grpSpPr>
          <a:xfrm rot="5400000">
            <a:off x="3810877" y="6282299"/>
            <a:ext cx="123429" cy="483928"/>
            <a:chOff x="5769544" y="3931850"/>
            <a:chExt cx="121020" cy="586362"/>
          </a:xfrm>
        </p:grpSpPr>
        <p:cxnSp>
          <p:nvCxnSpPr>
            <p:cNvPr id="158" name="Straight Arrow Connector 157"/>
            <p:cNvCxnSpPr/>
            <p:nvPr/>
          </p:nvCxnSpPr>
          <p:spPr>
            <a:xfrm>
              <a:off x="5769544" y="3931850"/>
              <a:ext cx="0" cy="586362"/>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5890564" y="3931850"/>
              <a:ext cx="0" cy="586362"/>
            </a:xfrm>
            <a:prstGeom prst="straightConnector1">
              <a:avLst/>
            </a:prstGeom>
            <a:ln w="3810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flipV="1">
            <a:off x="5162631" y="1865208"/>
            <a:ext cx="0" cy="3551534"/>
          </a:xfrm>
          <a:prstGeom prst="line">
            <a:avLst/>
          </a:prstGeom>
          <a:ln w="15875">
            <a:solidFill>
              <a:schemeClr val="bg2"/>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4220795" y="1870918"/>
            <a:ext cx="941839" cy="0"/>
          </a:xfrm>
          <a:prstGeom prst="straightConnector1">
            <a:avLst/>
          </a:prstGeom>
          <a:ln w="15875">
            <a:solidFill>
              <a:schemeClr val="bg2"/>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215230" y="3734824"/>
            <a:ext cx="594497" cy="839511"/>
            <a:chOff x="3215230" y="3734824"/>
            <a:chExt cx="594497" cy="839511"/>
          </a:xfrm>
        </p:grpSpPr>
        <p:sp>
          <p:nvSpPr>
            <p:cNvPr id="148" name="TextBox 147"/>
            <p:cNvSpPr txBox="1"/>
            <p:nvPr/>
          </p:nvSpPr>
          <p:spPr>
            <a:xfrm>
              <a:off x="3215230" y="4318176"/>
              <a:ext cx="373041" cy="256159"/>
            </a:xfrm>
            <a:prstGeom prst="rect">
              <a:avLst/>
            </a:prstGeom>
            <a:noFill/>
            <a:ln>
              <a:noFill/>
            </a:ln>
          </p:spPr>
          <p:txBody>
            <a:bodyPr wrap="square" lIns="0" tIns="0" rIns="0" bIns="0" rtlCol="0">
              <a:spAutoFit/>
            </a:bodyPr>
            <a:lstStyle/>
            <a:p>
              <a:r>
                <a:rPr lang="en-US" sz="1632" spc="-71" dirty="0">
                  <a:solidFill>
                    <a:schemeClr val="bg2"/>
                  </a:solidFill>
                  <a:latin typeface="Segoe UI" panose="020B0502040204020203" pitchFamily="34" charset="0"/>
                  <a:cs typeface="Segoe UI" panose="020B0502040204020203" pitchFamily="34" charset="0"/>
                </a:rPr>
                <a:t>❺</a:t>
              </a:r>
              <a:endParaRPr lang="en-US" sz="1632" spc="-71" dirty="0">
                <a:solidFill>
                  <a:schemeClr val="bg2"/>
                </a:solidFill>
              </a:endParaRPr>
            </a:p>
          </p:txBody>
        </p:sp>
        <p:grpSp>
          <p:nvGrpSpPr>
            <p:cNvPr id="127" name="Group 126"/>
            <p:cNvGrpSpPr/>
            <p:nvPr/>
          </p:nvGrpSpPr>
          <p:grpSpPr>
            <a:xfrm>
              <a:off x="3670052" y="3734824"/>
              <a:ext cx="139675" cy="580763"/>
              <a:chOff x="5769544" y="3931850"/>
              <a:chExt cx="121020" cy="586362"/>
            </a:xfrm>
          </p:grpSpPr>
          <p:cxnSp>
            <p:nvCxnSpPr>
              <p:cNvPr id="128" name="Straight Arrow Connector 127"/>
              <p:cNvCxnSpPr/>
              <p:nvPr/>
            </p:nvCxnSpPr>
            <p:spPr>
              <a:xfrm>
                <a:off x="5769544" y="3931850"/>
                <a:ext cx="0" cy="586362"/>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5890564" y="3931850"/>
                <a:ext cx="0" cy="586362"/>
              </a:xfrm>
              <a:prstGeom prst="straightConnector1">
                <a:avLst/>
              </a:prstGeom>
              <a:ln w="3810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8" name="Group 7"/>
          <p:cNvGrpSpPr/>
          <p:nvPr/>
        </p:nvGrpSpPr>
        <p:grpSpPr>
          <a:xfrm>
            <a:off x="3556753" y="5442102"/>
            <a:ext cx="626016" cy="414408"/>
            <a:chOff x="3556753" y="5442102"/>
            <a:chExt cx="626016" cy="414408"/>
          </a:xfrm>
        </p:grpSpPr>
        <p:sp>
          <p:nvSpPr>
            <p:cNvPr id="155" name="TextBox 154"/>
            <p:cNvSpPr txBox="1"/>
            <p:nvPr/>
          </p:nvSpPr>
          <p:spPr>
            <a:xfrm>
              <a:off x="3809728" y="5442102"/>
              <a:ext cx="373041" cy="256159"/>
            </a:xfrm>
            <a:prstGeom prst="rect">
              <a:avLst/>
            </a:prstGeom>
            <a:noFill/>
            <a:ln w="38100">
              <a:noFill/>
            </a:ln>
          </p:spPr>
          <p:txBody>
            <a:bodyPr wrap="square" lIns="0" tIns="0" rIns="0" bIns="0" rtlCol="0">
              <a:spAutoFit/>
            </a:bodyPr>
            <a:lstStyle>
              <a:defPPr>
                <a:defRPr lang="en-US"/>
              </a:defPPr>
              <a:lvl1pPr>
                <a:defRPr sz="1600" spc="-70">
                  <a:solidFill>
                    <a:schemeClr val="accent4"/>
                  </a:solidFill>
                  <a:latin typeface="Segoe UI" panose="020B0502040204020203" pitchFamily="34" charset="0"/>
                  <a:cs typeface="Segoe UI" panose="020B0502040204020203" pitchFamily="34" charset="0"/>
                </a:defRPr>
              </a:lvl1pPr>
            </a:lstStyle>
            <a:p>
              <a:r>
                <a:rPr lang="en-US" sz="1632" dirty="0">
                  <a:solidFill>
                    <a:schemeClr val="bg2"/>
                  </a:solidFill>
                </a:rPr>
                <a:t>❽</a:t>
              </a:r>
            </a:p>
          </p:txBody>
        </p:sp>
        <p:grpSp>
          <p:nvGrpSpPr>
            <p:cNvPr id="130" name="Group 129"/>
            <p:cNvGrpSpPr/>
            <p:nvPr/>
          </p:nvGrpSpPr>
          <p:grpSpPr>
            <a:xfrm rot="5400000">
              <a:off x="3737002" y="5552832"/>
              <a:ext cx="123429" cy="483928"/>
              <a:chOff x="5769544" y="3931850"/>
              <a:chExt cx="121020" cy="586362"/>
            </a:xfrm>
          </p:grpSpPr>
          <p:cxnSp>
            <p:nvCxnSpPr>
              <p:cNvPr id="131" name="Straight Arrow Connector 130"/>
              <p:cNvCxnSpPr/>
              <p:nvPr/>
            </p:nvCxnSpPr>
            <p:spPr>
              <a:xfrm>
                <a:off x="5769544" y="3931850"/>
                <a:ext cx="0" cy="586362"/>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890564" y="3931850"/>
                <a:ext cx="0" cy="586362"/>
              </a:xfrm>
              <a:prstGeom prst="straightConnector1">
                <a:avLst/>
              </a:prstGeom>
              <a:ln w="38100">
                <a:solidFill>
                  <a:srgbClr val="FFFF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16053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3">
                                            <p:graphicEl>
                                              <a:dgm id="{EDACDB8F-4018-43C1-8CA2-78B8C8E5AC2E}"/>
                                            </p:graphicEl>
                                          </p:spTgt>
                                        </p:tgtEl>
                                        <p:attrNameLst>
                                          <p:attrName>style.visibility</p:attrName>
                                        </p:attrNameLst>
                                      </p:cBhvr>
                                      <p:to>
                                        <p:strVal val="visible"/>
                                      </p:to>
                                    </p:set>
                                    <p:anim calcmode="lin" valueType="num">
                                      <p:cBhvr additive="base">
                                        <p:cTn id="25" dur="500" fill="hold"/>
                                        <p:tgtEl>
                                          <p:spTgt spid="103">
                                            <p:graphicEl>
                                              <a:dgm id="{EDACDB8F-4018-43C1-8CA2-78B8C8E5AC2E}"/>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3">
                                            <p:graphicEl>
                                              <a:dgm id="{EDACDB8F-4018-43C1-8CA2-78B8C8E5AC2E}"/>
                                            </p:graphicEl>
                                          </p:spTgt>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animEffect transition="in" filter="fade">
                                      <p:cBhvr>
                                        <p:cTn id="29" dur="500"/>
                                        <p:tgtEl>
                                          <p:spTgt spid="106"/>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103">
                                            <p:graphicEl>
                                              <a:dgm id="{9A2126E0-5DEB-4FFE-A757-8B5D922629D7}"/>
                                            </p:graphicEl>
                                          </p:spTgt>
                                        </p:tgtEl>
                                        <p:attrNameLst>
                                          <p:attrName>style.visibility</p:attrName>
                                        </p:attrNameLst>
                                      </p:cBhvr>
                                      <p:to>
                                        <p:strVal val="visible"/>
                                      </p:to>
                                    </p:set>
                                    <p:anim calcmode="lin" valueType="num">
                                      <p:cBhvr additive="base">
                                        <p:cTn id="32" dur="500" fill="hold"/>
                                        <p:tgtEl>
                                          <p:spTgt spid="103">
                                            <p:graphicEl>
                                              <a:dgm id="{9A2126E0-5DEB-4FFE-A757-8B5D922629D7}"/>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03">
                                            <p:graphicEl>
                                              <a:dgm id="{9A2126E0-5DEB-4FFE-A757-8B5D922629D7}"/>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03">
                                            <p:graphicEl>
                                              <a:dgm id="{4983B5D6-C9AA-4984-B22C-9AEFB9AFA5FF}"/>
                                            </p:graphicEl>
                                          </p:spTgt>
                                        </p:tgtEl>
                                        <p:attrNameLst>
                                          <p:attrName>style.visibility</p:attrName>
                                        </p:attrNameLst>
                                      </p:cBhvr>
                                      <p:to>
                                        <p:strVal val="visible"/>
                                      </p:to>
                                    </p:set>
                                    <p:anim calcmode="lin" valueType="num">
                                      <p:cBhvr additive="base">
                                        <p:cTn id="38" dur="500" fill="hold"/>
                                        <p:tgtEl>
                                          <p:spTgt spid="103">
                                            <p:graphicEl>
                                              <a:dgm id="{4983B5D6-C9AA-4984-B22C-9AEFB9AFA5FF}"/>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03">
                                            <p:graphicEl>
                                              <a:dgm id="{4983B5D6-C9AA-4984-B22C-9AEFB9AFA5FF}"/>
                                            </p:graphicEl>
                                          </p:spTgt>
                                        </p:tgtEl>
                                        <p:attrNameLst>
                                          <p:attrName>ppt_y</p:attrName>
                                        </p:attrNameLst>
                                      </p:cBhvr>
                                      <p:tavLst>
                                        <p:tav tm="0">
                                          <p:val>
                                            <p:strVal val="#ppt_y"/>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fade">
                                      <p:cBhvr>
                                        <p:cTn id="42" dur="500"/>
                                        <p:tgtEl>
                                          <p:spTgt spid="141"/>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103">
                                            <p:graphicEl>
                                              <a:dgm id="{8E2B0823-B0E2-46F8-B9FD-BC3572407A68}"/>
                                            </p:graphicEl>
                                          </p:spTgt>
                                        </p:tgtEl>
                                        <p:attrNameLst>
                                          <p:attrName>style.visibility</p:attrName>
                                        </p:attrNameLst>
                                      </p:cBhvr>
                                      <p:to>
                                        <p:strVal val="visible"/>
                                      </p:to>
                                    </p:set>
                                    <p:anim calcmode="lin" valueType="num">
                                      <p:cBhvr additive="base">
                                        <p:cTn id="45" dur="500" fill="hold"/>
                                        <p:tgtEl>
                                          <p:spTgt spid="103">
                                            <p:graphicEl>
                                              <a:dgm id="{8E2B0823-B0E2-46F8-B9FD-BC3572407A68}"/>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03">
                                            <p:graphicEl>
                                              <a:dgm id="{8E2B0823-B0E2-46F8-B9FD-BC3572407A68}"/>
                                            </p:graphicEl>
                                          </p:spTgt>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157"/>
                                        </p:tgtEl>
                                        <p:attrNameLst>
                                          <p:attrName>style.visibility</p:attrName>
                                        </p:attrNameLst>
                                      </p:cBhvr>
                                      <p:to>
                                        <p:strVal val="visible"/>
                                      </p:to>
                                    </p:set>
                                    <p:animEffect transition="in" filter="fade">
                                      <p:cBhvr>
                                        <p:cTn id="49" dur="500"/>
                                        <p:tgtEl>
                                          <p:spTgt spid="1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03">
                                            <p:graphicEl>
                                              <a:dgm id="{FEBF7374-F0E1-4958-A214-3BF6FF6B39AF}"/>
                                            </p:graphicEl>
                                          </p:spTgt>
                                        </p:tgtEl>
                                        <p:attrNameLst>
                                          <p:attrName>style.visibility</p:attrName>
                                        </p:attrNameLst>
                                      </p:cBhvr>
                                      <p:to>
                                        <p:strVal val="visible"/>
                                      </p:to>
                                    </p:set>
                                    <p:anim calcmode="lin" valueType="num">
                                      <p:cBhvr additive="base">
                                        <p:cTn id="57" dur="500" fill="hold"/>
                                        <p:tgtEl>
                                          <p:spTgt spid="103">
                                            <p:graphicEl>
                                              <a:dgm id="{FEBF7374-F0E1-4958-A214-3BF6FF6B39AF}"/>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103">
                                            <p:graphicEl>
                                              <a:dgm id="{FEBF7374-F0E1-4958-A214-3BF6FF6B39AF}"/>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03">
                                            <p:graphicEl>
                                              <a:dgm id="{08491A9F-3D41-44E5-84C2-2428EB729E27}"/>
                                            </p:graphicEl>
                                          </p:spTgt>
                                        </p:tgtEl>
                                        <p:attrNameLst>
                                          <p:attrName>style.visibility</p:attrName>
                                        </p:attrNameLst>
                                      </p:cBhvr>
                                      <p:to>
                                        <p:strVal val="visible"/>
                                      </p:to>
                                    </p:set>
                                    <p:anim calcmode="lin" valueType="num">
                                      <p:cBhvr additive="base">
                                        <p:cTn id="61" dur="500" fill="hold"/>
                                        <p:tgtEl>
                                          <p:spTgt spid="103">
                                            <p:graphicEl>
                                              <a:dgm id="{08491A9F-3D41-44E5-84C2-2428EB729E27}"/>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03">
                                            <p:graphicEl>
                                              <a:dgm id="{08491A9F-3D41-44E5-84C2-2428EB729E27}"/>
                                            </p:graphicEl>
                                          </p:spTgt>
                                        </p:tgtEl>
                                        <p:attrNameLst>
                                          <p:attrName>ppt_y</p:attrName>
                                        </p:attrNameLst>
                                      </p:cBhvr>
                                      <p:tavLst>
                                        <p:tav tm="0">
                                          <p:val>
                                            <p:strVal val="#ppt_y"/>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146"/>
                                        </p:tgtEl>
                                        <p:attrNameLst>
                                          <p:attrName>style.visibility</p:attrName>
                                        </p:attrNameLst>
                                      </p:cBhvr>
                                      <p:to>
                                        <p:strVal val="visible"/>
                                      </p:to>
                                    </p:set>
                                    <p:animEffect transition="in" filter="fade">
                                      <p:cBhvr>
                                        <p:cTn id="65" dur="500"/>
                                        <p:tgtEl>
                                          <p:spTgt spid="14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03">
                                            <p:graphicEl>
                                              <a:dgm id="{001EE46F-8548-4A68-9EB2-45E721CB127F}"/>
                                            </p:graphicEl>
                                          </p:spTgt>
                                        </p:tgtEl>
                                        <p:attrNameLst>
                                          <p:attrName>style.visibility</p:attrName>
                                        </p:attrNameLst>
                                      </p:cBhvr>
                                      <p:to>
                                        <p:strVal val="visible"/>
                                      </p:to>
                                    </p:set>
                                    <p:anim calcmode="lin" valueType="num">
                                      <p:cBhvr additive="base">
                                        <p:cTn id="70" dur="500" fill="hold"/>
                                        <p:tgtEl>
                                          <p:spTgt spid="103">
                                            <p:graphicEl>
                                              <a:dgm id="{001EE46F-8548-4A68-9EB2-45E721CB127F}"/>
                                            </p:graphic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103">
                                            <p:graphicEl>
                                              <a:dgm id="{001EE46F-8548-4A68-9EB2-45E721CB127F}"/>
                                            </p:graphicEl>
                                          </p:spTgt>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03">
                                            <p:graphicEl>
                                              <a:dgm id="{EFE7D9A5-87D4-49C7-B698-43739C705586}"/>
                                            </p:graphicEl>
                                          </p:spTgt>
                                        </p:tgtEl>
                                        <p:attrNameLst>
                                          <p:attrName>style.visibility</p:attrName>
                                        </p:attrNameLst>
                                      </p:cBhvr>
                                      <p:to>
                                        <p:strVal val="visible"/>
                                      </p:to>
                                    </p:set>
                                    <p:anim calcmode="lin" valueType="num">
                                      <p:cBhvr additive="base">
                                        <p:cTn id="74" dur="500" fill="hold"/>
                                        <p:tgtEl>
                                          <p:spTgt spid="103">
                                            <p:graphicEl>
                                              <a:dgm id="{EFE7D9A5-87D4-49C7-B698-43739C705586}"/>
                                            </p:graphic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03">
                                            <p:graphicEl>
                                              <a:dgm id="{EFE7D9A5-87D4-49C7-B698-43739C705586}"/>
                                            </p:graphicEl>
                                          </p:spTgt>
                                        </p:tgtEl>
                                        <p:attrNameLst>
                                          <p:attrName>ppt_y</p:attrName>
                                        </p:attrNameLst>
                                      </p:cBhvr>
                                      <p:tavLst>
                                        <p:tav tm="0">
                                          <p:val>
                                            <p:strVal val="#ppt_y"/>
                                          </p:val>
                                        </p:tav>
                                        <p:tav tm="100000">
                                          <p:val>
                                            <p:strVal val="#ppt_y"/>
                                          </p:val>
                                        </p:tav>
                                      </p:tavLst>
                                    </p:anim>
                                  </p:childTnLst>
                                </p:cTn>
                              </p:par>
                              <p:par>
                                <p:cTn id="76" presetID="10" presetClass="entr" presetSubtype="0" fill="hold" grpId="0" nodeType="withEffect">
                                  <p:stCondLst>
                                    <p:cond delay="0"/>
                                  </p:stCondLst>
                                  <p:childTnLst>
                                    <p:set>
                                      <p:cBhvr>
                                        <p:cTn id="77" dur="1" fill="hold">
                                          <p:stCondLst>
                                            <p:cond delay="0"/>
                                          </p:stCondLst>
                                        </p:cTn>
                                        <p:tgtEl>
                                          <p:spTgt spid="154"/>
                                        </p:tgtEl>
                                        <p:attrNameLst>
                                          <p:attrName>style.visibility</p:attrName>
                                        </p:attrNameLst>
                                      </p:cBhvr>
                                      <p:to>
                                        <p:strVal val="visible"/>
                                      </p:to>
                                    </p:set>
                                    <p:animEffect transition="in" filter="fade">
                                      <p:cBhvr>
                                        <p:cTn id="78" dur="500"/>
                                        <p:tgtEl>
                                          <p:spTgt spid="154"/>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103">
                                            <p:graphicEl>
                                              <a:dgm id="{ACAACD20-CAAA-428F-BA50-6F6758B4B10A}"/>
                                            </p:graphicEl>
                                          </p:spTgt>
                                        </p:tgtEl>
                                        <p:attrNameLst>
                                          <p:attrName>style.visibility</p:attrName>
                                        </p:attrNameLst>
                                      </p:cBhvr>
                                      <p:to>
                                        <p:strVal val="visible"/>
                                      </p:to>
                                    </p:set>
                                    <p:anim calcmode="lin" valueType="num">
                                      <p:cBhvr additive="base">
                                        <p:cTn id="83" dur="500" fill="hold"/>
                                        <p:tgtEl>
                                          <p:spTgt spid="103">
                                            <p:graphicEl>
                                              <a:dgm id="{ACAACD20-CAAA-428F-BA50-6F6758B4B10A}"/>
                                            </p:graphic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03">
                                            <p:graphicEl>
                                              <a:dgm id="{ACAACD20-CAAA-428F-BA50-6F6758B4B10A}"/>
                                            </p:graphic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103">
                                            <p:graphicEl>
                                              <a:dgm id="{BCFBFEFA-B03B-45CE-9816-3D4A00404911}"/>
                                            </p:graphicEl>
                                          </p:spTgt>
                                        </p:tgtEl>
                                        <p:attrNameLst>
                                          <p:attrName>style.visibility</p:attrName>
                                        </p:attrNameLst>
                                      </p:cBhvr>
                                      <p:to>
                                        <p:strVal val="visible"/>
                                      </p:to>
                                    </p:set>
                                    <p:anim calcmode="lin" valueType="num">
                                      <p:cBhvr additive="base">
                                        <p:cTn id="87" dur="500" fill="hold"/>
                                        <p:tgtEl>
                                          <p:spTgt spid="103">
                                            <p:graphicEl>
                                              <a:dgm id="{BCFBFEFA-B03B-45CE-9816-3D4A00404911}"/>
                                            </p:graphic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103">
                                            <p:graphicEl>
                                              <a:dgm id="{BCFBFEFA-B03B-45CE-9816-3D4A00404911}"/>
                                            </p:graphicEl>
                                          </p:spTgt>
                                        </p:tgtEl>
                                        <p:attrNameLst>
                                          <p:attrName>ppt_y</p:attrName>
                                        </p:attrNameLst>
                                      </p:cBhvr>
                                      <p:tavLst>
                                        <p:tav tm="0">
                                          <p:val>
                                            <p:strVal val="#ppt_y"/>
                                          </p:val>
                                        </p:tav>
                                        <p:tav tm="100000">
                                          <p:val>
                                            <p:strVal val="#ppt_y"/>
                                          </p:val>
                                        </p:tav>
                                      </p:tavLst>
                                    </p:anim>
                                  </p:childTnLst>
                                </p:cTn>
                              </p:par>
                              <p:par>
                                <p:cTn id="89" presetID="10" presetClass="entr" presetSubtype="0"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50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103">
                                            <p:graphicEl>
                                              <a:dgm id="{A1AC4095-0BBE-49A0-9692-FCC9F7882160}"/>
                                            </p:graphicEl>
                                          </p:spTgt>
                                        </p:tgtEl>
                                        <p:attrNameLst>
                                          <p:attrName>style.visibility</p:attrName>
                                        </p:attrNameLst>
                                      </p:cBhvr>
                                      <p:to>
                                        <p:strVal val="visible"/>
                                      </p:to>
                                    </p:set>
                                    <p:anim calcmode="lin" valueType="num">
                                      <p:cBhvr additive="base">
                                        <p:cTn id="96" dur="500" fill="hold"/>
                                        <p:tgtEl>
                                          <p:spTgt spid="103">
                                            <p:graphicEl>
                                              <a:dgm id="{A1AC4095-0BBE-49A0-9692-FCC9F7882160}"/>
                                            </p:graphicEl>
                                          </p:spTgt>
                                        </p:tgtEl>
                                        <p:attrNameLst>
                                          <p:attrName>ppt_x</p:attrName>
                                        </p:attrNameLst>
                                      </p:cBhvr>
                                      <p:tavLst>
                                        <p:tav tm="0">
                                          <p:val>
                                            <p:strVal val="1+#ppt_w/2"/>
                                          </p:val>
                                        </p:tav>
                                        <p:tav tm="100000">
                                          <p:val>
                                            <p:strVal val="#ppt_x"/>
                                          </p:val>
                                        </p:tav>
                                      </p:tavLst>
                                    </p:anim>
                                    <p:anim calcmode="lin" valueType="num">
                                      <p:cBhvr additive="base">
                                        <p:cTn id="97" dur="500" fill="hold"/>
                                        <p:tgtEl>
                                          <p:spTgt spid="103">
                                            <p:graphicEl>
                                              <a:dgm id="{A1AC4095-0BBE-49A0-9692-FCC9F7882160}"/>
                                            </p:graphicEl>
                                          </p:spTgt>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03">
                                            <p:graphicEl>
                                              <a:dgm id="{51753BAD-5F4E-4D25-807D-DE90C1E4B2D9}"/>
                                            </p:graphicEl>
                                          </p:spTgt>
                                        </p:tgtEl>
                                        <p:attrNameLst>
                                          <p:attrName>style.visibility</p:attrName>
                                        </p:attrNameLst>
                                      </p:cBhvr>
                                      <p:to>
                                        <p:strVal val="visible"/>
                                      </p:to>
                                    </p:set>
                                    <p:anim calcmode="lin" valueType="num">
                                      <p:cBhvr additive="base">
                                        <p:cTn id="100" dur="500" fill="hold"/>
                                        <p:tgtEl>
                                          <p:spTgt spid="103">
                                            <p:graphicEl>
                                              <a:dgm id="{51753BAD-5F4E-4D25-807D-DE90C1E4B2D9}"/>
                                            </p:graphicEl>
                                          </p:spTgt>
                                        </p:tgtEl>
                                        <p:attrNameLst>
                                          <p:attrName>ppt_x</p:attrName>
                                        </p:attrNameLst>
                                      </p:cBhvr>
                                      <p:tavLst>
                                        <p:tav tm="0">
                                          <p:val>
                                            <p:strVal val="1+#ppt_w/2"/>
                                          </p:val>
                                        </p:tav>
                                        <p:tav tm="100000">
                                          <p:val>
                                            <p:strVal val="#ppt_x"/>
                                          </p:val>
                                        </p:tav>
                                      </p:tavLst>
                                    </p:anim>
                                    <p:anim calcmode="lin" valueType="num">
                                      <p:cBhvr additive="base">
                                        <p:cTn id="101" dur="500" fill="hold"/>
                                        <p:tgtEl>
                                          <p:spTgt spid="103">
                                            <p:graphicEl>
                                              <a:dgm id="{51753BAD-5F4E-4D25-807D-DE90C1E4B2D9}"/>
                                            </p:graphicEl>
                                          </p:spTgt>
                                        </p:tgtEl>
                                        <p:attrNameLst>
                                          <p:attrName>ppt_y</p:attrName>
                                        </p:attrNameLst>
                                      </p:cBhvr>
                                      <p:tavLst>
                                        <p:tav tm="0">
                                          <p:val>
                                            <p:strVal val="#ppt_y"/>
                                          </p:val>
                                        </p:tav>
                                        <p:tav tm="100000">
                                          <p:val>
                                            <p:strVal val="#ppt_y"/>
                                          </p:val>
                                        </p:tav>
                                      </p:tavLst>
                                    </p:anim>
                                  </p:childTnLst>
                                </p:cTn>
                              </p:par>
                              <p:par>
                                <p:cTn id="102" presetID="10" presetClass="entr" presetSubtype="0" fill="hold" nodeType="withEffect">
                                  <p:stCondLst>
                                    <p:cond delay="0"/>
                                  </p:stCondLst>
                                  <p:childTnLst>
                                    <p:set>
                                      <p:cBhvr>
                                        <p:cTn id="103" dur="1" fill="hold">
                                          <p:stCondLst>
                                            <p:cond delay="0"/>
                                          </p:stCondLst>
                                        </p:cTn>
                                        <p:tgtEl>
                                          <p:spTgt spid="149"/>
                                        </p:tgtEl>
                                        <p:attrNameLst>
                                          <p:attrName>style.visibility</p:attrName>
                                        </p:attrNameLst>
                                      </p:cBhvr>
                                      <p:to>
                                        <p:strVal val="visible"/>
                                      </p:to>
                                    </p:set>
                                    <p:animEffect transition="in" filter="fade">
                                      <p:cBhvr>
                                        <p:cTn id="104" dur="500"/>
                                        <p:tgtEl>
                                          <p:spTgt spid="149"/>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103">
                                            <p:graphicEl>
                                              <a:dgm id="{BF11E400-49E4-4F06-90F0-0DCA571EE6E9}"/>
                                            </p:graphicEl>
                                          </p:spTgt>
                                        </p:tgtEl>
                                        <p:attrNameLst>
                                          <p:attrName>style.visibility</p:attrName>
                                        </p:attrNameLst>
                                      </p:cBhvr>
                                      <p:to>
                                        <p:strVal val="visible"/>
                                      </p:to>
                                    </p:set>
                                    <p:anim calcmode="lin" valueType="num">
                                      <p:cBhvr additive="base">
                                        <p:cTn id="109" dur="500" fill="hold"/>
                                        <p:tgtEl>
                                          <p:spTgt spid="103">
                                            <p:graphicEl>
                                              <a:dgm id="{BF11E400-49E4-4F06-90F0-0DCA571EE6E9}"/>
                                            </p:graphic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103">
                                            <p:graphicEl>
                                              <a:dgm id="{BF11E400-49E4-4F06-90F0-0DCA571EE6E9}"/>
                                            </p:graphicEl>
                                          </p:spTgt>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103">
                                            <p:graphicEl>
                                              <a:dgm id="{64B23E2C-50FE-4305-8729-1B107F8FE014}"/>
                                            </p:graphicEl>
                                          </p:spTgt>
                                        </p:tgtEl>
                                        <p:attrNameLst>
                                          <p:attrName>style.visibility</p:attrName>
                                        </p:attrNameLst>
                                      </p:cBhvr>
                                      <p:to>
                                        <p:strVal val="visible"/>
                                      </p:to>
                                    </p:set>
                                    <p:anim calcmode="lin" valueType="num">
                                      <p:cBhvr additive="base">
                                        <p:cTn id="113" dur="500" fill="hold"/>
                                        <p:tgtEl>
                                          <p:spTgt spid="103">
                                            <p:graphicEl>
                                              <a:dgm id="{64B23E2C-50FE-4305-8729-1B107F8FE014}"/>
                                            </p:graphic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103">
                                            <p:graphicEl>
                                              <a:dgm id="{64B23E2C-50FE-4305-8729-1B107F8FE014}"/>
                                            </p:graphicEl>
                                          </p:spTgt>
                                        </p:tgtEl>
                                        <p:attrNameLst>
                                          <p:attrName>ppt_y</p:attrName>
                                        </p:attrNameLst>
                                      </p:cBhvr>
                                      <p:tavLst>
                                        <p:tav tm="0">
                                          <p:val>
                                            <p:strVal val="#ppt_y"/>
                                          </p:val>
                                        </p:tav>
                                        <p:tav tm="100000">
                                          <p:val>
                                            <p:strVal val="#ppt_y"/>
                                          </p:val>
                                        </p:tav>
                                      </p:tavLst>
                                    </p:anim>
                                  </p:childTnLst>
                                </p:cTn>
                              </p:par>
                              <p:par>
                                <p:cTn id="115" presetID="10" presetClass="entr" presetSubtype="0" fill="hold" grpId="0" nodeType="withEffect">
                                  <p:stCondLst>
                                    <p:cond delay="0"/>
                                  </p:stCondLst>
                                  <p:childTnLst>
                                    <p:set>
                                      <p:cBhvr>
                                        <p:cTn id="116" dur="1" fill="hold">
                                          <p:stCondLst>
                                            <p:cond delay="0"/>
                                          </p:stCondLst>
                                        </p:cTn>
                                        <p:tgtEl>
                                          <p:spTgt spid="147"/>
                                        </p:tgtEl>
                                        <p:attrNameLst>
                                          <p:attrName>style.visibility</p:attrName>
                                        </p:attrNameLst>
                                      </p:cBhvr>
                                      <p:to>
                                        <p:strVal val="visible"/>
                                      </p:to>
                                    </p:set>
                                    <p:animEffect transition="in" filter="fade">
                                      <p:cBhvr>
                                        <p:cTn id="117" dur="500"/>
                                        <p:tgtEl>
                                          <p:spTgt spid="147"/>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103">
                                            <p:graphicEl>
                                              <a:dgm id="{293DB54F-A0BE-4458-979D-7B28FAAB45AF}"/>
                                            </p:graphicEl>
                                          </p:spTgt>
                                        </p:tgtEl>
                                        <p:attrNameLst>
                                          <p:attrName>style.visibility</p:attrName>
                                        </p:attrNameLst>
                                      </p:cBhvr>
                                      <p:to>
                                        <p:strVal val="visible"/>
                                      </p:to>
                                    </p:set>
                                    <p:anim calcmode="lin" valueType="num">
                                      <p:cBhvr additive="base">
                                        <p:cTn id="122" dur="500" fill="hold"/>
                                        <p:tgtEl>
                                          <p:spTgt spid="103">
                                            <p:graphicEl>
                                              <a:dgm id="{293DB54F-A0BE-4458-979D-7B28FAAB45AF}"/>
                                            </p:graphicEl>
                                          </p:spTgt>
                                        </p:tgtEl>
                                        <p:attrNameLst>
                                          <p:attrName>ppt_x</p:attrName>
                                        </p:attrNameLst>
                                      </p:cBhvr>
                                      <p:tavLst>
                                        <p:tav tm="0">
                                          <p:val>
                                            <p:strVal val="1+#ppt_w/2"/>
                                          </p:val>
                                        </p:tav>
                                        <p:tav tm="100000">
                                          <p:val>
                                            <p:strVal val="#ppt_x"/>
                                          </p:val>
                                        </p:tav>
                                      </p:tavLst>
                                    </p:anim>
                                    <p:anim calcmode="lin" valueType="num">
                                      <p:cBhvr additive="base">
                                        <p:cTn id="123" dur="500" fill="hold"/>
                                        <p:tgtEl>
                                          <p:spTgt spid="103">
                                            <p:graphicEl>
                                              <a:dgm id="{293DB54F-A0BE-4458-979D-7B28FAAB45AF}"/>
                                            </p:graphicEl>
                                          </p:spTgt>
                                        </p:tgtEl>
                                        <p:attrNameLst>
                                          <p:attrName>ppt_y</p:attrName>
                                        </p:attrNameLst>
                                      </p:cBhvr>
                                      <p:tavLst>
                                        <p:tav tm="0">
                                          <p:val>
                                            <p:strVal val="#ppt_y"/>
                                          </p:val>
                                        </p:tav>
                                        <p:tav tm="100000">
                                          <p:val>
                                            <p:strVal val="#ppt_y"/>
                                          </p:val>
                                        </p:tav>
                                      </p:tavLst>
                                    </p:anim>
                                  </p:childTnLst>
                                </p:cTn>
                              </p:par>
                              <p:par>
                                <p:cTn id="124" presetID="2" presetClass="entr" presetSubtype="2" fill="hold" grpId="0" nodeType="withEffect">
                                  <p:stCondLst>
                                    <p:cond delay="0"/>
                                  </p:stCondLst>
                                  <p:childTnLst>
                                    <p:set>
                                      <p:cBhvr>
                                        <p:cTn id="125" dur="1" fill="hold">
                                          <p:stCondLst>
                                            <p:cond delay="0"/>
                                          </p:stCondLst>
                                        </p:cTn>
                                        <p:tgtEl>
                                          <p:spTgt spid="103">
                                            <p:graphicEl>
                                              <a:dgm id="{B1B36B11-69D3-44AC-BC58-1313555F5EED}"/>
                                            </p:graphicEl>
                                          </p:spTgt>
                                        </p:tgtEl>
                                        <p:attrNameLst>
                                          <p:attrName>style.visibility</p:attrName>
                                        </p:attrNameLst>
                                      </p:cBhvr>
                                      <p:to>
                                        <p:strVal val="visible"/>
                                      </p:to>
                                    </p:set>
                                    <p:anim calcmode="lin" valueType="num">
                                      <p:cBhvr additive="base">
                                        <p:cTn id="126" dur="500" fill="hold"/>
                                        <p:tgtEl>
                                          <p:spTgt spid="103">
                                            <p:graphicEl>
                                              <a:dgm id="{B1B36B11-69D3-44AC-BC58-1313555F5EED}"/>
                                            </p:graphicEl>
                                          </p:spTgt>
                                        </p:tgtEl>
                                        <p:attrNameLst>
                                          <p:attrName>ppt_x</p:attrName>
                                        </p:attrNameLst>
                                      </p:cBhvr>
                                      <p:tavLst>
                                        <p:tav tm="0">
                                          <p:val>
                                            <p:strVal val="1+#ppt_w/2"/>
                                          </p:val>
                                        </p:tav>
                                        <p:tav tm="100000">
                                          <p:val>
                                            <p:strVal val="#ppt_x"/>
                                          </p:val>
                                        </p:tav>
                                      </p:tavLst>
                                    </p:anim>
                                    <p:anim calcmode="lin" valueType="num">
                                      <p:cBhvr additive="base">
                                        <p:cTn id="127" dur="500" fill="hold"/>
                                        <p:tgtEl>
                                          <p:spTgt spid="103">
                                            <p:graphicEl>
                                              <a:dgm id="{B1B36B11-69D3-44AC-BC58-1313555F5EED}"/>
                                            </p:graphicEl>
                                          </p:spTgt>
                                        </p:tgtEl>
                                        <p:attrNameLst>
                                          <p:attrName>ppt_y</p:attrName>
                                        </p:attrNameLst>
                                      </p:cBhvr>
                                      <p:tavLst>
                                        <p:tav tm="0">
                                          <p:val>
                                            <p:strVal val="#ppt_y"/>
                                          </p:val>
                                        </p:tav>
                                        <p:tav tm="100000">
                                          <p:val>
                                            <p:strVal val="#ppt_y"/>
                                          </p:val>
                                        </p:tav>
                                      </p:tavLst>
                                    </p:anim>
                                  </p:childTnLst>
                                </p:cTn>
                              </p:par>
                              <p:par>
                                <p:cTn id="128" presetID="10" presetClass="entr" presetSubtype="0" fill="hold" nodeType="with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500"/>
                                        <p:tgtEl>
                                          <p:spTgt spid="8"/>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103">
                                            <p:graphicEl>
                                              <a:dgm id="{E307F64D-C526-46E2-9226-305C7154E99C}"/>
                                            </p:graphicEl>
                                          </p:spTgt>
                                        </p:tgtEl>
                                        <p:attrNameLst>
                                          <p:attrName>style.visibility</p:attrName>
                                        </p:attrNameLst>
                                      </p:cBhvr>
                                      <p:to>
                                        <p:strVal val="visible"/>
                                      </p:to>
                                    </p:set>
                                    <p:anim calcmode="lin" valueType="num">
                                      <p:cBhvr additive="base">
                                        <p:cTn id="135" dur="500" fill="hold"/>
                                        <p:tgtEl>
                                          <p:spTgt spid="103">
                                            <p:graphicEl>
                                              <a:dgm id="{E307F64D-C526-46E2-9226-305C7154E99C}"/>
                                            </p:graphic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103">
                                            <p:graphicEl>
                                              <a:dgm id="{E307F64D-C526-46E2-9226-305C7154E99C}"/>
                                            </p:graphicEl>
                                          </p:spTgt>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103">
                                            <p:graphicEl>
                                              <a:dgm id="{E90533CC-9E98-4AF2-A661-1E48521F8837}"/>
                                            </p:graphicEl>
                                          </p:spTgt>
                                        </p:tgtEl>
                                        <p:attrNameLst>
                                          <p:attrName>style.visibility</p:attrName>
                                        </p:attrNameLst>
                                      </p:cBhvr>
                                      <p:to>
                                        <p:strVal val="visible"/>
                                      </p:to>
                                    </p:set>
                                    <p:anim calcmode="lin" valueType="num">
                                      <p:cBhvr additive="base">
                                        <p:cTn id="139" dur="500" fill="hold"/>
                                        <p:tgtEl>
                                          <p:spTgt spid="103">
                                            <p:graphicEl>
                                              <a:dgm id="{E90533CC-9E98-4AF2-A661-1E48521F8837}"/>
                                            </p:graphicEl>
                                          </p:spTgt>
                                        </p:tgtEl>
                                        <p:attrNameLst>
                                          <p:attrName>ppt_x</p:attrName>
                                        </p:attrNameLst>
                                      </p:cBhvr>
                                      <p:tavLst>
                                        <p:tav tm="0">
                                          <p:val>
                                            <p:strVal val="1+#ppt_w/2"/>
                                          </p:val>
                                        </p:tav>
                                        <p:tav tm="100000">
                                          <p:val>
                                            <p:strVal val="#ppt_x"/>
                                          </p:val>
                                        </p:tav>
                                      </p:tavLst>
                                    </p:anim>
                                    <p:anim calcmode="lin" valueType="num">
                                      <p:cBhvr additive="base">
                                        <p:cTn id="140" dur="500" fill="hold"/>
                                        <p:tgtEl>
                                          <p:spTgt spid="103">
                                            <p:graphicEl>
                                              <a:dgm id="{E90533CC-9E98-4AF2-A661-1E48521F8837}"/>
                                            </p:graphicEl>
                                          </p:spTgt>
                                        </p:tgtEl>
                                        <p:attrNameLst>
                                          <p:attrName>ppt_y</p:attrName>
                                        </p:attrNameLst>
                                      </p:cBhvr>
                                      <p:tavLst>
                                        <p:tav tm="0">
                                          <p:val>
                                            <p:strVal val="#ppt_y"/>
                                          </p:val>
                                        </p:tav>
                                        <p:tav tm="100000">
                                          <p:val>
                                            <p:strVal val="#ppt_y"/>
                                          </p:val>
                                        </p:tav>
                                      </p:tavLst>
                                    </p:anim>
                                  </p:childTnLst>
                                </p:cTn>
                              </p:par>
                              <p:par>
                                <p:cTn id="141" presetID="10" presetClass="entr" presetSubtype="0" fill="hold" grpId="0" nodeType="withEffect">
                                  <p:stCondLst>
                                    <p:cond delay="0"/>
                                  </p:stCondLst>
                                  <p:childTnLst>
                                    <p:set>
                                      <p:cBhvr>
                                        <p:cTn id="142" dur="1" fill="hold">
                                          <p:stCondLst>
                                            <p:cond delay="0"/>
                                          </p:stCondLst>
                                        </p:cTn>
                                        <p:tgtEl>
                                          <p:spTgt spid="156"/>
                                        </p:tgtEl>
                                        <p:attrNameLst>
                                          <p:attrName>style.visibility</p:attrName>
                                        </p:attrNameLst>
                                      </p:cBhvr>
                                      <p:to>
                                        <p:strVal val="visible"/>
                                      </p:to>
                                    </p:set>
                                    <p:animEffect transition="in" filter="fade">
                                      <p:cBhvr>
                                        <p:cTn id="143"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3" grpId="0">
        <p:bldSub>
          <a:bldDgm bld="one"/>
        </p:bldSub>
      </p:bldGraphic>
      <p:bldP spid="106" grpId="0"/>
      <p:bldP spid="140" grpId="0"/>
      <p:bldP spid="146" grpId="0"/>
      <p:bldP spid="147" grpId="0"/>
      <p:bldP spid="154" grpId="0"/>
      <p:bldP spid="1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t>Steps to configure Hybrid Business Connectivity Services</a:t>
            </a:r>
          </a:p>
        </p:txBody>
      </p:sp>
      <p:sp>
        <p:nvSpPr>
          <p:cNvPr id="30" name="Rectangle 29"/>
          <p:cNvSpPr/>
          <p:nvPr/>
        </p:nvSpPr>
        <p:spPr>
          <a:xfrm>
            <a:off x="7888345"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1" name="Rectangle 30"/>
          <p:cNvSpPr/>
          <p:nvPr/>
        </p:nvSpPr>
        <p:spPr>
          <a:xfrm>
            <a:off x="1971312"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2" name="Rectangle 31"/>
          <p:cNvSpPr/>
          <p:nvPr/>
        </p:nvSpPr>
        <p:spPr>
          <a:xfrm>
            <a:off x="2063372" y="3905384"/>
            <a:ext cx="2353595" cy="742578"/>
          </a:xfrm>
          <a:prstGeom prst="rect">
            <a:avLst/>
          </a:prstGeom>
          <a:solidFill>
            <a:schemeClr val="accent1"/>
          </a:solidFill>
        </p:spPr>
        <p:txBody>
          <a:bodyPr wrap="square">
            <a:spAutoFit/>
          </a:bodyPr>
          <a:lstStyle/>
          <a:p>
            <a:pPr marL="559707" defTabSz="699606"/>
            <a:r>
              <a:rPr lang="en-US" sz="1377" dirty="0">
                <a:solidFill>
                  <a:srgbClr val="FFFFFF"/>
                </a:solidFill>
                <a:ea typeface="MS PGothic" panose="020B0600070205080204" pitchFamily="34" charset="-128"/>
              </a:rPr>
              <a:t>Create a connection to your on premises service</a:t>
            </a:r>
          </a:p>
        </p:txBody>
      </p:sp>
      <p:sp>
        <p:nvSpPr>
          <p:cNvPr id="33" name="Rectangle 32"/>
          <p:cNvSpPr/>
          <p:nvPr/>
        </p:nvSpPr>
        <p:spPr>
          <a:xfrm>
            <a:off x="7887624"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4" name="Rectangle 33"/>
          <p:cNvSpPr/>
          <p:nvPr/>
        </p:nvSpPr>
        <p:spPr>
          <a:xfrm>
            <a:off x="7979686" y="2220739"/>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Make your ECT file “tenant ready”</a:t>
            </a:r>
          </a:p>
        </p:txBody>
      </p:sp>
      <p:sp>
        <p:nvSpPr>
          <p:cNvPr id="35" name="Rectangle 34"/>
          <p:cNvSpPr/>
          <p:nvPr/>
        </p:nvSpPr>
        <p:spPr>
          <a:xfrm>
            <a:off x="4909368"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6" name="Rectangle 35"/>
          <p:cNvSpPr/>
          <p:nvPr/>
        </p:nvSpPr>
        <p:spPr>
          <a:xfrm>
            <a:off x="5001430" y="2220739"/>
            <a:ext cx="2353595" cy="958714"/>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content type based on your OData source</a:t>
            </a:r>
          </a:p>
        </p:txBody>
      </p:sp>
      <p:sp>
        <p:nvSpPr>
          <p:cNvPr id="37" name="Rectangle 36"/>
          <p:cNvSpPr/>
          <p:nvPr/>
        </p:nvSpPr>
        <p:spPr>
          <a:xfrm>
            <a:off x="1971312"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8" name="TextBox 37"/>
          <p:cNvSpPr txBox="1"/>
          <p:nvPr/>
        </p:nvSpPr>
        <p:spPr>
          <a:xfrm>
            <a:off x="2063373"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sp>
        <p:nvSpPr>
          <p:cNvPr id="39" name="TextBox 38"/>
          <p:cNvSpPr txBox="1"/>
          <p:nvPr/>
        </p:nvSpPr>
        <p:spPr>
          <a:xfrm>
            <a:off x="5001429" y="2220739"/>
            <a:ext cx="316795"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sp>
        <p:nvSpPr>
          <p:cNvPr id="40" name="TextBox 39"/>
          <p:cNvSpPr txBox="1"/>
          <p:nvPr/>
        </p:nvSpPr>
        <p:spPr>
          <a:xfrm>
            <a:off x="7979686"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sp>
        <p:nvSpPr>
          <p:cNvPr id="41" name="TextBox 40"/>
          <p:cNvSpPr txBox="1"/>
          <p:nvPr/>
        </p:nvSpPr>
        <p:spPr>
          <a:xfrm>
            <a:off x="2063373"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sp>
        <p:nvSpPr>
          <p:cNvPr id="42" name="TextBox 41"/>
          <p:cNvSpPr txBox="1"/>
          <p:nvPr/>
        </p:nvSpPr>
        <p:spPr>
          <a:xfrm>
            <a:off x="7980406"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43" name="Rectangle 42"/>
          <p:cNvSpPr/>
          <p:nvPr/>
        </p:nvSpPr>
        <p:spPr>
          <a:xfrm>
            <a:off x="2063372" y="2220739"/>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Use an existing or create a new OData data source</a:t>
            </a:r>
          </a:p>
        </p:txBody>
      </p:sp>
      <p:sp>
        <p:nvSpPr>
          <p:cNvPr id="44" name="Rectangle 43"/>
          <p:cNvSpPr/>
          <p:nvPr/>
        </p:nvSpPr>
        <p:spPr>
          <a:xfrm>
            <a:off x="7980406" y="3905383"/>
            <a:ext cx="2353595" cy="1174850"/>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list and validate the hybrid Business Connectivity Services solution</a:t>
            </a:r>
          </a:p>
        </p:txBody>
      </p:sp>
      <p:sp>
        <p:nvSpPr>
          <p:cNvPr id="24" name="Rectangle 23"/>
          <p:cNvSpPr/>
          <p:nvPr/>
        </p:nvSpPr>
        <p:spPr>
          <a:xfrm>
            <a:off x="4909368"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25" name="TextBox 24"/>
          <p:cNvSpPr txBox="1"/>
          <p:nvPr/>
        </p:nvSpPr>
        <p:spPr>
          <a:xfrm>
            <a:off x="5001429"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
        <p:nvSpPr>
          <p:cNvPr id="26" name="Rectangle 25"/>
          <p:cNvSpPr/>
          <p:nvPr/>
        </p:nvSpPr>
        <p:spPr>
          <a:xfrm>
            <a:off x="5001430" y="3905384"/>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Upload your model (.ECT) to o365</a:t>
            </a:r>
          </a:p>
        </p:txBody>
      </p:sp>
    </p:spTree>
    <p:extLst>
      <p:ext uri="{BB962C8B-B14F-4D97-AF65-F5344CB8AC3E}">
        <p14:creationId xmlns:p14="http://schemas.microsoft.com/office/powerpoint/2010/main" val="264892907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t>Steps to configure Hybrid Business Connectivity Services</a:t>
            </a:r>
          </a:p>
        </p:txBody>
      </p:sp>
      <p:sp>
        <p:nvSpPr>
          <p:cNvPr id="30" name="Rectangle 29"/>
          <p:cNvSpPr/>
          <p:nvPr/>
        </p:nvSpPr>
        <p:spPr>
          <a:xfrm>
            <a:off x="7888345"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1" name="Rectangle 30"/>
          <p:cNvSpPr/>
          <p:nvPr/>
        </p:nvSpPr>
        <p:spPr>
          <a:xfrm>
            <a:off x="1971312"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2" name="Rectangle 31"/>
          <p:cNvSpPr/>
          <p:nvPr/>
        </p:nvSpPr>
        <p:spPr>
          <a:xfrm>
            <a:off x="2063372" y="3905384"/>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 connection to your on premises service</a:t>
            </a:r>
          </a:p>
        </p:txBody>
      </p:sp>
      <p:sp>
        <p:nvSpPr>
          <p:cNvPr id="33" name="Rectangle 32"/>
          <p:cNvSpPr/>
          <p:nvPr/>
        </p:nvSpPr>
        <p:spPr>
          <a:xfrm>
            <a:off x="7887624"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4" name="Rectangle 33"/>
          <p:cNvSpPr/>
          <p:nvPr/>
        </p:nvSpPr>
        <p:spPr>
          <a:xfrm>
            <a:off x="7979686" y="2220739"/>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Make your ECT file “tenant ready”</a:t>
            </a:r>
          </a:p>
        </p:txBody>
      </p:sp>
      <p:sp>
        <p:nvSpPr>
          <p:cNvPr id="35" name="Rectangle 34"/>
          <p:cNvSpPr/>
          <p:nvPr/>
        </p:nvSpPr>
        <p:spPr>
          <a:xfrm>
            <a:off x="4909368"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6" name="Rectangle 35"/>
          <p:cNvSpPr/>
          <p:nvPr/>
        </p:nvSpPr>
        <p:spPr>
          <a:xfrm>
            <a:off x="5001430" y="2220739"/>
            <a:ext cx="2353595" cy="958714"/>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content type based on your OData source</a:t>
            </a:r>
          </a:p>
        </p:txBody>
      </p:sp>
      <p:sp>
        <p:nvSpPr>
          <p:cNvPr id="37" name="Rectangle 36"/>
          <p:cNvSpPr/>
          <p:nvPr/>
        </p:nvSpPr>
        <p:spPr>
          <a:xfrm>
            <a:off x="1971312"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8" name="TextBox 37"/>
          <p:cNvSpPr txBox="1"/>
          <p:nvPr/>
        </p:nvSpPr>
        <p:spPr>
          <a:xfrm>
            <a:off x="2063373"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sp>
        <p:nvSpPr>
          <p:cNvPr id="39" name="TextBox 38"/>
          <p:cNvSpPr txBox="1"/>
          <p:nvPr/>
        </p:nvSpPr>
        <p:spPr>
          <a:xfrm>
            <a:off x="5001429" y="2220739"/>
            <a:ext cx="316795"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sp>
        <p:nvSpPr>
          <p:cNvPr id="40" name="TextBox 39"/>
          <p:cNvSpPr txBox="1"/>
          <p:nvPr/>
        </p:nvSpPr>
        <p:spPr>
          <a:xfrm>
            <a:off x="7979686"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sp>
        <p:nvSpPr>
          <p:cNvPr id="41" name="TextBox 40"/>
          <p:cNvSpPr txBox="1"/>
          <p:nvPr/>
        </p:nvSpPr>
        <p:spPr>
          <a:xfrm>
            <a:off x="2063373"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sp>
        <p:nvSpPr>
          <p:cNvPr id="42" name="TextBox 41"/>
          <p:cNvSpPr txBox="1"/>
          <p:nvPr/>
        </p:nvSpPr>
        <p:spPr>
          <a:xfrm>
            <a:off x="7980406"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43" name="Rectangle 42"/>
          <p:cNvSpPr/>
          <p:nvPr/>
        </p:nvSpPr>
        <p:spPr>
          <a:xfrm>
            <a:off x="2063372" y="2220739"/>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Use an existing or create a new OData data source</a:t>
            </a:r>
          </a:p>
        </p:txBody>
      </p:sp>
      <p:sp>
        <p:nvSpPr>
          <p:cNvPr id="44" name="Rectangle 43"/>
          <p:cNvSpPr/>
          <p:nvPr/>
        </p:nvSpPr>
        <p:spPr>
          <a:xfrm>
            <a:off x="7980406" y="3905383"/>
            <a:ext cx="2353595" cy="1174850"/>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list and validate the hybrid Business Connectivity Services solution</a:t>
            </a:r>
          </a:p>
        </p:txBody>
      </p:sp>
      <p:sp>
        <p:nvSpPr>
          <p:cNvPr id="24" name="Rectangle 23"/>
          <p:cNvSpPr/>
          <p:nvPr/>
        </p:nvSpPr>
        <p:spPr>
          <a:xfrm>
            <a:off x="4909368"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25" name="TextBox 24"/>
          <p:cNvSpPr txBox="1"/>
          <p:nvPr/>
        </p:nvSpPr>
        <p:spPr>
          <a:xfrm>
            <a:off x="5001429"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
        <p:nvSpPr>
          <p:cNvPr id="26" name="Rectangle 25"/>
          <p:cNvSpPr/>
          <p:nvPr/>
        </p:nvSpPr>
        <p:spPr>
          <a:xfrm>
            <a:off x="5001430" y="3905384"/>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Upload your model (.ECT) to o365</a:t>
            </a:r>
          </a:p>
        </p:txBody>
      </p:sp>
    </p:spTree>
    <p:extLst>
      <p:ext uri="{BB962C8B-B14F-4D97-AF65-F5344CB8AC3E}">
        <p14:creationId xmlns:p14="http://schemas.microsoft.com/office/powerpoint/2010/main" val="117765510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latin typeface="+mn-lt"/>
              </a:rPr>
              <a:t>1</a:t>
            </a:r>
            <a:r>
              <a:rPr lang="en-US" sz="3672" dirty="0"/>
              <a:t> Use an Existing or Create a new OData Source</a:t>
            </a:r>
          </a:p>
        </p:txBody>
      </p:sp>
      <p:grpSp>
        <p:nvGrpSpPr>
          <p:cNvPr id="20" name="Group 19"/>
          <p:cNvGrpSpPr/>
          <p:nvPr/>
        </p:nvGrpSpPr>
        <p:grpSpPr>
          <a:xfrm>
            <a:off x="4126539" y="1981387"/>
            <a:ext cx="2014129" cy="1749087"/>
            <a:chOff x="3360629" y="1447800"/>
            <a:chExt cx="2632402" cy="2286000"/>
          </a:xfrm>
          <a:solidFill>
            <a:schemeClr val="accent1"/>
          </a:solidFill>
        </p:grpSpPr>
        <p:sp>
          <p:nvSpPr>
            <p:cNvPr id="21" name="Rectangle 20"/>
            <p:cNvSpPr/>
            <p:nvPr/>
          </p:nvSpPr>
          <p:spPr bwMode="auto">
            <a:xfrm>
              <a:off x="3360629" y="1447800"/>
              <a:ext cx="2632402" cy="2286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22" name="Rectangle 21"/>
            <p:cNvSpPr/>
            <p:nvPr/>
          </p:nvSpPr>
          <p:spPr>
            <a:xfrm>
              <a:off x="3360629" y="1583725"/>
              <a:ext cx="2625834" cy="625308"/>
            </a:xfrm>
            <a:prstGeom prst="rect">
              <a:avLst/>
            </a:prstGeom>
            <a:grpFill/>
          </p:spPr>
          <p:txBody>
            <a:bodyPr wrap="square">
              <a:spAutoFit/>
            </a:bodyPr>
            <a:lstStyle/>
            <a:p>
              <a:pPr marL="419781" defTabSz="826975">
                <a:spcBef>
                  <a:spcPct val="50000"/>
                </a:spcBef>
              </a:pPr>
              <a:r>
                <a:rPr lang="en-US" sz="1224" dirty="0">
                  <a:solidFill>
                    <a:srgbClr val="FFFFFF"/>
                  </a:solidFill>
                  <a:ea typeface="MS PGothic" panose="020B0600070205080204" pitchFamily="34" charset="-128"/>
                  <a:cs typeface="Segoe UI Light"/>
                </a:rPr>
                <a:t>Add an ADO.NET Entity Data Model</a:t>
              </a:r>
            </a:p>
          </p:txBody>
        </p:sp>
        <p:sp>
          <p:nvSpPr>
            <p:cNvPr id="23" name="TextBox 22"/>
            <p:cNvSpPr txBox="1"/>
            <p:nvPr/>
          </p:nvSpPr>
          <p:spPr>
            <a:xfrm>
              <a:off x="3390399" y="1585940"/>
              <a:ext cx="414041" cy="502400"/>
            </a:xfrm>
            <a:prstGeom prst="rect">
              <a:avLst/>
            </a:prstGeom>
            <a:grp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grpSp>
      <p:grpSp>
        <p:nvGrpSpPr>
          <p:cNvPr id="28" name="Group 27"/>
          <p:cNvGrpSpPr/>
          <p:nvPr/>
        </p:nvGrpSpPr>
        <p:grpSpPr>
          <a:xfrm>
            <a:off x="6299452" y="1981387"/>
            <a:ext cx="2014129" cy="1749087"/>
            <a:chOff x="6200558" y="1447800"/>
            <a:chExt cx="2632402" cy="2286000"/>
          </a:xfrm>
          <a:solidFill>
            <a:schemeClr val="accent1"/>
          </a:solidFill>
        </p:grpSpPr>
        <p:sp>
          <p:nvSpPr>
            <p:cNvPr id="29" name="Rectangle 28"/>
            <p:cNvSpPr/>
            <p:nvPr/>
          </p:nvSpPr>
          <p:spPr bwMode="auto">
            <a:xfrm>
              <a:off x="6200558" y="1447800"/>
              <a:ext cx="2632402" cy="2286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30" name="Rectangle 29"/>
            <p:cNvSpPr/>
            <p:nvPr/>
          </p:nvSpPr>
          <p:spPr>
            <a:xfrm>
              <a:off x="6200558" y="1583726"/>
              <a:ext cx="2626919" cy="625308"/>
            </a:xfrm>
            <a:prstGeom prst="rect">
              <a:avLst/>
            </a:prstGeom>
            <a:grpFill/>
          </p:spPr>
          <p:txBody>
            <a:bodyPr wrap="square">
              <a:spAutoFit/>
            </a:bodyPr>
            <a:lstStyle/>
            <a:p>
              <a:pPr marL="419781" defTabSz="826975">
                <a:spcBef>
                  <a:spcPct val="50000"/>
                </a:spcBef>
              </a:pPr>
              <a:r>
                <a:rPr lang="en-US" sz="1224" dirty="0">
                  <a:solidFill>
                    <a:srgbClr val="FFFFFF"/>
                  </a:solidFill>
                  <a:ea typeface="MS PGothic" panose="020B0600070205080204" pitchFamily="34" charset="-128"/>
                  <a:cs typeface="Segoe UI Light"/>
                </a:rPr>
                <a:t>Add a WCF Data Service</a:t>
              </a:r>
            </a:p>
          </p:txBody>
        </p:sp>
        <p:sp>
          <p:nvSpPr>
            <p:cNvPr id="31" name="TextBox 30"/>
            <p:cNvSpPr txBox="1"/>
            <p:nvPr/>
          </p:nvSpPr>
          <p:spPr>
            <a:xfrm>
              <a:off x="6244898" y="1585939"/>
              <a:ext cx="414041" cy="502400"/>
            </a:xfrm>
            <a:prstGeom prst="rect">
              <a:avLst/>
            </a:prstGeom>
            <a:grp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grpSp>
      <p:grpSp>
        <p:nvGrpSpPr>
          <p:cNvPr id="32" name="Group 31"/>
          <p:cNvGrpSpPr/>
          <p:nvPr/>
        </p:nvGrpSpPr>
        <p:grpSpPr>
          <a:xfrm>
            <a:off x="8472366" y="1981387"/>
            <a:ext cx="2014129" cy="1749087"/>
            <a:chOff x="9040486" y="1447800"/>
            <a:chExt cx="2632402" cy="2286000"/>
          </a:xfrm>
          <a:solidFill>
            <a:schemeClr val="accent1"/>
          </a:solidFill>
        </p:grpSpPr>
        <p:sp>
          <p:nvSpPr>
            <p:cNvPr id="33" name="Rectangle 32"/>
            <p:cNvSpPr/>
            <p:nvPr/>
          </p:nvSpPr>
          <p:spPr bwMode="auto">
            <a:xfrm>
              <a:off x="9040486" y="1447800"/>
              <a:ext cx="2632402" cy="2286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34" name="Rectangle 33"/>
            <p:cNvSpPr/>
            <p:nvPr/>
          </p:nvSpPr>
          <p:spPr>
            <a:xfrm>
              <a:off x="9050215" y="1583726"/>
              <a:ext cx="2622673" cy="2090380"/>
            </a:xfrm>
            <a:prstGeom prst="rect">
              <a:avLst/>
            </a:prstGeom>
            <a:grpFill/>
          </p:spPr>
          <p:txBody>
            <a:bodyPr wrap="square">
              <a:spAutoFit/>
            </a:bodyPr>
            <a:lstStyle/>
            <a:p>
              <a:pPr marL="419781" defTabSz="826975">
                <a:spcBef>
                  <a:spcPct val="50000"/>
                </a:spcBef>
              </a:pPr>
              <a:r>
                <a:rPr lang="en-US" sz="1224" dirty="0">
                  <a:solidFill>
                    <a:srgbClr val="FFFFFF"/>
                  </a:solidFill>
                  <a:ea typeface="MS PGothic" panose="020B0600070205080204" pitchFamily="34" charset="-128"/>
                  <a:cs typeface="Segoe UI Light"/>
                </a:rPr>
                <a:t>Configure your WCF Data Service; see </a:t>
              </a:r>
              <a:r>
                <a:rPr lang="en-US" sz="1224" dirty="0">
                  <a:solidFill>
                    <a:srgbClr val="FFFFFF"/>
                  </a:solidFill>
                  <a:ea typeface="MS PGothic" panose="020B0600070205080204" pitchFamily="34" charset="-128"/>
                  <a:cs typeface="Segoe UI Light"/>
                  <a:hlinkClick r:id="rId3"/>
                </a:rPr>
                <a:t>http://blogs.technet.com/b/speschka/archive/2012/12/06/using-odata-and-ects-in-sharepoint-2013.aspx</a:t>
              </a:r>
              <a:r>
                <a:rPr lang="en-US" sz="1224" dirty="0">
                  <a:solidFill>
                    <a:srgbClr val="FFFFFF"/>
                  </a:solidFill>
                  <a:ea typeface="MS PGothic" panose="020B0600070205080204" pitchFamily="34" charset="-128"/>
                  <a:cs typeface="Segoe UI Light"/>
                </a:rPr>
                <a:t> </a:t>
              </a:r>
            </a:p>
          </p:txBody>
        </p:sp>
        <p:sp>
          <p:nvSpPr>
            <p:cNvPr id="35" name="TextBox 34"/>
            <p:cNvSpPr txBox="1"/>
            <p:nvPr/>
          </p:nvSpPr>
          <p:spPr>
            <a:xfrm>
              <a:off x="9070257" y="1585939"/>
              <a:ext cx="414041" cy="502400"/>
            </a:xfrm>
            <a:prstGeom prst="rect">
              <a:avLst/>
            </a:prstGeom>
            <a:grp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grpSp>
      <p:grpSp>
        <p:nvGrpSpPr>
          <p:cNvPr id="2" name="Group 1"/>
          <p:cNvGrpSpPr/>
          <p:nvPr/>
        </p:nvGrpSpPr>
        <p:grpSpPr>
          <a:xfrm>
            <a:off x="1953623" y="1981387"/>
            <a:ext cx="2014130" cy="1749087"/>
            <a:chOff x="520699" y="1447800"/>
            <a:chExt cx="2632403" cy="2286000"/>
          </a:xfrm>
          <a:solidFill>
            <a:schemeClr val="accent1"/>
          </a:solidFill>
        </p:grpSpPr>
        <p:sp>
          <p:nvSpPr>
            <p:cNvPr id="25" name="Rectangle 24"/>
            <p:cNvSpPr/>
            <p:nvPr/>
          </p:nvSpPr>
          <p:spPr bwMode="auto">
            <a:xfrm>
              <a:off x="520700" y="1447800"/>
              <a:ext cx="2632402" cy="22860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26" name="Rectangle 25"/>
            <p:cNvSpPr/>
            <p:nvPr/>
          </p:nvSpPr>
          <p:spPr>
            <a:xfrm>
              <a:off x="520699" y="1583726"/>
              <a:ext cx="2621085" cy="1880879"/>
            </a:xfrm>
            <a:prstGeom prst="rect">
              <a:avLst/>
            </a:prstGeom>
            <a:grpFill/>
          </p:spPr>
          <p:txBody>
            <a:bodyPr wrap="square">
              <a:spAutoFit/>
            </a:bodyPr>
            <a:lstStyle/>
            <a:p>
              <a:pPr marL="419781" defTabSz="826975">
                <a:spcBef>
                  <a:spcPct val="50000"/>
                </a:spcBef>
              </a:pPr>
              <a:r>
                <a:rPr lang="en-US" sz="1224" dirty="0">
                  <a:solidFill>
                    <a:srgbClr val="FFFFFF"/>
                  </a:solidFill>
                  <a:ea typeface="MS PGothic" panose="020B0600070205080204" pitchFamily="34" charset="-128"/>
                  <a:cs typeface="Segoe UI Light"/>
                </a:rPr>
                <a:t>If you already have an OData HTTPS endpoint for LOB apps, use those.  Otherwise, create an empty ASP.NET project in VS.NET</a:t>
              </a:r>
            </a:p>
          </p:txBody>
        </p:sp>
        <p:sp>
          <p:nvSpPr>
            <p:cNvPr id="27" name="TextBox 26"/>
            <p:cNvSpPr txBox="1"/>
            <p:nvPr/>
          </p:nvSpPr>
          <p:spPr>
            <a:xfrm>
              <a:off x="570203" y="1585939"/>
              <a:ext cx="414041" cy="502400"/>
            </a:xfrm>
            <a:prstGeom prst="rect">
              <a:avLst/>
            </a:prstGeom>
            <a:grp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grpSp>
    </p:spTree>
    <p:extLst>
      <p:ext uri="{BB962C8B-B14F-4D97-AF65-F5344CB8AC3E}">
        <p14:creationId xmlns:p14="http://schemas.microsoft.com/office/powerpoint/2010/main" val="221849850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t>Steps to configure Hybrid Business Connectivity Services</a:t>
            </a:r>
          </a:p>
        </p:txBody>
      </p:sp>
      <p:sp>
        <p:nvSpPr>
          <p:cNvPr id="30" name="Rectangle 29"/>
          <p:cNvSpPr/>
          <p:nvPr/>
        </p:nvSpPr>
        <p:spPr>
          <a:xfrm>
            <a:off x="7888345"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1" name="Rectangle 30"/>
          <p:cNvSpPr/>
          <p:nvPr/>
        </p:nvSpPr>
        <p:spPr>
          <a:xfrm>
            <a:off x="1971312"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2" name="Rectangle 31"/>
          <p:cNvSpPr/>
          <p:nvPr/>
        </p:nvSpPr>
        <p:spPr>
          <a:xfrm>
            <a:off x="2063372" y="3905384"/>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 connection to your on premises service</a:t>
            </a:r>
          </a:p>
        </p:txBody>
      </p:sp>
      <p:sp>
        <p:nvSpPr>
          <p:cNvPr id="33" name="Rectangle 32"/>
          <p:cNvSpPr/>
          <p:nvPr/>
        </p:nvSpPr>
        <p:spPr>
          <a:xfrm>
            <a:off x="7887624"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4" name="Rectangle 33"/>
          <p:cNvSpPr/>
          <p:nvPr/>
        </p:nvSpPr>
        <p:spPr>
          <a:xfrm>
            <a:off x="7979686" y="2220739"/>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Make your ECT file “tenant ready”</a:t>
            </a:r>
          </a:p>
        </p:txBody>
      </p:sp>
      <p:sp>
        <p:nvSpPr>
          <p:cNvPr id="35" name="Rectangle 34"/>
          <p:cNvSpPr/>
          <p:nvPr/>
        </p:nvSpPr>
        <p:spPr>
          <a:xfrm>
            <a:off x="4909368"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6" name="Rectangle 35"/>
          <p:cNvSpPr/>
          <p:nvPr/>
        </p:nvSpPr>
        <p:spPr>
          <a:xfrm>
            <a:off x="5001430" y="2220739"/>
            <a:ext cx="2353595" cy="958714"/>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content type based on your OData source</a:t>
            </a:r>
          </a:p>
        </p:txBody>
      </p:sp>
      <p:sp>
        <p:nvSpPr>
          <p:cNvPr id="37" name="Rectangle 36"/>
          <p:cNvSpPr/>
          <p:nvPr/>
        </p:nvSpPr>
        <p:spPr>
          <a:xfrm>
            <a:off x="1971312"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8" name="TextBox 37"/>
          <p:cNvSpPr txBox="1"/>
          <p:nvPr/>
        </p:nvSpPr>
        <p:spPr>
          <a:xfrm>
            <a:off x="2063373"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sp>
        <p:nvSpPr>
          <p:cNvPr id="39" name="TextBox 38"/>
          <p:cNvSpPr txBox="1"/>
          <p:nvPr/>
        </p:nvSpPr>
        <p:spPr>
          <a:xfrm>
            <a:off x="5001429" y="2220739"/>
            <a:ext cx="316795"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sp>
        <p:nvSpPr>
          <p:cNvPr id="40" name="TextBox 39"/>
          <p:cNvSpPr txBox="1"/>
          <p:nvPr/>
        </p:nvSpPr>
        <p:spPr>
          <a:xfrm>
            <a:off x="7979686"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sp>
        <p:nvSpPr>
          <p:cNvPr id="41" name="TextBox 40"/>
          <p:cNvSpPr txBox="1"/>
          <p:nvPr/>
        </p:nvSpPr>
        <p:spPr>
          <a:xfrm>
            <a:off x="2063373"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sp>
        <p:nvSpPr>
          <p:cNvPr id="42" name="TextBox 41"/>
          <p:cNvSpPr txBox="1"/>
          <p:nvPr/>
        </p:nvSpPr>
        <p:spPr>
          <a:xfrm>
            <a:off x="7980406"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43" name="Rectangle 42"/>
          <p:cNvSpPr/>
          <p:nvPr/>
        </p:nvSpPr>
        <p:spPr>
          <a:xfrm>
            <a:off x="2063372" y="2220739"/>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Use an existing or create a new OData data source</a:t>
            </a:r>
          </a:p>
        </p:txBody>
      </p:sp>
      <p:sp>
        <p:nvSpPr>
          <p:cNvPr id="44" name="Rectangle 43"/>
          <p:cNvSpPr/>
          <p:nvPr/>
        </p:nvSpPr>
        <p:spPr>
          <a:xfrm>
            <a:off x="7980406" y="3905383"/>
            <a:ext cx="2353595" cy="1174850"/>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list and validate the hybrid Business Connectivity Services solution</a:t>
            </a:r>
          </a:p>
        </p:txBody>
      </p:sp>
      <p:sp>
        <p:nvSpPr>
          <p:cNvPr id="24" name="Rectangle 23"/>
          <p:cNvSpPr/>
          <p:nvPr/>
        </p:nvSpPr>
        <p:spPr>
          <a:xfrm>
            <a:off x="4909368"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25" name="TextBox 24"/>
          <p:cNvSpPr txBox="1"/>
          <p:nvPr/>
        </p:nvSpPr>
        <p:spPr>
          <a:xfrm>
            <a:off x="5001429"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
        <p:nvSpPr>
          <p:cNvPr id="26" name="Rectangle 25"/>
          <p:cNvSpPr/>
          <p:nvPr/>
        </p:nvSpPr>
        <p:spPr>
          <a:xfrm>
            <a:off x="5001430" y="3905384"/>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Upload your model (.ECT) to o365</a:t>
            </a:r>
          </a:p>
        </p:txBody>
      </p:sp>
    </p:spTree>
    <p:extLst>
      <p:ext uri="{BB962C8B-B14F-4D97-AF65-F5344CB8AC3E}">
        <p14:creationId xmlns:p14="http://schemas.microsoft.com/office/powerpoint/2010/main" val="21594606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10"/>
          </p:nvPr>
        </p:nvSpPr>
        <p:spPr>
          <a:xfrm>
            <a:off x="274638" y="1212850"/>
            <a:ext cx="11887200" cy="4278094"/>
          </a:xfrm>
        </p:spPr>
        <p:txBody>
          <a:bodyPr/>
          <a:lstStyle/>
          <a:p>
            <a:r>
              <a:rPr lang="en-US" dirty="0" smtClean="0"/>
              <a:t>Session Objectives: </a:t>
            </a:r>
          </a:p>
          <a:p>
            <a:r>
              <a:rPr lang="en-GB" sz="2000" dirty="0">
                <a:solidFill>
                  <a:srgbClr val="FFFFFF"/>
                </a:solidFill>
                <a:latin typeface="Segoe UI" panose="020B0502040204020203" pitchFamily="34" charset="0"/>
                <a:cs typeface="Segoe UI" panose="020B0502040204020203" pitchFamily="34" charset="0"/>
              </a:rPr>
              <a:t>Configure outbound Hybrid Business Connectivity services with </a:t>
            </a:r>
            <a:r>
              <a:rPr lang="en-GB" sz="2000" dirty="0" err="1">
                <a:solidFill>
                  <a:srgbClr val="FFFFFF"/>
                </a:solidFill>
                <a:latin typeface="Segoe UI" panose="020B0502040204020203" pitchFamily="34" charset="0"/>
                <a:cs typeface="Segoe UI" panose="020B0502040204020203" pitchFamily="34" charset="0"/>
              </a:rPr>
              <a:t>Odata</a:t>
            </a:r>
            <a:r>
              <a:rPr lang="en-GB" sz="2000" dirty="0">
                <a:solidFill>
                  <a:srgbClr val="FFFFFF"/>
                </a:solidFill>
                <a:latin typeface="Segoe UI" panose="020B0502040204020203" pitchFamily="34" charset="0"/>
                <a:cs typeface="Segoe UI" panose="020B0502040204020203" pitchFamily="34" charset="0"/>
              </a:rPr>
              <a:t> service in </a:t>
            </a:r>
            <a:r>
              <a:rPr lang="en-GB" sz="2000" dirty="0" err="1">
                <a:solidFill>
                  <a:srgbClr val="FFFFFF"/>
                </a:solidFill>
                <a:latin typeface="Segoe UI" panose="020B0502040204020203" pitchFamily="34" charset="0"/>
                <a:cs typeface="Segoe UI" panose="020B0502040204020203" pitchFamily="34" charset="0"/>
              </a:rPr>
              <a:t>Onpremise</a:t>
            </a:r>
            <a:r>
              <a:rPr lang="en-GB" sz="2000" dirty="0">
                <a:solidFill>
                  <a:srgbClr val="FFFFFF"/>
                </a:solidFill>
                <a:latin typeface="Segoe UI" panose="020B0502040204020203" pitchFamily="34" charset="0"/>
                <a:cs typeface="Segoe UI" panose="020B0502040204020203" pitchFamily="34" charset="0"/>
              </a:rPr>
              <a:t> environment. </a:t>
            </a:r>
          </a:p>
          <a:p>
            <a:r>
              <a:rPr lang="en-GB" sz="2000" dirty="0">
                <a:solidFill>
                  <a:srgbClr val="FFFFFF"/>
                </a:solidFill>
                <a:latin typeface="Segoe UI" panose="020B0502040204020203" pitchFamily="34" charset="0"/>
                <a:cs typeface="Segoe UI" panose="020B0502040204020203" pitchFamily="34" charset="0"/>
              </a:rPr>
              <a:t>Understand hybrid infrastructure configuration key components like server to server </a:t>
            </a:r>
            <a:r>
              <a:rPr lang="en-GB" sz="2000" dirty="0" smtClean="0">
                <a:solidFill>
                  <a:srgbClr val="FFFFFF"/>
                </a:solidFill>
                <a:latin typeface="Segoe UI" panose="020B0502040204020203" pitchFamily="34" charset="0"/>
                <a:cs typeface="Segoe UI" panose="020B0502040204020203" pitchFamily="34" charset="0"/>
              </a:rPr>
              <a:t>authentication, OAuth </a:t>
            </a:r>
            <a:r>
              <a:rPr lang="en-GB" sz="2000" dirty="0">
                <a:solidFill>
                  <a:srgbClr val="FFFFFF"/>
                </a:solidFill>
                <a:latin typeface="Segoe UI" panose="020B0502040204020203" pitchFamily="34" charset="0"/>
                <a:cs typeface="Segoe UI" panose="020B0502040204020203" pitchFamily="34" charset="0"/>
              </a:rPr>
              <a:t>, and how each of these plays a vital role in </a:t>
            </a:r>
            <a:r>
              <a:rPr lang="en-GB" sz="2000" dirty="0" smtClean="0">
                <a:solidFill>
                  <a:srgbClr val="FFFFFF"/>
                </a:solidFill>
                <a:latin typeface="Segoe UI" panose="020B0502040204020203" pitchFamily="34" charset="0"/>
                <a:cs typeface="Segoe UI" panose="020B0502040204020203" pitchFamily="34" charset="0"/>
              </a:rPr>
              <a:t>enabling Business </a:t>
            </a:r>
            <a:r>
              <a:rPr lang="en-GB" sz="2000" dirty="0">
                <a:solidFill>
                  <a:srgbClr val="FFFFFF"/>
                </a:solidFill>
                <a:latin typeface="Segoe UI" panose="020B0502040204020203" pitchFamily="34" charset="0"/>
                <a:cs typeface="Segoe UI" panose="020B0502040204020203" pitchFamily="34" charset="0"/>
              </a:rPr>
              <a:t>Connectivity services. </a:t>
            </a:r>
          </a:p>
          <a:p>
            <a:r>
              <a:rPr lang="en-GB" sz="2000" dirty="0" smtClean="0">
                <a:solidFill>
                  <a:srgbClr val="FFFFFF"/>
                </a:solidFill>
                <a:latin typeface="Segoe UI" panose="020B0502040204020203" pitchFamily="34" charset="0"/>
                <a:cs typeface="Segoe UI" panose="020B0502040204020203" pitchFamily="34" charset="0"/>
              </a:rPr>
              <a:t>Demonstrating </a:t>
            </a:r>
            <a:r>
              <a:rPr lang="en-GB" sz="2000" dirty="0">
                <a:solidFill>
                  <a:srgbClr val="FFFFFF"/>
                </a:solidFill>
                <a:latin typeface="Segoe UI" panose="020B0502040204020203" pitchFamily="34" charset="0"/>
                <a:cs typeface="Segoe UI" panose="020B0502040204020203" pitchFamily="34" charset="0"/>
              </a:rPr>
              <a:t>how BCS works with Office 365 </a:t>
            </a:r>
            <a:r>
              <a:rPr lang="en-GB" sz="2000" dirty="0" smtClean="0">
                <a:solidFill>
                  <a:srgbClr val="FFFFFF"/>
                </a:solidFill>
                <a:latin typeface="Segoe UI" panose="020B0502040204020203" pitchFamily="34" charset="0"/>
                <a:cs typeface="Segoe UI" panose="020B0502040204020203" pitchFamily="34" charset="0"/>
              </a:rPr>
              <a:t>and search to develop a real world use case</a:t>
            </a:r>
          </a:p>
          <a:p>
            <a:r>
              <a:rPr lang="en-US" dirty="0" smtClean="0"/>
              <a:t>Key Takeaways:</a:t>
            </a:r>
          </a:p>
          <a:p>
            <a:r>
              <a:rPr lang="en-GB" sz="2000" dirty="0" smtClean="0">
                <a:solidFill>
                  <a:srgbClr val="FFFFFF"/>
                </a:solidFill>
                <a:latin typeface="Segoe UI" panose="020B0502040204020203" pitchFamily="34" charset="0"/>
                <a:cs typeface="Segoe UI" panose="020B0502040204020203" pitchFamily="34" charset="0"/>
              </a:rPr>
              <a:t>Discuss the configuration experience for </a:t>
            </a:r>
            <a:r>
              <a:rPr lang="en-US" sz="2000" dirty="0" smtClean="0">
                <a:solidFill>
                  <a:srgbClr val="FFFFFF"/>
                </a:solidFill>
                <a:latin typeface="Segoe UI" panose="020B0502040204020203" pitchFamily="34" charset="0"/>
                <a:cs typeface="Segoe UI" panose="020B0502040204020203" pitchFamily="34" charset="0"/>
              </a:rPr>
              <a:t>Inbound BCS Hybrid </a:t>
            </a:r>
            <a:r>
              <a:rPr lang="en-GB" sz="2000" dirty="0" smtClean="0">
                <a:solidFill>
                  <a:srgbClr val="FFFFFF"/>
                </a:solidFill>
                <a:latin typeface="Segoe UI" panose="020B0502040204020203" pitchFamily="34" charset="0"/>
                <a:cs typeface="Segoe UI" panose="020B0502040204020203" pitchFamily="34" charset="0"/>
              </a:rPr>
              <a:t>and understand the critical components in the setup</a:t>
            </a:r>
          </a:p>
          <a:p>
            <a:endParaRPr lang="en-US" dirty="0"/>
          </a:p>
        </p:txBody>
      </p:sp>
    </p:spTree>
    <p:extLst>
      <p:ext uri="{BB962C8B-B14F-4D97-AF65-F5344CB8AC3E}">
        <p14:creationId xmlns:p14="http://schemas.microsoft.com/office/powerpoint/2010/main" val="322533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738664"/>
          </a:xfrm>
        </p:spPr>
        <p:txBody>
          <a:bodyPr/>
          <a:lstStyle/>
          <a:p>
            <a:endParaRPr lang="en-GB">
              <a:solidFill>
                <a:schemeClr val="tx1"/>
              </a:solidFill>
            </a:endParaRPr>
          </a:p>
        </p:txBody>
      </p:sp>
      <p:sp>
        <p:nvSpPr>
          <p:cNvPr id="3" name="Title 2"/>
          <p:cNvSpPr>
            <a:spLocks noGrp="1"/>
          </p:cNvSpPr>
          <p:nvPr>
            <p:ph type="title"/>
          </p:nvPr>
        </p:nvSpPr>
        <p:spPr/>
        <p:txBody>
          <a:bodyPr/>
          <a:lstStyle/>
          <a:p>
            <a:r>
              <a:rPr lang="en-US" sz="3672" dirty="0">
                <a:solidFill>
                  <a:schemeClr val="tx1"/>
                </a:solidFill>
                <a:latin typeface="+mn-lt"/>
              </a:rPr>
              <a:t>2</a:t>
            </a:r>
            <a:r>
              <a:rPr lang="en-US" sz="3672" dirty="0">
                <a:solidFill>
                  <a:schemeClr val="tx1"/>
                </a:solidFill>
              </a:rPr>
              <a:t> Create an External Content Type</a:t>
            </a:r>
          </a:p>
        </p:txBody>
      </p:sp>
      <p:sp>
        <p:nvSpPr>
          <p:cNvPr id="17" name="Rectangle 16"/>
          <p:cNvSpPr/>
          <p:nvPr/>
        </p:nvSpPr>
        <p:spPr bwMode="auto">
          <a:xfrm>
            <a:off x="6299452" y="1981387"/>
            <a:ext cx="2014129" cy="25916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18" name="Rectangle 17"/>
          <p:cNvSpPr/>
          <p:nvPr/>
        </p:nvSpPr>
        <p:spPr>
          <a:xfrm>
            <a:off x="6299453" y="2085388"/>
            <a:ext cx="2009934" cy="862712"/>
          </a:xfrm>
          <a:prstGeom prst="rect">
            <a:avLst/>
          </a:prstGeom>
          <a:noFill/>
        </p:spPr>
        <p:txBody>
          <a:bodyPr wrap="square">
            <a:spAutoFit/>
          </a:bodyPr>
          <a:lstStyle/>
          <a:p>
            <a:pPr marL="419781" defTabSz="699606">
              <a:spcBef>
                <a:spcPts val="459"/>
              </a:spcBef>
            </a:pPr>
            <a:r>
              <a:rPr lang="en-US" sz="1224" dirty="0">
                <a:ea typeface="MS PGothic" panose="020B0600070205080204" pitchFamily="34" charset="-128"/>
              </a:rPr>
              <a:t>On the Specify OData Source page enter the </a:t>
            </a:r>
            <a:r>
              <a:rPr lang="en-US" sz="1224" dirty="0" err="1">
                <a:ea typeface="MS PGothic" panose="020B0600070205080204" pitchFamily="34" charset="-128"/>
              </a:rPr>
              <a:t>Url</a:t>
            </a:r>
            <a:r>
              <a:rPr lang="en-US" sz="1224" dirty="0">
                <a:ea typeface="MS PGothic" panose="020B0600070205080204" pitchFamily="34" charset="-128"/>
              </a:rPr>
              <a:t> to your OData source </a:t>
            </a:r>
            <a:endParaRPr lang="en-US" sz="1224" b="1" dirty="0">
              <a:ea typeface="MS PGothic" panose="020B0600070205080204" pitchFamily="34" charset="-128"/>
            </a:endParaRPr>
          </a:p>
        </p:txBody>
      </p:sp>
      <p:sp>
        <p:nvSpPr>
          <p:cNvPr id="19" name="TextBox 18"/>
          <p:cNvSpPr txBox="1"/>
          <p:nvPr/>
        </p:nvSpPr>
        <p:spPr>
          <a:xfrm>
            <a:off x="6333379" y="2087081"/>
            <a:ext cx="316795" cy="384401"/>
          </a:xfrm>
          <a:prstGeom prst="rect">
            <a:avLst/>
          </a:prstGeom>
          <a:no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❸</a:t>
            </a:r>
            <a:endParaRPr lang="en-US" sz="2449" spc="-54" dirty="0">
              <a:ea typeface="MS PGothic" panose="020B0600070205080204" pitchFamily="34" charset="-128"/>
            </a:endParaRPr>
          </a:p>
        </p:txBody>
      </p:sp>
      <p:sp>
        <p:nvSpPr>
          <p:cNvPr id="20" name="Rectangle 19"/>
          <p:cNvSpPr/>
          <p:nvPr/>
        </p:nvSpPr>
        <p:spPr bwMode="auto">
          <a:xfrm>
            <a:off x="8472366" y="1981387"/>
            <a:ext cx="2014129" cy="25916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21" name="Rectangle 20"/>
          <p:cNvSpPr/>
          <p:nvPr/>
        </p:nvSpPr>
        <p:spPr>
          <a:xfrm>
            <a:off x="8479811" y="2085388"/>
            <a:ext cx="2006685" cy="2434322"/>
          </a:xfrm>
          <a:prstGeom prst="rect">
            <a:avLst/>
          </a:prstGeom>
          <a:noFill/>
        </p:spPr>
        <p:txBody>
          <a:bodyPr wrap="square">
            <a:spAutoFit/>
          </a:bodyPr>
          <a:lstStyle/>
          <a:p>
            <a:pPr marL="419781" defTabSz="699606">
              <a:spcBef>
                <a:spcPts val="459"/>
              </a:spcBef>
            </a:pPr>
            <a:r>
              <a:rPr lang="en-US" sz="1224" dirty="0">
                <a:ea typeface="MS PGothic" panose="020B0600070205080204" pitchFamily="34" charset="-128"/>
              </a:rPr>
              <a:t>Select one or more entities from the list that is displayed for that OData source; the wizard creates a .ECT file for each entity</a:t>
            </a:r>
          </a:p>
          <a:p>
            <a:pPr marL="419781" defTabSz="699606">
              <a:spcBef>
                <a:spcPts val="459"/>
              </a:spcBef>
            </a:pPr>
            <a:endParaRPr lang="en-US" sz="1224" b="1" dirty="0">
              <a:ea typeface="MS PGothic" panose="020B0600070205080204" pitchFamily="34" charset="-128"/>
            </a:endParaRPr>
          </a:p>
          <a:p>
            <a:pPr marL="419781" lvl="1" defTabSz="699606">
              <a:spcBef>
                <a:spcPts val="459"/>
              </a:spcBef>
            </a:pPr>
            <a:r>
              <a:rPr lang="en-US" sz="1071" dirty="0">
                <a:ea typeface="MS PGothic" panose="020B0600070205080204" pitchFamily="34" charset="-128"/>
              </a:rPr>
              <a:t>For more details see </a:t>
            </a:r>
            <a:r>
              <a:rPr lang="en-US" sz="1071" dirty="0">
                <a:ea typeface="MS PGothic" panose="020B0600070205080204" pitchFamily="34" charset="-128"/>
                <a:hlinkClick r:id="rId3"/>
              </a:rPr>
              <a:t>http://msdn.microsoft.com/library/office/jj163967.aspx</a:t>
            </a:r>
            <a:r>
              <a:rPr lang="en-US" sz="1071" dirty="0">
                <a:ea typeface="MS PGothic" panose="020B0600070205080204" pitchFamily="34" charset="-128"/>
              </a:rPr>
              <a:t> </a:t>
            </a:r>
          </a:p>
        </p:txBody>
      </p:sp>
      <p:sp>
        <p:nvSpPr>
          <p:cNvPr id="22" name="TextBox 21"/>
          <p:cNvSpPr txBox="1"/>
          <p:nvPr/>
        </p:nvSpPr>
        <p:spPr>
          <a:xfrm>
            <a:off x="8495145" y="2087081"/>
            <a:ext cx="316795" cy="384401"/>
          </a:xfrm>
          <a:prstGeom prst="rect">
            <a:avLst/>
          </a:prstGeom>
          <a:no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❹</a:t>
            </a:r>
            <a:endParaRPr lang="en-US" sz="2449" spc="-54" dirty="0">
              <a:ea typeface="MS PGothic" panose="020B0600070205080204" pitchFamily="34" charset="-128"/>
            </a:endParaRPr>
          </a:p>
        </p:txBody>
      </p:sp>
      <p:sp>
        <p:nvSpPr>
          <p:cNvPr id="23" name="Rectangle 22"/>
          <p:cNvSpPr/>
          <p:nvPr/>
        </p:nvSpPr>
        <p:spPr bwMode="auto">
          <a:xfrm>
            <a:off x="1953624" y="1981387"/>
            <a:ext cx="2014129" cy="25916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24" name="Rectangle 23"/>
          <p:cNvSpPr/>
          <p:nvPr/>
        </p:nvSpPr>
        <p:spPr>
          <a:xfrm>
            <a:off x="1953624" y="2085388"/>
            <a:ext cx="2005470" cy="1497713"/>
          </a:xfrm>
          <a:prstGeom prst="rect">
            <a:avLst/>
          </a:prstGeom>
          <a:noFill/>
        </p:spPr>
        <p:txBody>
          <a:bodyPr wrap="square">
            <a:spAutoFit/>
          </a:bodyPr>
          <a:lstStyle/>
          <a:p>
            <a:pPr marL="419781" defTabSz="699606">
              <a:spcBef>
                <a:spcPts val="459"/>
              </a:spcBef>
            </a:pPr>
            <a:r>
              <a:rPr lang="en-US" sz="1224" dirty="0">
                <a:ea typeface="MS PGothic" panose="020B0600070205080204" pitchFamily="34" charset="-128"/>
              </a:rPr>
              <a:t>Create a new App for SharePoint In Visual Studio 2013</a:t>
            </a:r>
          </a:p>
          <a:p>
            <a:pPr marL="419781" defTabSz="699606">
              <a:spcBef>
                <a:spcPts val="459"/>
              </a:spcBef>
            </a:pPr>
            <a:endParaRPr lang="en-US" sz="1224" dirty="0">
              <a:ea typeface="MS PGothic" panose="020B0600070205080204" pitchFamily="34" charset="-128"/>
            </a:endParaRPr>
          </a:p>
          <a:p>
            <a:pPr marL="419781" lvl="1" defTabSz="699606">
              <a:spcBef>
                <a:spcPts val="459"/>
              </a:spcBef>
            </a:pPr>
            <a:r>
              <a:rPr lang="en-US" sz="1071" dirty="0">
                <a:ea typeface="MS PGothic" panose="020B0600070205080204" pitchFamily="34" charset="-128"/>
              </a:rPr>
              <a:t>For URL, enter an on premise SharePoint 2013 server</a:t>
            </a:r>
          </a:p>
        </p:txBody>
      </p:sp>
      <p:sp>
        <p:nvSpPr>
          <p:cNvPr id="25" name="TextBox 24"/>
          <p:cNvSpPr txBox="1"/>
          <p:nvPr/>
        </p:nvSpPr>
        <p:spPr>
          <a:xfrm>
            <a:off x="1991501" y="2087081"/>
            <a:ext cx="316795" cy="384401"/>
          </a:xfrm>
          <a:prstGeom prst="rect">
            <a:avLst/>
          </a:prstGeom>
          <a:no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❶</a:t>
            </a:r>
            <a:endParaRPr lang="en-US" sz="2449" spc="-54" dirty="0">
              <a:ea typeface="MS PGothic" panose="020B0600070205080204" pitchFamily="34" charset="-128"/>
            </a:endParaRPr>
          </a:p>
        </p:txBody>
      </p:sp>
      <p:sp>
        <p:nvSpPr>
          <p:cNvPr id="26" name="Rectangle 25"/>
          <p:cNvSpPr/>
          <p:nvPr/>
        </p:nvSpPr>
        <p:spPr bwMode="auto">
          <a:xfrm>
            <a:off x="4126539" y="1981387"/>
            <a:ext cx="2014129" cy="259168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27" name="Rectangle 26"/>
          <p:cNvSpPr/>
          <p:nvPr/>
        </p:nvSpPr>
        <p:spPr>
          <a:xfrm>
            <a:off x="4126539" y="2085387"/>
            <a:ext cx="2009103" cy="670577"/>
          </a:xfrm>
          <a:prstGeom prst="rect">
            <a:avLst/>
          </a:prstGeom>
          <a:noFill/>
        </p:spPr>
        <p:txBody>
          <a:bodyPr wrap="square">
            <a:spAutoFit/>
          </a:bodyPr>
          <a:lstStyle/>
          <a:p>
            <a:pPr marL="419781" defTabSz="699606">
              <a:spcBef>
                <a:spcPts val="459"/>
              </a:spcBef>
            </a:pPr>
            <a:r>
              <a:rPr lang="en-US" sz="1224" dirty="0">
                <a:ea typeface="MS PGothic" panose="020B0600070205080204" pitchFamily="34" charset="-128"/>
              </a:rPr>
              <a:t>Add “Content Types for External Data Source” to project</a:t>
            </a:r>
          </a:p>
        </p:txBody>
      </p:sp>
      <p:sp>
        <p:nvSpPr>
          <p:cNvPr id="28" name="TextBox 27"/>
          <p:cNvSpPr txBox="1"/>
          <p:nvPr/>
        </p:nvSpPr>
        <p:spPr>
          <a:xfrm>
            <a:off x="4149316" y="2087082"/>
            <a:ext cx="316795" cy="384401"/>
          </a:xfrm>
          <a:prstGeom prst="rect">
            <a:avLst/>
          </a:prstGeom>
          <a:no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❷</a:t>
            </a:r>
            <a:endParaRPr lang="en-US" sz="2449" spc="-54" dirty="0">
              <a:ea typeface="MS PGothic" panose="020B0600070205080204" pitchFamily="34" charset="-128"/>
            </a:endParaRPr>
          </a:p>
        </p:txBody>
      </p:sp>
    </p:spTree>
    <p:extLst>
      <p:ext uri="{BB962C8B-B14F-4D97-AF65-F5344CB8AC3E}">
        <p14:creationId xmlns:p14="http://schemas.microsoft.com/office/powerpoint/2010/main" val="336227121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t>Steps to configure Hybrid Business Connectivity Services</a:t>
            </a:r>
          </a:p>
        </p:txBody>
      </p:sp>
      <p:sp>
        <p:nvSpPr>
          <p:cNvPr id="30" name="Rectangle 29"/>
          <p:cNvSpPr/>
          <p:nvPr/>
        </p:nvSpPr>
        <p:spPr>
          <a:xfrm>
            <a:off x="7888345"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1" name="Rectangle 30"/>
          <p:cNvSpPr/>
          <p:nvPr/>
        </p:nvSpPr>
        <p:spPr>
          <a:xfrm>
            <a:off x="1971312"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2" name="Rectangle 31"/>
          <p:cNvSpPr/>
          <p:nvPr/>
        </p:nvSpPr>
        <p:spPr>
          <a:xfrm>
            <a:off x="2063372" y="3905384"/>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 connection to your on premises service</a:t>
            </a:r>
          </a:p>
        </p:txBody>
      </p:sp>
      <p:sp>
        <p:nvSpPr>
          <p:cNvPr id="33" name="Rectangle 32"/>
          <p:cNvSpPr/>
          <p:nvPr/>
        </p:nvSpPr>
        <p:spPr>
          <a:xfrm>
            <a:off x="7887624"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4" name="Rectangle 33"/>
          <p:cNvSpPr/>
          <p:nvPr/>
        </p:nvSpPr>
        <p:spPr>
          <a:xfrm>
            <a:off x="7979686" y="2220739"/>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Make your ECT file “tenant ready”</a:t>
            </a:r>
          </a:p>
        </p:txBody>
      </p:sp>
      <p:sp>
        <p:nvSpPr>
          <p:cNvPr id="35" name="Rectangle 34"/>
          <p:cNvSpPr/>
          <p:nvPr/>
        </p:nvSpPr>
        <p:spPr>
          <a:xfrm>
            <a:off x="4909368"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6" name="Rectangle 35"/>
          <p:cNvSpPr/>
          <p:nvPr/>
        </p:nvSpPr>
        <p:spPr>
          <a:xfrm>
            <a:off x="5001430" y="2220739"/>
            <a:ext cx="2353595" cy="958714"/>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content type based on your OData source</a:t>
            </a:r>
          </a:p>
        </p:txBody>
      </p:sp>
      <p:sp>
        <p:nvSpPr>
          <p:cNvPr id="37" name="Rectangle 36"/>
          <p:cNvSpPr/>
          <p:nvPr/>
        </p:nvSpPr>
        <p:spPr>
          <a:xfrm>
            <a:off x="1971312"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8" name="TextBox 37"/>
          <p:cNvSpPr txBox="1"/>
          <p:nvPr/>
        </p:nvSpPr>
        <p:spPr>
          <a:xfrm>
            <a:off x="2063373"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sp>
        <p:nvSpPr>
          <p:cNvPr id="39" name="TextBox 38"/>
          <p:cNvSpPr txBox="1"/>
          <p:nvPr/>
        </p:nvSpPr>
        <p:spPr>
          <a:xfrm>
            <a:off x="5001429" y="2220739"/>
            <a:ext cx="316795"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sp>
        <p:nvSpPr>
          <p:cNvPr id="40" name="TextBox 39"/>
          <p:cNvSpPr txBox="1"/>
          <p:nvPr/>
        </p:nvSpPr>
        <p:spPr>
          <a:xfrm>
            <a:off x="7979686"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sp>
        <p:nvSpPr>
          <p:cNvPr id="41" name="TextBox 40"/>
          <p:cNvSpPr txBox="1"/>
          <p:nvPr/>
        </p:nvSpPr>
        <p:spPr>
          <a:xfrm>
            <a:off x="2063373"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sp>
        <p:nvSpPr>
          <p:cNvPr id="42" name="TextBox 41"/>
          <p:cNvSpPr txBox="1"/>
          <p:nvPr/>
        </p:nvSpPr>
        <p:spPr>
          <a:xfrm>
            <a:off x="7980406"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43" name="Rectangle 42"/>
          <p:cNvSpPr/>
          <p:nvPr/>
        </p:nvSpPr>
        <p:spPr>
          <a:xfrm>
            <a:off x="2063372" y="2220739"/>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Use an existing or create a new OData data source</a:t>
            </a:r>
          </a:p>
        </p:txBody>
      </p:sp>
      <p:sp>
        <p:nvSpPr>
          <p:cNvPr id="44" name="Rectangle 43"/>
          <p:cNvSpPr/>
          <p:nvPr/>
        </p:nvSpPr>
        <p:spPr>
          <a:xfrm>
            <a:off x="8050752" y="3844402"/>
            <a:ext cx="2353595" cy="1174850"/>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list and validate the hybrid Business Connectivity Services solution</a:t>
            </a:r>
          </a:p>
        </p:txBody>
      </p:sp>
      <p:sp>
        <p:nvSpPr>
          <p:cNvPr id="24" name="Rectangle 23"/>
          <p:cNvSpPr/>
          <p:nvPr/>
        </p:nvSpPr>
        <p:spPr>
          <a:xfrm>
            <a:off x="4909368"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25" name="TextBox 24"/>
          <p:cNvSpPr txBox="1"/>
          <p:nvPr/>
        </p:nvSpPr>
        <p:spPr>
          <a:xfrm>
            <a:off x="5001429"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
        <p:nvSpPr>
          <p:cNvPr id="26" name="Rectangle 25"/>
          <p:cNvSpPr/>
          <p:nvPr/>
        </p:nvSpPr>
        <p:spPr>
          <a:xfrm>
            <a:off x="4998012" y="3863018"/>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Upload your model (.ECT) to o365</a:t>
            </a:r>
          </a:p>
        </p:txBody>
      </p:sp>
    </p:spTree>
    <p:extLst>
      <p:ext uri="{BB962C8B-B14F-4D97-AF65-F5344CB8AC3E}">
        <p14:creationId xmlns:p14="http://schemas.microsoft.com/office/powerpoint/2010/main" val="254183563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latin typeface="+mn-lt"/>
              </a:rPr>
              <a:t>3</a:t>
            </a:r>
            <a:r>
              <a:rPr lang="en-US" sz="3672" dirty="0"/>
              <a:t> Make Your ECT “Tenant Ready”</a:t>
            </a:r>
          </a:p>
        </p:txBody>
      </p:sp>
      <p:sp>
        <p:nvSpPr>
          <p:cNvPr id="17" name="Rectangle 16"/>
          <p:cNvSpPr/>
          <p:nvPr/>
        </p:nvSpPr>
        <p:spPr bwMode="auto">
          <a:xfrm>
            <a:off x="6314976" y="1550197"/>
            <a:ext cx="2014129" cy="19397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18" name="Rectangle 17"/>
          <p:cNvSpPr/>
          <p:nvPr/>
        </p:nvSpPr>
        <p:spPr>
          <a:xfrm>
            <a:off x="6314976" y="1588608"/>
            <a:ext cx="2077207" cy="1663532"/>
          </a:xfrm>
          <a:prstGeom prst="rect">
            <a:avLst/>
          </a:prstGeom>
          <a:solidFill>
            <a:schemeClr val="accent1"/>
          </a:solidFill>
        </p:spPr>
        <p:txBody>
          <a:bodyPr wrap="square">
            <a:spAutoFit/>
          </a:bodyPr>
          <a:lstStyle/>
          <a:p>
            <a:pPr marL="419781" defTabSz="699606">
              <a:spcBef>
                <a:spcPts val="459"/>
              </a:spcBef>
            </a:pPr>
            <a:r>
              <a:rPr lang="en-US" sz="1224" dirty="0">
                <a:ea typeface="MS PGothic" panose="020B0600070205080204" pitchFamily="34" charset="-128"/>
              </a:rPr>
              <a:t>Find the “Name” attribute in the “Model” element at the top of the doc and change it something unique for your entire tenant</a:t>
            </a:r>
          </a:p>
          <a:p>
            <a:pPr marL="419781" defTabSz="699606">
              <a:spcBef>
                <a:spcPts val="459"/>
              </a:spcBef>
            </a:pPr>
            <a:endParaRPr lang="en-US" sz="1224" dirty="0">
              <a:ea typeface="MS PGothic" panose="020B0600070205080204" pitchFamily="34" charset="-128"/>
            </a:endParaRPr>
          </a:p>
        </p:txBody>
      </p:sp>
      <p:sp>
        <p:nvSpPr>
          <p:cNvPr id="19" name="TextBox 18"/>
          <p:cNvSpPr txBox="1"/>
          <p:nvPr/>
        </p:nvSpPr>
        <p:spPr>
          <a:xfrm>
            <a:off x="6348903" y="1590300"/>
            <a:ext cx="316795" cy="384401"/>
          </a:xfrm>
          <a:prstGeom prst="rect">
            <a:avLst/>
          </a:prstGeom>
          <a:solidFill>
            <a:schemeClr val="accent1"/>
          </a:solid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❸</a:t>
            </a:r>
            <a:endParaRPr lang="en-US" sz="2449" spc="-54" dirty="0">
              <a:ea typeface="MS PGothic" panose="020B0600070205080204" pitchFamily="34" charset="-128"/>
            </a:endParaRPr>
          </a:p>
        </p:txBody>
      </p:sp>
      <p:sp>
        <p:nvSpPr>
          <p:cNvPr id="20" name="Rectangle 19"/>
          <p:cNvSpPr/>
          <p:nvPr/>
        </p:nvSpPr>
        <p:spPr bwMode="auto">
          <a:xfrm>
            <a:off x="8487890" y="1550197"/>
            <a:ext cx="2014129" cy="19397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21" name="Rectangle 20"/>
          <p:cNvSpPr/>
          <p:nvPr/>
        </p:nvSpPr>
        <p:spPr>
          <a:xfrm>
            <a:off x="8495335" y="1588608"/>
            <a:ext cx="2006685" cy="1599412"/>
          </a:xfrm>
          <a:prstGeom prst="rect">
            <a:avLst/>
          </a:prstGeom>
          <a:solidFill>
            <a:schemeClr val="accent1"/>
          </a:solidFill>
        </p:spPr>
        <p:txBody>
          <a:bodyPr wrap="square">
            <a:spAutoFit/>
          </a:bodyPr>
          <a:lstStyle/>
          <a:p>
            <a:pPr marL="419781" defTabSz="699606">
              <a:spcBef>
                <a:spcPts val="459"/>
              </a:spcBef>
            </a:pPr>
            <a:r>
              <a:rPr lang="en-US" sz="1224" dirty="0">
                <a:ea typeface="MS PGothic" panose="020B0600070205080204" pitchFamily="34" charset="-128"/>
              </a:rPr>
              <a:t>Delete the </a:t>
            </a:r>
            <a:r>
              <a:rPr lang="en-US" sz="1224" dirty="0" err="1">
                <a:ea typeface="MS PGothic" panose="020B0600070205080204" pitchFamily="34" charset="-128"/>
              </a:rPr>
              <a:t>ODataServiceMetadataUrl</a:t>
            </a:r>
            <a:r>
              <a:rPr lang="en-US" sz="1224" dirty="0">
                <a:ea typeface="MS PGothic" panose="020B0600070205080204" pitchFamily="34" charset="-128"/>
              </a:rPr>
              <a:t> and </a:t>
            </a:r>
            <a:r>
              <a:rPr lang="en-US" sz="1224" dirty="0" err="1">
                <a:ea typeface="MS PGothic" panose="020B0600070205080204" pitchFamily="34" charset="-128"/>
              </a:rPr>
              <a:t>ODataServiceMetadataAuthenticationMode</a:t>
            </a:r>
            <a:r>
              <a:rPr lang="en-US" sz="1224" dirty="0">
                <a:ea typeface="MS PGothic" panose="020B0600070205080204" pitchFamily="34" charset="-128"/>
              </a:rPr>
              <a:t> properties from the </a:t>
            </a:r>
            <a:r>
              <a:rPr lang="en-US" sz="1224" dirty="0" err="1">
                <a:ea typeface="MS PGothic" panose="020B0600070205080204" pitchFamily="34" charset="-128"/>
              </a:rPr>
              <a:t>LobSystem</a:t>
            </a:r>
            <a:r>
              <a:rPr lang="en-US" sz="1224" dirty="0">
                <a:ea typeface="MS PGothic" panose="020B0600070205080204" pitchFamily="34" charset="-128"/>
              </a:rPr>
              <a:t> property list</a:t>
            </a:r>
            <a:endParaRPr lang="en-US" sz="918" dirty="0">
              <a:ea typeface="MS PGothic" panose="020B0600070205080204" pitchFamily="34" charset="-128"/>
            </a:endParaRPr>
          </a:p>
        </p:txBody>
      </p:sp>
      <p:sp>
        <p:nvSpPr>
          <p:cNvPr id="22" name="TextBox 21"/>
          <p:cNvSpPr txBox="1"/>
          <p:nvPr/>
        </p:nvSpPr>
        <p:spPr>
          <a:xfrm>
            <a:off x="8510669" y="1590300"/>
            <a:ext cx="316795" cy="384401"/>
          </a:xfrm>
          <a:prstGeom prst="rect">
            <a:avLst/>
          </a:prstGeom>
          <a:solidFill>
            <a:schemeClr val="accent1"/>
          </a:solid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❹</a:t>
            </a:r>
            <a:endParaRPr lang="en-US" sz="2449" spc="-54" dirty="0">
              <a:ea typeface="MS PGothic" panose="020B0600070205080204" pitchFamily="34" charset="-128"/>
            </a:endParaRPr>
          </a:p>
        </p:txBody>
      </p:sp>
      <p:sp>
        <p:nvSpPr>
          <p:cNvPr id="23" name="Rectangle 22"/>
          <p:cNvSpPr/>
          <p:nvPr/>
        </p:nvSpPr>
        <p:spPr bwMode="auto">
          <a:xfrm>
            <a:off x="1969148" y="1550197"/>
            <a:ext cx="2014129" cy="19397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24" name="Rectangle 23"/>
          <p:cNvSpPr/>
          <p:nvPr/>
        </p:nvSpPr>
        <p:spPr>
          <a:xfrm>
            <a:off x="1969147" y="1588609"/>
            <a:ext cx="2005470" cy="1054846"/>
          </a:xfrm>
          <a:prstGeom prst="rect">
            <a:avLst/>
          </a:prstGeom>
          <a:solidFill>
            <a:schemeClr val="accent1"/>
          </a:solidFill>
        </p:spPr>
        <p:txBody>
          <a:bodyPr wrap="square">
            <a:spAutoFit/>
          </a:bodyPr>
          <a:lstStyle/>
          <a:p>
            <a:pPr marL="419781" defTabSz="699606">
              <a:spcBef>
                <a:spcPts val="459"/>
              </a:spcBef>
            </a:pPr>
            <a:r>
              <a:rPr lang="en-US" sz="1224" dirty="0">
                <a:ea typeface="MS PGothic" panose="020B0600070205080204" pitchFamily="34" charset="-128"/>
              </a:rPr>
              <a:t>Make a backup of your .ECT file; this is the file you will modify before uploading to o365</a:t>
            </a:r>
            <a:endParaRPr lang="en-US" sz="918" dirty="0">
              <a:ea typeface="MS PGothic" panose="020B0600070205080204" pitchFamily="34" charset="-128"/>
            </a:endParaRPr>
          </a:p>
        </p:txBody>
      </p:sp>
      <p:sp>
        <p:nvSpPr>
          <p:cNvPr id="25" name="TextBox 24"/>
          <p:cNvSpPr txBox="1"/>
          <p:nvPr/>
        </p:nvSpPr>
        <p:spPr>
          <a:xfrm>
            <a:off x="2007025" y="1590300"/>
            <a:ext cx="316795" cy="384401"/>
          </a:xfrm>
          <a:prstGeom prst="rect">
            <a:avLst/>
          </a:prstGeom>
          <a:solidFill>
            <a:schemeClr val="accent1"/>
          </a:solid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❶</a:t>
            </a:r>
            <a:endParaRPr lang="en-US" sz="2449" spc="-54" dirty="0">
              <a:ea typeface="MS PGothic" panose="020B0600070205080204" pitchFamily="34" charset="-128"/>
            </a:endParaRPr>
          </a:p>
        </p:txBody>
      </p:sp>
      <p:sp>
        <p:nvSpPr>
          <p:cNvPr id="26" name="Rectangle 25"/>
          <p:cNvSpPr/>
          <p:nvPr/>
        </p:nvSpPr>
        <p:spPr bwMode="auto">
          <a:xfrm>
            <a:off x="4142062" y="1550197"/>
            <a:ext cx="2014129" cy="19397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27" name="Rectangle 26"/>
          <p:cNvSpPr/>
          <p:nvPr/>
        </p:nvSpPr>
        <p:spPr>
          <a:xfrm>
            <a:off x="4142063" y="1588607"/>
            <a:ext cx="2009103" cy="1246982"/>
          </a:xfrm>
          <a:prstGeom prst="rect">
            <a:avLst/>
          </a:prstGeom>
          <a:solidFill>
            <a:schemeClr val="accent1"/>
          </a:solidFill>
        </p:spPr>
        <p:txBody>
          <a:bodyPr wrap="square">
            <a:spAutoFit/>
          </a:bodyPr>
          <a:lstStyle/>
          <a:p>
            <a:pPr marL="419781" defTabSz="699606">
              <a:spcBef>
                <a:spcPts val="459"/>
              </a:spcBef>
            </a:pPr>
            <a:r>
              <a:rPr lang="en-US" sz="1224" dirty="0">
                <a:ea typeface="MS PGothic" panose="020B0600070205080204" pitchFamily="34" charset="-128"/>
              </a:rPr>
              <a:t>Right-click on the ECT file in Visual Studio and select Open With... then select XML (Text) Editor.</a:t>
            </a:r>
            <a:endParaRPr lang="en-US" sz="918" dirty="0">
              <a:ea typeface="MS PGothic" panose="020B0600070205080204" pitchFamily="34" charset="-128"/>
            </a:endParaRPr>
          </a:p>
        </p:txBody>
      </p:sp>
      <p:sp>
        <p:nvSpPr>
          <p:cNvPr id="28" name="TextBox 27"/>
          <p:cNvSpPr txBox="1"/>
          <p:nvPr/>
        </p:nvSpPr>
        <p:spPr>
          <a:xfrm>
            <a:off x="4164840" y="1590301"/>
            <a:ext cx="316795" cy="384401"/>
          </a:xfrm>
          <a:prstGeom prst="rect">
            <a:avLst/>
          </a:prstGeom>
          <a:solidFill>
            <a:schemeClr val="accent1"/>
          </a:solid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❷</a:t>
            </a:r>
            <a:endParaRPr lang="en-US" sz="2449" spc="-54" dirty="0">
              <a:ea typeface="MS PGothic" panose="020B0600070205080204" pitchFamily="34" charset="-128"/>
            </a:endParaRPr>
          </a:p>
        </p:txBody>
      </p:sp>
      <p:sp>
        <p:nvSpPr>
          <p:cNvPr id="16" name="Rectangle 15"/>
          <p:cNvSpPr/>
          <p:nvPr/>
        </p:nvSpPr>
        <p:spPr bwMode="auto">
          <a:xfrm>
            <a:off x="1969147" y="3723469"/>
            <a:ext cx="2014129" cy="19397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2" name="Oval 1"/>
          <p:cNvSpPr/>
          <p:nvPr/>
        </p:nvSpPr>
        <p:spPr bwMode="auto">
          <a:xfrm>
            <a:off x="2011355" y="3750972"/>
            <a:ext cx="361751" cy="3633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r>
              <a:rPr lang="en-US" sz="2449" dirty="0">
                <a:solidFill>
                  <a:schemeClr val="tx1"/>
                </a:solidFill>
                <a:latin typeface="Arial" panose="020B0604020202020204" pitchFamily="34" charset="0"/>
                <a:ea typeface="Segoe UI" pitchFamily="34" charset="0"/>
                <a:cs typeface="Arial" panose="020B0604020202020204" pitchFamily="34" charset="0"/>
              </a:rPr>
              <a:t>5</a:t>
            </a:r>
          </a:p>
        </p:txBody>
      </p:sp>
      <p:sp>
        <p:nvSpPr>
          <p:cNvPr id="30" name="Rectangle 29"/>
          <p:cNvSpPr/>
          <p:nvPr/>
        </p:nvSpPr>
        <p:spPr>
          <a:xfrm>
            <a:off x="1969148" y="3700842"/>
            <a:ext cx="2006685" cy="1631252"/>
          </a:xfrm>
          <a:prstGeom prst="rect">
            <a:avLst/>
          </a:prstGeom>
          <a:solidFill>
            <a:schemeClr val="accent1"/>
          </a:solidFill>
        </p:spPr>
        <p:txBody>
          <a:bodyPr wrap="square">
            <a:spAutoFit/>
          </a:bodyPr>
          <a:lstStyle/>
          <a:p>
            <a:pPr marL="419781" defTabSz="699606">
              <a:spcBef>
                <a:spcPts val="459"/>
              </a:spcBef>
            </a:pPr>
            <a:r>
              <a:rPr lang="en-US" sz="1224" dirty="0">
                <a:ea typeface="MS PGothic" panose="020B0600070205080204" pitchFamily="34" charset="-128"/>
              </a:rPr>
              <a:t>Delete the </a:t>
            </a:r>
            <a:r>
              <a:rPr lang="en-US" sz="1224" dirty="0" err="1">
                <a:ea typeface="MS PGothic" panose="020B0600070205080204" pitchFamily="34" charset="-128"/>
              </a:rPr>
              <a:t>ODataServiceUrl</a:t>
            </a:r>
            <a:r>
              <a:rPr lang="en-US" sz="1224" dirty="0">
                <a:ea typeface="MS PGothic" panose="020B0600070205080204" pitchFamily="34" charset="-128"/>
              </a:rPr>
              <a:t> and </a:t>
            </a:r>
            <a:r>
              <a:rPr lang="en-US" sz="1224" dirty="0" err="1">
                <a:ea typeface="MS PGothic" panose="020B0600070205080204" pitchFamily="34" charset="-128"/>
              </a:rPr>
              <a:t>ODataServiceAuthenticationMode</a:t>
            </a:r>
            <a:r>
              <a:rPr lang="en-US" sz="1224" dirty="0">
                <a:ea typeface="MS PGothic" panose="020B0600070205080204" pitchFamily="34" charset="-128"/>
              </a:rPr>
              <a:t> properties from the </a:t>
            </a:r>
            <a:r>
              <a:rPr lang="en-US" sz="1224" dirty="0" err="1">
                <a:ea typeface="MS PGothic" panose="020B0600070205080204" pitchFamily="34" charset="-128"/>
              </a:rPr>
              <a:t>LobSystemInstance</a:t>
            </a:r>
            <a:r>
              <a:rPr lang="en-US" sz="1224" dirty="0">
                <a:ea typeface="MS PGothic" panose="020B0600070205080204" pitchFamily="34" charset="-128"/>
              </a:rPr>
              <a:t> property list</a:t>
            </a:r>
            <a:endParaRPr lang="en-US" sz="918" dirty="0">
              <a:ea typeface="MS PGothic" panose="020B0600070205080204" pitchFamily="34" charset="-128"/>
            </a:endParaRPr>
          </a:p>
        </p:txBody>
      </p:sp>
      <p:sp>
        <p:nvSpPr>
          <p:cNvPr id="31" name="Rectangle 30"/>
          <p:cNvSpPr/>
          <p:nvPr/>
        </p:nvSpPr>
        <p:spPr bwMode="auto">
          <a:xfrm>
            <a:off x="4133376" y="3723469"/>
            <a:ext cx="2014129" cy="193977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endParaRPr lang="en-US" sz="1683" dirty="0">
              <a:solidFill>
                <a:schemeClr val="tx1"/>
              </a:solidFill>
              <a:ea typeface="Segoe UI" pitchFamily="34" charset="0"/>
              <a:cs typeface="Segoe UI" pitchFamily="34" charset="0"/>
            </a:endParaRPr>
          </a:p>
        </p:txBody>
      </p:sp>
      <p:sp>
        <p:nvSpPr>
          <p:cNvPr id="32" name="Oval 31"/>
          <p:cNvSpPr/>
          <p:nvPr/>
        </p:nvSpPr>
        <p:spPr bwMode="auto">
          <a:xfrm>
            <a:off x="4175584" y="3750972"/>
            <a:ext cx="361751" cy="3633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82" tIns="34982" rIns="34982" bIns="34982" numCol="1" spcCol="0" rtlCol="0" fromWordArt="0" anchor="ctr" anchorCtr="0" forceAA="0" compatLnSpc="1">
            <a:prstTxWarp prst="textNoShape">
              <a:avLst/>
            </a:prstTxWarp>
            <a:noAutofit/>
          </a:bodyPr>
          <a:lstStyle/>
          <a:p>
            <a:pPr algn="ctr" defTabSz="699404" fontAlgn="base">
              <a:spcBef>
                <a:spcPct val="0"/>
              </a:spcBef>
              <a:spcAft>
                <a:spcPct val="0"/>
              </a:spcAft>
            </a:pPr>
            <a:r>
              <a:rPr lang="en-US" sz="2449" dirty="0">
                <a:solidFill>
                  <a:schemeClr val="tx1"/>
                </a:solidFill>
                <a:latin typeface="Arial" panose="020B0604020202020204" pitchFamily="34" charset="0"/>
                <a:ea typeface="Segoe UI" pitchFamily="34" charset="0"/>
                <a:cs typeface="Arial" panose="020B0604020202020204" pitchFamily="34" charset="0"/>
              </a:rPr>
              <a:t>6</a:t>
            </a:r>
          </a:p>
        </p:txBody>
      </p:sp>
      <p:sp>
        <p:nvSpPr>
          <p:cNvPr id="33" name="Rectangle 32"/>
          <p:cNvSpPr/>
          <p:nvPr/>
        </p:nvSpPr>
        <p:spPr>
          <a:xfrm>
            <a:off x="4125933" y="3700841"/>
            <a:ext cx="2006685" cy="2015523"/>
          </a:xfrm>
          <a:prstGeom prst="rect">
            <a:avLst/>
          </a:prstGeom>
          <a:solidFill>
            <a:schemeClr val="accent1"/>
          </a:solidFill>
        </p:spPr>
        <p:txBody>
          <a:bodyPr wrap="square">
            <a:spAutoFit/>
          </a:bodyPr>
          <a:lstStyle/>
          <a:p>
            <a:pPr marL="419781" defTabSz="699606">
              <a:spcBef>
                <a:spcPts val="459"/>
              </a:spcBef>
            </a:pPr>
            <a:r>
              <a:rPr lang="en-US" sz="1224" dirty="0">
                <a:ea typeface="MS PGothic" panose="020B0600070205080204" pitchFamily="34" charset="-128"/>
              </a:rPr>
              <a:t>Add property for both </a:t>
            </a:r>
            <a:r>
              <a:rPr lang="en-US" sz="1224" dirty="0" err="1">
                <a:ea typeface="MS PGothic" panose="020B0600070205080204" pitchFamily="34" charset="-128"/>
              </a:rPr>
              <a:t>LobSystem</a:t>
            </a:r>
            <a:r>
              <a:rPr lang="en-US" sz="1224" dirty="0">
                <a:ea typeface="MS PGothic" panose="020B0600070205080204" pitchFamily="34" charset="-128"/>
              </a:rPr>
              <a:t> and </a:t>
            </a:r>
            <a:r>
              <a:rPr lang="en-US" sz="1224" dirty="0" err="1">
                <a:ea typeface="MS PGothic" panose="020B0600070205080204" pitchFamily="34" charset="-128"/>
              </a:rPr>
              <a:t>LobSystemInstance</a:t>
            </a:r>
            <a:r>
              <a:rPr lang="en-US" sz="1224" dirty="0">
                <a:ea typeface="MS PGothic" panose="020B0600070205080204" pitchFamily="34" charset="-128"/>
              </a:rPr>
              <a:t>:  &lt;Property Name="</a:t>
            </a:r>
            <a:r>
              <a:rPr lang="en-US" sz="1224" dirty="0" err="1">
                <a:ea typeface="MS PGothic" panose="020B0600070205080204" pitchFamily="34" charset="-128"/>
              </a:rPr>
              <a:t>ODataConnectionSettingsId</a:t>
            </a:r>
            <a:r>
              <a:rPr lang="en-US" sz="1224" dirty="0">
                <a:ea typeface="MS PGothic" panose="020B0600070205080204" pitchFamily="34" charset="-128"/>
              </a:rPr>
              <a:t>" Type="</a:t>
            </a:r>
            <a:r>
              <a:rPr lang="en-US" sz="1224" dirty="0" err="1">
                <a:ea typeface="MS PGothic" panose="020B0600070205080204" pitchFamily="34" charset="-128"/>
              </a:rPr>
              <a:t>System.String</a:t>
            </a:r>
            <a:r>
              <a:rPr lang="en-US" sz="1224" dirty="0">
                <a:ea typeface="MS PGothic" panose="020B0600070205080204" pitchFamily="34" charset="-128"/>
              </a:rPr>
              <a:t>"&gt;</a:t>
            </a:r>
            <a:r>
              <a:rPr lang="en-US" sz="1224" dirty="0" err="1">
                <a:ea typeface="MS PGothic" panose="020B0600070205080204" pitchFamily="34" charset="-128"/>
              </a:rPr>
              <a:t>yourConnectionName</a:t>
            </a:r>
            <a:r>
              <a:rPr lang="en-US" sz="1224" dirty="0">
                <a:ea typeface="MS PGothic" panose="020B0600070205080204" pitchFamily="34" charset="-128"/>
              </a:rPr>
              <a:t>&lt;/Property&gt;</a:t>
            </a:r>
            <a:endParaRPr lang="en-US" sz="918" dirty="0">
              <a:ea typeface="MS PGothic" panose="020B0600070205080204" pitchFamily="34" charset="-128"/>
            </a:endParaRPr>
          </a:p>
        </p:txBody>
      </p:sp>
      <p:sp>
        <p:nvSpPr>
          <p:cNvPr id="34" name="TextBox 33"/>
          <p:cNvSpPr txBox="1"/>
          <p:nvPr/>
        </p:nvSpPr>
        <p:spPr>
          <a:xfrm>
            <a:off x="4164841" y="3743455"/>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35" name="TextBox 34"/>
          <p:cNvSpPr txBox="1"/>
          <p:nvPr/>
        </p:nvSpPr>
        <p:spPr>
          <a:xfrm>
            <a:off x="2012043" y="3752934"/>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Tree>
    <p:extLst>
      <p:ext uri="{BB962C8B-B14F-4D97-AF65-F5344CB8AC3E}">
        <p14:creationId xmlns:p14="http://schemas.microsoft.com/office/powerpoint/2010/main" val="3902587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t>Steps to configure Hybrid Business Connectivity Services</a:t>
            </a:r>
          </a:p>
        </p:txBody>
      </p:sp>
      <p:sp>
        <p:nvSpPr>
          <p:cNvPr id="30" name="Rectangle 29"/>
          <p:cNvSpPr/>
          <p:nvPr/>
        </p:nvSpPr>
        <p:spPr>
          <a:xfrm>
            <a:off x="7888345"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1" name="Rectangle 30"/>
          <p:cNvSpPr/>
          <p:nvPr/>
        </p:nvSpPr>
        <p:spPr>
          <a:xfrm>
            <a:off x="1971312"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2" name="Rectangle 31"/>
          <p:cNvSpPr/>
          <p:nvPr/>
        </p:nvSpPr>
        <p:spPr>
          <a:xfrm>
            <a:off x="2063372" y="3905384"/>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 connection to your on premises service</a:t>
            </a:r>
          </a:p>
        </p:txBody>
      </p:sp>
      <p:sp>
        <p:nvSpPr>
          <p:cNvPr id="33" name="Rectangle 32"/>
          <p:cNvSpPr/>
          <p:nvPr/>
        </p:nvSpPr>
        <p:spPr>
          <a:xfrm>
            <a:off x="7887624"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4" name="Rectangle 33"/>
          <p:cNvSpPr/>
          <p:nvPr/>
        </p:nvSpPr>
        <p:spPr>
          <a:xfrm>
            <a:off x="7979686" y="2220739"/>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Make your ECT file “tenant ready”</a:t>
            </a:r>
          </a:p>
        </p:txBody>
      </p:sp>
      <p:sp>
        <p:nvSpPr>
          <p:cNvPr id="35" name="Rectangle 34"/>
          <p:cNvSpPr/>
          <p:nvPr/>
        </p:nvSpPr>
        <p:spPr>
          <a:xfrm>
            <a:off x="4909368"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6" name="Rectangle 35"/>
          <p:cNvSpPr/>
          <p:nvPr/>
        </p:nvSpPr>
        <p:spPr>
          <a:xfrm>
            <a:off x="5001430" y="2220739"/>
            <a:ext cx="2353595" cy="958714"/>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content type based on your OData source</a:t>
            </a:r>
          </a:p>
        </p:txBody>
      </p:sp>
      <p:sp>
        <p:nvSpPr>
          <p:cNvPr id="37" name="Rectangle 36"/>
          <p:cNvSpPr/>
          <p:nvPr/>
        </p:nvSpPr>
        <p:spPr>
          <a:xfrm>
            <a:off x="1971312"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8" name="TextBox 37"/>
          <p:cNvSpPr txBox="1"/>
          <p:nvPr/>
        </p:nvSpPr>
        <p:spPr>
          <a:xfrm>
            <a:off x="2063373"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sp>
        <p:nvSpPr>
          <p:cNvPr id="39" name="TextBox 38"/>
          <p:cNvSpPr txBox="1"/>
          <p:nvPr/>
        </p:nvSpPr>
        <p:spPr>
          <a:xfrm>
            <a:off x="5001429" y="2220739"/>
            <a:ext cx="316795"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sp>
        <p:nvSpPr>
          <p:cNvPr id="40" name="TextBox 39"/>
          <p:cNvSpPr txBox="1"/>
          <p:nvPr/>
        </p:nvSpPr>
        <p:spPr>
          <a:xfrm>
            <a:off x="7979686"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sp>
        <p:nvSpPr>
          <p:cNvPr id="41" name="TextBox 40"/>
          <p:cNvSpPr txBox="1"/>
          <p:nvPr/>
        </p:nvSpPr>
        <p:spPr>
          <a:xfrm>
            <a:off x="2063373"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sp>
        <p:nvSpPr>
          <p:cNvPr id="42" name="TextBox 41"/>
          <p:cNvSpPr txBox="1"/>
          <p:nvPr/>
        </p:nvSpPr>
        <p:spPr>
          <a:xfrm>
            <a:off x="7980406"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43" name="Rectangle 42"/>
          <p:cNvSpPr/>
          <p:nvPr/>
        </p:nvSpPr>
        <p:spPr>
          <a:xfrm>
            <a:off x="2063372" y="2220739"/>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Use an existing or create a new OData data source</a:t>
            </a:r>
          </a:p>
        </p:txBody>
      </p:sp>
      <p:sp>
        <p:nvSpPr>
          <p:cNvPr id="44" name="Rectangle 43"/>
          <p:cNvSpPr/>
          <p:nvPr/>
        </p:nvSpPr>
        <p:spPr>
          <a:xfrm>
            <a:off x="7980406" y="3905383"/>
            <a:ext cx="2353595" cy="1174850"/>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list and validate the hybrid Business Connectivity Services solution</a:t>
            </a:r>
          </a:p>
        </p:txBody>
      </p:sp>
      <p:sp>
        <p:nvSpPr>
          <p:cNvPr id="24" name="Rectangle 23"/>
          <p:cNvSpPr/>
          <p:nvPr/>
        </p:nvSpPr>
        <p:spPr>
          <a:xfrm>
            <a:off x="4975859"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25" name="TextBox 24"/>
          <p:cNvSpPr txBox="1"/>
          <p:nvPr/>
        </p:nvSpPr>
        <p:spPr>
          <a:xfrm>
            <a:off x="5001429"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
        <p:nvSpPr>
          <p:cNvPr id="26" name="Rectangle 25"/>
          <p:cNvSpPr/>
          <p:nvPr/>
        </p:nvSpPr>
        <p:spPr>
          <a:xfrm>
            <a:off x="5001430" y="3905384"/>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Upload your model (.ECT) to o365</a:t>
            </a:r>
          </a:p>
        </p:txBody>
      </p:sp>
    </p:spTree>
    <p:extLst>
      <p:ext uri="{BB962C8B-B14F-4D97-AF65-F5344CB8AC3E}">
        <p14:creationId xmlns:p14="http://schemas.microsoft.com/office/powerpoint/2010/main" val="29852426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60447" y="1859462"/>
            <a:ext cx="3044370" cy="3963055"/>
            <a:chOff x="2490718" y="1287888"/>
            <a:chExt cx="3979929" cy="5180935"/>
          </a:xfrm>
        </p:grpSpPr>
        <p:grpSp>
          <p:nvGrpSpPr>
            <p:cNvPr id="6" name="Group 5"/>
            <p:cNvGrpSpPr/>
            <p:nvPr/>
          </p:nvGrpSpPr>
          <p:grpSpPr>
            <a:xfrm>
              <a:off x="2490718" y="1287888"/>
              <a:ext cx="3979929" cy="5180935"/>
              <a:chOff x="2490718" y="1287888"/>
              <a:chExt cx="3979929" cy="5180935"/>
            </a:xfrm>
          </p:grpSpPr>
          <p:pic>
            <p:nvPicPr>
              <p:cNvPr id="4" name="Picture 3"/>
              <p:cNvPicPr>
                <a:picLocks noChangeAspect="1"/>
              </p:cNvPicPr>
              <p:nvPr/>
            </p:nvPicPr>
            <p:blipFill>
              <a:blip r:embed="rId3"/>
              <a:stretch>
                <a:fillRect/>
              </a:stretch>
            </p:blipFill>
            <p:spPr>
              <a:xfrm>
                <a:off x="2490718" y="1287888"/>
                <a:ext cx="3979929" cy="5180935"/>
              </a:xfrm>
              <a:prstGeom prst="rect">
                <a:avLst/>
              </a:prstGeom>
            </p:spPr>
          </p:pic>
          <p:sp>
            <p:nvSpPr>
              <p:cNvPr id="2" name="TextBox 1"/>
              <p:cNvSpPr txBox="1"/>
              <p:nvPr/>
            </p:nvSpPr>
            <p:spPr>
              <a:xfrm>
                <a:off x="4159250" y="4042486"/>
                <a:ext cx="1739792" cy="141235"/>
              </a:xfrm>
              <a:prstGeom prst="rect">
                <a:avLst/>
              </a:prstGeom>
              <a:noFill/>
            </p:spPr>
            <p:txBody>
              <a:bodyPr wrap="none" lIns="0" tIns="0" rIns="0" bIns="0" rtlCol="0">
                <a:spAutoFit/>
              </a:bodyPr>
              <a:lstStyle/>
              <a:p>
                <a:pPr defTabSz="699606">
                  <a:lnSpc>
                    <a:spcPct val="90000"/>
                  </a:lnSpc>
                  <a:spcAft>
                    <a:spcPts val="459"/>
                  </a:spcAft>
                </a:pPr>
                <a:r>
                  <a:rPr lang="en-US" sz="765" dirty="0">
                    <a:ea typeface="MS PGothic" panose="020B0600070205080204" pitchFamily="34" charset="-128"/>
                  </a:rPr>
                  <a:t>&lt;proxy </a:t>
                </a:r>
                <a:r>
                  <a:rPr lang="en-US" sz="765" dirty="0" err="1">
                    <a:ea typeface="MS PGothic" panose="020B0600070205080204" pitchFamily="34" charset="-128"/>
                  </a:rPr>
                  <a:t>url</a:t>
                </a:r>
                <a:r>
                  <a:rPr lang="en-US" sz="765" dirty="0">
                    <a:ea typeface="MS PGothic" panose="020B0600070205080204" pitchFamily="34" charset="-128"/>
                  </a:rPr>
                  <a:t>&gt;/_</a:t>
                </a:r>
                <a:r>
                  <a:rPr lang="en-US" sz="765" dirty="0" err="1">
                    <a:ea typeface="MS PGothic" panose="020B0600070205080204" pitchFamily="34" charset="-128"/>
                  </a:rPr>
                  <a:t>vti_bin</a:t>
                </a:r>
                <a:r>
                  <a:rPr lang="en-US" sz="765" dirty="0">
                    <a:ea typeface="MS PGothic" panose="020B0600070205080204" pitchFamily="34" charset="-128"/>
                  </a:rPr>
                  <a:t>/</a:t>
                </a:r>
                <a:r>
                  <a:rPr lang="en-US" sz="765" dirty="0" err="1">
                    <a:ea typeface="MS PGothic" panose="020B0600070205080204" pitchFamily="34" charset="-128"/>
                  </a:rPr>
                  <a:t>client.svc</a:t>
                </a:r>
                <a:endParaRPr lang="en-US" sz="765" dirty="0">
                  <a:ea typeface="MS PGothic" panose="020B0600070205080204" pitchFamily="34" charset="-128"/>
                </a:endParaRPr>
              </a:p>
            </p:txBody>
          </p:sp>
        </p:grpSp>
        <p:sp>
          <p:nvSpPr>
            <p:cNvPr id="43" name="TextBox 42"/>
            <p:cNvSpPr txBox="1"/>
            <p:nvPr/>
          </p:nvSpPr>
          <p:spPr>
            <a:xfrm>
              <a:off x="5057979" y="2945059"/>
              <a:ext cx="1353325" cy="395493"/>
            </a:xfrm>
            <a:prstGeom prst="rect">
              <a:avLst/>
            </a:prstGeom>
            <a:noFill/>
          </p:spPr>
          <p:txBody>
            <a:bodyPr wrap="square" lIns="0" tIns="0" rIns="0" bIns="0" rtlCol="0">
              <a:spAutoFit/>
            </a:bodyPr>
            <a:lstStyle>
              <a:defPPr>
                <a:defRPr lang="en-US"/>
              </a:defPPr>
              <a:lvl1pPr>
                <a:lnSpc>
                  <a:spcPct val="90000"/>
                </a:lnSpc>
                <a:spcAft>
                  <a:spcPts val="600"/>
                </a:spcAft>
                <a:defRPr sz="1600">
                  <a:gradFill>
                    <a:gsLst>
                      <a:gs pos="2917">
                        <a:schemeClr val="tx1"/>
                      </a:gs>
                      <a:gs pos="30000">
                        <a:schemeClr val="tx1"/>
                      </a:gs>
                    </a:gsLst>
                    <a:lin ang="5400000" scaled="0"/>
                  </a:gradFill>
                </a:defRPr>
              </a:lvl1pPr>
            </a:lstStyle>
            <a:p>
              <a:pPr algn="ctr" defTabSz="699606"/>
              <a:r>
                <a:rPr lang="en-US" sz="1071" dirty="0">
                  <a:solidFill>
                    <a:schemeClr val="tx1"/>
                  </a:solidFill>
                  <a:ea typeface="MS PGothic" panose="020B0600070205080204" pitchFamily="34" charset="-128"/>
                </a:rPr>
                <a:t>Anonymous Authentication</a:t>
              </a:r>
            </a:p>
          </p:txBody>
        </p:sp>
      </p:grpSp>
      <p:sp>
        <p:nvSpPr>
          <p:cNvPr id="14" name="Text Placeholder 13"/>
          <p:cNvSpPr>
            <a:spLocks noGrp="1"/>
          </p:cNvSpPr>
          <p:nvPr>
            <p:ph type="body" sz="quarter" idx="10"/>
          </p:nvPr>
        </p:nvSpPr>
        <p:spPr>
          <a:xfrm>
            <a:off x="274638" y="1212851"/>
            <a:ext cx="11887200" cy="738664"/>
          </a:xfrm>
        </p:spPr>
        <p:txBody>
          <a:bodyPr/>
          <a:lstStyle/>
          <a:p>
            <a:endParaRPr lang="en-GB">
              <a:solidFill>
                <a:schemeClr val="tx1"/>
              </a:solidFill>
            </a:endParaRPr>
          </a:p>
        </p:txBody>
      </p:sp>
      <p:sp>
        <p:nvSpPr>
          <p:cNvPr id="3" name="Title 2"/>
          <p:cNvSpPr>
            <a:spLocks noGrp="1"/>
          </p:cNvSpPr>
          <p:nvPr>
            <p:ph type="title"/>
          </p:nvPr>
        </p:nvSpPr>
        <p:spPr/>
        <p:txBody>
          <a:bodyPr/>
          <a:lstStyle/>
          <a:p>
            <a:r>
              <a:rPr lang="en-US" sz="3672" b="1" dirty="0">
                <a:solidFill>
                  <a:schemeClr val="tx1"/>
                </a:solidFill>
              </a:rPr>
              <a:t>4</a:t>
            </a:r>
            <a:r>
              <a:rPr lang="en-US" sz="3672" dirty="0">
                <a:solidFill>
                  <a:schemeClr val="tx1"/>
                </a:solidFill>
              </a:rPr>
              <a:t> Create a BCS Connection</a:t>
            </a:r>
          </a:p>
        </p:txBody>
      </p:sp>
      <p:grpSp>
        <p:nvGrpSpPr>
          <p:cNvPr id="10" name="Group 9"/>
          <p:cNvGrpSpPr/>
          <p:nvPr/>
        </p:nvGrpSpPr>
        <p:grpSpPr>
          <a:xfrm>
            <a:off x="1662656" y="2450548"/>
            <a:ext cx="2025895" cy="169534"/>
            <a:chOff x="140451" y="2060621"/>
            <a:chExt cx="2648469" cy="221633"/>
          </a:xfrm>
        </p:grpSpPr>
        <p:sp>
          <p:nvSpPr>
            <p:cNvPr id="5" name="TextBox 4"/>
            <p:cNvSpPr txBox="1"/>
            <p:nvPr/>
          </p:nvSpPr>
          <p:spPr>
            <a:xfrm>
              <a:off x="140451" y="2060621"/>
              <a:ext cx="1482287" cy="221633"/>
            </a:xfrm>
            <a:prstGeom prst="rect">
              <a:avLst/>
            </a:prstGeom>
            <a:noFill/>
          </p:spPr>
          <p:txBody>
            <a:bodyPr wrap="square" lIns="0" tIns="0" rIns="0" bIns="0" rtlCol="0">
              <a:spAutoFit/>
            </a:bodyPr>
            <a:lstStyle/>
            <a:p>
              <a:pPr defTabSz="699606">
                <a:lnSpc>
                  <a:spcPct val="90000"/>
                </a:lnSpc>
                <a:spcAft>
                  <a:spcPts val="459"/>
                </a:spcAft>
              </a:pPr>
              <a:r>
                <a:rPr lang="en-US" sz="1224" dirty="0">
                  <a:ea typeface="MS PGothic" panose="020B0600070205080204" pitchFamily="34" charset="-128"/>
                </a:rPr>
                <a:t>Connection Title</a:t>
              </a:r>
            </a:p>
          </p:txBody>
        </p:sp>
        <p:cxnSp>
          <p:nvCxnSpPr>
            <p:cNvPr id="7" name="Straight Arrow Connector 6"/>
            <p:cNvCxnSpPr/>
            <p:nvPr/>
          </p:nvCxnSpPr>
          <p:spPr>
            <a:xfrm>
              <a:off x="1724481" y="2171420"/>
              <a:ext cx="1064439" cy="0"/>
            </a:xfrm>
            <a:prstGeom prst="straightConnector1">
              <a:avLst/>
            </a:prstGeom>
            <a:ln w="254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663646" y="2842958"/>
            <a:ext cx="2025895" cy="172909"/>
            <a:chOff x="140450" y="2060621"/>
            <a:chExt cx="2648470" cy="226046"/>
          </a:xfrm>
        </p:grpSpPr>
        <p:sp>
          <p:nvSpPr>
            <p:cNvPr id="12" name="TextBox 11"/>
            <p:cNvSpPr txBox="1"/>
            <p:nvPr/>
          </p:nvSpPr>
          <p:spPr>
            <a:xfrm>
              <a:off x="140450" y="2060621"/>
              <a:ext cx="1725691" cy="226046"/>
            </a:xfrm>
            <a:prstGeom prst="rect">
              <a:avLst/>
            </a:prstGeom>
            <a:noFill/>
          </p:spPr>
          <p:txBody>
            <a:bodyPr wrap="square" lIns="0" tIns="0" rIns="0" bIns="0" rtlCol="0">
              <a:spAutoFit/>
            </a:bodyPr>
            <a:lstStyle/>
            <a:p>
              <a:pPr defTabSz="699606">
                <a:lnSpc>
                  <a:spcPct val="90000"/>
                </a:lnSpc>
                <a:spcAft>
                  <a:spcPts val="459"/>
                </a:spcAft>
              </a:pPr>
              <a:r>
                <a:rPr lang="en-US" sz="1224" b="1" dirty="0">
                  <a:ea typeface="MS PGothic" panose="020B0600070205080204" pitchFamily="34" charset="-128"/>
                </a:rPr>
                <a:t>Internal</a:t>
              </a:r>
              <a:r>
                <a:rPr lang="en-US" sz="1224" dirty="0">
                  <a:ea typeface="MS PGothic" panose="020B0600070205080204" pitchFamily="34" charset="-128"/>
                </a:rPr>
                <a:t> </a:t>
              </a:r>
              <a:r>
                <a:rPr lang="en-US" sz="1224" dirty="0" err="1">
                  <a:ea typeface="MS PGothic" panose="020B0600070205080204" pitchFamily="34" charset="-128"/>
                </a:rPr>
                <a:t>OData</a:t>
              </a:r>
              <a:r>
                <a:rPr lang="en-US" sz="1224" dirty="0">
                  <a:ea typeface="MS PGothic" panose="020B0600070205080204" pitchFamily="34" charset="-128"/>
                </a:rPr>
                <a:t> </a:t>
              </a:r>
              <a:r>
                <a:rPr lang="en-US" sz="1224" dirty="0" err="1">
                  <a:ea typeface="MS PGothic" panose="020B0600070205080204" pitchFamily="34" charset="-128"/>
                </a:rPr>
                <a:t>Url</a:t>
              </a:r>
              <a:endParaRPr lang="en-US" sz="1224" dirty="0">
                <a:ea typeface="MS PGothic" panose="020B0600070205080204" pitchFamily="34" charset="-128"/>
              </a:endParaRPr>
            </a:p>
          </p:txBody>
        </p:sp>
        <p:cxnSp>
          <p:nvCxnSpPr>
            <p:cNvPr id="13" name="Straight Arrow Connector 12"/>
            <p:cNvCxnSpPr>
              <a:stCxn id="12" idx="3"/>
            </p:cNvCxnSpPr>
            <p:nvPr/>
          </p:nvCxnSpPr>
          <p:spPr>
            <a:xfrm flipV="1">
              <a:off x="1866141" y="2171421"/>
              <a:ext cx="922779" cy="2223"/>
            </a:xfrm>
            <a:prstGeom prst="straightConnector1">
              <a:avLst/>
            </a:prstGeom>
            <a:ln w="254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662656" y="3235373"/>
            <a:ext cx="2025895" cy="172909"/>
            <a:chOff x="140451" y="2060621"/>
            <a:chExt cx="2648469" cy="226046"/>
          </a:xfrm>
        </p:grpSpPr>
        <p:sp>
          <p:nvSpPr>
            <p:cNvPr id="16" name="TextBox 15"/>
            <p:cNvSpPr txBox="1"/>
            <p:nvPr/>
          </p:nvSpPr>
          <p:spPr>
            <a:xfrm>
              <a:off x="140451" y="2060621"/>
              <a:ext cx="1482288" cy="226046"/>
            </a:xfrm>
            <a:prstGeom prst="rect">
              <a:avLst/>
            </a:prstGeom>
            <a:noFill/>
          </p:spPr>
          <p:txBody>
            <a:bodyPr wrap="square" lIns="0" tIns="0" rIns="0" bIns="0" rtlCol="0">
              <a:spAutoFit/>
            </a:bodyPr>
            <a:lstStyle/>
            <a:p>
              <a:pPr defTabSz="699606">
                <a:lnSpc>
                  <a:spcPct val="90000"/>
                </a:lnSpc>
                <a:spcAft>
                  <a:spcPts val="459"/>
                </a:spcAft>
              </a:pPr>
              <a:r>
                <a:rPr lang="en-US" sz="1224" dirty="0" err="1">
                  <a:ea typeface="MS PGothic" panose="020B0600070205080204" pitchFamily="34" charset="-128"/>
                </a:rPr>
                <a:t>Auth</a:t>
              </a:r>
              <a:r>
                <a:rPr lang="en-US" sz="1224" dirty="0">
                  <a:ea typeface="MS PGothic" panose="020B0600070205080204" pitchFamily="34" charset="-128"/>
                </a:rPr>
                <a:t> Options</a:t>
              </a:r>
            </a:p>
          </p:txBody>
        </p:sp>
        <p:cxnSp>
          <p:nvCxnSpPr>
            <p:cNvPr id="17" name="Straight Arrow Connector 16"/>
            <p:cNvCxnSpPr/>
            <p:nvPr/>
          </p:nvCxnSpPr>
          <p:spPr>
            <a:xfrm>
              <a:off x="1455313" y="2171420"/>
              <a:ext cx="1333607" cy="0"/>
            </a:xfrm>
            <a:prstGeom prst="straightConnector1">
              <a:avLst/>
            </a:prstGeom>
            <a:ln w="254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662656" y="3925862"/>
            <a:ext cx="2025895" cy="345817"/>
            <a:chOff x="140451" y="2060621"/>
            <a:chExt cx="2648469" cy="452089"/>
          </a:xfrm>
        </p:grpSpPr>
        <p:sp>
          <p:nvSpPr>
            <p:cNvPr id="20" name="TextBox 19"/>
            <p:cNvSpPr txBox="1"/>
            <p:nvPr/>
          </p:nvSpPr>
          <p:spPr>
            <a:xfrm>
              <a:off x="140451" y="2060621"/>
              <a:ext cx="1482288" cy="452089"/>
            </a:xfrm>
            <a:prstGeom prst="rect">
              <a:avLst/>
            </a:prstGeom>
            <a:noFill/>
          </p:spPr>
          <p:txBody>
            <a:bodyPr wrap="square" lIns="0" tIns="0" rIns="0" bIns="0" rtlCol="0">
              <a:spAutoFit/>
            </a:bodyPr>
            <a:lstStyle/>
            <a:p>
              <a:pPr defTabSz="699606">
                <a:lnSpc>
                  <a:spcPct val="90000"/>
                </a:lnSpc>
                <a:spcAft>
                  <a:spcPts val="459"/>
                </a:spcAft>
              </a:pPr>
              <a:r>
                <a:rPr lang="en-US" sz="1224" b="1" dirty="0">
                  <a:ea typeface="MS PGothic" panose="020B0600070205080204" pitchFamily="34" charset="-128"/>
                </a:rPr>
                <a:t>Public</a:t>
              </a:r>
              <a:r>
                <a:rPr lang="en-US" sz="1224" dirty="0">
                  <a:ea typeface="MS PGothic" panose="020B0600070205080204" pitchFamily="34" charset="-128"/>
                </a:rPr>
                <a:t> </a:t>
              </a:r>
              <a:r>
                <a:rPr lang="en-US" sz="1224" dirty="0" err="1">
                  <a:ea typeface="MS PGothic" panose="020B0600070205080204" pitchFamily="34" charset="-128"/>
                </a:rPr>
                <a:t>Url</a:t>
              </a:r>
              <a:r>
                <a:rPr lang="en-US" sz="1224" dirty="0">
                  <a:ea typeface="MS PGothic" panose="020B0600070205080204" pitchFamily="34" charset="-128"/>
                </a:rPr>
                <a:t> (the reverse proxy)</a:t>
              </a:r>
            </a:p>
          </p:txBody>
        </p:sp>
        <p:cxnSp>
          <p:nvCxnSpPr>
            <p:cNvPr id="21" name="Straight Arrow Connector 20"/>
            <p:cNvCxnSpPr>
              <a:stCxn id="20" idx="3"/>
            </p:cNvCxnSpPr>
            <p:nvPr/>
          </p:nvCxnSpPr>
          <p:spPr>
            <a:xfrm flipV="1">
              <a:off x="1622739" y="2282221"/>
              <a:ext cx="1166181" cy="4445"/>
            </a:xfrm>
            <a:prstGeom prst="straightConnector1">
              <a:avLst/>
            </a:prstGeom>
            <a:ln w="254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655485" y="4701094"/>
            <a:ext cx="2033065" cy="518726"/>
            <a:chOff x="140451" y="2060621"/>
            <a:chExt cx="2657842" cy="678136"/>
          </a:xfrm>
        </p:grpSpPr>
        <p:sp>
          <p:nvSpPr>
            <p:cNvPr id="26" name="TextBox 25"/>
            <p:cNvSpPr txBox="1"/>
            <p:nvPr/>
          </p:nvSpPr>
          <p:spPr>
            <a:xfrm>
              <a:off x="140451" y="2060621"/>
              <a:ext cx="1482288" cy="678136"/>
            </a:xfrm>
            <a:prstGeom prst="rect">
              <a:avLst/>
            </a:prstGeom>
            <a:noFill/>
          </p:spPr>
          <p:txBody>
            <a:bodyPr wrap="square" lIns="0" tIns="0" rIns="0" bIns="0" rtlCol="0">
              <a:spAutoFit/>
            </a:bodyPr>
            <a:lstStyle/>
            <a:p>
              <a:pPr defTabSz="699606">
                <a:lnSpc>
                  <a:spcPct val="90000"/>
                </a:lnSpc>
                <a:spcAft>
                  <a:spcPts val="459"/>
                </a:spcAft>
              </a:pPr>
              <a:r>
                <a:rPr lang="en-US" sz="1224" dirty="0">
                  <a:ea typeface="MS PGothic" panose="020B0600070205080204" pitchFamily="34" charset="-128"/>
                </a:rPr>
                <a:t>SSS Id for cert used with reverse proxy</a:t>
              </a:r>
            </a:p>
          </p:txBody>
        </p:sp>
        <p:cxnSp>
          <p:nvCxnSpPr>
            <p:cNvPr id="27" name="Straight Arrow Connector 26"/>
            <p:cNvCxnSpPr>
              <a:stCxn id="26" idx="3"/>
            </p:cNvCxnSpPr>
            <p:nvPr/>
          </p:nvCxnSpPr>
          <p:spPr>
            <a:xfrm flipV="1">
              <a:off x="1622739" y="2393022"/>
              <a:ext cx="1175554" cy="6668"/>
            </a:xfrm>
            <a:prstGeom prst="straightConnector1">
              <a:avLst/>
            </a:prstGeom>
            <a:ln w="254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7449230" y="2055651"/>
            <a:ext cx="2675993" cy="638208"/>
            <a:chOff x="6614242" y="1502805"/>
            <a:chExt cx="3498348" cy="834334"/>
          </a:xfrm>
        </p:grpSpPr>
        <p:pic>
          <p:nvPicPr>
            <p:cNvPr id="31" name="Picture 30"/>
            <p:cNvPicPr>
              <a:picLocks noChangeAspect="1"/>
            </p:cNvPicPr>
            <p:nvPr/>
          </p:nvPicPr>
          <p:blipFill>
            <a:blip r:embed="rId4"/>
            <a:stretch>
              <a:fillRect/>
            </a:stretch>
          </p:blipFill>
          <p:spPr>
            <a:xfrm>
              <a:off x="6614242" y="1502805"/>
              <a:ext cx="3498348" cy="834334"/>
            </a:xfrm>
            <a:prstGeom prst="rect">
              <a:avLst/>
            </a:prstGeom>
            <a:ln>
              <a:solidFill>
                <a:schemeClr val="accent1"/>
              </a:solidFill>
            </a:ln>
          </p:spPr>
        </p:pic>
        <p:sp>
          <p:nvSpPr>
            <p:cNvPr id="34" name="TextBox 33"/>
            <p:cNvSpPr txBox="1"/>
            <p:nvPr/>
          </p:nvSpPr>
          <p:spPr>
            <a:xfrm>
              <a:off x="9082281" y="1688590"/>
              <a:ext cx="924605" cy="197747"/>
            </a:xfrm>
            <a:prstGeom prst="rect">
              <a:avLst/>
            </a:prstGeom>
            <a:noFill/>
            <a:ln>
              <a:solidFill>
                <a:schemeClr val="accent1"/>
              </a:solidFill>
            </a:ln>
          </p:spPr>
          <p:txBody>
            <a:bodyPr wrap="square" lIns="0" tIns="0" rIns="0" bIns="0" rtlCol="0">
              <a:spAutoFit/>
            </a:bodyPr>
            <a:lstStyle>
              <a:defPPr>
                <a:defRPr lang="en-US"/>
              </a:defPPr>
              <a:lvl1pPr>
                <a:lnSpc>
                  <a:spcPct val="90000"/>
                </a:lnSpc>
                <a:spcAft>
                  <a:spcPts val="600"/>
                </a:spcAft>
                <a:defRPr sz="1600">
                  <a:gradFill>
                    <a:gsLst>
                      <a:gs pos="2917">
                        <a:schemeClr val="tx1"/>
                      </a:gs>
                      <a:gs pos="30000">
                        <a:schemeClr val="tx1"/>
                      </a:gs>
                    </a:gsLst>
                    <a:lin ang="5400000" scaled="0"/>
                  </a:gradFill>
                </a:defRPr>
              </a:lvl1pPr>
            </a:lstStyle>
            <a:p>
              <a:pPr algn="ctr" defTabSz="699606"/>
              <a:r>
                <a:rPr lang="en-US" sz="1071" dirty="0">
                  <a:solidFill>
                    <a:schemeClr val="tx1"/>
                  </a:solidFill>
                  <a:ea typeface="MS PGothic" panose="020B0600070205080204" pitchFamily="34" charset="-128"/>
                </a:rPr>
                <a:t>Kerberos</a:t>
              </a:r>
            </a:p>
          </p:txBody>
        </p:sp>
      </p:grpSp>
      <p:grpSp>
        <p:nvGrpSpPr>
          <p:cNvPr id="37" name="Group 36"/>
          <p:cNvGrpSpPr/>
          <p:nvPr/>
        </p:nvGrpSpPr>
        <p:grpSpPr>
          <a:xfrm>
            <a:off x="7449230" y="2988014"/>
            <a:ext cx="2675993" cy="1489018"/>
            <a:chOff x="6614242" y="2741828"/>
            <a:chExt cx="3498348" cy="1946606"/>
          </a:xfrm>
        </p:grpSpPr>
        <p:pic>
          <p:nvPicPr>
            <p:cNvPr id="32" name="Picture 31"/>
            <p:cNvPicPr>
              <a:picLocks noChangeAspect="1"/>
            </p:cNvPicPr>
            <p:nvPr/>
          </p:nvPicPr>
          <p:blipFill>
            <a:blip r:embed="rId5"/>
            <a:stretch>
              <a:fillRect/>
            </a:stretch>
          </p:blipFill>
          <p:spPr>
            <a:xfrm>
              <a:off x="6614242" y="2741828"/>
              <a:ext cx="3498348" cy="1946606"/>
            </a:xfrm>
            <a:prstGeom prst="rect">
              <a:avLst/>
            </a:prstGeom>
            <a:ln>
              <a:solidFill>
                <a:schemeClr val="accent1"/>
              </a:solidFill>
            </a:ln>
          </p:spPr>
        </p:pic>
        <p:sp>
          <p:nvSpPr>
            <p:cNvPr id="36" name="TextBox 35"/>
            <p:cNvSpPr txBox="1"/>
            <p:nvPr/>
          </p:nvSpPr>
          <p:spPr>
            <a:xfrm>
              <a:off x="6671337" y="3601511"/>
              <a:ext cx="1353325" cy="395493"/>
            </a:xfrm>
            <a:prstGeom prst="rect">
              <a:avLst/>
            </a:prstGeom>
            <a:noFill/>
            <a:ln>
              <a:solidFill>
                <a:schemeClr val="accent1"/>
              </a:solidFill>
            </a:ln>
          </p:spPr>
          <p:txBody>
            <a:bodyPr wrap="square" lIns="0" tIns="0" rIns="0" bIns="0" rtlCol="0">
              <a:spAutoFit/>
            </a:bodyPr>
            <a:lstStyle>
              <a:defPPr>
                <a:defRPr lang="en-US"/>
              </a:defPPr>
              <a:lvl1pPr>
                <a:lnSpc>
                  <a:spcPct val="90000"/>
                </a:lnSpc>
                <a:spcAft>
                  <a:spcPts val="600"/>
                </a:spcAft>
                <a:defRPr sz="1600">
                  <a:gradFill>
                    <a:gsLst>
                      <a:gs pos="2917">
                        <a:schemeClr val="tx1"/>
                      </a:gs>
                      <a:gs pos="30000">
                        <a:schemeClr val="tx1"/>
                      </a:gs>
                    </a:gsLst>
                    <a:lin ang="5400000" scaled="0"/>
                  </a:gradFill>
                </a:defRPr>
              </a:lvl1pPr>
            </a:lstStyle>
            <a:p>
              <a:pPr algn="ctr" defTabSz="699606"/>
              <a:r>
                <a:rPr lang="en-US" sz="1071" dirty="0">
                  <a:solidFill>
                    <a:schemeClr val="tx1"/>
                  </a:solidFill>
                  <a:ea typeface="MS PGothic" panose="020B0600070205080204" pitchFamily="34" charset="-128"/>
                </a:rPr>
                <a:t>SSS plus Impersonate</a:t>
              </a:r>
            </a:p>
          </p:txBody>
        </p:sp>
      </p:grpSp>
      <p:grpSp>
        <p:nvGrpSpPr>
          <p:cNvPr id="39" name="Group 38"/>
          <p:cNvGrpSpPr/>
          <p:nvPr/>
        </p:nvGrpSpPr>
        <p:grpSpPr>
          <a:xfrm>
            <a:off x="7449230" y="4753000"/>
            <a:ext cx="2675993" cy="913236"/>
            <a:chOff x="6614242" y="5070636"/>
            <a:chExt cx="3498348" cy="1193881"/>
          </a:xfrm>
        </p:grpSpPr>
        <p:pic>
          <p:nvPicPr>
            <p:cNvPr id="33" name="Picture 32"/>
            <p:cNvPicPr>
              <a:picLocks noChangeAspect="1"/>
            </p:cNvPicPr>
            <p:nvPr/>
          </p:nvPicPr>
          <p:blipFill>
            <a:blip r:embed="rId6"/>
            <a:stretch>
              <a:fillRect/>
            </a:stretch>
          </p:blipFill>
          <p:spPr>
            <a:xfrm>
              <a:off x="6614242" y="5070636"/>
              <a:ext cx="3498348" cy="1193881"/>
            </a:xfrm>
            <a:prstGeom prst="rect">
              <a:avLst/>
            </a:prstGeom>
            <a:ln>
              <a:solidFill>
                <a:schemeClr val="accent1"/>
              </a:solidFill>
            </a:ln>
          </p:spPr>
        </p:pic>
        <p:sp>
          <p:nvSpPr>
            <p:cNvPr id="38" name="TextBox 37"/>
            <p:cNvSpPr txBox="1"/>
            <p:nvPr/>
          </p:nvSpPr>
          <p:spPr>
            <a:xfrm>
              <a:off x="6671337" y="5601112"/>
              <a:ext cx="1133341" cy="593240"/>
            </a:xfrm>
            <a:prstGeom prst="rect">
              <a:avLst/>
            </a:prstGeom>
            <a:noFill/>
            <a:ln>
              <a:solidFill>
                <a:schemeClr val="accent1"/>
              </a:solidFill>
            </a:ln>
          </p:spPr>
          <p:txBody>
            <a:bodyPr wrap="square" lIns="0" tIns="0" rIns="0" bIns="0" rtlCol="0">
              <a:spAutoFit/>
            </a:bodyPr>
            <a:lstStyle>
              <a:defPPr>
                <a:defRPr lang="en-US"/>
              </a:defPPr>
              <a:lvl1pPr>
                <a:lnSpc>
                  <a:spcPct val="90000"/>
                </a:lnSpc>
                <a:spcAft>
                  <a:spcPts val="600"/>
                </a:spcAft>
                <a:defRPr sz="1600">
                  <a:gradFill>
                    <a:gsLst>
                      <a:gs pos="2917">
                        <a:schemeClr val="tx1"/>
                      </a:gs>
                      <a:gs pos="30000">
                        <a:schemeClr val="tx1"/>
                      </a:gs>
                    </a:gsLst>
                    <a:lin ang="5400000" scaled="0"/>
                  </a:gradFill>
                </a:defRPr>
              </a:lvl1pPr>
            </a:lstStyle>
            <a:p>
              <a:pPr algn="ctr" defTabSz="699606"/>
              <a:r>
                <a:rPr lang="en-US" sz="1071" dirty="0">
                  <a:solidFill>
                    <a:schemeClr val="tx1"/>
                  </a:solidFill>
                  <a:ea typeface="MS PGothic" panose="020B0600070205080204" pitchFamily="34" charset="-128"/>
                </a:rPr>
                <a:t>Custom </a:t>
              </a:r>
              <a:r>
                <a:rPr lang="en-US" sz="1071" dirty="0" err="1">
                  <a:solidFill>
                    <a:schemeClr val="tx1"/>
                  </a:solidFill>
                  <a:ea typeface="MS PGothic" panose="020B0600070205080204" pitchFamily="34" charset="-128"/>
                </a:rPr>
                <a:t>OData</a:t>
              </a:r>
              <a:r>
                <a:rPr lang="en-US" sz="1071" dirty="0">
                  <a:solidFill>
                    <a:schemeClr val="tx1"/>
                  </a:solidFill>
                  <a:ea typeface="MS PGothic" panose="020B0600070205080204" pitchFamily="34" charset="-128"/>
                </a:rPr>
                <a:t> Extension</a:t>
              </a:r>
            </a:p>
          </p:txBody>
        </p:sp>
      </p:grpSp>
      <p:sp>
        <p:nvSpPr>
          <p:cNvPr id="40" name="Right Arrow 39"/>
          <p:cNvSpPr/>
          <p:nvPr/>
        </p:nvSpPr>
        <p:spPr bwMode="auto">
          <a:xfrm rot="18352974">
            <a:off x="6413391" y="2980056"/>
            <a:ext cx="1216932" cy="121008"/>
          </a:xfrm>
          <a:prstGeom prst="right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5674" rIns="0" bIns="35674" numCol="1" rtlCol="0" anchor="ctr" anchorCtr="0" compatLnSpc="1">
            <a:prstTxWarp prst="textNoShape">
              <a:avLst/>
            </a:prstTxWarp>
          </a:bodyPr>
          <a:lstStyle/>
          <a:p>
            <a:pPr algn="ctr" defTabSz="713247" fontAlgn="base">
              <a:spcBef>
                <a:spcPct val="0"/>
              </a:spcBef>
              <a:spcAft>
                <a:spcPct val="0"/>
              </a:spcAft>
            </a:pPr>
            <a:endParaRPr lang="en-US" sz="1530" dirty="0">
              <a:solidFill>
                <a:schemeClr val="tx1"/>
              </a:solidFill>
            </a:endParaRPr>
          </a:p>
        </p:txBody>
      </p:sp>
      <p:sp>
        <p:nvSpPr>
          <p:cNvPr id="41" name="Right Arrow 40"/>
          <p:cNvSpPr/>
          <p:nvPr/>
        </p:nvSpPr>
        <p:spPr bwMode="auto">
          <a:xfrm rot="3581478">
            <a:off x="6375644" y="4204371"/>
            <a:ext cx="1216932" cy="121008"/>
          </a:xfrm>
          <a:prstGeom prst="right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5674" rIns="0" bIns="35674" numCol="1" rtlCol="0" anchor="ctr" anchorCtr="0" compatLnSpc="1">
            <a:prstTxWarp prst="textNoShape">
              <a:avLst/>
            </a:prstTxWarp>
          </a:bodyPr>
          <a:lstStyle/>
          <a:p>
            <a:pPr algn="ctr" defTabSz="713247" fontAlgn="base">
              <a:spcBef>
                <a:spcPct val="0"/>
              </a:spcBef>
              <a:spcAft>
                <a:spcPct val="0"/>
              </a:spcAft>
            </a:pPr>
            <a:endParaRPr lang="en-US" sz="1530" dirty="0">
              <a:solidFill>
                <a:schemeClr val="tx1"/>
              </a:solidFill>
            </a:endParaRPr>
          </a:p>
        </p:txBody>
      </p:sp>
      <p:sp>
        <p:nvSpPr>
          <p:cNvPr id="42" name="Right Arrow 41"/>
          <p:cNvSpPr/>
          <p:nvPr/>
        </p:nvSpPr>
        <p:spPr bwMode="auto">
          <a:xfrm>
            <a:off x="6655040" y="3569013"/>
            <a:ext cx="688371" cy="121008"/>
          </a:xfrm>
          <a:prstGeom prst="rightArrow">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5674" rIns="0" bIns="35674" numCol="1" rtlCol="0" anchor="ctr" anchorCtr="0" compatLnSpc="1">
            <a:prstTxWarp prst="textNoShape">
              <a:avLst/>
            </a:prstTxWarp>
          </a:bodyPr>
          <a:lstStyle/>
          <a:p>
            <a:pPr algn="ctr" defTabSz="713247" fontAlgn="base">
              <a:spcBef>
                <a:spcPct val="0"/>
              </a:spcBef>
              <a:spcAft>
                <a:spcPct val="0"/>
              </a:spcAft>
            </a:pPr>
            <a:endParaRPr lang="en-US" sz="1530" dirty="0">
              <a:solidFill>
                <a:schemeClr val="tx1"/>
              </a:solidFill>
            </a:endParaRPr>
          </a:p>
        </p:txBody>
      </p:sp>
      <p:sp>
        <p:nvSpPr>
          <p:cNvPr id="9" name="TextBox 8"/>
          <p:cNvSpPr txBox="1"/>
          <p:nvPr/>
        </p:nvSpPr>
        <p:spPr>
          <a:xfrm>
            <a:off x="1627915" y="2590901"/>
            <a:ext cx="1440949" cy="168070"/>
          </a:xfrm>
          <a:prstGeom prst="rect">
            <a:avLst/>
          </a:prstGeom>
          <a:noFill/>
        </p:spPr>
        <p:txBody>
          <a:bodyPr wrap="none" lIns="0" tIns="0" rIns="0" bIns="0" rtlCol="0">
            <a:spAutoFit/>
          </a:bodyPr>
          <a:lstStyle/>
          <a:p>
            <a:pPr defTabSz="699606"/>
            <a:r>
              <a:rPr lang="en-US" sz="1071" spc="-54" dirty="0">
                <a:ea typeface="MS PGothic" panose="020B0600070205080204" pitchFamily="34" charset="-128"/>
              </a:rPr>
              <a:t>(put what you used in 3.6) </a:t>
            </a:r>
          </a:p>
        </p:txBody>
      </p:sp>
      <p:sp>
        <p:nvSpPr>
          <p:cNvPr id="44" name="TextBox 43"/>
          <p:cNvSpPr txBox="1"/>
          <p:nvPr/>
        </p:nvSpPr>
        <p:spPr>
          <a:xfrm>
            <a:off x="1627914" y="5186393"/>
            <a:ext cx="1410932" cy="168070"/>
          </a:xfrm>
          <a:prstGeom prst="rect">
            <a:avLst/>
          </a:prstGeom>
          <a:noFill/>
        </p:spPr>
        <p:txBody>
          <a:bodyPr wrap="none" lIns="0" tIns="0" rIns="0" bIns="0" rtlCol="0">
            <a:spAutoFit/>
          </a:bodyPr>
          <a:lstStyle/>
          <a:p>
            <a:pPr defTabSz="699606"/>
            <a:r>
              <a:rPr lang="en-US" sz="1071" spc="-54" dirty="0">
                <a:ea typeface="MS PGothic" panose="020B0600070205080204" pitchFamily="34" charset="-128"/>
              </a:rPr>
              <a:t>(use same one as Search) </a:t>
            </a:r>
          </a:p>
        </p:txBody>
      </p:sp>
      <p:sp>
        <p:nvSpPr>
          <p:cNvPr id="45" name="TextBox 44"/>
          <p:cNvSpPr txBox="1"/>
          <p:nvPr/>
        </p:nvSpPr>
        <p:spPr>
          <a:xfrm>
            <a:off x="1627914" y="4244280"/>
            <a:ext cx="1605326" cy="336138"/>
          </a:xfrm>
          <a:prstGeom prst="rect">
            <a:avLst/>
          </a:prstGeom>
          <a:noFill/>
        </p:spPr>
        <p:txBody>
          <a:bodyPr wrap="square" lIns="0" tIns="0" rIns="0" bIns="0" rtlCol="0">
            <a:spAutoFit/>
          </a:bodyPr>
          <a:lstStyle/>
          <a:p>
            <a:pPr defTabSz="699606"/>
            <a:r>
              <a:rPr lang="en-US" sz="1071" spc="-54" dirty="0">
                <a:ea typeface="MS PGothic" panose="020B0600070205080204" pitchFamily="34" charset="-128"/>
              </a:rPr>
              <a:t>(always add /_</a:t>
            </a:r>
            <a:r>
              <a:rPr lang="en-US" sz="1071" spc="-54" dirty="0" err="1">
                <a:ea typeface="MS PGothic" panose="020B0600070205080204" pitchFamily="34" charset="-128"/>
              </a:rPr>
              <a:t>vti_bin</a:t>
            </a:r>
            <a:r>
              <a:rPr lang="en-US" sz="1071" spc="-54" dirty="0">
                <a:ea typeface="MS PGothic" panose="020B0600070205080204" pitchFamily="34" charset="-128"/>
              </a:rPr>
              <a:t>/</a:t>
            </a:r>
            <a:r>
              <a:rPr lang="en-US" sz="1071" spc="-54" dirty="0" err="1">
                <a:ea typeface="MS PGothic" panose="020B0600070205080204" pitchFamily="34" charset="-128"/>
              </a:rPr>
              <a:t>client.svc</a:t>
            </a:r>
            <a:r>
              <a:rPr lang="en-US" sz="1071" spc="-54" dirty="0">
                <a:ea typeface="MS PGothic" panose="020B0600070205080204" pitchFamily="34" charset="-128"/>
              </a:rPr>
              <a:t> to the end) </a:t>
            </a:r>
          </a:p>
        </p:txBody>
      </p:sp>
    </p:spTree>
    <p:extLst>
      <p:ext uri="{BB962C8B-B14F-4D97-AF65-F5344CB8AC3E}">
        <p14:creationId xmlns:p14="http://schemas.microsoft.com/office/powerpoint/2010/main" val="128491325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2674311"/>
            <a:ext cx="12344650" cy="2011658"/>
          </a:xfrm>
          <a:prstGeom prst="rect">
            <a:avLst/>
          </a:prstGeom>
          <a:solidFill>
            <a:schemeClr val="tx1"/>
          </a:solidFill>
          <a:ln>
            <a:noFill/>
            <a:headEnd type="none" w="med" len="med"/>
            <a:tailEnd type="none" w="med" len="med"/>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GB" sz="2000" dirty="0">
              <a:gradFill>
                <a:gsLst>
                  <a:gs pos="16814">
                    <a:srgbClr val="FFFFFF"/>
                  </a:gs>
                  <a:gs pos="46000">
                    <a:srgbClr val="FFFFFF"/>
                  </a:gs>
                </a:gsLst>
                <a:lin ang="5400000" scaled="0"/>
              </a:gradFill>
            </a:endParaRPr>
          </a:p>
        </p:txBody>
      </p:sp>
      <p:sp>
        <p:nvSpPr>
          <p:cNvPr id="2" name="Text Placeholder 1"/>
          <p:cNvSpPr>
            <a:spLocks noGrp="1"/>
          </p:cNvSpPr>
          <p:nvPr>
            <p:ph type="body" sz="quarter" idx="10"/>
          </p:nvPr>
        </p:nvSpPr>
        <p:spPr>
          <a:xfrm>
            <a:off x="274638" y="1212851"/>
            <a:ext cx="11887200" cy="4678204"/>
          </a:xfrm>
        </p:spPr>
        <p:txBody>
          <a:bodyPr/>
          <a:lstStyle/>
          <a:p>
            <a:r>
              <a:rPr lang="en-US" sz="3200" dirty="0"/>
              <a:t>If you use “credentials stored in SharePoint on-premises”, there is an additional change you need to make to </a:t>
            </a:r>
            <a:r>
              <a:rPr lang="en-US" sz="3200" dirty="0" err="1"/>
              <a:t>web.config</a:t>
            </a:r>
            <a:r>
              <a:rPr lang="en-US" sz="3200" dirty="0"/>
              <a:t> of your on </a:t>
            </a:r>
            <a:r>
              <a:rPr lang="en-US" sz="3200" dirty="0" err="1"/>
              <a:t>prem</a:t>
            </a:r>
            <a:r>
              <a:rPr lang="en-US" sz="3200" dirty="0"/>
              <a:t> web app:</a:t>
            </a:r>
          </a:p>
          <a:p>
            <a:pPr marL="0" indent="0">
              <a:buNone/>
            </a:pPr>
            <a:endParaRPr lang="en-US" sz="1000" dirty="0"/>
          </a:p>
          <a:p>
            <a:pPr marL="0" indent="0">
              <a:buNone/>
            </a:pPr>
            <a:r>
              <a:rPr lang="en-US" sz="1800" b="1" dirty="0" smtClean="0">
                <a:solidFill>
                  <a:schemeClr val="tx1">
                    <a:lumMod val="50000"/>
                  </a:schemeClr>
                </a:solidFill>
                <a:latin typeface="Courier New" panose="02070309020205020404" pitchFamily="49" charset="0"/>
                <a:cs typeface="Courier New" panose="02070309020205020404" pitchFamily="49" charset="0"/>
              </a:rPr>
              <a:t>&lt;</a:t>
            </a:r>
            <a:r>
              <a:rPr lang="en-US" sz="1800" b="1" dirty="0" err="1">
                <a:solidFill>
                  <a:schemeClr val="tx1">
                    <a:lumMod val="50000"/>
                  </a:schemeClr>
                </a:solidFill>
                <a:latin typeface="Courier New" panose="02070309020205020404" pitchFamily="49" charset="0"/>
                <a:cs typeface="Courier New" panose="02070309020205020404" pitchFamily="49" charset="0"/>
              </a:rPr>
              <a:t>dependentAssembly</a:t>
            </a:r>
            <a:r>
              <a:rPr lang="en-US" sz="1800" b="1" dirty="0">
                <a:solidFill>
                  <a:schemeClr val="tx1">
                    <a:lumMod val="50000"/>
                  </a:schemeClr>
                </a:solidFill>
                <a:latin typeface="Courier New" panose="02070309020205020404" pitchFamily="49" charset="0"/>
                <a:cs typeface="Courier New" panose="02070309020205020404" pitchFamily="49" charset="0"/>
              </a:rPr>
              <a:t> </a:t>
            </a:r>
            <a:r>
              <a:rPr lang="en-US" sz="1800" b="1" dirty="0" err="1">
                <a:solidFill>
                  <a:schemeClr val="tx1">
                    <a:lumMod val="50000"/>
                  </a:schemeClr>
                </a:solidFill>
                <a:latin typeface="Courier New" panose="02070309020205020404" pitchFamily="49" charset="0"/>
                <a:cs typeface="Courier New" panose="02070309020205020404" pitchFamily="49" charset="0"/>
              </a:rPr>
              <a:t>xmlns</a:t>
            </a:r>
            <a:r>
              <a:rPr lang="en-US" sz="1800" b="1" dirty="0">
                <a:solidFill>
                  <a:schemeClr val="tx1">
                    <a:lumMod val="50000"/>
                  </a:schemeClr>
                </a:solidFill>
                <a:latin typeface="Courier New" panose="02070309020205020404" pitchFamily="49" charset="0"/>
                <a:cs typeface="Courier New" panose="02070309020205020404" pitchFamily="49" charset="0"/>
              </a:rPr>
              <a:t>="urn:schemas-microsoft-com:asm.v1"&gt;</a:t>
            </a:r>
          </a:p>
          <a:p>
            <a:pPr marL="0" indent="0">
              <a:buNone/>
            </a:pPr>
            <a:r>
              <a:rPr lang="en-US" sz="1800" b="1" dirty="0">
                <a:solidFill>
                  <a:schemeClr val="tx1">
                    <a:lumMod val="50000"/>
                  </a:schemeClr>
                </a:solidFill>
                <a:latin typeface="Courier New" panose="02070309020205020404" pitchFamily="49" charset="0"/>
                <a:cs typeface="Courier New" panose="02070309020205020404" pitchFamily="49" charset="0"/>
              </a:rPr>
              <a:t>	&lt;</a:t>
            </a:r>
            <a:r>
              <a:rPr lang="en-US" sz="1800" b="1" dirty="0" err="1">
                <a:solidFill>
                  <a:schemeClr val="tx1">
                    <a:lumMod val="50000"/>
                  </a:schemeClr>
                </a:solidFill>
                <a:latin typeface="Courier New" panose="02070309020205020404" pitchFamily="49" charset="0"/>
                <a:cs typeface="Courier New" panose="02070309020205020404" pitchFamily="49" charset="0"/>
              </a:rPr>
              <a:t>assemblyIdentity</a:t>
            </a:r>
            <a:r>
              <a:rPr lang="en-US" sz="1800" b="1" dirty="0">
                <a:solidFill>
                  <a:schemeClr val="tx1">
                    <a:lumMod val="50000"/>
                  </a:schemeClr>
                </a:solidFill>
                <a:latin typeface="Courier New" panose="02070309020205020404" pitchFamily="49" charset="0"/>
                <a:cs typeface="Courier New" panose="02070309020205020404" pitchFamily="49" charset="0"/>
              </a:rPr>
              <a:t> name="</a:t>
            </a:r>
            <a:r>
              <a:rPr lang="en-US" sz="1800" b="1" dirty="0" err="1">
                <a:solidFill>
                  <a:schemeClr val="tx1">
                    <a:lumMod val="50000"/>
                  </a:schemeClr>
                </a:solidFill>
                <a:latin typeface="Courier New" panose="02070309020205020404" pitchFamily="49" charset="0"/>
                <a:cs typeface="Courier New" panose="02070309020205020404" pitchFamily="49" charset="0"/>
              </a:rPr>
              <a:t>Microsoft.Office.SecureStoreService</a:t>
            </a:r>
            <a:r>
              <a:rPr lang="en-US" sz="1800" b="1" dirty="0">
                <a:solidFill>
                  <a:schemeClr val="tx1">
                    <a:lumMod val="50000"/>
                  </a:schemeClr>
                </a:solidFill>
                <a:latin typeface="Courier New" panose="02070309020205020404" pitchFamily="49" charset="0"/>
                <a:cs typeface="Courier New" panose="02070309020205020404" pitchFamily="49" charset="0"/>
              </a:rPr>
              <a:t>" </a:t>
            </a:r>
            <a:r>
              <a:rPr lang="en-US" sz="1800" b="1" dirty="0" err="1">
                <a:solidFill>
                  <a:schemeClr val="tx1">
                    <a:lumMod val="50000"/>
                  </a:schemeClr>
                </a:solidFill>
                <a:latin typeface="Courier New" panose="02070309020205020404" pitchFamily="49" charset="0"/>
                <a:cs typeface="Courier New" panose="02070309020205020404" pitchFamily="49" charset="0"/>
              </a:rPr>
              <a:t>publicKeyToken</a:t>
            </a:r>
            <a:r>
              <a:rPr lang="en-US" sz="1800" b="1" dirty="0">
                <a:solidFill>
                  <a:schemeClr val="tx1">
                    <a:lumMod val="50000"/>
                  </a:schemeClr>
                </a:solidFill>
                <a:latin typeface="Courier New" panose="02070309020205020404" pitchFamily="49" charset="0"/>
                <a:cs typeface="Courier New" panose="02070309020205020404" pitchFamily="49" charset="0"/>
              </a:rPr>
              <a:t>="71e9bce111e9429c" culture="neutral" /&gt;</a:t>
            </a:r>
          </a:p>
          <a:p>
            <a:pPr marL="0" indent="0">
              <a:buNone/>
            </a:pPr>
            <a:r>
              <a:rPr lang="en-US" sz="1800" b="1" dirty="0">
                <a:solidFill>
                  <a:schemeClr val="tx1">
                    <a:lumMod val="50000"/>
                  </a:schemeClr>
                </a:solidFill>
                <a:latin typeface="Courier New" panose="02070309020205020404" pitchFamily="49" charset="0"/>
                <a:cs typeface="Courier New" panose="02070309020205020404" pitchFamily="49" charset="0"/>
              </a:rPr>
              <a:t>	&lt;</a:t>
            </a:r>
            <a:r>
              <a:rPr lang="en-US" sz="1800" b="1" dirty="0" err="1">
                <a:solidFill>
                  <a:schemeClr val="tx1">
                    <a:lumMod val="50000"/>
                  </a:schemeClr>
                </a:solidFill>
                <a:latin typeface="Courier New" panose="02070309020205020404" pitchFamily="49" charset="0"/>
                <a:cs typeface="Courier New" panose="02070309020205020404" pitchFamily="49" charset="0"/>
              </a:rPr>
              <a:t>bindingRedirect</a:t>
            </a:r>
            <a:r>
              <a:rPr lang="en-US" sz="1800" b="1" dirty="0">
                <a:solidFill>
                  <a:schemeClr val="tx1">
                    <a:lumMod val="50000"/>
                  </a:schemeClr>
                </a:solidFill>
                <a:latin typeface="Courier New" panose="02070309020205020404" pitchFamily="49" charset="0"/>
                <a:cs typeface="Courier New" panose="02070309020205020404" pitchFamily="49" charset="0"/>
              </a:rPr>
              <a:t> </a:t>
            </a:r>
            <a:r>
              <a:rPr lang="en-US" sz="1800" b="1" dirty="0" err="1">
                <a:solidFill>
                  <a:schemeClr val="tx1">
                    <a:lumMod val="50000"/>
                  </a:schemeClr>
                </a:solidFill>
                <a:latin typeface="Courier New" panose="02070309020205020404" pitchFamily="49" charset="0"/>
                <a:cs typeface="Courier New" panose="02070309020205020404" pitchFamily="49" charset="0"/>
              </a:rPr>
              <a:t>oldVersion</a:t>
            </a:r>
            <a:r>
              <a:rPr lang="en-US" sz="1800" b="1" dirty="0">
                <a:solidFill>
                  <a:schemeClr val="tx1">
                    <a:lumMod val="50000"/>
                  </a:schemeClr>
                </a:solidFill>
                <a:latin typeface="Courier New" panose="02070309020205020404" pitchFamily="49" charset="0"/>
                <a:cs typeface="Courier New" panose="02070309020205020404" pitchFamily="49" charset="0"/>
              </a:rPr>
              <a:t>="16.0.0.0" </a:t>
            </a:r>
            <a:r>
              <a:rPr lang="en-US" sz="1800" b="1" dirty="0" err="1">
                <a:solidFill>
                  <a:schemeClr val="tx1">
                    <a:lumMod val="50000"/>
                  </a:schemeClr>
                </a:solidFill>
                <a:latin typeface="Courier New" panose="02070309020205020404" pitchFamily="49" charset="0"/>
                <a:cs typeface="Courier New" panose="02070309020205020404" pitchFamily="49" charset="0"/>
              </a:rPr>
              <a:t>newVersion</a:t>
            </a:r>
            <a:r>
              <a:rPr lang="en-US" sz="1800" b="1" dirty="0">
                <a:solidFill>
                  <a:schemeClr val="tx1">
                    <a:lumMod val="50000"/>
                  </a:schemeClr>
                </a:solidFill>
                <a:latin typeface="Courier New" panose="02070309020205020404" pitchFamily="49" charset="0"/>
                <a:cs typeface="Courier New" panose="02070309020205020404" pitchFamily="49" charset="0"/>
              </a:rPr>
              <a:t>="15.0.0.0" /&gt;</a:t>
            </a:r>
          </a:p>
          <a:p>
            <a:pPr marL="0" indent="0">
              <a:buNone/>
            </a:pPr>
            <a:r>
              <a:rPr lang="en-US" sz="1800" b="1" dirty="0">
                <a:solidFill>
                  <a:schemeClr val="tx1">
                    <a:lumMod val="50000"/>
                  </a:schemeClr>
                </a:solidFill>
                <a:latin typeface="Courier New" panose="02070309020205020404" pitchFamily="49" charset="0"/>
                <a:cs typeface="Courier New" panose="02070309020205020404" pitchFamily="49" charset="0"/>
              </a:rPr>
              <a:t>&lt;/</a:t>
            </a:r>
            <a:r>
              <a:rPr lang="en-US" sz="1800" b="1" dirty="0" err="1">
                <a:solidFill>
                  <a:schemeClr val="tx1">
                    <a:lumMod val="50000"/>
                  </a:schemeClr>
                </a:solidFill>
                <a:latin typeface="Courier New" panose="02070309020205020404" pitchFamily="49" charset="0"/>
                <a:cs typeface="Courier New" panose="02070309020205020404" pitchFamily="49" charset="0"/>
              </a:rPr>
              <a:t>dependentAssembly</a:t>
            </a:r>
            <a:r>
              <a:rPr lang="en-US" sz="1800" b="1" dirty="0">
                <a:solidFill>
                  <a:schemeClr val="tx1">
                    <a:lumMod val="50000"/>
                  </a:schemeClr>
                </a:solidFill>
                <a:latin typeface="Courier New" panose="02070309020205020404" pitchFamily="49" charset="0"/>
                <a:cs typeface="Courier New" panose="02070309020205020404" pitchFamily="49" charset="0"/>
              </a:rPr>
              <a:t>&gt;</a:t>
            </a:r>
          </a:p>
          <a:p>
            <a:pPr marL="0" indent="0">
              <a:buNone/>
            </a:pPr>
            <a:endParaRPr lang="en-US" sz="3200" dirty="0"/>
          </a:p>
          <a:p>
            <a:r>
              <a:rPr lang="en-US" sz="3200" dirty="0"/>
              <a:t>Without this you will get an error when you import your model: “The Type name for the Secure Store provider is not valid”</a:t>
            </a:r>
          </a:p>
        </p:txBody>
      </p:sp>
      <p:sp>
        <p:nvSpPr>
          <p:cNvPr id="3" name="Title 2"/>
          <p:cNvSpPr>
            <a:spLocks noGrp="1"/>
          </p:cNvSpPr>
          <p:nvPr>
            <p:ph type="title"/>
          </p:nvPr>
        </p:nvSpPr>
        <p:spPr/>
        <p:txBody>
          <a:bodyPr/>
          <a:lstStyle/>
          <a:p>
            <a:r>
              <a:rPr lang="en-US" dirty="0" smtClean="0"/>
              <a:t>BCS Connection Security</a:t>
            </a:r>
            <a:endParaRPr lang="en-US" dirty="0"/>
          </a:p>
        </p:txBody>
      </p:sp>
    </p:spTree>
    <p:extLst>
      <p:ext uri="{BB962C8B-B14F-4D97-AF65-F5344CB8AC3E}">
        <p14:creationId xmlns:p14="http://schemas.microsoft.com/office/powerpoint/2010/main" val="114431136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t>Steps to configure hybrid Business Connectivity Services</a:t>
            </a:r>
          </a:p>
        </p:txBody>
      </p:sp>
      <p:sp>
        <p:nvSpPr>
          <p:cNvPr id="30" name="Rectangle 29"/>
          <p:cNvSpPr/>
          <p:nvPr/>
        </p:nvSpPr>
        <p:spPr>
          <a:xfrm>
            <a:off x="7888345"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1" name="Rectangle 30"/>
          <p:cNvSpPr/>
          <p:nvPr/>
        </p:nvSpPr>
        <p:spPr>
          <a:xfrm>
            <a:off x="1971312"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2" name="Rectangle 31"/>
          <p:cNvSpPr/>
          <p:nvPr/>
        </p:nvSpPr>
        <p:spPr>
          <a:xfrm>
            <a:off x="2063372" y="3905384"/>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 connection to your on premises service</a:t>
            </a:r>
          </a:p>
        </p:txBody>
      </p:sp>
      <p:sp>
        <p:nvSpPr>
          <p:cNvPr id="33" name="Rectangle 32"/>
          <p:cNvSpPr/>
          <p:nvPr/>
        </p:nvSpPr>
        <p:spPr>
          <a:xfrm>
            <a:off x="7887624"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4" name="Rectangle 33"/>
          <p:cNvSpPr/>
          <p:nvPr/>
        </p:nvSpPr>
        <p:spPr>
          <a:xfrm>
            <a:off x="7979686" y="2220739"/>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Make your ECT file “tenant ready”</a:t>
            </a:r>
          </a:p>
        </p:txBody>
      </p:sp>
      <p:sp>
        <p:nvSpPr>
          <p:cNvPr id="35" name="Rectangle 34"/>
          <p:cNvSpPr/>
          <p:nvPr/>
        </p:nvSpPr>
        <p:spPr>
          <a:xfrm>
            <a:off x="4909368"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6" name="Rectangle 35"/>
          <p:cNvSpPr/>
          <p:nvPr/>
        </p:nvSpPr>
        <p:spPr>
          <a:xfrm>
            <a:off x="5001430" y="2220739"/>
            <a:ext cx="2353595" cy="958714"/>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content type based on your OData source</a:t>
            </a:r>
          </a:p>
        </p:txBody>
      </p:sp>
      <p:sp>
        <p:nvSpPr>
          <p:cNvPr id="37" name="Rectangle 36"/>
          <p:cNvSpPr/>
          <p:nvPr/>
        </p:nvSpPr>
        <p:spPr>
          <a:xfrm>
            <a:off x="1971312"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8" name="TextBox 37"/>
          <p:cNvSpPr txBox="1"/>
          <p:nvPr/>
        </p:nvSpPr>
        <p:spPr>
          <a:xfrm>
            <a:off x="2063373"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sp>
        <p:nvSpPr>
          <p:cNvPr id="39" name="TextBox 38"/>
          <p:cNvSpPr txBox="1"/>
          <p:nvPr/>
        </p:nvSpPr>
        <p:spPr>
          <a:xfrm>
            <a:off x="5001429" y="2220739"/>
            <a:ext cx="316795"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sp>
        <p:nvSpPr>
          <p:cNvPr id="40" name="TextBox 39"/>
          <p:cNvSpPr txBox="1"/>
          <p:nvPr/>
        </p:nvSpPr>
        <p:spPr>
          <a:xfrm>
            <a:off x="7979686"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sp>
        <p:nvSpPr>
          <p:cNvPr id="41" name="TextBox 40"/>
          <p:cNvSpPr txBox="1"/>
          <p:nvPr/>
        </p:nvSpPr>
        <p:spPr>
          <a:xfrm>
            <a:off x="2063373"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sp>
        <p:nvSpPr>
          <p:cNvPr id="42" name="TextBox 41"/>
          <p:cNvSpPr txBox="1"/>
          <p:nvPr/>
        </p:nvSpPr>
        <p:spPr>
          <a:xfrm>
            <a:off x="7980406"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43" name="Rectangle 42"/>
          <p:cNvSpPr/>
          <p:nvPr/>
        </p:nvSpPr>
        <p:spPr>
          <a:xfrm>
            <a:off x="2063372" y="2220739"/>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Use an existing or create a new OData data source</a:t>
            </a:r>
          </a:p>
        </p:txBody>
      </p:sp>
      <p:sp>
        <p:nvSpPr>
          <p:cNvPr id="44" name="Rectangle 43"/>
          <p:cNvSpPr/>
          <p:nvPr/>
        </p:nvSpPr>
        <p:spPr>
          <a:xfrm>
            <a:off x="7980406" y="3905383"/>
            <a:ext cx="2353595" cy="1174850"/>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list and validate the hybrid Business Connectivity Services solution</a:t>
            </a:r>
          </a:p>
        </p:txBody>
      </p:sp>
      <p:sp>
        <p:nvSpPr>
          <p:cNvPr id="24" name="Rectangle 23"/>
          <p:cNvSpPr/>
          <p:nvPr/>
        </p:nvSpPr>
        <p:spPr>
          <a:xfrm>
            <a:off x="4909368"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25" name="TextBox 24"/>
          <p:cNvSpPr txBox="1"/>
          <p:nvPr/>
        </p:nvSpPr>
        <p:spPr>
          <a:xfrm>
            <a:off x="5001429"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
        <p:nvSpPr>
          <p:cNvPr id="26" name="Rectangle 25"/>
          <p:cNvSpPr/>
          <p:nvPr/>
        </p:nvSpPr>
        <p:spPr>
          <a:xfrm>
            <a:off x="5001430" y="3905384"/>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Upload your model (.ECT) to o365</a:t>
            </a:r>
          </a:p>
        </p:txBody>
      </p:sp>
    </p:spTree>
    <p:extLst>
      <p:ext uri="{BB962C8B-B14F-4D97-AF65-F5344CB8AC3E}">
        <p14:creationId xmlns:p14="http://schemas.microsoft.com/office/powerpoint/2010/main" val="379734398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latin typeface="+mn-lt"/>
              </a:rPr>
              <a:t>5</a:t>
            </a:r>
            <a:r>
              <a:rPr lang="en-US" sz="3672" dirty="0"/>
              <a:t> Configure Metadata Store Permissions for Admins</a:t>
            </a:r>
          </a:p>
        </p:txBody>
      </p:sp>
      <p:sp>
        <p:nvSpPr>
          <p:cNvPr id="5" name="Rectangle 4"/>
          <p:cNvSpPr/>
          <p:nvPr/>
        </p:nvSpPr>
        <p:spPr>
          <a:xfrm>
            <a:off x="1971578" y="1685738"/>
            <a:ext cx="3835844" cy="1576874"/>
          </a:xfrm>
          <a:prstGeom prst="rect">
            <a:avLst/>
          </a:prstGeom>
          <a:solidFill>
            <a:schemeClr val="accent1"/>
          </a:solidFill>
        </p:spPr>
        <p:txBody>
          <a:bodyPr wrap="square" tIns="174909" anchor="t" anchorCtr="0">
            <a:noAutofit/>
          </a:bodyPr>
          <a:lstStyle/>
          <a:p>
            <a:pPr marL="559707" defTabSz="699606"/>
            <a:r>
              <a:rPr lang="en-US" sz="1377" dirty="0">
                <a:ea typeface="MS PGothic" panose="020B0600070205080204" pitchFamily="34" charset="-128"/>
              </a:rPr>
              <a:t>Before you try importing your BCS model into the o365 tenant you need to grant rights to current user to add models first, or you will get an “access denied at 0,0” error when importing the model</a:t>
            </a:r>
            <a:endParaRPr lang="en-US" sz="1071" dirty="0">
              <a:ea typeface="MS PGothic" panose="020B0600070205080204" pitchFamily="34" charset="-128"/>
            </a:endParaRPr>
          </a:p>
        </p:txBody>
      </p:sp>
      <p:sp>
        <p:nvSpPr>
          <p:cNvPr id="8" name="TextBox 7"/>
          <p:cNvSpPr txBox="1"/>
          <p:nvPr/>
        </p:nvSpPr>
        <p:spPr>
          <a:xfrm>
            <a:off x="2045412" y="1917668"/>
            <a:ext cx="316794" cy="384401"/>
          </a:xfrm>
          <a:prstGeom prst="rect">
            <a:avLst/>
          </a:prstGeom>
          <a:solidFill>
            <a:schemeClr val="accent1"/>
          </a:solidFill>
        </p:spPr>
        <p:txBody>
          <a:bodyPr wrap="square" lIns="0" tIns="0" rIns="0" bIns="0" rtlCol="0">
            <a:spAutoFit/>
          </a:bodyPr>
          <a:lstStyle/>
          <a:p>
            <a:pPr defTabSz="699606"/>
            <a:r>
              <a:rPr lang="en-US" sz="2449" spc="-54" dirty="0">
                <a:solidFill>
                  <a:srgbClr val="000000">
                    <a:lumMod val="75000"/>
                    <a:lumOff val="25000"/>
                  </a:srgbClr>
                </a:solidFill>
                <a:ea typeface="MS PGothic" panose="020B0600070205080204" pitchFamily="34" charset="-128"/>
                <a:cs typeface="Segoe UI" panose="020B0502040204020203" pitchFamily="34" charset="0"/>
              </a:rPr>
              <a:t>❶</a:t>
            </a:r>
            <a:endParaRPr lang="en-US" sz="2449" spc="-54" dirty="0">
              <a:solidFill>
                <a:srgbClr val="000000">
                  <a:lumMod val="75000"/>
                  <a:lumOff val="25000"/>
                </a:srgbClr>
              </a:solidFill>
              <a:ea typeface="MS PGothic" panose="020B0600070205080204" pitchFamily="34" charset="-128"/>
            </a:endParaRPr>
          </a:p>
        </p:txBody>
      </p:sp>
      <p:pic>
        <p:nvPicPr>
          <p:cNvPr id="9" name="Picture 8"/>
          <p:cNvPicPr>
            <a:picLocks noChangeAspect="1"/>
          </p:cNvPicPr>
          <p:nvPr/>
        </p:nvPicPr>
        <p:blipFill>
          <a:blip r:embed="rId3"/>
          <a:stretch>
            <a:fillRect/>
          </a:stretch>
        </p:blipFill>
        <p:spPr>
          <a:xfrm>
            <a:off x="1950980" y="3415666"/>
            <a:ext cx="4710593" cy="1709153"/>
          </a:xfrm>
          <a:prstGeom prst="rect">
            <a:avLst/>
          </a:prstGeom>
        </p:spPr>
      </p:pic>
      <p:pic>
        <p:nvPicPr>
          <p:cNvPr id="10" name="Picture 9"/>
          <p:cNvPicPr>
            <a:picLocks noChangeAspect="1"/>
          </p:cNvPicPr>
          <p:nvPr/>
        </p:nvPicPr>
        <p:blipFill>
          <a:blip r:embed="rId4"/>
          <a:stretch>
            <a:fillRect/>
          </a:stretch>
        </p:blipFill>
        <p:spPr>
          <a:xfrm>
            <a:off x="4304697" y="5013104"/>
            <a:ext cx="2735488" cy="985027"/>
          </a:xfrm>
          <a:prstGeom prst="rect">
            <a:avLst/>
          </a:prstGeom>
        </p:spPr>
      </p:pic>
      <p:pic>
        <p:nvPicPr>
          <p:cNvPr id="11" name="Picture 10"/>
          <p:cNvPicPr>
            <a:picLocks noChangeAspect="1"/>
          </p:cNvPicPr>
          <p:nvPr/>
        </p:nvPicPr>
        <p:blipFill>
          <a:blip r:embed="rId5"/>
          <a:stretch>
            <a:fillRect/>
          </a:stretch>
        </p:blipFill>
        <p:spPr>
          <a:xfrm>
            <a:off x="7547303" y="2294451"/>
            <a:ext cx="3008052" cy="3211167"/>
          </a:xfrm>
          <a:prstGeom prst="rect">
            <a:avLst/>
          </a:prstGeom>
        </p:spPr>
      </p:pic>
      <p:sp>
        <p:nvSpPr>
          <p:cNvPr id="12" name="Oval 11"/>
          <p:cNvSpPr/>
          <p:nvPr/>
        </p:nvSpPr>
        <p:spPr>
          <a:xfrm>
            <a:off x="1657102" y="3555301"/>
            <a:ext cx="252445" cy="245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606"/>
            <a:r>
              <a:rPr lang="en-US" sz="1377" dirty="0">
                <a:solidFill>
                  <a:srgbClr val="FFFFFF"/>
                </a:solidFill>
              </a:rPr>
              <a:t>1</a:t>
            </a:r>
          </a:p>
        </p:txBody>
      </p:sp>
      <p:sp>
        <p:nvSpPr>
          <p:cNvPr id="13" name="Oval 12"/>
          <p:cNvSpPr/>
          <p:nvPr/>
        </p:nvSpPr>
        <p:spPr>
          <a:xfrm>
            <a:off x="4176190" y="5411852"/>
            <a:ext cx="252445" cy="245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606"/>
            <a:r>
              <a:rPr lang="en-US" sz="1377" dirty="0">
                <a:solidFill>
                  <a:srgbClr val="FFFFFF"/>
                </a:solidFill>
              </a:rPr>
              <a:t>2</a:t>
            </a:r>
          </a:p>
        </p:txBody>
      </p:sp>
      <p:sp>
        <p:nvSpPr>
          <p:cNvPr id="14" name="Oval 13"/>
          <p:cNvSpPr/>
          <p:nvPr/>
        </p:nvSpPr>
        <p:spPr>
          <a:xfrm>
            <a:off x="7211990" y="2495600"/>
            <a:ext cx="252445" cy="2452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9606"/>
            <a:r>
              <a:rPr lang="en-US" sz="1377" dirty="0">
                <a:solidFill>
                  <a:srgbClr val="FFFFFF"/>
                </a:solidFill>
              </a:rPr>
              <a:t>3</a:t>
            </a:r>
          </a:p>
        </p:txBody>
      </p:sp>
    </p:spTree>
    <p:extLst>
      <p:ext uri="{BB962C8B-B14F-4D97-AF65-F5344CB8AC3E}">
        <p14:creationId xmlns:p14="http://schemas.microsoft.com/office/powerpoint/2010/main" val="277972410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738664"/>
          </a:xfrm>
        </p:spPr>
        <p:txBody>
          <a:bodyPr/>
          <a:lstStyle/>
          <a:p>
            <a:endParaRPr lang="en-GB" dirty="0">
              <a:solidFill>
                <a:schemeClr val="tx1"/>
              </a:solidFill>
            </a:endParaRPr>
          </a:p>
        </p:txBody>
      </p:sp>
      <p:sp>
        <p:nvSpPr>
          <p:cNvPr id="3" name="Title 2"/>
          <p:cNvSpPr>
            <a:spLocks noGrp="1"/>
          </p:cNvSpPr>
          <p:nvPr>
            <p:ph type="title"/>
          </p:nvPr>
        </p:nvSpPr>
        <p:spPr/>
        <p:txBody>
          <a:bodyPr/>
          <a:lstStyle/>
          <a:p>
            <a:r>
              <a:rPr lang="en-US" sz="3672" dirty="0">
                <a:solidFill>
                  <a:schemeClr val="tx1"/>
                </a:solidFill>
                <a:latin typeface="+mn-lt"/>
              </a:rPr>
              <a:t>5</a:t>
            </a:r>
            <a:r>
              <a:rPr lang="en-US" sz="3672" dirty="0">
                <a:solidFill>
                  <a:schemeClr val="tx1"/>
                </a:solidFill>
              </a:rPr>
              <a:t> Import the Business Data Connectivity model file into SharePoint Online</a:t>
            </a:r>
          </a:p>
        </p:txBody>
      </p:sp>
      <p:sp>
        <p:nvSpPr>
          <p:cNvPr id="20" name="Rectangle 19"/>
          <p:cNvSpPr/>
          <p:nvPr/>
        </p:nvSpPr>
        <p:spPr>
          <a:xfrm>
            <a:off x="1971312"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1" name="Rectangle 20"/>
          <p:cNvSpPr/>
          <p:nvPr/>
        </p:nvSpPr>
        <p:spPr>
          <a:xfrm>
            <a:off x="2063372" y="3905384"/>
            <a:ext cx="2520405" cy="526443"/>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Browse to the location of your .ECT file</a:t>
            </a:r>
          </a:p>
        </p:txBody>
      </p:sp>
      <p:sp>
        <p:nvSpPr>
          <p:cNvPr id="22" name="Rectangle 21"/>
          <p:cNvSpPr/>
          <p:nvPr/>
        </p:nvSpPr>
        <p:spPr>
          <a:xfrm>
            <a:off x="7887624"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3" name="Rectangle 22"/>
          <p:cNvSpPr/>
          <p:nvPr/>
        </p:nvSpPr>
        <p:spPr>
          <a:xfrm>
            <a:off x="7979686" y="2220739"/>
            <a:ext cx="2353595" cy="742578"/>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Click the </a:t>
            </a:r>
            <a:r>
              <a:rPr lang="en-US" sz="1377" b="1" dirty="0">
                <a:ea typeface="MS PGothic" panose="020B0600070205080204" pitchFamily="34" charset="-128"/>
              </a:rPr>
              <a:t>Edit</a:t>
            </a:r>
            <a:r>
              <a:rPr lang="en-US" sz="1377" dirty="0">
                <a:ea typeface="MS PGothic" panose="020B0600070205080204" pitchFamily="34" charset="-128"/>
              </a:rPr>
              <a:t> tab, and then click </a:t>
            </a:r>
            <a:r>
              <a:rPr lang="en-US" sz="1377" b="1" dirty="0">
                <a:ea typeface="MS PGothic" panose="020B0600070205080204" pitchFamily="34" charset="-128"/>
              </a:rPr>
              <a:t>Import</a:t>
            </a:r>
          </a:p>
        </p:txBody>
      </p:sp>
      <p:sp>
        <p:nvSpPr>
          <p:cNvPr id="24" name="Rectangle 23"/>
          <p:cNvSpPr/>
          <p:nvPr/>
        </p:nvSpPr>
        <p:spPr>
          <a:xfrm>
            <a:off x="4909368"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5" name="Rectangle 24"/>
          <p:cNvSpPr/>
          <p:nvPr/>
        </p:nvSpPr>
        <p:spPr>
          <a:xfrm>
            <a:off x="5001430" y="2220739"/>
            <a:ext cx="2353595" cy="958714"/>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Click </a:t>
            </a:r>
            <a:r>
              <a:rPr lang="en-US" sz="1377" b="1" dirty="0">
                <a:ea typeface="MS PGothic" panose="020B0600070205080204" pitchFamily="34" charset="-128"/>
              </a:rPr>
              <a:t>Manage BDC Models and External Content Types</a:t>
            </a:r>
          </a:p>
        </p:txBody>
      </p:sp>
      <p:sp>
        <p:nvSpPr>
          <p:cNvPr id="26" name="Rectangle 25"/>
          <p:cNvSpPr/>
          <p:nvPr/>
        </p:nvSpPr>
        <p:spPr>
          <a:xfrm>
            <a:off x="1971312"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7" name="Rectangle 26"/>
          <p:cNvSpPr/>
          <p:nvPr/>
        </p:nvSpPr>
        <p:spPr>
          <a:xfrm>
            <a:off x="2063372" y="2220739"/>
            <a:ext cx="2353595" cy="742578"/>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Open Business Connectivity Services</a:t>
            </a:r>
          </a:p>
        </p:txBody>
      </p:sp>
      <p:sp>
        <p:nvSpPr>
          <p:cNvPr id="28" name="Rectangle 27"/>
          <p:cNvSpPr/>
          <p:nvPr/>
        </p:nvSpPr>
        <p:spPr>
          <a:xfrm>
            <a:off x="4909368"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9" name="Rectangle 28"/>
          <p:cNvSpPr/>
          <p:nvPr/>
        </p:nvSpPr>
        <p:spPr>
          <a:xfrm>
            <a:off x="5001429" y="3905383"/>
            <a:ext cx="2505479" cy="1187602"/>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Click </a:t>
            </a:r>
            <a:r>
              <a:rPr lang="en-US" sz="1377" b="1" dirty="0">
                <a:ea typeface="MS PGothic" panose="020B0600070205080204" pitchFamily="34" charset="-128"/>
              </a:rPr>
              <a:t>Import</a:t>
            </a:r>
          </a:p>
          <a:p>
            <a:pPr marL="0" lvl="1" defTabSz="699606">
              <a:spcBef>
                <a:spcPts val="1224"/>
              </a:spcBef>
              <a:buSzPct val="80000"/>
            </a:pPr>
            <a:r>
              <a:rPr lang="en-US" sz="918" dirty="0">
                <a:ea typeface="MS PGothic" panose="020B0600070205080204" pitchFamily="34" charset="-128"/>
              </a:rPr>
              <a:t>During the import, Business Connectivity Services validates the markup language in the model, queries the connection settings object, and connects to the on-premises OData source</a:t>
            </a:r>
          </a:p>
        </p:txBody>
      </p:sp>
      <p:sp>
        <p:nvSpPr>
          <p:cNvPr id="30" name="TextBox 29"/>
          <p:cNvSpPr txBox="1"/>
          <p:nvPr/>
        </p:nvSpPr>
        <p:spPr>
          <a:xfrm>
            <a:off x="2063373" y="2220739"/>
            <a:ext cx="316794"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❶</a:t>
            </a:r>
          </a:p>
        </p:txBody>
      </p:sp>
      <p:sp>
        <p:nvSpPr>
          <p:cNvPr id="31" name="TextBox 30"/>
          <p:cNvSpPr txBox="1"/>
          <p:nvPr/>
        </p:nvSpPr>
        <p:spPr>
          <a:xfrm>
            <a:off x="5001429" y="2220739"/>
            <a:ext cx="316795"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❷</a:t>
            </a:r>
          </a:p>
        </p:txBody>
      </p:sp>
      <p:sp>
        <p:nvSpPr>
          <p:cNvPr id="32" name="TextBox 31"/>
          <p:cNvSpPr txBox="1"/>
          <p:nvPr/>
        </p:nvSpPr>
        <p:spPr>
          <a:xfrm>
            <a:off x="7979686" y="2220739"/>
            <a:ext cx="316794"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❸</a:t>
            </a:r>
          </a:p>
        </p:txBody>
      </p:sp>
      <p:sp>
        <p:nvSpPr>
          <p:cNvPr id="33" name="TextBox 32"/>
          <p:cNvSpPr txBox="1"/>
          <p:nvPr/>
        </p:nvSpPr>
        <p:spPr>
          <a:xfrm>
            <a:off x="2063373" y="3905383"/>
            <a:ext cx="316794"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❹</a:t>
            </a:r>
          </a:p>
        </p:txBody>
      </p:sp>
      <p:sp>
        <p:nvSpPr>
          <p:cNvPr id="34" name="TextBox 33"/>
          <p:cNvSpPr txBox="1"/>
          <p:nvPr/>
        </p:nvSpPr>
        <p:spPr>
          <a:xfrm>
            <a:off x="5001429" y="3905383"/>
            <a:ext cx="316794"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❺</a:t>
            </a:r>
          </a:p>
        </p:txBody>
      </p:sp>
    </p:spTree>
    <p:extLst>
      <p:ext uri="{BB962C8B-B14F-4D97-AF65-F5344CB8AC3E}">
        <p14:creationId xmlns:p14="http://schemas.microsoft.com/office/powerpoint/2010/main" val="63939546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738664"/>
          </a:xfrm>
        </p:spPr>
        <p:txBody>
          <a:bodyPr/>
          <a:lstStyle/>
          <a:p>
            <a:endParaRPr lang="en-GB" dirty="0">
              <a:solidFill>
                <a:schemeClr val="tx1"/>
              </a:solidFill>
            </a:endParaRPr>
          </a:p>
        </p:txBody>
      </p:sp>
      <p:sp>
        <p:nvSpPr>
          <p:cNvPr id="3" name="Title 2"/>
          <p:cNvSpPr>
            <a:spLocks noGrp="1"/>
          </p:cNvSpPr>
          <p:nvPr>
            <p:ph type="title"/>
          </p:nvPr>
        </p:nvSpPr>
        <p:spPr/>
        <p:txBody>
          <a:bodyPr/>
          <a:lstStyle/>
          <a:p>
            <a:r>
              <a:rPr lang="en-US" sz="3672" dirty="0">
                <a:solidFill>
                  <a:schemeClr val="tx1"/>
                </a:solidFill>
                <a:latin typeface="+mn-lt"/>
              </a:rPr>
              <a:t>5</a:t>
            </a:r>
            <a:r>
              <a:rPr lang="en-US" sz="3672" dirty="0">
                <a:solidFill>
                  <a:schemeClr val="tx1"/>
                </a:solidFill>
              </a:rPr>
              <a:t> Configure Metadata Store Permissions for Users</a:t>
            </a:r>
          </a:p>
        </p:txBody>
      </p:sp>
      <p:sp>
        <p:nvSpPr>
          <p:cNvPr id="5" name="Rectangle 4"/>
          <p:cNvSpPr/>
          <p:nvPr/>
        </p:nvSpPr>
        <p:spPr>
          <a:xfrm>
            <a:off x="2299798" y="2000556"/>
            <a:ext cx="3835844" cy="2300314"/>
          </a:xfrm>
          <a:prstGeom prst="rect">
            <a:avLst/>
          </a:prstGeom>
          <a:solidFill>
            <a:schemeClr val="accent1"/>
          </a:solidFill>
        </p:spPr>
        <p:txBody>
          <a:bodyPr wrap="square" tIns="174909" anchor="t" anchorCtr="0">
            <a:noAutofit/>
          </a:bodyPr>
          <a:lstStyle/>
          <a:p>
            <a:pPr marL="559707" defTabSz="699606"/>
            <a:r>
              <a:rPr lang="en-US" sz="1377" dirty="0">
                <a:ea typeface="MS PGothic" panose="020B0600070205080204" pitchFamily="34" charset="-128"/>
              </a:rPr>
              <a:t>In the online Metadata Store for Business Connectivity Services, select the model you just imported and grant execute permissions to all authenticated users</a:t>
            </a:r>
          </a:p>
          <a:p>
            <a:pPr marL="0" lvl="1" defTabSz="699606">
              <a:spcBef>
                <a:spcPts val="1836"/>
              </a:spcBef>
              <a:buSzPct val="80000"/>
            </a:pPr>
            <a:r>
              <a:rPr lang="en-US" sz="1071" dirty="0">
                <a:ea typeface="MS PGothic" panose="020B0600070205080204" pitchFamily="34" charset="-128"/>
              </a:rPr>
              <a:t>For users who authenticate to your SharePoint Online tenancy, this setting allows use of external content types stored in the Metadata Store</a:t>
            </a:r>
          </a:p>
        </p:txBody>
      </p:sp>
      <p:sp>
        <p:nvSpPr>
          <p:cNvPr id="6" name="Rectangle 5"/>
          <p:cNvSpPr/>
          <p:nvPr/>
        </p:nvSpPr>
        <p:spPr>
          <a:xfrm>
            <a:off x="6275460" y="2000556"/>
            <a:ext cx="3857574" cy="2300314"/>
          </a:xfrm>
          <a:prstGeom prst="rect">
            <a:avLst/>
          </a:prstGeom>
          <a:solidFill>
            <a:schemeClr val="accent1"/>
          </a:solidFill>
        </p:spPr>
        <p:txBody>
          <a:bodyPr wrap="square" tIns="174909" anchor="t" anchorCtr="0">
            <a:noAutofit/>
          </a:bodyPr>
          <a:lstStyle/>
          <a:p>
            <a:pPr marL="559707" defTabSz="699606"/>
            <a:r>
              <a:rPr lang="en-US" sz="1377" dirty="0">
                <a:ea typeface="MS PGothic" panose="020B0600070205080204" pitchFamily="34" charset="-128"/>
              </a:rPr>
              <a:t>Set permission for propagation for all Business Connectivity Services models, external systems, and external content types</a:t>
            </a:r>
          </a:p>
          <a:p>
            <a:pPr marL="0" lvl="1" defTabSz="699606">
              <a:spcBef>
                <a:spcPts val="1836"/>
              </a:spcBef>
              <a:buSzPct val="80000"/>
            </a:pPr>
            <a:r>
              <a:rPr lang="en-US" sz="1071" dirty="0">
                <a:ea typeface="MS PGothic" panose="020B0600070205080204" pitchFamily="34" charset="-128"/>
              </a:rPr>
              <a:t>This setting replaces existing permissions</a:t>
            </a:r>
          </a:p>
        </p:txBody>
      </p:sp>
      <p:sp>
        <p:nvSpPr>
          <p:cNvPr id="7" name="TextBox 6"/>
          <p:cNvSpPr txBox="1"/>
          <p:nvPr/>
        </p:nvSpPr>
        <p:spPr>
          <a:xfrm>
            <a:off x="6338204" y="2136305"/>
            <a:ext cx="316794" cy="384401"/>
          </a:xfrm>
          <a:prstGeom prst="rect">
            <a:avLst/>
          </a:prstGeom>
          <a:solidFill>
            <a:schemeClr val="accent1"/>
          </a:solid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❷</a:t>
            </a:r>
            <a:endParaRPr lang="en-US" sz="2449" spc="-54" dirty="0">
              <a:ea typeface="MS PGothic" panose="020B0600070205080204" pitchFamily="34" charset="-128"/>
            </a:endParaRPr>
          </a:p>
        </p:txBody>
      </p:sp>
      <p:sp>
        <p:nvSpPr>
          <p:cNvPr id="8" name="TextBox 7"/>
          <p:cNvSpPr txBox="1"/>
          <p:nvPr/>
        </p:nvSpPr>
        <p:spPr>
          <a:xfrm>
            <a:off x="2373634" y="2136304"/>
            <a:ext cx="316794" cy="384401"/>
          </a:xfrm>
          <a:prstGeom prst="rect">
            <a:avLst/>
          </a:prstGeom>
          <a:solidFill>
            <a:schemeClr val="accent1"/>
          </a:solidFill>
        </p:spPr>
        <p:txBody>
          <a:bodyPr wrap="square" lIns="0" tIns="0" rIns="0" bIns="0" rtlCol="0">
            <a:spAutoFit/>
          </a:bodyPr>
          <a:lstStyle/>
          <a:p>
            <a:pPr defTabSz="699606"/>
            <a:r>
              <a:rPr lang="en-US" sz="2449" spc="-54" dirty="0">
                <a:ea typeface="MS PGothic" panose="020B0600070205080204" pitchFamily="34" charset="-128"/>
                <a:cs typeface="Segoe UI" panose="020B0502040204020203" pitchFamily="34" charset="0"/>
              </a:rPr>
              <a:t>❶</a:t>
            </a:r>
            <a:endParaRPr lang="en-US" sz="2449" spc="-54" dirty="0">
              <a:ea typeface="MS PGothic" panose="020B0600070205080204" pitchFamily="34" charset="-128"/>
            </a:endParaRPr>
          </a:p>
        </p:txBody>
      </p:sp>
    </p:spTree>
    <p:extLst>
      <p:ext uri="{BB962C8B-B14F-4D97-AF65-F5344CB8AC3E}">
        <p14:creationId xmlns:p14="http://schemas.microsoft.com/office/powerpoint/2010/main" val="2846315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2" name="Text Placeholder 1"/>
          <p:cNvSpPr>
            <a:spLocks noGrp="1"/>
          </p:cNvSpPr>
          <p:nvPr>
            <p:ph type="body" sz="quarter" idx="10"/>
          </p:nvPr>
        </p:nvSpPr>
        <p:spPr/>
        <p:txBody>
          <a:bodyPr/>
          <a:lstStyle/>
          <a:p>
            <a:pPr>
              <a:spcBef>
                <a:spcPts val="1200"/>
              </a:spcBef>
            </a:pPr>
            <a:r>
              <a:rPr lang="en-US" sz="3600" dirty="0" smtClean="0">
                <a:solidFill>
                  <a:schemeClr val="tx1"/>
                </a:solidFill>
              </a:rPr>
              <a:t>Overview of Hybrid and BCS</a:t>
            </a:r>
            <a:endParaRPr lang="en-US" sz="3600" dirty="0">
              <a:solidFill>
                <a:schemeClr val="tx1"/>
              </a:solidFill>
            </a:endParaRPr>
          </a:p>
          <a:p>
            <a:pPr>
              <a:spcBef>
                <a:spcPts val="1200"/>
              </a:spcBef>
            </a:pPr>
            <a:r>
              <a:rPr lang="en-US" sz="3600" dirty="0" smtClean="0">
                <a:solidFill>
                  <a:schemeClr val="tx1"/>
                </a:solidFill>
              </a:rPr>
              <a:t>Understand BCS key concepts</a:t>
            </a:r>
          </a:p>
          <a:p>
            <a:pPr>
              <a:spcBef>
                <a:spcPts val="1200"/>
              </a:spcBef>
            </a:pPr>
            <a:r>
              <a:rPr lang="en-US" sz="3600" dirty="0" smtClean="0">
                <a:solidFill>
                  <a:schemeClr val="tx1"/>
                </a:solidFill>
              </a:rPr>
              <a:t>Configure Hybrid BCS for a Real World Scenario</a:t>
            </a:r>
            <a:endParaRPr lang="en-US" sz="3600" dirty="0">
              <a:solidFill>
                <a:schemeClr val="tx1"/>
              </a:solidFill>
            </a:endParaRPr>
          </a:p>
        </p:txBody>
      </p:sp>
    </p:spTree>
    <p:extLst>
      <p:ext uri="{BB962C8B-B14F-4D97-AF65-F5344CB8AC3E}">
        <p14:creationId xmlns:p14="http://schemas.microsoft.com/office/powerpoint/2010/main" val="73896508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sz="3672" dirty="0"/>
              <a:t>Steps to configure hybrid Business Connectivity Services</a:t>
            </a:r>
          </a:p>
        </p:txBody>
      </p:sp>
      <p:sp>
        <p:nvSpPr>
          <p:cNvPr id="30" name="Rectangle 29"/>
          <p:cNvSpPr/>
          <p:nvPr/>
        </p:nvSpPr>
        <p:spPr>
          <a:xfrm>
            <a:off x="7888345"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1" name="Rectangle 30"/>
          <p:cNvSpPr/>
          <p:nvPr/>
        </p:nvSpPr>
        <p:spPr>
          <a:xfrm>
            <a:off x="1971312"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2" name="Rectangle 31"/>
          <p:cNvSpPr/>
          <p:nvPr/>
        </p:nvSpPr>
        <p:spPr>
          <a:xfrm>
            <a:off x="2063372" y="3905384"/>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 connection to your on premises service</a:t>
            </a:r>
          </a:p>
        </p:txBody>
      </p:sp>
      <p:sp>
        <p:nvSpPr>
          <p:cNvPr id="33" name="Rectangle 32"/>
          <p:cNvSpPr/>
          <p:nvPr/>
        </p:nvSpPr>
        <p:spPr>
          <a:xfrm>
            <a:off x="7887624"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4" name="Rectangle 33"/>
          <p:cNvSpPr/>
          <p:nvPr/>
        </p:nvSpPr>
        <p:spPr>
          <a:xfrm>
            <a:off x="7979686" y="2220739"/>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Make your ECT file “tenant ready”</a:t>
            </a:r>
          </a:p>
        </p:txBody>
      </p:sp>
      <p:sp>
        <p:nvSpPr>
          <p:cNvPr id="35" name="Rectangle 34"/>
          <p:cNvSpPr/>
          <p:nvPr/>
        </p:nvSpPr>
        <p:spPr>
          <a:xfrm>
            <a:off x="4909368"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6" name="Rectangle 35"/>
          <p:cNvSpPr/>
          <p:nvPr/>
        </p:nvSpPr>
        <p:spPr>
          <a:xfrm>
            <a:off x="5001430" y="2220739"/>
            <a:ext cx="2353595" cy="958714"/>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content type based on your OData source</a:t>
            </a:r>
          </a:p>
        </p:txBody>
      </p:sp>
      <p:sp>
        <p:nvSpPr>
          <p:cNvPr id="37" name="Rectangle 36"/>
          <p:cNvSpPr/>
          <p:nvPr/>
        </p:nvSpPr>
        <p:spPr>
          <a:xfrm>
            <a:off x="1971312" y="1981387"/>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38" name="TextBox 37"/>
          <p:cNvSpPr txBox="1"/>
          <p:nvPr/>
        </p:nvSpPr>
        <p:spPr>
          <a:xfrm>
            <a:off x="2063373"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sp>
        <p:nvSpPr>
          <p:cNvPr id="39" name="TextBox 38"/>
          <p:cNvSpPr txBox="1"/>
          <p:nvPr/>
        </p:nvSpPr>
        <p:spPr>
          <a:xfrm>
            <a:off x="5001429" y="2220739"/>
            <a:ext cx="316795"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sp>
        <p:nvSpPr>
          <p:cNvPr id="40" name="TextBox 39"/>
          <p:cNvSpPr txBox="1"/>
          <p:nvPr/>
        </p:nvSpPr>
        <p:spPr>
          <a:xfrm>
            <a:off x="7979686"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sp>
        <p:nvSpPr>
          <p:cNvPr id="41" name="TextBox 40"/>
          <p:cNvSpPr txBox="1"/>
          <p:nvPr/>
        </p:nvSpPr>
        <p:spPr>
          <a:xfrm>
            <a:off x="2063373"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sp>
        <p:nvSpPr>
          <p:cNvPr id="42" name="TextBox 41"/>
          <p:cNvSpPr txBox="1"/>
          <p:nvPr/>
        </p:nvSpPr>
        <p:spPr>
          <a:xfrm>
            <a:off x="7980406"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43" name="Rectangle 42"/>
          <p:cNvSpPr/>
          <p:nvPr/>
        </p:nvSpPr>
        <p:spPr>
          <a:xfrm>
            <a:off x="2063372" y="2220739"/>
            <a:ext cx="2353595" cy="742578"/>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Use an existing or create a new OData data source</a:t>
            </a:r>
          </a:p>
        </p:txBody>
      </p:sp>
      <p:sp>
        <p:nvSpPr>
          <p:cNvPr id="44" name="Rectangle 43"/>
          <p:cNvSpPr/>
          <p:nvPr/>
        </p:nvSpPr>
        <p:spPr>
          <a:xfrm>
            <a:off x="7980406" y="3905383"/>
            <a:ext cx="2353595" cy="1174850"/>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list and validate the hybrid Business Connectivity Services solution</a:t>
            </a:r>
          </a:p>
        </p:txBody>
      </p:sp>
      <p:sp>
        <p:nvSpPr>
          <p:cNvPr id="24" name="Rectangle 23"/>
          <p:cNvSpPr/>
          <p:nvPr/>
        </p:nvSpPr>
        <p:spPr>
          <a:xfrm>
            <a:off x="4909368" y="3666032"/>
            <a:ext cx="2598151" cy="1399269"/>
          </a:xfrm>
          <a:prstGeom prst="rect">
            <a:avLst/>
          </a:prstGeom>
          <a:solidFill>
            <a:srgbClr val="D2D2D2"/>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25" name="TextBox 24"/>
          <p:cNvSpPr txBox="1"/>
          <p:nvPr/>
        </p:nvSpPr>
        <p:spPr>
          <a:xfrm>
            <a:off x="5001429"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
        <p:nvSpPr>
          <p:cNvPr id="26" name="Rectangle 25"/>
          <p:cNvSpPr/>
          <p:nvPr/>
        </p:nvSpPr>
        <p:spPr>
          <a:xfrm>
            <a:off x="5001430" y="3905384"/>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Upload your model (.ECT) to o365</a:t>
            </a:r>
          </a:p>
        </p:txBody>
      </p:sp>
    </p:spTree>
    <p:extLst>
      <p:ext uri="{BB962C8B-B14F-4D97-AF65-F5344CB8AC3E}">
        <p14:creationId xmlns:p14="http://schemas.microsoft.com/office/powerpoint/2010/main" val="23847984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72" dirty="0">
                <a:latin typeface="+mn-lt"/>
              </a:rPr>
              <a:t>6</a:t>
            </a:r>
            <a:r>
              <a:rPr lang="en-US" sz="3672" dirty="0"/>
              <a:t> Create a SharePoint External List</a:t>
            </a:r>
          </a:p>
        </p:txBody>
      </p:sp>
      <p:sp>
        <p:nvSpPr>
          <p:cNvPr id="20" name="Rectangle 19"/>
          <p:cNvSpPr/>
          <p:nvPr/>
        </p:nvSpPr>
        <p:spPr>
          <a:xfrm>
            <a:off x="1971312"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1" name="Rectangle 20"/>
          <p:cNvSpPr/>
          <p:nvPr/>
        </p:nvSpPr>
        <p:spPr>
          <a:xfrm>
            <a:off x="2054923" y="3699820"/>
            <a:ext cx="2520405" cy="1390985"/>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Click </a:t>
            </a:r>
            <a:r>
              <a:rPr lang="en-US" sz="1377" b="1" dirty="0">
                <a:ea typeface="MS PGothic" panose="020B0600070205080204" pitchFamily="34" charset="-128"/>
              </a:rPr>
              <a:t>Select External Content Type</a:t>
            </a:r>
            <a:r>
              <a:rPr lang="en-US" sz="1377" dirty="0">
                <a:ea typeface="MS PGothic" panose="020B0600070205080204" pitchFamily="34" charset="-128"/>
              </a:rPr>
              <a:t>, and then select the external content type that you imported previously</a:t>
            </a:r>
          </a:p>
        </p:txBody>
      </p:sp>
      <p:sp>
        <p:nvSpPr>
          <p:cNvPr id="22" name="Rectangle 21"/>
          <p:cNvSpPr/>
          <p:nvPr/>
        </p:nvSpPr>
        <p:spPr>
          <a:xfrm>
            <a:off x="7887624"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3" name="Rectangle 22"/>
          <p:cNvSpPr/>
          <p:nvPr/>
        </p:nvSpPr>
        <p:spPr>
          <a:xfrm>
            <a:off x="7979686" y="2220739"/>
            <a:ext cx="2353595" cy="742578"/>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Click </a:t>
            </a:r>
            <a:r>
              <a:rPr lang="en-US" sz="1377" b="1" dirty="0">
                <a:ea typeface="MS PGothic" panose="020B0600070205080204" pitchFamily="34" charset="-128"/>
              </a:rPr>
              <a:t>External List</a:t>
            </a:r>
            <a:r>
              <a:rPr lang="en-US" sz="1377" dirty="0">
                <a:ea typeface="MS PGothic" panose="020B0600070205080204" pitchFamily="34" charset="-128"/>
              </a:rPr>
              <a:t>, and then enter a descriptive name</a:t>
            </a:r>
          </a:p>
        </p:txBody>
      </p:sp>
      <p:sp>
        <p:nvSpPr>
          <p:cNvPr id="24" name="Rectangle 23"/>
          <p:cNvSpPr/>
          <p:nvPr/>
        </p:nvSpPr>
        <p:spPr>
          <a:xfrm>
            <a:off x="4909368"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5" name="Rectangle 24"/>
          <p:cNvSpPr/>
          <p:nvPr/>
        </p:nvSpPr>
        <p:spPr>
          <a:xfrm>
            <a:off x="5001430" y="2220739"/>
            <a:ext cx="2353595" cy="742578"/>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Click </a:t>
            </a:r>
            <a:r>
              <a:rPr lang="en-US" sz="1377" b="1" dirty="0">
                <a:ea typeface="MS PGothic" panose="020B0600070205080204" pitchFamily="34" charset="-128"/>
              </a:rPr>
              <a:t>Site Contents</a:t>
            </a:r>
            <a:r>
              <a:rPr lang="en-US" sz="1377" dirty="0">
                <a:ea typeface="MS PGothic" panose="020B0600070205080204" pitchFamily="34" charset="-128"/>
              </a:rPr>
              <a:t>, and then click </a:t>
            </a:r>
            <a:r>
              <a:rPr lang="en-US" sz="1377" b="1" dirty="0">
                <a:ea typeface="MS PGothic" panose="020B0600070205080204" pitchFamily="34" charset="-128"/>
              </a:rPr>
              <a:t>Add an App</a:t>
            </a:r>
          </a:p>
        </p:txBody>
      </p:sp>
      <p:sp>
        <p:nvSpPr>
          <p:cNvPr id="26" name="Rectangle 25"/>
          <p:cNvSpPr/>
          <p:nvPr/>
        </p:nvSpPr>
        <p:spPr>
          <a:xfrm>
            <a:off x="1971312"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7" name="Rectangle 26"/>
          <p:cNvSpPr/>
          <p:nvPr/>
        </p:nvSpPr>
        <p:spPr>
          <a:xfrm>
            <a:off x="2063372" y="2220739"/>
            <a:ext cx="2353595" cy="742578"/>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Open the online site that you prepared earlier</a:t>
            </a:r>
          </a:p>
        </p:txBody>
      </p:sp>
      <p:sp>
        <p:nvSpPr>
          <p:cNvPr id="28" name="Rectangle 27"/>
          <p:cNvSpPr/>
          <p:nvPr/>
        </p:nvSpPr>
        <p:spPr>
          <a:xfrm>
            <a:off x="4909368"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ea typeface="MS PGothic" panose="020B0600070205080204" pitchFamily="34" charset="-128"/>
            </a:endParaRPr>
          </a:p>
        </p:txBody>
      </p:sp>
      <p:sp>
        <p:nvSpPr>
          <p:cNvPr id="29" name="Rectangle 28"/>
          <p:cNvSpPr/>
          <p:nvPr/>
        </p:nvSpPr>
        <p:spPr>
          <a:xfrm>
            <a:off x="5001429" y="3905383"/>
            <a:ext cx="2505479" cy="742578"/>
          </a:xfrm>
          <a:prstGeom prst="rect">
            <a:avLst/>
          </a:prstGeom>
          <a:solidFill>
            <a:schemeClr val="accent1"/>
          </a:solidFill>
        </p:spPr>
        <p:txBody>
          <a:bodyPr wrap="square">
            <a:spAutoFit/>
          </a:bodyPr>
          <a:lstStyle/>
          <a:p>
            <a:pPr marL="559707" defTabSz="699606"/>
            <a:r>
              <a:rPr lang="en-US" sz="1377" dirty="0">
                <a:ea typeface="MS PGothic" panose="020B0600070205080204" pitchFamily="34" charset="-128"/>
              </a:rPr>
              <a:t>Open the external list and confirm that the external data is visible</a:t>
            </a:r>
          </a:p>
        </p:txBody>
      </p:sp>
      <p:sp>
        <p:nvSpPr>
          <p:cNvPr id="30" name="TextBox 29"/>
          <p:cNvSpPr txBox="1"/>
          <p:nvPr/>
        </p:nvSpPr>
        <p:spPr>
          <a:xfrm>
            <a:off x="2063373" y="2220739"/>
            <a:ext cx="316794"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❶</a:t>
            </a:r>
          </a:p>
        </p:txBody>
      </p:sp>
      <p:sp>
        <p:nvSpPr>
          <p:cNvPr id="31" name="TextBox 30"/>
          <p:cNvSpPr txBox="1"/>
          <p:nvPr/>
        </p:nvSpPr>
        <p:spPr>
          <a:xfrm>
            <a:off x="5001429" y="2220739"/>
            <a:ext cx="316795"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❷</a:t>
            </a:r>
          </a:p>
        </p:txBody>
      </p:sp>
      <p:sp>
        <p:nvSpPr>
          <p:cNvPr id="32" name="TextBox 31"/>
          <p:cNvSpPr txBox="1"/>
          <p:nvPr/>
        </p:nvSpPr>
        <p:spPr>
          <a:xfrm>
            <a:off x="7979686" y="2220739"/>
            <a:ext cx="316794"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❸</a:t>
            </a:r>
          </a:p>
        </p:txBody>
      </p:sp>
      <p:sp>
        <p:nvSpPr>
          <p:cNvPr id="33" name="TextBox 32"/>
          <p:cNvSpPr txBox="1"/>
          <p:nvPr/>
        </p:nvSpPr>
        <p:spPr>
          <a:xfrm>
            <a:off x="2063373" y="3905383"/>
            <a:ext cx="316794"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❹</a:t>
            </a:r>
          </a:p>
        </p:txBody>
      </p:sp>
      <p:sp>
        <p:nvSpPr>
          <p:cNvPr id="34" name="TextBox 33"/>
          <p:cNvSpPr txBox="1"/>
          <p:nvPr/>
        </p:nvSpPr>
        <p:spPr>
          <a:xfrm>
            <a:off x="5001429" y="3905383"/>
            <a:ext cx="316794" cy="384401"/>
          </a:xfrm>
          <a:prstGeom prst="rect">
            <a:avLst/>
          </a:prstGeom>
          <a:solidFill>
            <a:schemeClr val="accent1"/>
          </a:solidFill>
        </p:spPr>
        <p:txBody>
          <a:bodyPr wrap="square" lIns="0" tIns="0" rIns="0" bIns="0" rtlCol="0">
            <a:spAutoFit/>
          </a:bodyPr>
          <a:lstStyle>
            <a:defPPr>
              <a:defRPr lang="en-US"/>
            </a:defPPr>
            <a:lvl1pPr>
              <a:defRPr sz="3200" spc="-70">
                <a:solidFill>
                  <a:schemeClr val="tx1">
                    <a:lumMod val="75000"/>
                    <a:lumOff val="25000"/>
                  </a:schemeClr>
                </a:solidFill>
                <a:latin typeface="Segoe UI" panose="020B0502040204020203" pitchFamily="34" charset="0"/>
                <a:cs typeface="Segoe UI" panose="020B0502040204020203" pitchFamily="34" charset="0"/>
              </a:defRPr>
            </a:lvl1pPr>
          </a:lstStyle>
          <a:p>
            <a:pPr defTabSz="699606"/>
            <a:r>
              <a:rPr lang="en-US" sz="2449" dirty="0">
                <a:solidFill>
                  <a:schemeClr val="tx1"/>
                </a:solidFill>
                <a:ea typeface="MS PGothic" panose="020B0600070205080204" pitchFamily="34" charset="-128"/>
              </a:rPr>
              <a:t>❺</a:t>
            </a:r>
          </a:p>
        </p:txBody>
      </p:sp>
    </p:spTree>
    <p:extLst>
      <p:ext uri="{BB962C8B-B14F-4D97-AF65-F5344CB8AC3E}">
        <p14:creationId xmlns:p14="http://schemas.microsoft.com/office/powerpoint/2010/main" val="200062405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849463"/>
          </a:xfrm>
        </p:spPr>
        <p:txBody>
          <a:bodyPr/>
          <a:lstStyle/>
          <a:p>
            <a:pPr>
              <a:defRPr/>
            </a:pPr>
            <a:r>
              <a:rPr lang="en-GB" sz="4800" dirty="0" smtClean="0"/>
              <a:t>Demo: A </a:t>
            </a:r>
            <a:r>
              <a:rPr lang="en-GB" sz="4800" dirty="0"/>
              <a:t>Real World Application</a:t>
            </a:r>
          </a:p>
        </p:txBody>
      </p:sp>
      <p:sp>
        <p:nvSpPr>
          <p:cNvPr id="3" name="Text Placeholder 2"/>
          <p:cNvSpPr>
            <a:spLocks noGrp="1"/>
          </p:cNvSpPr>
          <p:nvPr>
            <p:ph type="body" sz="quarter" idx="12"/>
          </p:nvPr>
        </p:nvSpPr>
        <p:spPr>
          <a:xfrm>
            <a:off x="274639" y="3863018"/>
            <a:ext cx="10058401" cy="1625060"/>
          </a:xfrm>
        </p:spPr>
        <p:txBody>
          <a:bodyPr/>
          <a:lstStyle/>
          <a:p>
            <a:r>
              <a:rPr lang="en-GB" dirty="0" smtClean="0"/>
              <a:t>Configure BCS Hybrid, and ensure sales guys on the move can update data through SPO, and back office staff see this reflected on-premises. </a:t>
            </a:r>
            <a:endParaRPr lang="en-GB" dirty="0"/>
          </a:p>
        </p:txBody>
      </p:sp>
    </p:spTree>
    <p:extLst>
      <p:ext uri="{BB962C8B-B14F-4D97-AF65-F5344CB8AC3E}">
        <p14:creationId xmlns:p14="http://schemas.microsoft.com/office/powerpoint/2010/main" val="1661716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about Azure?</a:t>
            </a:r>
            <a:endParaRPr lang="en-GB" dirty="0"/>
          </a:p>
        </p:txBody>
      </p:sp>
      <p:sp>
        <p:nvSpPr>
          <p:cNvPr id="5" name="Text Placeholder 4"/>
          <p:cNvSpPr>
            <a:spLocks noGrp="1"/>
          </p:cNvSpPr>
          <p:nvPr>
            <p:ph type="body" sz="quarter" idx="12"/>
          </p:nvPr>
        </p:nvSpPr>
        <p:spPr/>
        <p:txBody>
          <a:bodyPr/>
          <a:lstStyle/>
          <a:p>
            <a:r>
              <a:rPr lang="en-GB" dirty="0" smtClean="0"/>
              <a:t>Using SQL Azure as a data source</a:t>
            </a:r>
            <a:endParaRPr lang="en-GB" dirty="0"/>
          </a:p>
        </p:txBody>
      </p:sp>
    </p:spTree>
    <p:extLst>
      <p:ext uri="{BB962C8B-B14F-4D97-AF65-F5344CB8AC3E}">
        <p14:creationId xmlns:p14="http://schemas.microsoft.com/office/powerpoint/2010/main" val="29209141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45629" y="4361784"/>
            <a:ext cx="4320480" cy="1647129"/>
            <a:chOff x="745629" y="4361785"/>
            <a:chExt cx="4320480" cy="1581172"/>
          </a:xfrm>
        </p:grpSpPr>
        <p:grpSp>
          <p:nvGrpSpPr>
            <p:cNvPr id="12" name="Group 11"/>
            <p:cNvGrpSpPr/>
            <p:nvPr/>
          </p:nvGrpSpPr>
          <p:grpSpPr>
            <a:xfrm>
              <a:off x="745629" y="4361785"/>
              <a:ext cx="4320480" cy="1581172"/>
              <a:chOff x="745629" y="4361785"/>
              <a:chExt cx="4320480" cy="1581172"/>
            </a:xfrm>
          </p:grpSpPr>
          <p:sp>
            <p:nvSpPr>
              <p:cNvPr id="70" name="Rectangle 69"/>
              <p:cNvSpPr/>
              <p:nvPr/>
            </p:nvSpPr>
            <p:spPr bwMode="auto">
              <a:xfrm>
                <a:off x="745629" y="4361785"/>
                <a:ext cx="4320480" cy="1581172"/>
              </a:xfrm>
              <a:prstGeom prst="rect">
                <a:avLst/>
              </a:prstGeom>
              <a:solidFill>
                <a:srgbClr val="00188F"/>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pic>
            <p:nvPicPr>
              <p:cNvPr id="48" name="Picture 47"/>
              <p:cNvPicPr>
                <a:picLocks noChangeAspect="1"/>
              </p:cNvPicPr>
              <p:nvPr/>
            </p:nvPicPr>
            <p:blipFill>
              <a:blip r:embed="rId3"/>
              <a:stretch>
                <a:fillRect/>
              </a:stretch>
            </p:blipFill>
            <p:spPr>
              <a:xfrm>
                <a:off x="1376296" y="4721398"/>
                <a:ext cx="1543251" cy="941006"/>
              </a:xfrm>
              <a:prstGeom prst="rect">
                <a:avLst/>
              </a:prstGeom>
            </p:spPr>
          </p:pic>
          <p:pic>
            <p:nvPicPr>
              <p:cNvPr id="49" name="Picture 48"/>
              <p:cNvPicPr>
                <a:picLocks noChangeAspect="1"/>
              </p:cNvPicPr>
              <p:nvPr/>
            </p:nvPicPr>
            <p:blipFill>
              <a:blip r:embed="rId4"/>
              <a:stretch>
                <a:fillRect/>
              </a:stretch>
            </p:blipFill>
            <p:spPr>
              <a:xfrm>
                <a:off x="1884483" y="4977175"/>
                <a:ext cx="570192" cy="554055"/>
              </a:xfrm>
              <a:prstGeom prst="rect">
                <a:avLst/>
              </a:prstGeom>
            </p:spPr>
          </p:pic>
          <p:pic>
            <p:nvPicPr>
              <p:cNvPr id="54" name="Picture 53"/>
              <p:cNvPicPr>
                <a:picLocks noChangeAspect="1"/>
              </p:cNvPicPr>
              <p:nvPr/>
            </p:nvPicPr>
            <p:blipFill>
              <a:blip r:embed="rId5"/>
              <a:stretch>
                <a:fillRect/>
              </a:stretch>
            </p:blipFill>
            <p:spPr>
              <a:xfrm>
                <a:off x="2369427" y="4743848"/>
                <a:ext cx="338264" cy="290621"/>
              </a:xfrm>
              <a:prstGeom prst="rect">
                <a:avLst/>
              </a:prstGeom>
            </p:spPr>
          </p:pic>
        </p:grpSp>
        <p:sp>
          <p:nvSpPr>
            <p:cNvPr id="71" name="Rectangle 70"/>
            <p:cNvSpPr/>
            <p:nvPr/>
          </p:nvSpPr>
          <p:spPr>
            <a:xfrm>
              <a:off x="1632937" y="5672507"/>
              <a:ext cx="1529797" cy="253916"/>
            </a:xfrm>
            <a:prstGeom prst="rect">
              <a:avLst/>
            </a:prstGeom>
          </p:spPr>
          <p:txBody>
            <a:bodyPr wrap="square">
              <a:spAutoFit/>
            </a:bodyPr>
            <a:lstStyle/>
            <a:p>
              <a:r>
                <a:rPr lang="en-US" sz="1050" kern="0" spc="-20" dirty="0">
                  <a:latin typeface="Segoe UI Light" panose="020B0502040204020203" pitchFamily="34" charset="0"/>
                  <a:cs typeface="Segoe UI Light" panose="020B0502040204020203" pitchFamily="34" charset="0"/>
                </a:rPr>
                <a:t>SharePoint online</a:t>
              </a:r>
            </a:p>
          </p:txBody>
        </p:sp>
      </p:grpSp>
      <p:grpSp>
        <p:nvGrpSpPr>
          <p:cNvPr id="15" name="Group 14"/>
          <p:cNvGrpSpPr/>
          <p:nvPr/>
        </p:nvGrpSpPr>
        <p:grpSpPr>
          <a:xfrm>
            <a:off x="745629" y="2545634"/>
            <a:ext cx="4320480" cy="1700486"/>
            <a:chOff x="745629" y="2545634"/>
            <a:chExt cx="4320480" cy="1700486"/>
          </a:xfrm>
        </p:grpSpPr>
        <p:grpSp>
          <p:nvGrpSpPr>
            <p:cNvPr id="13" name="Group 12"/>
            <p:cNvGrpSpPr/>
            <p:nvPr/>
          </p:nvGrpSpPr>
          <p:grpSpPr>
            <a:xfrm>
              <a:off x="745629" y="2574864"/>
              <a:ext cx="4320480" cy="1671256"/>
              <a:chOff x="745629" y="2574864"/>
              <a:chExt cx="4320480" cy="1671256"/>
            </a:xfrm>
          </p:grpSpPr>
          <p:sp>
            <p:nvSpPr>
              <p:cNvPr id="2" name="Rectangle 1"/>
              <p:cNvSpPr/>
              <p:nvPr/>
            </p:nvSpPr>
            <p:spPr bwMode="auto">
              <a:xfrm>
                <a:off x="745629" y="2574864"/>
                <a:ext cx="4320480" cy="1671256"/>
              </a:xfrm>
              <a:prstGeom prst="rect">
                <a:avLst/>
              </a:prstGeom>
              <a:solidFill>
                <a:srgbClr val="00188F"/>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grpSp>
            <p:nvGrpSpPr>
              <p:cNvPr id="11" name="Group 10"/>
              <p:cNvGrpSpPr/>
              <p:nvPr/>
            </p:nvGrpSpPr>
            <p:grpSpPr>
              <a:xfrm>
                <a:off x="2561250" y="2767111"/>
                <a:ext cx="1580078" cy="1245419"/>
                <a:chOff x="2561250" y="2767111"/>
                <a:chExt cx="1580078" cy="1245419"/>
              </a:xfrm>
            </p:grpSpPr>
            <p:pic>
              <p:nvPicPr>
                <p:cNvPr id="50" name="Picture 49"/>
                <p:cNvPicPr>
                  <a:picLocks noChangeAspect="1"/>
                </p:cNvPicPr>
                <p:nvPr/>
              </p:nvPicPr>
              <p:blipFill>
                <a:blip r:embed="rId3"/>
                <a:stretch>
                  <a:fillRect/>
                </a:stretch>
              </p:blipFill>
              <p:spPr>
                <a:xfrm>
                  <a:off x="2561250" y="2767111"/>
                  <a:ext cx="1543251" cy="941006"/>
                </a:xfrm>
                <a:prstGeom prst="rect">
                  <a:avLst/>
                </a:prstGeom>
              </p:spPr>
            </p:pic>
            <p:pic>
              <p:nvPicPr>
                <p:cNvPr id="51" name="Picture 50"/>
                <p:cNvPicPr>
                  <a:picLocks noChangeAspect="1"/>
                </p:cNvPicPr>
                <p:nvPr/>
              </p:nvPicPr>
              <p:blipFill>
                <a:blip r:embed="rId6"/>
                <a:stretch>
                  <a:fillRect/>
                </a:stretch>
              </p:blipFill>
              <p:spPr>
                <a:xfrm>
                  <a:off x="3888414" y="3198519"/>
                  <a:ext cx="252914" cy="362013"/>
                </a:xfrm>
                <a:prstGeom prst="rect">
                  <a:avLst/>
                </a:prstGeom>
              </p:spPr>
            </p:pic>
            <p:pic>
              <p:nvPicPr>
                <p:cNvPr id="52" name="Picture 51"/>
                <p:cNvPicPr>
                  <a:picLocks noChangeAspect="1"/>
                </p:cNvPicPr>
                <p:nvPr/>
              </p:nvPicPr>
              <p:blipFill>
                <a:blip r:embed="rId7"/>
                <a:stretch>
                  <a:fillRect/>
                </a:stretch>
              </p:blipFill>
              <p:spPr>
                <a:xfrm>
                  <a:off x="3214071" y="3020088"/>
                  <a:ext cx="491415" cy="541178"/>
                </a:xfrm>
                <a:prstGeom prst="rect">
                  <a:avLst/>
                </a:prstGeom>
              </p:spPr>
            </p:pic>
            <p:pic>
              <p:nvPicPr>
                <p:cNvPr id="53" name="Picture 52"/>
                <p:cNvPicPr>
                  <a:picLocks noChangeAspect="1"/>
                </p:cNvPicPr>
                <p:nvPr/>
              </p:nvPicPr>
              <p:blipFill>
                <a:blip r:embed="rId5"/>
                <a:stretch>
                  <a:fillRect/>
                </a:stretch>
              </p:blipFill>
              <p:spPr>
                <a:xfrm>
                  <a:off x="2689677" y="3344799"/>
                  <a:ext cx="512681" cy="440473"/>
                </a:xfrm>
                <a:prstGeom prst="rect">
                  <a:avLst/>
                </a:prstGeom>
              </p:spPr>
            </p:pic>
            <p:grpSp>
              <p:nvGrpSpPr>
                <p:cNvPr id="55" name="Group 54"/>
                <p:cNvGrpSpPr/>
                <p:nvPr/>
              </p:nvGrpSpPr>
              <p:grpSpPr>
                <a:xfrm>
                  <a:off x="3669461" y="3676197"/>
                  <a:ext cx="336753" cy="336333"/>
                  <a:chOff x="4594281" y="384175"/>
                  <a:chExt cx="1271587" cy="1270001"/>
                </a:xfrm>
                <a:solidFill>
                  <a:schemeClr val="accent1"/>
                </a:solidFill>
              </p:grpSpPr>
              <p:sp>
                <p:nvSpPr>
                  <p:cNvPr id="56" name="Rectangle 5"/>
                  <p:cNvSpPr>
                    <a:spLocks noChangeArrowheads="1"/>
                  </p:cNvSpPr>
                  <p:nvPr/>
                </p:nvSpPr>
                <p:spPr bwMode="auto">
                  <a:xfrm>
                    <a:off x="4594281" y="384175"/>
                    <a:ext cx="604837" cy="604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7" name="Rectangle 6"/>
                  <p:cNvSpPr>
                    <a:spLocks noChangeArrowheads="1"/>
                  </p:cNvSpPr>
                  <p:nvPr/>
                </p:nvSpPr>
                <p:spPr bwMode="auto">
                  <a:xfrm>
                    <a:off x="5264206" y="384175"/>
                    <a:ext cx="601662" cy="604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8" name="Rectangle 7"/>
                  <p:cNvSpPr>
                    <a:spLocks noChangeArrowheads="1"/>
                  </p:cNvSpPr>
                  <p:nvPr/>
                </p:nvSpPr>
                <p:spPr bwMode="auto">
                  <a:xfrm>
                    <a:off x="4594281" y="1049338"/>
                    <a:ext cx="604837" cy="604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sp>
                <p:nvSpPr>
                  <p:cNvPr id="59" name="Rectangle 8"/>
                  <p:cNvSpPr>
                    <a:spLocks noChangeArrowheads="1"/>
                  </p:cNvSpPr>
                  <p:nvPr/>
                </p:nvSpPr>
                <p:spPr bwMode="auto">
                  <a:xfrm>
                    <a:off x="5264206" y="1049338"/>
                    <a:ext cx="601662" cy="604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dirty="0"/>
                  </a:p>
                </p:txBody>
              </p:sp>
            </p:grpSp>
          </p:grpSp>
        </p:grpSp>
        <p:sp>
          <p:nvSpPr>
            <p:cNvPr id="65" name="Rectangle 64"/>
            <p:cNvSpPr/>
            <p:nvPr/>
          </p:nvSpPr>
          <p:spPr>
            <a:xfrm>
              <a:off x="2976389" y="2545634"/>
              <a:ext cx="1529797" cy="253916"/>
            </a:xfrm>
            <a:prstGeom prst="rect">
              <a:avLst/>
            </a:prstGeom>
          </p:spPr>
          <p:txBody>
            <a:bodyPr wrap="square">
              <a:spAutoFit/>
            </a:bodyPr>
            <a:lstStyle/>
            <a:p>
              <a:r>
                <a:rPr lang="en-US" sz="1050" kern="0" spc="-20" dirty="0">
                  <a:latin typeface="Segoe UI Light" panose="020B0502040204020203" pitchFamily="34" charset="0"/>
                  <a:cs typeface="Segoe UI Light" panose="020B0502040204020203" pitchFamily="34" charset="0"/>
                </a:rPr>
                <a:t>SQL Azure</a:t>
              </a:r>
            </a:p>
          </p:txBody>
        </p:sp>
      </p:grpSp>
      <p:sp>
        <p:nvSpPr>
          <p:cNvPr id="3" name="Title 2"/>
          <p:cNvSpPr>
            <a:spLocks noGrp="1"/>
          </p:cNvSpPr>
          <p:nvPr>
            <p:ph type="title"/>
          </p:nvPr>
        </p:nvSpPr>
        <p:spPr>
          <a:xfrm>
            <a:off x="366141" y="245926"/>
            <a:ext cx="11890132" cy="762786"/>
          </a:xfrm>
        </p:spPr>
        <p:txBody>
          <a:bodyPr/>
          <a:lstStyle/>
          <a:p>
            <a:r>
              <a:rPr lang="en-US" sz="4896" dirty="0"/>
              <a:t>Cloud-only authorization and data </a:t>
            </a:r>
            <a:r>
              <a:rPr lang="en-US" sz="4896" dirty="0" smtClean="0"/>
              <a:t>flow Recap</a:t>
            </a:r>
            <a:endParaRPr lang="en-US" sz="4896" dirty="0"/>
          </a:p>
        </p:txBody>
      </p:sp>
      <p:sp>
        <p:nvSpPr>
          <p:cNvPr id="38" name="TextBox 37"/>
          <p:cNvSpPr txBox="1"/>
          <p:nvPr/>
        </p:nvSpPr>
        <p:spPr>
          <a:xfrm>
            <a:off x="1292273" y="1633245"/>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❶</a:t>
            </a:r>
            <a:endParaRPr lang="en-US" sz="1632" spc="-71" dirty="0">
              <a:solidFill>
                <a:schemeClr val="accent4"/>
              </a:solidFill>
            </a:endParaRPr>
          </a:p>
        </p:txBody>
      </p:sp>
      <p:grpSp>
        <p:nvGrpSpPr>
          <p:cNvPr id="39" name="Group 38"/>
          <p:cNvGrpSpPr/>
          <p:nvPr/>
        </p:nvGrpSpPr>
        <p:grpSpPr>
          <a:xfrm>
            <a:off x="1648397" y="1481038"/>
            <a:ext cx="1212086" cy="678501"/>
            <a:chOff x="5609571" y="874181"/>
            <a:chExt cx="1444747" cy="808740"/>
          </a:xfrm>
        </p:grpSpPr>
        <p:pic>
          <p:nvPicPr>
            <p:cNvPr id="40" name="Picture 39"/>
            <p:cNvPicPr>
              <a:picLocks noChangeAspect="1"/>
            </p:cNvPicPr>
            <p:nvPr/>
          </p:nvPicPr>
          <p:blipFill>
            <a:blip r:embed="rId8"/>
            <a:stretch>
              <a:fillRect/>
            </a:stretch>
          </p:blipFill>
          <p:spPr>
            <a:xfrm>
              <a:off x="6098068" y="874181"/>
              <a:ext cx="956250" cy="776250"/>
            </a:xfrm>
            <a:prstGeom prst="rect">
              <a:avLst/>
            </a:prstGeom>
          </p:spPr>
        </p:pic>
        <p:pic>
          <p:nvPicPr>
            <p:cNvPr id="41" name="Picture 40"/>
            <p:cNvPicPr>
              <a:picLocks noChangeAspect="1"/>
            </p:cNvPicPr>
            <p:nvPr/>
          </p:nvPicPr>
          <p:blipFill>
            <a:blip r:embed="rId9">
              <a:lum bright="70000" contrast="-70000"/>
            </a:blip>
            <a:stretch>
              <a:fillRect/>
            </a:stretch>
          </p:blipFill>
          <p:spPr>
            <a:xfrm>
              <a:off x="5609571" y="1131671"/>
              <a:ext cx="450000" cy="551250"/>
            </a:xfrm>
            <a:prstGeom prst="rect">
              <a:avLst/>
            </a:prstGeom>
          </p:spPr>
        </p:pic>
      </p:grpSp>
      <p:grpSp>
        <p:nvGrpSpPr>
          <p:cNvPr id="20" name="Group 19"/>
          <p:cNvGrpSpPr/>
          <p:nvPr/>
        </p:nvGrpSpPr>
        <p:grpSpPr>
          <a:xfrm>
            <a:off x="1884402" y="2232282"/>
            <a:ext cx="373041" cy="2433848"/>
            <a:chOff x="1884402" y="2232282"/>
            <a:chExt cx="373041" cy="2433848"/>
          </a:xfrm>
        </p:grpSpPr>
        <p:sp>
          <p:nvSpPr>
            <p:cNvPr id="44" name="TextBox 43"/>
            <p:cNvSpPr txBox="1"/>
            <p:nvPr/>
          </p:nvSpPr>
          <p:spPr>
            <a:xfrm>
              <a:off x="1884402" y="3339691"/>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❼</a:t>
              </a:r>
              <a:endParaRPr lang="en-US" sz="1632" spc="-71" dirty="0">
                <a:solidFill>
                  <a:schemeClr val="accent4"/>
                </a:solidFill>
              </a:endParaRPr>
            </a:p>
          </p:txBody>
        </p:sp>
        <p:cxnSp>
          <p:nvCxnSpPr>
            <p:cNvPr id="60" name="Straight Arrow Connector 59"/>
            <p:cNvCxnSpPr/>
            <p:nvPr/>
          </p:nvCxnSpPr>
          <p:spPr>
            <a:xfrm>
              <a:off x="2173949" y="2232282"/>
              <a:ext cx="0" cy="2433848"/>
            </a:xfrm>
            <a:prstGeom prst="straightConnector1">
              <a:avLst/>
            </a:prstGeom>
            <a:ln w="38100">
              <a:solidFill>
                <a:srgbClr val="FFFF00"/>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476491" y="2232282"/>
            <a:ext cx="405113" cy="2433848"/>
            <a:chOff x="2476491" y="2232282"/>
            <a:chExt cx="405113" cy="2433848"/>
          </a:xfrm>
        </p:grpSpPr>
        <p:sp>
          <p:nvSpPr>
            <p:cNvPr id="43" name="TextBox 42"/>
            <p:cNvSpPr txBox="1"/>
            <p:nvPr/>
          </p:nvSpPr>
          <p:spPr>
            <a:xfrm>
              <a:off x="2508563" y="2757893"/>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❷</a:t>
              </a:r>
              <a:endParaRPr lang="en-US" sz="1632" spc="-71" dirty="0">
                <a:solidFill>
                  <a:schemeClr val="accent4"/>
                </a:solidFill>
              </a:endParaRPr>
            </a:p>
          </p:txBody>
        </p:sp>
        <p:cxnSp>
          <p:nvCxnSpPr>
            <p:cNvPr id="61" name="Straight Arrow Connector 60"/>
            <p:cNvCxnSpPr/>
            <p:nvPr/>
          </p:nvCxnSpPr>
          <p:spPr>
            <a:xfrm>
              <a:off x="2476491" y="2232282"/>
              <a:ext cx="5412" cy="2433848"/>
            </a:xfrm>
            <a:prstGeom prst="straightConnector1">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936615" y="3601284"/>
            <a:ext cx="445953" cy="500805"/>
            <a:chOff x="2936615" y="3601284"/>
            <a:chExt cx="445953" cy="500805"/>
          </a:xfrm>
        </p:grpSpPr>
        <p:sp>
          <p:nvSpPr>
            <p:cNvPr id="47" name="TextBox 46"/>
            <p:cNvSpPr txBox="1"/>
            <p:nvPr/>
          </p:nvSpPr>
          <p:spPr>
            <a:xfrm>
              <a:off x="3009527" y="3845930"/>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❹</a:t>
              </a:r>
              <a:endParaRPr lang="en-US" sz="1632" spc="-71" dirty="0">
                <a:solidFill>
                  <a:schemeClr val="accent4"/>
                </a:solidFill>
              </a:endParaRPr>
            </a:p>
          </p:txBody>
        </p:sp>
        <p:cxnSp>
          <p:nvCxnSpPr>
            <p:cNvPr id="63" name="Straight Connector 62"/>
            <p:cNvCxnSpPr/>
            <p:nvPr/>
          </p:nvCxnSpPr>
          <p:spPr>
            <a:xfrm>
              <a:off x="2936615" y="3601284"/>
              <a:ext cx="0" cy="408910"/>
            </a:xfrm>
            <a:prstGeom prst="line">
              <a:avLst/>
            </a:prstGeom>
            <a:ln w="38100">
              <a:solidFill>
                <a:srgbClr val="FFFF00"/>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579097" y="4103454"/>
            <a:ext cx="614804" cy="552573"/>
            <a:chOff x="2579097" y="4103454"/>
            <a:chExt cx="614804" cy="552573"/>
          </a:xfrm>
        </p:grpSpPr>
        <p:sp>
          <p:nvSpPr>
            <p:cNvPr id="45" name="TextBox 44"/>
            <p:cNvSpPr txBox="1"/>
            <p:nvPr/>
          </p:nvSpPr>
          <p:spPr>
            <a:xfrm>
              <a:off x="2820860" y="4321223"/>
              <a:ext cx="373041" cy="256159"/>
            </a:xfrm>
            <a:prstGeom prst="rect">
              <a:avLst/>
            </a:prstGeom>
            <a:noFill/>
            <a:ln>
              <a:noFill/>
            </a:ln>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❺</a:t>
              </a:r>
              <a:endParaRPr lang="en-US" sz="1632" spc="-71" dirty="0">
                <a:solidFill>
                  <a:schemeClr val="accent4"/>
                </a:solidFill>
              </a:endParaRPr>
            </a:p>
          </p:txBody>
        </p:sp>
        <p:cxnSp>
          <p:nvCxnSpPr>
            <p:cNvPr id="64" name="Straight Arrow Connector 63"/>
            <p:cNvCxnSpPr/>
            <p:nvPr/>
          </p:nvCxnSpPr>
          <p:spPr>
            <a:xfrm flipH="1">
              <a:off x="2579097" y="4103454"/>
              <a:ext cx="350344" cy="5525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2562200" y="3130882"/>
            <a:ext cx="2179288" cy="2125216"/>
            <a:chOff x="2562200" y="3130882"/>
            <a:chExt cx="2179288" cy="2125216"/>
          </a:xfrm>
        </p:grpSpPr>
        <p:sp>
          <p:nvSpPr>
            <p:cNvPr id="46" name="TextBox 45"/>
            <p:cNvSpPr txBox="1"/>
            <p:nvPr/>
          </p:nvSpPr>
          <p:spPr>
            <a:xfrm>
              <a:off x="4368447" y="3903509"/>
              <a:ext cx="373041" cy="256159"/>
            </a:xfrm>
            <a:prstGeom prst="rect">
              <a:avLst/>
            </a:prstGeom>
            <a:noFill/>
            <a:ln>
              <a:noFill/>
            </a:ln>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❻</a:t>
              </a:r>
              <a:endParaRPr lang="en-US" sz="1632" spc="-71" dirty="0">
                <a:solidFill>
                  <a:schemeClr val="accent4"/>
                </a:solidFill>
              </a:endParaRPr>
            </a:p>
          </p:txBody>
        </p:sp>
        <p:cxnSp>
          <p:nvCxnSpPr>
            <p:cNvPr id="66" name="Straight Arrow Connector 65"/>
            <p:cNvCxnSpPr/>
            <p:nvPr/>
          </p:nvCxnSpPr>
          <p:spPr>
            <a:xfrm>
              <a:off x="3564846" y="3137367"/>
              <a:ext cx="752796" cy="0"/>
            </a:xfrm>
            <a:prstGeom prst="straightConnector1">
              <a:avLst/>
            </a:prstGeom>
            <a:ln w="3810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08350" y="3130882"/>
              <a:ext cx="0" cy="2125216"/>
            </a:xfrm>
            <a:prstGeom prst="line">
              <a:avLst/>
            </a:prstGeom>
            <a:ln w="38100">
              <a:solidFill>
                <a:srgbClr val="FFFFF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562200" y="5256098"/>
              <a:ext cx="1757909" cy="0"/>
            </a:xfrm>
            <a:prstGeom prst="straightConnector1">
              <a:avLst/>
            </a:prstGeom>
            <a:ln w="38100">
              <a:solidFill>
                <a:srgbClr val="FFFF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1633370" y="4866081"/>
            <a:ext cx="843121" cy="628790"/>
            <a:chOff x="1633370" y="4866081"/>
            <a:chExt cx="843121" cy="628790"/>
          </a:xfrm>
        </p:grpSpPr>
        <p:cxnSp>
          <p:nvCxnSpPr>
            <p:cNvPr id="62" name="Straight Arrow Connector 61"/>
            <p:cNvCxnSpPr/>
            <p:nvPr/>
          </p:nvCxnSpPr>
          <p:spPr>
            <a:xfrm flipH="1">
              <a:off x="2270181" y="4866081"/>
              <a:ext cx="206310" cy="203739"/>
            </a:xfrm>
            <a:prstGeom prst="straightConnector1">
              <a:avLst/>
            </a:prstGeom>
            <a:ln w="38100">
              <a:solidFill>
                <a:srgbClr val="FFFF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633370" y="5238712"/>
              <a:ext cx="373041" cy="256159"/>
            </a:xfrm>
            <a:prstGeom prst="rect">
              <a:avLst/>
            </a:prstGeom>
            <a:noFill/>
          </p:spPr>
          <p:txBody>
            <a:bodyPr wrap="square" lIns="0" tIns="0" rIns="0" bIns="0" rtlCol="0">
              <a:spAutoFit/>
            </a:bodyPr>
            <a:lstStyle/>
            <a:p>
              <a:r>
                <a:rPr lang="en-US" sz="1632" spc="-71" dirty="0">
                  <a:solidFill>
                    <a:schemeClr val="accent4"/>
                  </a:solidFill>
                  <a:latin typeface="Segoe UI" panose="020B0502040204020203" pitchFamily="34" charset="0"/>
                  <a:cs typeface="Segoe UI" panose="020B0502040204020203" pitchFamily="34" charset="0"/>
                </a:rPr>
                <a:t>❸</a:t>
              </a:r>
              <a:endParaRPr lang="en-US" sz="1632" spc="-71" dirty="0">
                <a:solidFill>
                  <a:schemeClr val="accent4"/>
                </a:solidFill>
              </a:endParaRPr>
            </a:p>
          </p:txBody>
        </p:sp>
      </p:grpSp>
      <p:graphicFrame>
        <p:nvGraphicFramePr>
          <p:cNvPr id="72" name="Diagram 71"/>
          <p:cNvGraphicFramePr/>
          <p:nvPr>
            <p:extLst/>
          </p:nvPr>
        </p:nvGraphicFramePr>
        <p:xfrm>
          <a:off x="5210125" y="1139848"/>
          <a:ext cx="7134525" cy="552732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075031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Steps to configure SQL Azure as a data source in SharePoint Online</a:t>
            </a:r>
            <a:endParaRPr lang="en-GB" dirty="0"/>
          </a:p>
        </p:txBody>
      </p:sp>
      <p:sp>
        <p:nvSpPr>
          <p:cNvPr id="3" name="Rectangle 2"/>
          <p:cNvSpPr/>
          <p:nvPr/>
        </p:nvSpPr>
        <p:spPr>
          <a:xfrm>
            <a:off x="7888345"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4" name="Rectangle 3"/>
          <p:cNvSpPr/>
          <p:nvPr/>
        </p:nvSpPr>
        <p:spPr>
          <a:xfrm>
            <a:off x="1971312"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5" name="Rectangle 4"/>
          <p:cNvSpPr/>
          <p:nvPr/>
        </p:nvSpPr>
        <p:spPr>
          <a:xfrm>
            <a:off x="2063372" y="3905384"/>
            <a:ext cx="2353595" cy="1151918"/>
          </a:xfrm>
          <a:prstGeom prst="rect">
            <a:avLst/>
          </a:prstGeom>
          <a:solidFill>
            <a:schemeClr val="accent1"/>
          </a:solidFill>
        </p:spPr>
        <p:txBody>
          <a:bodyPr wrap="square">
            <a:spAutoFit/>
          </a:bodyPr>
          <a:lstStyle/>
          <a:p>
            <a:pPr marL="559707" defTabSz="699606"/>
            <a:r>
              <a:rPr lang="en-US" sz="1377" dirty="0">
                <a:solidFill>
                  <a:srgbClr val="FFFFFF"/>
                </a:solidFill>
                <a:ea typeface="MS PGothic" panose="020B0600070205080204" pitchFamily="34" charset="-128"/>
              </a:rPr>
              <a:t>Create </a:t>
            </a:r>
            <a:r>
              <a:rPr lang="en-US" sz="1377" dirty="0" smtClean="0">
                <a:solidFill>
                  <a:srgbClr val="FFFFFF"/>
                </a:solidFill>
                <a:ea typeface="MS PGothic" panose="020B0600070205080204" pitchFamily="34" charset="-128"/>
              </a:rPr>
              <a:t>Secure Store Target Application and a </a:t>
            </a:r>
            <a:r>
              <a:rPr lang="en-US" sz="1377" dirty="0">
                <a:solidFill>
                  <a:srgbClr val="FFFFFF"/>
                </a:solidFill>
                <a:ea typeface="MS PGothic" panose="020B0600070205080204" pitchFamily="34" charset="-128"/>
              </a:rPr>
              <a:t>connection to your </a:t>
            </a:r>
            <a:r>
              <a:rPr lang="en-US" sz="1377" dirty="0" smtClean="0">
                <a:solidFill>
                  <a:srgbClr val="FFFFFF"/>
                </a:solidFill>
                <a:ea typeface="MS PGothic" panose="020B0600070205080204" pitchFamily="34" charset="-128"/>
              </a:rPr>
              <a:t>data source in o365</a:t>
            </a:r>
            <a:endParaRPr lang="en-US" sz="1377" dirty="0">
              <a:solidFill>
                <a:srgbClr val="FFFFFF"/>
              </a:solidFill>
              <a:ea typeface="MS PGothic" panose="020B0600070205080204" pitchFamily="34" charset="-128"/>
            </a:endParaRPr>
          </a:p>
        </p:txBody>
      </p:sp>
      <p:sp>
        <p:nvSpPr>
          <p:cNvPr id="6" name="Rectangle 5"/>
          <p:cNvSpPr/>
          <p:nvPr/>
        </p:nvSpPr>
        <p:spPr>
          <a:xfrm>
            <a:off x="7887624"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7" name="Rectangle 6"/>
          <p:cNvSpPr/>
          <p:nvPr/>
        </p:nvSpPr>
        <p:spPr>
          <a:xfrm>
            <a:off x="7979686" y="2220739"/>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Make your ECT file “tenant ready”</a:t>
            </a:r>
          </a:p>
        </p:txBody>
      </p:sp>
      <p:sp>
        <p:nvSpPr>
          <p:cNvPr id="8" name="Rectangle 7"/>
          <p:cNvSpPr/>
          <p:nvPr/>
        </p:nvSpPr>
        <p:spPr>
          <a:xfrm>
            <a:off x="4909368"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9" name="Rectangle 8"/>
          <p:cNvSpPr/>
          <p:nvPr/>
        </p:nvSpPr>
        <p:spPr>
          <a:xfrm>
            <a:off x="5001430" y="2220739"/>
            <a:ext cx="2353595" cy="728084"/>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content type based on </a:t>
            </a:r>
            <a:r>
              <a:rPr lang="en-US" sz="1377" dirty="0" smtClean="0">
                <a:solidFill>
                  <a:srgbClr val="FFFFFF"/>
                </a:solidFill>
                <a:ea typeface="MS PGothic" panose="020B0600070205080204" pitchFamily="34" charset="-128"/>
              </a:rPr>
              <a:t>the data source</a:t>
            </a:r>
            <a:endParaRPr lang="en-US" sz="1377" dirty="0">
              <a:solidFill>
                <a:srgbClr val="FFFFFF"/>
              </a:solidFill>
              <a:ea typeface="MS PGothic" panose="020B0600070205080204" pitchFamily="34" charset="-128"/>
            </a:endParaRPr>
          </a:p>
        </p:txBody>
      </p:sp>
      <p:sp>
        <p:nvSpPr>
          <p:cNvPr id="10" name="Rectangle 9"/>
          <p:cNvSpPr/>
          <p:nvPr/>
        </p:nvSpPr>
        <p:spPr>
          <a:xfrm>
            <a:off x="1971312" y="1981387"/>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11" name="TextBox 10"/>
          <p:cNvSpPr txBox="1"/>
          <p:nvPr/>
        </p:nvSpPr>
        <p:spPr>
          <a:xfrm>
            <a:off x="2063373"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❶</a:t>
            </a:r>
            <a:endParaRPr lang="en-US" sz="2449" spc="-54" dirty="0">
              <a:solidFill>
                <a:srgbClr val="FFFFFF"/>
              </a:solidFill>
              <a:ea typeface="MS PGothic" panose="020B0600070205080204" pitchFamily="34" charset="-128"/>
            </a:endParaRPr>
          </a:p>
        </p:txBody>
      </p:sp>
      <p:sp>
        <p:nvSpPr>
          <p:cNvPr id="12" name="TextBox 11"/>
          <p:cNvSpPr txBox="1"/>
          <p:nvPr/>
        </p:nvSpPr>
        <p:spPr>
          <a:xfrm>
            <a:off x="5001429" y="2220739"/>
            <a:ext cx="316795"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❷</a:t>
            </a:r>
            <a:endParaRPr lang="en-US" sz="2449" spc="-54" dirty="0">
              <a:solidFill>
                <a:srgbClr val="FFFFFF"/>
              </a:solidFill>
              <a:ea typeface="MS PGothic" panose="020B0600070205080204" pitchFamily="34" charset="-128"/>
            </a:endParaRPr>
          </a:p>
        </p:txBody>
      </p:sp>
      <p:sp>
        <p:nvSpPr>
          <p:cNvPr id="13" name="TextBox 12"/>
          <p:cNvSpPr txBox="1"/>
          <p:nvPr/>
        </p:nvSpPr>
        <p:spPr>
          <a:xfrm>
            <a:off x="7979686" y="2220739"/>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❸</a:t>
            </a:r>
            <a:endParaRPr lang="en-US" sz="2449" spc="-54" dirty="0">
              <a:solidFill>
                <a:srgbClr val="FFFFFF"/>
              </a:solidFill>
              <a:ea typeface="MS PGothic" panose="020B0600070205080204" pitchFamily="34" charset="-128"/>
            </a:endParaRPr>
          </a:p>
        </p:txBody>
      </p:sp>
      <p:sp>
        <p:nvSpPr>
          <p:cNvPr id="14" name="TextBox 13"/>
          <p:cNvSpPr txBox="1"/>
          <p:nvPr/>
        </p:nvSpPr>
        <p:spPr>
          <a:xfrm>
            <a:off x="2063373"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❹</a:t>
            </a:r>
            <a:endParaRPr lang="en-US" sz="2449" spc="-54" dirty="0">
              <a:solidFill>
                <a:srgbClr val="FFFFFF"/>
              </a:solidFill>
              <a:ea typeface="MS PGothic" panose="020B0600070205080204" pitchFamily="34" charset="-128"/>
            </a:endParaRPr>
          </a:p>
        </p:txBody>
      </p:sp>
      <p:sp>
        <p:nvSpPr>
          <p:cNvPr id="15" name="TextBox 14"/>
          <p:cNvSpPr txBox="1"/>
          <p:nvPr/>
        </p:nvSpPr>
        <p:spPr>
          <a:xfrm>
            <a:off x="7980406"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❻</a:t>
            </a:r>
            <a:endParaRPr lang="en-US" sz="2449" spc="-54" dirty="0">
              <a:solidFill>
                <a:srgbClr val="FFFFFF"/>
              </a:solidFill>
              <a:ea typeface="MS PGothic" panose="020B0600070205080204" pitchFamily="34" charset="-128"/>
            </a:endParaRPr>
          </a:p>
        </p:txBody>
      </p:sp>
      <p:sp>
        <p:nvSpPr>
          <p:cNvPr id="16" name="Rectangle 15"/>
          <p:cNvSpPr/>
          <p:nvPr/>
        </p:nvSpPr>
        <p:spPr>
          <a:xfrm>
            <a:off x="2063372" y="2220739"/>
            <a:ext cx="2353595" cy="940001"/>
          </a:xfrm>
          <a:prstGeom prst="rect">
            <a:avLst/>
          </a:prstGeom>
        </p:spPr>
        <p:txBody>
          <a:bodyPr wrap="square">
            <a:spAutoFit/>
          </a:bodyPr>
          <a:lstStyle/>
          <a:p>
            <a:pPr marL="559707" defTabSz="699606"/>
            <a:r>
              <a:rPr lang="en-US" sz="1377" dirty="0" smtClean="0">
                <a:solidFill>
                  <a:srgbClr val="FFFFFF"/>
                </a:solidFill>
                <a:ea typeface="MS PGothic" panose="020B0600070205080204" pitchFamily="34" charset="-128"/>
              </a:rPr>
              <a:t>Create a SQL Azure database (and optionally an OData service</a:t>
            </a:r>
            <a:endParaRPr lang="en-US" sz="1377" dirty="0">
              <a:solidFill>
                <a:srgbClr val="FFFFFF"/>
              </a:solidFill>
              <a:ea typeface="MS PGothic" panose="020B0600070205080204" pitchFamily="34" charset="-128"/>
            </a:endParaRPr>
          </a:p>
        </p:txBody>
      </p:sp>
      <p:sp>
        <p:nvSpPr>
          <p:cNvPr id="17" name="Rectangle 16"/>
          <p:cNvSpPr/>
          <p:nvPr/>
        </p:nvSpPr>
        <p:spPr>
          <a:xfrm>
            <a:off x="7980406" y="3905383"/>
            <a:ext cx="2353595" cy="1174850"/>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Create an external list and validate the hybrid Business Connectivity Services solution</a:t>
            </a:r>
          </a:p>
        </p:txBody>
      </p:sp>
      <p:sp>
        <p:nvSpPr>
          <p:cNvPr id="18" name="Rectangle 17"/>
          <p:cNvSpPr/>
          <p:nvPr/>
        </p:nvSpPr>
        <p:spPr>
          <a:xfrm>
            <a:off x="4909368" y="3666032"/>
            <a:ext cx="2598151" cy="1399269"/>
          </a:xfrm>
          <a:prstGeom prst="rect">
            <a:avLst/>
          </a:prstGeom>
          <a:solidFill>
            <a:schemeClr val="accent1"/>
          </a:solidFill>
        </p:spPr>
        <p:txBody>
          <a:bodyPr wrap="square" tIns="349817" anchor="t" anchorCtr="0">
            <a:noAutofit/>
          </a:bodyPr>
          <a:lstStyle/>
          <a:p>
            <a:pPr marL="559707" defTabSz="699606"/>
            <a:endParaRPr lang="en-US" sz="1377" dirty="0">
              <a:solidFill>
                <a:srgbClr val="FFFFFF"/>
              </a:solidFill>
              <a:ea typeface="MS PGothic" panose="020B0600070205080204" pitchFamily="34" charset="-128"/>
            </a:endParaRPr>
          </a:p>
        </p:txBody>
      </p:sp>
      <p:sp>
        <p:nvSpPr>
          <p:cNvPr id="19" name="TextBox 18"/>
          <p:cNvSpPr txBox="1"/>
          <p:nvPr/>
        </p:nvSpPr>
        <p:spPr>
          <a:xfrm>
            <a:off x="5001429" y="3905383"/>
            <a:ext cx="316794" cy="384401"/>
          </a:xfrm>
          <a:prstGeom prst="rect">
            <a:avLst/>
          </a:prstGeom>
          <a:noFill/>
        </p:spPr>
        <p:txBody>
          <a:bodyPr wrap="square" lIns="0" tIns="0" rIns="0" bIns="0" rtlCol="0">
            <a:spAutoFit/>
          </a:bodyPr>
          <a:lstStyle/>
          <a:p>
            <a:pPr defTabSz="699606"/>
            <a:r>
              <a:rPr lang="en-US" sz="2449" spc="-54" dirty="0">
                <a:solidFill>
                  <a:srgbClr val="FFFFFF"/>
                </a:solidFill>
                <a:ea typeface="MS PGothic" panose="020B0600070205080204" pitchFamily="34" charset="-128"/>
                <a:cs typeface="Segoe UI" panose="020B0502040204020203" pitchFamily="34" charset="0"/>
              </a:rPr>
              <a:t>❺</a:t>
            </a:r>
            <a:endParaRPr lang="en-US" sz="2449" spc="-54" dirty="0">
              <a:solidFill>
                <a:srgbClr val="FFFFFF"/>
              </a:solidFill>
              <a:ea typeface="MS PGothic" panose="020B0600070205080204" pitchFamily="34" charset="-128"/>
            </a:endParaRPr>
          </a:p>
        </p:txBody>
      </p:sp>
      <p:sp>
        <p:nvSpPr>
          <p:cNvPr id="20" name="Rectangle 19"/>
          <p:cNvSpPr/>
          <p:nvPr/>
        </p:nvSpPr>
        <p:spPr>
          <a:xfrm>
            <a:off x="5001430" y="3905384"/>
            <a:ext cx="2353595" cy="526443"/>
          </a:xfrm>
          <a:prstGeom prst="rect">
            <a:avLst/>
          </a:prstGeom>
        </p:spPr>
        <p:txBody>
          <a:bodyPr wrap="square">
            <a:spAutoFit/>
          </a:bodyPr>
          <a:lstStyle/>
          <a:p>
            <a:pPr marL="559707" defTabSz="699606"/>
            <a:r>
              <a:rPr lang="en-US" sz="1377" dirty="0">
                <a:solidFill>
                  <a:srgbClr val="FFFFFF"/>
                </a:solidFill>
                <a:ea typeface="MS PGothic" panose="020B0600070205080204" pitchFamily="34" charset="-128"/>
              </a:rPr>
              <a:t>Upload your model (.ECT) to o365</a:t>
            </a:r>
          </a:p>
        </p:txBody>
      </p:sp>
    </p:spTree>
    <p:extLst>
      <p:ext uri="{BB962C8B-B14F-4D97-AF65-F5344CB8AC3E}">
        <p14:creationId xmlns:p14="http://schemas.microsoft.com/office/powerpoint/2010/main" val="115952909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36776"/>
            <a:ext cx="10056812" cy="1514261"/>
          </a:xfrm>
        </p:spPr>
        <p:txBody>
          <a:bodyPr/>
          <a:lstStyle/>
          <a:p>
            <a:r>
              <a:rPr lang="en-US" sz="4800" dirty="0" smtClean="0"/>
              <a:t>Demo : Hybrid BCS using SQL Azure Data Source</a:t>
            </a:r>
            <a:endParaRPr lang="en-US" sz="4800" dirty="0"/>
          </a:p>
        </p:txBody>
      </p:sp>
    </p:spTree>
    <p:extLst>
      <p:ext uri="{BB962C8B-B14F-4D97-AF65-F5344CB8AC3E}">
        <p14:creationId xmlns:p14="http://schemas.microsoft.com/office/powerpoint/2010/main" val="30560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10"/>
          </p:nvPr>
        </p:nvSpPr>
        <p:spPr>
          <a:xfrm>
            <a:off x="274638" y="1212850"/>
            <a:ext cx="11887200" cy="4278094"/>
          </a:xfrm>
        </p:spPr>
        <p:txBody>
          <a:bodyPr/>
          <a:lstStyle/>
          <a:p>
            <a:r>
              <a:rPr lang="en-US" dirty="0" smtClean="0"/>
              <a:t>Session Objectives: </a:t>
            </a:r>
          </a:p>
          <a:p>
            <a:r>
              <a:rPr lang="en-GB" sz="2000" dirty="0">
                <a:solidFill>
                  <a:srgbClr val="FFFFFF"/>
                </a:solidFill>
                <a:latin typeface="Segoe UI" panose="020B0502040204020203" pitchFamily="34" charset="0"/>
                <a:cs typeface="Segoe UI" panose="020B0502040204020203" pitchFamily="34" charset="0"/>
              </a:rPr>
              <a:t>Configure outbound Hybrid Business Connectivity services with </a:t>
            </a:r>
            <a:r>
              <a:rPr lang="en-GB" sz="2000" dirty="0" err="1">
                <a:solidFill>
                  <a:srgbClr val="FFFFFF"/>
                </a:solidFill>
                <a:latin typeface="Segoe UI" panose="020B0502040204020203" pitchFamily="34" charset="0"/>
                <a:cs typeface="Segoe UI" panose="020B0502040204020203" pitchFamily="34" charset="0"/>
              </a:rPr>
              <a:t>Odata</a:t>
            </a:r>
            <a:r>
              <a:rPr lang="en-GB" sz="2000" dirty="0">
                <a:solidFill>
                  <a:srgbClr val="FFFFFF"/>
                </a:solidFill>
                <a:latin typeface="Segoe UI" panose="020B0502040204020203" pitchFamily="34" charset="0"/>
                <a:cs typeface="Segoe UI" panose="020B0502040204020203" pitchFamily="34" charset="0"/>
              </a:rPr>
              <a:t> service in </a:t>
            </a:r>
            <a:r>
              <a:rPr lang="en-GB" sz="2000" dirty="0" err="1">
                <a:solidFill>
                  <a:srgbClr val="FFFFFF"/>
                </a:solidFill>
                <a:latin typeface="Segoe UI" panose="020B0502040204020203" pitchFamily="34" charset="0"/>
                <a:cs typeface="Segoe UI" panose="020B0502040204020203" pitchFamily="34" charset="0"/>
              </a:rPr>
              <a:t>Onpremise</a:t>
            </a:r>
            <a:r>
              <a:rPr lang="en-GB" sz="2000" dirty="0">
                <a:solidFill>
                  <a:srgbClr val="FFFFFF"/>
                </a:solidFill>
                <a:latin typeface="Segoe UI" panose="020B0502040204020203" pitchFamily="34" charset="0"/>
                <a:cs typeface="Segoe UI" panose="020B0502040204020203" pitchFamily="34" charset="0"/>
              </a:rPr>
              <a:t> environment. </a:t>
            </a:r>
          </a:p>
          <a:p>
            <a:r>
              <a:rPr lang="en-GB" sz="2000" dirty="0">
                <a:solidFill>
                  <a:srgbClr val="FFFFFF"/>
                </a:solidFill>
                <a:latin typeface="Segoe UI" panose="020B0502040204020203" pitchFamily="34" charset="0"/>
                <a:cs typeface="Segoe UI" panose="020B0502040204020203" pitchFamily="34" charset="0"/>
              </a:rPr>
              <a:t>Understand hybrid infrastructure configuration key components like server to server </a:t>
            </a:r>
            <a:r>
              <a:rPr lang="en-GB" sz="2000" dirty="0" smtClean="0">
                <a:solidFill>
                  <a:srgbClr val="FFFFFF"/>
                </a:solidFill>
                <a:latin typeface="Segoe UI" panose="020B0502040204020203" pitchFamily="34" charset="0"/>
                <a:cs typeface="Segoe UI" panose="020B0502040204020203" pitchFamily="34" charset="0"/>
              </a:rPr>
              <a:t>authentication, OAuth </a:t>
            </a:r>
            <a:r>
              <a:rPr lang="en-GB" sz="2000" dirty="0">
                <a:solidFill>
                  <a:srgbClr val="FFFFFF"/>
                </a:solidFill>
                <a:latin typeface="Segoe UI" panose="020B0502040204020203" pitchFamily="34" charset="0"/>
                <a:cs typeface="Segoe UI" panose="020B0502040204020203" pitchFamily="34" charset="0"/>
              </a:rPr>
              <a:t>, and how each of these plays a vital role in </a:t>
            </a:r>
            <a:r>
              <a:rPr lang="en-GB" sz="2000" dirty="0" smtClean="0">
                <a:solidFill>
                  <a:srgbClr val="FFFFFF"/>
                </a:solidFill>
                <a:latin typeface="Segoe UI" panose="020B0502040204020203" pitchFamily="34" charset="0"/>
                <a:cs typeface="Segoe UI" panose="020B0502040204020203" pitchFamily="34" charset="0"/>
              </a:rPr>
              <a:t>enabling Business </a:t>
            </a:r>
            <a:r>
              <a:rPr lang="en-GB" sz="2000" dirty="0">
                <a:solidFill>
                  <a:srgbClr val="FFFFFF"/>
                </a:solidFill>
                <a:latin typeface="Segoe UI" panose="020B0502040204020203" pitchFamily="34" charset="0"/>
                <a:cs typeface="Segoe UI" panose="020B0502040204020203" pitchFamily="34" charset="0"/>
              </a:rPr>
              <a:t>Connectivity services. </a:t>
            </a:r>
          </a:p>
          <a:p>
            <a:r>
              <a:rPr lang="en-GB" sz="2000" dirty="0" smtClean="0">
                <a:solidFill>
                  <a:srgbClr val="FFFFFF"/>
                </a:solidFill>
                <a:latin typeface="Segoe UI" panose="020B0502040204020203" pitchFamily="34" charset="0"/>
                <a:cs typeface="Segoe UI" panose="020B0502040204020203" pitchFamily="34" charset="0"/>
              </a:rPr>
              <a:t>Demonstrating </a:t>
            </a:r>
            <a:r>
              <a:rPr lang="en-GB" sz="2000" dirty="0">
                <a:solidFill>
                  <a:srgbClr val="FFFFFF"/>
                </a:solidFill>
                <a:latin typeface="Segoe UI" panose="020B0502040204020203" pitchFamily="34" charset="0"/>
                <a:cs typeface="Segoe UI" panose="020B0502040204020203" pitchFamily="34" charset="0"/>
              </a:rPr>
              <a:t>how BCS works with Office 365 </a:t>
            </a:r>
            <a:r>
              <a:rPr lang="en-GB" sz="2000" dirty="0" smtClean="0">
                <a:solidFill>
                  <a:srgbClr val="FFFFFF"/>
                </a:solidFill>
                <a:latin typeface="Segoe UI" panose="020B0502040204020203" pitchFamily="34" charset="0"/>
                <a:cs typeface="Segoe UI" panose="020B0502040204020203" pitchFamily="34" charset="0"/>
              </a:rPr>
              <a:t>and search to develop a real world use case</a:t>
            </a:r>
          </a:p>
          <a:p>
            <a:r>
              <a:rPr lang="en-US" dirty="0" smtClean="0"/>
              <a:t>Key Takeaways:</a:t>
            </a:r>
          </a:p>
          <a:p>
            <a:r>
              <a:rPr lang="en-GB" sz="2000" dirty="0" smtClean="0">
                <a:solidFill>
                  <a:srgbClr val="FFFFFF"/>
                </a:solidFill>
                <a:latin typeface="Segoe UI" panose="020B0502040204020203" pitchFamily="34" charset="0"/>
                <a:cs typeface="Segoe UI" panose="020B0502040204020203" pitchFamily="34" charset="0"/>
              </a:rPr>
              <a:t>Discuss the configuration experience for </a:t>
            </a:r>
            <a:r>
              <a:rPr lang="en-US" sz="2000" dirty="0" smtClean="0">
                <a:solidFill>
                  <a:srgbClr val="FFFFFF"/>
                </a:solidFill>
                <a:latin typeface="Segoe UI" panose="020B0502040204020203" pitchFamily="34" charset="0"/>
                <a:cs typeface="Segoe UI" panose="020B0502040204020203" pitchFamily="34" charset="0"/>
              </a:rPr>
              <a:t>Inbound BCS Hybrid </a:t>
            </a:r>
            <a:r>
              <a:rPr lang="en-GB" sz="2000" dirty="0" smtClean="0">
                <a:solidFill>
                  <a:srgbClr val="FFFFFF"/>
                </a:solidFill>
                <a:latin typeface="Segoe UI" panose="020B0502040204020203" pitchFamily="34" charset="0"/>
                <a:cs typeface="Segoe UI" panose="020B0502040204020203" pitchFamily="34" charset="0"/>
              </a:rPr>
              <a:t>and understand the critical components in the setup</a:t>
            </a:r>
          </a:p>
          <a:p>
            <a:endParaRPr lang="en-US" dirty="0"/>
          </a:p>
        </p:txBody>
      </p:sp>
    </p:spTree>
    <p:extLst>
      <p:ext uri="{BB962C8B-B14F-4D97-AF65-F5344CB8AC3E}">
        <p14:creationId xmlns:p14="http://schemas.microsoft.com/office/powerpoint/2010/main" val="31988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259410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49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Hybrid and BCS</a:t>
            </a:r>
            <a:endParaRPr lang="en-US" dirty="0"/>
          </a:p>
        </p:txBody>
      </p:sp>
    </p:spTree>
    <p:extLst>
      <p:ext uri="{BB962C8B-B14F-4D97-AF65-F5344CB8AC3E}">
        <p14:creationId xmlns:p14="http://schemas.microsoft.com/office/powerpoint/2010/main" val="273835036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08199" y="5363749"/>
            <a:ext cx="3925939" cy="584907"/>
          </a:xfrm>
          <a:prstGeom prst="rect">
            <a:avLst/>
          </a:prstGeom>
          <a:noFill/>
        </p:spPr>
        <p:txBody>
          <a:bodyPr wrap="square" lIns="0" tIns="0" rIns="0" bIns="0" rtlCol="0">
            <a:spAutoFit/>
          </a:bodyPr>
          <a:lstStyle/>
          <a:p>
            <a:pPr defTabSz="932597">
              <a:lnSpc>
                <a:spcPct val="90000"/>
              </a:lnSpc>
              <a:spcBef>
                <a:spcPts val="459"/>
              </a:spcBef>
            </a:pPr>
            <a:r>
              <a:rPr lang="en-US" sz="688" dirty="0">
                <a:solidFill>
                  <a:srgbClr val="FFFFFF"/>
                </a:solidFill>
                <a:ea typeface="MS PGothic" panose="020B0600070205080204" pitchFamily="34" charset="-128"/>
              </a:rPr>
              <a:t>Migrate remote users physically distant from On-Premise deployment to Online for better experience</a:t>
            </a:r>
          </a:p>
          <a:p>
            <a:pPr defTabSz="932597">
              <a:lnSpc>
                <a:spcPct val="90000"/>
              </a:lnSpc>
              <a:spcBef>
                <a:spcPts val="459"/>
              </a:spcBef>
            </a:pPr>
            <a:r>
              <a:rPr lang="en-US" sz="688" dirty="0">
                <a:solidFill>
                  <a:srgbClr val="FFFFFF"/>
                </a:solidFill>
                <a:ea typeface="MS PGothic" panose="020B0600070205080204" pitchFamily="34" charset="-128"/>
              </a:rPr>
              <a:t>Host certain data in particular locations Online for Compliance or data sovereignty reasons</a:t>
            </a:r>
          </a:p>
          <a:p>
            <a:pPr defTabSz="932597">
              <a:lnSpc>
                <a:spcPct val="90000"/>
              </a:lnSpc>
              <a:spcBef>
                <a:spcPts val="459"/>
              </a:spcBef>
            </a:pPr>
            <a:r>
              <a:rPr lang="en-US" sz="688" dirty="0">
                <a:solidFill>
                  <a:srgbClr val="FFFFFF"/>
                </a:solidFill>
                <a:ea typeface="MS PGothic" panose="020B0600070205080204" pitchFamily="34" charset="-128"/>
              </a:rPr>
              <a:t>Advantage of moving to cloud infrastructure ((TCO) where ever possible</a:t>
            </a:r>
          </a:p>
          <a:p>
            <a:pPr defTabSz="932597">
              <a:lnSpc>
                <a:spcPct val="90000"/>
              </a:lnSpc>
              <a:spcBef>
                <a:spcPts val="459"/>
              </a:spcBef>
            </a:pPr>
            <a:endParaRPr lang="en-US" sz="688" spc="-54" dirty="0">
              <a:solidFill>
                <a:srgbClr val="FFFFFF"/>
              </a:solidFill>
              <a:ea typeface="MS PGothic" panose="020B0600070205080204" pitchFamily="34" charset="-128"/>
            </a:endParaRPr>
          </a:p>
        </p:txBody>
      </p:sp>
      <p:grpSp>
        <p:nvGrpSpPr>
          <p:cNvPr id="15" name="Group 14"/>
          <p:cNvGrpSpPr/>
          <p:nvPr/>
        </p:nvGrpSpPr>
        <p:grpSpPr>
          <a:xfrm>
            <a:off x="4147412" y="3310066"/>
            <a:ext cx="3398319" cy="2620824"/>
            <a:chOff x="6737623" y="2641600"/>
            <a:chExt cx="5698851" cy="4395022"/>
          </a:xfrm>
        </p:grpSpPr>
        <p:sp>
          <p:nvSpPr>
            <p:cNvPr id="16" name="Freeform 15"/>
            <p:cNvSpPr>
              <a:spLocks/>
            </p:cNvSpPr>
            <p:nvPr/>
          </p:nvSpPr>
          <p:spPr bwMode="auto">
            <a:xfrm>
              <a:off x="9170920" y="2641600"/>
              <a:ext cx="692962" cy="456276"/>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7" name="Freeform 16"/>
            <p:cNvSpPr>
              <a:spLocks/>
            </p:cNvSpPr>
            <p:nvPr/>
          </p:nvSpPr>
          <p:spPr bwMode="auto">
            <a:xfrm>
              <a:off x="9281988" y="5919991"/>
              <a:ext cx="1307027" cy="1105845"/>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8" name="Freeform 17"/>
            <p:cNvSpPr>
              <a:spLocks/>
            </p:cNvSpPr>
            <p:nvPr/>
          </p:nvSpPr>
          <p:spPr bwMode="auto">
            <a:xfrm>
              <a:off x="9971004" y="5919991"/>
              <a:ext cx="1307027" cy="1105845"/>
            </a:xfrm>
            <a:custGeom>
              <a:avLst/>
              <a:gdLst>
                <a:gd name="T0" fmla="*/ 449 w 994"/>
                <a:gd name="T1" fmla="*/ 141 h 841"/>
                <a:gd name="T2" fmla="*/ 449 w 994"/>
                <a:gd name="T3" fmla="*/ 0 h 841"/>
                <a:gd name="T4" fmla="*/ 340 w 994"/>
                <a:gd name="T5" fmla="*/ 0 h 841"/>
                <a:gd name="T6" fmla="*/ 340 w 994"/>
                <a:gd name="T7" fmla="*/ 141 h 841"/>
                <a:gd name="T8" fmla="*/ 302 w 994"/>
                <a:gd name="T9" fmla="*/ 141 h 841"/>
                <a:gd name="T10" fmla="*/ 302 w 994"/>
                <a:gd name="T11" fmla="*/ 0 h 841"/>
                <a:gd name="T12" fmla="*/ 194 w 994"/>
                <a:gd name="T13" fmla="*/ 0 h 841"/>
                <a:gd name="T14" fmla="*/ 194 w 994"/>
                <a:gd name="T15" fmla="*/ 141 h 841"/>
                <a:gd name="T16" fmla="*/ 0 w 994"/>
                <a:gd name="T17" fmla="*/ 141 h 841"/>
                <a:gd name="T18" fmla="*/ 0 w 994"/>
                <a:gd name="T19" fmla="*/ 177 h 841"/>
                <a:gd name="T20" fmla="*/ 45 w 994"/>
                <a:gd name="T21" fmla="*/ 177 h 841"/>
                <a:gd name="T22" fmla="*/ 45 w 994"/>
                <a:gd name="T23" fmla="*/ 841 h 841"/>
                <a:gd name="T24" fmla="*/ 952 w 994"/>
                <a:gd name="T25" fmla="*/ 841 h 841"/>
                <a:gd name="T26" fmla="*/ 952 w 994"/>
                <a:gd name="T27" fmla="*/ 177 h 841"/>
                <a:gd name="T28" fmla="*/ 994 w 994"/>
                <a:gd name="T29" fmla="*/ 177 h 841"/>
                <a:gd name="T30" fmla="*/ 994 w 994"/>
                <a:gd name="T31" fmla="*/ 141 h 841"/>
                <a:gd name="T32" fmla="*/ 449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9" y="141"/>
                  </a:moveTo>
                  <a:lnTo>
                    <a:pt x="449" y="0"/>
                  </a:lnTo>
                  <a:lnTo>
                    <a:pt x="340" y="0"/>
                  </a:lnTo>
                  <a:lnTo>
                    <a:pt x="340" y="141"/>
                  </a:lnTo>
                  <a:lnTo>
                    <a:pt x="302" y="141"/>
                  </a:lnTo>
                  <a:lnTo>
                    <a:pt x="302" y="0"/>
                  </a:lnTo>
                  <a:lnTo>
                    <a:pt x="194" y="0"/>
                  </a:lnTo>
                  <a:lnTo>
                    <a:pt x="194" y="141"/>
                  </a:lnTo>
                  <a:lnTo>
                    <a:pt x="0" y="141"/>
                  </a:lnTo>
                  <a:lnTo>
                    <a:pt x="0" y="177"/>
                  </a:lnTo>
                  <a:lnTo>
                    <a:pt x="45" y="177"/>
                  </a:lnTo>
                  <a:lnTo>
                    <a:pt x="45" y="841"/>
                  </a:lnTo>
                  <a:lnTo>
                    <a:pt x="952" y="841"/>
                  </a:lnTo>
                  <a:lnTo>
                    <a:pt x="952" y="177"/>
                  </a:lnTo>
                  <a:lnTo>
                    <a:pt x="994" y="177"/>
                  </a:lnTo>
                  <a:lnTo>
                    <a:pt x="994" y="141"/>
                  </a:lnTo>
                  <a:lnTo>
                    <a:pt x="449"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9" name="Rectangle 34"/>
            <p:cNvSpPr>
              <a:spLocks noChangeArrowheads="1"/>
            </p:cNvSpPr>
            <p:nvPr/>
          </p:nvSpPr>
          <p:spPr bwMode="auto">
            <a:xfrm>
              <a:off x="6737623" y="6950886"/>
              <a:ext cx="1705448"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0" name="Rectangle 35"/>
            <p:cNvSpPr>
              <a:spLocks noChangeArrowheads="1"/>
            </p:cNvSpPr>
            <p:nvPr/>
          </p:nvSpPr>
          <p:spPr bwMode="auto">
            <a:xfrm>
              <a:off x="7675159" y="6693163"/>
              <a:ext cx="68376" cy="2577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1" name="Oval 36"/>
            <p:cNvSpPr>
              <a:spLocks noChangeArrowheads="1"/>
            </p:cNvSpPr>
            <p:nvPr/>
          </p:nvSpPr>
          <p:spPr bwMode="auto">
            <a:xfrm>
              <a:off x="7535778" y="6465681"/>
              <a:ext cx="341878" cy="3418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2" name="Oval 37"/>
            <p:cNvSpPr>
              <a:spLocks noChangeArrowheads="1"/>
            </p:cNvSpPr>
            <p:nvPr/>
          </p:nvSpPr>
          <p:spPr bwMode="auto">
            <a:xfrm>
              <a:off x="7581800" y="6289483"/>
              <a:ext cx="252464" cy="2511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3" name="Rectangle 38"/>
            <p:cNvSpPr>
              <a:spLocks noChangeArrowheads="1"/>
            </p:cNvSpPr>
            <p:nvPr/>
          </p:nvSpPr>
          <p:spPr bwMode="auto">
            <a:xfrm>
              <a:off x="8123545" y="6693163"/>
              <a:ext cx="67061" cy="25772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4" name="Oval 39"/>
            <p:cNvSpPr>
              <a:spLocks noChangeArrowheads="1"/>
            </p:cNvSpPr>
            <p:nvPr/>
          </p:nvSpPr>
          <p:spPr bwMode="auto">
            <a:xfrm>
              <a:off x="7982850" y="6465681"/>
              <a:ext cx="344508" cy="34187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5" name="Oval 40"/>
            <p:cNvSpPr>
              <a:spLocks noChangeArrowheads="1"/>
            </p:cNvSpPr>
            <p:nvPr/>
          </p:nvSpPr>
          <p:spPr bwMode="auto">
            <a:xfrm>
              <a:off x="8030187" y="6289483"/>
              <a:ext cx="251150" cy="251149"/>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6" name="Rectangle 42"/>
            <p:cNvSpPr>
              <a:spLocks noChangeArrowheads="1"/>
            </p:cNvSpPr>
            <p:nvPr/>
          </p:nvSpPr>
          <p:spPr bwMode="auto">
            <a:xfrm>
              <a:off x="11352982" y="6077781"/>
              <a:ext cx="1083492" cy="950685"/>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7" name="Rectangle 43"/>
            <p:cNvSpPr>
              <a:spLocks noChangeArrowheads="1"/>
            </p:cNvSpPr>
            <p:nvPr/>
          </p:nvSpPr>
          <p:spPr bwMode="auto">
            <a:xfrm>
              <a:off x="11293811" y="6031759"/>
              <a:ext cx="1142663" cy="46022"/>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8" name="Rectangle 44"/>
            <p:cNvSpPr>
              <a:spLocks noChangeArrowheads="1"/>
            </p:cNvSpPr>
            <p:nvPr/>
          </p:nvSpPr>
          <p:spPr bwMode="auto">
            <a:xfrm>
              <a:off x="11735623" y="6724721"/>
              <a:ext cx="155160" cy="30374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9" name="Rectangle 45"/>
            <p:cNvSpPr>
              <a:spLocks noChangeArrowheads="1"/>
            </p:cNvSpPr>
            <p:nvPr/>
          </p:nvSpPr>
          <p:spPr bwMode="auto">
            <a:xfrm>
              <a:off x="12002551" y="6724721"/>
              <a:ext cx="155160" cy="303745"/>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0" name="Rectangle 46"/>
            <p:cNvSpPr>
              <a:spLocks noChangeArrowheads="1"/>
            </p:cNvSpPr>
            <p:nvPr/>
          </p:nvSpPr>
          <p:spPr bwMode="auto">
            <a:xfrm>
              <a:off x="11464750" y="6205328"/>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1" name="Rectangle 47"/>
            <p:cNvSpPr>
              <a:spLocks noChangeArrowheads="1"/>
            </p:cNvSpPr>
            <p:nvPr/>
          </p:nvSpPr>
          <p:spPr bwMode="auto">
            <a:xfrm>
              <a:off x="11735623" y="6205328"/>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2" name="Rectangle 48"/>
            <p:cNvSpPr>
              <a:spLocks noChangeArrowheads="1"/>
            </p:cNvSpPr>
            <p:nvPr/>
          </p:nvSpPr>
          <p:spPr bwMode="auto">
            <a:xfrm>
              <a:off x="12002551" y="6205328"/>
              <a:ext cx="155160" cy="15516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3" name="Rectangle 49"/>
            <p:cNvSpPr>
              <a:spLocks noChangeArrowheads="1"/>
            </p:cNvSpPr>
            <p:nvPr/>
          </p:nvSpPr>
          <p:spPr bwMode="auto">
            <a:xfrm>
              <a:off x="12272109" y="6205328"/>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4" name="Rectangle 50"/>
            <p:cNvSpPr>
              <a:spLocks noChangeArrowheads="1"/>
            </p:cNvSpPr>
            <p:nvPr/>
          </p:nvSpPr>
          <p:spPr bwMode="auto">
            <a:xfrm>
              <a:off x="11464750" y="6472256"/>
              <a:ext cx="155160" cy="15516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5" name="Rectangle 51"/>
            <p:cNvSpPr>
              <a:spLocks noChangeArrowheads="1"/>
            </p:cNvSpPr>
            <p:nvPr/>
          </p:nvSpPr>
          <p:spPr bwMode="auto">
            <a:xfrm>
              <a:off x="11735623" y="6472256"/>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6" name="Rectangle 52"/>
            <p:cNvSpPr>
              <a:spLocks noChangeArrowheads="1"/>
            </p:cNvSpPr>
            <p:nvPr/>
          </p:nvSpPr>
          <p:spPr bwMode="auto">
            <a:xfrm>
              <a:off x="12002551" y="6472256"/>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7" name="Rectangle 53"/>
            <p:cNvSpPr>
              <a:spLocks noChangeArrowheads="1"/>
            </p:cNvSpPr>
            <p:nvPr/>
          </p:nvSpPr>
          <p:spPr bwMode="auto">
            <a:xfrm>
              <a:off x="12272109" y="6472256"/>
              <a:ext cx="155160" cy="15516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8" name="Rectangle 54"/>
            <p:cNvSpPr>
              <a:spLocks noChangeArrowheads="1"/>
            </p:cNvSpPr>
            <p:nvPr/>
          </p:nvSpPr>
          <p:spPr bwMode="auto">
            <a:xfrm>
              <a:off x="11464750" y="6205328"/>
              <a:ext cx="155160" cy="775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9" name="Rectangle 55"/>
            <p:cNvSpPr>
              <a:spLocks noChangeArrowheads="1"/>
            </p:cNvSpPr>
            <p:nvPr/>
          </p:nvSpPr>
          <p:spPr bwMode="auto">
            <a:xfrm>
              <a:off x="12272109" y="6205328"/>
              <a:ext cx="155160" cy="7758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0" name="Rectangle 56"/>
            <p:cNvSpPr>
              <a:spLocks noChangeArrowheads="1"/>
            </p:cNvSpPr>
            <p:nvPr/>
          </p:nvSpPr>
          <p:spPr bwMode="auto">
            <a:xfrm>
              <a:off x="11890783" y="5845041"/>
              <a:ext cx="458906" cy="1867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1" name="Rectangle 57"/>
            <p:cNvSpPr>
              <a:spLocks noChangeArrowheads="1"/>
            </p:cNvSpPr>
            <p:nvPr/>
          </p:nvSpPr>
          <p:spPr bwMode="auto">
            <a:xfrm>
              <a:off x="9899999" y="4996919"/>
              <a:ext cx="1188685" cy="2031547"/>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2" name="Rectangle 58"/>
            <p:cNvSpPr>
              <a:spLocks noChangeArrowheads="1"/>
            </p:cNvSpPr>
            <p:nvPr/>
          </p:nvSpPr>
          <p:spPr bwMode="auto">
            <a:xfrm>
              <a:off x="9840827" y="4950897"/>
              <a:ext cx="1307027" cy="4602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3" name="Rectangle 59"/>
            <p:cNvSpPr>
              <a:spLocks noChangeArrowheads="1"/>
            </p:cNvSpPr>
            <p:nvPr/>
          </p:nvSpPr>
          <p:spPr bwMode="auto">
            <a:xfrm>
              <a:off x="10011766" y="5667527"/>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4" name="Rectangle 60"/>
            <p:cNvSpPr>
              <a:spLocks noChangeArrowheads="1"/>
            </p:cNvSpPr>
            <p:nvPr/>
          </p:nvSpPr>
          <p:spPr bwMode="auto">
            <a:xfrm>
              <a:off x="10011766" y="5667527"/>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5" name="Rectangle 61"/>
            <p:cNvSpPr>
              <a:spLocks noChangeArrowheads="1"/>
            </p:cNvSpPr>
            <p:nvPr/>
          </p:nvSpPr>
          <p:spPr bwMode="auto">
            <a:xfrm>
              <a:off x="10278695" y="5667527"/>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6" name="Rectangle 62"/>
            <p:cNvSpPr>
              <a:spLocks noChangeArrowheads="1"/>
            </p:cNvSpPr>
            <p:nvPr/>
          </p:nvSpPr>
          <p:spPr bwMode="auto">
            <a:xfrm>
              <a:off x="10548252" y="5667527"/>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7" name="Rectangle 63"/>
            <p:cNvSpPr>
              <a:spLocks noChangeArrowheads="1"/>
            </p:cNvSpPr>
            <p:nvPr/>
          </p:nvSpPr>
          <p:spPr bwMode="auto">
            <a:xfrm>
              <a:off x="10278695" y="6724721"/>
              <a:ext cx="155160" cy="30374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8" name="Rectangle 64"/>
            <p:cNvSpPr>
              <a:spLocks noChangeArrowheads="1"/>
            </p:cNvSpPr>
            <p:nvPr/>
          </p:nvSpPr>
          <p:spPr bwMode="auto">
            <a:xfrm>
              <a:off x="10548252" y="6724721"/>
              <a:ext cx="155160" cy="30374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9" name="Rectangle 65"/>
            <p:cNvSpPr>
              <a:spLocks noChangeArrowheads="1"/>
            </p:cNvSpPr>
            <p:nvPr/>
          </p:nvSpPr>
          <p:spPr bwMode="auto">
            <a:xfrm>
              <a:off x="10815181" y="5667527"/>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0" name="Rectangle 66"/>
            <p:cNvSpPr>
              <a:spLocks noChangeArrowheads="1"/>
            </p:cNvSpPr>
            <p:nvPr/>
          </p:nvSpPr>
          <p:spPr bwMode="auto">
            <a:xfrm>
              <a:off x="10011766" y="5934455"/>
              <a:ext cx="155160" cy="1564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1" name="Rectangle 67"/>
            <p:cNvSpPr>
              <a:spLocks noChangeArrowheads="1"/>
            </p:cNvSpPr>
            <p:nvPr/>
          </p:nvSpPr>
          <p:spPr bwMode="auto">
            <a:xfrm>
              <a:off x="10278695" y="5934455"/>
              <a:ext cx="155160" cy="1564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2" name="Rectangle 68"/>
            <p:cNvSpPr>
              <a:spLocks noChangeArrowheads="1"/>
            </p:cNvSpPr>
            <p:nvPr/>
          </p:nvSpPr>
          <p:spPr bwMode="auto">
            <a:xfrm>
              <a:off x="10548252" y="5934455"/>
              <a:ext cx="155160" cy="15647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3" name="Rectangle 69"/>
            <p:cNvSpPr>
              <a:spLocks noChangeArrowheads="1"/>
            </p:cNvSpPr>
            <p:nvPr/>
          </p:nvSpPr>
          <p:spPr bwMode="auto">
            <a:xfrm>
              <a:off x="10815181" y="5934455"/>
              <a:ext cx="156476" cy="1564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4" name="Rectangle 70"/>
            <p:cNvSpPr>
              <a:spLocks noChangeArrowheads="1"/>
            </p:cNvSpPr>
            <p:nvPr/>
          </p:nvSpPr>
          <p:spPr bwMode="auto">
            <a:xfrm>
              <a:off x="10011766" y="6205328"/>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5" name="Rectangle 71"/>
            <p:cNvSpPr>
              <a:spLocks noChangeArrowheads="1"/>
            </p:cNvSpPr>
            <p:nvPr/>
          </p:nvSpPr>
          <p:spPr bwMode="auto">
            <a:xfrm>
              <a:off x="10278695" y="6205328"/>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6" name="Rectangle 72"/>
            <p:cNvSpPr>
              <a:spLocks noChangeArrowheads="1"/>
            </p:cNvSpPr>
            <p:nvPr/>
          </p:nvSpPr>
          <p:spPr bwMode="auto">
            <a:xfrm>
              <a:off x="10548252" y="6205328"/>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7" name="Rectangle 73"/>
            <p:cNvSpPr>
              <a:spLocks noChangeArrowheads="1"/>
            </p:cNvSpPr>
            <p:nvPr/>
          </p:nvSpPr>
          <p:spPr bwMode="auto">
            <a:xfrm>
              <a:off x="10815181" y="6205328"/>
              <a:ext cx="156476"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8" name="Rectangle 74"/>
            <p:cNvSpPr>
              <a:spLocks noChangeArrowheads="1"/>
            </p:cNvSpPr>
            <p:nvPr/>
          </p:nvSpPr>
          <p:spPr bwMode="auto">
            <a:xfrm>
              <a:off x="10011766" y="6472256"/>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9" name="Rectangle 75"/>
            <p:cNvSpPr>
              <a:spLocks noChangeArrowheads="1"/>
            </p:cNvSpPr>
            <p:nvPr/>
          </p:nvSpPr>
          <p:spPr bwMode="auto">
            <a:xfrm>
              <a:off x="10278695" y="6472256"/>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0" name="Rectangle 76"/>
            <p:cNvSpPr>
              <a:spLocks noChangeArrowheads="1"/>
            </p:cNvSpPr>
            <p:nvPr/>
          </p:nvSpPr>
          <p:spPr bwMode="auto">
            <a:xfrm>
              <a:off x="10548252" y="6472256"/>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1" name="Rectangle 77"/>
            <p:cNvSpPr>
              <a:spLocks noChangeArrowheads="1"/>
            </p:cNvSpPr>
            <p:nvPr/>
          </p:nvSpPr>
          <p:spPr bwMode="auto">
            <a:xfrm>
              <a:off x="10815181" y="6472256"/>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2" name="Rectangle 78"/>
            <p:cNvSpPr>
              <a:spLocks noChangeArrowheads="1"/>
            </p:cNvSpPr>
            <p:nvPr/>
          </p:nvSpPr>
          <p:spPr bwMode="auto">
            <a:xfrm>
              <a:off x="10011766" y="6205328"/>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3" name="Rectangle 79"/>
            <p:cNvSpPr>
              <a:spLocks noChangeArrowheads="1"/>
            </p:cNvSpPr>
            <p:nvPr/>
          </p:nvSpPr>
          <p:spPr bwMode="auto">
            <a:xfrm>
              <a:off x="10815181" y="6205328"/>
              <a:ext cx="156476"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4" name="Rectangle 80"/>
            <p:cNvSpPr>
              <a:spLocks noChangeArrowheads="1"/>
            </p:cNvSpPr>
            <p:nvPr/>
          </p:nvSpPr>
          <p:spPr bwMode="auto">
            <a:xfrm>
              <a:off x="10815181" y="5934455"/>
              <a:ext cx="156476" cy="78895"/>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5" name="Rectangle 81"/>
            <p:cNvSpPr>
              <a:spLocks noChangeArrowheads="1"/>
            </p:cNvSpPr>
            <p:nvPr/>
          </p:nvSpPr>
          <p:spPr bwMode="auto">
            <a:xfrm>
              <a:off x="10011766" y="5127096"/>
              <a:ext cx="155160"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6" name="Rectangle 82"/>
            <p:cNvSpPr>
              <a:spLocks noChangeArrowheads="1"/>
            </p:cNvSpPr>
            <p:nvPr/>
          </p:nvSpPr>
          <p:spPr bwMode="auto">
            <a:xfrm>
              <a:off x="10011766" y="5127096"/>
              <a:ext cx="155160"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7" name="Rectangle 83"/>
            <p:cNvSpPr>
              <a:spLocks noChangeArrowheads="1"/>
            </p:cNvSpPr>
            <p:nvPr/>
          </p:nvSpPr>
          <p:spPr bwMode="auto">
            <a:xfrm>
              <a:off x="10278695" y="5127096"/>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8" name="Rectangle 84"/>
            <p:cNvSpPr>
              <a:spLocks noChangeArrowheads="1"/>
            </p:cNvSpPr>
            <p:nvPr/>
          </p:nvSpPr>
          <p:spPr bwMode="auto">
            <a:xfrm>
              <a:off x="10548252" y="5127096"/>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9" name="Rectangle 85"/>
            <p:cNvSpPr>
              <a:spLocks noChangeArrowheads="1"/>
            </p:cNvSpPr>
            <p:nvPr/>
          </p:nvSpPr>
          <p:spPr bwMode="auto">
            <a:xfrm>
              <a:off x="10815181" y="5127096"/>
              <a:ext cx="156476"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0" name="Rectangle 86"/>
            <p:cNvSpPr>
              <a:spLocks noChangeArrowheads="1"/>
            </p:cNvSpPr>
            <p:nvPr/>
          </p:nvSpPr>
          <p:spPr bwMode="auto">
            <a:xfrm>
              <a:off x="10011766" y="5397969"/>
              <a:ext cx="155160" cy="15516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1" name="Rectangle 87"/>
            <p:cNvSpPr>
              <a:spLocks noChangeArrowheads="1"/>
            </p:cNvSpPr>
            <p:nvPr/>
          </p:nvSpPr>
          <p:spPr bwMode="auto">
            <a:xfrm>
              <a:off x="10278695" y="5397969"/>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2" name="Rectangle 88"/>
            <p:cNvSpPr>
              <a:spLocks noChangeArrowheads="1"/>
            </p:cNvSpPr>
            <p:nvPr/>
          </p:nvSpPr>
          <p:spPr bwMode="auto">
            <a:xfrm>
              <a:off x="10548252" y="5397969"/>
              <a:ext cx="155160" cy="15516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3" name="Rectangle 89"/>
            <p:cNvSpPr>
              <a:spLocks noChangeArrowheads="1"/>
            </p:cNvSpPr>
            <p:nvPr/>
          </p:nvSpPr>
          <p:spPr bwMode="auto">
            <a:xfrm>
              <a:off x="10815181" y="5397969"/>
              <a:ext cx="156476" cy="1551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4" name="Rectangle 90"/>
            <p:cNvSpPr>
              <a:spLocks noChangeArrowheads="1"/>
            </p:cNvSpPr>
            <p:nvPr/>
          </p:nvSpPr>
          <p:spPr bwMode="auto">
            <a:xfrm>
              <a:off x="10815181" y="5397969"/>
              <a:ext cx="156476" cy="7758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5" name="Rectangle 91"/>
            <p:cNvSpPr>
              <a:spLocks noChangeArrowheads="1"/>
            </p:cNvSpPr>
            <p:nvPr/>
          </p:nvSpPr>
          <p:spPr bwMode="auto">
            <a:xfrm>
              <a:off x="10094606" y="4764179"/>
              <a:ext cx="143326" cy="1867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6" name="Rectangle 92"/>
            <p:cNvSpPr>
              <a:spLocks noChangeArrowheads="1"/>
            </p:cNvSpPr>
            <p:nvPr/>
          </p:nvSpPr>
          <p:spPr bwMode="auto">
            <a:xfrm>
              <a:off x="10285269" y="4764179"/>
              <a:ext cx="142011" cy="1867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7" name="Rectangle 93"/>
            <p:cNvSpPr>
              <a:spLocks noChangeArrowheads="1"/>
            </p:cNvSpPr>
            <p:nvPr/>
          </p:nvSpPr>
          <p:spPr bwMode="auto">
            <a:xfrm>
              <a:off x="9542341" y="6950886"/>
              <a:ext cx="447072"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8" name="Rectangle 94"/>
            <p:cNvSpPr>
              <a:spLocks noChangeArrowheads="1"/>
            </p:cNvSpPr>
            <p:nvPr/>
          </p:nvSpPr>
          <p:spPr bwMode="auto">
            <a:xfrm>
              <a:off x="10815181" y="6950886"/>
              <a:ext cx="649569" cy="77580"/>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9" name="Freeform 95"/>
            <p:cNvSpPr>
              <a:spLocks/>
            </p:cNvSpPr>
            <p:nvPr/>
          </p:nvSpPr>
          <p:spPr bwMode="auto">
            <a:xfrm>
              <a:off x="7615988" y="2764190"/>
              <a:ext cx="2286641" cy="150295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0" name="Freeform 96"/>
            <p:cNvSpPr>
              <a:spLocks/>
            </p:cNvSpPr>
            <p:nvPr/>
          </p:nvSpPr>
          <p:spPr bwMode="auto">
            <a:xfrm>
              <a:off x="7581800" y="3763527"/>
              <a:ext cx="2786309" cy="2833646"/>
            </a:xfrm>
            <a:custGeom>
              <a:avLst/>
              <a:gdLst>
                <a:gd name="T0" fmla="*/ 891 w 897"/>
                <a:gd name="T1" fmla="*/ 900 h 912"/>
                <a:gd name="T2" fmla="*/ 709 w 897"/>
                <a:gd name="T3" fmla="*/ 653 h 912"/>
                <a:gd name="T4" fmla="*/ 631 w 897"/>
                <a:gd name="T5" fmla="*/ 50 h 912"/>
                <a:gd name="T6" fmla="*/ 642 w 897"/>
                <a:gd name="T7" fmla="*/ 49 h 912"/>
                <a:gd name="T8" fmla="*/ 757 w 897"/>
                <a:gd name="T9" fmla="*/ 6 h 912"/>
                <a:gd name="T10" fmla="*/ 751 w 897"/>
                <a:gd name="T11" fmla="*/ 0 h 912"/>
                <a:gd name="T12" fmla="*/ 745 w 897"/>
                <a:gd name="T13" fmla="*/ 6 h 912"/>
                <a:gd name="T14" fmla="*/ 641 w 897"/>
                <a:gd name="T15" fmla="*/ 37 h 912"/>
                <a:gd name="T16" fmla="*/ 378 w 897"/>
                <a:gd name="T17" fmla="*/ 52 h 912"/>
                <a:gd name="T18" fmla="*/ 116 w 897"/>
                <a:gd name="T19" fmla="*/ 37 h 912"/>
                <a:gd name="T20" fmla="*/ 12 w 897"/>
                <a:gd name="T21" fmla="*/ 6 h 912"/>
                <a:gd name="T22" fmla="*/ 6 w 897"/>
                <a:gd name="T23" fmla="*/ 0 h 912"/>
                <a:gd name="T24" fmla="*/ 0 w 897"/>
                <a:gd name="T25" fmla="*/ 6 h 912"/>
                <a:gd name="T26" fmla="*/ 114 w 897"/>
                <a:gd name="T27" fmla="*/ 49 h 912"/>
                <a:gd name="T28" fmla="*/ 378 w 897"/>
                <a:gd name="T29" fmla="*/ 64 h 912"/>
                <a:gd name="T30" fmla="*/ 619 w 897"/>
                <a:gd name="T31" fmla="*/ 52 h 912"/>
                <a:gd name="T32" fmla="*/ 697 w 897"/>
                <a:gd name="T33" fmla="*/ 657 h 912"/>
                <a:gd name="T34" fmla="*/ 891 w 897"/>
                <a:gd name="T35" fmla="*/ 912 h 912"/>
                <a:gd name="T36" fmla="*/ 897 w 897"/>
                <a:gd name="T37" fmla="*/ 906 h 912"/>
                <a:gd name="T38" fmla="*/ 891 w 897"/>
                <a:gd name="T39" fmla="*/ 90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7" h="912">
                  <a:moveTo>
                    <a:pt x="891" y="900"/>
                  </a:moveTo>
                  <a:cubicBezTo>
                    <a:pt x="823" y="900"/>
                    <a:pt x="757" y="810"/>
                    <a:pt x="709" y="653"/>
                  </a:cubicBezTo>
                  <a:cubicBezTo>
                    <a:pt x="659" y="493"/>
                    <a:pt x="631" y="278"/>
                    <a:pt x="631" y="50"/>
                  </a:cubicBezTo>
                  <a:cubicBezTo>
                    <a:pt x="635" y="50"/>
                    <a:pt x="639" y="49"/>
                    <a:pt x="642" y="49"/>
                  </a:cubicBezTo>
                  <a:cubicBezTo>
                    <a:pt x="757" y="33"/>
                    <a:pt x="757" y="12"/>
                    <a:pt x="757" y="6"/>
                  </a:cubicBezTo>
                  <a:cubicBezTo>
                    <a:pt x="757" y="2"/>
                    <a:pt x="754" y="0"/>
                    <a:pt x="751" y="0"/>
                  </a:cubicBezTo>
                  <a:cubicBezTo>
                    <a:pt x="747" y="0"/>
                    <a:pt x="745" y="2"/>
                    <a:pt x="745" y="6"/>
                  </a:cubicBezTo>
                  <a:cubicBezTo>
                    <a:pt x="745" y="6"/>
                    <a:pt x="743" y="23"/>
                    <a:pt x="641" y="37"/>
                  </a:cubicBezTo>
                  <a:cubicBezTo>
                    <a:pt x="571" y="47"/>
                    <a:pt x="478" y="52"/>
                    <a:pt x="378" y="52"/>
                  </a:cubicBezTo>
                  <a:cubicBezTo>
                    <a:pt x="279" y="52"/>
                    <a:pt x="186" y="47"/>
                    <a:pt x="116" y="37"/>
                  </a:cubicBezTo>
                  <a:cubicBezTo>
                    <a:pt x="13" y="23"/>
                    <a:pt x="12" y="6"/>
                    <a:pt x="12" y="6"/>
                  </a:cubicBezTo>
                  <a:cubicBezTo>
                    <a:pt x="12" y="2"/>
                    <a:pt x="10" y="0"/>
                    <a:pt x="6" y="0"/>
                  </a:cubicBezTo>
                  <a:cubicBezTo>
                    <a:pt x="3" y="0"/>
                    <a:pt x="0" y="2"/>
                    <a:pt x="0" y="6"/>
                  </a:cubicBezTo>
                  <a:cubicBezTo>
                    <a:pt x="0" y="12"/>
                    <a:pt x="0" y="33"/>
                    <a:pt x="114" y="49"/>
                  </a:cubicBezTo>
                  <a:cubicBezTo>
                    <a:pt x="185" y="59"/>
                    <a:pt x="279" y="64"/>
                    <a:pt x="378" y="64"/>
                  </a:cubicBezTo>
                  <a:cubicBezTo>
                    <a:pt x="468" y="64"/>
                    <a:pt x="552" y="60"/>
                    <a:pt x="619" y="52"/>
                  </a:cubicBezTo>
                  <a:cubicBezTo>
                    <a:pt x="619" y="281"/>
                    <a:pt x="647" y="495"/>
                    <a:pt x="697" y="657"/>
                  </a:cubicBezTo>
                  <a:cubicBezTo>
                    <a:pt x="748" y="821"/>
                    <a:pt x="817" y="912"/>
                    <a:pt x="891" y="912"/>
                  </a:cubicBezTo>
                  <a:cubicBezTo>
                    <a:pt x="894" y="912"/>
                    <a:pt x="897" y="909"/>
                    <a:pt x="897" y="906"/>
                  </a:cubicBezTo>
                  <a:cubicBezTo>
                    <a:pt x="897" y="902"/>
                    <a:pt x="894" y="900"/>
                    <a:pt x="891" y="90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1" name="Freeform 97"/>
            <p:cNvSpPr>
              <a:spLocks/>
            </p:cNvSpPr>
            <p:nvPr/>
          </p:nvSpPr>
          <p:spPr bwMode="auto">
            <a:xfrm>
              <a:off x="10032805" y="2735262"/>
              <a:ext cx="1488486" cy="978298"/>
            </a:xfrm>
            <a:custGeom>
              <a:avLst/>
              <a:gdLst>
                <a:gd name="T0" fmla="*/ 403 w 479"/>
                <a:gd name="T1" fmla="*/ 138 h 315"/>
                <a:gd name="T2" fmla="*/ 403 w 479"/>
                <a:gd name="T3" fmla="*/ 132 h 315"/>
                <a:gd name="T4" fmla="*/ 271 w 479"/>
                <a:gd name="T5" fmla="*/ 0 h 315"/>
                <a:gd name="T6" fmla="*/ 161 w 479"/>
                <a:gd name="T7" fmla="*/ 59 h 315"/>
                <a:gd name="T8" fmla="*/ 125 w 479"/>
                <a:gd name="T9" fmla="*/ 50 h 315"/>
                <a:gd name="T10" fmla="*/ 82 w 479"/>
                <a:gd name="T11" fmla="*/ 62 h 315"/>
                <a:gd name="T12" fmla="*/ 48 w 479"/>
                <a:gd name="T13" fmla="*/ 124 h 315"/>
                <a:gd name="T14" fmla="*/ 0 w 479"/>
                <a:gd name="T15" fmla="*/ 211 h 315"/>
                <a:gd name="T16" fmla="*/ 93 w 479"/>
                <a:gd name="T17" fmla="*/ 315 h 315"/>
                <a:gd name="T18" fmla="*/ 104 w 479"/>
                <a:gd name="T19" fmla="*/ 315 h 315"/>
                <a:gd name="T20" fmla="*/ 115 w 479"/>
                <a:gd name="T21" fmla="*/ 315 h 315"/>
                <a:gd name="T22" fmla="*/ 330 w 479"/>
                <a:gd name="T23" fmla="*/ 315 h 315"/>
                <a:gd name="T24" fmla="*/ 335 w 479"/>
                <a:gd name="T25" fmla="*/ 315 h 315"/>
                <a:gd name="T26" fmla="*/ 340 w 479"/>
                <a:gd name="T27" fmla="*/ 315 h 315"/>
                <a:gd name="T28" fmla="*/ 356 w 479"/>
                <a:gd name="T29" fmla="*/ 315 h 315"/>
                <a:gd name="T30" fmla="*/ 390 w 479"/>
                <a:gd name="T31" fmla="*/ 315 h 315"/>
                <a:gd name="T32" fmla="*/ 479 w 479"/>
                <a:gd name="T33" fmla="*/ 226 h 315"/>
                <a:gd name="T34" fmla="*/ 403 w 479"/>
                <a:gd name="T35" fmla="*/ 13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15">
                  <a:moveTo>
                    <a:pt x="403" y="138"/>
                  </a:moveTo>
                  <a:cubicBezTo>
                    <a:pt x="403" y="137"/>
                    <a:pt x="403" y="134"/>
                    <a:pt x="403" y="132"/>
                  </a:cubicBezTo>
                  <a:cubicBezTo>
                    <a:pt x="403" y="59"/>
                    <a:pt x="344" y="0"/>
                    <a:pt x="271" y="0"/>
                  </a:cubicBezTo>
                  <a:cubicBezTo>
                    <a:pt x="225" y="0"/>
                    <a:pt x="184" y="24"/>
                    <a:pt x="161" y="59"/>
                  </a:cubicBezTo>
                  <a:cubicBezTo>
                    <a:pt x="150" y="53"/>
                    <a:pt x="138" y="50"/>
                    <a:pt x="125" y="50"/>
                  </a:cubicBezTo>
                  <a:cubicBezTo>
                    <a:pt x="109" y="50"/>
                    <a:pt x="94" y="54"/>
                    <a:pt x="82" y="62"/>
                  </a:cubicBezTo>
                  <a:cubicBezTo>
                    <a:pt x="62" y="76"/>
                    <a:pt x="48" y="99"/>
                    <a:pt x="48" y="124"/>
                  </a:cubicBezTo>
                  <a:cubicBezTo>
                    <a:pt x="20" y="143"/>
                    <a:pt x="0" y="175"/>
                    <a:pt x="0" y="211"/>
                  </a:cubicBezTo>
                  <a:cubicBezTo>
                    <a:pt x="0" y="265"/>
                    <a:pt x="41" y="309"/>
                    <a:pt x="93" y="315"/>
                  </a:cubicBezTo>
                  <a:cubicBezTo>
                    <a:pt x="96" y="315"/>
                    <a:pt x="101" y="315"/>
                    <a:pt x="104" y="315"/>
                  </a:cubicBezTo>
                  <a:cubicBezTo>
                    <a:pt x="108" y="315"/>
                    <a:pt x="111" y="315"/>
                    <a:pt x="115" y="315"/>
                  </a:cubicBezTo>
                  <a:cubicBezTo>
                    <a:pt x="163" y="315"/>
                    <a:pt x="277" y="315"/>
                    <a:pt x="330" y="315"/>
                  </a:cubicBezTo>
                  <a:cubicBezTo>
                    <a:pt x="332" y="315"/>
                    <a:pt x="333" y="315"/>
                    <a:pt x="335" y="315"/>
                  </a:cubicBezTo>
                  <a:cubicBezTo>
                    <a:pt x="340" y="315"/>
                    <a:pt x="340" y="315"/>
                    <a:pt x="340" y="315"/>
                  </a:cubicBezTo>
                  <a:cubicBezTo>
                    <a:pt x="343" y="315"/>
                    <a:pt x="351" y="315"/>
                    <a:pt x="356" y="315"/>
                  </a:cubicBezTo>
                  <a:cubicBezTo>
                    <a:pt x="390" y="315"/>
                    <a:pt x="390" y="315"/>
                    <a:pt x="390" y="315"/>
                  </a:cubicBezTo>
                  <a:cubicBezTo>
                    <a:pt x="440" y="314"/>
                    <a:pt x="479" y="275"/>
                    <a:pt x="479" y="226"/>
                  </a:cubicBezTo>
                  <a:cubicBezTo>
                    <a:pt x="479" y="182"/>
                    <a:pt x="446" y="145"/>
                    <a:pt x="403" y="13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2" name="Freeform 98"/>
            <p:cNvSpPr>
              <a:spLocks/>
            </p:cNvSpPr>
            <p:nvPr/>
          </p:nvSpPr>
          <p:spPr bwMode="auto">
            <a:xfrm>
              <a:off x="10002562" y="3391405"/>
              <a:ext cx="1548972" cy="3205768"/>
            </a:xfrm>
            <a:custGeom>
              <a:avLst/>
              <a:gdLst>
                <a:gd name="T0" fmla="*/ 493 w 499"/>
                <a:gd name="T1" fmla="*/ 1020 h 1032"/>
                <a:gd name="T2" fmla="*/ 266 w 499"/>
                <a:gd name="T3" fmla="*/ 735 h 1032"/>
                <a:gd name="T4" fmla="*/ 171 w 499"/>
                <a:gd name="T5" fmla="*/ 44 h 1032"/>
                <a:gd name="T6" fmla="*/ 250 w 499"/>
                <a:gd name="T7" fmla="*/ 46 h 1032"/>
                <a:gd name="T8" fmla="*/ 499 w 499"/>
                <a:gd name="T9" fmla="*/ 6 h 1032"/>
                <a:gd name="T10" fmla="*/ 493 w 499"/>
                <a:gd name="T11" fmla="*/ 0 h 1032"/>
                <a:gd name="T12" fmla="*/ 487 w 499"/>
                <a:gd name="T13" fmla="*/ 5 h 1032"/>
                <a:gd name="T14" fmla="*/ 250 w 499"/>
                <a:gd name="T15" fmla="*/ 34 h 1032"/>
                <a:gd name="T16" fmla="*/ 12 w 499"/>
                <a:gd name="T17" fmla="*/ 6 h 1032"/>
                <a:gd name="T18" fmla="*/ 6 w 499"/>
                <a:gd name="T19" fmla="*/ 0 h 1032"/>
                <a:gd name="T20" fmla="*/ 0 w 499"/>
                <a:gd name="T21" fmla="*/ 6 h 1032"/>
                <a:gd name="T22" fmla="*/ 159 w 499"/>
                <a:gd name="T23" fmla="*/ 43 h 1032"/>
                <a:gd name="T24" fmla="*/ 255 w 499"/>
                <a:gd name="T25" fmla="*/ 739 h 1032"/>
                <a:gd name="T26" fmla="*/ 493 w 499"/>
                <a:gd name="T27" fmla="*/ 1032 h 1032"/>
                <a:gd name="T28" fmla="*/ 499 w 499"/>
                <a:gd name="T29" fmla="*/ 1026 h 1032"/>
                <a:gd name="T30" fmla="*/ 493 w 499"/>
                <a:gd name="T3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 h="1032">
                  <a:moveTo>
                    <a:pt x="493" y="1020"/>
                  </a:moveTo>
                  <a:cubicBezTo>
                    <a:pt x="408" y="1020"/>
                    <a:pt x="327" y="919"/>
                    <a:pt x="266" y="735"/>
                  </a:cubicBezTo>
                  <a:cubicBezTo>
                    <a:pt x="205" y="551"/>
                    <a:pt x="171" y="305"/>
                    <a:pt x="171" y="44"/>
                  </a:cubicBezTo>
                  <a:cubicBezTo>
                    <a:pt x="212" y="46"/>
                    <a:pt x="246" y="46"/>
                    <a:pt x="250" y="46"/>
                  </a:cubicBezTo>
                  <a:cubicBezTo>
                    <a:pt x="260" y="46"/>
                    <a:pt x="499" y="46"/>
                    <a:pt x="499" y="6"/>
                  </a:cubicBezTo>
                  <a:cubicBezTo>
                    <a:pt x="499" y="2"/>
                    <a:pt x="496" y="0"/>
                    <a:pt x="493" y="0"/>
                  </a:cubicBezTo>
                  <a:cubicBezTo>
                    <a:pt x="490" y="0"/>
                    <a:pt x="487" y="2"/>
                    <a:pt x="487" y="5"/>
                  </a:cubicBezTo>
                  <a:cubicBezTo>
                    <a:pt x="483" y="16"/>
                    <a:pt x="400" y="34"/>
                    <a:pt x="250" y="34"/>
                  </a:cubicBezTo>
                  <a:cubicBezTo>
                    <a:pt x="99" y="34"/>
                    <a:pt x="16" y="16"/>
                    <a:pt x="12" y="6"/>
                  </a:cubicBezTo>
                  <a:cubicBezTo>
                    <a:pt x="12" y="2"/>
                    <a:pt x="10" y="0"/>
                    <a:pt x="6" y="0"/>
                  </a:cubicBezTo>
                  <a:cubicBezTo>
                    <a:pt x="3" y="0"/>
                    <a:pt x="0" y="2"/>
                    <a:pt x="0" y="6"/>
                  </a:cubicBezTo>
                  <a:cubicBezTo>
                    <a:pt x="0" y="30"/>
                    <a:pt x="87" y="40"/>
                    <a:pt x="159" y="43"/>
                  </a:cubicBezTo>
                  <a:cubicBezTo>
                    <a:pt x="159" y="306"/>
                    <a:pt x="193" y="553"/>
                    <a:pt x="255" y="739"/>
                  </a:cubicBezTo>
                  <a:cubicBezTo>
                    <a:pt x="318" y="928"/>
                    <a:pt x="402" y="1032"/>
                    <a:pt x="493" y="1032"/>
                  </a:cubicBezTo>
                  <a:cubicBezTo>
                    <a:pt x="496" y="1032"/>
                    <a:pt x="499" y="1029"/>
                    <a:pt x="499" y="1026"/>
                  </a:cubicBezTo>
                  <a:cubicBezTo>
                    <a:pt x="499" y="1022"/>
                    <a:pt x="496" y="1020"/>
                    <a:pt x="493" y="102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nvGrpSpPr>
            <p:cNvPr id="83" name="Group 82"/>
            <p:cNvGrpSpPr/>
            <p:nvPr/>
          </p:nvGrpSpPr>
          <p:grpSpPr>
            <a:xfrm>
              <a:off x="8392255" y="5473023"/>
              <a:ext cx="1155353" cy="1563599"/>
              <a:chOff x="13103226" y="2775830"/>
              <a:chExt cx="1039812" cy="1407232"/>
            </a:xfrm>
          </p:grpSpPr>
          <p:sp>
            <p:nvSpPr>
              <p:cNvPr id="84" name="Rectangle 5"/>
              <p:cNvSpPr>
                <a:spLocks noChangeArrowheads="1"/>
              </p:cNvSpPr>
              <p:nvPr/>
            </p:nvSpPr>
            <p:spPr bwMode="auto">
              <a:xfrm>
                <a:off x="13103226" y="2775830"/>
                <a:ext cx="1039812" cy="1407232"/>
              </a:xfrm>
              <a:prstGeom prst="rect">
                <a:avLst/>
              </a:prstGeom>
              <a:solidFill>
                <a:schemeClr val="accent1">
                  <a:lumMod val="7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5"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6"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7"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8"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89"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0"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1"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92"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grpSp>
      <p:sp>
        <p:nvSpPr>
          <p:cNvPr id="94" name="Text Placeholder 93"/>
          <p:cNvSpPr>
            <a:spLocks noGrp="1"/>
          </p:cNvSpPr>
          <p:nvPr>
            <p:ph type="body" sz="quarter" idx="10"/>
          </p:nvPr>
        </p:nvSpPr>
        <p:spPr>
          <a:xfrm>
            <a:off x="274638" y="1212851"/>
            <a:ext cx="11887200" cy="738664"/>
          </a:xfrm>
        </p:spPr>
        <p:txBody>
          <a:bodyPr/>
          <a:lstStyle/>
          <a:p>
            <a:endParaRPr lang="en-GB" dirty="0">
              <a:solidFill>
                <a:srgbClr val="FFFFFF"/>
              </a:solidFill>
            </a:endParaRPr>
          </a:p>
        </p:txBody>
      </p:sp>
      <p:sp>
        <p:nvSpPr>
          <p:cNvPr id="2" name="Title 1"/>
          <p:cNvSpPr>
            <a:spLocks noGrp="1"/>
          </p:cNvSpPr>
          <p:nvPr>
            <p:ph type="title"/>
          </p:nvPr>
        </p:nvSpPr>
        <p:spPr/>
        <p:txBody>
          <a:bodyPr/>
          <a:lstStyle/>
          <a:p>
            <a:r>
              <a:rPr lang="en-US" dirty="0" smtClean="0">
                <a:solidFill>
                  <a:srgbClr val="FFFFFF"/>
                </a:solidFill>
              </a:rPr>
              <a:t>SharePoint Hybrid Overview</a:t>
            </a:r>
            <a:endParaRPr lang="en-US" dirty="0">
              <a:solidFill>
                <a:srgbClr val="FFFFFF"/>
              </a:solidFill>
            </a:endParaRPr>
          </a:p>
        </p:txBody>
      </p:sp>
      <p:grpSp>
        <p:nvGrpSpPr>
          <p:cNvPr id="7" name="Group 6"/>
          <p:cNvGrpSpPr/>
          <p:nvPr/>
        </p:nvGrpSpPr>
        <p:grpSpPr>
          <a:xfrm>
            <a:off x="1556437" y="2332905"/>
            <a:ext cx="9323605" cy="205710"/>
            <a:chOff x="269239" y="6292661"/>
            <a:chExt cx="8734119" cy="268927"/>
          </a:xfrm>
        </p:grpSpPr>
        <p:sp>
          <p:nvSpPr>
            <p:cNvPr id="8" name="Rectangle 7"/>
            <p:cNvSpPr/>
            <p:nvPr/>
          </p:nvSpPr>
          <p:spPr bwMode="auto">
            <a:xfrm>
              <a:off x="6091985" y="6292661"/>
              <a:ext cx="2911373" cy="268927"/>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sp>
          <p:nvSpPr>
            <p:cNvPr id="9" name="Rectangle 8"/>
            <p:cNvSpPr/>
            <p:nvPr/>
          </p:nvSpPr>
          <p:spPr bwMode="auto">
            <a:xfrm>
              <a:off x="269239" y="6292661"/>
              <a:ext cx="2911373" cy="26892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sp>
          <p:nvSpPr>
            <p:cNvPr id="10" name="Rectangle 9"/>
            <p:cNvSpPr/>
            <p:nvPr/>
          </p:nvSpPr>
          <p:spPr bwMode="auto">
            <a:xfrm>
              <a:off x="3180612" y="6292661"/>
              <a:ext cx="2911373" cy="26892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grpSp>
      <p:sp>
        <p:nvSpPr>
          <p:cNvPr id="11" name="TextBox 10"/>
          <p:cNvSpPr txBox="1"/>
          <p:nvPr/>
        </p:nvSpPr>
        <p:spPr>
          <a:xfrm>
            <a:off x="1405301" y="1905788"/>
            <a:ext cx="5433122" cy="485309"/>
          </a:xfrm>
          <a:prstGeom prst="rect">
            <a:avLst/>
          </a:prstGeom>
          <a:noFill/>
        </p:spPr>
        <p:txBody>
          <a:bodyPr wrap="square" lIns="139891" tIns="111912" rIns="139891" bIns="111912" rtlCol="0">
            <a:spAutoFit/>
          </a:bodyPr>
          <a:lstStyle/>
          <a:p>
            <a:pPr defTabSz="932597">
              <a:lnSpc>
                <a:spcPct val="90000"/>
              </a:lnSpc>
              <a:spcAft>
                <a:spcPts val="459"/>
              </a:spcAft>
            </a:pPr>
            <a:r>
              <a:rPr lang="en-US" sz="1836" dirty="0">
                <a:solidFill>
                  <a:srgbClr val="FFFFFF"/>
                </a:solidFill>
                <a:ea typeface="MS PGothic" panose="020B0600070205080204" pitchFamily="34" charset="-128"/>
              </a:rPr>
              <a:t>Two scenarios of hybrid model in an Enterprise</a:t>
            </a:r>
          </a:p>
        </p:txBody>
      </p:sp>
      <p:grpSp>
        <p:nvGrpSpPr>
          <p:cNvPr id="192" name="Group 191"/>
          <p:cNvGrpSpPr/>
          <p:nvPr/>
        </p:nvGrpSpPr>
        <p:grpSpPr>
          <a:xfrm>
            <a:off x="1809877" y="2708310"/>
            <a:ext cx="2847318" cy="1522995"/>
            <a:chOff x="331326" y="2397596"/>
            <a:chExt cx="3722322" cy="1991024"/>
          </a:xfrm>
        </p:grpSpPr>
        <p:sp>
          <p:nvSpPr>
            <p:cNvPr id="171" name="Rectangle 170"/>
            <p:cNvSpPr/>
            <p:nvPr/>
          </p:nvSpPr>
          <p:spPr>
            <a:xfrm>
              <a:off x="331326" y="2397596"/>
              <a:ext cx="3722322" cy="508565"/>
            </a:xfrm>
            <a:prstGeom prst="rect">
              <a:avLst/>
            </a:prstGeom>
          </p:spPr>
          <p:txBody>
            <a:bodyPr wrap="none">
              <a:spAutoFit/>
            </a:bodyPr>
            <a:lstStyle/>
            <a:p>
              <a:pPr marL="0" lvl="1" defTabSz="698547">
                <a:lnSpc>
                  <a:spcPct val="90000"/>
                </a:lnSpc>
                <a:spcBef>
                  <a:spcPts val="918"/>
                </a:spcBef>
                <a:spcAft>
                  <a:spcPts val="229"/>
                </a:spcAft>
                <a:buSzPct val="80000"/>
              </a:pPr>
              <a:r>
                <a:rPr lang="en-US" sz="2142" spc="-39" dirty="0">
                  <a:solidFill>
                    <a:srgbClr val="FFFFFF"/>
                  </a:solidFill>
                  <a:ea typeface="MS PGothic" panose="020B0600070205080204" pitchFamily="34" charset="-128"/>
                </a:rPr>
                <a:t>Migration to the Cloud</a:t>
              </a:r>
            </a:p>
          </p:txBody>
        </p:sp>
        <p:sp>
          <p:nvSpPr>
            <p:cNvPr id="172" name="Rectangle 171"/>
            <p:cNvSpPr/>
            <p:nvPr/>
          </p:nvSpPr>
          <p:spPr>
            <a:xfrm>
              <a:off x="331326" y="2981397"/>
              <a:ext cx="2829339" cy="1407223"/>
            </a:xfrm>
            <a:prstGeom prst="rect">
              <a:avLst/>
            </a:prstGeom>
          </p:spPr>
          <p:txBody>
            <a:bodyPr wrap="square">
              <a:spAutoFit/>
            </a:bodyPr>
            <a:lstStyle/>
            <a:p>
              <a:pPr marL="0" lvl="1" defTabSz="698547">
                <a:lnSpc>
                  <a:spcPct val="90000"/>
                </a:lnSpc>
                <a:spcBef>
                  <a:spcPts val="918"/>
                </a:spcBef>
                <a:buSzPct val="80000"/>
              </a:pPr>
              <a:r>
                <a:rPr lang="en-US" sz="1224" dirty="0">
                  <a:solidFill>
                    <a:srgbClr val="FFFFFF"/>
                  </a:solidFill>
                  <a:ea typeface="MS PGothic" panose="020B0600070205080204" pitchFamily="34" charset="-128"/>
                  <a:cs typeface="Segoe UI Light" panose="020B0502040204020203" pitchFamily="34" charset="0"/>
                </a:rPr>
                <a:t>Migrate at their own pace to the Cloud with little or no disruption to existing service</a:t>
              </a:r>
            </a:p>
            <a:p>
              <a:pPr marL="0" lvl="1" defTabSz="698547">
                <a:lnSpc>
                  <a:spcPct val="90000"/>
                </a:lnSpc>
                <a:spcBef>
                  <a:spcPts val="918"/>
                </a:spcBef>
                <a:buSzPct val="80000"/>
              </a:pPr>
              <a:r>
                <a:rPr lang="en-US" sz="1224" dirty="0">
                  <a:solidFill>
                    <a:srgbClr val="FFFFFF"/>
                  </a:solidFill>
                  <a:ea typeface="MS PGothic" panose="020B0600070205080204" pitchFamily="34" charset="-128"/>
                  <a:cs typeface="Segoe UI Light" panose="020B0502040204020203" pitchFamily="34" charset="0"/>
                </a:rPr>
                <a:t>Pilot Online Service with a subset of users</a:t>
              </a:r>
            </a:p>
          </p:txBody>
        </p:sp>
      </p:grpSp>
      <p:grpSp>
        <p:nvGrpSpPr>
          <p:cNvPr id="191" name="Group 190"/>
          <p:cNvGrpSpPr/>
          <p:nvPr/>
        </p:nvGrpSpPr>
        <p:grpSpPr>
          <a:xfrm>
            <a:off x="7694711" y="2708310"/>
            <a:ext cx="3416128" cy="2159435"/>
            <a:chOff x="8024618" y="2397596"/>
            <a:chExt cx="4465931" cy="2823045"/>
          </a:xfrm>
        </p:grpSpPr>
        <p:sp>
          <p:nvSpPr>
            <p:cNvPr id="173" name="Rectangle 172"/>
            <p:cNvSpPr/>
            <p:nvPr/>
          </p:nvSpPr>
          <p:spPr>
            <a:xfrm>
              <a:off x="8024618" y="2397596"/>
              <a:ext cx="4465931" cy="508565"/>
            </a:xfrm>
            <a:prstGeom prst="rect">
              <a:avLst/>
            </a:prstGeom>
          </p:spPr>
          <p:txBody>
            <a:bodyPr wrap="none">
              <a:spAutoFit/>
            </a:bodyPr>
            <a:lstStyle/>
            <a:p>
              <a:pPr marL="0" lvl="1" defTabSz="698547">
                <a:lnSpc>
                  <a:spcPct val="90000"/>
                </a:lnSpc>
                <a:spcBef>
                  <a:spcPts val="918"/>
                </a:spcBef>
                <a:spcAft>
                  <a:spcPts val="229"/>
                </a:spcAft>
                <a:buSzPct val="80000"/>
              </a:pPr>
              <a:r>
                <a:rPr lang="en-US" sz="2142" spc="-39" dirty="0">
                  <a:solidFill>
                    <a:srgbClr val="FFFFFF"/>
                  </a:solidFill>
                  <a:ea typeface="MS PGothic" panose="020B0600070205080204" pitchFamily="34" charset="-128"/>
                </a:rPr>
                <a:t>Maintaining a hybrid model</a:t>
              </a:r>
            </a:p>
          </p:txBody>
        </p:sp>
        <p:sp>
          <p:nvSpPr>
            <p:cNvPr id="174" name="Rectangle 173"/>
            <p:cNvSpPr/>
            <p:nvPr/>
          </p:nvSpPr>
          <p:spPr>
            <a:xfrm>
              <a:off x="8024618" y="2981397"/>
              <a:ext cx="3506982" cy="2239244"/>
            </a:xfrm>
            <a:prstGeom prst="rect">
              <a:avLst/>
            </a:prstGeom>
          </p:spPr>
          <p:txBody>
            <a:bodyPr wrap="square">
              <a:spAutoFit/>
            </a:bodyPr>
            <a:lstStyle/>
            <a:p>
              <a:pPr marL="0" lvl="1" defTabSz="698547">
                <a:lnSpc>
                  <a:spcPct val="90000"/>
                </a:lnSpc>
                <a:spcBef>
                  <a:spcPts val="918"/>
                </a:spcBef>
                <a:buSzPct val="80000"/>
              </a:pPr>
              <a:r>
                <a:rPr lang="en-US" sz="1224" dirty="0">
                  <a:solidFill>
                    <a:srgbClr val="FFFFFF"/>
                  </a:solidFill>
                  <a:ea typeface="MS PGothic" panose="020B0600070205080204" pitchFamily="34" charset="-128"/>
                  <a:cs typeface="Segoe UI Light" panose="020B0502040204020203" pitchFamily="34" charset="0"/>
                </a:rPr>
                <a:t>Continue to maintain hybrid model providing services on-premises or online based on the organization needs</a:t>
              </a:r>
            </a:p>
            <a:p>
              <a:pPr marL="0" lvl="1" defTabSz="698547">
                <a:lnSpc>
                  <a:spcPct val="90000"/>
                </a:lnSpc>
                <a:spcBef>
                  <a:spcPts val="918"/>
                </a:spcBef>
                <a:buSzPct val="80000"/>
              </a:pPr>
              <a:r>
                <a:rPr lang="en-US" sz="1224" dirty="0">
                  <a:solidFill>
                    <a:srgbClr val="FFFFFF"/>
                  </a:solidFill>
                  <a:ea typeface="MS PGothic" panose="020B0600070205080204" pitchFamily="34" charset="-128"/>
                  <a:cs typeface="Segoe UI Light" panose="020B0502040204020203" pitchFamily="34" charset="0"/>
                </a:rPr>
                <a:t>Continue to use existing customizations </a:t>
              </a:r>
              <a:r>
                <a:rPr lang="en-US" sz="1224" dirty="0" err="1">
                  <a:solidFill>
                    <a:srgbClr val="FFFFFF"/>
                  </a:solidFill>
                  <a:ea typeface="MS PGothic" panose="020B0600070205080204" pitchFamily="34" charset="-128"/>
                  <a:cs typeface="Segoe UI Light" panose="020B0502040204020203" pitchFamily="34" charset="0"/>
                </a:rPr>
                <a:t>on-premise</a:t>
              </a:r>
              <a:endParaRPr lang="en-US" sz="1224" dirty="0">
                <a:solidFill>
                  <a:srgbClr val="FFFFFF"/>
                </a:solidFill>
                <a:ea typeface="MS PGothic" panose="020B0600070205080204" pitchFamily="34" charset="-128"/>
                <a:cs typeface="Segoe UI Light" panose="020B0502040204020203" pitchFamily="34" charset="0"/>
              </a:endParaRPr>
            </a:p>
            <a:p>
              <a:pPr marL="0" lvl="1" defTabSz="698547">
                <a:lnSpc>
                  <a:spcPct val="90000"/>
                </a:lnSpc>
                <a:spcBef>
                  <a:spcPts val="918"/>
                </a:spcBef>
                <a:buSzPct val="80000"/>
              </a:pPr>
              <a:r>
                <a:rPr lang="en-US" sz="1224" dirty="0">
                  <a:solidFill>
                    <a:srgbClr val="FFFFFF"/>
                  </a:solidFill>
                  <a:ea typeface="MS PGothic" panose="020B0600070205080204" pitchFamily="34" charset="-128"/>
                  <a:cs typeface="Segoe UI Light" panose="020B0502040204020203" pitchFamily="34" charset="0"/>
                </a:rPr>
                <a:t>Easily off-board exchange mailboxes from Cloud to on premises</a:t>
              </a:r>
            </a:p>
          </p:txBody>
        </p:sp>
      </p:grpSp>
      <p:sp>
        <p:nvSpPr>
          <p:cNvPr id="175" name="Rectangle 34"/>
          <p:cNvSpPr>
            <a:spLocks noChangeArrowheads="1"/>
          </p:cNvSpPr>
          <p:nvPr/>
        </p:nvSpPr>
        <p:spPr bwMode="auto">
          <a:xfrm>
            <a:off x="7449664" y="5882786"/>
            <a:ext cx="1016986" cy="46262"/>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nvGrpSpPr>
          <p:cNvPr id="179" name="Group 178"/>
          <p:cNvGrpSpPr/>
          <p:nvPr/>
        </p:nvGrpSpPr>
        <p:grpSpPr>
          <a:xfrm>
            <a:off x="7818192" y="5488380"/>
            <a:ext cx="205436" cy="401045"/>
            <a:chOff x="8675006" y="6041239"/>
            <a:chExt cx="268568" cy="524289"/>
          </a:xfrm>
        </p:grpSpPr>
        <p:sp>
          <p:nvSpPr>
            <p:cNvPr id="178" name="Rectangle 35"/>
            <p:cNvSpPr>
              <a:spLocks noChangeArrowheads="1"/>
            </p:cNvSpPr>
            <p:nvPr/>
          </p:nvSpPr>
          <p:spPr bwMode="auto">
            <a:xfrm>
              <a:off x="8784688" y="6364614"/>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76" name="Oval 39"/>
            <p:cNvSpPr>
              <a:spLocks noChangeArrowheads="1"/>
            </p:cNvSpPr>
            <p:nvPr/>
          </p:nvSpPr>
          <p:spPr bwMode="auto">
            <a:xfrm>
              <a:off x="8675006" y="6178598"/>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77" name="Oval 40"/>
            <p:cNvSpPr>
              <a:spLocks noChangeArrowheads="1"/>
            </p:cNvSpPr>
            <p:nvPr/>
          </p:nvSpPr>
          <p:spPr bwMode="auto">
            <a:xfrm>
              <a:off x="8711908" y="6041239"/>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grpSp>
        <p:nvGrpSpPr>
          <p:cNvPr id="3" name="Group 2"/>
          <p:cNvGrpSpPr/>
          <p:nvPr/>
        </p:nvGrpSpPr>
        <p:grpSpPr>
          <a:xfrm>
            <a:off x="1556437" y="5925548"/>
            <a:ext cx="9323605" cy="205710"/>
            <a:chOff x="269239" y="6292661"/>
            <a:chExt cx="8734119" cy="268927"/>
          </a:xfrm>
        </p:grpSpPr>
        <p:sp>
          <p:nvSpPr>
            <p:cNvPr id="4" name="Rectangle 3"/>
            <p:cNvSpPr/>
            <p:nvPr/>
          </p:nvSpPr>
          <p:spPr bwMode="auto">
            <a:xfrm>
              <a:off x="6091985" y="6292661"/>
              <a:ext cx="2911373" cy="268927"/>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sp>
          <p:nvSpPr>
            <p:cNvPr id="5" name="Rectangle 4"/>
            <p:cNvSpPr/>
            <p:nvPr/>
          </p:nvSpPr>
          <p:spPr bwMode="auto">
            <a:xfrm>
              <a:off x="269239" y="6292661"/>
              <a:ext cx="2911373" cy="26892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sp>
          <p:nvSpPr>
            <p:cNvPr id="6" name="Rectangle 5"/>
            <p:cNvSpPr/>
            <p:nvPr/>
          </p:nvSpPr>
          <p:spPr bwMode="auto">
            <a:xfrm>
              <a:off x="3180612" y="6292661"/>
              <a:ext cx="2911373" cy="268927"/>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70" tIns="34973" rIns="0" bIns="34973" numCol="1" rtlCol="0" anchor="ctr" anchorCtr="0" compatLnSpc="1">
              <a:prstTxWarp prst="textNoShape">
                <a:avLst/>
              </a:prstTxWarp>
            </a:bodyPr>
            <a:lstStyle/>
            <a:p>
              <a:pPr defTabSz="699220" fontAlgn="base">
                <a:spcBef>
                  <a:spcPct val="0"/>
                </a:spcBef>
                <a:spcAft>
                  <a:spcPct val="0"/>
                </a:spcAft>
              </a:pPr>
              <a:endParaRPr lang="en-US" sz="825" b="1" dirty="0">
                <a:solidFill>
                  <a:srgbClr val="FFFFFF"/>
                </a:solidFill>
              </a:endParaRPr>
            </a:p>
          </p:txBody>
        </p:sp>
      </p:grpSp>
      <p:grpSp>
        <p:nvGrpSpPr>
          <p:cNvPr id="190" name="Group 189"/>
          <p:cNvGrpSpPr/>
          <p:nvPr/>
        </p:nvGrpSpPr>
        <p:grpSpPr>
          <a:xfrm>
            <a:off x="4816090" y="2830928"/>
            <a:ext cx="2574447" cy="139016"/>
            <a:chOff x="3917899" y="2559271"/>
            <a:chExt cx="3922624" cy="217714"/>
          </a:xfrm>
          <a:solidFill>
            <a:schemeClr val="tx1"/>
          </a:solidFill>
        </p:grpSpPr>
        <p:sp>
          <p:nvSpPr>
            <p:cNvPr id="180" name="Oval 179"/>
            <p:cNvSpPr/>
            <p:nvPr/>
          </p:nvSpPr>
          <p:spPr bwMode="auto">
            <a:xfrm>
              <a:off x="3917899"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1" name="Oval 180"/>
            <p:cNvSpPr/>
            <p:nvPr/>
          </p:nvSpPr>
          <p:spPr bwMode="auto">
            <a:xfrm>
              <a:off x="4329556"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2" name="Oval 181"/>
            <p:cNvSpPr/>
            <p:nvPr/>
          </p:nvSpPr>
          <p:spPr bwMode="auto">
            <a:xfrm>
              <a:off x="4741213"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3" name="Oval 182"/>
            <p:cNvSpPr/>
            <p:nvPr/>
          </p:nvSpPr>
          <p:spPr bwMode="auto">
            <a:xfrm>
              <a:off x="5152870"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4" name="Oval 183"/>
            <p:cNvSpPr/>
            <p:nvPr/>
          </p:nvSpPr>
          <p:spPr bwMode="auto">
            <a:xfrm>
              <a:off x="5564527"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5" name="Oval 184"/>
            <p:cNvSpPr/>
            <p:nvPr/>
          </p:nvSpPr>
          <p:spPr bwMode="auto">
            <a:xfrm>
              <a:off x="5976184"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6" name="Oval 185"/>
            <p:cNvSpPr/>
            <p:nvPr/>
          </p:nvSpPr>
          <p:spPr bwMode="auto">
            <a:xfrm>
              <a:off x="6387841"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7" name="Oval 186"/>
            <p:cNvSpPr/>
            <p:nvPr/>
          </p:nvSpPr>
          <p:spPr bwMode="auto">
            <a:xfrm>
              <a:off x="6799498"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8" name="Oval 187"/>
            <p:cNvSpPr/>
            <p:nvPr/>
          </p:nvSpPr>
          <p:spPr bwMode="auto">
            <a:xfrm>
              <a:off x="7211155"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sp>
          <p:nvSpPr>
            <p:cNvPr id="189" name="Oval 188"/>
            <p:cNvSpPr/>
            <p:nvPr/>
          </p:nvSpPr>
          <p:spPr bwMode="auto">
            <a:xfrm>
              <a:off x="7622809" y="2559271"/>
              <a:ext cx="217714" cy="217714"/>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3" tIns="34973" rIns="34973" bIns="34973" numCol="1" spcCol="0" rtlCol="0" fromWordArt="0" anchor="ctr" anchorCtr="0" forceAA="0" compatLnSpc="1">
              <a:prstTxWarp prst="textNoShape">
                <a:avLst/>
              </a:prstTxWarp>
              <a:noAutofit/>
            </a:bodyPr>
            <a:lstStyle/>
            <a:p>
              <a:pPr algn="ctr" defTabSz="699217" fontAlgn="base">
                <a:spcBef>
                  <a:spcPct val="0"/>
                </a:spcBef>
                <a:spcAft>
                  <a:spcPct val="0"/>
                </a:spcAft>
              </a:pPr>
              <a:endParaRPr lang="en-US" sz="1683" dirty="0">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283416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wipe(left)">
                                      <p:cBhvr>
                                        <p:cTn id="12" dur="500"/>
                                        <p:tgtEl>
                                          <p:spTgt spid="19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1"/>
                                        </p:tgtEl>
                                        <p:attrNameLst>
                                          <p:attrName>style.visibility</p:attrName>
                                        </p:attrNameLst>
                                      </p:cBhvr>
                                      <p:to>
                                        <p:strVal val="visible"/>
                                      </p:to>
                                    </p:set>
                                    <p:animEffect transition="in" filter="fade">
                                      <p:cBhvr>
                                        <p:cTn id="16"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GB"/>
          </a:p>
        </p:txBody>
      </p:sp>
      <p:sp>
        <p:nvSpPr>
          <p:cNvPr id="3" name="Title 2"/>
          <p:cNvSpPr>
            <a:spLocks noGrp="1"/>
          </p:cNvSpPr>
          <p:nvPr>
            <p:ph type="title"/>
          </p:nvPr>
        </p:nvSpPr>
        <p:spPr/>
        <p:txBody>
          <a:bodyPr/>
          <a:lstStyle/>
          <a:p>
            <a:r>
              <a:rPr lang="en-US" dirty="0"/>
              <a:t>Business Connectivity Services overview</a:t>
            </a:r>
          </a:p>
        </p:txBody>
      </p:sp>
      <p:sp>
        <p:nvSpPr>
          <p:cNvPr id="5" name="TextBox 4"/>
          <p:cNvSpPr txBox="1"/>
          <p:nvPr/>
        </p:nvSpPr>
        <p:spPr>
          <a:xfrm>
            <a:off x="3708782" y="1981388"/>
            <a:ext cx="6424250" cy="1373164"/>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marL="0" lvl="1" defTabSz="699606">
              <a:spcAft>
                <a:spcPts val="459"/>
              </a:spcAft>
            </a:pPr>
            <a:r>
              <a:rPr lang="en-US" sz="1530" spc="-39" dirty="0">
                <a:solidFill>
                  <a:srgbClr val="FFFFFF"/>
                </a:solidFill>
              </a:rPr>
              <a:t>SharePoint infrastructure that supports solutions for integrating data that resides </a:t>
            </a:r>
            <a:br>
              <a:rPr lang="en-US" sz="1530" spc="-39" dirty="0">
                <a:solidFill>
                  <a:srgbClr val="FFFFFF"/>
                </a:solidFill>
              </a:rPr>
            </a:br>
            <a:r>
              <a:rPr lang="en-US" sz="1530" spc="-39" dirty="0">
                <a:solidFill>
                  <a:srgbClr val="FFFFFF"/>
                </a:solidFill>
              </a:rPr>
              <a:t>outside of SharePoint, such as a database or data published from OData source, into SharePoint by using external content types or apps </a:t>
            </a:r>
            <a:br>
              <a:rPr lang="en-US" sz="1530" spc="-39" dirty="0">
                <a:solidFill>
                  <a:srgbClr val="FFFFFF"/>
                </a:solidFill>
              </a:rPr>
            </a:br>
            <a:endParaRPr lang="en-US" sz="1530" spc="-39" dirty="0">
              <a:solidFill>
                <a:srgbClr val="FFFFFF"/>
              </a:solidFill>
            </a:endParaRPr>
          </a:p>
        </p:txBody>
      </p:sp>
      <p:sp>
        <p:nvSpPr>
          <p:cNvPr id="6" name="TextBox 5"/>
          <p:cNvSpPr txBox="1"/>
          <p:nvPr/>
        </p:nvSpPr>
        <p:spPr>
          <a:xfrm>
            <a:off x="3708783" y="3475741"/>
            <a:ext cx="2028941" cy="1399269"/>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marL="0" lvl="1" defTabSz="698732">
              <a:spcAft>
                <a:spcPts val="459"/>
              </a:spcAft>
            </a:pPr>
            <a:r>
              <a:rPr lang="en-US" sz="1377" spc="-39" dirty="0">
                <a:solidFill>
                  <a:srgbClr val="FFFFFF"/>
                </a:solidFill>
              </a:rPr>
              <a:t>On-premises: typically integrates data from data sources that reside</a:t>
            </a:r>
            <a:br>
              <a:rPr lang="en-US" sz="1377" spc="-39" dirty="0">
                <a:solidFill>
                  <a:srgbClr val="FFFFFF"/>
                </a:solidFill>
              </a:rPr>
            </a:br>
            <a:r>
              <a:rPr lang="en-US" sz="1377" spc="-39" dirty="0">
                <a:solidFill>
                  <a:srgbClr val="FFFFFF"/>
                </a:solidFill>
              </a:rPr>
              <a:t>on-premises</a:t>
            </a:r>
          </a:p>
        </p:txBody>
      </p:sp>
      <p:sp>
        <p:nvSpPr>
          <p:cNvPr id="7" name="Rectangle 6"/>
          <p:cNvSpPr/>
          <p:nvPr/>
        </p:nvSpPr>
        <p:spPr>
          <a:xfrm>
            <a:off x="1952409" y="1981388"/>
            <a:ext cx="1628837" cy="1373164"/>
          </a:xfrm>
          <a:prstGeom prst="rect">
            <a:avLst/>
          </a:prstGeom>
        </p:spPr>
        <p:style>
          <a:lnRef idx="3">
            <a:schemeClr val="lt1"/>
          </a:lnRef>
          <a:fillRef idx="1">
            <a:schemeClr val="accent1"/>
          </a:fillRef>
          <a:effectRef idx="1">
            <a:schemeClr val="accent1"/>
          </a:effectRef>
          <a:fontRef idx="minor">
            <a:schemeClr val="lt1"/>
          </a:fontRef>
        </p:style>
        <p:txBody>
          <a:bodyPr wrap="square" tIns="34982" anchor="t" anchorCtr="0">
            <a:noAutofit/>
          </a:bodyPr>
          <a:lstStyle/>
          <a:p>
            <a:pPr defTabSz="699606"/>
            <a:r>
              <a:rPr lang="en-US" sz="1836" spc="-39" dirty="0">
                <a:solidFill>
                  <a:srgbClr val="FFFFFF"/>
                </a:solidFill>
              </a:rPr>
              <a:t>What is Business Connectivity Services?</a:t>
            </a:r>
          </a:p>
        </p:txBody>
      </p:sp>
      <p:sp>
        <p:nvSpPr>
          <p:cNvPr id="8" name="Rectangle 7"/>
          <p:cNvSpPr/>
          <p:nvPr/>
        </p:nvSpPr>
        <p:spPr>
          <a:xfrm>
            <a:off x="1952409" y="3476220"/>
            <a:ext cx="1628837" cy="1399269"/>
          </a:xfrm>
          <a:prstGeom prst="rect">
            <a:avLst/>
          </a:prstGeom>
        </p:spPr>
        <p:style>
          <a:lnRef idx="3">
            <a:schemeClr val="lt1"/>
          </a:lnRef>
          <a:fillRef idx="1">
            <a:schemeClr val="accent1"/>
          </a:fillRef>
          <a:effectRef idx="1">
            <a:schemeClr val="accent1"/>
          </a:effectRef>
          <a:fontRef idx="minor">
            <a:schemeClr val="lt1"/>
          </a:fontRef>
        </p:style>
        <p:txBody>
          <a:bodyPr wrap="square" tIns="34982" anchor="t" anchorCtr="0">
            <a:noAutofit/>
          </a:bodyPr>
          <a:lstStyle/>
          <a:p>
            <a:pPr defTabSz="699606"/>
            <a:r>
              <a:rPr lang="en-US" sz="1836" spc="-39" dirty="0">
                <a:solidFill>
                  <a:srgbClr val="FFFFFF"/>
                </a:solidFill>
              </a:rPr>
              <a:t>Types of Business Connectivity Services</a:t>
            </a:r>
          </a:p>
        </p:txBody>
      </p:sp>
      <p:sp>
        <p:nvSpPr>
          <p:cNvPr id="11" name="TextBox 10"/>
          <p:cNvSpPr txBox="1"/>
          <p:nvPr/>
        </p:nvSpPr>
        <p:spPr>
          <a:xfrm>
            <a:off x="5906437" y="3475741"/>
            <a:ext cx="2028941" cy="1399269"/>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marL="0" lvl="1" defTabSz="698732">
              <a:spcAft>
                <a:spcPts val="459"/>
              </a:spcAft>
            </a:pPr>
            <a:r>
              <a:rPr lang="en-US" sz="1377" spc="-39" dirty="0">
                <a:solidFill>
                  <a:srgbClr val="FFFFFF"/>
                </a:solidFill>
              </a:rPr>
              <a:t>Hybrid: integrates data from on-premises sources through reverse-proxy and on-premises Business Connectivity Services </a:t>
            </a:r>
          </a:p>
        </p:txBody>
      </p:sp>
      <p:sp>
        <p:nvSpPr>
          <p:cNvPr id="12" name="TextBox 11"/>
          <p:cNvSpPr txBox="1"/>
          <p:nvPr/>
        </p:nvSpPr>
        <p:spPr>
          <a:xfrm>
            <a:off x="8104091" y="3476908"/>
            <a:ext cx="2028941" cy="1399269"/>
          </a:xfrm>
          <a:prstGeom prst="rect">
            <a:avLst/>
          </a:prstGeom>
          <a:solidFill>
            <a:schemeClr val="accent2"/>
          </a:solidFill>
        </p:spPr>
        <p:style>
          <a:lnRef idx="3">
            <a:schemeClr val="lt1"/>
          </a:lnRef>
          <a:fillRef idx="1">
            <a:schemeClr val="accent5"/>
          </a:fillRef>
          <a:effectRef idx="1">
            <a:schemeClr val="accent5"/>
          </a:effectRef>
          <a:fontRef idx="minor">
            <a:schemeClr val="lt1"/>
          </a:fontRef>
        </p:style>
        <p:txBody>
          <a:bodyPr wrap="square" lIns="139927" tIns="69964" rIns="69964" bIns="34982" rtlCol="0">
            <a:noAutofit/>
          </a:bodyPr>
          <a:lstStyle/>
          <a:p>
            <a:pPr marL="0" lvl="1" defTabSz="698732">
              <a:spcAft>
                <a:spcPts val="459"/>
              </a:spcAft>
            </a:pPr>
            <a:r>
              <a:rPr lang="en-US" sz="1377" spc="-39" dirty="0">
                <a:solidFill>
                  <a:srgbClr val="FFFFFF"/>
                </a:solidFill>
              </a:rPr>
              <a:t>Cloud-only: integrates data from SQL Azure and other public OData services</a:t>
            </a:r>
          </a:p>
        </p:txBody>
      </p:sp>
    </p:spTree>
    <p:extLst>
      <p:ext uri="{BB962C8B-B14F-4D97-AF65-F5344CB8AC3E}">
        <p14:creationId xmlns:p14="http://schemas.microsoft.com/office/powerpoint/2010/main" val="27351903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0"/>
          <p:cNvSpPr>
            <a:spLocks noChangeArrowheads="1"/>
          </p:cNvSpPr>
          <p:nvPr/>
        </p:nvSpPr>
        <p:spPr bwMode="auto">
          <a:xfrm>
            <a:off x="9834637" y="4825054"/>
            <a:ext cx="212974" cy="76537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5" name="Rectangle 124"/>
          <p:cNvSpPr>
            <a:spLocks noChangeArrowheads="1"/>
          </p:cNvSpPr>
          <p:nvPr/>
        </p:nvSpPr>
        <p:spPr bwMode="auto">
          <a:xfrm>
            <a:off x="8581736" y="5242925"/>
            <a:ext cx="228138" cy="68016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6" name="Rectangle 9"/>
          <p:cNvSpPr>
            <a:spLocks noChangeArrowheads="1"/>
          </p:cNvSpPr>
          <p:nvPr/>
        </p:nvSpPr>
        <p:spPr bwMode="auto">
          <a:xfrm>
            <a:off x="8755716" y="4924587"/>
            <a:ext cx="388866" cy="1009732"/>
          </a:xfrm>
          <a:prstGeom prst="rect">
            <a:avLst/>
          </a:prstGeom>
          <a:solidFill>
            <a:schemeClr val="tx1">
              <a:lumMod val="40000"/>
              <a:lumOff val="60000"/>
            </a:schemeClr>
          </a:solidFill>
          <a:ln>
            <a:noFill/>
          </a:ln>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1" name="Rectangle 120"/>
          <p:cNvSpPr>
            <a:spLocks noChangeArrowheads="1"/>
          </p:cNvSpPr>
          <p:nvPr/>
        </p:nvSpPr>
        <p:spPr bwMode="auto">
          <a:xfrm>
            <a:off x="10068217" y="5345830"/>
            <a:ext cx="228138" cy="602791"/>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2" name="Rectangle 9"/>
          <p:cNvSpPr>
            <a:spLocks noChangeArrowheads="1"/>
          </p:cNvSpPr>
          <p:nvPr/>
        </p:nvSpPr>
        <p:spPr bwMode="auto">
          <a:xfrm>
            <a:off x="9731002" y="5048487"/>
            <a:ext cx="388866" cy="883269"/>
          </a:xfrm>
          <a:prstGeom prst="rect">
            <a:avLst/>
          </a:prstGeom>
          <a:solidFill>
            <a:schemeClr val="tx1">
              <a:lumMod val="40000"/>
              <a:lumOff val="60000"/>
            </a:schemeClr>
          </a:solidFill>
          <a:ln>
            <a:noFill/>
          </a:ln>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4" name="Rectangle 11"/>
          <p:cNvSpPr>
            <a:spLocks noChangeArrowheads="1"/>
          </p:cNvSpPr>
          <p:nvPr/>
        </p:nvSpPr>
        <p:spPr bwMode="auto">
          <a:xfrm>
            <a:off x="9614057" y="5306147"/>
            <a:ext cx="154977" cy="62560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nvGrpSpPr>
          <p:cNvPr id="88" name="Group 87"/>
          <p:cNvGrpSpPr/>
          <p:nvPr/>
        </p:nvGrpSpPr>
        <p:grpSpPr>
          <a:xfrm>
            <a:off x="2044381" y="5301210"/>
            <a:ext cx="712981" cy="647410"/>
            <a:chOff x="6939070" y="5681579"/>
            <a:chExt cx="1016000" cy="922562"/>
          </a:xfrm>
        </p:grpSpPr>
        <p:sp>
          <p:nvSpPr>
            <p:cNvPr id="21" name="Rectangle 42"/>
            <p:cNvSpPr>
              <a:spLocks noChangeArrowheads="1"/>
            </p:cNvSpPr>
            <p:nvPr/>
          </p:nvSpPr>
          <p:spPr bwMode="auto">
            <a:xfrm>
              <a:off x="6985198" y="5863016"/>
              <a:ext cx="900010" cy="741125"/>
            </a:xfrm>
            <a:prstGeom prst="rect">
              <a:avLst/>
            </a:prstGeom>
            <a:solidFill>
              <a:srgbClr val="009E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2" name="Rectangle 43"/>
            <p:cNvSpPr>
              <a:spLocks noChangeArrowheads="1"/>
            </p:cNvSpPr>
            <p:nvPr/>
          </p:nvSpPr>
          <p:spPr bwMode="auto">
            <a:xfrm>
              <a:off x="6939070" y="5827138"/>
              <a:ext cx="1016000" cy="58327"/>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3" name="Rectangle 44"/>
            <p:cNvSpPr>
              <a:spLocks noChangeArrowheads="1"/>
            </p:cNvSpPr>
            <p:nvPr/>
          </p:nvSpPr>
          <p:spPr bwMode="auto">
            <a:xfrm>
              <a:off x="7283493" y="6367351"/>
              <a:ext cx="120958" cy="23679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4" name="Rectangle 45"/>
            <p:cNvSpPr>
              <a:spLocks noChangeArrowheads="1"/>
            </p:cNvSpPr>
            <p:nvPr/>
          </p:nvSpPr>
          <p:spPr bwMode="auto">
            <a:xfrm>
              <a:off x="7491582" y="6367351"/>
              <a:ext cx="120958" cy="236790"/>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5" name="Rectangle 46"/>
            <p:cNvSpPr>
              <a:spLocks noChangeArrowheads="1"/>
            </p:cNvSpPr>
            <p:nvPr/>
          </p:nvSpPr>
          <p:spPr bwMode="auto">
            <a:xfrm>
              <a:off x="7072329" y="5962448"/>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6" name="Rectangle 47"/>
            <p:cNvSpPr>
              <a:spLocks noChangeArrowheads="1"/>
            </p:cNvSpPr>
            <p:nvPr/>
          </p:nvSpPr>
          <p:spPr bwMode="auto">
            <a:xfrm>
              <a:off x="7283493" y="5962448"/>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7" name="Rectangle 48"/>
            <p:cNvSpPr>
              <a:spLocks noChangeArrowheads="1"/>
            </p:cNvSpPr>
            <p:nvPr/>
          </p:nvSpPr>
          <p:spPr bwMode="auto">
            <a:xfrm>
              <a:off x="7491582" y="5962448"/>
              <a:ext cx="120958" cy="12095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8" name="Rectangle 49"/>
            <p:cNvSpPr>
              <a:spLocks noChangeArrowheads="1"/>
            </p:cNvSpPr>
            <p:nvPr/>
          </p:nvSpPr>
          <p:spPr bwMode="auto">
            <a:xfrm>
              <a:off x="7701721" y="5962448"/>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9" name="Rectangle 50"/>
            <p:cNvSpPr>
              <a:spLocks noChangeArrowheads="1"/>
            </p:cNvSpPr>
            <p:nvPr/>
          </p:nvSpPr>
          <p:spPr bwMode="auto">
            <a:xfrm>
              <a:off x="7072329" y="6170536"/>
              <a:ext cx="120958" cy="12095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0" name="Rectangle 51"/>
            <p:cNvSpPr>
              <a:spLocks noChangeArrowheads="1"/>
            </p:cNvSpPr>
            <p:nvPr/>
          </p:nvSpPr>
          <p:spPr bwMode="auto">
            <a:xfrm>
              <a:off x="7283493" y="6170536"/>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1" name="Rectangle 52"/>
            <p:cNvSpPr>
              <a:spLocks noChangeArrowheads="1"/>
            </p:cNvSpPr>
            <p:nvPr/>
          </p:nvSpPr>
          <p:spPr bwMode="auto">
            <a:xfrm>
              <a:off x="7491582" y="6170536"/>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2" name="Rectangle 53"/>
            <p:cNvSpPr>
              <a:spLocks noChangeArrowheads="1"/>
            </p:cNvSpPr>
            <p:nvPr/>
          </p:nvSpPr>
          <p:spPr bwMode="auto">
            <a:xfrm>
              <a:off x="7701721" y="6170536"/>
              <a:ext cx="120958" cy="120958"/>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3" name="Rectangle 54"/>
            <p:cNvSpPr>
              <a:spLocks noChangeArrowheads="1"/>
            </p:cNvSpPr>
            <p:nvPr/>
          </p:nvSpPr>
          <p:spPr bwMode="auto">
            <a:xfrm>
              <a:off x="7072329" y="5962448"/>
              <a:ext cx="120958" cy="60479"/>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4" name="Rectangle 55"/>
            <p:cNvSpPr>
              <a:spLocks noChangeArrowheads="1"/>
            </p:cNvSpPr>
            <p:nvPr/>
          </p:nvSpPr>
          <p:spPr bwMode="auto">
            <a:xfrm>
              <a:off x="7701721" y="5962448"/>
              <a:ext cx="120958" cy="60479"/>
            </a:xfrm>
            <a:prstGeom prst="rect">
              <a:avLst/>
            </a:prstGeom>
            <a:solidFill>
              <a:srgbClr val="0072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5" name="Rectangle 56"/>
            <p:cNvSpPr>
              <a:spLocks noChangeArrowheads="1"/>
            </p:cNvSpPr>
            <p:nvPr/>
          </p:nvSpPr>
          <p:spPr bwMode="auto">
            <a:xfrm>
              <a:off x="7404451" y="5681579"/>
              <a:ext cx="357749" cy="1455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sp>
        <p:nvSpPr>
          <p:cNvPr id="76" name="Freeform 97"/>
          <p:cNvSpPr>
            <a:spLocks/>
          </p:cNvSpPr>
          <p:nvPr/>
        </p:nvSpPr>
        <p:spPr bwMode="auto">
          <a:xfrm>
            <a:off x="1711548" y="3372657"/>
            <a:ext cx="887609" cy="583375"/>
          </a:xfrm>
          <a:custGeom>
            <a:avLst/>
            <a:gdLst>
              <a:gd name="T0" fmla="*/ 403 w 479"/>
              <a:gd name="T1" fmla="*/ 138 h 315"/>
              <a:gd name="T2" fmla="*/ 403 w 479"/>
              <a:gd name="T3" fmla="*/ 132 h 315"/>
              <a:gd name="T4" fmla="*/ 271 w 479"/>
              <a:gd name="T5" fmla="*/ 0 h 315"/>
              <a:gd name="T6" fmla="*/ 161 w 479"/>
              <a:gd name="T7" fmla="*/ 59 h 315"/>
              <a:gd name="T8" fmla="*/ 125 w 479"/>
              <a:gd name="T9" fmla="*/ 50 h 315"/>
              <a:gd name="T10" fmla="*/ 82 w 479"/>
              <a:gd name="T11" fmla="*/ 62 h 315"/>
              <a:gd name="T12" fmla="*/ 48 w 479"/>
              <a:gd name="T13" fmla="*/ 124 h 315"/>
              <a:gd name="T14" fmla="*/ 0 w 479"/>
              <a:gd name="T15" fmla="*/ 211 h 315"/>
              <a:gd name="T16" fmla="*/ 93 w 479"/>
              <a:gd name="T17" fmla="*/ 315 h 315"/>
              <a:gd name="T18" fmla="*/ 104 w 479"/>
              <a:gd name="T19" fmla="*/ 315 h 315"/>
              <a:gd name="T20" fmla="*/ 115 w 479"/>
              <a:gd name="T21" fmla="*/ 315 h 315"/>
              <a:gd name="T22" fmla="*/ 330 w 479"/>
              <a:gd name="T23" fmla="*/ 315 h 315"/>
              <a:gd name="T24" fmla="*/ 335 w 479"/>
              <a:gd name="T25" fmla="*/ 315 h 315"/>
              <a:gd name="T26" fmla="*/ 340 w 479"/>
              <a:gd name="T27" fmla="*/ 315 h 315"/>
              <a:gd name="T28" fmla="*/ 356 w 479"/>
              <a:gd name="T29" fmla="*/ 315 h 315"/>
              <a:gd name="T30" fmla="*/ 390 w 479"/>
              <a:gd name="T31" fmla="*/ 315 h 315"/>
              <a:gd name="T32" fmla="*/ 479 w 479"/>
              <a:gd name="T33" fmla="*/ 226 h 315"/>
              <a:gd name="T34" fmla="*/ 403 w 479"/>
              <a:gd name="T35" fmla="*/ 13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9" h="315">
                <a:moveTo>
                  <a:pt x="403" y="138"/>
                </a:moveTo>
                <a:cubicBezTo>
                  <a:pt x="403" y="137"/>
                  <a:pt x="403" y="134"/>
                  <a:pt x="403" y="132"/>
                </a:cubicBezTo>
                <a:cubicBezTo>
                  <a:pt x="403" y="59"/>
                  <a:pt x="344" y="0"/>
                  <a:pt x="271" y="0"/>
                </a:cubicBezTo>
                <a:cubicBezTo>
                  <a:pt x="225" y="0"/>
                  <a:pt x="184" y="24"/>
                  <a:pt x="161" y="59"/>
                </a:cubicBezTo>
                <a:cubicBezTo>
                  <a:pt x="150" y="53"/>
                  <a:pt x="138" y="50"/>
                  <a:pt x="125" y="50"/>
                </a:cubicBezTo>
                <a:cubicBezTo>
                  <a:pt x="109" y="50"/>
                  <a:pt x="94" y="54"/>
                  <a:pt x="82" y="62"/>
                </a:cubicBezTo>
                <a:cubicBezTo>
                  <a:pt x="62" y="76"/>
                  <a:pt x="48" y="99"/>
                  <a:pt x="48" y="124"/>
                </a:cubicBezTo>
                <a:cubicBezTo>
                  <a:pt x="20" y="143"/>
                  <a:pt x="0" y="175"/>
                  <a:pt x="0" y="211"/>
                </a:cubicBezTo>
                <a:cubicBezTo>
                  <a:pt x="0" y="265"/>
                  <a:pt x="41" y="309"/>
                  <a:pt x="93" y="315"/>
                </a:cubicBezTo>
                <a:cubicBezTo>
                  <a:pt x="96" y="315"/>
                  <a:pt x="101" y="315"/>
                  <a:pt x="104" y="315"/>
                </a:cubicBezTo>
                <a:cubicBezTo>
                  <a:pt x="108" y="315"/>
                  <a:pt x="111" y="315"/>
                  <a:pt x="115" y="315"/>
                </a:cubicBezTo>
                <a:cubicBezTo>
                  <a:pt x="163" y="315"/>
                  <a:pt x="277" y="315"/>
                  <a:pt x="330" y="315"/>
                </a:cubicBezTo>
                <a:cubicBezTo>
                  <a:pt x="332" y="315"/>
                  <a:pt x="333" y="315"/>
                  <a:pt x="335" y="315"/>
                </a:cubicBezTo>
                <a:cubicBezTo>
                  <a:pt x="340" y="315"/>
                  <a:pt x="340" y="315"/>
                  <a:pt x="340" y="315"/>
                </a:cubicBezTo>
                <a:cubicBezTo>
                  <a:pt x="343" y="315"/>
                  <a:pt x="351" y="315"/>
                  <a:pt x="356" y="315"/>
                </a:cubicBezTo>
                <a:cubicBezTo>
                  <a:pt x="390" y="315"/>
                  <a:pt x="390" y="315"/>
                  <a:pt x="390" y="315"/>
                </a:cubicBezTo>
                <a:cubicBezTo>
                  <a:pt x="440" y="314"/>
                  <a:pt x="479" y="275"/>
                  <a:pt x="479" y="226"/>
                </a:cubicBezTo>
                <a:cubicBezTo>
                  <a:pt x="479" y="182"/>
                  <a:pt x="446" y="145"/>
                  <a:pt x="403" y="138"/>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7" name="Freeform 98"/>
          <p:cNvSpPr>
            <a:spLocks/>
          </p:cNvSpPr>
          <p:nvPr/>
        </p:nvSpPr>
        <p:spPr bwMode="auto">
          <a:xfrm>
            <a:off x="1693515" y="3763927"/>
            <a:ext cx="923677" cy="1911652"/>
          </a:xfrm>
          <a:custGeom>
            <a:avLst/>
            <a:gdLst>
              <a:gd name="T0" fmla="*/ 493 w 499"/>
              <a:gd name="T1" fmla="*/ 1020 h 1032"/>
              <a:gd name="T2" fmla="*/ 266 w 499"/>
              <a:gd name="T3" fmla="*/ 735 h 1032"/>
              <a:gd name="T4" fmla="*/ 171 w 499"/>
              <a:gd name="T5" fmla="*/ 44 h 1032"/>
              <a:gd name="T6" fmla="*/ 250 w 499"/>
              <a:gd name="T7" fmla="*/ 46 h 1032"/>
              <a:gd name="T8" fmla="*/ 499 w 499"/>
              <a:gd name="T9" fmla="*/ 6 h 1032"/>
              <a:gd name="T10" fmla="*/ 493 w 499"/>
              <a:gd name="T11" fmla="*/ 0 h 1032"/>
              <a:gd name="T12" fmla="*/ 487 w 499"/>
              <a:gd name="T13" fmla="*/ 5 h 1032"/>
              <a:gd name="T14" fmla="*/ 250 w 499"/>
              <a:gd name="T15" fmla="*/ 34 h 1032"/>
              <a:gd name="T16" fmla="*/ 12 w 499"/>
              <a:gd name="T17" fmla="*/ 6 h 1032"/>
              <a:gd name="T18" fmla="*/ 6 w 499"/>
              <a:gd name="T19" fmla="*/ 0 h 1032"/>
              <a:gd name="T20" fmla="*/ 0 w 499"/>
              <a:gd name="T21" fmla="*/ 6 h 1032"/>
              <a:gd name="T22" fmla="*/ 159 w 499"/>
              <a:gd name="T23" fmla="*/ 43 h 1032"/>
              <a:gd name="T24" fmla="*/ 255 w 499"/>
              <a:gd name="T25" fmla="*/ 739 h 1032"/>
              <a:gd name="T26" fmla="*/ 493 w 499"/>
              <a:gd name="T27" fmla="*/ 1032 h 1032"/>
              <a:gd name="T28" fmla="*/ 499 w 499"/>
              <a:gd name="T29" fmla="*/ 1026 h 1032"/>
              <a:gd name="T30" fmla="*/ 493 w 499"/>
              <a:gd name="T3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 h="1032">
                <a:moveTo>
                  <a:pt x="493" y="1020"/>
                </a:moveTo>
                <a:cubicBezTo>
                  <a:pt x="408" y="1020"/>
                  <a:pt x="327" y="919"/>
                  <a:pt x="266" y="735"/>
                </a:cubicBezTo>
                <a:cubicBezTo>
                  <a:pt x="205" y="551"/>
                  <a:pt x="171" y="305"/>
                  <a:pt x="171" y="44"/>
                </a:cubicBezTo>
                <a:cubicBezTo>
                  <a:pt x="212" y="46"/>
                  <a:pt x="246" y="46"/>
                  <a:pt x="250" y="46"/>
                </a:cubicBezTo>
                <a:cubicBezTo>
                  <a:pt x="260" y="46"/>
                  <a:pt x="499" y="46"/>
                  <a:pt x="499" y="6"/>
                </a:cubicBezTo>
                <a:cubicBezTo>
                  <a:pt x="499" y="2"/>
                  <a:pt x="496" y="0"/>
                  <a:pt x="493" y="0"/>
                </a:cubicBezTo>
                <a:cubicBezTo>
                  <a:pt x="490" y="0"/>
                  <a:pt x="487" y="2"/>
                  <a:pt x="487" y="5"/>
                </a:cubicBezTo>
                <a:cubicBezTo>
                  <a:pt x="483" y="16"/>
                  <a:pt x="400" y="34"/>
                  <a:pt x="250" y="34"/>
                </a:cubicBezTo>
                <a:cubicBezTo>
                  <a:pt x="99" y="34"/>
                  <a:pt x="16" y="16"/>
                  <a:pt x="12" y="6"/>
                </a:cubicBezTo>
                <a:cubicBezTo>
                  <a:pt x="12" y="2"/>
                  <a:pt x="10" y="0"/>
                  <a:pt x="6" y="0"/>
                </a:cubicBezTo>
                <a:cubicBezTo>
                  <a:pt x="3" y="0"/>
                  <a:pt x="0" y="2"/>
                  <a:pt x="0" y="6"/>
                </a:cubicBezTo>
                <a:cubicBezTo>
                  <a:pt x="0" y="30"/>
                  <a:pt x="87" y="40"/>
                  <a:pt x="159" y="43"/>
                </a:cubicBezTo>
                <a:cubicBezTo>
                  <a:pt x="159" y="306"/>
                  <a:pt x="193" y="553"/>
                  <a:pt x="255" y="739"/>
                </a:cubicBezTo>
                <a:cubicBezTo>
                  <a:pt x="318" y="928"/>
                  <a:pt x="402" y="1032"/>
                  <a:pt x="493" y="1032"/>
                </a:cubicBezTo>
                <a:cubicBezTo>
                  <a:pt x="496" y="1032"/>
                  <a:pt x="499" y="1029"/>
                  <a:pt x="499" y="1026"/>
                </a:cubicBezTo>
                <a:cubicBezTo>
                  <a:pt x="499" y="1022"/>
                  <a:pt x="496" y="1020"/>
                  <a:pt x="493" y="102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 name="Title 1"/>
          <p:cNvSpPr>
            <a:spLocks noGrp="1"/>
          </p:cNvSpPr>
          <p:nvPr>
            <p:ph type="title"/>
          </p:nvPr>
        </p:nvSpPr>
        <p:spPr/>
        <p:txBody>
          <a:bodyPr/>
          <a:lstStyle/>
          <a:p>
            <a:r>
              <a:rPr lang="en-US" dirty="0">
                <a:solidFill>
                  <a:srgbClr val="FFFFFF"/>
                </a:solidFill>
              </a:rPr>
              <a:t>Identity </a:t>
            </a:r>
            <a:r>
              <a:rPr lang="en-US" dirty="0" smtClean="0">
                <a:solidFill>
                  <a:srgbClr val="FFFFFF"/>
                </a:solidFill>
              </a:rPr>
              <a:t>crisis</a:t>
            </a:r>
            <a:endParaRPr lang="en-US" dirty="0">
              <a:solidFill>
                <a:srgbClr val="FFFFFF"/>
              </a:solidFill>
            </a:endParaRPr>
          </a:p>
        </p:txBody>
      </p:sp>
      <p:sp>
        <p:nvSpPr>
          <p:cNvPr id="4" name="Rectangle 3"/>
          <p:cNvSpPr/>
          <p:nvPr/>
        </p:nvSpPr>
        <p:spPr bwMode="auto">
          <a:xfrm>
            <a:off x="7772171" y="1940285"/>
            <a:ext cx="3107869" cy="53695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r>
              <a:rPr lang="en-US" sz="1836" spc="-31" dirty="0">
                <a:solidFill>
                  <a:srgbClr val="FFFFFF"/>
                </a:solidFill>
              </a:rPr>
              <a:t>Federated identity</a:t>
            </a:r>
          </a:p>
        </p:txBody>
      </p:sp>
      <p:sp>
        <p:nvSpPr>
          <p:cNvPr id="5" name="Rectangle 4"/>
          <p:cNvSpPr/>
          <p:nvPr/>
        </p:nvSpPr>
        <p:spPr bwMode="auto">
          <a:xfrm>
            <a:off x="1556436" y="1940285"/>
            <a:ext cx="3107869" cy="536954"/>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09836" tIns="34973" rIns="0" bIns="34973" numCol="1" rtlCol="0" anchor="ctr" anchorCtr="0" compatLnSpc="1">
            <a:prstTxWarp prst="textNoShape">
              <a:avLst/>
            </a:prstTxWarp>
          </a:bodyPr>
          <a:lstStyle/>
          <a:p>
            <a:pPr defTabSz="582287"/>
            <a:r>
              <a:rPr lang="en-US" sz="1836" spc="-31" dirty="0">
                <a:solidFill>
                  <a:srgbClr val="FFFFFF"/>
                </a:solidFill>
              </a:rPr>
              <a:t>Cloud identity</a:t>
            </a:r>
          </a:p>
        </p:txBody>
      </p:sp>
      <p:sp>
        <p:nvSpPr>
          <p:cNvPr id="6" name="Rectangle 5"/>
          <p:cNvSpPr/>
          <p:nvPr/>
        </p:nvSpPr>
        <p:spPr bwMode="auto">
          <a:xfrm>
            <a:off x="4664304" y="1940285"/>
            <a:ext cx="3107869" cy="53695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r>
              <a:rPr lang="en-US" sz="1836" spc="-31" dirty="0">
                <a:solidFill>
                  <a:srgbClr val="FFFFFF"/>
                </a:solidFill>
              </a:rPr>
              <a:t>Directory &amp; password synchronization*</a:t>
            </a:r>
          </a:p>
        </p:txBody>
      </p:sp>
      <p:sp>
        <p:nvSpPr>
          <p:cNvPr id="7" name="TextBox 6"/>
          <p:cNvSpPr txBox="1"/>
          <p:nvPr/>
        </p:nvSpPr>
        <p:spPr>
          <a:xfrm>
            <a:off x="2646437" y="3810466"/>
            <a:ext cx="1892362" cy="1194403"/>
          </a:xfrm>
          <a:prstGeom prst="rect">
            <a:avLst/>
          </a:prstGeom>
          <a:noFill/>
        </p:spPr>
        <p:txBody>
          <a:bodyPr wrap="square" lIns="0" tIns="0" rIns="0" bIns="0" rtlCol="0">
            <a:spAutoFit/>
          </a:bodyPr>
          <a:lstStyle/>
          <a:p>
            <a:pPr marL="0" lvl="1" defTabSz="932597">
              <a:lnSpc>
                <a:spcPct val="90000"/>
              </a:lnSpc>
              <a:spcBef>
                <a:spcPts val="612"/>
              </a:spcBef>
            </a:pPr>
            <a:r>
              <a:rPr lang="en-US" sz="1224" dirty="0">
                <a:solidFill>
                  <a:srgbClr val="FFFFFF"/>
                </a:solidFill>
                <a:ea typeface="MS PGothic" panose="020B0600070205080204" pitchFamily="34" charset="-128"/>
              </a:rPr>
              <a:t>Single identity in the cloud</a:t>
            </a:r>
          </a:p>
          <a:p>
            <a:pPr marL="0" lvl="1" defTabSz="932597">
              <a:lnSpc>
                <a:spcPct val="90000"/>
              </a:lnSpc>
              <a:spcBef>
                <a:spcPts val="612"/>
              </a:spcBef>
            </a:pPr>
            <a:r>
              <a:rPr lang="en-US" sz="1224" dirty="0">
                <a:solidFill>
                  <a:srgbClr val="FFFFFF"/>
                </a:solidFill>
                <a:ea typeface="MS PGothic" panose="020B0600070205080204" pitchFamily="34" charset="-128"/>
                <a:cs typeface="Arial" pitchFamily="34" charset="0"/>
              </a:rPr>
              <a:t>Suitable for small organizations with no integration to on-premises directories</a:t>
            </a:r>
            <a:endParaRPr lang="en-US" sz="1224" dirty="0">
              <a:solidFill>
                <a:srgbClr val="FFFFFF"/>
              </a:solidFill>
              <a:ea typeface="MS PGothic" panose="020B0600070205080204" pitchFamily="34" charset="-128"/>
            </a:endParaRPr>
          </a:p>
          <a:p>
            <a:pPr defTabSz="932597">
              <a:lnSpc>
                <a:spcPct val="90000"/>
              </a:lnSpc>
              <a:spcBef>
                <a:spcPts val="612"/>
              </a:spcBef>
            </a:pPr>
            <a:endParaRPr lang="en-US" sz="1224" dirty="0">
              <a:solidFill>
                <a:srgbClr val="FFFFFF"/>
              </a:solidFill>
              <a:ea typeface="MS PGothic" panose="020B0600070205080204" pitchFamily="34" charset="-128"/>
            </a:endParaRPr>
          </a:p>
        </p:txBody>
      </p:sp>
      <p:sp>
        <p:nvSpPr>
          <p:cNvPr id="9" name="Rectangle 60"/>
          <p:cNvSpPr/>
          <p:nvPr/>
        </p:nvSpPr>
        <p:spPr bwMode="auto">
          <a:xfrm>
            <a:off x="1556434" y="2477239"/>
            <a:ext cx="9323606" cy="370561"/>
          </a:xfrm>
          <a:custGeom>
            <a:avLst/>
            <a:gdLst>
              <a:gd name="connsiteX0" fmla="*/ 0 w 2843784"/>
              <a:gd name="connsiteY0" fmla="*/ 0 h 484632"/>
              <a:gd name="connsiteX1" fmla="*/ 2843784 w 2843784"/>
              <a:gd name="connsiteY1" fmla="*/ 0 h 484632"/>
              <a:gd name="connsiteX2" fmla="*/ 2843784 w 2843784"/>
              <a:gd name="connsiteY2" fmla="*/ 484632 h 484632"/>
              <a:gd name="connsiteX3" fmla="*/ 0 w 2843784"/>
              <a:gd name="connsiteY3" fmla="*/ 484632 h 484632"/>
              <a:gd name="connsiteX4" fmla="*/ 0 w 2843784"/>
              <a:gd name="connsiteY4" fmla="*/ 0 h 484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784" h="484632">
                <a:moveTo>
                  <a:pt x="0" y="0"/>
                </a:moveTo>
                <a:lnTo>
                  <a:pt x="2843784" y="0"/>
                </a:lnTo>
                <a:lnTo>
                  <a:pt x="2843784" y="484632"/>
                </a:lnTo>
                <a:lnTo>
                  <a:pt x="0" y="484632"/>
                </a:lnTo>
                <a:lnTo>
                  <a:pt x="0" y="0"/>
                </a:lnTo>
                <a:close/>
              </a:path>
            </a:pathLst>
          </a:custGeom>
          <a:solidFill>
            <a:srgbClr val="0088EE"/>
          </a:solidFill>
          <a:ln w="25400" cap="flat" cmpd="sng" algn="ctr">
            <a:noFill/>
            <a:prstDash val="solid"/>
          </a:ln>
          <a:effectLst/>
        </p:spPr>
        <p:txBody>
          <a:bodyPr lIns="58244" tIns="29122" rIns="58244" bIns="29122" rtlCol="0" anchor="ctr"/>
          <a:lstStyle/>
          <a:p>
            <a:pPr algn="ctr" defTabSz="582450"/>
            <a:r>
              <a:rPr lang="en-US" sz="1836" kern="0" spc="-31" dirty="0">
                <a:ln>
                  <a:solidFill>
                    <a:srgbClr val="FFFFFF">
                      <a:alpha val="0"/>
                    </a:srgbClr>
                  </a:solidFill>
                </a:ln>
                <a:solidFill>
                  <a:srgbClr val="FFFFFF"/>
                </a:solidFill>
                <a:ea typeface="MS PGothic" panose="020B0600070205080204" pitchFamily="34" charset="-128"/>
              </a:rPr>
              <a:t>Windows Azure Active Directory</a:t>
            </a:r>
          </a:p>
        </p:txBody>
      </p:sp>
      <p:grpSp>
        <p:nvGrpSpPr>
          <p:cNvPr id="92" name="Group 91"/>
          <p:cNvGrpSpPr/>
          <p:nvPr/>
        </p:nvGrpSpPr>
        <p:grpSpPr>
          <a:xfrm>
            <a:off x="1556436" y="5925545"/>
            <a:ext cx="9323605" cy="211404"/>
            <a:chOff x="-1" y="6182919"/>
            <a:chExt cx="12188825" cy="701964"/>
          </a:xfrm>
        </p:grpSpPr>
        <p:sp>
          <p:nvSpPr>
            <p:cNvPr id="89" name="Rectangle 88"/>
            <p:cNvSpPr/>
            <p:nvPr/>
          </p:nvSpPr>
          <p:spPr bwMode="auto">
            <a:xfrm>
              <a:off x="8125882" y="6182919"/>
              <a:ext cx="4062942" cy="70196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endParaRPr lang="en-US" sz="1836" spc="-31" dirty="0">
                <a:solidFill>
                  <a:srgbClr val="FFFFFF"/>
                </a:solidFill>
              </a:endParaRPr>
            </a:p>
          </p:txBody>
        </p:sp>
        <p:sp>
          <p:nvSpPr>
            <p:cNvPr id="90" name="Rectangle 89"/>
            <p:cNvSpPr/>
            <p:nvPr/>
          </p:nvSpPr>
          <p:spPr bwMode="auto">
            <a:xfrm>
              <a:off x="-1" y="6182919"/>
              <a:ext cx="4062942" cy="701964"/>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09836" tIns="34973" rIns="0" bIns="34973" numCol="1" rtlCol="0" anchor="ctr" anchorCtr="0" compatLnSpc="1">
              <a:prstTxWarp prst="textNoShape">
                <a:avLst/>
              </a:prstTxWarp>
            </a:bodyPr>
            <a:lstStyle/>
            <a:p>
              <a:pPr defTabSz="582287"/>
              <a:endParaRPr lang="en-US" sz="1836" spc="-31" dirty="0">
                <a:solidFill>
                  <a:srgbClr val="FFFFFF"/>
                </a:solidFill>
              </a:endParaRPr>
            </a:p>
          </p:txBody>
        </p:sp>
        <p:sp>
          <p:nvSpPr>
            <p:cNvPr id="91" name="Rectangle 90"/>
            <p:cNvSpPr/>
            <p:nvPr/>
          </p:nvSpPr>
          <p:spPr bwMode="auto">
            <a:xfrm>
              <a:off x="4062941" y="6182919"/>
              <a:ext cx="4062942" cy="70196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34973" rIns="0" bIns="34973" numCol="1" rtlCol="0" anchor="ctr" anchorCtr="0" compatLnSpc="1">
              <a:prstTxWarp prst="textNoShape">
                <a:avLst/>
              </a:prstTxWarp>
            </a:bodyPr>
            <a:lstStyle/>
            <a:p>
              <a:pPr defTabSz="582287">
                <a:lnSpc>
                  <a:spcPct val="90000"/>
                </a:lnSpc>
              </a:pPr>
              <a:endParaRPr lang="en-US" sz="1836" spc="-31" dirty="0">
                <a:solidFill>
                  <a:srgbClr val="FFFFFF"/>
                </a:solidFill>
              </a:endParaRPr>
            </a:p>
          </p:txBody>
        </p:sp>
      </p:grpSp>
      <p:grpSp>
        <p:nvGrpSpPr>
          <p:cNvPr id="100" name="Group 99"/>
          <p:cNvGrpSpPr/>
          <p:nvPr/>
        </p:nvGrpSpPr>
        <p:grpSpPr>
          <a:xfrm>
            <a:off x="2519658" y="5494919"/>
            <a:ext cx="1016986" cy="440668"/>
            <a:chOff x="3387205" y="6028052"/>
            <a:chExt cx="1329515" cy="576089"/>
          </a:xfrm>
        </p:grpSpPr>
        <p:sp>
          <p:nvSpPr>
            <p:cNvPr id="101" name="Rectangle 34"/>
            <p:cNvSpPr>
              <a:spLocks noChangeArrowheads="1"/>
            </p:cNvSpPr>
            <p:nvPr/>
          </p:nvSpPr>
          <p:spPr bwMode="auto">
            <a:xfrm>
              <a:off x="3387205" y="6543662"/>
              <a:ext cx="1329515"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2" name="Rectangle 35"/>
            <p:cNvSpPr>
              <a:spLocks noChangeArrowheads="1"/>
            </p:cNvSpPr>
            <p:nvPr/>
          </p:nvSpPr>
          <p:spPr bwMode="auto">
            <a:xfrm>
              <a:off x="3887836" y="6342749"/>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3" name="Oval 36"/>
            <p:cNvSpPr>
              <a:spLocks noChangeArrowheads="1"/>
            </p:cNvSpPr>
            <p:nvPr/>
          </p:nvSpPr>
          <p:spPr bwMode="auto">
            <a:xfrm>
              <a:off x="3779179" y="6165411"/>
              <a:ext cx="26651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4" name="Oval 37"/>
            <p:cNvSpPr>
              <a:spLocks noChangeArrowheads="1"/>
            </p:cNvSpPr>
            <p:nvPr/>
          </p:nvSpPr>
          <p:spPr bwMode="auto">
            <a:xfrm>
              <a:off x="3815057" y="6028052"/>
              <a:ext cx="196813"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5" name="Rectangle 38"/>
            <p:cNvSpPr>
              <a:spLocks noChangeArrowheads="1"/>
            </p:cNvSpPr>
            <p:nvPr/>
          </p:nvSpPr>
          <p:spPr bwMode="auto">
            <a:xfrm>
              <a:off x="4318623" y="6342749"/>
              <a:ext cx="52279"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6" name="Oval 39"/>
            <p:cNvSpPr>
              <a:spLocks noChangeArrowheads="1"/>
            </p:cNvSpPr>
            <p:nvPr/>
          </p:nvSpPr>
          <p:spPr bwMode="auto">
            <a:xfrm>
              <a:off x="4208942" y="6165411"/>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07" name="Oval 40"/>
            <p:cNvSpPr>
              <a:spLocks noChangeArrowheads="1"/>
            </p:cNvSpPr>
            <p:nvPr/>
          </p:nvSpPr>
          <p:spPr bwMode="auto">
            <a:xfrm>
              <a:off x="4245844" y="6028052"/>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sp>
        <p:nvSpPr>
          <p:cNvPr id="108" name="Rectangle 107"/>
          <p:cNvSpPr/>
          <p:nvPr/>
        </p:nvSpPr>
        <p:spPr bwMode="auto">
          <a:xfrm>
            <a:off x="4664304" y="3182032"/>
            <a:ext cx="3107868" cy="282365"/>
          </a:xfrm>
          <a:prstGeom prst="rect">
            <a:avLst/>
          </a:prstGeom>
          <a:solidFill>
            <a:schemeClr val="accent5"/>
          </a:solidFill>
          <a:ln w="25400" cap="flat" cmpd="sng" algn="ctr">
            <a:noFill/>
            <a:prstDash val="solid"/>
          </a:ln>
          <a:effectLst/>
        </p:spPr>
        <p:txBody>
          <a:bodyPr lIns="139891" tIns="29122" rIns="58244" bIns="29122" rtlCol="0" anchor="ctr"/>
          <a:lstStyle/>
          <a:p>
            <a:pPr defTabSz="582450"/>
            <a:r>
              <a:rPr lang="en-US" sz="1071" kern="0" spc="-31" dirty="0">
                <a:ln>
                  <a:solidFill>
                    <a:srgbClr val="FFFFFF">
                      <a:alpha val="0"/>
                    </a:srgbClr>
                  </a:solidFill>
                </a:ln>
                <a:solidFill>
                  <a:srgbClr val="FFFFFF"/>
                </a:solidFill>
                <a:ea typeface="MS PGothic" panose="020B0600070205080204" pitchFamily="34" charset="-128"/>
              </a:rPr>
              <a:t>On-premises identity</a:t>
            </a:r>
          </a:p>
        </p:txBody>
      </p:sp>
      <p:sp>
        <p:nvSpPr>
          <p:cNvPr id="109" name="Rectangle 108"/>
          <p:cNvSpPr/>
          <p:nvPr/>
        </p:nvSpPr>
        <p:spPr bwMode="auto">
          <a:xfrm>
            <a:off x="4664304" y="2847798"/>
            <a:ext cx="3107868" cy="334234"/>
          </a:xfrm>
          <a:prstGeom prst="rect">
            <a:avLst/>
          </a:prstGeom>
          <a:solidFill>
            <a:schemeClr val="accent1"/>
          </a:solidFill>
          <a:ln w="25400" cap="flat" cmpd="sng" algn="ctr">
            <a:noFill/>
            <a:prstDash val="solid"/>
          </a:ln>
          <a:effectLst/>
        </p:spPr>
        <p:txBody>
          <a:bodyPr lIns="139891" tIns="34956" rIns="69914" bIns="34956" rtlCol="0" anchor="ctr"/>
          <a:lstStyle/>
          <a:p>
            <a:pPr defTabSz="582450"/>
            <a:r>
              <a:rPr lang="en-US" sz="1071" kern="0" dirty="0" err="1">
                <a:ln>
                  <a:solidFill>
                    <a:srgbClr val="FFFFFF">
                      <a:alpha val="0"/>
                    </a:srgbClr>
                  </a:solidFill>
                </a:ln>
                <a:solidFill>
                  <a:srgbClr val="FFFFFF"/>
                </a:solidFill>
                <a:ea typeface="MS PGothic" panose="020B0600070205080204" pitchFamily="34" charset="-128"/>
              </a:rPr>
              <a:t>Dirsync</a:t>
            </a:r>
            <a:r>
              <a:rPr lang="en-US" sz="1071" kern="0" dirty="0">
                <a:ln>
                  <a:solidFill>
                    <a:srgbClr val="FFFFFF">
                      <a:alpha val="0"/>
                    </a:srgbClr>
                  </a:solidFill>
                </a:ln>
                <a:solidFill>
                  <a:srgbClr val="FFFFFF"/>
                </a:solidFill>
                <a:ea typeface="MS PGothic" panose="020B0600070205080204" pitchFamily="34" charset="-128"/>
              </a:rPr>
              <a:t> &amp; Password Sync*</a:t>
            </a:r>
          </a:p>
        </p:txBody>
      </p:sp>
      <p:grpSp>
        <p:nvGrpSpPr>
          <p:cNvPr id="120" name="Group 119"/>
          <p:cNvGrpSpPr/>
          <p:nvPr/>
        </p:nvGrpSpPr>
        <p:grpSpPr>
          <a:xfrm>
            <a:off x="8994000" y="4542915"/>
            <a:ext cx="852401" cy="1384785"/>
            <a:chOff x="8765063" y="4666879"/>
            <a:chExt cx="1114351" cy="1810341"/>
          </a:xfrm>
        </p:grpSpPr>
        <p:sp>
          <p:nvSpPr>
            <p:cNvPr id="110" name="Rectangle 23"/>
            <p:cNvSpPr>
              <a:spLocks noChangeArrowheads="1"/>
            </p:cNvSpPr>
            <p:nvPr/>
          </p:nvSpPr>
          <p:spPr bwMode="auto">
            <a:xfrm>
              <a:off x="8817519" y="4687349"/>
              <a:ext cx="1010721" cy="1789871"/>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1" name="Rectangle 24"/>
            <p:cNvSpPr>
              <a:spLocks noChangeArrowheads="1"/>
            </p:cNvSpPr>
            <p:nvPr/>
          </p:nvSpPr>
          <p:spPr bwMode="auto">
            <a:xfrm>
              <a:off x="9374054" y="6221341"/>
              <a:ext cx="130499" cy="2558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2" name="Rectangle 27"/>
            <p:cNvSpPr>
              <a:spLocks noChangeArrowheads="1"/>
            </p:cNvSpPr>
            <p:nvPr/>
          </p:nvSpPr>
          <p:spPr bwMode="auto">
            <a:xfrm>
              <a:off x="9143763" y="6221341"/>
              <a:ext cx="133057" cy="2558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3" name="Rectangle 28"/>
            <p:cNvSpPr>
              <a:spLocks noChangeArrowheads="1"/>
            </p:cNvSpPr>
            <p:nvPr/>
          </p:nvSpPr>
          <p:spPr bwMode="auto">
            <a:xfrm>
              <a:off x="8917310" y="5325766"/>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4" name="Rectangle 29"/>
            <p:cNvSpPr>
              <a:spLocks noChangeArrowheads="1"/>
            </p:cNvSpPr>
            <p:nvPr/>
          </p:nvSpPr>
          <p:spPr bwMode="auto">
            <a:xfrm>
              <a:off x="8917310" y="5553498"/>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5" name="Rectangle 30"/>
            <p:cNvSpPr>
              <a:spLocks noChangeArrowheads="1"/>
            </p:cNvSpPr>
            <p:nvPr/>
          </p:nvSpPr>
          <p:spPr bwMode="auto">
            <a:xfrm>
              <a:off x="8917310" y="5781230"/>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6" name="Rectangle 31"/>
            <p:cNvSpPr>
              <a:spLocks noChangeArrowheads="1"/>
            </p:cNvSpPr>
            <p:nvPr/>
          </p:nvSpPr>
          <p:spPr bwMode="auto">
            <a:xfrm>
              <a:off x="8917310" y="6008962"/>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7" name="Rectangle 32"/>
            <p:cNvSpPr>
              <a:spLocks noChangeArrowheads="1"/>
            </p:cNvSpPr>
            <p:nvPr/>
          </p:nvSpPr>
          <p:spPr bwMode="auto">
            <a:xfrm>
              <a:off x="8917310" y="4870302"/>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8" name="Rectangle 33"/>
            <p:cNvSpPr>
              <a:spLocks noChangeArrowheads="1"/>
            </p:cNvSpPr>
            <p:nvPr/>
          </p:nvSpPr>
          <p:spPr bwMode="auto">
            <a:xfrm>
              <a:off x="8917310" y="5098035"/>
              <a:ext cx="817532" cy="13049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19" name="Rectangle 52"/>
            <p:cNvSpPr>
              <a:spLocks noChangeArrowheads="1"/>
            </p:cNvSpPr>
            <p:nvPr/>
          </p:nvSpPr>
          <p:spPr bwMode="auto">
            <a:xfrm>
              <a:off x="8765063" y="4666879"/>
              <a:ext cx="1114351" cy="38382"/>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sp>
        <p:nvSpPr>
          <p:cNvPr id="127" name="TextBox 126"/>
          <p:cNvSpPr txBox="1"/>
          <p:nvPr/>
        </p:nvSpPr>
        <p:spPr>
          <a:xfrm>
            <a:off x="6112670" y="3807499"/>
            <a:ext cx="1661885" cy="796269"/>
          </a:xfrm>
          <a:prstGeom prst="rect">
            <a:avLst/>
          </a:prstGeom>
          <a:noFill/>
        </p:spPr>
        <p:txBody>
          <a:bodyPr wrap="square" lIns="0" tIns="0" rIns="0" bIns="0" rtlCol="0">
            <a:spAutoFit/>
          </a:bodyPr>
          <a:lstStyle>
            <a:defPPr>
              <a:defRPr lang="en-US"/>
            </a:defPPr>
            <a:lvl1pPr>
              <a:lnSpc>
                <a:spcPct val="90000"/>
              </a:lnSpc>
              <a:spcBef>
                <a:spcPts val="800"/>
              </a:spcBef>
              <a:defRPr sz="1600" spc="-40"/>
            </a:lvl1pPr>
            <a:lvl2pPr marL="0" lvl="1">
              <a:lnSpc>
                <a:spcPct val="90000"/>
              </a:lnSpc>
              <a:spcBef>
                <a:spcPts val="800"/>
              </a:spcBef>
              <a:defRPr sz="1600" spc="-40"/>
            </a:lvl2pPr>
          </a:lstStyle>
          <a:p>
            <a:pPr defTabSz="932597"/>
            <a:r>
              <a:rPr lang="en-US" sz="1224" spc="0" dirty="0">
                <a:solidFill>
                  <a:srgbClr val="FFFFFF"/>
                </a:solidFill>
                <a:ea typeface="MS PGothic" panose="020B0600070205080204" pitchFamily="34" charset="-128"/>
              </a:rPr>
              <a:t>Single identity</a:t>
            </a:r>
          </a:p>
          <a:p>
            <a:pPr defTabSz="932597"/>
            <a:r>
              <a:rPr lang="en-US" sz="1224" spc="0" dirty="0">
                <a:solidFill>
                  <a:srgbClr val="FFFFFF"/>
                </a:solidFill>
                <a:ea typeface="MS PGothic" panose="020B0600070205080204" pitchFamily="34" charset="-128"/>
              </a:rPr>
              <a:t>Suitable for medium </a:t>
            </a:r>
            <a:br>
              <a:rPr lang="en-US" sz="1224" spc="0" dirty="0">
                <a:solidFill>
                  <a:srgbClr val="FFFFFF"/>
                </a:solidFill>
                <a:ea typeface="MS PGothic" panose="020B0600070205080204" pitchFamily="34" charset="-128"/>
              </a:rPr>
            </a:br>
            <a:r>
              <a:rPr lang="en-US" sz="1224" spc="0" dirty="0">
                <a:solidFill>
                  <a:srgbClr val="FFFFFF"/>
                </a:solidFill>
                <a:ea typeface="MS PGothic" panose="020B0600070205080204" pitchFamily="34" charset="-128"/>
              </a:rPr>
              <a:t>and large organizations without federation*</a:t>
            </a:r>
          </a:p>
        </p:txBody>
      </p:sp>
      <p:sp>
        <p:nvSpPr>
          <p:cNvPr id="129" name="Rectangle 128"/>
          <p:cNvSpPr/>
          <p:nvPr/>
        </p:nvSpPr>
        <p:spPr bwMode="auto">
          <a:xfrm>
            <a:off x="7772170" y="3172739"/>
            <a:ext cx="3107869" cy="291660"/>
          </a:xfrm>
          <a:prstGeom prst="rect">
            <a:avLst/>
          </a:prstGeom>
          <a:solidFill>
            <a:schemeClr val="accent5">
              <a:lumMod val="75000"/>
            </a:schemeClr>
          </a:solidFill>
          <a:ln w="25400" cap="flat" cmpd="sng" algn="ctr">
            <a:noFill/>
            <a:prstDash val="solid"/>
          </a:ln>
          <a:effectLst/>
        </p:spPr>
        <p:txBody>
          <a:bodyPr lIns="139891" tIns="29122" rIns="58244" bIns="29122" rtlCol="0" anchor="ctr"/>
          <a:lstStyle/>
          <a:p>
            <a:pPr defTabSz="582450"/>
            <a:r>
              <a:rPr lang="en-US" sz="1071" kern="0" spc="-31" dirty="0">
                <a:ln>
                  <a:solidFill>
                    <a:srgbClr val="FFFFFF">
                      <a:alpha val="0"/>
                    </a:srgbClr>
                  </a:solidFill>
                </a:ln>
                <a:solidFill>
                  <a:srgbClr val="FFFFFF"/>
                </a:solidFill>
                <a:ea typeface="MS PGothic" panose="020B0600070205080204" pitchFamily="34" charset="-128"/>
              </a:rPr>
              <a:t>On-premises identity</a:t>
            </a:r>
          </a:p>
        </p:txBody>
      </p:sp>
      <p:grpSp>
        <p:nvGrpSpPr>
          <p:cNvPr id="132" name="Group 131"/>
          <p:cNvGrpSpPr/>
          <p:nvPr/>
        </p:nvGrpSpPr>
        <p:grpSpPr>
          <a:xfrm>
            <a:off x="7772170" y="2847801"/>
            <a:ext cx="3107869" cy="335602"/>
            <a:chOff x="8125882" y="2922837"/>
            <a:chExt cx="3340860" cy="438735"/>
          </a:xfrm>
        </p:grpSpPr>
        <p:sp>
          <p:nvSpPr>
            <p:cNvPr id="130" name="Rectangle 129"/>
            <p:cNvSpPr/>
            <p:nvPr/>
          </p:nvSpPr>
          <p:spPr bwMode="auto">
            <a:xfrm>
              <a:off x="8125882" y="2922837"/>
              <a:ext cx="1680200" cy="438735"/>
            </a:xfrm>
            <a:prstGeom prst="rect">
              <a:avLst/>
            </a:prstGeom>
            <a:solidFill>
              <a:schemeClr val="accent3"/>
            </a:solidFill>
            <a:ln w="25400" cap="flat" cmpd="sng" algn="ctr">
              <a:noFill/>
              <a:prstDash val="solid"/>
            </a:ln>
            <a:effectLst/>
          </p:spPr>
          <p:txBody>
            <a:bodyPr lIns="139891" tIns="29122" rIns="58244" bIns="29122" rtlCol="0" anchor="ctr"/>
            <a:lstStyle/>
            <a:p>
              <a:pPr defTabSz="582450"/>
              <a:r>
                <a:rPr lang="en-US" sz="1071" kern="0" spc="-31" dirty="0">
                  <a:ln>
                    <a:solidFill>
                      <a:srgbClr val="FFFFFF">
                        <a:alpha val="0"/>
                      </a:srgbClr>
                    </a:solidFill>
                  </a:ln>
                  <a:solidFill>
                    <a:srgbClr val="FFFFFF"/>
                  </a:solidFill>
                  <a:ea typeface="MS PGothic" panose="020B0600070205080204" pitchFamily="34" charset="-128"/>
                </a:rPr>
                <a:t>Federation</a:t>
              </a:r>
            </a:p>
          </p:txBody>
        </p:sp>
        <p:sp>
          <p:nvSpPr>
            <p:cNvPr id="131" name="Rectangle 130"/>
            <p:cNvSpPr/>
            <p:nvPr/>
          </p:nvSpPr>
          <p:spPr bwMode="auto">
            <a:xfrm>
              <a:off x="9806083" y="2922837"/>
              <a:ext cx="1660659" cy="436946"/>
            </a:xfrm>
            <a:prstGeom prst="rect">
              <a:avLst/>
            </a:prstGeom>
            <a:solidFill>
              <a:schemeClr val="accent3">
                <a:lumMod val="75000"/>
              </a:schemeClr>
            </a:solidFill>
            <a:ln w="25400" cap="flat" cmpd="sng" algn="ctr">
              <a:noFill/>
              <a:prstDash val="solid"/>
            </a:ln>
            <a:effectLst/>
          </p:spPr>
          <p:txBody>
            <a:bodyPr lIns="139891" tIns="34956" rIns="69914" bIns="34956" rtlCol="0" anchor="ctr"/>
            <a:lstStyle/>
            <a:p>
              <a:pPr defTabSz="582450"/>
              <a:r>
                <a:rPr lang="en-US" sz="994" kern="0" dirty="0">
                  <a:ln>
                    <a:solidFill>
                      <a:srgbClr val="FFFFFF">
                        <a:alpha val="0"/>
                      </a:srgbClr>
                    </a:solidFill>
                  </a:ln>
                  <a:solidFill>
                    <a:srgbClr val="FFFFFF"/>
                  </a:solidFill>
                  <a:ea typeface="MS PGothic" panose="020B0600070205080204" pitchFamily="34" charset="-128"/>
                </a:rPr>
                <a:t>Directory Sync</a:t>
              </a:r>
            </a:p>
          </p:txBody>
        </p:sp>
      </p:grpSp>
      <p:grpSp>
        <p:nvGrpSpPr>
          <p:cNvPr id="134" name="Group 133"/>
          <p:cNvGrpSpPr/>
          <p:nvPr/>
        </p:nvGrpSpPr>
        <p:grpSpPr>
          <a:xfrm>
            <a:off x="8246038" y="5483706"/>
            <a:ext cx="1016986" cy="440668"/>
            <a:chOff x="3387205" y="6028052"/>
            <a:chExt cx="1329515" cy="576089"/>
          </a:xfrm>
        </p:grpSpPr>
        <p:sp>
          <p:nvSpPr>
            <p:cNvPr id="135" name="Rectangle 34"/>
            <p:cNvSpPr>
              <a:spLocks noChangeArrowheads="1"/>
            </p:cNvSpPr>
            <p:nvPr/>
          </p:nvSpPr>
          <p:spPr bwMode="auto">
            <a:xfrm>
              <a:off x="3387205" y="6543662"/>
              <a:ext cx="1329515"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6" name="Rectangle 35"/>
            <p:cNvSpPr>
              <a:spLocks noChangeArrowheads="1"/>
            </p:cNvSpPr>
            <p:nvPr/>
          </p:nvSpPr>
          <p:spPr bwMode="auto">
            <a:xfrm>
              <a:off x="3887836" y="6342749"/>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7" name="Oval 36"/>
            <p:cNvSpPr>
              <a:spLocks noChangeArrowheads="1"/>
            </p:cNvSpPr>
            <p:nvPr/>
          </p:nvSpPr>
          <p:spPr bwMode="auto">
            <a:xfrm>
              <a:off x="3779179" y="6165411"/>
              <a:ext cx="26651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8" name="Oval 37"/>
            <p:cNvSpPr>
              <a:spLocks noChangeArrowheads="1"/>
            </p:cNvSpPr>
            <p:nvPr/>
          </p:nvSpPr>
          <p:spPr bwMode="auto">
            <a:xfrm>
              <a:off x="3815057" y="6028052"/>
              <a:ext cx="196813"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9" name="Rectangle 38"/>
            <p:cNvSpPr>
              <a:spLocks noChangeArrowheads="1"/>
            </p:cNvSpPr>
            <p:nvPr/>
          </p:nvSpPr>
          <p:spPr bwMode="auto">
            <a:xfrm>
              <a:off x="4318623" y="6342749"/>
              <a:ext cx="52279"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0" name="Oval 39"/>
            <p:cNvSpPr>
              <a:spLocks noChangeArrowheads="1"/>
            </p:cNvSpPr>
            <p:nvPr/>
          </p:nvSpPr>
          <p:spPr bwMode="auto">
            <a:xfrm>
              <a:off x="4208942" y="6165411"/>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1" name="Oval 40"/>
            <p:cNvSpPr>
              <a:spLocks noChangeArrowheads="1"/>
            </p:cNvSpPr>
            <p:nvPr/>
          </p:nvSpPr>
          <p:spPr bwMode="auto">
            <a:xfrm>
              <a:off x="4245844" y="6028052"/>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grpSp>
        <p:nvGrpSpPr>
          <p:cNvPr id="142" name="Group 141"/>
          <p:cNvGrpSpPr/>
          <p:nvPr/>
        </p:nvGrpSpPr>
        <p:grpSpPr>
          <a:xfrm flipH="1">
            <a:off x="9565577" y="5487034"/>
            <a:ext cx="1016986" cy="440668"/>
            <a:chOff x="3387205" y="6028052"/>
            <a:chExt cx="1329515" cy="576089"/>
          </a:xfrm>
        </p:grpSpPr>
        <p:sp>
          <p:nvSpPr>
            <p:cNvPr id="143" name="Rectangle 34"/>
            <p:cNvSpPr>
              <a:spLocks noChangeArrowheads="1"/>
            </p:cNvSpPr>
            <p:nvPr/>
          </p:nvSpPr>
          <p:spPr bwMode="auto">
            <a:xfrm>
              <a:off x="3387205" y="6543662"/>
              <a:ext cx="1329515"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4" name="Rectangle 35"/>
            <p:cNvSpPr>
              <a:spLocks noChangeArrowheads="1"/>
            </p:cNvSpPr>
            <p:nvPr/>
          </p:nvSpPr>
          <p:spPr bwMode="auto">
            <a:xfrm>
              <a:off x="3887836" y="6342749"/>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5" name="Oval 36"/>
            <p:cNvSpPr>
              <a:spLocks noChangeArrowheads="1"/>
            </p:cNvSpPr>
            <p:nvPr/>
          </p:nvSpPr>
          <p:spPr bwMode="auto">
            <a:xfrm>
              <a:off x="3779179" y="6165411"/>
              <a:ext cx="26651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6" name="Oval 37"/>
            <p:cNvSpPr>
              <a:spLocks noChangeArrowheads="1"/>
            </p:cNvSpPr>
            <p:nvPr/>
          </p:nvSpPr>
          <p:spPr bwMode="auto">
            <a:xfrm>
              <a:off x="3815057" y="6028052"/>
              <a:ext cx="196813"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7" name="Rectangle 38"/>
            <p:cNvSpPr>
              <a:spLocks noChangeArrowheads="1"/>
            </p:cNvSpPr>
            <p:nvPr/>
          </p:nvSpPr>
          <p:spPr bwMode="auto">
            <a:xfrm>
              <a:off x="4318623" y="6342749"/>
              <a:ext cx="52279"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8" name="Oval 39"/>
            <p:cNvSpPr>
              <a:spLocks noChangeArrowheads="1"/>
            </p:cNvSpPr>
            <p:nvPr/>
          </p:nvSpPr>
          <p:spPr bwMode="auto">
            <a:xfrm>
              <a:off x="4208942" y="6165411"/>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49" name="Oval 40"/>
            <p:cNvSpPr>
              <a:spLocks noChangeArrowheads="1"/>
            </p:cNvSpPr>
            <p:nvPr/>
          </p:nvSpPr>
          <p:spPr bwMode="auto">
            <a:xfrm>
              <a:off x="4245844" y="6028052"/>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sp>
        <p:nvSpPr>
          <p:cNvPr id="166" name="Freeform 95"/>
          <p:cNvSpPr>
            <a:spLocks/>
          </p:cNvSpPr>
          <p:nvPr/>
        </p:nvSpPr>
        <p:spPr bwMode="auto">
          <a:xfrm flipH="1">
            <a:off x="9491621" y="3503165"/>
            <a:ext cx="1363561" cy="89623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67" name="Freeform 96"/>
          <p:cNvSpPr>
            <a:spLocks/>
          </p:cNvSpPr>
          <p:nvPr/>
        </p:nvSpPr>
        <p:spPr bwMode="auto">
          <a:xfrm flipH="1">
            <a:off x="9216851" y="4140214"/>
            <a:ext cx="1661522" cy="1476515"/>
          </a:xfrm>
          <a:custGeom>
            <a:avLst/>
            <a:gdLst>
              <a:gd name="T0" fmla="*/ 891 w 897"/>
              <a:gd name="T1" fmla="*/ 900 h 912"/>
              <a:gd name="T2" fmla="*/ 709 w 897"/>
              <a:gd name="T3" fmla="*/ 653 h 912"/>
              <a:gd name="T4" fmla="*/ 631 w 897"/>
              <a:gd name="T5" fmla="*/ 50 h 912"/>
              <a:gd name="T6" fmla="*/ 642 w 897"/>
              <a:gd name="T7" fmla="*/ 49 h 912"/>
              <a:gd name="T8" fmla="*/ 757 w 897"/>
              <a:gd name="T9" fmla="*/ 6 h 912"/>
              <a:gd name="T10" fmla="*/ 751 w 897"/>
              <a:gd name="T11" fmla="*/ 0 h 912"/>
              <a:gd name="T12" fmla="*/ 745 w 897"/>
              <a:gd name="T13" fmla="*/ 6 h 912"/>
              <a:gd name="T14" fmla="*/ 641 w 897"/>
              <a:gd name="T15" fmla="*/ 37 h 912"/>
              <a:gd name="T16" fmla="*/ 378 w 897"/>
              <a:gd name="T17" fmla="*/ 52 h 912"/>
              <a:gd name="T18" fmla="*/ 116 w 897"/>
              <a:gd name="T19" fmla="*/ 37 h 912"/>
              <a:gd name="T20" fmla="*/ 12 w 897"/>
              <a:gd name="T21" fmla="*/ 6 h 912"/>
              <a:gd name="T22" fmla="*/ 6 w 897"/>
              <a:gd name="T23" fmla="*/ 0 h 912"/>
              <a:gd name="T24" fmla="*/ 0 w 897"/>
              <a:gd name="T25" fmla="*/ 6 h 912"/>
              <a:gd name="T26" fmla="*/ 114 w 897"/>
              <a:gd name="T27" fmla="*/ 49 h 912"/>
              <a:gd name="T28" fmla="*/ 378 w 897"/>
              <a:gd name="T29" fmla="*/ 64 h 912"/>
              <a:gd name="T30" fmla="*/ 619 w 897"/>
              <a:gd name="T31" fmla="*/ 52 h 912"/>
              <a:gd name="T32" fmla="*/ 697 w 897"/>
              <a:gd name="T33" fmla="*/ 657 h 912"/>
              <a:gd name="T34" fmla="*/ 891 w 897"/>
              <a:gd name="T35" fmla="*/ 912 h 912"/>
              <a:gd name="T36" fmla="*/ 897 w 897"/>
              <a:gd name="T37" fmla="*/ 906 h 912"/>
              <a:gd name="T38" fmla="*/ 891 w 897"/>
              <a:gd name="T39" fmla="*/ 90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7" h="912">
                <a:moveTo>
                  <a:pt x="891" y="900"/>
                </a:moveTo>
                <a:cubicBezTo>
                  <a:pt x="823" y="900"/>
                  <a:pt x="757" y="810"/>
                  <a:pt x="709" y="653"/>
                </a:cubicBezTo>
                <a:cubicBezTo>
                  <a:pt x="659" y="493"/>
                  <a:pt x="631" y="278"/>
                  <a:pt x="631" y="50"/>
                </a:cubicBezTo>
                <a:cubicBezTo>
                  <a:pt x="635" y="50"/>
                  <a:pt x="639" y="49"/>
                  <a:pt x="642" y="49"/>
                </a:cubicBezTo>
                <a:cubicBezTo>
                  <a:pt x="757" y="33"/>
                  <a:pt x="757" y="12"/>
                  <a:pt x="757" y="6"/>
                </a:cubicBezTo>
                <a:cubicBezTo>
                  <a:pt x="757" y="2"/>
                  <a:pt x="754" y="0"/>
                  <a:pt x="751" y="0"/>
                </a:cubicBezTo>
                <a:cubicBezTo>
                  <a:pt x="747" y="0"/>
                  <a:pt x="745" y="2"/>
                  <a:pt x="745" y="6"/>
                </a:cubicBezTo>
                <a:cubicBezTo>
                  <a:pt x="745" y="6"/>
                  <a:pt x="743" y="23"/>
                  <a:pt x="641" y="37"/>
                </a:cubicBezTo>
                <a:cubicBezTo>
                  <a:pt x="571" y="47"/>
                  <a:pt x="478" y="52"/>
                  <a:pt x="378" y="52"/>
                </a:cubicBezTo>
                <a:cubicBezTo>
                  <a:pt x="279" y="52"/>
                  <a:pt x="186" y="47"/>
                  <a:pt x="116" y="37"/>
                </a:cubicBezTo>
                <a:cubicBezTo>
                  <a:pt x="13" y="23"/>
                  <a:pt x="12" y="6"/>
                  <a:pt x="12" y="6"/>
                </a:cubicBezTo>
                <a:cubicBezTo>
                  <a:pt x="12" y="2"/>
                  <a:pt x="10" y="0"/>
                  <a:pt x="6" y="0"/>
                </a:cubicBezTo>
                <a:cubicBezTo>
                  <a:pt x="3" y="0"/>
                  <a:pt x="0" y="2"/>
                  <a:pt x="0" y="6"/>
                </a:cubicBezTo>
                <a:cubicBezTo>
                  <a:pt x="0" y="12"/>
                  <a:pt x="0" y="33"/>
                  <a:pt x="114" y="49"/>
                </a:cubicBezTo>
                <a:cubicBezTo>
                  <a:pt x="185" y="59"/>
                  <a:pt x="279" y="64"/>
                  <a:pt x="378" y="64"/>
                </a:cubicBezTo>
                <a:cubicBezTo>
                  <a:pt x="468" y="64"/>
                  <a:pt x="552" y="60"/>
                  <a:pt x="619" y="52"/>
                </a:cubicBezTo>
                <a:cubicBezTo>
                  <a:pt x="619" y="281"/>
                  <a:pt x="647" y="495"/>
                  <a:pt x="697" y="657"/>
                </a:cubicBezTo>
                <a:cubicBezTo>
                  <a:pt x="748" y="821"/>
                  <a:pt x="817" y="912"/>
                  <a:pt x="891" y="912"/>
                </a:cubicBezTo>
                <a:cubicBezTo>
                  <a:pt x="894" y="912"/>
                  <a:pt x="897" y="909"/>
                  <a:pt x="897" y="906"/>
                </a:cubicBezTo>
                <a:cubicBezTo>
                  <a:pt x="897" y="902"/>
                  <a:pt x="894" y="900"/>
                  <a:pt x="891" y="90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nvGrpSpPr>
          <p:cNvPr id="128" name="Group 127"/>
          <p:cNvGrpSpPr/>
          <p:nvPr/>
        </p:nvGrpSpPr>
        <p:grpSpPr>
          <a:xfrm>
            <a:off x="4797333" y="3668081"/>
            <a:ext cx="2071115" cy="2257943"/>
            <a:chOff x="4245299" y="3522094"/>
            <a:chExt cx="2827030" cy="3082047"/>
          </a:xfrm>
        </p:grpSpPr>
        <p:sp>
          <p:nvSpPr>
            <p:cNvPr id="11" name="Freeform 10"/>
            <p:cNvSpPr>
              <a:spLocks/>
            </p:cNvSpPr>
            <p:nvPr/>
          </p:nvSpPr>
          <p:spPr bwMode="auto">
            <a:xfrm>
              <a:off x="4515152" y="4665006"/>
              <a:ext cx="540212" cy="355699"/>
            </a:xfrm>
            <a:custGeom>
              <a:avLst/>
              <a:gdLst>
                <a:gd name="T0" fmla="*/ 188 w 223"/>
                <a:gd name="T1" fmla="*/ 64 h 147"/>
                <a:gd name="T2" fmla="*/ 188 w 223"/>
                <a:gd name="T3" fmla="*/ 62 h 147"/>
                <a:gd name="T4" fmla="*/ 126 w 223"/>
                <a:gd name="T5" fmla="*/ 0 h 147"/>
                <a:gd name="T6" fmla="*/ 75 w 223"/>
                <a:gd name="T7" fmla="*/ 28 h 147"/>
                <a:gd name="T8" fmla="*/ 58 w 223"/>
                <a:gd name="T9" fmla="*/ 23 h 147"/>
                <a:gd name="T10" fmla="*/ 38 w 223"/>
                <a:gd name="T11" fmla="*/ 29 h 147"/>
                <a:gd name="T12" fmla="*/ 22 w 223"/>
                <a:gd name="T13" fmla="*/ 58 h 147"/>
                <a:gd name="T14" fmla="*/ 0 w 223"/>
                <a:gd name="T15" fmla="*/ 99 h 147"/>
                <a:gd name="T16" fmla="*/ 43 w 223"/>
                <a:gd name="T17" fmla="*/ 147 h 147"/>
                <a:gd name="T18" fmla="*/ 49 w 223"/>
                <a:gd name="T19" fmla="*/ 147 h 147"/>
                <a:gd name="T20" fmla="*/ 53 w 223"/>
                <a:gd name="T21" fmla="*/ 147 h 147"/>
                <a:gd name="T22" fmla="*/ 154 w 223"/>
                <a:gd name="T23" fmla="*/ 147 h 147"/>
                <a:gd name="T24" fmla="*/ 156 w 223"/>
                <a:gd name="T25" fmla="*/ 147 h 147"/>
                <a:gd name="T26" fmla="*/ 158 w 223"/>
                <a:gd name="T27" fmla="*/ 147 h 147"/>
                <a:gd name="T28" fmla="*/ 166 w 223"/>
                <a:gd name="T29" fmla="*/ 147 h 147"/>
                <a:gd name="T30" fmla="*/ 182 w 223"/>
                <a:gd name="T31" fmla="*/ 147 h 147"/>
                <a:gd name="T32" fmla="*/ 223 w 223"/>
                <a:gd name="T33" fmla="*/ 105 h 147"/>
                <a:gd name="T34" fmla="*/ 188 w 223"/>
                <a:gd name="T35" fmla="*/ 6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3" h="147">
                  <a:moveTo>
                    <a:pt x="188" y="64"/>
                  </a:moveTo>
                  <a:cubicBezTo>
                    <a:pt x="188" y="64"/>
                    <a:pt x="188" y="62"/>
                    <a:pt x="188" y="62"/>
                  </a:cubicBezTo>
                  <a:cubicBezTo>
                    <a:pt x="188" y="28"/>
                    <a:pt x="160" y="0"/>
                    <a:pt x="126" y="0"/>
                  </a:cubicBezTo>
                  <a:cubicBezTo>
                    <a:pt x="105" y="0"/>
                    <a:pt x="86" y="11"/>
                    <a:pt x="75" y="28"/>
                  </a:cubicBezTo>
                  <a:cubicBezTo>
                    <a:pt x="70" y="25"/>
                    <a:pt x="64" y="23"/>
                    <a:pt x="58" y="23"/>
                  </a:cubicBezTo>
                  <a:cubicBezTo>
                    <a:pt x="51" y="23"/>
                    <a:pt x="44" y="25"/>
                    <a:pt x="38" y="29"/>
                  </a:cubicBezTo>
                  <a:cubicBezTo>
                    <a:pt x="29" y="35"/>
                    <a:pt x="23" y="46"/>
                    <a:pt x="22" y="58"/>
                  </a:cubicBezTo>
                  <a:cubicBezTo>
                    <a:pt x="9" y="67"/>
                    <a:pt x="0" y="82"/>
                    <a:pt x="0" y="99"/>
                  </a:cubicBezTo>
                  <a:cubicBezTo>
                    <a:pt x="0" y="123"/>
                    <a:pt x="19" y="144"/>
                    <a:pt x="43" y="147"/>
                  </a:cubicBezTo>
                  <a:cubicBezTo>
                    <a:pt x="45" y="147"/>
                    <a:pt x="47" y="147"/>
                    <a:pt x="49" y="147"/>
                  </a:cubicBezTo>
                  <a:cubicBezTo>
                    <a:pt x="50" y="147"/>
                    <a:pt x="52" y="147"/>
                    <a:pt x="53" y="147"/>
                  </a:cubicBezTo>
                  <a:cubicBezTo>
                    <a:pt x="76" y="147"/>
                    <a:pt x="129" y="147"/>
                    <a:pt x="154" y="147"/>
                  </a:cubicBezTo>
                  <a:cubicBezTo>
                    <a:pt x="155" y="147"/>
                    <a:pt x="155" y="147"/>
                    <a:pt x="156" y="147"/>
                  </a:cubicBezTo>
                  <a:cubicBezTo>
                    <a:pt x="158" y="147"/>
                    <a:pt x="158" y="147"/>
                    <a:pt x="158" y="147"/>
                  </a:cubicBezTo>
                  <a:cubicBezTo>
                    <a:pt x="160" y="147"/>
                    <a:pt x="163" y="147"/>
                    <a:pt x="166" y="147"/>
                  </a:cubicBezTo>
                  <a:cubicBezTo>
                    <a:pt x="182" y="147"/>
                    <a:pt x="182" y="147"/>
                    <a:pt x="182" y="147"/>
                  </a:cubicBezTo>
                  <a:cubicBezTo>
                    <a:pt x="205" y="146"/>
                    <a:pt x="223" y="128"/>
                    <a:pt x="223" y="105"/>
                  </a:cubicBezTo>
                  <a:cubicBezTo>
                    <a:pt x="223" y="85"/>
                    <a:pt x="208" y="67"/>
                    <a:pt x="188" y="64"/>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2" name="Freeform 11"/>
            <p:cNvSpPr>
              <a:spLocks/>
            </p:cNvSpPr>
            <p:nvPr/>
          </p:nvSpPr>
          <p:spPr bwMode="auto">
            <a:xfrm>
              <a:off x="5479372" y="5738584"/>
              <a:ext cx="1018918" cy="862083"/>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3" name="Freeform 12"/>
            <p:cNvSpPr>
              <a:spLocks/>
            </p:cNvSpPr>
            <p:nvPr/>
          </p:nvSpPr>
          <p:spPr bwMode="auto">
            <a:xfrm>
              <a:off x="5907850" y="5740008"/>
              <a:ext cx="1018918" cy="862083"/>
            </a:xfrm>
            <a:custGeom>
              <a:avLst/>
              <a:gdLst>
                <a:gd name="T0" fmla="*/ 449 w 994"/>
                <a:gd name="T1" fmla="*/ 141 h 841"/>
                <a:gd name="T2" fmla="*/ 449 w 994"/>
                <a:gd name="T3" fmla="*/ 0 h 841"/>
                <a:gd name="T4" fmla="*/ 340 w 994"/>
                <a:gd name="T5" fmla="*/ 0 h 841"/>
                <a:gd name="T6" fmla="*/ 340 w 994"/>
                <a:gd name="T7" fmla="*/ 141 h 841"/>
                <a:gd name="T8" fmla="*/ 302 w 994"/>
                <a:gd name="T9" fmla="*/ 141 h 841"/>
                <a:gd name="T10" fmla="*/ 302 w 994"/>
                <a:gd name="T11" fmla="*/ 0 h 841"/>
                <a:gd name="T12" fmla="*/ 194 w 994"/>
                <a:gd name="T13" fmla="*/ 0 h 841"/>
                <a:gd name="T14" fmla="*/ 194 w 994"/>
                <a:gd name="T15" fmla="*/ 141 h 841"/>
                <a:gd name="T16" fmla="*/ 0 w 994"/>
                <a:gd name="T17" fmla="*/ 141 h 841"/>
                <a:gd name="T18" fmla="*/ 0 w 994"/>
                <a:gd name="T19" fmla="*/ 177 h 841"/>
                <a:gd name="T20" fmla="*/ 45 w 994"/>
                <a:gd name="T21" fmla="*/ 177 h 841"/>
                <a:gd name="T22" fmla="*/ 45 w 994"/>
                <a:gd name="T23" fmla="*/ 841 h 841"/>
                <a:gd name="T24" fmla="*/ 952 w 994"/>
                <a:gd name="T25" fmla="*/ 841 h 841"/>
                <a:gd name="T26" fmla="*/ 952 w 994"/>
                <a:gd name="T27" fmla="*/ 177 h 841"/>
                <a:gd name="T28" fmla="*/ 994 w 994"/>
                <a:gd name="T29" fmla="*/ 177 h 841"/>
                <a:gd name="T30" fmla="*/ 994 w 994"/>
                <a:gd name="T31" fmla="*/ 141 h 841"/>
                <a:gd name="T32" fmla="*/ 449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9" y="141"/>
                  </a:moveTo>
                  <a:lnTo>
                    <a:pt x="449" y="0"/>
                  </a:lnTo>
                  <a:lnTo>
                    <a:pt x="340" y="0"/>
                  </a:lnTo>
                  <a:lnTo>
                    <a:pt x="340" y="141"/>
                  </a:lnTo>
                  <a:lnTo>
                    <a:pt x="302" y="141"/>
                  </a:lnTo>
                  <a:lnTo>
                    <a:pt x="302" y="0"/>
                  </a:lnTo>
                  <a:lnTo>
                    <a:pt x="194" y="0"/>
                  </a:lnTo>
                  <a:lnTo>
                    <a:pt x="194" y="141"/>
                  </a:lnTo>
                  <a:lnTo>
                    <a:pt x="0" y="141"/>
                  </a:lnTo>
                  <a:lnTo>
                    <a:pt x="0" y="177"/>
                  </a:lnTo>
                  <a:lnTo>
                    <a:pt x="45" y="177"/>
                  </a:lnTo>
                  <a:lnTo>
                    <a:pt x="45" y="841"/>
                  </a:lnTo>
                  <a:lnTo>
                    <a:pt x="952" y="841"/>
                  </a:lnTo>
                  <a:lnTo>
                    <a:pt x="952" y="177"/>
                  </a:lnTo>
                  <a:lnTo>
                    <a:pt x="994" y="177"/>
                  </a:lnTo>
                  <a:lnTo>
                    <a:pt x="994" y="141"/>
                  </a:lnTo>
                  <a:lnTo>
                    <a:pt x="449" y="141"/>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nvGrpSpPr>
            <p:cNvPr id="99" name="Group 98"/>
            <p:cNvGrpSpPr/>
            <p:nvPr/>
          </p:nvGrpSpPr>
          <p:grpSpPr>
            <a:xfrm>
              <a:off x="4245299" y="6028052"/>
              <a:ext cx="1329515" cy="576089"/>
              <a:chOff x="3387205" y="6028052"/>
              <a:chExt cx="1329515" cy="576089"/>
            </a:xfrm>
          </p:grpSpPr>
          <p:sp>
            <p:nvSpPr>
              <p:cNvPr id="14" name="Rectangle 34"/>
              <p:cNvSpPr>
                <a:spLocks noChangeArrowheads="1"/>
              </p:cNvSpPr>
              <p:nvPr/>
            </p:nvSpPr>
            <p:spPr bwMode="auto">
              <a:xfrm>
                <a:off x="3387205" y="6543662"/>
                <a:ext cx="1329515"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5" name="Rectangle 35"/>
              <p:cNvSpPr>
                <a:spLocks noChangeArrowheads="1"/>
              </p:cNvSpPr>
              <p:nvPr/>
            </p:nvSpPr>
            <p:spPr bwMode="auto">
              <a:xfrm>
                <a:off x="4118079" y="6342749"/>
                <a:ext cx="53304"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6" name="Oval 36"/>
              <p:cNvSpPr>
                <a:spLocks noChangeArrowheads="1"/>
              </p:cNvSpPr>
              <p:nvPr/>
            </p:nvSpPr>
            <p:spPr bwMode="auto">
              <a:xfrm>
                <a:off x="4009422" y="6165411"/>
                <a:ext cx="26651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7" name="Oval 37"/>
              <p:cNvSpPr>
                <a:spLocks noChangeArrowheads="1"/>
              </p:cNvSpPr>
              <p:nvPr/>
            </p:nvSpPr>
            <p:spPr bwMode="auto">
              <a:xfrm>
                <a:off x="4045300" y="6028052"/>
                <a:ext cx="196813"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8" name="Rectangle 38"/>
              <p:cNvSpPr>
                <a:spLocks noChangeArrowheads="1"/>
              </p:cNvSpPr>
              <p:nvPr/>
            </p:nvSpPr>
            <p:spPr bwMode="auto">
              <a:xfrm>
                <a:off x="4467627" y="6342749"/>
                <a:ext cx="52279" cy="200914"/>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19" name="Oval 39"/>
              <p:cNvSpPr>
                <a:spLocks noChangeArrowheads="1"/>
              </p:cNvSpPr>
              <p:nvPr/>
            </p:nvSpPr>
            <p:spPr bwMode="auto">
              <a:xfrm>
                <a:off x="4357946" y="6165411"/>
                <a:ext cx="268568" cy="26651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20" name="Oval 40"/>
              <p:cNvSpPr>
                <a:spLocks noChangeArrowheads="1"/>
              </p:cNvSpPr>
              <p:nvPr/>
            </p:nvSpPr>
            <p:spPr bwMode="auto">
              <a:xfrm>
                <a:off x="4394848" y="6028052"/>
                <a:ext cx="195789" cy="19578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sp>
          <p:nvSpPr>
            <p:cNvPr id="36" name="Rectangle 57"/>
            <p:cNvSpPr>
              <a:spLocks noChangeArrowheads="1"/>
            </p:cNvSpPr>
            <p:nvPr/>
          </p:nvSpPr>
          <p:spPr bwMode="auto">
            <a:xfrm>
              <a:off x="5852497" y="5020409"/>
              <a:ext cx="926662" cy="1583732"/>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7" name="Rectangle 58"/>
            <p:cNvSpPr>
              <a:spLocks noChangeArrowheads="1"/>
            </p:cNvSpPr>
            <p:nvPr/>
          </p:nvSpPr>
          <p:spPr bwMode="auto">
            <a:xfrm>
              <a:off x="5806368" y="4984531"/>
              <a:ext cx="1018918" cy="35877"/>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8" name="Rectangle 59"/>
            <p:cNvSpPr>
              <a:spLocks noChangeArrowheads="1"/>
            </p:cNvSpPr>
            <p:nvPr/>
          </p:nvSpPr>
          <p:spPr bwMode="auto">
            <a:xfrm>
              <a:off x="5939627" y="5543194"/>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39" name="Rectangle 60"/>
            <p:cNvSpPr>
              <a:spLocks noChangeArrowheads="1"/>
            </p:cNvSpPr>
            <p:nvPr/>
          </p:nvSpPr>
          <p:spPr bwMode="auto">
            <a:xfrm>
              <a:off x="5939627" y="5543194"/>
              <a:ext cx="120958"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0" name="Rectangle 61"/>
            <p:cNvSpPr>
              <a:spLocks noChangeArrowheads="1"/>
            </p:cNvSpPr>
            <p:nvPr/>
          </p:nvSpPr>
          <p:spPr bwMode="auto">
            <a:xfrm>
              <a:off x="6147716" y="5543194"/>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1" name="Rectangle 62"/>
            <p:cNvSpPr>
              <a:spLocks noChangeArrowheads="1"/>
            </p:cNvSpPr>
            <p:nvPr/>
          </p:nvSpPr>
          <p:spPr bwMode="auto">
            <a:xfrm>
              <a:off x="6357855" y="5543194"/>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2" name="Rectangle 63"/>
            <p:cNvSpPr>
              <a:spLocks noChangeArrowheads="1"/>
            </p:cNvSpPr>
            <p:nvPr/>
          </p:nvSpPr>
          <p:spPr bwMode="auto">
            <a:xfrm>
              <a:off x="6147716" y="6367351"/>
              <a:ext cx="120958" cy="23679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3" name="Rectangle 64"/>
            <p:cNvSpPr>
              <a:spLocks noChangeArrowheads="1"/>
            </p:cNvSpPr>
            <p:nvPr/>
          </p:nvSpPr>
          <p:spPr bwMode="auto">
            <a:xfrm>
              <a:off x="6357855" y="6367351"/>
              <a:ext cx="120958" cy="236790"/>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4" name="Rectangle 65"/>
            <p:cNvSpPr>
              <a:spLocks noChangeArrowheads="1"/>
            </p:cNvSpPr>
            <p:nvPr/>
          </p:nvSpPr>
          <p:spPr bwMode="auto">
            <a:xfrm>
              <a:off x="6565945" y="5543194"/>
              <a:ext cx="121984"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5" name="Rectangle 66"/>
            <p:cNvSpPr>
              <a:spLocks noChangeArrowheads="1"/>
            </p:cNvSpPr>
            <p:nvPr/>
          </p:nvSpPr>
          <p:spPr bwMode="auto">
            <a:xfrm>
              <a:off x="5939627" y="5751283"/>
              <a:ext cx="120958" cy="121983"/>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6" name="Rectangle 67"/>
            <p:cNvSpPr>
              <a:spLocks noChangeArrowheads="1"/>
            </p:cNvSpPr>
            <p:nvPr/>
          </p:nvSpPr>
          <p:spPr bwMode="auto">
            <a:xfrm>
              <a:off x="6147716" y="5751283"/>
              <a:ext cx="120958" cy="12198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7" name="Rectangle 68"/>
            <p:cNvSpPr>
              <a:spLocks noChangeArrowheads="1"/>
            </p:cNvSpPr>
            <p:nvPr/>
          </p:nvSpPr>
          <p:spPr bwMode="auto">
            <a:xfrm>
              <a:off x="6357855" y="5751283"/>
              <a:ext cx="120958" cy="121983"/>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8" name="Rectangle 69"/>
            <p:cNvSpPr>
              <a:spLocks noChangeArrowheads="1"/>
            </p:cNvSpPr>
            <p:nvPr/>
          </p:nvSpPr>
          <p:spPr bwMode="auto">
            <a:xfrm>
              <a:off x="6565945" y="5751283"/>
              <a:ext cx="121984" cy="12198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49" name="Rectangle 70"/>
            <p:cNvSpPr>
              <a:spLocks noChangeArrowheads="1"/>
            </p:cNvSpPr>
            <p:nvPr/>
          </p:nvSpPr>
          <p:spPr bwMode="auto">
            <a:xfrm>
              <a:off x="5939627" y="5962448"/>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0" name="Rectangle 71"/>
            <p:cNvSpPr>
              <a:spLocks noChangeArrowheads="1"/>
            </p:cNvSpPr>
            <p:nvPr/>
          </p:nvSpPr>
          <p:spPr bwMode="auto">
            <a:xfrm>
              <a:off x="6147716" y="5962448"/>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1" name="Rectangle 72"/>
            <p:cNvSpPr>
              <a:spLocks noChangeArrowheads="1"/>
            </p:cNvSpPr>
            <p:nvPr/>
          </p:nvSpPr>
          <p:spPr bwMode="auto">
            <a:xfrm>
              <a:off x="6357855" y="5962448"/>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2" name="Rectangle 73"/>
            <p:cNvSpPr>
              <a:spLocks noChangeArrowheads="1"/>
            </p:cNvSpPr>
            <p:nvPr/>
          </p:nvSpPr>
          <p:spPr bwMode="auto">
            <a:xfrm>
              <a:off x="6565945" y="5962448"/>
              <a:ext cx="121984"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3" name="Rectangle 74"/>
            <p:cNvSpPr>
              <a:spLocks noChangeArrowheads="1"/>
            </p:cNvSpPr>
            <p:nvPr/>
          </p:nvSpPr>
          <p:spPr bwMode="auto">
            <a:xfrm>
              <a:off x="5939627" y="6170536"/>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4" name="Rectangle 75"/>
            <p:cNvSpPr>
              <a:spLocks noChangeArrowheads="1"/>
            </p:cNvSpPr>
            <p:nvPr/>
          </p:nvSpPr>
          <p:spPr bwMode="auto">
            <a:xfrm>
              <a:off x="6147716" y="6170536"/>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5" name="Rectangle 76"/>
            <p:cNvSpPr>
              <a:spLocks noChangeArrowheads="1"/>
            </p:cNvSpPr>
            <p:nvPr/>
          </p:nvSpPr>
          <p:spPr bwMode="auto">
            <a:xfrm>
              <a:off x="6357855" y="6170536"/>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6" name="Rectangle 77"/>
            <p:cNvSpPr>
              <a:spLocks noChangeArrowheads="1"/>
            </p:cNvSpPr>
            <p:nvPr/>
          </p:nvSpPr>
          <p:spPr bwMode="auto">
            <a:xfrm>
              <a:off x="6565945" y="6170536"/>
              <a:ext cx="121984"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7" name="Rectangle 78"/>
            <p:cNvSpPr>
              <a:spLocks noChangeArrowheads="1"/>
            </p:cNvSpPr>
            <p:nvPr/>
          </p:nvSpPr>
          <p:spPr bwMode="auto">
            <a:xfrm>
              <a:off x="5939627" y="5962448"/>
              <a:ext cx="120958"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8" name="Rectangle 79"/>
            <p:cNvSpPr>
              <a:spLocks noChangeArrowheads="1"/>
            </p:cNvSpPr>
            <p:nvPr/>
          </p:nvSpPr>
          <p:spPr bwMode="auto">
            <a:xfrm>
              <a:off x="6565945" y="5962448"/>
              <a:ext cx="121984"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59" name="Rectangle 80"/>
            <p:cNvSpPr>
              <a:spLocks noChangeArrowheads="1"/>
            </p:cNvSpPr>
            <p:nvPr/>
          </p:nvSpPr>
          <p:spPr bwMode="auto">
            <a:xfrm>
              <a:off x="6565945" y="5751283"/>
              <a:ext cx="121984" cy="61504"/>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0" name="Rectangle 81"/>
            <p:cNvSpPr>
              <a:spLocks noChangeArrowheads="1"/>
            </p:cNvSpPr>
            <p:nvPr/>
          </p:nvSpPr>
          <p:spPr bwMode="auto">
            <a:xfrm>
              <a:off x="5939627" y="5121891"/>
              <a:ext cx="120958"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1" name="Rectangle 82"/>
            <p:cNvSpPr>
              <a:spLocks noChangeArrowheads="1"/>
            </p:cNvSpPr>
            <p:nvPr/>
          </p:nvSpPr>
          <p:spPr bwMode="auto">
            <a:xfrm>
              <a:off x="5939627" y="5121891"/>
              <a:ext cx="120958"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2" name="Rectangle 83"/>
            <p:cNvSpPr>
              <a:spLocks noChangeArrowheads="1"/>
            </p:cNvSpPr>
            <p:nvPr/>
          </p:nvSpPr>
          <p:spPr bwMode="auto">
            <a:xfrm>
              <a:off x="6147716" y="5121891"/>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3" name="Rectangle 84"/>
            <p:cNvSpPr>
              <a:spLocks noChangeArrowheads="1"/>
            </p:cNvSpPr>
            <p:nvPr/>
          </p:nvSpPr>
          <p:spPr bwMode="auto">
            <a:xfrm>
              <a:off x="6357855" y="5121891"/>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4" name="Rectangle 85"/>
            <p:cNvSpPr>
              <a:spLocks noChangeArrowheads="1"/>
            </p:cNvSpPr>
            <p:nvPr/>
          </p:nvSpPr>
          <p:spPr bwMode="auto">
            <a:xfrm>
              <a:off x="6565945" y="5121891"/>
              <a:ext cx="121984"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5" name="Rectangle 86"/>
            <p:cNvSpPr>
              <a:spLocks noChangeArrowheads="1"/>
            </p:cNvSpPr>
            <p:nvPr/>
          </p:nvSpPr>
          <p:spPr bwMode="auto">
            <a:xfrm>
              <a:off x="5939627" y="5333055"/>
              <a:ext cx="120958" cy="12095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6" name="Rectangle 87"/>
            <p:cNvSpPr>
              <a:spLocks noChangeArrowheads="1"/>
            </p:cNvSpPr>
            <p:nvPr/>
          </p:nvSpPr>
          <p:spPr bwMode="auto">
            <a:xfrm>
              <a:off x="6147716" y="5333055"/>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7" name="Rectangle 88"/>
            <p:cNvSpPr>
              <a:spLocks noChangeArrowheads="1"/>
            </p:cNvSpPr>
            <p:nvPr/>
          </p:nvSpPr>
          <p:spPr bwMode="auto">
            <a:xfrm>
              <a:off x="6357855" y="5333055"/>
              <a:ext cx="120958" cy="120958"/>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8" name="Rectangle 89"/>
            <p:cNvSpPr>
              <a:spLocks noChangeArrowheads="1"/>
            </p:cNvSpPr>
            <p:nvPr/>
          </p:nvSpPr>
          <p:spPr bwMode="auto">
            <a:xfrm>
              <a:off x="6565945" y="5333055"/>
              <a:ext cx="121984" cy="12095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69" name="Rectangle 90"/>
            <p:cNvSpPr>
              <a:spLocks noChangeArrowheads="1"/>
            </p:cNvSpPr>
            <p:nvPr/>
          </p:nvSpPr>
          <p:spPr bwMode="auto">
            <a:xfrm>
              <a:off x="6565945" y="5333055"/>
              <a:ext cx="121984" cy="60479"/>
            </a:xfrm>
            <a:prstGeom prst="rect">
              <a:avLst/>
            </a:prstGeom>
            <a:solidFill>
              <a:srgbClr val="002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0" name="Rectangle 91"/>
            <p:cNvSpPr>
              <a:spLocks noChangeArrowheads="1"/>
            </p:cNvSpPr>
            <p:nvPr/>
          </p:nvSpPr>
          <p:spPr bwMode="auto">
            <a:xfrm>
              <a:off x="6004206" y="4838972"/>
              <a:ext cx="111733" cy="1455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1" name="Rectangle 92"/>
            <p:cNvSpPr>
              <a:spLocks noChangeArrowheads="1"/>
            </p:cNvSpPr>
            <p:nvPr/>
          </p:nvSpPr>
          <p:spPr bwMode="auto">
            <a:xfrm>
              <a:off x="6152841" y="4838972"/>
              <a:ext cx="110707" cy="14556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2" name="Rectangle 93"/>
            <p:cNvSpPr>
              <a:spLocks noChangeArrowheads="1"/>
            </p:cNvSpPr>
            <p:nvPr/>
          </p:nvSpPr>
          <p:spPr bwMode="auto">
            <a:xfrm>
              <a:off x="5573677" y="6543662"/>
              <a:ext cx="348524"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3" name="Rectangle 94"/>
            <p:cNvSpPr>
              <a:spLocks noChangeArrowheads="1"/>
            </p:cNvSpPr>
            <p:nvPr/>
          </p:nvSpPr>
          <p:spPr bwMode="auto">
            <a:xfrm>
              <a:off x="6565945" y="6543662"/>
              <a:ext cx="506384" cy="6047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4" name="Freeform 95"/>
            <p:cNvSpPr>
              <a:spLocks/>
            </p:cNvSpPr>
            <p:nvPr/>
          </p:nvSpPr>
          <p:spPr bwMode="auto">
            <a:xfrm>
              <a:off x="4407769" y="3522094"/>
              <a:ext cx="1436821" cy="94438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sp>
          <p:nvSpPr>
            <p:cNvPr id="75" name="Freeform 96"/>
            <p:cNvSpPr>
              <a:spLocks/>
            </p:cNvSpPr>
            <p:nvPr/>
          </p:nvSpPr>
          <p:spPr bwMode="auto">
            <a:xfrm>
              <a:off x="4411497" y="4158298"/>
              <a:ext cx="1716742" cy="2109621"/>
            </a:xfrm>
            <a:custGeom>
              <a:avLst/>
              <a:gdLst>
                <a:gd name="T0" fmla="*/ 891 w 897"/>
                <a:gd name="T1" fmla="*/ 900 h 912"/>
                <a:gd name="T2" fmla="*/ 709 w 897"/>
                <a:gd name="T3" fmla="*/ 653 h 912"/>
                <a:gd name="T4" fmla="*/ 631 w 897"/>
                <a:gd name="T5" fmla="*/ 50 h 912"/>
                <a:gd name="T6" fmla="*/ 642 w 897"/>
                <a:gd name="T7" fmla="*/ 49 h 912"/>
                <a:gd name="T8" fmla="*/ 757 w 897"/>
                <a:gd name="T9" fmla="*/ 6 h 912"/>
                <a:gd name="T10" fmla="*/ 751 w 897"/>
                <a:gd name="T11" fmla="*/ 0 h 912"/>
                <a:gd name="T12" fmla="*/ 745 w 897"/>
                <a:gd name="T13" fmla="*/ 6 h 912"/>
                <a:gd name="T14" fmla="*/ 641 w 897"/>
                <a:gd name="T15" fmla="*/ 37 h 912"/>
                <a:gd name="T16" fmla="*/ 378 w 897"/>
                <a:gd name="T17" fmla="*/ 52 h 912"/>
                <a:gd name="T18" fmla="*/ 116 w 897"/>
                <a:gd name="T19" fmla="*/ 37 h 912"/>
                <a:gd name="T20" fmla="*/ 12 w 897"/>
                <a:gd name="T21" fmla="*/ 6 h 912"/>
                <a:gd name="T22" fmla="*/ 6 w 897"/>
                <a:gd name="T23" fmla="*/ 0 h 912"/>
                <a:gd name="T24" fmla="*/ 0 w 897"/>
                <a:gd name="T25" fmla="*/ 6 h 912"/>
                <a:gd name="T26" fmla="*/ 114 w 897"/>
                <a:gd name="T27" fmla="*/ 49 h 912"/>
                <a:gd name="T28" fmla="*/ 378 w 897"/>
                <a:gd name="T29" fmla="*/ 64 h 912"/>
                <a:gd name="T30" fmla="*/ 619 w 897"/>
                <a:gd name="T31" fmla="*/ 52 h 912"/>
                <a:gd name="T32" fmla="*/ 697 w 897"/>
                <a:gd name="T33" fmla="*/ 657 h 912"/>
                <a:gd name="T34" fmla="*/ 891 w 897"/>
                <a:gd name="T35" fmla="*/ 912 h 912"/>
                <a:gd name="T36" fmla="*/ 897 w 897"/>
                <a:gd name="T37" fmla="*/ 906 h 912"/>
                <a:gd name="T38" fmla="*/ 891 w 897"/>
                <a:gd name="T39" fmla="*/ 90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97" h="912">
                  <a:moveTo>
                    <a:pt x="891" y="900"/>
                  </a:moveTo>
                  <a:cubicBezTo>
                    <a:pt x="823" y="900"/>
                    <a:pt x="757" y="810"/>
                    <a:pt x="709" y="653"/>
                  </a:cubicBezTo>
                  <a:cubicBezTo>
                    <a:pt x="659" y="493"/>
                    <a:pt x="631" y="278"/>
                    <a:pt x="631" y="50"/>
                  </a:cubicBezTo>
                  <a:cubicBezTo>
                    <a:pt x="635" y="50"/>
                    <a:pt x="639" y="49"/>
                    <a:pt x="642" y="49"/>
                  </a:cubicBezTo>
                  <a:cubicBezTo>
                    <a:pt x="757" y="33"/>
                    <a:pt x="757" y="12"/>
                    <a:pt x="757" y="6"/>
                  </a:cubicBezTo>
                  <a:cubicBezTo>
                    <a:pt x="757" y="2"/>
                    <a:pt x="754" y="0"/>
                    <a:pt x="751" y="0"/>
                  </a:cubicBezTo>
                  <a:cubicBezTo>
                    <a:pt x="747" y="0"/>
                    <a:pt x="745" y="2"/>
                    <a:pt x="745" y="6"/>
                  </a:cubicBezTo>
                  <a:cubicBezTo>
                    <a:pt x="745" y="6"/>
                    <a:pt x="743" y="23"/>
                    <a:pt x="641" y="37"/>
                  </a:cubicBezTo>
                  <a:cubicBezTo>
                    <a:pt x="571" y="47"/>
                    <a:pt x="478" y="52"/>
                    <a:pt x="378" y="52"/>
                  </a:cubicBezTo>
                  <a:cubicBezTo>
                    <a:pt x="279" y="52"/>
                    <a:pt x="186" y="47"/>
                    <a:pt x="116" y="37"/>
                  </a:cubicBezTo>
                  <a:cubicBezTo>
                    <a:pt x="13" y="23"/>
                    <a:pt x="12" y="6"/>
                    <a:pt x="12" y="6"/>
                  </a:cubicBezTo>
                  <a:cubicBezTo>
                    <a:pt x="12" y="2"/>
                    <a:pt x="10" y="0"/>
                    <a:pt x="6" y="0"/>
                  </a:cubicBezTo>
                  <a:cubicBezTo>
                    <a:pt x="3" y="0"/>
                    <a:pt x="0" y="2"/>
                    <a:pt x="0" y="6"/>
                  </a:cubicBezTo>
                  <a:cubicBezTo>
                    <a:pt x="0" y="12"/>
                    <a:pt x="0" y="33"/>
                    <a:pt x="114" y="49"/>
                  </a:cubicBezTo>
                  <a:cubicBezTo>
                    <a:pt x="185" y="59"/>
                    <a:pt x="279" y="64"/>
                    <a:pt x="378" y="64"/>
                  </a:cubicBezTo>
                  <a:cubicBezTo>
                    <a:pt x="468" y="64"/>
                    <a:pt x="552" y="60"/>
                    <a:pt x="619" y="52"/>
                  </a:cubicBezTo>
                  <a:cubicBezTo>
                    <a:pt x="619" y="281"/>
                    <a:pt x="647" y="495"/>
                    <a:pt x="697" y="657"/>
                  </a:cubicBezTo>
                  <a:cubicBezTo>
                    <a:pt x="748" y="821"/>
                    <a:pt x="817" y="912"/>
                    <a:pt x="891" y="912"/>
                  </a:cubicBezTo>
                  <a:cubicBezTo>
                    <a:pt x="894" y="912"/>
                    <a:pt x="897" y="909"/>
                    <a:pt x="897" y="906"/>
                  </a:cubicBezTo>
                  <a:cubicBezTo>
                    <a:pt x="897" y="902"/>
                    <a:pt x="894" y="900"/>
                    <a:pt x="891" y="900"/>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932597"/>
              <a:endParaRPr lang="en-US" sz="1377">
                <a:solidFill>
                  <a:srgbClr val="FFFFFF"/>
                </a:solidFill>
                <a:ea typeface="MS PGothic" panose="020B0600070205080204" pitchFamily="34" charset="-128"/>
              </a:endParaRPr>
            </a:p>
          </p:txBody>
        </p:sp>
      </p:grpSp>
      <p:sp>
        <p:nvSpPr>
          <p:cNvPr id="133" name="TextBox 132"/>
          <p:cNvSpPr txBox="1"/>
          <p:nvPr/>
        </p:nvSpPr>
        <p:spPr>
          <a:xfrm>
            <a:off x="7953318" y="3768529"/>
            <a:ext cx="1949677" cy="796269"/>
          </a:xfrm>
          <a:prstGeom prst="rect">
            <a:avLst/>
          </a:prstGeom>
          <a:noFill/>
        </p:spPr>
        <p:txBody>
          <a:bodyPr wrap="square" lIns="0" tIns="0" rIns="0" bIns="0" rtlCol="0">
            <a:spAutoFit/>
          </a:bodyPr>
          <a:lstStyle>
            <a:defPPr>
              <a:defRPr lang="en-US"/>
            </a:defPPr>
            <a:lvl1pPr>
              <a:lnSpc>
                <a:spcPct val="90000"/>
              </a:lnSpc>
              <a:spcBef>
                <a:spcPts val="800"/>
              </a:spcBef>
              <a:defRPr sz="1600" spc="-40"/>
            </a:lvl1pPr>
            <a:lvl2pPr marL="0" lvl="1">
              <a:lnSpc>
                <a:spcPct val="90000"/>
              </a:lnSpc>
              <a:spcBef>
                <a:spcPts val="800"/>
              </a:spcBef>
              <a:defRPr sz="1600" spc="-40"/>
            </a:lvl2pPr>
          </a:lstStyle>
          <a:p>
            <a:pPr defTabSz="932597"/>
            <a:r>
              <a:rPr lang="en-US" sz="1224" spc="0" dirty="0">
                <a:solidFill>
                  <a:srgbClr val="FFFFFF"/>
                </a:solidFill>
                <a:ea typeface="MS PGothic" panose="020B0600070205080204" pitchFamily="34" charset="-128"/>
              </a:rPr>
              <a:t>Single federated identity </a:t>
            </a:r>
            <a:br>
              <a:rPr lang="en-US" sz="1224" spc="0" dirty="0">
                <a:solidFill>
                  <a:srgbClr val="FFFFFF"/>
                </a:solidFill>
                <a:ea typeface="MS PGothic" panose="020B0600070205080204" pitchFamily="34" charset="-128"/>
              </a:rPr>
            </a:br>
            <a:r>
              <a:rPr lang="en-US" sz="1224" spc="0" dirty="0">
                <a:solidFill>
                  <a:srgbClr val="FFFFFF"/>
                </a:solidFill>
                <a:ea typeface="MS PGothic" panose="020B0600070205080204" pitchFamily="34" charset="-128"/>
              </a:rPr>
              <a:t>and credentials </a:t>
            </a:r>
          </a:p>
          <a:p>
            <a:pPr defTabSz="932597"/>
            <a:r>
              <a:rPr lang="en-US" sz="1224" spc="0" dirty="0">
                <a:solidFill>
                  <a:srgbClr val="FFFFFF"/>
                </a:solidFill>
                <a:ea typeface="MS PGothic" panose="020B0600070205080204" pitchFamily="34" charset="-128"/>
              </a:rPr>
              <a:t>Suitable for medium and large organizations</a:t>
            </a:r>
          </a:p>
        </p:txBody>
      </p:sp>
    </p:spTree>
    <p:extLst>
      <p:ext uri="{BB962C8B-B14F-4D97-AF65-F5344CB8AC3E}">
        <p14:creationId xmlns:p14="http://schemas.microsoft.com/office/powerpoint/2010/main" val="200974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41368" y="299090"/>
            <a:ext cx="11370961" cy="762786"/>
          </a:xfrm>
        </p:spPr>
        <p:txBody>
          <a:bodyPr/>
          <a:lstStyle/>
          <a:p>
            <a:r>
              <a:rPr lang="en-US" sz="4896" dirty="0" smtClean="0"/>
              <a:t>Configure </a:t>
            </a:r>
            <a:r>
              <a:rPr lang="en-US" sz="4896" dirty="0"/>
              <a:t>SharePoint 2013 Services</a:t>
            </a:r>
          </a:p>
        </p:txBody>
      </p:sp>
      <p:sp>
        <p:nvSpPr>
          <p:cNvPr id="9" name="Rectangle 8"/>
          <p:cNvSpPr/>
          <p:nvPr/>
        </p:nvSpPr>
        <p:spPr>
          <a:xfrm>
            <a:off x="6657878" y="1476622"/>
            <a:ext cx="4659460" cy="3523480"/>
          </a:xfrm>
          <a:prstGeom prst="rect">
            <a:avLst/>
          </a:prstGeom>
          <a:solidFill>
            <a:schemeClr val="accent5"/>
          </a:solidFill>
        </p:spPr>
        <p:txBody>
          <a:bodyPr wrap="square" tIns="466302" anchor="t" anchorCtr="0">
            <a:noAutofit/>
          </a:bodyPr>
          <a:lstStyle/>
          <a:p>
            <a:pPr marL="746077"/>
            <a:endParaRPr lang="en-US" sz="1836" dirty="0">
              <a:solidFill>
                <a:schemeClr val="bg1"/>
              </a:solidFill>
            </a:endParaRPr>
          </a:p>
        </p:txBody>
      </p:sp>
      <p:sp>
        <p:nvSpPr>
          <p:cNvPr id="10" name="Rectangle 9"/>
          <p:cNvSpPr/>
          <p:nvPr/>
        </p:nvSpPr>
        <p:spPr>
          <a:xfrm>
            <a:off x="6780593" y="1795675"/>
            <a:ext cx="4300786" cy="2898704"/>
          </a:xfrm>
          <a:prstGeom prst="rect">
            <a:avLst/>
          </a:prstGeom>
        </p:spPr>
        <p:txBody>
          <a:bodyPr wrap="square">
            <a:spAutoFit/>
          </a:bodyPr>
          <a:lstStyle/>
          <a:p>
            <a:pPr marL="652818">
              <a:lnSpc>
                <a:spcPct val="90000"/>
              </a:lnSpc>
              <a:spcBef>
                <a:spcPct val="75000"/>
              </a:spcBef>
              <a:spcAft>
                <a:spcPts val="1020"/>
              </a:spcAft>
              <a:buClr>
                <a:srgbClr val="002050"/>
              </a:buClr>
            </a:pPr>
            <a:r>
              <a:rPr lang="en-US" sz="3264" dirty="0">
                <a:solidFill>
                  <a:srgbClr val="FFFFFF"/>
                </a:solidFill>
                <a:latin typeface="Segoe UI Light"/>
              </a:rPr>
              <a:t>Configure App Management and Subscription Settings services</a:t>
            </a:r>
          </a:p>
          <a:p>
            <a:pPr marL="0" lvl="1">
              <a:spcAft>
                <a:spcPts val="1224"/>
              </a:spcAft>
            </a:pPr>
            <a:r>
              <a:rPr lang="en-US" sz="1428" dirty="0">
                <a:solidFill>
                  <a:schemeClr val="bg1"/>
                </a:solidFill>
              </a:rPr>
              <a:t>Supports some configuration procedures </a:t>
            </a:r>
          </a:p>
          <a:p>
            <a:pPr marL="0" lvl="1">
              <a:spcAft>
                <a:spcPts val="1224"/>
              </a:spcAft>
            </a:pPr>
            <a:r>
              <a:rPr lang="en-US" sz="1428" dirty="0">
                <a:solidFill>
                  <a:schemeClr val="bg1"/>
                </a:solidFill>
              </a:rPr>
              <a:t>Supports registration of SharePoint Online </a:t>
            </a:r>
            <a:br>
              <a:rPr lang="en-US" sz="1428" dirty="0">
                <a:solidFill>
                  <a:schemeClr val="bg1"/>
                </a:solidFill>
              </a:rPr>
            </a:br>
            <a:r>
              <a:rPr lang="en-US" sz="1428" dirty="0">
                <a:solidFill>
                  <a:schemeClr val="bg1"/>
                </a:solidFill>
              </a:rPr>
              <a:t>as a high-trust app in SharePoint Server 2013</a:t>
            </a:r>
          </a:p>
        </p:txBody>
      </p:sp>
      <p:sp>
        <p:nvSpPr>
          <p:cNvPr id="11" name="Rectangle 10"/>
          <p:cNvSpPr/>
          <p:nvPr/>
        </p:nvSpPr>
        <p:spPr>
          <a:xfrm>
            <a:off x="1126132" y="1476622"/>
            <a:ext cx="4659460" cy="3523480"/>
          </a:xfrm>
          <a:prstGeom prst="rect">
            <a:avLst/>
          </a:prstGeom>
          <a:solidFill>
            <a:schemeClr val="accent5"/>
          </a:solidFill>
        </p:spPr>
        <p:txBody>
          <a:bodyPr wrap="square" tIns="466302" anchor="t" anchorCtr="0">
            <a:noAutofit/>
          </a:bodyPr>
          <a:lstStyle/>
          <a:p>
            <a:pPr marL="746077"/>
            <a:endParaRPr lang="en-US" sz="1836" dirty="0">
              <a:solidFill>
                <a:schemeClr val="bg1"/>
              </a:solidFill>
            </a:endParaRPr>
          </a:p>
        </p:txBody>
      </p:sp>
      <p:sp>
        <p:nvSpPr>
          <p:cNvPr id="12" name="TextBox 11"/>
          <p:cNvSpPr txBox="1"/>
          <p:nvPr/>
        </p:nvSpPr>
        <p:spPr>
          <a:xfrm>
            <a:off x="1248848" y="1795674"/>
            <a:ext cx="422282" cy="512317"/>
          </a:xfrm>
          <a:prstGeom prst="rect">
            <a:avLst/>
          </a:prstGeom>
          <a:noFill/>
        </p:spPr>
        <p:txBody>
          <a:bodyPr wrap="square" lIns="0" tIns="0" rIns="0" bIns="0" rtlCol="0">
            <a:spAutoFit/>
          </a:bodyPr>
          <a:lstStyle/>
          <a:p>
            <a:r>
              <a:rPr lang="en-US" sz="3264" spc="-71" dirty="0">
                <a:solidFill>
                  <a:schemeClr val="bg1"/>
                </a:solidFill>
                <a:latin typeface="Segoe UI" panose="020B0502040204020203" pitchFamily="34" charset="0"/>
                <a:cs typeface="Segoe UI" panose="020B0502040204020203" pitchFamily="34" charset="0"/>
              </a:rPr>
              <a:t>❶</a:t>
            </a:r>
            <a:endParaRPr lang="en-US" sz="3264" spc="-71" dirty="0">
              <a:solidFill>
                <a:schemeClr val="bg1"/>
              </a:solidFill>
            </a:endParaRPr>
          </a:p>
        </p:txBody>
      </p:sp>
      <p:sp>
        <p:nvSpPr>
          <p:cNvPr id="15" name="TextBox 14"/>
          <p:cNvSpPr txBox="1"/>
          <p:nvPr/>
        </p:nvSpPr>
        <p:spPr>
          <a:xfrm>
            <a:off x="6780593" y="1795674"/>
            <a:ext cx="422283" cy="512317"/>
          </a:xfrm>
          <a:prstGeom prst="rect">
            <a:avLst/>
          </a:prstGeom>
          <a:noFill/>
        </p:spPr>
        <p:txBody>
          <a:bodyPr wrap="square" lIns="0" tIns="0" rIns="0" bIns="0" rtlCol="0">
            <a:spAutoFit/>
          </a:bodyPr>
          <a:lstStyle/>
          <a:p>
            <a:r>
              <a:rPr lang="en-US" sz="3264" spc="-71" dirty="0">
                <a:solidFill>
                  <a:schemeClr val="bg1"/>
                </a:solidFill>
                <a:latin typeface="Segoe UI" panose="020B0502040204020203" pitchFamily="34" charset="0"/>
                <a:cs typeface="Segoe UI" panose="020B0502040204020203" pitchFamily="34" charset="0"/>
              </a:rPr>
              <a:t>❷</a:t>
            </a:r>
            <a:endParaRPr lang="en-US" sz="3264" spc="-71" dirty="0">
              <a:solidFill>
                <a:schemeClr val="bg1"/>
              </a:solidFill>
            </a:endParaRPr>
          </a:p>
        </p:txBody>
      </p:sp>
      <p:sp>
        <p:nvSpPr>
          <p:cNvPr id="16" name="Rectangle 15"/>
          <p:cNvSpPr/>
          <p:nvPr/>
        </p:nvSpPr>
        <p:spPr>
          <a:xfrm>
            <a:off x="1248847" y="1795674"/>
            <a:ext cx="4382983" cy="2983381"/>
          </a:xfrm>
          <a:prstGeom prst="rect">
            <a:avLst/>
          </a:prstGeom>
        </p:spPr>
        <p:txBody>
          <a:bodyPr wrap="square">
            <a:spAutoFit/>
          </a:bodyPr>
          <a:lstStyle/>
          <a:p>
            <a:pPr marL="652818">
              <a:lnSpc>
                <a:spcPct val="90000"/>
              </a:lnSpc>
              <a:spcBef>
                <a:spcPct val="75000"/>
              </a:spcBef>
              <a:spcAft>
                <a:spcPts val="1020"/>
              </a:spcAft>
              <a:buClr>
                <a:srgbClr val="002050"/>
              </a:buClr>
            </a:pPr>
            <a:r>
              <a:rPr lang="en-US" sz="3264" dirty="0">
                <a:solidFill>
                  <a:srgbClr val="FFFFFF"/>
                </a:solidFill>
                <a:latin typeface="Segoe UI Light"/>
              </a:rPr>
              <a:t>Configure User Profile Service (UPA)</a:t>
            </a:r>
            <a:endParaRPr lang="en-US" sz="1632" spc="-51" dirty="0">
              <a:solidFill>
                <a:schemeClr val="bg1"/>
              </a:solidFill>
              <a:latin typeface="Segoe UI Light"/>
            </a:endParaRPr>
          </a:p>
          <a:p>
            <a:pPr marL="0" lvl="1">
              <a:spcAft>
                <a:spcPts val="1224"/>
              </a:spcAft>
            </a:pPr>
            <a:r>
              <a:rPr lang="en-US" sz="1428" dirty="0">
                <a:solidFill>
                  <a:schemeClr val="bg1"/>
                </a:solidFill>
              </a:rPr>
              <a:t>Synchronizes user and group profiles from </a:t>
            </a:r>
            <a:br>
              <a:rPr lang="en-US" sz="1428" dirty="0">
                <a:solidFill>
                  <a:schemeClr val="bg1"/>
                </a:solidFill>
              </a:rPr>
            </a:br>
            <a:r>
              <a:rPr lang="en-US" sz="1428" dirty="0">
                <a:solidFill>
                  <a:schemeClr val="bg1"/>
                </a:solidFill>
              </a:rPr>
              <a:t>on-premises Active Directory</a:t>
            </a:r>
          </a:p>
          <a:p>
            <a:pPr marL="0" lvl="1">
              <a:spcAft>
                <a:spcPts val="1224"/>
              </a:spcAft>
            </a:pPr>
            <a:r>
              <a:rPr lang="en-US" sz="1428" dirty="0">
                <a:solidFill>
                  <a:schemeClr val="bg1"/>
                </a:solidFill>
              </a:rPr>
              <a:t>STS service uses metadata from UPA to construct security tokens for gaining access to hybrid resources</a:t>
            </a:r>
          </a:p>
          <a:p>
            <a:pPr defTabSz="931395">
              <a:lnSpc>
                <a:spcPct val="90000"/>
              </a:lnSpc>
              <a:spcAft>
                <a:spcPts val="306"/>
              </a:spcAft>
            </a:pPr>
            <a:endParaRPr lang="en-US" sz="3264" spc="-51" dirty="0">
              <a:solidFill>
                <a:schemeClr val="bg1"/>
              </a:solidFill>
              <a:latin typeface="Segoe UI Light"/>
            </a:endParaRPr>
          </a:p>
        </p:txBody>
      </p:sp>
      <p:sp>
        <p:nvSpPr>
          <p:cNvPr id="18" name="Rectangle 17"/>
          <p:cNvSpPr/>
          <p:nvPr/>
        </p:nvSpPr>
        <p:spPr>
          <a:xfrm>
            <a:off x="1114885" y="5191116"/>
            <a:ext cx="10202455" cy="939108"/>
          </a:xfrm>
          <a:prstGeom prst="rect">
            <a:avLst/>
          </a:prstGeom>
          <a:solidFill>
            <a:schemeClr val="accent3"/>
          </a:solidFill>
        </p:spPr>
        <p:txBody>
          <a:bodyPr wrap="square" anchor="ctr">
            <a:noAutofit/>
          </a:bodyPr>
          <a:lstStyle/>
          <a:p>
            <a:pPr marL="932597"/>
            <a:r>
              <a:rPr lang="en-US" sz="1836" dirty="0">
                <a:latin typeface="+mj-lt"/>
              </a:rPr>
              <a:t>Enable SharePoint Services that are required for hybrid environments</a:t>
            </a:r>
          </a:p>
        </p:txBody>
      </p:sp>
      <p:grpSp>
        <p:nvGrpSpPr>
          <p:cNvPr id="14" name="Group 13"/>
          <p:cNvGrpSpPr/>
          <p:nvPr/>
        </p:nvGrpSpPr>
        <p:grpSpPr>
          <a:xfrm>
            <a:off x="1279117" y="5415840"/>
            <a:ext cx="755885" cy="501259"/>
            <a:chOff x="-1558925" y="2097088"/>
            <a:chExt cx="1050925" cy="696912"/>
          </a:xfrm>
        </p:grpSpPr>
        <p:sp>
          <p:nvSpPr>
            <p:cNvPr id="6" name="Freeform 5"/>
            <p:cNvSpPr>
              <a:spLocks/>
            </p:cNvSpPr>
            <p:nvPr/>
          </p:nvSpPr>
          <p:spPr bwMode="auto">
            <a:xfrm>
              <a:off x="-1558925" y="2097088"/>
              <a:ext cx="1050925" cy="612775"/>
            </a:xfrm>
            <a:custGeom>
              <a:avLst/>
              <a:gdLst>
                <a:gd name="T0" fmla="*/ 235 w 277"/>
                <a:gd name="T1" fmla="*/ 42 h 161"/>
                <a:gd name="T2" fmla="*/ 229 w 277"/>
                <a:gd name="T3" fmla="*/ 43 h 161"/>
                <a:gd name="T4" fmla="*/ 167 w 277"/>
                <a:gd name="T5" fmla="*/ 0 h 161"/>
                <a:gd name="T6" fmla="*/ 121 w 277"/>
                <a:gd name="T7" fmla="*/ 19 h 161"/>
                <a:gd name="T8" fmla="*/ 92 w 277"/>
                <a:gd name="T9" fmla="*/ 10 h 161"/>
                <a:gd name="T10" fmla="*/ 40 w 277"/>
                <a:gd name="T11" fmla="*/ 55 h 161"/>
                <a:gd name="T12" fmla="*/ 32 w 277"/>
                <a:gd name="T13" fmla="*/ 54 h 161"/>
                <a:gd name="T14" fmla="*/ 0 w 277"/>
                <a:gd name="T15" fmla="*/ 85 h 161"/>
                <a:gd name="T16" fmla="*/ 32 w 277"/>
                <a:gd name="T17" fmla="*/ 118 h 161"/>
                <a:gd name="T18" fmla="*/ 44 w 277"/>
                <a:gd name="T19" fmla="*/ 115 h 161"/>
                <a:gd name="T20" fmla="*/ 80 w 277"/>
                <a:gd name="T21" fmla="*/ 145 h 161"/>
                <a:gd name="T22" fmla="*/ 101 w 277"/>
                <a:gd name="T23" fmla="*/ 138 h 161"/>
                <a:gd name="T24" fmla="*/ 137 w 277"/>
                <a:gd name="T25" fmla="*/ 161 h 161"/>
                <a:gd name="T26" fmla="*/ 153 w 277"/>
                <a:gd name="T27" fmla="*/ 157 h 161"/>
                <a:gd name="T28" fmla="*/ 153 w 277"/>
                <a:gd name="T29" fmla="*/ 70 h 161"/>
                <a:gd name="T30" fmla="*/ 157 w 277"/>
                <a:gd name="T31" fmla="*/ 64 h 161"/>
                <a:gd name="T32" fmla="*/ 166 w 277"/>
                <a:gd name="T33" fmla="*/ 47 h 161"/>
                <a:gd name="T34" fmla="*/ 182 w 277"/>
                <a:gd name="T35" fmla="*/ 36 h 161"/>
                <a:gd name="T36" fmla="*/ 205 w 277"/>
                <a:gd name="T37" fmla="*/ 36 h 161"/>
                <a:gd name="T38" fmla="*/ 222 w 277"/>
                <a:gd name="T39" fmla="*/ 47 h 161"/>
                <a:gd name="T40" fmla="*/ 230 w 277"/>
                <a:gd name="T41" fmla="*/ 64 h 161"/>
                <a:gd name="T42" fmla="*/ 232 w 277"/>
                <a:gd name="T43" fmla="*/ 70 h 161"/>
                <a:gd name="T44" fmla="*/ 232 w 277"/>
                <a:gd name="T45" fmla="*/ 126 h 161"/>
                <a:gd name="T46" fmla="*/ 235 w 277"/>
                <a:gd name="T47" fmla="*/ 126 h 161"/>
                <a:gd name="T48" fmla="*/ 277 w 277"/>
                <a:gd name="T49" fmla="*/ 84 h 161"/>
                <a:gd name="T50" fmla="*/ 235 w 277"/>
                <a:gd name="T51" fmla="*/ 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161">
                  <a:moveTo>
                    <a:pt x="235" y="42"/>
                  </a:moveTo>
                  <a:cubicBezTo>
                    <a:pt x="233" y="42"/>
                    <a:pt x="231" y="42"/>
                    <a:pt x="229" y="43"/>
                  </a:cubicBezTo>
                  <a:cubicBezTo>
                    <a:pt x="220" y="18"/>
                    <a:pt x="196" y="0"/>
                    <a:pt x="167" y="0"/>
                  </a:cubicBezTo>
                  <a:cubicBezTo>
                    <a:pt x="149" y="0"/>
                    <a:pt x="133" y="8"/>
                    <a:pt x="121" y="19"/>
                  </a:cubicBezTo>
                  <a:cubicBezTo>
                    <a:pt x="113" y="14"/>
                    <a:pt x="103" y="10"/>
                    <a:pt x="92" y="10"/>
                  </a:cubicBezTo>
                  <a:cubicBezTo>
                    <a:pt x="65" y="10"/>
                    <a:pt x="43" y="30"/>
                    <a:pt x="40" y="55"/>
                  </a:cubicBezTo>
                  <a:cubicBezTo>
                    <a:pt x="37" y="54"/>
                    <a:pt x="34" y="54"/>
                    <a:pt x="32" y="54"/>
                  </a:cubicBezTo>
                  <a:cubicBezTo>
                    <a:pt x="14" y="54"/>
                    <a:pt x="0" y="68"/>
                    <a:pt x="0" y="85"/>
                  </a:cubicBezTo>
                  <a:cubicBezTo>
                    <a:pt x="0" y="103"/>
                    <a:pt x="14" y="118"/>
                    <a:pt x="32" y="118"/>
                  </a:cubicBezTo>
                  <a:cubicBezTo>
                    <a:pt x="36" y="118"/>
                    <a:pt x="40" y="117"/>
                    <a:pt x="44" y="115"/>
                  </a:cubicBezTo>
                  <a:cubicBezTo>
                    <a:pt x="47" y="132"/>
                    <a:pt x="62" y="145"/>
                    <a:pt x="80" y="145"/>
                  </a:cubicBezTo>
                  <a:cubicBezTo>
                    <a:pt x="88" y="145"/>
                    <a:pt x="95" y="143"/>
                    <a:pt x="101" y="138"/>
                  </a:cubicBezTo>
                  <a:cubicBezTo>
                    <a:pt x="107" y="152"/>
                    <a:pt x="121" y="161"/>
                    <a:pt x="137" y="161"/>
                  </a:cubicBezTo>
                  <a:cubicBezTo>
                    <a:pt x="143" y="161"/>
                    <a:pt x="148" y="160"/>
                    <a:pt x="153" y="157"/>
                  </a:cubicBezTo>
                  <a:cubicBezTo>
                    <a:pt x="153" y="70"/>
                    <a:pt x="153" y="70"/>
                    <a:pt x="153" y="70"/>
                  </a:cubicBezTo>
                  <a:cubicBezTo>
                    <a:pt x="153" y="68"/>
                    <a:pt x="156" y="66"/>
                    <a:pt x="157" y="64"/>
                  </a:cubicBezTo>
                  <a:cubicBezTo>
                    <a:pt x="166" y="47"/>
                    <a:pt x="166" y="47"/>
                    <a:pt x="166" y="47"/>
                  </a:cubicBezTo>
                  <a:cubicBezTo>
                    <a:pt x="169" y="41"/>
                    <a:pt x="176" y="36"/>
                    <a:pt x="182" y="36"/>
                  </a:cubicBezTo>
                  <a:cubicBezTo>
                    <a:pt x="205" y="36"/>
                    <a:pt x="205" y="36"/>
                    <a:pt x="205" y="36"/>
                  </a:cubicBezTo>
                  <a:cubicBezTo>
                    <a:pt x="211" y="36"/>
                    <a:pt x="219" y="41"/>
                    <a:pt x="222" y="47"/>
                  </a:cubicBezTo>
                  <a:cubicBezTo>
                    <a:pt x="230" y="64"/>
                    <a:pt x="230" y="64"/>
                    <a:pt x="230" y="64"/>
                  </a:cubicBezTo>
                  <a:cubicBezTo>
                    <a:pt x="231" y="66"/>
                    <a:pt x="231" y="67"/>
                    <a:pt x="232" y="70"/>
                  </a:cubicBezTo>
                  <a:cubicBezTo>
                    <a:pt x="232" y="126"/>
                    <a:pt x="232" y="126"/>
                    <a:pt x="232" y="126"/>
                  </a:cubicBezTo>
                  <a:cubicBezTo>
                    <a:pt x="233" y="126"/>
                    <a:pt x="234" y="126"/>
                    <a:pt x="235" y="126"/>
                  </a:cubicBezTo>
                  <a:cubicBezTo>
                    <a:pt x="259" y="126"/>
                    <a:pt x="277" y="107"/>
                    <a:pt x="277" y="84"/>
                  </a:cubicBezTo>
                  <a:cubicBezTo>
                    <a:pt x="277" y="61"/>
                    <a:pt x="259" y="42"/>
                    <a:pt x="235" y="42"/>
                  </a:cubicBezTo>
                  <a:close/>
                </a:path>
              </a:pathLst>
            </a:custGeom>
            <a:solidFill>
              <a:schemeClr val="tx1">
                <a:lumMod val="85000"/>
              </a:schemeClr>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7" name="Freeform 6"/>
            <p:cNvSpPr>
              <a:spLocks/>
            </p:cNvSpPr>
            <p:nvPr/>
          </p:nvSpPr>
          <p:spPr bwMode="auto">
            <a:xfrm>
              <a:off x="-952500" y="2260600"/>
              <a:ext cx="242888" cy="87312"/>
            </a:xfrm>
            <a:custGeom>
              <a:avLst/>
              <a:gdLst>
                <a:gd name="T0" fmla="*/ 0 w 64"/>
                <a:gd name="T1" fmla="*/ 23 h 23"/>
                <a:gd name="T2" fmla="*/ 8 w 64"/>
                <a:gd name="T3" fmla="*/ 21 h 23"/>
                <a:gd name="T4" fmla="*/ 59 w 64"/>
                <a:gd name="T5" fmla="*/ 21 h 23"/>
                <a:gd name="T6" fmla="*/ 64 w 64"/>
                <a:gd name="T7" fmla="*/ 22 h 23"/>
                <a:gd name="T8" fmla="*/ 57 w 64"/>
                <a:gd name="T9" fmla="*/ 8 h 23"/>
                <a:gd name="T10" fmla="*/ 44 w 64"/>
                <a:gd name="T11" fmla="*/ 0 h 23"/>
                <a:gd name="T12" fmla="*/ 21 w 64"/>
                <a:gd name="T13" fmla="*/ 0 h 23"/>
                <a:gd name="T14" fmla="*/ 9 w 64"/>
                <a:gd name="T15" fmla="*/ 8 h 23"/>
                <a:gd name="T16" fmla="*/ 0 w 64"/>
                <a:gd name="T17" fmla="*/ 23 h 23"/>
                <a:gd name="T18" fmla="*/ 0 w 64"/>
                <a:gd name="T1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0" y="23"/>
                  </a:moveTo>
                  <a:cubicBezTo>
                    <a:pt x="3" y="22"/>
                    <a:pt x="5" y="21"/>
                    <a:pt x="8" y="21"/>
                  </a:cubicBezTo>
                  <a:cubicBezTo>
                    <a:pt x="59" y="21"/>
                    <a:pt x="59" y="21"/>
                    <a:pt x="59" y="21"/>
                  </a:cubicBezTo>
                  <a:cubicBezTo>
                    <a:pt x="60" y="21"/>
                    <a:pt x="63" y="22"/>
                    <a:pt x="64" y="22"/>
                  </a:cubicBezTo>
                  <a:cubicBezTo>
                    <a:pt x="57" y="8"/>
                    <a:pt x="57" y="8"/>
                    <a:pt x="57" y="8"/>
                  </a:cubicBezTo>
                  <a:cubicBezTo>
                    <a:pt x="55" y="4"/>
                    <a:pt x="49" y="0"/>
                    <a:pt x="44" y="0"/>
                  </a:cubicBezTo>
                  <a:cubicBezTo>
                    <a:pt x="21" y="0"/>
                    <a:pt x="21" y="0"/>
                    <a:pt x="21" y="0"/>
                  </a:cubicBezTo>
                  <a:cubicBezTo>
                    <a:pt x="17" y="0"/>
                    <a:pt x="11" y="4"/>
                    <a:pt x="9" y="8"/>
                  </a:cubicBezTo>
                  <a:cubicBezTo>
                    <a:pt x="0" y="23"/>
                    <a:pt x="0" y="23"/>
                    <a:pt x="0" y="23"/>
                  </a:cubicBezTo>
                  <a:cubicBezTo>
                    <a:pt x="0" y="23"/>
                    <a:pt x="0" y="23"/>
                    <a:pt x="0" y="23"/>
                  </a:cubicBezTo>
                  <a:close/>
                </a:path>
              </a:pathLst>
            </a:custGeom>
            <a:solidFill>
              <a:schemeClr val="tx2"/>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8" name="Freeform 7"/>
            <p:cNvSpPr>
              <a:spLocks noEditPoints="1"/>
            </p:cNvSpPr>
            <p:nvPr/>
          </p:nvSpPr>
          <p:spPr bwMode="auto">
            <a:xfrm>
              <a:off x="-955675" y="2359025"/>
              <a:ext cx="261938" cy="434975"/>
            </a:xfrm>
            <a:custGeom>
              <a:avLst/>
              <a:gdLst>
                <a:gd name="T0" fmla="*/ 64 w 69"/>
                <a:gd name="T1" fmla="*/ 1 h 114"/>
                <a:gd name="T2" fmla="*/ 60 w 69"/>
                <a:gd name="T3" fmla="*/ 0 h 114"/>
                <a:gd name="T4" fmla="*/ 9 w 69"/>
                <a:gd name="T5" fmla="*/ 0 h 114"/>
                <a:gd name="T6" fmla="*/ 5 w 69"/>
                <a:gd name="T7" fmla="*/ 1 h 114"/>
                <a:gd name="T8" fmla="*/ 0 w 69"/>
                <a:gd name="T9" fmla="*/ 9 h 114"/>
                <a:gd name="T10" fmla="*/ 0 w 69"/>
                <a:gd name="T11" fmla="*/ 105 h 114"/>
                <a:gd name="T12" fmla="*/ 9 w 69"/>
                <a:gd name="T13" fmla="*/ 114 h 114"/>
                <a:gd name="T14" fmla="*/ 60 w 69"/>
                <a:gd name="T15" fmla="*/ 114 h 114"/>
                <a:gd name="T16" fmla="*/ 69 w 69"/>
                <a:gd name="T17" fmla="*/ 105 h 114"/>
                <a:gd name="T18" fmla="*/ 69 w 69"/>
                <a:gd name="T19" fmla="*/ 9 h 114"/>
                <a:gd name="T20" fmla="*/ 64 w 69"/>
                <a:gd name="T21" fmla="*/ 1 h 114"/>
                <a:gd name="T22" fmla="*/ 57 w 69"/>
                <a:gd name="T23" fmla="*/ 95 h 114"/>
                <a:gd name="T24" fmla="*/ 16 w 69"/>
                <a:gd name="T25" fmla="*/ 95 h 114"/>
                <a:gd name="T26" fmla="*/ 12 w 69"/>
                <a:gd name="T27" fmla="*/ 91 h 114"/>
                <a:gd name="T28" fmla="*/ 16 w 69"/>
                <a:gd name="T29" fmla="*/ 88 h 114"/>
                <a:gd name="T30" fmla="*/ 57 w 69"/>
                <a:gd name="T31" fmla="*/ 88 h 114"/>
                <a:gd name="T32" fmla="*/ 60 w 69"/>
                <a:gd name="T33" fmla="*/ 91 h 114"/>
                <a:gd name="T34" fmla="*/ 57 w 69"/>
                <a:gd name="T35" fmla="*/ 95 h 114"/>
                <a:gd name="T36" fmla="*/ 57 w 69"/>
                <a:gd name="T37" fmla="*/ 79 h 114"/>
                <a:gd name="T38" fmla="*/ 16 w 69"/>
                <a:gd name="T39" fmla="*/ 79 h 114"/>
                <a:gd name="T40" fmla="*/ 12 w 69"/>
                <a:gd name="T41" fmla="*/ 76 h 114"/>
                <a:gd name="T42" fmla="*/ 16 w 69"/>
                <a:gd name="T43" fmla="*/ 72 h 114"/>
                <a:gd name="T44" fmla="*/ 57 w 69"/>
                <a:gd name="T45" fmla="*/ 72 h 114"/>
                <a:gd name="T46" fmla="*/ 60 w 69"/>
                <a:gd name="T47" fmla="*/ 76 h 114"/>
                <a:gd name="T48" fmla="*/ 57 w 69"/>
                <a:gd name="T49" fmla="*/ 79 h 114"/>
                <a:gd name="T50" fmla="*/ 57 w 69"/>
                <a:gd name="T51" fmla="*/ 63 h 114"/>
                <a:gd name="T52" fmla="*/ 16 w 69"/>
                <a:gd name="T53" fmla="*/ 63 h 114"/>
                <a:gd name="T54" fmla="*/ 12 w 69"/>
                <a:gd name="T55" fmla="*/ 59 h 114"/>
                <a:gd name="T56" fmla="*/ 16 w 69"/>
                <a:gd name="T57" fmla="*/ 56 h 114"/>
                <a:gd name="T58" fmla="*/ 57 w 69"/>
                <a:gd name="T59" fmla="*/ 56 h 114"/>
                <a:gd name="T60" fmla="*/ 60 w 69"/>
                <a:gd name="T61" fmla="*/ 59 h 114"/>
                <a:gd name="T62" fmla="*/ 57 w 69"/>
                <a:gd name="T63" fmla="*/ 63 h 114"/>
                <a:gd name="T64" fmla="*/ 55 w 69"/>
                <a:gd name="T65" fmla="*/ 21 h 114"/>
                <a:gd name="T66" fmla="*/ 50 w 69"/>
                <a:gd name="T67" fmla="*/ 16 h 114"/>
                <a:gd name="T68" fmla="*/ 55 w 69"/>
                <a:gd name="T69" fmla="*/ 11 h 114"/>
                <a:gd name="T70" fmla="*/ 60 w 69"/>
                <a:gd name="T71" fmla="*/ 16 h 114"/>
                <a:gd name="T72" fmla="*/ 55 w 69"/>
                <a:gd name="T73" fmla="*/ 2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14">
                  <a:moveTo>
                    <a:pt x="64" y="1"/>
                  </a:moveTo>
                  <a:cubicBezTo>
                    <a:pt x="63" y="0"/>
                    <a:pt x="62" y="0"/>
                    <a:pt x="60" y="0"/>
                  </a:cubicBezTo>
                  <a:cubicBezTo>
                    <a:pt x="9" y="0"/>
                    <a:pt x="9" y="0"/>
                    <a:pt x="9" y="0"/>
                  </a:cubicBezTo>
                  <a:cubicBezTo>
                    <a:pt x="8" y="0"/>
                    <a:pt x="6" y="0"/>
                    <a:pt x="5" y="1"/>
                  </a:cubicBezTo>
                  <a:cubicBezTo>
                    <a:pt x="2" y="2"/>
                    <a:pt x="0" y="5"/>
                    <a:pt x="0" y="9"/>
                  </a:cubicBezTo>
                  <a:cubicBezTo>
                    <a:pt x="0" y="105"/>
                    <a:pt x="0" y="105"/>
                    <a:pt x="0" y="105"/>
                  </a:cubicBezTo>
                  <a:cubicBezTo>
                    <a:pt x="0" y="110"/>
                    <a:pt x="5" y="114"/>
                    <a:pt x="9" y="114"/>
                  </a:cubicBezTo>
                  <a:cubicBezTo>
                    <a:pt x="60" y="114"/>
                    <a:pt x="60" y="114"/>
                    <a:pt x="60" y="114"/>
                  </a:cubicBezTo>
                  <a:cubicBezTo>
                    <a:pt x="65" y="114"/>
                    <a:pt x="69" y="110"/>
                    <a:pt x="69" y="105"/>
                  </a:cubicBezTo>
                  <a:cubicBezTo>
                    <a:pt x="69" y="9"/>
                    <a:pt x="69" y="9"/>
                    <a:pt x="69" y="9"/>
                  </a:cubicBezTo>
                  <a:cubicBezTo>
                    <a:pt x="69" y="5"/>
                    <a:pt x="67" y="2"/>
                    <a:pt x="64" y="1"/>
                  </a:cubicBezTo>
                  <a:moveTo>
                    <a:pt x="57" y="95"/>
                  </a:moveTo>
                  <a:cubicBezTo>
                    <a:pt x="16" y="95"/>
                    <a:pt x="16" y="95"/>
                    <a:pt x="16" y="95"/>
                  </a:cubicBezTo>
                  <a:cubicBezTo>
                    <a:pt x="14" y="95"/>
                    <a:pt x="12" y="94"/>
                    <a:pt x="12" y="91"/>
                  </a:cubicBezTo>
                  <a:cubicBezTo>
                    <a:pt x="12" y="89"/>
                    <a:pt x="14" y="88"/>
                    <a:pt x="16" y="88"/>
                  </a:cubicBezTo>
                  <a:cubicBezTo>
                    <a:pt x="57" y="88"/>
                    <a:pt x="57" y="88"/>
                    <a:pt x="57" y="88"/>
                  </a:cubicBezTo>
                  <a:cubicBezTo>
                    <a:pt x="58" y="88"/>
                    <a:pt x="60" y="89"/>
                    <a:pt x="60" y="91"/>
                  </a:cubicBezTo>
                  <a:cubicBezTo>
                    <a:pt x="60" y="94"/>
                    <a:pt x="58" y="95"/>
                    <a:pt x="57" y="95"/>
                  </a:cubicBezTo>
                  <a:moveTo>
                    <a:pt x="57" y="79"/>
                  </a:moveTo>
                  <a:cubicBezTo>
                    <a:pt x="16" y="79"/>
                    <a:pt x="16" y="79"/>
                    <a:pt x="16" y="79"/>
                  </a:cubicBezTo>
                  <a:cubicBezTo>
                    <a:pt x="14" y="79"/>
                    <a:pt x="12" y="77"/>
                    <a:pt x="12" y="76"/>
                  </a:cubicBezTo>
                  <a:cubicBezTo>
                    <a:pt x="12" y="73"/>
                    <a:pt x="14" y="72"/>
                    <a:pt x="16" y="72"/>
                  </a:cubicBezTo>
                  <a:cubicBezTo>
                    <a:pt x="57" y="72"/>
                    <a:pt x="57" y="72"/>
                    <a:pt x="57" y="72"/>
                  </a:cubicBezTo>
                  <a:cubicBezTo>
                    <a:pt x="58" y="72"/>
                    <a:pt x="60" y="73"/>
                    <a:pt x="60" y="76"/>
                  </a:cubicBezTo>
                  <a:cubicBezTo>
                    <a:pt x="60" y="77"/>
                    <a:pt x="58" y="79"/>
                    <a:pt x="57" y="79"/>
                  </a:cubicBezTo>
                  <a:moveTo>
                    <a:pt x="57" y="63"/>
                  </a:moveTo>
                  <a:cubicBezTo>
                    <a:pt x="16" y="63"/>
                    <a:pt x="16" y="63"/>
                    <a:pt x="16" y="63"/>
                  </a:cubicBezTo>
                  <a:cubicBezTo>
                    <a:pt x="14" y="63"/>
                    <a:pt x="12" y="61"/>
                    <a:pt x="12" y="59"/>
                  </a:cubicBezTo>
                  <a:cubicBezTo>
                    <a:pt x="12" y="58"/>
                    <a:pt x="14" y="56"/>
                    <a:pt x="16" y="56"/>
                  </a:cubicBezTo>
                  <a:cubicBezTo>
                    <a:pt x="57" y="56"/>
                    <a:pt x="57" y="56"/>
                    <a:pt x="57" y="56"/>
                  </a:cubicBezTo>
                  <a:cubicBezTo>
                    <a:pt x="58" y="56"/>
                    <a:pt x="60" y="58"/>
                    <a:pt x="60" y="59"/>
                  </a:cubicBezTo>
                  <a:cubicBezTo>
                    <a:pt x="60" y="61"/>
                    <a:pt x="58" y="63"/>
                    <a:pt x="57" y="63"/>
                  </a:cubicBezTo>
                  <a:moveTo>
                    <a:pt x="55" y="21"/>
                  </a:moveTo>
                  <a:cubicBezTo>
                    <a:pt x="52" y="21"/>
                    <a:pt x="50" y="19"/>
                    <a:pt x="50" y="16"/>
                  </a:cubicBezTo>
                  <a:cubicBezTo>
                    <a:pt x="50" y="13"/>
                    <a:pt x="52" y="11"/>
                    <a:pt x="55" y="11"/>
                  </a:cubicBezTo>
                  <a:cubicBezTo>
                    <a:pt x="58" y="11"/>
                    <a:pt x="60" y="13"/>
                    <a:pt x="60" y="16"/>
                  </a:cubicBezTo>
                  <a:cubicBezTo>
                    <a:pt x="60" y="19"/>
                    <a:pt x="58" y="21"/>
                    <a:pt x="55" y="21"/>
                  </a:cubicBezTo>
                </a:path>
              </a:pathLst>
            </a:custGeom>
            <a:solidFill>
              <a:schemeClr val="tx2"/>
            </a:solidFill>
            <a:ln>
              <a:noFill/>
            </a:ln>
          </p:spPr>
          <p:txBody>
            <a:bodyPr vert="horz" wrap="square" lIns="93260" tIns="46630" rIns="93260" bIns="46630" numCol="1" anchor="t" anchorCtr="0" compatLnSpc="1">
              <a:prstTxWarp prst="textNoShape">
                <a:avLst/>
              </a:prstTxWarp>
            </a:bodyPr>
            <a:lstStyle/>
            <a:p>
              <a:endParaRPr lang="en-US" sz="1836" dirty="0"/>
            </a:p>
          </p:txBody>
        </p:sp>
      </p:grpSp>
    </p:spTree>
    <p:extLst>
      <p:ext uri="{BB962C8B-B14F-4D97-AF65-F5344CB8AC3E}">
        <p14:creationId xmlns:p14="http://schemas.microsoft.com/office/powerpoint/2010/main" val="14114673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2015-05-04T00:00:00-05:00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Manas Biswas; Neil Hodgkinson</External_x0020_Speaker>
    <Session_x0020_Code xmlns="12a172fe-0250-434a-85cf-03b10810c5e5">BRK4113</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12a172fe-0250-434a-85cf-03b10810c5e5"/>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230e9df3-be65-4c73-a93b-d1236ebd677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Microsoft_Ignite_2015_Breakout_Template_v02</Template>
  <TotalTime>5</TotalTime>
  <Words>6586</Words>
  <Application>Microsoft Office PowerPoint</Application>
  <PresentationFormat>Custom</PresentationFormat>
  <Paragraphs>656</Paragraphs>
  <Slides>49</Slides>
  <Notes>47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MS PGothic</vt:lpstr>
      <vt:lpstr>Arial</vt:lpstr>
      <vt:lpstr>Consolas</vt:lpstr>
      <vt:lpstr>Courier New</vt:lpstr>
      <vt:lpstr>Segoe UI</vt:lpstr>
      <vt:lpstr>Segoe UI Light</vt:lpstr>
      <vt:lpstr>Segoe UI Semibold</vt:lpstr>
      <vt:lpstr>Wingdings</vt:lpstr>
      <vt:lpstr>5-30610_Microsoft_Ignite_Keynote_Template</vt:lpstr>
      <vt:lpstr>1_5-30610_Microsoft_Ignite_Keynote_Template</vt:lpstr>
      <vt:lpstr>PowerPoint Presentation</vt:lpstr>
      <vt:lpstr>Configuring Hybrid Business Connectivity Services with SharePoint 2013</vt:lpstr>
      <vt:lpstr>Session Objectives And Takeaways</vt:lpstr>
      <vt:lpstr>Agenda</vt:lpstr>
      <vt:lpstr>Overview of Hybrid and BCS</vt:lpstr>
      <vt:lpstr>SharePoint Hybrid Overview</vt:lpstr>
      <vt:lpstr>Business Connectivity Services overview</vt:lpstr>
      <vt:lpstr>Identity crisis</vt:lpstr>
      <vt:lpstr>Configure SharePoint 2013 Services</vt:lpstr>
      <vt:lpstr>Configure SharePoint 2013 for inbound requests</vt:lpstr>
      <vt:lpstr>SharePoint Hybrid Infrastructure</vt:lpstr>
      <vt:lpstr>Reverse Proxy Device</vt:lpstr>
      <vt:lpstr>Demo: Validate S2S Trust</vt:lpstr>
      <vt:lpstr>Understanding BCS Key Concepts</vt:lpstr>
      <vt:lpstr>External content types</vt:lpstr>
      <vt:lpstr>Business Connectivity Services on-premises</vt:lpstr>
      <vt:lpstr>On Premises BCS Auth and Data Flow</vt:lpstr>
      <vt:lpstr>Introduction to Hybrid Business Connectivity Services</vt:lpstr>
      <vt:lpstr>Cloud-only solution overview</vt:lpstr>
      <vt:lpstr>Cloud-only authorization and data flow</vt:lpstr>
      <vt:lpstr>Configure Hybrid BCS for a Real world scenario</vt:lpstr>
      <vt:lpstr>Real world scenario</vt:lpstr>
      <vt:lpstr>The Solution</vt:lpstr>
      <vt:lpstr>Prerequisites for Hybrid Business Connectivity Services</vt:lpstr>
      <vt:lpstr>Hybrid BCS Auth and Data Flow</vt:lpstr>
      <vt:lpstr>Steps to configure Hybrid Business Connectivity Services</vt:lpstr>
      <vt:lpstr>Steps to configure Hybrid Business Connectivity Services</vt:lpstr>
      <vt:lpstr>1 Use an Existing or Create a new OData Source</vt:lpstr>
      <vt:lpstr>Steps to configure Hybrid Business Connectivity Services</vt:lpstr>
      <vt:lpstr>2 Create an External Content Type</vt:lpstr>
      <vt:lpstr>Steps to configure Hybrid Business Connectivity Services</vt:lpstr>
      <vt:lpstr>3 Make Your ECT “Tenant Ready”</vt:lpstr>
      <vt:lpstr>Steps to configure Hybrid Business Connectivity Services</vt:lpstr>
      <vt:lpstr>4 Create a BCS Connection</vt:lpstr>
      <vt:lpstr>BCS Connection Security</vt:lpstr>
      <vt:lpstr>Steps to configure hybrid Business Connectivity Services</vt:lpstr>
      <vt:lpstr>5 Configure Metadata Store Permissions for Admins</vt:lpstr>
      <vt:lpstr>5 Import the Business Data Connectivity model file into SharePoint Online</vt:lpstr>
      <vt:lpstr>5 Configure Metadata Store Permissions for Users</vt:lpstr>
      <vt:lpstr>Steps to configure hybrid Business Connectivity Services</vt:lpstr>
      <vt:lpstr>6 Create a SharePoint External List</vt:lpstr>
      <vt:lpstr>Demo: A Real World Application</vt:lpstr>
      <vt:lpstr>What about Azure?</vt:lpstr>
      <vt:lpstr>Cloud-only authorization and data flow Recap</vt:lpstr>
      <vt:lpstr>Steps to configure SQL Azure as a data source in SharePoint Online</vt:lpstr>
      <vt:lpstr>Demo : Hybrid BCS using SQL Azure Data Source</vt:lpstr>
      <vt:lpstr>Session Objectives And Takeaways</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Business Connectivity Services with SharePoint Online</dc:title>
  <dc:subject>Microsoft Ignite 2015</dc:subject>
  <dc:creator>Shows</dc:creator>
  <cp:keywords>Microsoft Ignite 2015</cp:keywords>
  <dc:description>Template: Mitchell Derrey, Silver Fox Productions
Formatting: 
Audience Type: Internal/External</dc:description>
  <cp:lastModifiedBy>Shows</cp:lastModifiedBy>
  <cp:revision>3</cp:revision>
  <dcterms:created xsi:type="dcterms:W3CDTF">2015-05-04T17:47:40Z</dcterms:created>
  <dcterms:modified xsi:type="dcterms:W3CDTF">2015-05-04T22:30:40Z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