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Lst>
  <p:notesMasterIdLst>
    <p:notesMasterId r:id="rId43"/>
  </p:notesMasterIdLst>
  <p:handoutMasterIdLst>
    <p:handoutMasterId r:id="rId44"/>
  </p:handoutMasterIdLst>
  <p:sldIdLst>
    <p:sldId id="292"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1" r:id="rId41"/>
    <p:sldId id="290"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Girija Bhagavatula" initials="GB" lastIdx="2" clrIdx="4">
    <p:extLst>
      <p:ext uri="{19B8F6BF-5375-455C-9EA6-DF929625EA0E}">
        <p15:presenceInfo xmlns:p15="http://schemas.microsoft.com/office/powerpoint/2012/main" userId="S00300008006BB64@LIVE.COM" providerId="AD"/>
      </p:ext>
    </p:extLst>
  </p:cmAuthor>
  <p:cmAuthor id="5" name="Kaushal Mehta (LYNC)" initials="KM("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187" autoAdjust="0"/>
  </p:normalViewPr>
  <p:slideViewPr>
    <p:cSldViewPr>
      <p:cViewPr varScale="1">
        <p:scale>
          <a:sx n="114" d="100"/>
          <a:sy n="114" d="100"/>
        </p:scale>
        <p:origin x="84" y="25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5/7/2015 12:38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5/7/2015 12:38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7379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Date Placeholder 9"/>
          <p:cNvSpPr>
            <a:spLocks noGrp="1"/>
          </p:cNvSpPr>
          <p:nvPr>
            <p:ph type="dt" idx="13"/>
          </p:nvPr>
        </p:nvSpPr>
        <p:spPr/>
        <p:txBody>
          <a:bodyPr/>
          <a:lstStyle/>
          <a:p>
            <a:fld id="{6108602D-D426-4C00-B215-BFA18C076426}" type="datetime8">
              <a:rPr lang="en-US" smtClean="0">
                <a:solidFill>
                  <a:prstClr val="black"/>
                </a:solidFill>
              </a:rPr>
              <a:pPr/>
              <a:t>5/7/2015 12:38 PM</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1978427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080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4434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116214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7268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22089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501995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120379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0676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4799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94821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718567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591115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
        <p:nvSpPr>
          <p:cNvPr id="10" name="Date Placeholder 9"/>
          <p:cNvSpPr>
            <a:spLocks noGrp="1"/>
          </p:cNvSpPr>
          <p:nvPr>
            <p:ph type="dt" idx="13"/>
          </p:nvPr>
        </p:nvSpPr>
        <p:spPr/>
        <p:txBody>
          <a:bodyPr/>
          <a:lstStyle/>
          <a:p>
            <a:fld id="{6108602D-D426-4C00-B215-BFA18C076426}" type="datetime8">
              <a:rPr lang="en-US" smtClean="0">
                <a:solidFill>
                  <a:prstClr val="black"/>
                </a:solidFill>
              </a:rPr>
              <a:pPr/>
              <a:t>5/7/2015 12:38 PM</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3359013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71694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45825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21182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12:39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93623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91735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762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7595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9981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522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FEC3502-77D9-4189-BA10-45A8F77BBA22}" type="datetime1">
              <a:rPr lang="en-US" smtClean="0">
                <a:solidFill>
                  <a:prstClr val="black"/>
                </a:solidFill>
              </a:rPr>
              <a:pPr/>
              <a:t>5/7/2015</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8183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5/7/2015 12:38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6364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10" name="Date Placeholder 9"/>
          <p:cNvSpPr>
            <a:spLocks noGrp="1"/>
          </p:cNvSpPr>
          <p:nvPr>
            <p:ph type="dt" idx="13"/>
          </p:nvPr>
        </p:nvSpPr>
        <p:spPr/>
        <p:txBody>
          <a:bodyPr/>
          <a:lstStyle/>
          <a:p>
            <a:fld id="{6108602D-D426-4C00-B215-BFA18C076426}" type="datetime8">
              <a:rPr lang="en-US" smtClean="0">
                <a:solidFill>
                  <a:prstClr val="black"/>
                </a:solidFill>
              </a:rPr>
              <a:pPr/>
              <a:t>5/7/2015 12:38 PM</a:t>
            </a:fld>
            <a:endParaRPr lang="en-US" dirty="0">
              <a:solidFill>
                <a:prstClr val="black"/>
              </a:solidFill>
            </a:endParaRPr>
          </a:p>
        </p:txBody>
      </p:sp>
      <p:sp>
        <p:nvSpPr>
          <p:cNvPr id="4" name="Footer Placeholder 3"/>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180344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124205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873215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151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810411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837081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022412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699345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717769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391895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285574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3442553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155895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545281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0301056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0624073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027139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8512690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6389929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54947021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9374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71628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4049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49392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771308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1205805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2630621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590992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735768060"/>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emf"/><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mailto:user@contoso.com" TargetMode="External"/><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8.emf"/><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hyperlink" Target="http://www.aka.ms/sfbinsider" TargetMode="Externa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7.xml"/><Relationship Id="rId5" Type="http://schemas.openxmlformats.org/officeDocument/2006/relationships/image" Target="../media/image28.png"/><Relationship Id="rId4" Type="http://schemas.openxmlformats.org/officeDocument/2006/relationships/hyperlink" Target="http://myignite.microsoft.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467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144462"/>
            <a:ext cx="11049000" cy="508656"/>
          </a:xfrm>
        </p:spPr>
        <p:txBody>
          <a:bodyPr vert="horz" wrap="square" lIns="146304" tIns="91440" rIns="146304" bIns="91440" rtlCol="0" anchor="t">
            <a:noAutofit/>
          </a:bodyPr>
          <a:lstStyle/>
          <a:p>
            <a:r>
              <a:rPr lang="en-US" sz="2800" i="1" dirty="0"/>
              <a:t>Before we </a:t>
            </a:r>
            <a:r>
              <a:rPr lang="en-US" sz="2800" i="1" dirty="0" smtClean="0"/>
              <a:t>deep-dive…</a:t>
            </a:r>
            <a:r>
              <a:rPr lang="en-US" sz="2800" dirty="0" smtClean="0"/>
              <a:t>Skype for Business Server </a:t>
            </a:r>
            <a:r>
              <a:rPr lang="en-US" sz="2800" dirty="0"/>
              <a:t>2013 Mobility Deployment </a:t>
            </a:r>
          </a:p>
        </p:txBody>
      </p:sp>
      <p:grpSp>
        <p:nvGrpSpPr>
          <p:cNvPr id="38" name="Group 37"/>
          <p:cNvGrpSpPr/>
          <p:nvPr/>
        </p:nvGrpSpPr>
        <p:grpSpPr>
          <a:xfrm>
            <a:off x="5441068" y="2528285"/>
            <a:ext cx="1165754" cy="887029"/>
            <a:chOff x="990600" y="2787885"/>
            <a:chExt cx="1143000" cy="869715"/>
          </a:xfrm>
        </p:grpSpPr>
        <p:pic>
          <p:nvPicPr>
            <p:cNvPr id="3" name="Picture 2"/>
            <p:cNvPicPr>
              <a:picLocks noChangeAspect="1"/>
            </p:cNvPicPr>
            <p:nvPr/>
          </p:nvPicPr>
          <p:blipFill>
            <a:blip r:embed="rId3"/>
            <a:stretch>
              <a:fillRect/>
            </a:stretch>
          </p:blipFill>
          <p:spPr>
            <a:xfrm>
              <a:off x="990600" y="3124200"/>
              <a:ext cx="620690" cy="533400"/>
            </a:xfrm>
            <a:prstGeom prst="rect">
              <a:avLst/>
            </a:prstGeom>
          </p:spPr>
        </p:pic>
        <p:sp>
          <p:nvSpPr>
            <p:cNvPr id="8" name="TextBox 7"/>
            <p:cNvSpPr txBox="1"/>
            <p:nvPr/>
          </p:nvSpPr>
          <p:spPr>
            <a:xfrm>
              <a:off x="1444217" y="2787885"/>
              <a:ext cx="689383" cy="406265"/>
            </a:xfrm>
            <a:prstGeom prst="rect">
              <a:avLst/>
            </a:prstGeom>
            <a:noFill/>
          </p:spPr>
          <p:txBody>
            <a:bodyPr wrap="square" rtlCol="0">
              <a:spAutoFit/>
            </a:bodyPr>
            <a:lstStyle/>
            <a:p>
              <a:pPr algn="ctr"/>
              <a:r>
                <a:rPr lang="en-US" sz="1020" dirty="0">
                  <a:solidFill>
                    <a:srgbClr val="FFFFFF"/>
                  </a:solidFill>
                </a:rPr>
                <a:t>Reverse Proxy</a:t>
              </a:r>
            </a:p>
          </p:txBody>
        </p:sp>
      </p:grpSp>
      <p:grpSp>
        <p:nvGrpSpPr>
          <p:cNvPr id="39" name="Group 38"/>
          <p:cNvGrpSpPr/>
          <p:nvPr/>
        </p:nvGrpSpPr>
        <p:grpSpPr>
          <a:xfrm>
            <a:off x="4186286" y="2499171"/>
            <a:ext cx="1021631" cy="874377"/>
            <a:chOff x="2274910" y="2800290"/>
            <a:chExt cx="1001690" cy="857310"/>
          </a:xfrm>
        </p:grpSpPr>
        <p:pic>
          <p:nvPicPr>
            <p:cNvPr id="5" name="Picture 4"/>
            <p:cNvPicPr>
              <a:picLocks noChangeAspect="1"/>
            </p:cNvPicPr>
            <p:nvPr/>
          </p:nvPicPr>
          <p:blipFill>
            <a:blip r:embed="rId3"/>
            <a:stretch>
              <a:fillRect/>
            </a:stretch>
          </p:blipFill>
          <p:spPr>
            <a:xfrm>
              <a:off x="2274910" y="3124200"/>
              <a:ext cx="620690" cy="533400"/>
            </a:xfrm>
            <a:prstGeom prst="rect">
              <a:avLst/>
            </a:prstGeom>
          </p:spPr>
        </p:pic>
        <p:sp>
          <p:nvSpPr>
            <p:cNvPr id="10" name="TextBox 9"/>
            <p:cNvSpPr txBox="1"/>
            <p:nvPr/>
          </p:nvSpPr>
          <p:spPr>
            <a:xfrm>
              <a:off x="2587217" y="2800290"/>
              <a:ext cx="689383" cy="406265"/>
            </a:xfrm>
            <a:prstGeom prst="rect">
              <a:avLst/>
            </a:prstGeom>
            <a:noFill/>
          </p:spPr>
          <p:txBody>
            <a:bodyPr wrap="square" rtlCol="0">
              <a:spAutoFit/>
            </a:bodyPr>
            <a:lstStyle/>
            <a:p>
              <a:pPr algn="ctr"/>
              <a:r>
                <a:rPr lang="en-US" sz="1020" dirty="0">
                  <a:solidFill>
                    <a:srgbClr val="FFFFFF"/>
                  </a:solidFill>
                </a:rPr>
                <a:t>Forward Proxy</a:t>
              </a:r>
            </a:p>
          </p:txBody>
        </p:sp>
      </p:grpSp>
      <p:grpSp>
        <p:nvGrpSpPr>
          <p:cNvPr id="40" name="Group 39"/>
          <p:cNvGrpSpPr/>
          <p:nvPr/>
        </p:nvGrpSpPr>
        <p:grpSpPr>
          <a:xfrm>
            <a:off x="6378356" y="2563724"/>
            <a:ext cx="1019630" cy="874377"/>
            <a:chOff x="3417910" y="2800290"/>
            <a:chExt cx="999728" cy="857310"/>
          </a:xfrm>
        </p:grpSpPr>
        <p:pic>
          <p:nvPicPr>
            <p:cNvPr id="6" name="Picture 5"/>
            <p:cNvPicPr>
              <a:picLocks noChangeAspect="1"/>
            </p:cNvPicPr>
            <p:nvPr/>
          </p:nvPicPr>
          <p:blipFill>
            <a:blip r:embed="rId3"/>
            <a:stretch>
              <a:fillRect/>
            </a:stretch>
          </p:blipFill>
          <p:spPr>
            <a:xfrm>
              <a:off x="3417910" y="3124200"/>
              <a:ext cx="620690" cy="533400"/>
            </a:xfrm>
            <a:prstGeom prst="rect">
              <a:avLst/>
            </a:prstGeom>
          </p:spPr>
        </p:pic>
        <p:sp>
          <p:nvSpPr>
            <p:cNvPr id="11" name="TextBox 10"/>
            <p:cNvSpPr txBox="1"/>
            <p:nvPr/>
          </p:nvSpPr>
          <p:spPr>
            <a:xfrm>
              <a:off x="3728255" y="2800290"/>
              <a:ext cx="689383" cy="406265"/>
            </a:xfrm>
            <a:prstGeom prst="rect">
              <a:avLst/>
            </a:prstGeom>
            <a:noFill/>
          </p:spPr>
          <p:txBody>
            <a:bodyPr wrap="square" rtlCol="0">
              <a:spAutoFit/>
            </a:bodyPr>
            <a:lstStyle/>
            <a:p>
              <a:pPr algn="ctr"/>
              <a:r>
                <a:rPr lang="en-US" sz="1020" dirty="0">
                  <a:solidFill>
                    <a:srgbClr val="FFFFFF"/>
                  </a:solidFill>
                </a:rPr>
                <a:t>EDGE (SIP)</a:t>
              </a:r>
            </a:p>
          </p:txBody>
        </p:sp>
      </p:grpSp>
      <p:grpSp>
        <p:nvGrpSpPr>
          <p:cNvPr id="41" name="Group 40"/>
          <p:cNvGrpSpPr/>
          <p:nvPr/>
        </p:nvGrpSpPr>
        <p:grpSpPr>
          <a:xfrm>
            <a:off x="9055596" y="2544356"/>
            <a:ext cx="1021631" cy="854886"/>
            <a:chOff x="5475310" y="2819400"/>
            <a:chExt cx="1001690" cy="838200"/>
          </a:xfrm>
        </p:grpSpPr>
        <p:pic>
          <p:nvPicPr>
            <p:cNvPr id="7" name="Picture 6"/>
            <p:cNvPicPr>
              <a:picLocks noChangeAspect="1"/>
            </p:cNvPicPr>
            <p:nvPr/>
          </p:nvPicPr>
          <p:blipFill>
            <a:blip r:embed="rId3"/>
            <a:stretch>
              <a:fillRect/>
            </a:stretch>
          </p:blipFill>
          <p:spPr>
            <a:xfrm>
              <a:off x="5475310" y="3124200"/>
              <a:ext cx="620690" cy="533400"/>
            </a:xfrm>
            <a:prstGeom prst="rect">
              <a:avLst/>
            </a:prstGeom>
          </p:spPr>
        </p:pic>
        <p:sp>
          <p:nvSpPr>
            <p:cNvPr id="12" name="TextBox 11"/>
            <p:cNvSpPr txBox="1"/>
            <p:nvPr/>
          </p:nvSpPr>
          <p:spPr>
            <a:xfrm>
              <a:off x="5787617" y="2819400"/>
              <a:ext cx="689383" cy="406265"/>
            </a:xfrm>
            <a:prstGeom prst="rect">
              <a:avLst/>
            </a:prstGeom>
            <a:noFill/>
          </p:spPr>
          <p:txBody>
            <a:bodyPr wrap="square" rtlCol="0">
              <a:spAutoFit/>
            </a:bodyPr>
            <a:lstStyle/>
            <a:p>
              <a:pPr algn="ctr"/>
              <a:r>
                <a:rPr lang="en-US" sz="1020" dirty="0">
                  <a:solidFill>
                    <a:srgbClr val="FFFFFF"/>
                  </a:solidFill>
                </a:rPr>
                <a:t>EDGE (SIP)</a:t>
              </a:r>
            </a:p>
          </p:txBody>
        </p:sp>
      </p:grpSp>
      <p:grpSp>
        <p:nvGrpSpPr>
          <p:cNvPr id="26" name="Group 25"/>
          <p:cNvGrpSpPr/>
          <p:nvPr/>
        </p:nvGrpSpPr>
        <p:grpSpPr>
          <a:xfrm>
            <a:off x="9605873" y="3564812"/>
            <a:ext cx="1221836" cy="1065201"/>
            <a:chOff x="6629400" y="4495801"/>
            <a:chExt cx="1197987" cy="1044410"/>
          </a:xfrm>
        </p:grpSpPr>
        <p:pic>
          <p:nvPicPr>
            <p:cNvPr id="4" name="Picture 3"/>
            <p:cNvPicPr>
              <a:picLocks noChangeAspect="1"/>
            </p:cNvPicPr>
            <p:nvPr/>
          </p:nvPicPr>
          <p:blipFill>
            <a:blip r:embed="rId4"/>
            <a:stretch>
              <a:fillRect/>
            </a:stretch>
          </p:blipFill>
          <p:spPr>
            <a:xfrm>
              <a:off x="6934201" y="4495801"/>
              <a:ext cx="893186" cy="838200"/>
            </a:xfrm>
            <a:prstGeom prst="rect">
              <a:avLst/>
            </a:prstGeom>
          </p:spPr>
        </p:pic>
        <p:sp>
          <p:nvSpPr>
            <p:cNvPr id="13" name="TextBox 12"/>
            <p:cNvSpPr txBox="1"/>
            <p:nvPr/>
          </p:nvSpPr>
          <p:spPr>
            <a:xfrm>
              <a:off x="6629400" y="5133946"/>
              <a:ext cx="923234" cy="406265"/>
            </a:xfrm>
            <a:prstGeom prst="rect">
              <a:avLst/>
            </a:prstGeom>
            <a:noFill/>
          </p:spPr>
          <p:txBody>
            <a:bodyPr wrap="square" rtlCol="0">
              <a:spAutoFit/>
            </a:bodyPr>
            <a:lstStyle/>
            <a:p>
              <a:pPr algn="ctr"/>
              <a:r>
                <a:rPr lang="en-US" sz="1020" dirty="0">
                  <a:solidFill>
                    <a:srgbClr val="FFFFFF"/>
                  </a:solidFill>
                </a:rPr>
                <a:t>PNCH Services</a:t>
              </a:r>
            </a:p>
          </p:txBody>
        </p:sp>
      </p:grpSp>
      <p:grpSp>
        <p:nvGrpSpPr>
          <p:cNvPr id="17" name="Group 16"/>
          <p:cNvGrpSpPr/>
          <p:nvPr/>
        </p:nvGrpSpPr>
        <p:grpSpPr>
          <a:xfrm>
            <a:off x="9877280" y="1288313"/>
            <a:ext cx="984033" cy="984033"/>
            <a:chOff x="7091017" y="1909076"/>
            <a:chExt cx="964826" cy="964826"/>
          </a:xfrm>
        </p:grpSpPr>
        <p:pic>
          <p:nvPicPr>
            <p:cNvPr id="14" name="Picture 13" descr="\\MAGNUM\Projects\Microsoft\Cloud Power FY12\Design\ICONS_PNG\Cloud.png"/>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7091017" y="1909076"/>
              <a:ext cx="964826" cy="964826"/>
            </a:xfrm>
            <a:prstGeom prst="rect">
              <a:avLst/>
            </a:prstGeom>
            <a:noFill/>
          </p:spPr>
        </p:pic>
        <p:sp>
          <p:nvSpPr>
            <p:cNvPr id="16" name="TextBox 15"/>
            <p:cNvSpPr txBox="1"/>
            <p:nvPr/>
          </p:nvSpPr>
          <p:spPr>
            <a:xfrm>
              <a:off x="7235417" y="2268379"/>
              <a:ext cx="689383" cy="249299"/>
            </a:xfrm>
            <a:prstGeom prst="rect">
              <a:avLst/>
            </a:prstGeom>
            <a:noFill/>
          </p:spPr>
          <p:txBody>
            <a:bodyPr wrap="square" rtlCol="0">
              <a:spAutoFit/>
            </a:bodyPr>
            <a:lstStyle/>
            <a:p>
              <a:pPr algn="ctr"/>
              <a:r>
                <a:rPr lang="en-US" sz="1020" dirty="0">
                  <a:solidFill>
                    <a:srgbClr val="000000"/>
                  </a:solidFill>
                </a:rPr>
                <a:t>MPNS</a:t>
              </a:r>
            </a:p>
          </p:txBody>
        </p:sp>
      </p:grpSp>
      <p:cxnSp>
        <p:nvCxnSpPr>
          <p:cNvPr id="19" name="Elbow Connector 18"/>
          <p:cNvCxnSpPr/>
          <p:nvPr/>
        </p:nvCxnSpPr>
        <p:spPr>
          <a:xfrm>
            <a:off x="2021522" y="2214762"/>
            <a:ext cx="5511275" cy="147926"/>
          </a:xfrm>
          <a:prstGeom prst="bentConnector3">
            <a:avLst>
              <a:gd name="adj1" fmla="val 100005"/>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2021523" y="3807195"/>
            <a:ext cx="5589599" cy="127335"/>
          </a:xfrm>
          <a:prstGeom prst="bentConnector3">
            <a:avLst>
              <a:gd name="adj1" fmla="val 100054"/>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638827" y="4918141"/>
            <a:ext cx="1221836" cy="1057114"/>
            <a:chOff x="6629400" y="4495801"/>
            <a:chExt cx="1197987" cy="1036480"/>
          </a:xfrm>
        </p:grpSpPr>
        <p:pic>
          <p:nvPicPr>
            <p:cNvPr id="31" name="Picture 30"/>
            <p:cNvPicPr>
              <a:picLocks noChangeAspect="1"/>
            </p:cNvPicPr>
            <p:nvPr/>
          </p:nvPicPr>
          <p:blipFill>
            <a:blip r:embed="rId4"/>
            <a:stretch>
              <a:fillRect/>
            </a:stretch>
          </p:blipFill>
          <p:spPr>
            <a:xfrm>
              <a:off x="6934201" y="4495801"/>
              <a:ext cx="893186" cy="838200"/>
            </a:xfrm>
            <a:prstGeom prst="rect">
              <a:avLst/>
            </a:prstGeom>
          </p:spPr>
        </p:pic>
        <p:sp>
          <p:nvSpPr>
            <p:cNvPr id="32" name="TextBox 31"/>
            <p:cNvSpPr txBox="1"/>
            <p:nvPr/>
          </p:nvSpPr>
          <p:spPr>
            <a:xfrm>
              <a:off x="6629400" y="5133946"/>
              <a:ext cx="1197987" cy="398335"/>
            </a:xfrm>
            <a:prstGeom prst="rect">
              <a:avLst/>
            </a:prstGeom>
            <a:noFill/>
          </p:spPr>
          <p:txBody>
            <a:bodyPr wrap="square" rtlCol="0">
              <a:spAutoFit/>
            </a:bodyPr>
            <a:lstStyle/>
            <a:p>
              <a:pPr algn="ctr"/>
              <a:r>
                <a:rPr lang="en-US" sz="1020" dirty="0" smtClean="0">
                  <a:solidFill>
                    <a:srgbClr val="FFFFFF"/>
                  </a:solidFill>
                </a:rPr>
                <a:t>FE Pool 2, </a:t>
              </a:r>
            </a:p>
            <a:p>
              <a:pPr algn="ctr"/>
              <a:r>
                <a:rPr lang="en-US" sz="1020" dirty="0" smtClean="0">
                  <a:solidFill>
                    <a:srgbClr val="FFFFFF"/>
                  </a:solidFill>
                </a:rPr>
                <a:t>Mediation Server</a:t>
              </a:r>
              <a:endParaRPr lang="en-US" sz="1020" dirty="0">
                <a:solidFill>
                  <a:srgbClr val="FFFFFF"/>
                </a:solidFill>
              </a:endParaRPr>
            </a:p>
          </p:txBody>
        </p:sp>
      </p:grpSp>
      <p:grpSp>
        <p:nvGrpSpPr>
          <p:cNvPr id="33" name="Group 32"/>
          <p:cNvGrpSpPr/>
          <p:nvPr/>
        </p:nvGrpSpPr>
        <p:grpSpPr>
          <a:xfrm>
            <a:off x="6181320" y="4914722"/>
            <a:ext cx="1221836" cy="1057114"/>
            <a:chOff x="6629400" y="4495801"/>
            <a:chExt cx="1197987" cy="1036480"/>
          </a:xfrm>
        </p:grpSpPr>
        <p:pic>
          <p:nvPicPr>
            <p:cNvPr id="34" name="Picture 33"/>
            <p:cNvPicPr>
              <a:picLocks noChangeAspect="1"/>
            </p:cNvPicPr>
            <p:nvPr/>
          </p:nvPicPr>
          <p:blipFill>
            <a:blip r:embed="rId4"/>
            <a:stretch>
              <a:fillRect/>
            </a:stretch>
          </p:blipFill>
          <p:spPr>
            <a:xfrm>
              <a:off x="6934201" y="4495801"/>
              <a:ext cx="893186" cy="838200"/>
            </a:xfrm>
            <a:prstGeom prst="rect">
              <a:avLst/>
            </a:prstGeom>
          </p:spPr>
        </p:pic>
        <p:sp>
          <p:nvSpPr>
            <p:cNvPr id="35" name="TextBox 34"/>
            <p:cNvSpPr txBox="1"/>
            <p:nvPr/>
          </p:nvSpPr>
          <p:spPr>
            <a:xfrm>
              <a:off x="6629400" y="5133946"/>
              <a:ext cx="1192918" cy="398335"/>
            </a:xfrm>
            <a:prstGeom prst="rect">
              <a:avLst/>
            </a:prstGeom>
            <a:noFill/>
          </p:spPr>
          <p:txBody>
            <a:bodyPr wrap="square" rtlCol="0">
              <a:spAutoFit/>
            </a:bodyPr>
            <a:lstStyle/>
            <a:p>
              <a:pPr algn="ctr"/>
              <a:r>
                <a:rPr lang="en-US" sz="1020" dirty="0" smtClean="0">
                  <a:solidFill>
                    <a:srgbClr val="FFFFFF"/>
                  </a:solidFill>
                </a:rPr>
                <a:t>FE Pool 3, </a:t>
              </a:r>
            </a:p>
            <a:p>
              <a:pPr algn="ctr"/>
              <a:r>
                <a:rPr lang="en-US" sz="1020" dirty="0" smtClean="0">
                  <a:solidFill>
                    <a:srgbClr val="FFFFFF"/>
                  </a:solidFill>
                </a:rPr>
                <a:t>Mediation Server</a:t>
              </a:r>
              <a:endParaRPr lang="en-US" sz="1020" dirty="0">
                <a:solidFill>
                  <a:srgbClr val="FFFFFF"/>
                </a:solidFill>
              </a:endParaRPr>
            </a:p>
          </p:txBody>
        </p:sp>
      </p:grpSp>
      <p:sp>
        <p:nvSpPr>
          <p:cNvPr id="36" name="TextBox 35"/>
          <p:cNvSpPr txBox="1"/>
          <p:nvPr/>
        </p:nvSpPr>
        <p:spPr>
          <a:xfrm>
            <a:off x="3017837" y="6088062"/>
            <a:ext cx="4871415" cy="421910"/>
          </a:xfrm>
          <a:prstGeom prst="rect">
            <a:avLst/>
          </a:prstGeom>
          <a:noFill/>
        </p:spPr>
        <p:txBody>
          <a:bodyPr wrap="square" rtlCol="0">
            <a:spAutoFit/>
          </a:bodyPr>
          <a:lstStyle/>
          <a:p>
            <a:pPr algn="ctr"/>
            <a:r>
              <a:rPr lang="en-US" sz="1071" dirty="0">
                <a:solidFill>
                  <a:srgbClr val="FFFFFF"/>
                </a:solidFill>
              </a:rPr>
              <a:t>Lync </a:t>
            </a:r>
            <a:r>
              <a:rPr lang="en-US" sz="1071" dirty="0" smtClean="0">
                <a:solidFill>
                  <a:srgbClr val="FFFFFF"/>
                </a:solidFill>
              </a:rPr>
              <a:t>Server</a:t>
            </a:r>
          </a:p>
          <a:p>
            <a:pPr algn="ctr"/>
            <a:r>
              <a:rPr lang="en-US" sz="1071" dirty="0" smtClean="0">
                <a:solidFill>
                  <a:srgbClr val="FFFFFF"/>
                </a:solidFill>
              </a:rPr>
              <a:t>(with Skype for Business Web Components: UC </a:t>
            </a:r>
            <a:r>
              <a:rPr lang="en-US" sz="1071" dirty="0">
                <a:solidFill>
                  <a:srgbClr val="FFFFFF"/>
                </a:solidFill>
              </a:rPr>
              <a:t>Web API, </a:t>
            </a:r>
            <a:r>
              <a:rPr lang="en-US" sz="1071" dirty="0" smtClean="0">
                <a:solidFill>
                  <a:srgbClr val="FFFFFF"/>
                </a:solidFill>
              </a:rPr>
              <a:t>Discovery</a:t>
            </a:r>
            <a:r>
              <a:rPr lang="en-US" sz="1071" dirty="0">
                <a:solidFill>
                  <a:srgbClr val="FFFFFF"/>
                </a:solidFill>
              </a:rPr>
              <a:t>)</a:t>
            </a:r>
          </a:p>
        </p:txBody>
      </p:sp>
      <p:sp>
        <p:nvSpPr>
          <p:cNvPr id="37" name="Right Brace 36"/>
          <p:cNvSpPr/>
          <p:nvPr/>
        </p:nvSpPr>
        <p:spPr>
          <a:xfrm rot="5400000">
            <a:off x="5415450" y="3963209"/>
            <a:ext cx="104823" cy="4138049"/>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
        <p:nvSpPr>
          <p:cNvPr id="42" name="TextBox 41"/>
          <p:cNvSpPr txBox="1"/>
          <p:nvPr/>
        </p:nvSpPr>
        <p:spPr>
          <a:xfrm>
            <a:off x="1598511" y="2843242"/>
            <a:ext cx="341632" cy="376065"/>
          </a:xfrm>
          <a:prstGeom prst="rect">
            <a:avLst/>
          </a:prstGeom>
          <a:noFill/>
        </p:spPr>
        <p:txBody>
          <a:bodyPr vert="vert270" wrap="none" rtlCol="0">
            <a:spAutoFit/>
          </a:bodyPr>
          <a:lstStyle/>
          <a:p>
            <a:r>
              <a:rPr lang="en-US" sz="1020" dirty="0">
                <a:solidFill>
                  <a:srgbClr val="FFFFFF"/>
                </a:solidFill>
              </a:rPr>
              <a:t>DMZ</a:t>
            </a:r>
          </a:p>
        </p:txBody>
      </p:sp>
      <p:sp>
        <p:nvSpPr>
          <p:cNvPr id="43" name="TextBox 42"/>
          <p:cNvSpPr txBox="1"/>
          <p:nvPr/>
        </p:nvSpPr>
        <p:spPr>
          <a:xfrm>
            <a:off x="1598511" y="4012158"/>
            <a:ext cx="341632" cy="669414"/>
          </a:xfrm>
          <a:prstGeom prst="rect">
            <a:avLst/>
          </a:prstGeom>
          <a:noFill/>
        </p:spPr>
        <p:txBody>
          <a:bodyPr vert="vert270" wrap="none" rtlCol="0">
            <a:spAutoFit/>
          </a:bodyPr>
          <a:lstStyle/>
          <a:p>
            <a:r>
              <a:rPr lang="en-US" sz="1020" dirty="0">
                <a:solidFill>
                  <a:srgbClr val="FFFFFF"/>
                </a:solidFill>
              </a:rPr>
              <a:t>Enterprise</a:t>
            </a:r>
          </a:p>
        </p:txBody>
      </p:sp>
      <p:sp>
        <p:nvSpPr>
          <p:cNvPr id="44" name="TextBox 43"/>
          <p:cNvSpPr txBox="1"/>
          <p:nvPr/>
        </p:nvSpPr>
        <p:spPr>
          <a:xfrm>
            <a:off x="1598511" y="1667175"/>
            <a:ext cx="341632" cy="547586"/>
          </a:xfrm>
          <a:prstGeom prst="rect">
            <a:avLst/>
          </a:prstGeom>
          <a:noFill/>
        </p:spPr>
        <p:txBody>
          <a:bodyPr vert="vert270" wrap="none" rtlCol="0">
            <a:spAutoFit/>
          </a:bodyPr>
          <a:lstStyle/>
          <a:p>
            <a:r>
              <a:rPr lang="en-US" sz="1020" dirty="0">
                <a:solidFill>
                  <a:srgbClr val="FFFFFF"/>
                </a:solidFill>
              </a:rPr>
              <a:t>Internet</a:t>
            </a:r>
          </a:p>
        </p:txBody>
      </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4630" y="3968479"/>
            <a:ext cx="225259" cy="447513"/>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2445" y="1572165"/>
            <a:ext cx="225259" cy="447513"/>
          </a:xfrm>
          <a:prstGeom prst="rect">
            <a:avLst/>
          </a:prstGeom>
        </p:spPr>
      </p:pic>
      <p:grpSp>
        <p:nvGrpSpPr>
          <p:cNvPr id="47" name="Group 46"/>
          <p:cNvGrpSpPr/>
          <p:nvPr/>
        </p:nvGrpSpPr>
        <p:grpSpPr>
          <a:xfrm>
            <a:off x="2627417" y="1028055"/>
            <a:ext cx="984033" cy="984033"/>
            <a:chOff x="7091017" y="1909076"/>
            <a:chExt cx="964826" cy="964826"/>
          </a:xfrm>
        </p:grpSpPr>
        <p:pic>
          <p:nvPicPr>
            <p:cNvPr id="48" name="Picture 47" descr="\\MAGNUM\Projects\Microsoft\Cloud Power FY12\Design\ICONS_PNG\Cloud.png"/>
            <p:cNvPicPr>
              <a:picLocks noChangeAspect="1" noChangeArrowheads="1"/>
            </p:cNvPicPr>
            <p:nvPr/>
          </p:nvPicPr>
          <p:blipFill>
            <a:blip r:embed="rId5" cstate="print"/>
            <a:srcRect/>
            <a:stretch>
              <a:fillRect/>
            </a:stretch>
          </p:blipFill>
          <p:spPr bwMode="auto">
            <a:xfrm>
              <a:off x="7091017" y="1909076"/>
              <a:ext cx="964826" cy="964826"/>
            </a:xfrm>
            <a:prstGeom prst="rect">
              <a:avLst/>
            </a:prstGeom>
            <a:noFill/>
          </p:spPr>
        </p:pic>
        <p:sp>
          <p:nvSpPr>
            <p:cNvPr id="49" name="TextBox 48"/>
            <p:cNvSpPr txBox="1"/>
            <p:nvPr/>
          </p:nvSpPr>
          <p:spPr>
            <a:xfrm>
              <a:off x="7235417" y="2195570"/>
              <a:ext cx="689383" cy="406265"/>
            </a:xfrm>
            <a:prstGeom prst="rect">
              <a:avLst/>
            </a:prstGeom>
            <a:noFill/>
          </p:spPr>
          <p:txBody>
            <a:bodyPr wrap="square" rtlCol="0">
              <a:spAutoFit/>
            </a:bodyPr>
            <a:lstStyle/>
            <a:p>
              <a:pPr algn="ctr"/>
              <a:r>
                <a:rPr lang="en-US" sz="1020" dirty="0">
                  <a:solidFill>
                    <a:srgbClr val="000000"/>
                  </a:solidFill>
                </a:rPr>
                <a:t>PSTN/ GSM</a:t>
              </a:r>
            </a:p>
          </p:txBody>
        </p:sp>
      </p:grpSp>
      <p:cxnSp>
        <p:nvCxnSpPr>
          <p:cNvPr id="61" name="Straight Arrow Connector 60"/>
          <p:cNvCxnSpPr/>
          <p:nvPr/>
        </p:nvCxnSpPr>
        <p:spPr>
          <a:xfrm>
            <a:off x="5922270" y="2116912"/>
            <a:ext cx="0" cy="621736"/>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45" idx="0"/>
            <a:endCxn id="3" idx="0"/>
          </p:cNvCxnSpPr>
          <p:nvPr/>
        </p:nvCxnSpPr>
        <p:spPr>
          <a:xfrm rot="5400000" flipH="1" flipV="1">
            <a:off x="4483834" y="2694722"/>
            <a:ext cx="1097185" cy="1450331"/>
          </a:xfrm>
          <a:prstGeom prst="curvedConnector3">
            <a:avLst>
              <a:gd name="adj1" fmla="val 202429"/>
            </a:avLst>
          </a:prstGeom>
          <a:ln>
            <a:solidFill>
              <a:srgbClr val="FF9933"/>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231214" y="3935393"/>
            <a:ext cx="903747" cy="704464"/>
            <a:chOff x="685800" y="4414686"/>
            <a:chExt cx="886107" cy="690714"/>
          </a:xfrm>
        </p:grpSpPr>
        <p:pic>
          <p:nvPicPr>
            <p:cNvPr id="21" name="Picture 20"/>
            <p:cNvPicPr>
              <a:picLocks noChangeAspect="1"/>
            </p:cNvPicPr>
            <p:nvPr/>
          </p:nvPicPr>
          <p:blipFill>
            <a:blip r:embed="rId7"/>
            <a:stretch>
              <a:fillRect/>
            </a:stretch>
          </p:blipFill>
          <p:spPr>
            <a:xfrm>
              <a:off x="685800" y="4615994"/>
              <a:ext cx="525604" cy="489406"/>
            </a:xfrm>
            <a:prstGeom prst="rect">
              <a:avLst/>
            </a:prstGeom>
          </p:spPr>
        </p:pic>
        <p:sp>
          <p:nvSpPr>
            <p:cNvPr id="53" name="TextBox 52"/>
            <p:cNvSpPr txBox="1"/>
            <p:nvPr/>
          </p:nvSpPr>
          <p:spPr>
            <a:xfrm>
              <a:off x="882524" y="4414686"/>
              <a:ext cx="689383" cy="406265"/>
            </a:xfrm>
            <a:prstGeom prst="rect">
              <a:avLst/>
            </a:prstGeom>
            <a:noFill/>
          </p:spPr>
          <p:txBody>
            <a:bodyPr wrap="square" rtlCol="0">
              <a:spAutoFit/>
            </a:bodyPr>
            <a:lstStyle/>
            <a:p>
              <a:pPr algn="ctr"/>
              <a:r>
                <a:rPr lang="en-US" sz="1020" dirty="0">
                  <a:solidFill>
                    <a:srgbClr val="FFFFFF"/>
                  </a:solidFill>
                </a:rPr>
                <a:t>Media Gateway</a:t>
              </a:r>
            </a:p>
          </p:txBody>
        </p:sp>
      </p:grpSp>
      <p:pic>
        <p:nvPicPr>
          <p:cNvPr id="63" name="Picture 62"/>
          <p:cNvPicPr>
            <a:picLocks noChangeAspect="1"/>
          </p:cNvPicPr>
          <p:nvPr/>
        </p:nvPicPr>
        <p:blipFill>
          <a:blip r:embed="rId8"/>
          <a:stretch>
            <a:fillRect/>
          </a:stretch>
        </p:blipFill>
        <p:spPr>
          <a:xfrm>
            <a:off x="3273371" y="4148197"/>
            <a:ext cx="447739" cy="375246"/>
          </a:xfrm>
          <a:prstGeom prst="rect">
            <a:avLst/>
          </a:prstGeom>
        </p:spPr>
      </p:pic>
      <p:cxnSp>
        <p:nvCxnSpPr>
          <p:cNvPr id="81" name="Straight Arrow Connector 80"/>
          <p:cNvCxnSpPr/>
          <p:nvPr/>
        </p:nvCxnSpPr>
        <p:spPr>
          <a:xfrm flipH="1">
            <a:off x="4716744" y="3551472"/>
            <a:ext cx="807895" cy="1390054"/>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950357" y="3545715"/>
            <a:ext cx="449900" cy="139581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549745" y="1417460"/>
            <a:ext cx="77717" cy="4874143"/>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6991463" y="3127233"/>
            <a:ext cx="2044193" cy="443857"/>
            <a:chOff x="5101533" y="3581400"/>
            <a:chExt cx="2004293" cy="435193"/>
          </a:xfrm>
        </p:grpSpPr>
        <p:cxnSp>
          <p:nvCxnSpPr>
            <p:cNvPr id="73" name="Straight Arrow Connector 72"/>
            <p:cNvCxnSpPr/>
            <p:nvPr/>
          </p:nvCxnSpPr>
          <p:spPr>
            <a:xfrm flipV="1">
              <a:off x="5101533" y="3581400"/>
              <a:ext cx="2004293" cy="38100"/>
            </a:xfrm>
            <a:prstGeom prst="straightConnector1">
              <a:avLst/>
            </a:prstGeom>
            <a:ln w="38100">
              <a:solidFill>
                <a:srgbClr val="3FBD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562600" y="3610328"/>
              <a:ext cx="1258773" cy="406265"/>
            </a:xfrm>
            <a:prstGeom prst="rect">
              <a:avLst/>
            </a:prstGeom>
            <a:noFill/>
          </p:spPr>
          <p:txBody>
            <a:bodyPr wrap="square" rtlCol="0">
              <a:spAutoFit/>
            </a:bodyPr>
            <a:lstStyle/>
            <a:p>
              <a:pPr algn="ctr"/>
              <a:r>
                <a:rPr lang="en-US" sz="1020" dirty="0">
                  <a:solidFill>
                    <a:srgbClr val="FFFFFF"/>
                  </a:solidFill>
                </a:rPr>
                <a:t>SIP Federation (push.lync.com)</a:t>
              </a:r>
            </a:p>
          </p:txBody>
        </p:sp>
      </p:grpSp>
      <p:sp>
        <p:nvSpPr>
          <p:cNvPr id="15" name="TextBox 14"/>
          <p:cNvSpPr txBox="1"/>
          <p:nvPr/>
        </p:nvSpPr>
        <p:spPr>
          <a:xfrm>
            <a:off x="11122473" y="6263641"/>
            <a:ext cx="528405" cy="446397"/>
          </a:xfrm>
          <a:prstGeom prst="rect">
            <a:avLst/>
          </a:prstGeom>
          <a:noFill/>
        </p:spPr>
        <p:txBody>
          <a:bodyPr wrap="none" rtlCol="0">
            <a:spAutoFit/>
          </a:bodyPr>
          <a:lstStyle/>
          <a:p>
            <a:r>
              <a:rPr lang="en-US" sz="1122" dirty="0">
                <a:solidFill>
                  <a:srgbClr val="FFFFFF"/>
                </a:solidFill>
              </a:rPr>
              <a:t>HTTP</a:t>
            </a:r>
          </a:p>
          <a:p>
            <a:r>
              <a:rPr lang="en-US" sz="1122" dirty="0">
                <a:solidFill>
                  <a:srgbClr val="FFFFFF"/>
                </a:solidFill>
              </a:rPr>
              <a:t>SIP</a:t>
            </a:r>
          </a:p>
        </p:txBody>
      </p:sp>
      <p:cxnSp>
        <p:nvCxnSpPr>
          <p:cNvPr id="24" name="Straight Connector 23"/>
          <p:cNvCxnSpPr/>
          <p:nvPr/>
        </p:nvCxnSpPr>
        <p:spPr>
          <a:xfrm>
            <a:off x="11588775" y="6415764"/>
            <a:ext cx="439444" cy="0"/>
          </a:xfrm>
          <a:prstGeom prst="line">
            <a:avLst/>
          </a:prstGeom>
          <a:ln>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588775" y="6571198"/>
            <a:ext cx="439444" cy="0"/>
          </a:xfrm>
          <a:prstGeom prst="line">
            <a:avLst/>
          </a:prstGeom>
          <a:ln>
            <a:solidFill>
              <a:srgbClr val="3FBD0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8687133" y="1692477"/>
            <a:ext cx="1135886" cy="984033"/>
            <a:chOff x="7091017" y="1909076"/>
            <a:chExt cx="964826" cy="964826"/>
          </a:xfrm>
        </p:grpSpPr>
        <p:pic>
          <p:nvPicPr>
            <p:cNvPr id="65" name="Picture 64" descr="\\MAGNUM\Projects\Microsoft\Cloud Power FY12\Design\ICONS_PNG\Cloud.png"/>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7091017" y="1909076"/>
              <a:ext cx="964826" cy="964826"/>
            </a:xfrm>
            <a:prstGeom prst="rect">
              <a:avLst/>
            </a:prstGeom>
            <a:noFill/>
          </p:spPr>
        </p:pic>
        <p:sp>
          <p:nvSpPr>
            <p:cNvPr id="66" name="TextBox 65"/>
            <p:cNvSpPr txBox="1"/>
            <p:nvPr/>
          </p:nvSpPr>
          <p:spPr>
            <a:xfrm>
              <a:off x="7184911" y="2229917"/>
              <a:ext cx="689383" cy="406265"/>
            </a:xfrm>
            <a:prstGeom prst="rect">
              <a:avLst/>
            </a:prstGeom>
            <a:noFill/>
          </p:spPr>
          <p:txBody>
            <a:bodyPr wrap="square" rtlCol="0">
              <a:spAutoFit/>
            </a:bodyPr>
            <a:lstStyle/>
            <a:p>
              <a:pPr algn="ctr"/>
              <a:r>
                <a:rPr lang="en-US" sz="1020" dirty="0">
                  <a:solidFill>
                    <a:srgbClr val="000000"/>
                  </a:solidFill>
                </a:rPr>
                <a:t>Exchange Online</a:t>
              </a:r>
            </a:p>
          </p:txBody>
        </p:sp>
      </p:grpSp>
      <p:grpSp>
        <p:nvGrpSpPr>
          <p:cNvPr id="50" name="Group 49"/>
          <p:cNvGrpSpPr/>
          <p:nvPr/>
        </p:nvGrpSpPr>
        <p:grpSpPr>
          <a:xfrm>
            <a:off x="3323659" y="4918141"/>
            <a:ext cx="1276935" cy="1057114"/>
            <a:chOff x="3323659" y="4918141"/>
            <a:chExt cx="1276935" cy="1057114"/>
          </a:xfrm>
        </p:grpSpPr>
        <p:grpSp>
          <p:nvGrpSpPr>
            <p:cNvPr id="27" name="Group 26"/>
            <p:cNvGrpSpPr/>
            <p:nvPr/>
          </p:nvGrpSpPr>
          <p:grpSpPr>
            <a:xfrm>
              <a:off x="3323659" y="4918141"/>
              <a:ext cx="1221836" cy="1057114"/>
              <a:chOff x="6629400" y="4495801"/>
              <a:chExt cx="1197987" cy="1036480"/>
            </a:xfrm>
          </p:grpSpPr>
          <p:pic>
            <p:nvPicPr>
              <p:cNvPr id="28" name="Picture 27"/>
              <p:cNvPicPr>
                <a:picLocks noChangeAspect="1"/>
              </p:cNvPicPr>
              <p:nvPr/>
            </p:nvPicPr>
            <p:blipFill>
              <a:blip r:embed="rId4"/>
              <a:stretch>
                <a:fillRect/>
              </a:stretch>
            </p:blipFill>
            <p:spPr>
              <a:xfrm>
                <a:off x="6934201" y="4495801"/>
                <a:ext cx="893186" cy="838200"/>
              </a:xfrm>
              <a:prstGeom prst="rect">
                <a:avLst/>
              </a:prstGeom>
            </p:spPr>
          </p:pic>
          <p:sp>
            <p:nvSpPr>
              <p:cNvPr id="29" name="TextBox 28"/>
              <p:cNvSpPr txBox="1"/>
              <p:nvPr/>
            </p:nvSpPr>
            <p:spPr>
              <a:xfrm>
                <a:off x="6629400" y="5133946"/>
                <a:ext cx="1158096" cy="398335"/>
              </a:xfrm>
              <a:prstGeom prst="rect">
                <a:avLst/>
              </a:prstGeom>
              <a:noFill/>
            </p:spPr>
            <p:txBody>
              <a:bodyPr wrap="square" rtlCol="0">
                <a:spAutoFit/>
              </a:bodyPr>
              <a:lstStyle/>
              <a:p>
                <a:pPr algn="ctr"/>
                <a:r>
                  <a:rPr lang="en-US" sz="1020" dirty="0" smtClean="0">
                    <a:solidFill>
                      <a:srgbClr val="FFFFFF"/>
                    </a:solidFill>
                  </a:rPr>
                  <a:t>FE Pool 1, Mediation Server</a:t>
                </a:r>
                <a:endParaRPr lang="en-US" sz="1020" dirty="0">
                  <a:solidFill>
                    <a:srgbClr val="FFFFFF"/>
                  </a:solidFill>
                </a:endParaRPr>
              </a:p>
            </p:txBody>
          </p:sp>
        </p:grpSp>
        <p:pic>
          <p:nvPicPr>
            <p:cNvPr id="18" name="Picture 17"/>
            <p:cNvPicPr>
              <a:picLocks noChangeAspect="1"/>
            </p:cNvPicPr>
            <p:nvPr/>
          </p:nvPicPr>
          <p:blipFill>
            <a:blip r:embed="rId9"/>
            <a:stretch>
              <a:fillRect/>
            </a:stretch>
          </p:blipFill>
          <p:spPr>
            <a:xfrm>
              <a:off x="4360175" y="5203766"/>
              <a:ext cx="240419" cy="218681"/>
            </a:xfrm>
            <a:prstGeom prst="rect">
              <a:avLst/>
            </a:prstGeom>
          </p:spPr>
        </p:pic>
      </p:grpSp>
      <p:grpSp>
        <p:nvGrpSpPr>
          <p:cNvPr id="51" name="Group 50"/>
          <p:cNvGrpSpPr/>
          <p:nvPr/>
        </p:nvGrpSpPr>
        <p:grpSpPr>
          <a:xfrm>
            <a:off x="9369562" y="5070546"/>
            <a:ext cx="1649275" cy="1155229"/>
            <a:chOff x="9369562" y="4849946"/>
            <a:chExt cx="1990725" cy="1375830"/>
          </a:xfrm>
        </p:grpSpPr>
        <p:pic>
          <p:nvPicPr>
            <p:cNvPr id="71" name="Picture 70"/>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black">
            <a:xfrm>
              <a:off x="9369562" y="4849946"/>
              <a:ext cx="1990725" cy="137583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p:cNvPicPr>
              <a:picLocks noChangeAspect="1"/>
            </p:cNvPicPr>
            <p:nvPr/>
          </p:nvPicPr>
          <p:blipFill>
            <a:blip r:embed="rId11">
              <a:lum bright="70000" contrast="-70000"/>
            </a:blip>
            <a:stretch>
              <a:fillRect/>
            </a:stretch>
          </p:blipFill>
          <p:spPr>
            <a:xfrm>
              <a:off x="9600463" y="5710499"/>
              <a:ext cx="1264144" cy="301228"/>
            </a:xfrm>
            <a:prstGeom prst="rect">
              <a:avLst/>
            </a:prstGeom>
          </p:spPr>
        </p:pic>
      </p:grpSp>
      <p:pic>
        <p:nvPicPr>
          <p:cNvPr id="67" name="Picture 66"/>
          <p:cNvPicPr>
            <a:picLocks noChangeAspect="1"/>
          </p:cNvPicPr>
          <p:nvPr/>
        </p:nvPicPr>
        <p:blipFill>
          <a:blip r:embed="rId9"/>
          <a:stretch>
            <a:fillRect/>
          </a:stretch>
        </p:blipFill>
        <p:spPr>
          <a:xfrm>
            <a:off x="5719969" y="5184565"/>
            <a:ext cx="240419" cy="218681"/>
          </a:xfrm>
          <a:prstGeom prst="rect">
            <a:avLst/>
          </a:prstGeom>
        </p:spPr>
      </p:pic>
      <p:pic>
        <p:nvPicPr>
          <p:cNvPr id="68" name="Picture 67"/>
          <p:cNvPicPr>
            <a:picLocks noChangeAspect="1"/>
          </p:cNvPicPr>
          <p:nvPr/>
        </p:nvPicPr>
        <p:blipFill>
          <a:blip r:embed="rId9"/>
          <a:stretch>
            <a:fillRect/>
          </a:stretch>
        </p:blipFill>
        <p:spPr>
          <a:xfrm>
            <a:off x="7254669" y="5172228"/>
            <a:ext cx="240419" cy="218681"/>
          </a:xfrm>
          <a:prstGeom prst="rect">
            <a:avLst/>
          </a:prstGeom>
        </p:spPr>
      </p:pic>
    </p:spTree>
    <p:extLst>
      <p:ext uri="{BB962C8B-B14F-4D97-AF65-F5344CB8AC3E}">
        <p14:creationId xmlns:p14="http://schemas.microsoft.com/office/powerpoint/2010/main" val="1062739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a:t>
            </a:r>
            <a:endParaRPr lang="en-US" dirty="0"/>
          </a:p>
        </p:txBody>
      </p:sp>
      <p:sp>
        <p:nvSpPr>
          <p:cNvPr id="3" name="TextBox 2"/>
          <p:cNvSpPr txBox="1"/>
          <p:nvPr/>
        </p:nvSpPr>
        <p:spPr>
          <a:xfrm>
            <a:off x="503237" y="1668462"/>
            <a:ext cx="5138266"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FE – 172.16.0.5</a:t>
            </a:r>
          </a:p>
          <a:p>
            <a:pPr>
              <a:lnSpc>
                <a:spcPct val="90000"/>
              </a:lnSpc>
              <a:spcAft>
                <a:spcPts val="600"/>
              </a:spcAft>
            </a:pPr>
            <a:r>
              <a:rPr lang="en-US" sz="2400" dirty="0" smtClean="0">
                <a:gradFill>
                  <a:gsLst>
                    <a:gs pos="2917">
                      <a:srgbClr val="FFFFFF"/>
                    </a:gs>
                    <a:gs pos="30000">
                      <a:srgbClr val="FFFFFF"/>
                    </a:gs>
                  </a:gsLst>
                  <a:lin ang="5400000" scaled="0"/>
                </a:gradFill>
              </a:rPr>
              <a:t>RP – 172.16.0.10 and 192.168.1.131</a:t>
            </a:r>
          </a:p>
          <a:p>
            <a:pPr>
              <a:lnSpc>
                <a:spcPct val="90000"/>
              </a:lnSpc>
              <a:spcAft>
                <a:spcPts val="600"/>
              </a:spcAft>
            </a:pPr>
            <a:r>
              <a:rPr lang="en-US" sz="2400" dirty="0" smtClean="0">
                <a:gradFill>
                  <a:gsLst>
                    <a:gs pos="2917">
                      <a:srgbClr val="FFFFFF"/>
                    </a:gs>
                    <a:gs pos="30000">
                      <a:srgbClr val="FFFFFF"/>
                    </a:gs>
                  </a:gsLst>
                  <a:lin ang="5400000" scaled="0"/>
                </a:gradFill>
              </a:rPr>
              <a:t>Desktop Client – 172.16.0.101</a:t>
            </a:r>
          </a:p>
          <a:p>
            <a:pPr>
              <a:lnSpc>
                <a:spcPct val="90000"/>
              </a:lnSpc>
              <a:spcAft>
                <a:spcPts val="600"/>
              </a:spcAft>
            </a:pPr>
            <a:r>
              <a:rPr lang="en-US" sz="2400" dirty="0" smtClean="0">
                <a:gradFill>
                  <a:gsLst>
                    <a:gs pos="2917">
                      <a:srgbClr val="FFFFFF"/>
                    </a:gs>
                    <a:gs pos="30000">
                      <a:srgbClr val="FFFFFF"/>
                    </a:gs>
                  </a:gsLst>
                  <a:lin ang="5400000" scaled="0"/>
                </a:gradFill>
              </a:rPr>
              <a:t>Edge – 192.168.1.128</a:t>
            </a:r>
          </a:p>
          <a:p>
            <a:pPr>
              <a:lnSpc>
                <a:spcPct val="90000"/>
              </a:lnSpc>
              <a:spcAft>
                <a:spcPts val="600"/>
              </a:spcAft>
            </a:pPr>
            <a:endParaRPr lang="en-US" sz="2400" dirty="0"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18408065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writing IM conversations</a:t>
            </a:r>
            <a:endParaRPr lang="en-US" dirty="0"/>
          </a:p>
        </p:txBody>
      </p:sp>
      <p:pic>
        <p:nvPicPr>
          <p:cNvPr id="4" name="Picture 3"/>
          <p:cNvPicPr>
            <a:picLocks noChangeAspect="1"/>
          </p:cNvPicPr>
          <p:nvPr/>
        </p:nvPicPr>
        <p:blipFill>
          <a:blip r:embed="rId2"/>
          <a:stretch>
            <a:fillRect/>
          </a:stretch>
        </p:blipFill>
        <p:spPr>
          <a:xfrm>
            <a:off x="731837" y="3497262"/>
            <a:ext cx="447739" cy="375246"/>
          </a:xfrm>
          <a:prstGeom prst="rect">
            <a:avLst/>
          </a:prstGeom>
        </p:spPr>
      </p:pic>
      <p:pic>
        <p:nvPicPr>
          <p:cNvPr id="5" name="Picture 4"/>
          <p:cNvPicPr>
            <a:picLocks noChangeAspect="1"/>
          </p:cNvPicPr>
          <p:nvPr/>
        </p:nvPicPr>
        <p:blipFill>
          <a:blip r:embed="rId3"/>
          <a:stretch>
            <a:fillRect/>
          </a:stretch>
        </p:blipFill>
        <p:spPr>
          <a:xfrm>
            <a:off x="2560637" y="3069818"/>
            <a:ext cx="910967" cy="854887"/>
          </a:xfrm>
          <a:prstGeom prst="rect">
            <a:avLst/>
          </a:prstGeom>
        </p:spPr>
      </p:pic>
      <p:sp>
        <p:nvSpPr>
          <p:cNvPr id="6" name="TextBox 5"/>
          <p:cNvSpPr txBox="1"/>
          <p:nvPr/>
        </p:nvSpPr>
        <p:spPr>
          <a:xfrm>
            <a:off x="2316170" y="3921847"/>
            <a:ext cx="1181151" cy="249299"/>
          </a:xfrm>
          <a:prstGeom prst="rect">
            <a:avLst/>
          </a:prstGeom>
          <a:noFill/>
        </p:spPr>
        <p:txBody>
          <a:bodyPr wrap="square" rtlCol="0">
            <a:spAutoFit/>
          </a:bodyPr>
          <a:lstStyle/>
          <a:p>
            <a:pPr algn="ctr"/>
            <a:r>
              <a:rPr lang="en-US" sz="1020" dirty="0" smtClean="0">
                <a:solidFill>
                  <a:srgbClr val="FFFFFF"/>
                </a:solidFill>
              </a:rPr>
              <a:t>FE Pool</a:t>
            </a:r>
            <a:endParaRPr lang="en-US" sz="1020" dirty="0">
              <a:solidFill>
                <a:srgbClr val="FFFFFF"/>
              </a:solidFill>
            </a:endParaRPr>
          </a:p>
        </p:txBody>
      </p:sp>
      <p:pic>
        <p:nvPicPr>
          <p:cNvPr id="7" name="Picture 6"/>
          <p:cNvPicPr>
            <a:picLocks noChangeAspect="1"/>
          </p:cNvPicPr>
          <p:nvPr/>
        </p:nvPicPr>
        <p:blipFill>
          <a:blip r:embed="rId2"/>
          <a:stretch>
            <a:fillRect/>
          </a:stretch>
        </p:blipFill>
        <p:spPr>
          <a:xfrm>
            <a:off x="4999037" y="3497261"/>
            <a:ext cx="447739" cy="375246"/>
          </a:xfrm>
          <a:prstGeom prst="rect">
            <a:avLst/>
          </a:prstGeom>
        </p:spPr>
      </p:pic>
      <p:cxnSp>
        <p:nvCxnSpPr>
          <p:cNvPr id="9" name="Straight Connector 8"/>
          <p:cNvCxnSpPr/>
          <p:nvPr/>
        </p:nvCxnSpPr>
        <p:spPr>
          <a:xfrm>
            <a:off x="1265237" y="3684885"/>
            <a:ext cx="114300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97321" y="3684885"/>
            <a:ext cx="133029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2586354" y="1593244"/>
            <a:ext cx="910967" cy="854887"/>
          </a:xfrm>
          <a:prstGeom prst="rect">
            <a:avLst/>
          </a:prstGeom>
        </p:spPr>
      </p:pic>
      <p:sp>
        <p:nvSpPr>
          <p:cNvPr id="14" name="TextBox 13"/>
          <p:cNvSpPr txBox="1"/>
          <p:nvPr/>
        </p:nvSpPr>
        <p:spPr>
          <a:xfrm>
            <a:off x="2408237" y="2451060"/>
            <a:ext cx="1181151" cy="406265"/>
          </a:xfrm>
          <a:prstGeom prst="rect">
            <a:avLst/>
          </a:prstGeom>
          <a:noFill/>
        </p:spPr>
        <p:txBody>
          <a:bodyPr wrap="square" rtlCol="0">
            <a:spAutoFit/>
          </a:bodyPr>
          <a:lstStyle/>
          <a:p>
            <a:pPr algn="ctr"/>
            <a:r>
              <a:rPr lang="en-US" sz="1020" dirty="0" smtClean="0">
                <a:solidFill>
                  <a:srgbClr val="FFFFFF"/>
                </a:solidFill>
              </a:rPr>
              <a:t>Exchange mailbox</a:t>
            </a:r>
            <a:endParaRPr lang="en-US" sz="1020" dirty="0">
              <a:solidFill>
                <a:srgbClr val="FFFFFF"/>
              </a:solidFill>
            </a:endParaRPr>
          </a:p>
        </p:txBody>
      </p:sp>
      <p:cxnSp>
        <p:nvCxnSpPr>
          <p:cNvPr id="16" name="Straight Connector 15"/>
          <p:cNvCxnSpPr/>
          <p:nvPr/>
        </p:nvCxnSpPr>
        <p:spPr>
          <a:xfrm flipV="1">
            <a:off x="1127969" y="2197376"/>
            <a:ext cx="1280268" cy="1112264"/>
          </a:xfrm>
          <a:prstGeom prst="line">
            <a:avLst/>
          </a:prstGeom>
          <a:ln w="38100">
            <a:solidFill>
              <a:schemeClr val="accent5">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088774">
            <a:off x="1071341" y="2464914"/>
            <a:ext cx="978473"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CTRL + S</a:t>
            </a:r>
          </a:p>
        </p:txBody>
      </p:sp>
      <p:cxnSp>
        <p:nvCxnSpPr>
          <p:cNvPr id="21" name="Straight Arrow Connector 20"/>
          <p:cNvCxnSpPr/>
          <p:nvPr/>
        </p:nvCxnSpPr>
        <p:spPr>
          <a:xfrm flipH="1">
            <a:off x="900478" y="2009754"/>
            <a:ext cx="1055973" cy="89328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8235" y="2841713"/>
            <a:ext cx="1345561" cy="704808"/>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Outlook Conv </a:t>
            </a:r>
          </a:p>
          <a:p>
            <a:pPr>
              <a:lnSpc>
                <a:spcPct val="90000"/>
              </a:lnSpc>
              <a:spcAft>
                <a:spcPts val="600"/>
              </a:spcAft>
            </a:pPr>
            <a:r>
              <a:rPr lang="en-US" sz="1200" dirty="0" smtClean="0">
                <a:gradFill>
                  <a:gsLst>
                    <a:gs pos="2917">
                      <a:srgbClr val="FFFFFF"/>
                    </a:gs>
                    <a:gs pos="30000">
                      <a:srgbClr val="FFFFFF"/>
                    </a:gs>
                  </a:gsLst>
                  <a:lin ang="5400000" scaled="0"/>
                </a:gradFill>
              </a:rPr>
              <a:t>History folder</a:t>
            </a:r>
          </a:p>
        </p:txBody>
      </p:sp>
      <p:cxnSp>
        <p:nvCxnSpPr>
          <p:cNvPr id="26" name="Straight Connector 25"/>
          <p:cNvCxnSpPr>
            <a:endCxn id="12" idx="1"/>
          </p:cNvCxnSpPr>
          <p:nvPr/>
        </p:nvCxnSpPr>
        <p:spPr>
          <a:xfrm>
            <a:off x="1956451" y="2009754"/>
            <a:ext cx="629903" cy="1093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Rectangle 1"/>
          <p:cNvSpPr>
            <a:spLocks noChangeArrowheads="1"/>
          </p:cNvSpPr>
          <p:nvPr/>
        </p:nvSpPr>
        <p:spPr bwMode="auto">
          <a:xfrm>
            <a:off x="113228" y="4611043"/>
            <a:ext cx="12034064"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000" dirty="0" err="1" smtClean="0">
                <a:solidFill>
                  <a:srgbClr val="000000"/>
                </a:solidFill>
                <a:latin typeface="Courier New" panose="02070309020205020404" pitchFamily="49" charset="0"/>
                <a:cs typeface="Courier New" panose="02070309020205020404" pitchFamily="49" charset="0"/>
              </a:rPr>
              <a:t>TL_INFO,History</a:t>
            </a:r>
            <a:r>
              <a:rPr lang="en-US" altLang="en-US" sz="1000" dirty="0" smtClean="0">
                <a:solidFill>
                  <a:srgbClr val="000000"/>
                </a:solidFill>
                <a:latin typeface="Courier New" panose="02070309020205020404" pitchFamily="49" charset="0"/>
                <a:cs typeface="Courier New" panose="02070309020205020404" pitchFamily="49" charset="0"/>
              </a:rPr>
              <a:t>::</a:t>
            </a:r>
            <a:r>
              <a:rPr lang="en-US" altLang="en-US" sz="1000" dirty="0" err="1" smtClean="0">
                <a:solidFill>
                  <a:srgbClr val="000000"/>
                </a:solidFill>
                <a:latin typeface="Courier New" panose="02070309020205020404" pitchFamily="49" charset="0"/>
                <a:cs typeface="Courier New" panose="02070309020205020404" pitchFamily="49" charset="0"/>
              </a:rPr>
              <a:t>CEwsConversationHistoryProvider</a:t>
            </a:r>
            <a:r>
              <a:rPr lang="en-US" altLang="en-US" sz="1000" dirty="0" smtClean="0">
                <a:solidFill>
                  <a:srgbClr val="000000"/>
                </a:solidFill>
                <a:latin typeface="Courier New" panose="02070309020205020404" pitchFamily="49" charset="0"/>
                <a:cs typeface="Courier New" panose="02070309020205020404" pitchFamily="49" charset="0"/>
              </a:rPr>
              <a:t>::</a:t>
            </a:r>
            <a:r>
              <a:rPr lang="en-US" altLang="en-US" sz="1000" b="1" dirty="0" err="1" smtClean="0">
                <a:solidFill>
                  <a:srgbClr val="0070C0"/>
                </a:solidFill>
                <a:latin typeface="Courier New" panose="02070309020205020404" pitchFamily="49" charset="0"/>
                <a:cs typeface="Courier New" panose="02070309020205020404" pitchFamily="49" charset="0"/>
              </a:rPr>
              <a:t>WriteMessageToMailbox</a:t>
            </a:r>
            <a:r>
              <a:rPr lang="en-US" altLang="en-US" sz="1000" b="1" dirty="0" smtClean="0">
                <a:solidFill>
                  <a:srgbClr val="0070C0"/>
                </a:solidFill>
                <a:latin typeface="Courier New" panose="02070309020205020404" pitchFamily="49" charset="0"/>
                <a:cs typeface="Courier New" panose="02070309020205020404" pitchFamily="49" charset="0"/>
              </a:rPr>
              <a:t>[CEwsConversationHistoryProvider_cpp166</a:t>
            </a:r>
            <a:r>
              <a:rPr lang="en-US" altLang="en-US" sz="1000" dirty="0" smtClean="0">
                <a:solidFill>
                  <a:srgbClr val="000000"/>
                </a:solidFill>
                <a:latin typeface="Courier New" panose="02070309020205020404" pitchFamily="49" charset="0"/>
                <a:cs typeface="Courier New" panose="02070309020205020404" pitchFamily="49" charset="0"/>
              </a:rPr>
              <a:t>],&lt;O_TRC&gt;&lt;ADR&gt;0x08C8C8D8&lt;/ADR&gt;Entry&lt;/O_TRC&gt;</a:t>
            </a:r>
            <a:r>
              <a:rPr lang="en-US" altLang="en-US" sz="1000" dirty="0" smtClean="0">
                <a:solidFill>
                  <a:srgbClr val="FFFFFF"/>
                </a:solidFill>
                <a:latin typeface="Courier New" panose="02070309020205020404" pitchFamily="49" charset="0"/>
                <a:cs typeface="Courier New" panose="02070309020205020404" pitchFamily="49" charset="0"/>
              </a:rPr>
              <a:t> </a:t>
            </a:r>
            <a:endParaRPr lang="en-US" altLang="en-US" sz="2400" dirty="0"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322013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9" grpId="0"/>
      <p:bldP spid="23"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5084896" y="4380524"/>
            <a:ext cx="4194577" cy="10590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Mobility flows</a:t>
            </a:r>
            <a:endParaRPr lang="en-US" dirty="0"/>
          </a:p>
        </p:txBody>
      </p:sp>
      <p:grpSp>
        <p:nvGrpSpPr>
          <p:cNvPr id="4" name="Group 3"/>
          <p:cNvGrpSpPr/>
          <p:nvPr/>
        </p:nvGrpSpPr>
        <p:grpSpPr>
          <a:xfrm>
            <a:off x="5274494" y="4444914"/>
            <a:ext cx="1126793" cy="783278"/>
            <a:chOff x="990600" y="2889611"/>
            <a:chExt cx="1104799" cy="767989"/>
          </a:xfrm>
        </p:grpSpPr>
        <p:pic>
          <p:nvPicPr>
            <p:cNvPr id="5" name="Picture 4"/>
            <p:cNvPicPr>
              <a:picLocks noChangeAspect="1"/>
            </p:cNvPicPr>
            <p:nvPr/>
          </p:nvPicPr>
          <p:blipFill>
            <a:blip r:embed="rId2"/>
            <a:stretch>
              <a:fillRect/>
            </a:stretch>
          </p:blipFill>
          <p:spPr>
            <a:xfrm>
              <a:off x="990600" y="3124200"/>
              <a:ext cx="620690" cy="533400"/>
            </a:xfrm>
            <a:prstGeom prst="rect">
              <a:avLst/>
            </a:prstGeom>
          </p:spPr>
        </p:pic>
        <p:sp>
          <p:nvSpPr>
            <p:cNvPr id="6" name="TextBox 5"/>
            <p:cNvSpPr txBox="1"/>
            <p:nvPr/>
          </p:nvSpPr>
          <p:spPr>
            <a:xfrm>
              <a:off x="1406016" y="2889611"/>
              <a:ext cx="689383" cy="244433"/>
            </a:xfrm>
            <a:prstGeom prst="rect">
              <a:avLst/>
            </a:prstGeom>
            <a:noFill/>
          </p:spPr>
          <p:txBody>
            <a:bodyPr wrap="square" rtlCol="0">
              <a:spAutoFit/>
            </a:bodyPr>
            <a:lstStyle/>
            <a:p>
              <a:pPr algn="ctr"/>
              <a:r>
                <a:rPr lang="en-US" sz="1020" dirty="0" smtClean="0">
                  <a:solidFill>
                    <a:srgbClr val="FFFFFF"/>
                  </a:solidFill>
                </a:rPr>
                <a:t>UCWA</a:t>
              </a:r>
              <a:endParaRPr lang="en-US" sz="1020" dirty="0">
                <a:solidFill>
                  <a:srgbClr val="FFFFFF"/>
                </a:solidFill>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87" y="4564063"/>
            <a:ext cx="274320" cy="544981"/>
          </a:xfrm>
          <a:prstGeom prst="rect">
            <a:avLst/>
          </a:prstGeom>
        </p:spPr>
      </p:pic>
      <p:cxnSp>
        <p:nvCxnSpPr>
          <p:cNvPr id="8" name="Straight Arrow Connector 7"/>
          <p:cNvCxnSpPr/>
          <p:nvPr/>
        </p:nvCxnSpPr>
        <p:spPr>
          <a:xfrm>
            <a:off x="1033945" y="4818505"/>
            <a:ext cx="1369902" cy="18048"/>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01287" y="4896311"/>
            <a:ext cx="1391800" cy="10241"/>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8097887" y="4357227"/>
            <a:ext cx="1165754" cy="887029"/>
            <a:chOff x="990600" y="2787885"/>
            <a:chExt cx="1143000" cy="869715"/>
          </a:xfrm>
        </p:grpSpPr>
        <p:pic>
          <p:nvPicPr>
            <p:cNvPr id="11" name="Picture 10"/>
            <p:cNvPicPr>
              <a:picLocks noChangeAspect="1"/>
            </p:cNvPicPr>
            <p:nvPr/>
          </p:nvPicPr>
          <p:blipFill>
            <a:blip r:embed="rId2"/>
            <a:stretch>
              <a:fillRect/>
            </a:stretch>
          </p:blipFill>
          <p:spPr>
            <a:xfrm>
              <a:off x="990600" y="3124200"/>
              <a:ext cx="620690" cy="533400"/>
            </a:xfrm>
            <a:prstGeom prst="rect">
              <a:avLst/>
            </a:prstGeom>
          </p:spPr>
        </p:pic>
        <p:sp>
          <p:nvSpPr>
            <p:cNvPr id="12" name="TextBox 11"/>
            <p:cNvSpPr txBox="1"/>
            <p:nvPr/>
          </p:nvSpPr>
          <p:spPr>
            <a:xfrm>
              <a:off x="1444217" y="2787885"/>
              <a:ext cx="689383" cy="244433"/>
            </a:xfrm>
            <a:prstGeom prst="rect">
              <a:avLst/>
            </a:prstGeom>
            <a:noFill/>
          </p:spPr>
          <p:txBody>
            <a:bodyPr wrap="square" rtlCol="0">
              <a:spAutoFit/>
            </a:bodyPr>
            <a:lstStyle/>
            <a:p>
              <a:pPr algn="ctr"/>
              <a:r>
                <a:rPr lang="en-US" sz="1020" dirty="0" smtClean="0">
                  <a:solidFill>
                    <a:srgbClr val="FFFFFF"/>
                  </a:solidFill>
                </a:rPr>
                <a:t>FE</a:t>
              </a:r>
              <a:endParaRPr lang="en-US" sz="1020" dirty="0">
                <a:solidFill>
                  <a:srgbClr val="FFFFFF"/>
                </a:solidFill>
              </a:endParaRPr>
            </a:p>
          </p:txBody>
        </p:sp>
      </p:grpSp>
      <p:pic>
        <p:nvPicPr>
          <p:cNvPr id="13" name="Picture 12"/>
          <p:cNvPicPr>
            <a:picLocks noChangeAspect="1"/>
          </p:cNvPicPr>
          <p:nvPr/>
        </p:nvPicPr>
        <p:blipFill>
          <a:blip r:embed="rId4"/>
          <a:stretch>
            <a:fillRect/>
          </a:stretch>
        </p:blipFill>
        <p:spPr>
          <a:xfrm>
            <a:off x="4825904" y="2659898"/>
            <a:ext cx="910967" cy="854887"/>
          </a:xfrm>
          <a:prstGeom prst="rect">
            <a:avLst/>
          </a:prstGeom>
        </p:spPr>
      </p:pic>
      <p:cxnSp>
        <p:nvCxnSpPr>
          <p:cNvPr id="14" name="Straight Connector 13"/>
          <p:cNvCxnSpPr/>
          <p:nvPr/>
        </p:nvCxnSpPr>
        <p:spPr>
          <a:xfrm flipV="1">
            <a:off x="3140206" y="3204805"/>
            <a:ext cx="1430584" cy="1146370"/>
          </a:xfrm>
          <a:prstGeom prst="line">
            <a:avLst/>
          </a:prstGeom>
          <a:ln w="381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48451" y="2494686"/>
            <a:ext cx="1181151" cy="249299"/>
          </a:xfrm>
          <a:prstGeom prst="rect">
            <a:avLst/>
          </a:prstGeom>
          <a:noFill/>
        </p:spPr>
        <p:txBody>
          <a:bodyPr wrap="square" rtlCol="0">
            <a:spAutoFit/>
          </a:bodyPr>
          <a:lstStyle/>
          <a:p>
            <a:pPr algn="ctr"/>
            <a:r>
              <a:rPr lang="en-US" sz="1020" dirty="0" smtClean="0">
                <a:solidFill>
                  <a:srgbClr val="FFFFFF"/>
                </a:solidFill>
              </a:rPr>
              <a:t>Exchange</a:t>
            </a:r>
            <a:endParaRPr lang="en-US" sz="1020" dirty="0">
              <a:solidFill>
                <a:srgbClr val="FFFFFF"/>
              </a:solidFill>
            </a:endParaRPr>
          </a:p>
        </p:txBody>
      </p:sp>
      <p:sp>
        <p:nvSpPr>
          <p:cNvPr id="17" name="TextBox 16"/>
          <p:cNvSpPr txBox="1"/>
          <p:nvPr/>
        </p:nvSpPr>
        <p:spPr>
          <a:xfrm rot="19272876">
            <a:off x="2731988" y="3392244"/>
            <a:ext cx="1618072"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Voicemail, meetings</a:t>
            </a:r>
          </a:p>
        </p:txBody>
      </p:sp>
      <p:cxnSp>
        <p:nvCxnSpPr>
          <p:cNvPr id="19" name="Straight Connector 18"/>
          <p:cNvCxnSpPr/>
          <p:nvPr/>
        </p:nvCxnSpPr>
        <p:spPr>
          <a:xfrm>
            <a:off x="5445492" y="3737485"/>
            <a:ext cx="0" cy="696723"/>
          </a:xfrm>
          <a:prstGeom prst="line">
            <a:avLst/>
          </a:prstGeom>
          <a:ln w="38100">
            <a:solidFill>
              <a:srgbClr val="00BC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4550087" y="3860532"/>
            <a:ext cx="1308692"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Contact Search</a:t>
            </a:r>
          </a:p>
        </p:txBody>
      </p:sp>
      <p:grpSp>
        <p:nvGrpSpPr>
          <p:cNvPr id="25" name="Group 24"/>
          <p:cNvGrpSpPr/>
          <p:nvPr/>
        </p:nvGrpSpPr>
        <p:grpSpPr>
          <a:xfrm>
            <a:off x="2695519" y="4385043"/>
            <a:ext cx="1126793" cy="783278"/>
            <a:chOff x="990600" y="2889611"/>
            <a:chExt cx="1104799" cy="767989"/>
          </a:xfrm>
        </p:grpSpPr>
        <p:pic>
          <p:nvPicPr>
            <p:cNvPr id="26" name="Picture 25"/>
            <p:cNvPicPr>
              <a:picLocks noChangeAspect="1"/>
            </p:cNvPicPr>
            <p:nvPr/>
          </p:nvPicPr>
          <p:blipFill>
            <a:blip r:embed="rId2"/>
            <a:stretch>
              <a:fillRect/>
            </a:stretch>
          </p:blipFill>
          <p:spPr>
            <a:xfrm>
              <a:off x="990600" y="3124200"/>
              <a:ext cx="620690" cy="533400"/>
            </a:xfrm>
            <a:prstGeom prst="rect">
              <a:avLst/>
            </a:prstGeom>
          </p:spPr>
        </p:pic>
        <p:sp>
          <p:nvSpPr>
            <p:cNvPr id="27" name="TextBox 26"/>
            <p:cNvSpPr txBox="1"/>
            <p:nvPr/>
          </p:nvSpPr>
          <p:spPr>
            <a:xfrm>
              <a:off x="1406016" y="2889611"/>
              <a:ext cx="689383" cy="398335"/>
            </a:xfrm>
            <a:prstGeom prst="rect">
              <a:avLst/>
            </a:prstGeom>
            <a:noFill/>
          </p:spPr>
          <p:txBody>
            <a:bodyPr wrap="square" rtlCol="0">
              <a:spAutoFit/>
            </a:bodyPr>
            <a:lstStyle/>
            <a:p>
              <a:pPr algn="ctr"/>
              <a:r>
                <a:rPr lang="en-US" sz="1020" dirty="0" smtClean="0">
                  <a:solidFill>
                    <a:srgbClr val="FFFFFF"/>
                  </a:solidFill>
                </a:rPr>
                <a:t>Reverse proxy</a:t>
              </a:r>
              <a:endParaRPr lang="en-US" sz="1020" dirty="0">
                <a:solidFill>
                  <a:srgbClr val="FFFFFF"/>
                </a:solidFill>
              </a:endParaRPr>
            </a:p>
          </p:txBody>
        </p:sp>
      </p:grpSp>
      <p:cxnSp>
        <p:nvCxnSpPr>
          <p:cNvPr id="30" name="Straight Arrow Connector 29"/>
          <p:cNvCxnSpPr/>
          <p:nvPr/>
        </p:nvCxnSpPr>
        <p:spPr>
          <a:xfrm>
            <a:off x="3721877" y="4906552"/>
            <a:ext cx="1369902" cy="18048"/>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46822" y="4615278"/>
            <a:ext cx="1369902" cy="18048"/>
          </a:xfrm>
          <a:prstGeom prst="straightConnector1">
            <a:avLst/>
          </a:prstGeom>
          <a:ln w="381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33945" y="4969717"/>
            <a:ext cx="1369902" cy="18048"/>
          </a:xfrm>
          <a:prstGeom prst="straightConnector1">
            <a:avLst/>
          </a:prstGeom>
          <a:ln w="38100">
            <a:solidFill>
              <a:srgbClr val="00BC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721877" y="5057764"/>
            <a:ext cx="1369902" cy="18048"/>
          </a:xfrm>
          <a:prstGeom prst="straightConnector1">
            <a:avLst/>
          </a:prstGeom>
          <a:ln w="38100">
            <a:solidFill>
              <a:srgbClr val="00BC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896435" y="5853057"/>
            <a:ext cx="486151" cy="6405"/>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896435" y="6700776"/>
            <a:ext cx="486151" cy="6405"/>
          </a:xfrm>
          <a:prstGeom prst="straightConnector1">
            <a:avLst/>
          </a:prstGeom>
          <a:ln w="38100">
            <a:solidFill>
              <a:srgbClr val="00BC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384284" y="5624458"/>
            <a:ext cx="2022028"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Sign in/Registration Traffic</a:t>
            </a:r>
          </a:p>
        </p:txBody>
      </p:sp>
      <p:sp>
        <p:nvSpPr>
          <p:cNvPr id="31" name="TextBox 30"/>
          <p:cNvSpPr txBox="1"/>
          <p:nvPr/>
        </p:nvSpPr>
        <p:spPr>
          <a:xfrm>
            <a:off x="10384284" y="6474249"/>
            <a:ext cx="1209305"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Search Traffic</a:t>
            </a:r>
          </a:p>
        </p:txBody>
      </p:sp>
      <p:cxnSp>
        <p:nvCxnSpPr>
          <p:cNvPr id="38" name="Straight Arrow Connector 37"/>
          <p:cNvCxnSpPr/>
          <p:nvPr/>
        </p:nvCxnSpPr>
        <p:spPr>
          <a:xfrm>
            <a:off x="9909314" y="6284499"/>
            <a:ext cx="486151" cy="6405"/>
          </a:xfrm>
          <a:prstGeom prst="straightConnector1">
            <a:avLst/>
          </a:prstGeom>
          <a:ln w="381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384284" y="6070720"/>
            <a:ext cx="1071447"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EWS Traffic</a:t>
            </a:r>
          </a:p>
        </p:txBody>
      </p:sp>
    </p:spTree>
    <p:extLst>
      <p:ext uri="{BB962C8B-B14F-4D97-AF65-F5344CB8AC3E}">
        <p14:creationId xmlns:p14="http://schemas.microsoft.com/office/powerpoint/2010/main" val="3761307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5" grpId="0"/>
      <p:bldP spid="17"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303837" y="3800975"/>
            <a:ext cx="4194577" cy="105904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Mobility flows for conversation history (SSCH)</a:t>
            </a:r>
            <a:endParaRPr lang="en-US" dirty="0"/>
          </a:p>
        </p:txBody>
      </p:sp>
      <p:grpSp>
        <p:nvGrpSpPr>
          <p:cNvPr id="4" name="Group 3"/>
          <p:cNvGrpSpPr/>
          <p:nvPr/>
        </p:nvGrpSpPr>
        <p:grpSpPr>
          <a:xfrm>
            <a:off x="5338903" y="3787646"/>
            <a:ext cx="1126793" cy="783278"/>
            <a:chOff x="990600" y="2889611"/>
            <a:chExt cx="1104799" cy="767989"/>
          </a:xfrm>
        </p:grpSpPr>
        <p:pic>
          <p:nvPicPr>
            <p:cNvPr id="5" name="Picture 4"/>
            <p:cNvPicPr>
              <a:picLocks noChangeAspect="1"/>
            </p:cNvPicPr>
            <p:nvPr/>
          </p:nvPicPr>
          <p:blipFill>
            <a:blip r:embed="rId2"/>
            <a:stretch>
              <a:fillRect/>
            </a:stretch>
          </p:blipFill>
          <p:spPr>
            <a:xfrm>
              <a:off x="990600" y="3124200"/>
              <a:ext cx="620690" cy="533400"/>
            </a:xfrm>
            <a:prstGeom prst="rect">
              <a:avLst/>
            </a:prstGeom>
          </p:spPr>
        </p:pic>
        <p:sp>
          <p:nvSpPr>
            <p:cNvPr id="6" name="TextBox 5"/>
            <p:cNvSpPr txBox="1"/>
            <p:nvPr/>
          </p:nvSpPr>
          <p:spPr>
            <a:xfrm>
              <a:off x="1406016" y="2889611"/>
              <a:ext cx="689383" cy="244433"/>
            </a:xfrm>
            <a:prstGeom prst="rect">
              <a:avLst/>
            </a:prstGeom>
            <a:noFill/>
          </p:spPr>
          <p:txBody>
            <a:bodyPr wrap="square" rtlCol="0">
              <a:spAutoFit/>
            </a:bodyPr>
            <a:lstStyle/>
            <a:p>
              <a:pPr algn="ctr"/>
              <a:r>
                <a:rPr lang="en-US" sz="1020" dirty="0" smtClean="0">
                  <a:solidFill>
                    <a:srgbClr val="FFFFFF"/>
                  </a:solidFill>
                </a:rPr>
                <a:t>UCWA</a:t>
              </a:r>
              <a:endParaRPr lang="en-US" sz="1020" dirty="0">
                <a:solidFill>
                  <a:srgbClr val="FFFFFF"/>
                </a:solidFill>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96" y="3906795"/>
            <a:ext cx="274320" cy="544981"/>
          </a:xfrm>
          <a:prstGeom prst="rect">
            <a:avLst/>
          </a:prstGeom>
        </p:spPr>
      </p:pic>
      <p:cxnSp>
        <p:nvCxnSpPr>
          <p:cNvPr id="8" name="Straight Arrow Connector 7"/>
          <p:cNvCxnSpPr/>
          <p:nvPr/>
        </p:nvCxnSpPr>
        <p:spPr>
          <a:xfrm>
            <a:off x="1098354" y="4161237"/>
            <a:ext cx="1369902" cy="18048"/>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65696" y="4239043"/>
            <a:ext cx="1391800" cy="10241"/>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8162296" y="3884740"/>
            <a:ext cx="1145911" cy="702247"/>
            <a:chOff x="990600" y="2969060"/>
            <a:chExt cx="1123544" cy="688540"/>
          </a:xfrm>
        </p:grpSpPr>
        <p:pic>
          <p:nvPicPr>
            <p:cNvPr id="11" name="Picture 10"/>
            <p:cNvPicPr>
              <a:picLocks noChangeAspect="1"/>
            </p:cNvPicPr>
            <p:nvPr/>
          </p:nvPicPr>
          <p:blipFill>
            <a:blip r:embed="rId2"/>
            <a:stretch>
              <a:fillRect/>
            </a:stretch>
          </p:blipFill>
          <p:spPr>
            <a:xfrm>
              <a:off x="990600" y="3124200"/>
              <a:ext cx="620690" cy="533400"/>
            </a:xfrm>
            <a:prstGeom prst="rect">
              <a:avLst/>
            </a:prstGeom>
          </p:spPr>
        </p:pic>
        <p:sp>
          <p:nvSpPr>
            <p:cNvPr id="12" name="TextBox 11"/>
            <p:cNvSpPr txBox="1"/>
            <p:nvPr/>
          </p:nvSpPr>
          <p:spPr>
            <a:xfrm>
              <a:off x="1424761" y="2969060"/>
              <a:ext cx="689383" cy="244433"/>
            </a:xfrm>
            <a:prstGeom prst="rect">
              <a:avLst/>
            </a:prstGeom>
            <a:noFill/>
          </p:spPr>
          <p:txBody>
            <a:bodyPr wrap="square" rtlCol="0">
              <a:spAutoFit/>
            </a:bodyPr>
            <a:lstStyle/>
            <a:p>
              <a:pPr algn="ctr"/>
              <a:r>
                <a:rPr lang="en-US" sz="1020" dirty="0" smtClean="0">
                  <a:solidFill>
                    <a:srgbClr val="FFFFFF"/>
                  </a:solidFill>
                </a:rPr>
                <a:t>FE</a:t>
              </a:r>
              <a:endParaRPr lang="en-US" sz="1020" dirty="0">
                <a:solidFill>
                  <a:srgbClr val="FFFFFF"/>
                </a:solidFill>
              </a:endParaRPr>
            </a:p>
          </p:txBody>
        </p:sp>
      </p:grpSp>
      <p:pic>
        <p:nvPicPr>
          <p:cNvPr id="13" name="Picture 12"/>
          <p:cNvPicPr>
            <a:picLocks noChangeAspect="1"/>
          </p:cNvPicPr>
          <p:nvPr/>
        </p:nvPicPr>
        <p:blipFill>
          <a:blip r:embed="rId4"/>
          <a:stretch>
            <a:fillRect/>
          </a:stretch>
        </p:blipFill>
        <p:spPr>
          <a:xfrm>
            <a:off x="4890313" y="2002630"/>
            <a:ext cx="910967" cy="854887"/>
          </a:xfrm>
          <a:prstGeom prst="rect">
            <a:avLst/>
          </a:prstGeom>
        </p:spPr>
      </p:pic>
      <p:cxnSp>
        <p:nvCxnSpPr>
          <p:cNvPr id="14" name="Straight Connector 13"/>
          <p:cNvCxnSpPr/>
          <p:nvPr/>
        </p:nvCxnSpPr>
        <p:spPr>
          <a:xfrm flipV="1">
            <a:off x="3204615" y="2547537"/>
            <a:ext cx="1430584" cy="1146370"/>
          </a:xfrm>
          <a:prstGeom prst="line">
            <a:avLst/>
          </a:prstGeom>
          <a:ln w="381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12860" y="1837418"/>
            <a:ext cx="1181151" cy="249299"/>
          </a:xfrm>
          <a:prstGeom prst="rect">
            <a:avLst/>
          </a:prstGeom>
          <a:noFill/>
        </p:spPr>
        <p:txBody>
          <a:bodyPr wrap="square" rtlCol="0">
            <a:spAutoFit/>
          </a:bodyPr>
          <a:lstStyle/>
          <a:p>
            <a:pPr algn="ctr"/>
            <a:r>
              <a:rPr lang="en-US" sz="1020" dirty="0" smtClean="0">
                <a:solidFill>
                  <a:srgbClr val="FFFFFF"/>
                </a:solidFill>
              </a:rPr>
              <a:t>Exchange</a:t>
            </a:r>
            <a:endParaRPr lang="en-US" sz="1020" dirty="0">
              <a:solidFill>
                <a:srgbClr val="FFFFFF"/>
              </a:solidFill>
            </a:endParaRPr>
          </a:p>
        </p:txBody>
      </p:sp>
      <p:sp>
        <p:nvSpPr>
          <p:cNvPr id="17" name="TextBox 16"/>
          <p:cNvSpPr txBox="1"/>
          <p:nvPr/>
        </p:nvSpPr>
        <p:spPr>
          <a:xfrm rot="19272876">
            <a:off x="2796397" y="2734976"/>
            <a:ext cx="1618072"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Voicemail, meetings</a:t>
            </a:r>
          </a:p>
        </p:txBody>
      </p:sp>
      <p:cxnSp>
        <p:nvCxnSpPr>
          <p:cNvPr id="19" name="Straight Connector 18"/>
          <p:cNvCxnSpPr/>
          <p:nvPr/>
        </p:nvCxnSpPr>
        <p:spPr>
          <a:xfrm>
            <a:off x="5509901" y="3080217"/>
            <a:ext cx="0" cy="696723"/>
          </a:xfrm>
          <a:prstGeom prst="line">
            <a:avLst/>
          </a:prstGeom>
          <a:ln w="38100">
            <a:solidFill>
              <a:srgbClr val="00BC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4510485" y="3168247"/>
            <a:ext cx="1308692"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Contact Search</a:t>
            </a:r>
          </a:p>
        </p:txBody>
      </p:sp>
      <p:grpSp>
        <p:nvGrpSpPr>
          <p:cNvPr id="25" name="Group 24"/>
          <p:cNvGrpSpPr/>
          <p:nvPr/>
        </p:nvGrpSpPr>
        <p:grpSpPr>
          <a:xfrm>
            <a:off x="2759928" y="3727775"/>
            <a:ext cx="1126793" cy="783278"/>
            <a:chOff x="990600" y="2889611"/>
            <a:chExt cx="1104799" cy="767989"/>
          </a:xfrm>
        </p:grpSpPr>
        <p:pic>
          <p:nvPicPr>
            <p:cNvPr id="26" name="Picture 25"/>
            <p:cNvPicPr>
              <a:picLocks noChangeAspect="1"/>
            </p:cNvPicPr>
            <p:nvPr/>
          </p:nvPicPr>
          <p:blipFill>
            <a:blip r:embed="rId2"/>
            <a:stretch>
              <a:fillRect/>
            </a:stretch>
          </p:blipFill>
          <p:spPr>
            <a:xfrm>
              <a:off x="990600" y="3124200"/>
              <a:ext cx="620690" cy="533400"/>
            </a:xfrm>
            <a:prstGeom prst="rect">
              <a:avLst/>
            </a:prstGeom>
          </p:spPr>
        </p:pic>
        <p:sp>
          <p:nvSpPr>
            <p:cNvPr id="27" name="TextBox 26"/>
            <p:cNvSpPr txBox="1"/>
            <p:nvPr/>
          </p:nvSpPr>
          <p:spPr>
            <a:xfrm>
              <a:off x="1406016" y="2889611"/>
              <a:ext cx="689383" cy="398335"/>
            </a:xfrm>
            <a:prstGeom prst="rect">
              <a:avLst/>
            </a:prstGeom>
            <a:noFill/>
          </p:spPr>
          <p:txBody>
            <a:bodyPr wrap="square" rtlCol="0">
              <a:spAutoFit/>
            </a:bodyPr>
            <a:lstStyle/>
            <a:p>
              <a:pPr algn="ctr"/>
              <a:r>
                <a:rPr lang="en-US" sz="1020" dirty="0" smtClean="0">
                  <a:solidFill>
                    <a:srgbClr val="FFFFFF"/>
                  </a:solidFill>
                </a:rPr>
                <a:t>Reverse proxy</a:t>
              </a:r>
              <a:endParaRPr lang="en-US" sz="1020" dirty="0">
                <a:solidFill>
                  <a:srgbClr val="FFFFFF"/>
                </a:solidFill>
              </a:endParaRPr>
            </a:p>
          </p:txBody>
        </p:sp>
      </p:grpSp>
      <p:cxnSp>
        <p:nvCxnSpPr>
          <p:cNvPr id="30" name="Straight Arrow Connector 29"/>
          <p:cNvCxnSpPr/>
          <p:nvPr/>
        </p:nvCxnSpPr>
        <p:spPr>
          <a:xfrm>
            <a:off x="3786286" y="4249284"/>
            <a:ext cx="1369902" cy="18048"/>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11231" y="3958010"/>
            <a:ext cx="1369902" cy="18048"/>
          </a:xfrm>
          <a:prstGeom prst="straightConnector1">
            <a:avLst/>
          </a:prstGeom>
          <a:ln w="381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98354" y="4312449"/>
            <a:ext cx="1369902" cy="18048"/>
          </a:xfrm>
          <a:prstGeom prst="straightConnector1">
            <a:avLst/>
          </a:prstGeom>
          <a:ln w="38100">
            <a:solidFill>
              <a:srgbClr val="00BC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786286" y="4400496"/>
            <a:ext cx="1369902" cy="18048"/>
          </a:xfrm>
          <a:prstGeom prst="straightConnector1">
            <a:avLst/>
          </a:prstGeom>
          <a:ln w="38100">
            <a:solidFill>
              <a:srgbClr val="00BC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8467096" y="3350761"/>
            <a:ext cx="1031318" cy="45021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LYSS</a:t>
            </a:r>
            <a:endParaRPr lang="en-US" sz="2000" dirty="0">
              <a:gradFill>
                <a:gsLst>
                  <a:gs pos="16814">
                    <a:srgbClr val="FFFFFF"/>
                  </a:gs>
                  <a:gs pos="46000">
                    <a:srgbClr val="FFFFFF"/>
                  </a:gs>
                </a:gsLst>
                <a:lin ang="5400000" scaled="0"/>
              </a:gradFill>
            </a:endParaRPr>
          </a:p>
        </p:txBody>
      </p:sp>
      <p:cxnSp>
        <p:nvCxnSpPr>
          <p:cNvPr id="20" name="Straight Connector 19"/>
          <p:cNvCxnSpPr/>
          <p:nvPr/>
        </p:nvCxnSpPr>
        <p:spPr>
          <a:xfrm flipH="1" flipV="1">
            <a:off x="5971950" y="2547537"/>
            <a:ext cx="2495146" cy="67345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903854" y="5394198"/>
            <a:ext cx="478732" cy="6307"/>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384284" y="5184173"/>
            <a:ext cx="1129155"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SSCH Traffic</a:t>
            </a:r>
          </a:p>
        </p:txBody>
      </p:sp>
      <p:cxnSp>
        <p:nvCxnSpPr>
          <p:cNvPr id="42" name="Straight Arrow Connector 41"/>
          <p:cNvCxnSpPr/>
          <p:nvPr/>
        </p:nvCxnSpPr>
        <p:spPr>
          <a:xfrm>
            <a:off x="9896435" y="5853057"/>
            <a:ext cx="486151" cy="6405"/>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896435" y="6700776"/>
            <a:ext cx="486151" cy="6405"/>
          </a:xfrm>
          <a:prstGeom prst="straightConnector1">
            <a:avLst/>
          </a:prstGeom>
          <a:ln w="38100">
            <a:solidFill>
              <a:srgbClr val="00BCF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384284" y="5624458"/>
            <a:ext cx="2022028"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Sign in/Registration Traffic</a:t>
            </a:r>
          </a:p>
        </p:txBody>
      </p:sp>
      <p:sp>
        <p:nvSpPr>
          <p:cNvPr id="45" name="TextBox 44"/>
          <p:cNvSpPr txBox="1"/>
          <p:nvPr/>
        </p:nvSpPr>
        <p:spPr>
          <a:xfrm>
            <a:off x="10384284" y="6474249"/>
            <a:ext cx="1209305"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Search Traffic</a:t>
            </a:r>
          </a:p>
        </p:txBody>
      </p:sp>
      <p:cxnSp>
        <p:nvCxnSpPr>
          <p:cNvPr id="46" name="Straight Arrow Connector 45"/>
          <p:cNvCxnSpPr/>
          <p:nvPr/>
        </p:nvCxnSpPr>
        <p:spPr>
          <a:xfrm>
            <a:off x="9909314" y="6284499"/>
            <a:ext cx="486151" cy="6405"/>
          </a:xfrm>
          <a:prstGeom prst="straightConnector1">
            <a:avLst/>
          </a:prstGeom>
          <a:ln w="38100">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384284" y="6070720"/>
            <a:ext cx="1071447"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EWS Traffic</a:t>
            </a:r>
          </a:p>
        </p:txBody>
      </p:sp>
    </p:spTree>
    <p:extLst>
      <p:ext uri="{BB962C8B-B14F-4D97-AF65-F5344CB8AC3E}">
        <p14:creationId xmlns:p14="http://schemas.microsoft.com/office/powerpoint/2010/main" val="414540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LYSS – Lync Storage Service</a:t>
            </a:r>
            <a:endParaRPr lang="en-US" dirty="0"/>
          </a:p>
        </p:txBody>
      </p:sp>
      <p:grpSp>
        <p:nvGrpSpPr>
          <p:cNvPr id="130" name="Group 129"/>
          <p:cNvGrpSpPr/>
          <p:nvPr/>
        </p:nvGrpSpPr>
        <p:grpSpPr>
          <a:xfrm>
            <a:off x="2941637" y="1668462"/>
            <a:ext cx="6332282" cy="4734949"/>
            <a:chOff x="5739788" y="1472385"/>
            <a:chExt cx="6337311" cy="4738709"/>
          </a:xfrm>
        </p:grpSpPr>
        <p:sp>
          <p:nvSpPr>
            <p:cNvPr id="131" name="Rectangle 130"/>
            <p:cNvSpPr/>
            <p:nvPr/>
          </p:nvSpPr>
          <p:spPr>
            <a:xfrm>
              <a:off x="5739788" y="1472385"/>
              <a:ext cx="5427722" cy="4295114"/>
            </a:xfrm>
            <a:prstGeom prst="rect">
              <a:avLst/>
            </a:prstGeom>
            <a:solidFill>
              <a:srgbClr val="FFFFFF">
                <a:lumMod val="95000"/>
              </a:srgbClr>
            </a:solidFill>
            <a:ln w="12700" cap="flat" cmpd="sng" algn="ctr">
              <a:noFill/>
              <a:prstDash val="solid"/>
              <a:miter lim="800000"/>
            </a:ln>
            <a:effectLst/>
          </p:spPr>
          <p:txBody>
            <a:bodyPr rtlCol="0" anchor="ctr"/>
            <a:lstStyle/>
            <a:p>
              <a:pPr algn="ctr" defTabSz="914400">
                <a:defRPr/>
              </a:pPr>
              <a:endParaRPr lang="en-US" sz="1600" kern="0" smtClean="0">
                <a:solidFill>
                  <a:srgbClr val="FFFFFF"/>
                </a:solidFill>
                <a:latin typeface="Segoe UI Light"/>
              </a:endParaRPr>
            </a:p>
          </p:txBody>
        </p:sp>
        <p:sp>
          <p:nvSpPr>
            <p:cNvPr id="132" name="Rectangle 131"/>
            <p:cNvSpPr/>
            <p:nvPr/>
          </p:nvSpPr>
          <p:spPr>
            <a:xfrm>
              <a:off x="5878389" y="2375784"/>
              <a:ext cx="5190325" cy="2977200"/>
            </a:xfrm>
            <a:prstGeom prst="rect">
              <a:avLst/>
            </a:prstGeom>
            <a:solidFill>
              <a:srgbClr val="CCCCCC"/>
            </a:solidFill>
            <a:ln w="12700" cap="flat" cmpd="sng" algn="ctr">
              <a:noFill/>
              <a:prstDash val="solid"/>
              <a:miter lim="800000"/>
            </a:ln>
            <a:effectLst/>
          </p:spPr>
          <p:txBody>
            <a:bodyPr rtlCol="0" anchor="ctr"/>
            <a:lstStyle/>
            <a:p>
              <a:pPr algn="ctr" defTabSz="914400">
                <a:defRPr/>
              </a:pPr>
              <a:endParaRPr lang="en-US" sz="1600" kern="0" smtClean="0">
                <a:solidFill>
                  <a:srgbClr val="FFFFFF"/>
                </a:solidFill>
                <a:latin typeface="Segoe UI Light"/>
              </a:endParaRPr>
            </a:p>
          </p:txBody>
        </p:sp>
        <p:sp>
          <p:nvSpPr>
            <p:cNvPr id="133" name="Rectangle 132"/>
            <p:cNvSpPr/>
            <p:nvPr/>
          </p:nvSpPr>
          <p:spPr>
            <a:xfrm>
              <a:off x="7294258" y="2786408"/>
              <a:ext cx="1547076" cy="1994314"/>
            </a:xfrm>
            <a:prstGeom prst="rect">
              <a:avLst/>
            </a:prstGeom>
            <a:solidFill>
              <a:srgbClr val="FFFFFF">
                <a:lumMod val="95000"/>
              </a:srgbClr>
            </a:solidFill>
            <a:ln w="12700" cap="flat" cmpd="sng" algn="ctr">
              <a:noFill/>
              <a:prstDash val="solid"/>
              <a:miter lim="800000"/>
            </a:ln>
            <a:effectLst/>
          </p:spPr>
          <p:txBody>
            <a:bodyPr rtlCol="0" anchor="t" anchorCtr="0"/>
            <a:lstStyle/>
            <a:p>
              <a:pPr algn="ctr" defTabSz="914400">
                <a:defRPr/>
              </a:pPr>
              <a:r>
                <a:rPr lang="en-US" sz="900" kern="0" dirty="0" smtClean="0">
                  <a:gradFill>
                    <a:gsLst>
                      <a:gs pos="100000">
                        <a:srgbClr val="5D5D5D"/>
                      </a:gs>
                      <a:gs pos="0">
                        <a:srgbClr val="5D5D5D"/>
                      </a:gs>
                    </a:gsLst>
                    <a:lin ang="5400000" scaled="0"/>
                  </a:gradFill>
                  <a:latin typeface="Segoe UI Light"/>
                  <a:cs typeface="Segoe UI" panose="020B0502040204020203" pitchFamily="34" charset="0"/>
                </a:rPr>
                <a:t>Storage queue processors</a:t>
              </a:r>
            </a:p>
          </p:txBody>
        </p:sp>
        <p:sp>
          <p:nvSpPr>
            <p:cNvPr id="134" name="TextBox 133"/>
            <p:cNvSpPr txBox="1"/>
            <p:nvPr/>
          </p:nvSpPr>
          <p:spPr>
            <a:xfrm>
              <a:off x="5883648" y="1821992"/>
              <a:ext cx="1087385" cy="230832"/>
            </a:xfrm>
            <a:prstGeom prst="rect">
              <a:avLst/>
            </a:prstGeom>
            <a:solidFill>
              <a:srgbClr val="0070C0"/>
            </a:solidFill>
          </p:spPr>
          <p:txBody>
            <a:bodyPr wrap="square" rtlCol="0">
              <a:spAutoFit/>
            </a:bodyPr>
            <a:lstStyle/>
            <a:p>
              <a:pPr algn="ctr" defTabSz="914400">
                <a:defRPr/>
              </a:pPr>
              <a:r>
                <a:rPr lang="en-US" sz="900" kern="0" dirty="0" smtClean="0">
                  <a:gradFill>
                    <a:gsLst>
                      <a:gs pos="46000">
                        <a:srgbClr val="FFFFFF"/>
                      </a:gs>
                      <a:gs pos="0">
                        <a:srgbClr val="FFFFFF"/>
                      </a:gs>
                    </a:gsLst>
                    <a:lin ang="5400000" scaled="0"/>
                  </a:gradFill>
                  <a:cs typeface="Segoe UI" panose="020B0502040204020203" pitchFamily="34" charset="0"/>
                </a:rPr>
                <a:t>UCWA</a:t>
              </a:r>
            </a:p>
          </p:txBody>
        </p:sp>
        <p:sp>
          <p:nvSpPr>
            <p:cNvPr id="138" name="TextBox 137"/>
            <p:cNvSpPr txBox="1"/>
            <p:nvPr/>
          </p:nvSpPr>
          <p:spPr>
            <a:xfrm>
              <a:off x="5970124" y="2467185"/>
              <a:ext cx="2366802" cy="230832"/>
            </a:xfrm>
            <a:prstGeom prst="rect">
              <a:avLst/>
            </a:prstGeom>
            <a:solidFill>
              <a:srgbClr val="0070C0"/>
            </a:solidFill>
          </p:spPr>
          <p:txBody>
            <a:bodyPr wrap="square" rtlCol="0">
              <a:spAutoFit/>
            </a:bodyPr>
            <a:lstStyle/>
            <a:p>
              <a:pPr algn="ctr" defTabSz="914400">
                <a:defRPr/>
              </a:pPr>
              <a:r>
                <a:rPr lang="en-US" sz="900" kern="0" dirty="0" smtClean="0">
                  <a:gradFill>
                    <a:gsLst>
                      <a:gs pos="46000">
                        <a:srgbClr val="FFFFFF"/>
                      </a:gs>
                      <a:gs pos="0">
                        <a:srgbClr val="FFFFFF"/>
                      </a:gs>
                    </a:gsLst>
                    <a:lin ang="5400000" scaled="0"/>
                  </a:gradFill>
                  <a:cs typeface="Segoe UI" panose="020B0502040204020203" pitchFamily="34" charset="0"/>
                </a:rPr>
                <a:t>Lync storage APIs (real time)</a:t>
              </a:r>
            </a:p>
          </p:txBody>
        </p:sp>
        <p:sp>
          <p:nvSpPr>
            <p:cNvPr id="139" name="TextBox 138"/>
            <p:cNvSpPr txBox="1"/>
            <p:nvPr/>
          </p:nvSpPr>
          <p:spPr>
            <a:xfrm>
              <a:off x="5970124" y="3162568"/>
              <a:ext cx="580482" cy="507831"/>
            </a:xfrm>
            <a:prstGeom prst="rect">
              <a:avLst/>
            </a:prstGeom>
            <a:solidFill>
              <a:srgbClr val="0070C0"/>
            </a:solidFill>
          </p:spPr>
          <p:txBody>
            <a:bodyPr wrap="square" rtlCol="0">
              <a:spAutoFit/>
            </a:bodyPr>
            <a:lstStyle/>
            <a:p>
              <a:pPr algn="ctr" defTabSz="914400">
                <a:defRPr/>
              </a:pPr>
              <a:r>
                <a:rPr lang="en-US" sz="900" kern="0" dirty="0" smtClean="0">
                  <a:gradFill>
                    <a:gsLst>
                      <a:gs pos="46000">
                        <a:srgbClr val="FFFFFF"/>
                      </a:gs>
                      <a:gs pos="0">
                        <a:srgbClr val="FFFFFF"/>
                      </a:gs>
                    </a:gsLst>
                    <a:lin ang="5400000" scaled="0"/>
                  </a:gradFill>
                  <a:cs typeface="Segoe UI" panose="020B0502040204020203" pitchFamily="34" charset="0"/>
                </a:rPr>
                <a:t>Auto-accept</a:t>
              </a:r>
              <a:br>
                <a:rPr lang="en-US" sz="900" kern="0" dirty="0" smtClean="0">
                  <a:gradFill>
                    <a:gsLst>
                      <a:gs pos="46000">
                        <a:srgbClr val="FFFFFF"/>
                      </a:gs>
                      <a:gs pos="0">
                        <a:srgbClr val="FFFFFF"/>
                      </a:gs>
                    </a:gsLst>
                    <a:lin ang="5400000" scaled="0"/>
                  </a:gradFill>
                  <a:cs typeface="Segoe UI" panose="020B0502040204020203" pitchFamily="34" charset="0"/>
                </a:rPr>
              </a:br>
              <a:r>
                <a:rPr lang="en-US" sz="900" kern="0" dirty="0" smtClean="0">
                  <a:gradFill>
                    <a:gsLst>
                      <a:gs pos="46000">
                        <a:srgbClr val="FFFFFF"/>
                      </a:gs>
                      <a:gs pos="0">
                        <a:srgbClr val="FFFFFF"/>
                      </a:gs>
                    </a:gsLst>
                    <a:lin ang="5400000" scaled="0"/>
                  </a:gradFill>
                  <a:cs typeface="Segoe UI" panose="020B0502040204020203" pitchFamily="34" charset="0"/>
                </a:rPr>
                <a:t>Cache</a:t>
              </a:r>
            </a:p>
          </p:txBody>
        </p:sp>
        <p:sp>
          <p:nvSpPr>
            <p:cNvPr id="140" name="TextBox 139"/>
            <p:cNvSpPr txBox="1"/>
            <p:nvPr/>
          </p:nvSpPr>
          <p:spPr>
            <a:xfrm>
              <a:off x="5970124" y="4779416"/>
              <a:ext cx="1087385" cy="369332"/>
            </a:xfrm>
            <a:prstGeom prst="rect">
              <a:avLst/>
            </a:prstGeom>
            <a:solidFill>
              <a:srgbClr val="0070C0"/>
            </a:solidFill>
          </p:spPr>
          <p:txBody>
            <a:bodyPr wrap="square" rtlCol="0">
              <a:spAutoFit/>
            </a:bodyPr>
            <a:lstStyle/>
            <a:p>
              <a:pPr algn="ctr" defTabSz="914400">
                <a:defRPr/>
              </a:pPr>
              <a:r>
                <a:rPr lang="en-US" sz="900" kern="0" dirty="0" smtClean="0">
                  <a:gradFill>
                    <a:gsLst>
                      <a:gs pos="46000">
                        <a:srgbClr val="FFFFFF"/>
                      </a:gs>
                      <a:gs pos="0">
                        <a:srgbClr val="FFFFFF"/>
                      </a:gs>
                    </a:gsLst>
                    <a:lin ang="5400000" scaled="0"/>
                  </a:gradFill>
                  <a:cs typeface="Segoe UI" panose="020B0502040204020203" pitchFamily="34" charset="0"/>
                </a:rPr>
                <a:t>Exchange data transport</a:t>
              </a:r>
            </a:p>
          </p:txBody>
        </p:sp>
        <p:sp>
          <p:nvSpPr>
            <p:cNvPr id="141" name="Flowchart: Direct Access Storage 140"/>
            <p:cNvSpPr/>
            <p:nvPr/>
          </p:nvSpPr>
          <p:spPr>
            <a:xfrm>
              <a:off x="8978856" y="3035309"/>
              <a:ext cx="900289" cy="1617391"/>
            </a:xfrm>
            <a:prstGeom prst="flowChartMagneticDrum">
              <a:avLst/>
            </a:prstGeom>
            <a:solidFill>
              <a:srgbClr val="FFFFFF">
                <a:lumMod val="95000"/>
              </a:srgbClr>
            </a:solidFill>
            <a:ln w="19050" cap="flat" cmpd="sng" algn="ctr">
              <a:solidFill>
                <a:srgbClr val="5D5D5D"/>
              </a:solidFill>
              <a:prstDash val="solid"/>
              <a:miter lim="800000"/>
            </a:ln>
            <a:effectLst/>
          </p:spPr>
          <p:txBody>
            <a:bodyPr lIns="0" rIns="54864" rtlCol="0" anchor="ctr"/>
            <a:lstStyle/>
            <a:p>
              <a:pPr algn="ctr" defTabSz="914400">
                <a:defRPr/>
              </a:pPr>
              <a:r>
                <a:rPr lang="en-US" sz="900" kern="0" dirty="0" smtClean="0">
                  <a:gradFill>
                    <a:gsLst>
                      <a:gs pos="100000">
                        <a:srgbClr val="5D5D5D"/>
                      </a:gs>
                      <a:gs pos="0">
                        <a:srgbClr val="5D5D5D"/>
                      </a:gs>
                    </a:gsLst>
                    <a:lin ang="5400000" scaled="0"/>
                  </a:gradFill>
                  <a:latin typeface="Segoe UI Light"/>
                  <a:cs typeface="Segoe UI" panose="020B0502040204020203" pitchFamily="34" charset="0"/>
                </a:rPr>
                <a:t>Storage service queue</a:t>
              </a:r>
            </a:p>
          </p:txBody>
        </p:sp>
        <p:sp>
          <p:nvSpPr>
            <p:cNvPr id="142" name="TextBox 141"/>
            <p:cNvSpPr txBox="1"/>
            <p:nvPr/>
          </p:nvSpPr>
          <p:spPr>
            <a:xfrm>
              <a:off x="5970125" y="2875465"/>
              <a:ext cx="457018" cy="107722"/>
            </a:xfrm>
            <a:prstGeom prst="rect">
              <a:avLst/>
            </a:prstGeom>
            <a:solidFill>
              <a:srgbClr val="E6E6E6"/>
            </a:solidFill>
          </p:spPr>
          <p:txBody>
            <a:bodyPr wrap="square" lIns="0" tIns="0" rIns="0" bIns="0" rtlCol="0">
              <a:spAutoFit/>
            </a:bodyPr>
            <a:lstStyle>
              <a:defPPr>
                <a:defRPr lang="en-US"/>
              </a:defPPr>
              <a:lvl1pPr>
                <a:defRPr sz="8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stStyle>
            <a:p>
              <a:pPr algn="ctr" defTabSz="914400">
                <a:defRPr/>
              </a:pPr>
              <a:r>
                <a:rPr lang="en-US" sz="700" kern="0" dirty="0">
                  <a:gradFill>
                    <a:gsLst>
                      <a:gs pos="100000">
                        <a:srgbClr val="5D5D5D"/>
                      </a:gs>
                      <a:gs pos="0">
                        <a:srgbClr val="5D5D5D"/>
                      </a:gs>
                    </a:gsLst>
                    <a:lin ang="5400000" scaled="0"/>
                  </a:gradFill>
                </a:rPr>
                <a:t>Read/write</a:t>
              </a:r>
            </a:p>
          </p:txBody>
        </p:sp>
        <p:sp>
          <p:nvSpPr>
            <p:cNvPr id="143" name="TextBox 142"/>
            <p:cNvSpPr txBox="1"/>
            <p:nvPr/>
          </p:nvSpPr>
          <p:spPr>
            <a:xfrm>
              <a:off x="7470969" y="3019014"/>
              <a:ext cx="1193653" cy="230832"/>
            </a:xfrm>
            <a:prstGeom prst="rect">
              <a:avLst/>
            </a:prstGeom>
            <a:solidFill>
              <a:srgbClr val="0070C0"/>
            </a:solidFill>
          </p:spPr>
          <p:txBody>
            <a:bodyPr wrap="square" rtlCol="0">
              <a:spAutoFit/>
            </a:bodyPr>
            <a:lstStyle/>
            <a:p>
              <a:pPr algn="ctr" defTabSz="914400">
                <a:defRPr/>
              </a:pPr>
              <a:r>
                <a:rPr lang="en-US" sz="900" kern="0" dirty="0" smtClean="0">
                  <a:gradFill>
                    <a:gsLst>
                      <a:gs pos="46000">
                        <a:srgbClr val="FFFFFF"/>
                      </a:gs>
                      <a:gs pos="0">
                        <a:srgbClr val="FFFFFF"/>
                      </a:gs>
                    </a:gsLst>
                    <a:lin ang="5400000" scaled="0"/>
                  </a:gradFill>
                  <a:cs typeface="Segoe UI" panose="020B0502040204020203" pitchFamily="34" charset="0"/>
                </a:rPr>
                <a:t>Missed IM</a:t>
              </a:r>
            </a:p>
          </p:txBody>
        </p:sp>
        <p:sp>
          <p:nvSpPr>
            <p:cNvPr id="144" name="TextBox 143"/>
            <p:cNvSpPr txBox="1"/>
            <p:nvPr/>
          </p:nvSpPr>
          <p:spPr>
            <a:xfrm>
              <a:off x="7470969" y="3298082"/>
              <a:ext cx="1193653" cy="369332"/>
            </a:xfrm>
            <a:prstGeom prst="rect">
              <a:avLst/>
            </a:prstGeom>
            <a:solidFill>
              <a:srgbClr val="0070C0"/>
            </a:solidFill>
          </p:spPr>
          <p:txBody>
            <a:bodyPr wrap="square" rtlCol="0">
              <a:spAutoFit/>
            </a:bodyPr>
            <a:lstStyle/>
            <a:p>
              <a:pPr algn="ctr" defTabSz="914400">
                <a:defRPr/>
              </a:pPr>
              <a:r>
                <a:rPr lang="en-US" sz="900" kern="0" dirty="0" smtClean="0">
                  <a:gradFill>
                    <a:gsLst>
                      <a:gs pos="46000">
                        <a:srgbClr val="FFFFFF"/>
                      </a:gs>
                      <a:gs pos="0">
                        <a:srgbClr val="FFFFFF"/>
                      </a:gs>
                    </a:gsLst>
                    <a:lin ang="5400000" scaled="0"/>
                  </a:gradFill>
                  <a:cs typeface="Segoe UI" panose="020B0502040204020203" pitchFamily="34" charset="0"/>
                </a:rPr>
                <a:t>Conversation</a:t>
              </a:r>
              <a:br>
                <a:rPr lang="en-US" sz="900" kern="0" dirty="0" smtClean="0">
                  <a:gradFill>
                    <a:gsLst>
                      <a:gs pos="46000">
                        <a:srgbClr val="FFFFFF"/>
                      </a:gs>
                      <a:gs pos="0">
                        <a:srgbClr val="FFFFFF"/>
                      </a:gs>
                    </a:gsLst>
                    <a:lin ang="5400000" scaled="0"/>
                  </a:gradFill>
                  <a:cs typeface="Segoe UI" panose="020B0502040204020203" pitchFamily="34" charset="0"/>
                </a:rPr>
              </a:br>
              <a:r>
                <a:rPr lang="en-US" sz="900" kern="0" dirty="0" smtClean="0">
                  <a:gradFill>
                    <a:gsLst>
                      <a:gs pos="46000">
                        <a:srgbClr val="FFFFFF"/>
                      </a:gs>
                      <a:gs pos="0">
                        <a:srgbClr val="FFFFFF"/>
                      </a:gs>
                    </a:gsLst>
                    <a:lin ang="5400000" scaled="0"/>
                  </a:gradFill>
                  <a:cs typeface="Segoe UI" panose="020B0502040204020203" pitchFamily="34" charset="0"/>
                </a:rPr>
                <a:t>history processor</a:t>
              </a:r>
            </a:p>
          </p:txBody>
        </p:sp>
        <p:sp>
          <p:nvSpPr>
            <p:cNvPr id="145" name="TextBox 144"/>
            <p:cNvSpPr txBox="1"/>
            <p:nvPr/>
          </p:nvSpPr>
          <p:spPr>
            <a:xfrm>
              <a:off x="7470968" y="3727403"/>
              <a:ext cx="1193654" cy="230832"/>
            </a:xfrm>
            <a:prstGeom prst="rect">
              <a:avLst/>
            </a:prstGeom>
            <a:solidFill>
              <a:srgbClr val="00B050"/>
            </a:solidFill>
          </p:spPr>
          <p:txBody>
            <a:bodyPr wrap="square" rIns="0" rtlCol="0">
              <a:spAutoFit/>
            </a:bodyPr>
            <a:lstStyle/>
            <a:p>
              <a:pPr algn="ctr" defTabSz="914400">
                <a:defRPr/>
              </a:pPr>
              <a:r>
                <a:rPr lang="en-US" sz="900" kern="0" dirty="0" smtClean="0">
                  <a:gradFill>
                    <a:gsLst>
                      <a:gs pos="55000">
                        <a:srgbClr val="FFFFFF"/>
                      </a:gs>
                      <a:gs pos="0">
                        <a:srgbClr val="FFFFFF"/>
                      </a:gs>
                    </a:gsLst>
                    <a:lin ang="5400000" scaled="0"/>
                  </a:gradFill>
                  <a:cs typeface="Segoe UI" panose="020B0502040204020203" pitchFamily="34" charset="0"/>
                </a:rPr>
                <a:t>Archiving processor</a:t>
              </a:r>
            </a:p>
          </p:txBody>
        </p:sp>
        <p:sp>
          <p:nvSpPr>
            <p:cNvPr id="146" name="TextBox 145"/>
            <p:cNvSpPr txBox="1"/>
            <p:nvPr/>
          </p:nvSpPr>
          <p:spPr>
            <a:xfrm>
              <a:off x="5739788" y="1497156"/>
              <a:ext cx="2490681" cy="230832"/>
            </a:xfrm>
            <a:prstGeom prst="rect">
              <a:avLst/>
            </a:prstGeom>
            <a:noFill/>
          </p:spPr>
          <p:txBody>
            <a:bodyPr wrap="square" rtlCol="0">
              <a:spAutoFit/>
            </a:bodyPr>
            <a:lstStyle/>
            <a:p>
              <a:pPr algn="ctr" defTabSz="914400">
                <a:defRPr/>
              </a:pPr>
              <a:r>
                <a:rPr lang="en-US" sz="900" kern="0" dirty="0" smtClean="0">
                  <a:gradFill>
                    <a:gsLst>
                      <a:gs pos="100000">
                        <a:srgbClr val="5D5D5D">
                          <a:lumMod val="50000"/>
                        </a:srgbClr>
                      </a:gs>
                      <a:gs pos="0">
                        <a:srgbClr val="5D5D5D">
                          <a:lumMod val="50000"/>
                        </a:srgbClr>
                      </a:gs>
                    </a:gsLst>
                    <a:lin ang="5400000" scaled="0"/>
                  </a:gradFill>
                  <a:latin typeface="Segoe UI Semibold" panose="020B0702040204020203" pitchFamily="34" charset="0"/>
                  <a:cs typeface="Segoe UI Semibold" panose="020B0702040204020203" pitchFamily="34" charset="0"/>
                </a:rPr>
                <a:t>SKYPE FOR BUSINESS SERVER FRONT END</a:t>
              </a:r>
            </a:p>
          </p:txBody>
        </p:sp>
        <p:sp>
          <p:nvSpPr>
            <p:cNvPr id="147" name="TextBox 146"/>
            <p:cNvSpPr txBox="1"/>
            <p:nvPr/>
          </p:nvSpPr>
          <p:spPr>
            <a:xfrm>
              <a:off x="5831104" y="5431970"/>
              <a:ext cx="1455761" cy="230832"/>
            </a:xfrm>
            <a:prstGeom prst="rect">
              <a:avLst/>
            </a:prstGeom>
            <a:solidFill>
              <a:srgbClr val="FFFFFF"/>
            </a:solidFill>
          </p:spPr>
          <p:txBody>
            <a:bodyPr wrap="square" rtlCol="0">
              <a:spAutoFit/>
            </a:bodyPr>
            <a:lstStyle/>
            <a:p>
              <a:pPr algn="ctr" defTabSz="914400">
                <a:defRPr/>
              </a:pPr>
              <a:r>
                <a:rPr lang="en-US" sz="900" kern="0" dirty="0" smtClean="0">
                  <a:gradFill>
                    <a:gsLst>
                      <a:gs pos="100000">
                        <a:srgbClr val="5D5D5D"/>
                      </a:gs>
                      <a:gs pos="0">
                        <a:srgbClr val="5D5D5D"/>
                      </a:gs>
                    </a:gsLst>
                    <a:lin ang="5400000" scaled="0"/>
                  </a:gradFill>
                  <a:cs typeface="Segoe UI" panose="020B0502040204020203" pitchFamily="34" charset="0"/>
                </a:rPr>
                <a:t>Exchange web services</a:t>
              </a:r>
            </a:p>
          </p:txBody>
        </p:sp>
        <p:sp>
          <p:nvSpPr>
            <p:cNvPr id="148" name="TextBox 147"/>
            <p:cNvSpPr txBox="1"/>
            <p:nvPr/>
          </p:nvSpPr>
          <p:spPr>
            <a:xfrm>
              <a:off x="8927427" y="2467185"/>
              <a:ext cx="1982636" cy="228957"/>
            </a:xfrm>
            <a:prstGeom prst="rect">
              <a:avLst/>
            </a:prstGeom>
            <a:solidFill>
              <a:srgbClr val="FFFFFF">
                <a:lumMod val="95000"/>
              </a:srgbClr>
            </a:solidFill>
            <a:ln w="1270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10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defRPr/>
              </a:pPr>
              <a:r>
                <a:rPr lang="en-US" sz="900" kern="0" dirty="0">
                  <a:gradFill>
                    <a:gsLst>
                      <a:gs pos="100000">
                        <a:srgbClr val="5D5D5D"/>
                      </a:gs>
                      <a:gs pos="0">
                        <a:srgbClr val="5D5D5D"/>
                      </a:gs>
                    </a:gsLst>
                    <a:lin ang="5400000" scaled="0"/>
                  </a:gradFill>
                </a:rPr>
                <a:t>Lync storage APIs (</a:t>
              </a:r>
              <a:r>
                <a:rPr lang="en-US" sz="900" kern="0" dirty="0" smtClean="0">
                  <a:gradFill>
                    <a:gsLst>
                      <a:gs pos="100000">
                        <a:srgbClr val="5D5D5D"/>
                      </a:gs>
                      <a:gs pos="0">
                        <a:srgbClr val="5D5D5D"/>
                      </a:gs>
                    </a:gsLst>
                    <a:lin ang="5400000" scaled="0"/>
                  </a:gradFill>
                </a:rPr>
                <a:t>real time</a:t>
              </a:r>
              <a:r>
                <a:rPr lang="en-US" sz="900" kern="0" dirty="0">
                  <a:gradFill>
                    <a:gsLst>
                      <a:gs pos="100000">
                        <a:srgbClr val="5D5D5D"/>
                      </a:gs>
                      <a:gs pos="0">
                        <a:srgbClr val="5D5D5D"/>
                      </a:gs>
                    </a:gsLst>
                    <a:lin ang="5400000" scaled="0"/>
                  </a:gradFill>
                </a:rPr>
                <a:t>)</a:t>
              </a:r>
            </a:p>
          </p:txBody>
        </p:sp>
        <p:sp>
          <p:nvSpPr>
            <p:cNvPr id="149" name="TextBox 148"/>
            <p:cNvSpPr txBox="1"/>
            <p:nvPr/>
          </p:nvSpPr>
          <p:spPr>
            <a:xfrm>
              <a:off x="9984873" y="3121611"/>
              <a:ext cx="988700" cy="507831"/>
            </a:xfrm>
            <a:prstGeom prst="rect">
              <a:avLst/>
            </a:prstGeom>
            <a:solidFill>
              <a:srgbClr val="FFFFFF">
                <a:lumMod val="95000"/>
              </a:srgbClr>
            </a:solidFill>
            <a:ln w="1270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defRPr/>
              </a:pPr>
              <a:r>
                <a:rPr lang="en-US" sz="900" kern="0" dirty="0" smtClean="0">
                  <a:gradFill>
                    <a:gsLst>
                      <a:gs pos="100000">
                        <a:srgbClr val="5D5D5D"/>
                      </a:gs>
                      <a:gs pos="0">
                        <a:srgbClr val="5D5D5D"/>
                      </a:gs>
                    </a:gsLst>
                    <a:lin ang="5400000" scaled="0"/>
                  </a:gradFill>
                </a:rPr>
                <a:t>Intra-pool storage queue backup module</a:t>
              </a:r>
              <a:endParaRPr lang="en-US" sz="900" kern="0" dirty="0">
                <a:gradFill>
                  <a:gsLst>
                    <a:gs pos="100000">
                      <a:srgbClr val="5D5D5D"/>
                    </a:gs>
                    <a:gs pos="0">
                      <a:srgbClr val="5D5D5D"/>
                    </a:gs>
                  </a:gsLst>
                  <a:lin ang="5400000" scaled="0"/>
                </a:gradFill>
              </a:endParaRPr>
            </a:p>
          </p:txBody>
        </p:sp>
        <p:sp>
          <p:nvSpPr>
            <p:cNvPr id="150" name="TextBox 149"/>
            <p:cNvSpPr txBox="1"/>
            <p:nvPr/>
          </p:nvSpPr>
          <p:spPr>
            <a:xfrm>
              <a:off x="9984872" y="3826158"/>
              <a:ext cx="988700" cy="507831"/>
            </a:xfrm>
            <a:prstGeom prst="rect">
              <a:avLst/>
            </a:prstGeom>
            <a:solidFill>
              <a:srgbClr val="FFFFFF">
                <a:lumMod val="95000"/>
              </a:srgbClr>
            </a:solidFill>
            <a:ln w="1270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0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defRPr/>
              </a:pPr>
              <a:r>
                <a:rPr lang="en-US" sz="900" kern="0" dirty="0" smtClean="0">
                  <a:gradFill>
                    <a:gsLst>
                      <a:gs pos="100000">
                        <a:srgbClr val="5D5D5D"/>
                      </a:gs>
                      <a:gs pos="0">
                        <a:srgbClr val="5D5D5D"/>
                      </a:gs>
                    </a:gsLst>
                    <a:lin ang="5400000" scaled="0"/>
                  </a:gradFill>
                </a:rPr>
                <a:t>Inter-pool storage queue backup module</a:t>
              </a:r>
              <a:endParaRPr lang="en-US" sz="900" kern="0" dirty="0">
                <a:gradFill>
                  <a:gsLst>
                    <a:gs pos="100000">
                      <a:srgbClr val="5D5D5D"/>
                    </a:gs>
                    <a:gs pos="0">
                      <a:srgbClr val="5D5D5D"/>
                    </a:gs>
                  </a:gsLst>
                  <a:lin ang="5400000" scaled="0"/>
                </a:gradFill>
              </a:endParaRPr>
            </a:p>
          </p:txBody>
        </p:sp>
        <p:cxnSp>
          <p:nvCxnSpPr>
            <p:cNvPr id="151" name="Straight Arrow Connector 150"/>
            <p:cNvCxnSpPr/>
            <p:nvPr/>
          </p:nvCxnSpPr>
          <p:spPr>
            <a:xfrm flipV="1">
              <a:off x="6077486" y="2702842"/>
              <a:ext cx="0" cy="172719"/>
            </a:xfrm>
            <a:prstGeom prst="straightConnector1">
              <a:avLst/>
            </a:prstGeom>
            <a:noFill/>
            <a:ln w="19050" cap="flat" cmpd="sng" algn="ctr">
              <a:solidFill>
                <a:srgbClr val="5D5D5D"/>
              </a:solidFill>
              <a:prstDash val="solid"/>
              <a:miter lim="800000"/>
              <a:tailEnd type="triangle"/>
            </a:ln>
            <a:effectLst/>
          </p:spPr>
        </p:cxnSp>
        <p:cxnSp>
          <p:nvCxnSpPr>
            <p:cNvPr id="152" name="Straight Arrow Connector 151"/>
            <p:cNvCxnSpPr/>
            <p:nvPr/>
          </p:nvCxnSpPr>
          <p:spPr>
            <a:xfrm>
              <a:off x="6376528" y="2994870"/>
              <a:ext cx="0" cy="172719"/>
            </a:xfrm>
            <a:prstGeom prst="straightConnector1">
              <a:avLst/>
            </a:prstGeom>
            <a:noFill/>
            <a:ln w="19050" cap="flat" cmpd="sng" algn="ctr">
              <a:solidFill>
                <a:srgbClr val="5D5D5D"/>
              </a:solidFill>
              <a:prstDash val="solid"/>
              <a:miter lim="800000"/>
              <a:tailEnd type="triangle"/>
            </a:ln>
            <a:effectLst/>
          </p:spPr>
        </p:cxnSp>
        <p:cxnSp>
          <p:nvCxnSpPr>
            <p:cNvPr id="153" name="Straight Arrow Connector 152"/>
            <p:cNvCxnSpPr/>
            <p:nvPr/>
          </p:nvCxnSpPr>
          <p:spPr>
            <a:xfrm flipV="1">
              <a:off x="6513816" y="5142349"/>
              <a:ext cx="0" cy="289622"/>
            </a:xfrm>
            <a:prstGeom prst="straightConnector1">
              <a:avLst/>
            </a:prstGeom>
            <a:noFill/>
            <a:ln w="19050" cap="flat" cmpd="sng" algn="ctr">
              <a:solidFill>
                <a:srgbClr val="5D5D5D"/>
              </a:solidFill>
              <a:prstDash val="solid"/>
              <a:miter lim="800000"/>
              <a:tailEnd type="triangle"/>
            </a:ln>
            <a:effectLst/>
          </p:spPr>
        </p:cxnSp>
        <p:sp>
          <p:nvSpPr>
            <p:cNvPr id="154" name="TextBox 153"/>
            <p:cNvSpPr txBox="1"/>
            <p:nvPr/>
          </p:nvSpPr>
          <p:spPr>
            <a:xfrm>
              <a:off x="5970124" y="5977856"/>
              <a:ext cx="1043713" cy="230832"/>
            </a:xfrm>
            <a:prstGeom prst="rect">
              <a:avLst/>
            </a:prstGeom>
            <a:noFill/>
            <a:ln w="1270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0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914400">
                <a:defRPr/>
              </a:pPr>
              <a:r>
                <a:rPr lang="en-US" sz="900" kern="0" dirty="0">
                  <a:solidFill>
                    <a:srgbClr val="FFFFFF"/>
                  </a:solidFill>
                </a:rPr>
                <a:t>Exchange </a:t>
              </a:r>
              <a:r>
                <a:rPr lang="en-US" sz="900" kern="0" dirty="0" smtClean="0">
                  <a:solidFill>
                    <a:srgbClr val="FFFFFF"/>
                  </a:solidFill>
                </a:rPr>
                <a:t>server</a:t>
              </a:r>
              <a:endParaRPr lang="en-US" sz="900" kern="0" dirty="0">
                <a:solidFill>
                  <a:srgbClr val="FFFFFF"/>
                </a:solidFill>
              </a:endParaRPr>
            </a:p>
          </p:txBody>
        </p:sp>
        <p:cxnSp>
          <p:nvCxnSpPr>
            <p:cNvPr id="155" name="Straight Arrow Connector 154"/>
            <p:cNvCxnSpPr/>
            <p:nvPr/>
          </p:nvCxnSpPr>
          <p:spPr>
            <a:xfrm>
              <a:off x="6510592" y="5660927"/>
              <a:ext cx="0" cy="289622"/>
            </a:xfrm>
            <a:prstGeom prst="straightConnector1">
              <a:avLst/>
            </a:prstGeom>
            <a:noFill/>
            <a:ln w="19050" cap="flat" cmpd="sng" algn="ctr">
              <a:solidFill>
                <a:srgbClr val="5D5D5D"/>
              </a:solidFill>
              <a:prstDash val="solid"/>
              <a:miter lim="800000"/>
              <a:tailEnd type="triangle"/>
            </a:ln>
            <a:effectLst/>
          </p:spPr>
        </p:cxnSp>
        <p:sp>
          <p:nvSpPr>
            <p:cNvPr id="156" name="TextBox 155"/>
            <p:cNvSpPr txBox="1"/>
            <p:nvPr/>
          </p:nvSpPr>
          <p:spPr>
            <a:xfrm>
              <a:off x="11231526" y="3193160"/>
              <a:ext cx="845573" cy="369332"/>
            </a:xfrm>
            <a:prstGeom prst="rect">
              <a:avLst/>
            </a:prstGeom>
            <a:solidFill>
              <a:srgbClr val="0070C0">
                <a:lumMod val="20000"/>
                <a:lumOff val="80000"/>
              </a:srgbClr>
            </a:solidFill>
          </p:spPr>
          <p:txBody>
            <a:bodyPr wrap="square" rtlCol="0">
              <a:spAutoFit/>
            </a:bodyPr>
            <a:lstStyle>
              <a:defPPr>
                <a:defRPr lang="en-US"/>
              </a:defPPr>
              <a:lvl1pPr algn="ctr">
                <a:defRPr sz="9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stStyle>
            <a:p>
              <a:pPr defTabSz="914400">
                <a:defRPr/>
              </a:pPr>
              <a:r>
                <a:rPr lang="en-US" kern="0" dirty="0">
                  <a:gradFill>
                    <a:gsLst>
                      <a:gs pos="100000">
                        <a:srgbClr val="5D5D5D"/>
                      </a:gs>
                      <a:gs pos="0">
                        <a:srgbClr val="5D5D5D"/>
                      </a:gs>
                    </a:gsLst>
                    <a:lin ang="5400000" scaled="0"/>
                  </a:gradFill>
                </a:rPr>
                <a:t>FEs in the same pool</a:t>
              </a:r>
            </a:p>
          </p:txBody>
        </p:sp>
        <p:sp>
          <p:nvSpPr>
            <p:cNvPr id="157" name="TextBox 156"/>
            <p:cNvSpPr txBox="1"/>
            <p:nvPr/>
          </p:nvSpPr>
          <p:spPr>
            <a:xfrm>
              <a:off x="11231526" y="3897707"/>
              <a:ext cx="845573" cy="369332"/>
            </a:xfrm>
            <a:prstGeom prst="rect">
              <a:avLst/>
            </a:prstGeom>
            <a:solidFill>
              <a:srgbClr val="0070C0">
                <a:lumMod val="20000"/>
                <a:lumOff val="80000"/>
              </a:srgbClr>
            </a:solidFill>
          </p:spPr>
          <p:txBody>
            <a:bodyPr wrap="square" rtlCol="0">
              <a:spAutoFit/>
            </a:bodyPr>
            <a:lstStyle>
              <a:defPPr>
                <a:defRPr lang="en-US"/>
              </a:defPPr>
              <a:lvl1pPr algn="ctr">
                <a:defRPr sz="9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stStyle>
            <a:p>
              <a:pPr defTabSz="914400">
                <a:defRPr/>
              </a:pPr>
              <a:r>
                <a:rPr lang="en-US" kern="0" dirty="0">
                  <a:gradFill>
                    <a:gsLst>
                      <a:gs pos="100000">
                        <a:srgbClr val="5D5D5D"/>
                      </a:gs>
                      <a:gs pos="0">
                        <a:srgbClr val="5D5D5D"/>
                      </a:gs>
                    </a:gsLst>
                    <a:lin ang="5400000" scaled="0"/>
                  </a:gradFill>
                </a:rPr>
                <a:t>FEs in another pool</a:t>
              </a:r>
            </a:p>
          </p:txBody>
        </p:sp>
        <p:sp>
          <p:nvSpPr>
            <p:cNvPr id="158" name="Can 157"/>
            <p:cNvSpPr/>
            <p:nvPr/>
          </p:nvSpPr>
          <p:spPr>
            <a:xfrm rot="5400000">
              <a:off x="8061616" y="5514589"/>
              <a:ext cx="246866" cy="1134194"/>
            </a:xfrm>
            <a:prstGeom prst="can">
              <a:avLst/>
            </a:prstGeom>
            <a:noFill/>
            <a:ln w="12700" cap="flat" cmpd="sng" algn="ctr">
              <a:solidFill>
                <a:schemeClr val="tx1"/>
              </a:solidFill>
              <a:prstDash val="solid"/>
              <a:miter lim="800000"/>
            </a:ln>
            <a:effectLst/>
          </p:spPr>
          <p:txBody>
            <a:bodyPr rot="0" spcFirstLastPara="0" vertOverflow="overflow" horzOverflow="overflow" vert="vert270" wrap="square" lIns="91440" tIns="45720" rIns="91440" bIns="45720" numCol="1" spcCol="0" rtlCol="0" fromWordArt="0" anchor="ctr" anchorCtr="1" forceAA="0" compatLnSpc="1">
              <a:prstTxWarp prst="textNoShape">
                <a:avLst/>
              </a:prstTxWarp>
              <a:noAutofit/>
            </a:bodyPr>
            <a:lstStyle/>
            <a:p>
              <a:pPr algn="ctr" defTabSz="914400">
                <a:defRPr/>
              </a:pPr>
              <a:r>
                <a:rPr lang="en-US" sz="900" kern="0" dirty="0" smtClean="0">
                  <a:solidFill>
                    <a:srgbClr val="FFFFFF"/>
                  </a:solidFill>
                  <a:latin typeface="Segoe UI Light"/>
                  <a:cs typeface="Segoe UI" panose="020B0502040204020203" pitchFamily="34" charset="0"/>
                </a:rPr>
                <a:t>CDR DB</a:t>
              </a:r>
            </a:p>
          </p:txBody>
        </p:sp>
        <p:sp>
          <p:nvSpPr>
            <p:cNvPr id="159" name="Can 158"/>
            <p:cNvSpPr/>
            <p:nvPr/>
          </p:nvSpPr>
          <p:spPr>
            <a:xfrm rot="5400000">
              <a:off x="9851862" y="5520564"/>
              <a:ext cx="246866" cy="1134194"/>
            </a:xfrm>
            <a:prstGeom prst="can">
              <a:avLst/>
            </a:prstGeom>
            <a:noFill/>
            <a:ln w="12700" cap="flat" cmpd="sng" algn="ctr">
              <a:solidFill>
                <a:schemeClr val="tx1"/>
              </a:solidFill>
              <a:prstDash val="solid"/>
              <a:miter lim="800000"/>
            </a:ln>
            <a:effectLst/>
          </p:spPr>
          <p:txBody>
            <a:bodyPr rot="0" spcFirstLastPara="0" vertOverflow="overflow" horzOverflow="overflow" vert="vert270" wrap="square" lIns="91440" tIns="45720" rIns="91440" bIns="45720" numCol="1" spcCol="0" rtlCol="0" fromWordArt="0" anchor="ctr" anchorCtr="1" forceAA="0" compatLnSpc="1">
              <a:prstTxWarp prst="textNoShape">
                <a:avLst/>
              </a:prstTxWarp>
              <a:noAutofit/>
            </a:bodyPr>
            <a:lstStyle/>
            <a:p>
              <a:pPr algn="ctr" defTabSz="914400">
                <a:defRPr/>
              </a:pPr>
              <a:r>
                <a:rPr lang="en-US" sz="900" kern="0" dirty="0" err="1" smtClean="0">
                  <a:solidFill>
                    <a:srgbClr val="FFFFFF"/>
                  </a:solidFill>
                  <a:latin typeface="Segoe UI Light"/>
                  <a:cs typeface="Segoe UI" panose="020B0502040204020203" pitchFamily="34" charset="0"/>
                </a:rPr>
                <a:t>QoE</a:t>
              </a:r>
              <a:r>
                <a:rPr lang="en-US" sz="900" kern="0" dirty="0" smtClean="0">
                  <a:solidFill>
                    <a:srgbClr val="FFFFFF"/>
                  </a:solidFill>
                  <a:latin typeface="Segoe UI Light"/>
                  <a:cs typeface="Segoe UI" panose="020B0502040204020203" pitchFamily="34" charset="0"/>
                </a:rPr>
                <a:t> DB</a:t>
              </a:r>
            </a:p>
          </p:txBody>
        </p:sp>
        <p:sp>
          <p:nvSpPr>
            <p:cNvPr id="160" name="TextBox 159"/>
            <p:cNvSpPr txBox="1"/>
            <p:nvPr/>
          </p:nvSpPr>
          <p:spPr>
            <a:xfrm>
              <a:off x="9560929" y="5088535"/>
              <a:ext cx="1504375" cy="230832"/>
            </a:xfrm>
            <a:prstGeom prst="rect">
              <a:avLst/>
            </a:prstGeom>
            <a:noFill/>
          </p:spPr>
          <p:txBody>
            <a:bodyPr wrap="square" rtlCol="0">
              <a:spAutoFit/>
            </a:bodyPr>
            <a:lstStyle/>
            <a:p>
              <a:pPr algn="ctr" defTabSz="914400">
                <a:defRPr/>
              </a:pPr>
              <a:r>
                <a:rPr lang="en-US" sz="900" kern="0" dirty="0" smtClean="0">
                  <a:gradFill>
                    <a:gsLst>
                      <a:gs pos="100000">
                        <a:srgbClr val="5D5D5D">
                          <a:lumMod val="50000"/>
                        </a:srgbClr>
                      </a:gs>
                      <a:gs pos="0">
                        <a:srgbClr val="5D5D5D">
                          <a:lumMod val="50000"/>
                        </a:srgbClr>
                      </a:gs>
                    </a:gsLst>
                    <a:lin ang="5400000" scaled="0"/>
                  </a:gradFill>
                  <a:latin typeface="Segoe UI Semibold" panose="020B0702040204020203" pitchFamily="34" charset="0"/>
                  <a:cs typeface="Segoe UI Semibold" panose="020B0702040204020203" pitchFamily="34" charset="0"/>
                </a:rPr>
                <a:t>LYNC STORAGE SERVICE</a:t>
              </a:r>
            </a:p>
          </p:txBody>
        </p:sp>
        <p:cxnSp>
          <p:nvCxnSpPr>
            <p:cNvPr id="161" name="Straight Arrow Connector 160"/>
            <p:cNvCxnSpPr/>
            <p:nvPr/>
          </p:nvCxnSpPr>
          <p:spPr>
            <a:xfrm flipV="1">
              <a:off x="6971032" y="2702842"/>
              <a:ext cx="0" cy="316173"/>
            </a:xfrm>
            <a:prstGeom prst="straightConnector1">
              <a:avLst/>
            </a:prstGeom>
            <a:noFill/>
            <a:ln w="19050" cap="flat" cmpd="sng" algn="ctr">
              <a:solidFill>
                <a:srgbClr val="5D5D5D"/>
              </a:solidFill>
              <a:prstDash val="solid"/>
              <a:miter lim="800000"/>
              <a:tailEnd type="triangle"/>
            </a:ln>
            <a:effectLst/>
          </p:spPr>
        </p:cxnSp>
        <p:cxnSp>
          <p:nvCxnSpPr>
            <p:cNvPr id="162" name="Straight Arrow Connector 161"/>
            <p:cNvCxnSpPr/>
            <p:nvPr/>
          </p:nvCxnSpPr>
          <p:spPr>
            <a:xfrm flipV="1">
              <a:off x="6726111" y="2696143"/>
              <a:ext cx="0" cy="2083273"/>
            </a:xfrm>
            <a:prstGeom prst="straightConnector1">
              <a:avLst/>
            </a:prstGeom>
            <a:noFill/>
            <a:ln w="19050" cap="flat" cmpd="sng" algn="ctr">
              <a:solidFill>
                <a:srgbClr val="7F7F7F"/>
              </a:solidFill>
              <a:prstDash val="solid"/>
              <a:miter lim="800000"/>
              <a:headEnd type="triangle"/>
              <a:tailEnd type="triangle"/>
            </a:ln>
            <a:effectLst/>
          </p:spPr>
        </p:cxnSp>
        <p:cxnSp>
          <p:nvCxnSpPr>
            <p:cNvPr id="167" name="Straight Arrow Connector 166"/>
            <p:cNvCxnSpPr/>
            <p:nvPr/>
          </p:nvCxnSpPr>
          <p:spPr>
            <a:xfrm>
              <a:off x="6619006" y="3241466"/>
              <a:ext cx="0" cy="1537951"/>
            </a:xfrm>
            <a:prstGeom prst="straightConnector1">
              <a:avLst/>
            </a:prstGeom>
            <a:noFill/>
            <a:ln w="19050" cap="flat" cmpd="sng" algn="ctr">
              <a:solidFill>
                <a:srgbClr val="5D5D5D"/>
              </a:solidFill>
              <a:prstDash val="solid"/>
              <a:miter lim="800000"/>
              <a:tailEnd type="triangle"/>
            </a:ln>
            <a:effectLst/>
          </p:spPr>
        </p:cxnSp>
        <p:grpSp>
          <p:nvGrpSpPr>
            <p:cNvPr id="168" name="Group 167"/>
            <p:cNvGrpSpPr/>
            <p:nvPr/>
          </p:nvGrpSpPr>
          <p:grpSpPr>
            <a:xfrm>
              <a:off x="6682581" y="3209771"/>
              <a:ext cx="84083" cy="82965"/>
              <a:chOff x="5625095" y="-618056"/>
              <a:chExt cx="724505" cy="714875"/>
            </a:xfrm>
          </p:grpSpPr>
          <p:sp>
            <p:nvSpPr>
              <p:cNvPr id="219" name="Arc 218"/>
              <p:cNvSpPr/>
              <p:nvPr/>
            </p:nvSpPr>
            <p:spPr>
              <a:xfrm>
                <a:off x="562509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sp>
            <p:nvSpPr>
              <p:cNvPr id="220" name="Arc 219"/>
              <p:cNvSpPr/>
              <p:nvPr/>
            </p:nvSpPr>
            <p:spPr>
              <a:xfrm flipH="1">
                <a:off x="563472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grpSp>
        <p:cxnSp>
          <p:nvCxnSpPr>
            <p:cNvPr id="169" name="Straight Connector 168"/>
            <p:cNvCxnSpPr/>
            <p:nvPr/>
          </p:nvCxnSpPr>
          <p:spPr>
            <a:xfrm>
              <a:off x="6610460" y="3241466"/>
              <a:ext cx="67848" cy="0"/>
            </a:xfrm>
            <a:prstGeom prst="line">
              <a:avLst/>
            </a:prstGeom>
            <a:noFill/>
            <a:ln w="19050" cap="flat" cmpd="sng" algn="ctr">
              <a:solidFill>
                <a:srgbClr val="5D5D5D"/>
              </a:solidFill>
              <a:prstDash val="solid"/>
              <a:miter lim="800000"/>
            </a:ln>
            <a:effectLst/>
          </p:spPr>
        </p:cxnSp>
        <p:cxnSp>
          <p:nvCxnSpPr>
            <p:cNvPr id="170" name="Straight Connector 169"/>
            <p:cNvCxnSpPr/>
            <p:nvPr/>
          </p:nvCxnSpPr>
          <p:spPr>
            <a:xfrm>
              <a:off x="6765546" y="3241466"/>
              <a:ext cx="254836" cy="0"/>
            </a:xfrm>
            <a:prstGeom prst="line">
              <a:avLst/>
            </a:prstGeom>
            <a:noFill/>
            <a:ln w="19050" cap="flat" cmpd="sng" algn="ctr">
              <a:solidFill>
                <a:srgbClr val="5D5D5D"/>
              </a:solidFill>
              <a:prstDash val="solid"/>
              <a:miter lim="800000"/>
            </a:ln>
            <a:effectLst/>
          </p:spPr>
        </p:cxnSp>
        <p:grpSp>
          <p:nvGrpSpPr>
            <p:cNvPr id="171" name="Group 170"/>
            <p:cNvGrpSpPr/>
            <p:nvPr/>
          </p:nvGrpSpPr>
          <p:grpSpPr>
            <a:xfrm>
              <a:off x="7019265" y="3209771"/>
              <a:ext cx="84083" cy="82965"/>
              <a:chOff x="5625095" y="-618056"/>
              <a:chExt cx="724505" cy="714875"/>
            </a:xfrm>
          </p:grpSpPr>
          <p:sp>
            <p:nvSpPr>
              <p:cNvPr id="217" name="Arc 216"/>
              <p:cNvSpPr/>
              <p:nvPr/>
            </p:nvSpPr>
            <p:spPr>
              <a:xfrm>
                <a:off x="562509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sp>
            <p:nvSpPr>
              <p:cNvPr id="218" name="Arc 217"/>
              <p:cNvSpPr/>
              <p:nvPr/>
            </p:nvSpPr>
            <p:spPr>
              <a:xfrm flipH="1">
                <a:off x="563472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grpSp>
        <p:cxnSp>
          <p:nvCxnSpPr>
            <p:cNvPr id="172" name="Straight Connector 171"/>
            <p:cNvCxnSpPr/>
            <p:nvPr/>
          </p:nvCxnSpPr>
          <p:spPr>
            <a:xfrm>
              <a:off x="7102230" y="3241466"/>
              <a:ext cx="368738" cy="0"/>
            </a:xfrm>
            <a:prstGeom prst="line">
              <a:avLst/>
            </a:prstGeom>
            <a:noFill/>
            <a:ln w="19050" cap="flat" cmpd="sng" algn="ctr">
              <a:solidFill>
                <a:srgbClr val="5D5D5D"/>
              </a:solidFill>
              <a:prstDash val="solid"/>
              <a:miter lim="800000"/>
            </a:ln>
            <a:effectLst/>
          </p:spPr>
        </p:cxnSp>
        <p:cxnSp>
          <p:nvCxnSpPr>
            <p:cNvPr id="176" name="Straight Arrow Connector 175"/>
            <p:cNvCxnSpPr/>
            <p:nvPr/>
          </p:nvCxnSpPr>
          <p:spPr>
            <a:xfrm rot="16200000" flipH="1" flipV="1">
              <a:off x="8822709" y="3344037"/>
              <a:ext cx="0" cy="316173"/>
            </a:xfrm>
            <a:prstGeom prst="straightConnector1">
              <a:avLst/>
            </a:prstGeom>
            <a:noFill/>
            <a:ln w="19050" cap="flat" cmpd="sng" algn="ctr">
              <a:solidFill>
                <a:srgbClr val="5D5D5D"/>
              </a:solidFill>
              <a:prstDash val="solid"/>
              <a:miter lim="800000"/>
              <a:tailEnd type="triangle"/>
            </a:ln>
            <a:effectLst/>
          </p:spPr>
        </p:cxnSp>
        <p:cxnSp>
          <p:nvCxnSpPr>
            <p:cNvPr id="177" name="Straight Arrow Connector 176"/>
            <p:cNvCxnSpPr/>
            <p:nvPr/>
          </p:nvCxnSpPr>
          <p:spPr>
            <a:xfrm rot="16200000" flipH="1" flipV="1">
              <a:off x="8820769" y="3701278"/>
              <a:ext cx="0" cy="316173"/>
            </a:xfrm>
            <a:prstGeom prst="straightConnector1">
              <a:avLst/>
            </a:prstGeom>
            <a:noFill/>
            <a:ln w="19050" cap="flat" cmpd="sng" algn="ctr">
              <a:solidFill>
                <a:srgbClr val="5D5D5D"/>
              </a:solidFill>
              <a:prstDash val="solid"/>
              <a:miter lim="800000"/>
              <a:tailEnd type="triangle"/>
            </a:ln>
            <a:effectLst/>
          </p:spPr>
        </p:cxnSp>
        <p:cxnSp>
          <p:nvCxnSpPr>
            <p:cNvPr id="178" name="Straight Arrow Connector 177"/>
            <p:cNvCxnSpPr/>
            <p:nvPr/>
          </p:nvCxnSpPr>
          <p:spPr>
            <a:xfrm rot="16200000" flipH="1" flipV="1">
              <a:off x="8830125" y="4048150"/>
              <a:ext cx="0" cy="316173"/>
            </a:xfrm>
            <a:prstGeom prst="straightConnector1">
              <a:avLst/>
            </a:prstGeom>
            <a:noFill/>
            <a:ln w="19050" cap="flat" cmpd="sng" algn="ctr">
              <a:solidFill>
                <a:srgbClr val="5D5D5D"/>
              </a:solidFill>
              <a:prstDash val="solid"/>
              <a:miter lim="800000"/>
              <a:tailEnd type="triangle"/>
            </a:ln>
            <a:effectLst/>
          </p:spPr>
        </p:cxnSp>
        <p:cxnSp>
          <p:nvCxnSpPr>
            <p:cNvPr id="179" name="Straight Arrow Connector 178"/>
            <p:cNvCxnSpPr/>
            <p:nvPr/>
          </p:nvCxnSpPr>
          <p:spPr>
            <a:xfrm>
              <a:off x="8185048" y="5197715"/>
              <a:ext cx="0" cy="752834"/>
            </a:xfrm>
            <a:prstGeom prst="straightConnector1">
              <a:avLst/>
            </a:prstGeom>
            <a:noFill/>
            <a:ln w="19050" cap="flat" cmpd="sng" algn="ctr">
              <a:solidFill>
                <a:srgbClr val="5D5D5D"/>
              </a:solidFill>
              <a:prstDash val="solid"/>
              <a:miter lim="800000"/>
              <a:tailEnd type="triangle"/>
            </a:ln>
            <a:effectLst/>
          </p:spPr>
        </p:cxnSp>
        <p:sp>
          <p:nvSpPr>
            <p:cNvPr id="180" name="TextBox 179"/>
            <p:cNvSpPr txBox="1"/>
            <p:nvPr/>
          </p:nvSpPr>
          <p:spPr>
            <a:xfrm>
              <a:off x="7991051" y="5431970"/>
              <a:ext cx="383651" cy="230832"/>
            </a:xfrm>
            <a:prstGeom prst="rect">
              <a:avLst/>
            </a:prstGeom>
            <a:solidFill>
              <a:srgbClr val="FFFFFF"/>
            </a:solidFill>
          </p:spPr>
          <p:txBody>
            <a:bodyPr wrap="square" rtlCol="0">
              <a:spAutoFit/>
            </a:bodyPr>
            <a:lstStyle/>
            <a:p>
              <a:pPr algn="ctr" defTabSz="914400">
                <a:defRPr/>
              </a:pPr>
              <a:r>
                <a:rPr lang="en-US" sz="900" kern="0" dirty="0" smtClean="0">
                  <a:gradFill>
                    <a:gsLst>
                      <a:gs pos="100000">
                        <a:srgbClr val="5D5D5D"/>
                      </a:gs>
                      <a:gs pos="0">
                        <a:srgbClr val="5D5D5D"/>
                      </a:gs>
                    </a:gsLst>
                    <a:lin ang="5400000" scaled="0"/>
                  </a:gradFill>
                  <a:cs typeface="Segoe UI" panose="020B0502040204020203" pitchFamily="34" charset="0"/>
                </a:rPr>
                <a:t>SQL</a:t>
              </a:r>
            </a:p>
          </p:txBody>
        </p:sp>
        <p:cxnSp>
          <p:nvCxnSpPr>
            <p:cNvPr id="181" name="Elbow Connector 180"/>
            <p:cNvCxnSpPr/>
            <p:nvPr/>
          </p:nvCxnSpPr>
          <p:spPr>
            <a:xfrm rot="16200000" flipH="1">
              <a:off x="8912438" y="4900115"/>
              <a:ext cx="765257" cy="1360457"/>
            </a:xfrm>
            <a:prstGeom prst="bentConnector3">
              <a:avLst/>
            </a:prstGeom>
            <a:noFill/>
            <a:ln w="19050" cap="flat" cmpd="sng" algn="ctr">
              <a:solidFill>
                <a:srgbClr val="5D5D5D"/>
              </a:solidFill>
              <a:prstDash val="solid"/>
              <a:miter lim="800000"/>
              <a:tailEnd type="triangle"/>
            </a:ln>
            <a:effectLst/>
          </p:spPr>
        </p:cxnSp>
        <p:sp>
          <p:nvSpPr>
            <p:cNvPr id="182" name="TextBox 181"/>
            <p:cNvSpPr txBox="1"/>
            <p:nvPr/>
          </p:nvSpPr>
          <p:spPr>
            <a:xfrm>
              <a:off x="9069606" y="5431970"/>
              <a:ext cx="383651" cy="230832"/>
            </a:xfrm>
            <a:prstGeom prst="rect">
              <a:avLst/>
            </a:prstGeom>
            <a:solidFill>
              <a:srgbClr val="FFFFFF"/>
            </a:solidFill>
          </p:spPr>
          <p:txBody>
            <a:bodyPr wrap="square" rtlCol="0">
              <a:spAutoFit/>
            </a:bodyPr>
            <a:lstStyle/>
            <a:p>
              <a:pPr algn="ctr" defTabSz="914400">
                <a:defRPr/>
              </a:pPr>
              <a:r>
                <a:rPr lang="en-US" sz="900" kern="0" dirty="0" smtClean="0">
                  <a:gradFill>
                    <a:gsLst>
                      <a:gs pos="100000">
                        <a:srgbClr val="5D5D5D"/>
                      </a:gs>
                      <a:gs pos="0">
                        <a:srgbClr val="5D5D5D"/>
                      </a:gs>
                    </a:gsLst>
                    <a:lin ang="5400000" scaled="0"/>
                  </a:gradFill>
                  <a:cs typeface="Segoe UI" panose="020B0502040204020203" pitchFamily="34" charset="0"/>
                </a:rPr>
                <a:t>SQL</a:t>
              </a:r>
            </a:p>
          </p:txBody>
        </p:sp>
        <p:sp>
          <p:nvSpPr>
            <p:cNvPr id="183" name="Freeform 182"/>
            <p:cNvSpPr/>
            <p:nvPr/>
          </p:nvSpPr>
          <p:spPr>
            <a:xfrm>
              <a:off x="7060215" y="2733632"/>
              <a:ext cx="1840681" cy="1440762"/>
            </a:xfrm>
            <a:custGeom>
              <a:avLst/>
              <a:gdLst>
                <a:gd name="connsiteX0" fmla="*/ 431800 w 1968500"/>
                <a:gd name="connsiteY0" fmla="*/ 1549400 h 1549400"/>
                <a:gd name="connsiteX1" fmla="*/ 0 w 1968500"/>
                <a:gd name="connsiteY1" fmla="*/ 1549400 h 1549400"/>
                <a:gd name="connsiteX2" fmla="*/ 0 w 1968500"/>
                <a:gd name="connsiteY2" fmla="*/ 0 h 1549400"/>
                <a:gd name="connsiteX3" fmla="*/ 1968500 w 1968500"/>
                <a:gd name="connsiteY3" fmla="*/ 0 h 1549400"/>
                <a:gd name="connsiteX4" fmla="*/ 1968500 w 1968500"/>
                <a:gd name="connsiteY4" fmla="*/ 1143000 h 1549400"/>
                <a:gd name="connsiteX5" fmla="*/ 1905000 w 1968500"/>
                <a:gd name="connsiteY5" fmla="*/ 1143000 h 1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0" h="1549400">
                  <a:moveTo>
                    <a:pt x="431800" y="1549400"/>
                  </a:moveTo>
                  <a:lnTo>
                    <a:pt x="0" y="1549400"/>
                  </a:lnTo>
                  <a:lnTo>
                    <a:pt x="0" y="0"/>
                  </a:lnTo>
                  <a:lnTo>
                    <a:pt x="1968500" y="0"/>
                  </a:lnTo>
                  <a:lnTo>
                    <a:pt x="1968500" y="1143000"/>
                  </a:lnTo>
                  <a:lnTo>
                    <a:pt x="1905000" y="1143000"/>
                  </a:lnTo>
                </a:path>
              </a:pathLst>
            </a:custGeom>
            <a:noFill/>
            <a:ln w="19050" cap="flat" cmpd="sng" algn="ctr">
              <a:solidFill>
                <a:srgbClr val="00B050">
                  <a:lumMod val="75000"/>
                </a:srgbClr>
              </a:solidFill>
              <a:prstDash val="solid"/>
              <a:miter lim="800000"/>
            </a:ln>
            <a:effectLst/>
          </p:spPr>
          <p:txBody>
            <a:bodyPr rtlCol="0" anchor="ctr"/>
            <a:lstStyle/>
            <a:p>
              <a:pPr algn="ctr" defTabSz="914400">
                <a:defRPr/>
              </a:pPr>
              <a:endParaRPr lang="en-US" sz="1600" kern="0" smtClean="0">
                <a:solidFill>
                  <a:srgbClr val="FFFFFF"/>
                </a:solidFill>
                <a:latin typeface="Segoe UI Light"/>
              </a:endParaRPr>
            </a:p>
          </p:txBody>
        </p:sp>
        <p:grpSp>
          <p:nvGrpSpPr>
            <p:cNvPr id="184" name="Group 183"/>
            <p:cNvGrpSpPr/>
            <p:nvPr/>
          </p:nvGrpSpPr>
          <p:grpSpPr>
            <a:xfrm>
              <a:off x="7014984" y="3449783"/>
              <a:ext cx="84083" cy="82965"/>
              <a:chOff x="5625095" y="-618056"/>
              <a:chExt cx="724505" cy="714875"/>
            </a:xfrm>
          </p:grpSpPr>
          <p:sp>
            <p:nvSpPr>
              <p:cNvPr id="215" name="Arc 214"/>
              <p:cNvSpPr/>
              <p:nvPr/>
            </p:nvSpPr>
            <p:spPr>
              <a:xfrm>
                <a:off x="562509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sp>
            <p:nvSpPr>
              <p:cNvPr id="216" name="Arc 215"/>
              <p:cNvSpPr/>
              <p:nvPr/>
            </p:nvSpPr>
            <p:spPr>
              <a:xfrm flipH="1">
                <a:off x="563472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grpSp>
        <p:cxnSp>
          <p:nvCxnSpPr>
            <p:cNvPr id="185" name="Straight Connector 184"/>
            <p:cNvCxnSpPr/>
            <p:nvPr/>
          </p:nvCxnSpPr>
          <p:spPr>
            <a:xfrm>
              <a:off x="7097949" y="3481477"/>
              <a:ext cx="368738" cy="0"/>
            </a:xfrm>
            <a:prstGeom prst="line">
              <a:avLst/>
            </a:prstGeom>
            <a:noFill/>
            <a:ln w="19050" cap="flat" cmpd="sng" algn="ctr">
              <a:solidFill>
                <a:srgbClr val="5D5D5D"/>
              </a:solidFill>
              <a:prstDash val="solid"/>
              <a:miter lim="800000"/>
            </a:ln>
            <a:effectLst/>
          </p:spPr>
        </p:cxnSp>
        <p:cxnSp>
          <p:nvCxnSpPr>
            <p:cNvPr id="186" name="Straight Connector 185"/>
            <p:cNvCxnSpPr/>
            <p:nvPr/>
          </p:nvCxnSpPr>
          <p:spPr>
            <a:xfrm>
              <a:off x="6834900" y="3481477"/>
              <a:ext cx="192388" cy="0"/>
            </a:xfrm>
            <a:prstGeom prst="line">
              <a:avLst/>
            </a:prstGeom>
            <a:noFill/>
            <a:ln w="19050" cap="flat" cmpd="sng" algn="ctr">
              <a:solidFill>
                <a:srgbClr val="5D5D5D"/>
              </a:solidFill>
              <a:prstDash val="solid"/>
              <a:miter lim="800000"/>
            </a:ln>
            <a:effectLst/>
          </p:spPr>
        </p:cxnSp>
        <p:grpSp>
          <p:nvGrpSpPr>
            <p:cNvPr id="187" name="Group 186"/>
            <p:cNvGrpSpPr/>
            <p:nvPr/>
          </p:nvGrpSpPr>
          <p:grpSpPr>
            <a:xfrm>
              <a:off x="7014984" y="3654307"/>
              <a:ext cx="84083" cy="82965"/>
              <a:chOff x="5625095" y="-618056"/>
              <a:chExt cx="724505" cy="714875"/>
            </a:xfrm>
          </p:grpSpPr>
          <p:sp>
            <p:nvSpPr>
              <p:cNvPr id="213" name="Arc 212"/>
              <p:cNvSpPr/>
              <p:nvPr/>
            </p:nvSpPr>
            <p:spPr>
              <a:xfrm>
                <a:off x="562509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sp>
            <p:nvSpPr>
              <p:cNvPr id="214" name="Arc 213"/>
              <p:cNvSpPr/>
              <p:nvPr/>
            </p:nvSpPr>
            <p:spPr>
              <a:xfrm flipH="1">
                <a:off x="563472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grpSp>
        <p:cxnSp>
          <p:nvCxnSpPr>
            <p:cNvPr id="188" name="Straight Connector 187"/>
            <p:cNvCxnSpPr/>
            <p:nvPr/>
          </p:nvCxnSpPr>
          <p:spPr>
            <a:xfrm>
              <a:off x="7100116" y="3695789"/>
              <a:ext cx="366571" cy="130369"/>
            </a:xfrm>
            <a:prstGeom prst="line">
              <a:avLst/>
            </a:prstGeom>
            <a:noFill/>
            <a:ln w="19050" cap="flat" cmpd="sng" algn="ctr">
              <a:solidFill>
                <a:srgbClr val="5D5D5D"/>
              </a:solidFill>
              <a:prstDash val="solid"/>
              <a:miter lim="800000"/>
            </a:ln>
            <a:effectLst/>
          </p:spPr>
        </p:cxnSp>
        <p:cxnSp>
          <p:nvCxnSpPr>
            <p:cNvPr id="189" name="Straight Connector 188"/>
            <p:cNvCxnSpPr/>
            <p:nvPr/>
          </p:nvCxnSpPr>
          <p:spPr>
            <a:xfrm>
              <a:off x="6834900" y="3646538"/>
              <a:ext cx="185483" cy="47683"/>
            </a:xfrm>
            <a:prstGeom prst="line">
              <a:avLst/>
            </a:prstGeom>
            <a:noFill/>
            <a:ln w="19050" cap="flat" cmpd="sng" algn="ctr">
              <a:solidFill>
                <a:srgbClr val="5D5D5D"/>
              </a:solidFill>
              <a:prstDash val="solid"/>
              <a:miter lim="800000"/>
            </a:ln>
            <a:effectLst/>
          </p:spPr>
        </p:cxnSp>
        <p:cxnSp>
          <p:nvCxnSpPr>
            <p:cNvPr id="190" name="Straight Arrow Connector 189"/>
            <p:cNvCxnSpPr/>
            <p:nvPr/>
          </p:nvCxnSpPr>
          <p:spPr>
            <a:xfrm>
              <a:off x="6842772" y="3482070"/>
              <a:ext cx="0" cy="1297346"/>
            </a:xfrm>
            <a:prstGeom prst="straightConnector1">
              <a:avLst/>
            </a:prstGeom>
            <a:noFill/>
            <a:ln w="19050" cap="flat" cmpd="sng" algn="ctr">
              <a:solidFill>
                <a:srgbClr val="5D5D5D"/>
              </a:solidFill>
              <a:prstDash val="solid"/>
              <a:miter lim="800000"/>
              <a:tailEnd type="triangle"/>
            </a:ln>
            <a:effectLst/>
          </p:spPr>
        </p:cxnSp>
        <p:sp>
          <p:nvSpPr>
            <p:cNvPr id="191" name="TextBox 190"/>
            <p:cNvSpPr txBox="1"/>
            <p:nvPr/>
          </p:nvSpPr>
          <p:spPr>
            <a:xfrm>
              <a:off x="6675490" y="3737779"/>
              <a:ext cx="366528" cy="430887"/>
            </a:xfrm>
            <a:prstGeom prst="rect">
              <a:avLst/>
            </a:prstGeom>
            <a:solidFill>
              <a:srgbClr val="CCCCCC"/>
            </a:solidFill>
          </p:spPr>
          <p:txBody>
            <a:bodyPr wrap="square" lIns="0" tIns="0" rIns="0" bIns="0" rtlCol="0">
              <a:spAutoFit/>
            </a:bodyPr>
            <a:lstStyle/>
            <a:p>
              <a:pPr algn="ctr" defTabSz="914400">
                <a:defRPr/>
              </a:pPr>
              <a:r>
                <a:rPr lang="en-US" sz="700" kern="0" dirty="0" smtClean="0">
                  <a:gradFill>
                    <a:gsLst>
                      <a:gs pos="100000">
                        <a:srgbClr val="5D5D5D"/>
                      </a:gs>
                      <a:gs pos="0">
                        <a:srgbClr val="5D5D5D"/>
                      </a:gs>
                    </a:gsLst>
                    <a:lin ang="5400000" scaled="0"/>
                  </a:gradFill>
                  <a:cs typeface="Segoe UI" panose="020B0502040204020203" pitchFamily="34" charset="0"/>
                </a:rPr>
                <a:t>Read/</a:t>
              </a:r>
              <a:br>
                <a:rPr lang="en-US" sz="700" kern="0" dirty="0" smtClean="0">
                  <a:gradFill>
                    <a:gsLst>
                      <a:gs pos="100000">
                        <a:srgbClr val="5D5D5D"/>
                      </a:gs>
                      <a:gs pos="0">
                        <a:srgbClr val="5D5D5D"/>
                      </a:gs>
                    </a:gsLst>
                    <a:lin ang="5400000" scaled="0"/>
                  </a:gradFill>
                  <a:cs typeface="Segoe UI" panose="020B0502040204020203" pitchFamily="34" charset="0"/>
                </a:rPr>
              </a:br>
              <a:r>
                <a:rPr lang="en-US" sz="700" kern="0" dirty="0" smtClean="0">
                  <a:gradFill>
                    <a:gsLst>
                      <a:gs pos="100000">
                        <a:srgbClr val="5D5D5D"/>
                      </a:gs>
                      <a:gs pos="0">
                        <a:srgbClr val="5D5D5D"/>
                      </a:gs>
                    </a:gsLst>
                    <a:lin ang="5400000" scaled="0"/>
                  </a:gradFill>
                  <a:cs typeface="Segoe UI" panose="020B0502040204020203" pitchFamily="34" charset="0"/>
                </a:rPr>
                <a:t>write/</a:t>
              </a:r>
              <a:br>
                <a:rPr lang="en-US" sz="700" kern="0" dirty="0" smtClean="0">
                  <a:gradFill>
                    <a:gsLst>
                      <a:gs pos="100000">
                        <a:srgbClr val="5D5D5D"/>
                      </a:gs>
                      <a:gs pos="0">
                        <a:srgbClr val="5D5D5D"/>
                      </a:gs>
                    </a:gsLst>
                    <a:lin ang="5400000" scaled="0"/>
                  </a:gradFill>
                  <a:cs typeface="Segoe UI" panose="020B0502040204020203" pitchFamily="34" charset="0"/>
                </a:rPr>
              </a:br>
              <a:r>
                <a:rPr lang="en-US" sz="700" kern="0" dirty="0" smtClean="0">
                  <a:gradFill>
                    <a:gsLst>
                      <a:gs pos="100000">
                        <a:srgbClr val="5D5D5D"/>
                      </a:gs>
                      <a:gs pos="0">
                        <a:srgbClr val="5D5D5D"/>
                      </a:gs>
                    </a:gsLst>
                    <a:lin ang="5400000" scaled="0"/>
                  </a:gradFill>
                  <a:cs typeface="Segoe UI" panose="020B0502040204020203" pitchFamily="34" charset="0"/>
                </a:rPr>
                <a:t>search/</a:t>
              </a:r>
              <a:br>
                <a:rPr lang="en-US" sz="700" kern="0" dirty="0" smtClean="0">
                  <a:gradFill>
                    <a:gsLst>
                      <a:gs pos="100000">
                        <a:srgbClr val="5D5D5D"/>
                      </a:gs>
                      <a:gs pos="0">
                        <a:srgbClr val="5D5D5D"/>
                      </a:gs>
                    </a:gsLst>
                    <a:lin ang="5400000" scaled="0"/>
                  </a:gradFill>
                  <a:cs typeface="Segoe UI" panose="020B0502040204020203" pitchFamily="34" charset="0"/>
                </a:rPr>
              </a:br>
              <a:r>
                <a:rPr lang="en-US" sz="700" kern="0" dirty="0" smtClean="0">
                  <a:gradFill>
                    <a:gsLst>
                      <a:gs pos="100000">
                        <a:srgbClr val="5D5D5D"/>
                      </a:gs>
                      <a:gs pos="0">
                        <a:srgbClr val="5D5D5D"/>
                      </a:gs>
                    </a:gsLst>
                    <a:lin ang="5400000" scaled="0"/>
                  </a:gradFill>
                  <a:cs typeface="Segoe UI" panose="020B0502040204020203" pitchFamily="34" charset="0"/>
                </a:rPr>
                <a:t>notify</a:t>
              </a:r>
            </a:p>
          </p:txBody>
        </p:sp>
        <p:cxnSp>
          <p:nvCxnSpPr>
            <p:cNvPr id="192" name="Straight Connector 191"/>
            <p:cNvCxnSpPr/>
            <p:nvPr/>
          </p:nvCxnSpPr>
          <p:spPr>
            <a:xfrm>
              <a:off x="6842772" y="4242966"/>
              <a:ext cx="623915" cy="0"/>
            </a:xfrm>
            <a:prstGeom prst="line">
              <a:avLst/>
            </a:prstGeom>
            <a:noFill/>
            <a:ln w="19050" cap="flat" cmpd="sng" algn="ctr">
              <a:solidFill>
                <a:srgbClr val="5D5D5D"/>
              </a:solidFill>
              <a:prstDash val="solid"/>
              <a:miter lim="800000"/>
            </a:ln>
            <a:effectLst/>
          </p:spPr>
        </p:cxnSp>
        <p:cxnSp>
          <p:nvCxnSpPr>
            <p:cNvPr id="193" name="Straight Arrow Connector 192"/>
            <p:cNvCxnSpPr/>
            <p:nvPr/>
          </p:nvCxnSpPr>
          <p:spPr>
            <a:xfrm>
              <a:off x="9405147" y="2696142"/>
              <a:ext cx="0" cy="293802"/>
            </a:xfrm>
            <a:prstGeom prst="straightConnector1">
              <a:avLst/>
            </a:prstGeom>
            <a:noFill/>
            <a:ln w="19050" cap="flat" cmpd="sng" algn="ctr">
              <a:solidFill>
                <a:srgbClr val="5D5D5D"/>
              </a:solidFill>
              <a:prstDash val="solid"/>
              <a:miter lim="800000"/>
              <a:tailEnd type="triangle"/>
            </a:ln>
            <a:effectLst/>
          </p:spPr>
        </p:cxnSp>
        <p:sp>
          <p:nvSpPr>
            <p:cNvPr id="194" name="TextBox 193"/>
            <p:cNvSpPr txBox="1"/>
            <p:nvPr/>
          </p:nvSpPr>
          <p:spPr>
            <a:xfrm>
              <a:off x="9025918" y="2764288"/>
              <a:ext cx="947799" cy="107722"/>
            </a:xfrm>
            <a:prstGeom prst="rect">
              <a:avLst/>
            </a:prstGeom>
            <a:solidFill>
              <a:srgbClr val="CCCCCC"/>
            </a:solidFill>
          </p:spPr>
          <p:txBody>
            <a:bodyPr wrap="square" lIns="0" tIns="0" rIns="0" bIns="0" rtlCol="0">
              <a:spAutoFit/>
            </a:bodyPr>
            <a:lstStyle>
              <a:defPPr>
                <a:defRPr lang="en-US"/>
              </a:defPPr>
              <a:lvl1pPr>
                <a:defRPr sz="8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stStyle>
            <a:p>
              <a:pPr algn="ctr" defTabSz="914400">
                <a:defRPr/>
              </a:pPr>
              <a:r>
                <a:rPr lang="en-US" sz="700" kern="0" dirty="0">
                  <a:gradFill>
                    <a:gsLst>
                      <a:gs pos="100000">
                        <a:srgbClr val="5D5D5D"/>
                      </a:gs>
                      <a:gs pos="0">
                        <a:srgbClr val="5D5D5D"/>
                      </a:gs>
                    </a:gsLst>
                    <a:lin ang="5400000" scaled="0"/>
                  </a:gradFill>
                </a:rPr>
                <a:t>Raw session data</a:t>
              </a:r>
            </a:p>
          </p:txBody>
        </p:sp>
        <p:cxnSp>
          <p:nvCxnSpPr>
            <p:cNvPr id="195" name="Straight Arrow Connector 194"/>
            <p:cNvCxnSpPr/>
            <p:nvPr/>
          </p:nvCxnSpPr>
          <p:spPr>
            <a:xfrm flipV="1">
              <a:off x="6427339" y="2063380"/>
              <a:ext cx="0" cy="399634"/>
            </a:xfrm>
            <a:prstGeom prst="straightConnector1">
              <a:avLst/>
            </a:prstGeom>
            <a:noFill/>
            <a:ln w="19050" cap="flat" cmpd="sng" algn="ctr">
              <a:solidFill>
                <a:srgbClr val="5D5D5D"/>
              </a:solidFill>
              <a:prstDash val="solid"/>
              <a:miter lim="800000"/>
              <a:tailEnd type="triangle"/>
            </a:ln>
            <a:effectLst/>
          </p:spPr>
        </p:cxnSp>
        <p:sp>
          <p:nvSpPr>
            <p:cNvPr id="196" name="TextBox 195"/>
            <p:cNvSpPr txBox="1"/>
            <p:nvPr/>
          </p:nvSpPr>
          <p:spPr>
            <a:xfrm>
              <a:off x="5875105" y="2177325"/>
              <a:ext cx="1202559" cy="107722"/>
            </a:xfrm>
            <a:prstGeom prst="rect">
              <a:avLst/>
            </a:prstGeom>
            <a:solidFill>
              <a:srgbClr val="E6E6E6"/>
            </a:solidFill>
          </p:spPr>
          <p:txBody>
            <a:bodyPr wrap="square" lIns="0" tIns="0" rIns="0" bIns="0" rtlCol="0">
              <a:spAutoFit/>
            </a:bodyPr>
            <a:lstStyle>
              <a:defPPr>
                <a:defRPr lang="en-US"/>
              </a:defPPr>
              <a:lvl1pPr>
                <a:defRPr sz="8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stStyle>
            <a:p>
              <a:pPr algn="ctr" defTabSz="914400">
                <a:defRPr/>
              </a:pPr>
              <a:r>
                <a:rPr lang="en-US" sz="700" kern="0" dirty="0">
                  <a:gradFill>
                    <a:gsLst>
                      <a:gs pos="100000">
                        <a:srgbClr val="5D5D5D"/>
                      </a:gs>
                      <a:gs pos="0">
                        <a:srgbClr val="5D5D5D"/>
                      </a:gs>
                    </a:gsLst>
                    <a:lin ang="5400000" scaled="0"/>
                  </a:gradFill>
                </a:rPr>
                <a:t>Free/busy/voicemail/etc.</a:t>
              </a:r>
            </a:p>
          </p:txBody>
        </p:sp>
        <p:cxnSp>
          <p:nvCxnSpPr>
            <p:cNvPr id="197" name="Straight Arrow Connector 196"/>
            <p:cNvCxnSpPr/>
            <p:nvPr/>
          </p:nvCxnSpPr>
          <p:spPr>
            <a:xfrm>
              <a:off x="9806561" y="3379188"/>
              <a:ext cx="209612" cy="0"/>
            </a:xfrm>
            <a:prstGeom prst="straightConnector1">
              <a:avLst/>
            </a:prstGeom>
            <a:noFill/>
            <a:ln w="19050" cap="flat" cmpd="sng" algn="ctr">
              <a:solidFill>
                <a:srgbClr val="5D5D5D"/>
              </a:solidFill>
              <a:prstDash val="solid"/>
              <a:miter lim="800000"/>
              <a:tailEnd type="triangle"/>
            </a:ln>
            <a:effectLst/>
          </p:spPr>
        </p:cxnSp>
        <p:cxnSp>
          <p:nvCxnSpPr>
            <p:cNvPr id="198" name="Straight Arrow Connector 197"/>
            <p:cNvCxnSpPr/>
            <p:nvPr/>
          </p:nvCxnSpPr>
          <p:spPr>
            <a:xfrm>
              <a:off x="9806561" y="4083735"/>
              <a:ext cx="209612" cy="0"/>
            </a:xfrm>
            <a:prstGeom prst="straightConnector1">
              <a:avLst/>
            </a:prstGeom>
            <a:noFill/>
            <a:ln w="19050" cap="flat" cmpd="sng" algn="ctr">
              <a:solidFill>
                <a:srgbClr val="5D5D5D"/>
              </a:solidFill>
              <a:prstDash val="solid"/>
              <a:miter lim="800000"/>
              <a:tailEnd type="triangle"/>
            </a:ln>
            <a:effectLst/>
          </p:spPr>
        </p:cxnSp>
        <p:cxnSp>
          <p:nvCxnSpPr>
            <p:cNvPr id="199" name="Straight Arrow Connector 198"/>
            <p:cNvCxnSpPr/>
            <p:nvPr/>
          </p:nvCxnSpPr>
          <p:spPr>
            <a:xfrm>
              <a:off x="10980986" y="3379188"/>
              <a:ext cx="250540" cy="0"/>
            </a:xfrm>
            <a:prstGeom prst="straightConnector1">
              <a:avLst/>
            </a:prstGeom>
            <a:noFill/>
            <a:ln w="19050" cap="flat" cmpd="sng" algn="ctr">
              <a:solidFill>
                <a:srgbClr val="5D5D5D"/>
              </a:solidFill>
              <a:prstDash val="solid"/>
              <a:miter lim="800000"/>
              <a:tailEnd type="triangle"/>
            </a:ln>
            <a:effectLst/>
          </p:spPr>
        </p:cxnSp>
        <p:cxnSp>
          <p:nvCxnSpPr>
            <p:cNvPr id="200" name="Straight Arrow Connector 199"/>
            <p:cNvCxnSpPr/>
            <p:nvPr/>
          </p:nvCxnSpPr>
          <p:spPr>
            <a:xfrm>
              <a:off x="10980986" y="4083735"/>
              <a:ext cx="250540" cy="0"/>
            </a:xfrm>
            <a:prstGeom prst="straightConnector1">
              <a:avLst/>
            </a:prstGeom>
            <a:noFill/>
            <a:ln w="19050" cap="flat" cmpd="sng" algn="ctr">
              <a:solidFill>
                <a:srgbClr val="5D5D5D"/>
              </a:solidFill>
              <a:prstDash val="solid"/>
              <a:miter lim="800000"/>
              <a:tailEnd type="triangle"/>
            </a:ln>
            <a:effectLst/>
          </p:spPr>
        </p:cxnSp>
        <p:sp>
          <p:nvSpPr>
            <p:cNvPr id="201" name="Freeform 200"/>
            <p:cNvSpPr/>
            <p:nvPr/>
          </p:nvSpPr>
          <p:spPr>
            <a:xfrm>
              <a:off x="8022383" y="4342752"/>
              <a:ext cx="165909" cy="670177"/>
            </a:xfrm>
            <a:custGeom>
              <a:avLst/>
              <a:gdLst>
                <a:gd name="connsiteX0" fmla="*/ 0 w 178419"/>
                <a:gd name="connsiteY0" fmla="*/ 0 h 602166"/>
                <a:gd name="connsiteX1" fmla="*/ 0 w 178419"/>
                <a:gd name="connsiteY1" fmla="*/ 501805 h 602166"/>
                <a:gd name="connsiteX2" fmla="*/ 178419 w 178419"/>
                <a:gd name="connsiteY2" fmla="*/ 501805 h 602166"/>
                <a:gd name="connsiteX3" fmla="*/ 178419 w 178419"/>
                <a:gd name="connsiteY3" fmla="*/ 602166 h 602166"/>
              </a:gdLst>
              <a:ahLst/>
              <a:cxnLst>
                <a:cxn ang="0">
                  <a:pos x="connsiteX0" y="connsiteY0"/>
                </a:cxn>
                <a:cxn ang="0">
                  <a:pos x="connsiteX1" y="connsiteY1"/>
                </a:cxn>
                <a:cxn ang="0">
                  <a:pos x="connsiteX2" y="connsiteY2"/>
                </a:cxn>
                <a:cxn ang="0">
                  <a:pos x="connsiteX3" y="connsiteY3"/>
                </a:cxn>
              </a:cxnLst>
              <a:rect l="l" t="t" r="r" b="b"/>
              <a:pathLst>
                <a:path w="178419" h="602166">
                  <a:moveTo>
                    <a:pt x="0" y="0"/>
                  </a:moveTo>
                  <a:lnTo>
                    <a:pt x="0" y="501805"/>
                  </a:lnTo>
                  <a:lnTo>
                    <a:pt x="178419" y="501805"/>
                  </a:lnTo>
                  <a:lnTo>
                    <a:pt x="178419" y="602166"/>
                  </a:lnTo>
                </a:path>
              </a:pathLst>
            </a:custGeom>
            <a:noFill/>
            <a:ln w="19050" cap="flat" cmpd="sng" algn="ctr">
              <a:solidFill>
                <a:srgbClr val="5D5D5D"/>
              </a:solidFill>
              <a:prstDash val="solid"/>
              <a:miter lim="800000"/>
              <a:tailEnd type="triangle"/>
            </a:ln>
            <a:effectLst/>
          </p:spPr>
          <p:txBody>
            <a:bodyPr rtlCol="0" anchor="ctr"/>
            <a:lstStyle/>
            <a:p>
              <a:pPr algn="ctr" defTabSz="914400">
                <a:defRPr/>
              </a:pPr>
              <a:endParaRPr lang="en-US" sz="1600" kern="0" smtClean="0">
                <a:solidFill>
                  <a:srgbClr val="EB3C00"/>
                </a:solidFill>
                <a:latin typeface="Segoe UI Light"/>
              </a:endParaRPr>
            </a:p>
          </p:txBody>
        </p:sp>
        <p:sp>
          <p:nvSpPr>
            <p:cNvPr id="202" name="TextBox 201"/>
            <p:cNvSpPr txBox="1"/>
            <p:nvPr/>
          </p:nvSpPr>
          <p:spPr>
            <a:xfrm>
              <a:off x="7470969" y="4428636"/>
              <a:ext cx="1193653" cy="230832"/>
            </a:xfrm>
            <a:prstGeom prst="rect">
              <a:avLst/>
            </a:prstGeom>
            <a:solidFill>
              <a:srgbClr val="00B050"/>
            </a:solidFill>
          </p:spPr>
          <p:txBody>
            <a:bodyPr wrap="none" rIns="91440" rtlCol="0">
              <a:noAutofit/>
            </a:bodyPr>
            <a:lstStyle/>
            <a:p>
              <a:pPr algn="ctr" defTabSz="914400">
                <a:defRPr/>
              </a:pPr>
              <a:r>
                <a:rPr lang="en-US" sz="900" kern="0" dirty="0" smtClean="0">
                  <a:gradFill>
                    <a:gsLst>
                      <a:gs pos="55000">
                        <a:srgbClr val="FFFFFF"/>
                      </a:gs>
                      <a:gs pos="0">
                        <a:srgbClr val="FFFFFF"/>
                      </a:gs>
                    </a:gsLst>
                    <a:lin ang="5400000" scaled="0"/>
                  </a:gradFill>
                  <a:cs typeface="Segoe UI" panose="020B0502040204020203" pitchFamily="34" charset="0"/>
                </a:rPr>
                <a:t>Monitoring processor</a:t>
              </a:r>
            </a:p>
          </p:txBody>
        </p:sp>
        <p:grpSp>
          <p:nvGrpSpPr>
            <p:cNvPr id="203" name="Group 202"/>
            <p:cNvGrpSpPr/>
            <p:nvPr/>
          </p:nvGrpSpPr>
          <p:grpSpPr>
            <a:xfrm flipH="1">
              <a:off x="8658608" y="3219324"/>
              <a:ext cx="374754" cy="114892"/>
              <a:chOff x="7084176" y="3806707"/>
              <a:chExt cx="374754" cy="114892"/>
            </a:xfrm>
          </p:grpSpPr>
          <p:grpSp>
            <p:nvGrpSpPr>
              <p:cNvPr id="208" name="Group 207"/>
              <p:cNvGrpSpPr/>
              <p:nvPr/>
            </p:nvGrpSpPr>
            <p:grpSpPr>
              <a:xfrm>
                <a:off x="7167384" y="3806707"/>
                <a:ext cx="84083" cy="82965"/>
                <a:chOff x="5625095" y="-618056"/>
                <a:chExt cx="724505" cy="714875"/>
              </a:xfrm>
            </p:grpSpPr>
            <p:sp>
              <p:nvSpPr>
                <p:cNvPr id="211" name="Arc 210"/>
                <p:cNvSpPr/>
                <p:nvPr/>
              </p:nvSpPr>
              <p:spPr>
                <a:xfrm>
                  <a:off x="562509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sp>
              <p:nvSpPr>
                <p:cNvPr id="212" name="Arc 211"/>
                <p:cNvSpPr/>
                <p:nvPr/>
              </p:nvSpPr>
              <p:spPr>
                <a:xfrm flipH="1">
                  <a:off x="5634725" y="-618056"/>
                  <a:ext cx="714875" cy="714875"/>
                </a:xfrm>
                <a:prstGeom prst="arc">
                  <a:avLst/>
                </a:prstGeom>
                <a:noFill/>
                <a:ln w="19050" cap="flat" cmpd="sng" algn="ctr">
                  <a:solidFill>
                    <a:srgbClr val="5D5D5D"/>
                  </a:solidFill>
                  <a:prstDash val="solid"/>
                  <a:miter lim="800000"/>
                </a:ln>
                <a:effectLst/>
              </p:spPr>
              <p:txBody>
                <a:bodyPr rtlCol="0" anchor="ctr"/>
                <a:lstStyle/>
                <a:p>
                  <a:pPr algn="ctr" defTabSz="914400">
                    <a:defRPr/>
                  </a:pPr>
                  <a:endParaRPr lang="en-US" sz="1600" kern="0" smtClean="0">
                    <a:solidFill>
                      <a:srgbClr val="EB3C00"/>
                    </a:solidFill>
                    <a:latin typeface="Segoe UI Light"/>
                  </a:endParaRPr>
                </a:p>
              </p:txBody>
            </p:sp>
          </p:grpSp>
          <p:cxnSp>
            <p:nvCxnSpPr>
              <p:cNvPr id="209" name="Straight Connector 208"/>
              <p:cNvCxnSpPr/>
              <p:nvPr/>
            </p:nvCxnSpPr>
            <p:spPr>
              <a:xfrm>
                <a:off x="7252515" y="3848189"/>
                <a:ext cx="206415" cy="73410"/>
              </a:xfrm>
              <a:prstGeom prst="line">
                <a:avLst/>
              </a:prstGeom>
              <a:noFill/>
              <a:ln w="19050" cap="flat" cmpd="sng" algn="ctr">
                <a:solidFill>
                  <a:srgbClr val="5D5D5D"/>
                </a:solidFill>
                <a:prstDash val="solid"/>
                <a:miter lim="800000"/>
                <a:tailEnd type="triangle"/>
              </a:ln>
              <a:effectLst/>
            </p:spPr>
          </p:cxnSp>
          <p:cxnSp>
            <p:nvCxnSpPr>
              <p:cNvPr id="210" name="Straight Connector 209"/>
              <p:cNvCxnSpPr/>
              <p:nvPr/>
            </p:nvCxnSpPr>
            <p:spPr>
              <a:xfrm>
                <a:off x="7084176" y="3823842"/>
                <a:ext cx="88605" cy="22779"/>
              </a:xfrm>
              <a:prstGeom prst="line">
                <a:avLst/>
              </a:prstGeom>
              <a:noFill/>
              <a:ln w="19050" cap="flat" cmpd="sng" algn="ctr">
                <a:solidFill>
                  <a:srgbClr val="5D5D5D"/>
                </a:solidFill>
                <a:prstDash val="solid"/>
                <a:miter lim="800000"/>
              </a:ln>
              <a:effectLst/>
            </p:spPr>
          </p:cxnSp>
        </p:grpSp>
        <p:sp>
          <p:nvSpPr>
            <p:cNvPr id="204" name="TextBox 203"/>
            <p:cNvSpPr txBox="1"/>
            <p:nvPr/>
          </p:nvSpPr>
          <p:spPr>
            <a:xfrm>
              <a:off x="7586522" y="5012929"/>
              <a:ext cx="1165623" cy="228957"/>
            </a:xfrm>
            <a:prstGeom prst="rect">
              <a:avLst/>
            </a:prstGeom>
            <a:solidFill>
              <a:srgbClr val="FFFFFF">
                <a:lumMod val="95000"/>
              </a:srgbClr>
            </a:solidFill>
            <a:ln w="12700" cap="flat" cmpd="sng" algn="ctr">
              <a:solidFill>
                <a:srgbClr val="FFFFFF">
                  <a:lumMod val="50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9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stStyle>
            <a:p>
              <a:pPr defTabSz="914400">
                <a:defRPr/>
              </a:pPr>
              <a:r>
                <a:rPr lang="en-US" kern="0" dirty="0">
                  <a:gradFill>
                    <a:gsLst>
                      <a:gs pos="100000">
                        <a:srgbClr val="5D5D5D"/>
                      </a:gs>
                      <a:gs pos="0">
                        <a:srgbClr val="5D5D5D"/>
                      </a:gs>
                    </a:gsLst>
                    <a:lin ang="5400000" scaled="0"/>
                  </a:gradFill>
                </a:rPr>
                <a:t>SQL data transport</a:t>
              </a:r>
            </a:p>
          </p:txBody>
        </p:sp>
        <p:sp>
          <p:nvSpPr>
            <p:cNvPr id="205" name="TextBox 204"/>
            <p:cNvSpPr txBox="1"/>
            <p:nvPr/>
          </p:nvSpPr>
          <p:spPr>
            <a:xfrm>
              <a:off x="6842772" y="2966751"/>
              <a:ext cx="457018" cy="107722"/>
            </a:xfrm>
            <a:prstGeom prst="rect">
              <a:avLst/>
            </a:prstGeom>
            <a:solidFill>
              <a:srgbClr val="E6E6E6"/>
            </a:solidFill>
          </p:spPr>
          <p:txBody>
            <a:bodyPr wrap="square" lIns="0" tIns="0" rIns="0" bIns="0" rtlCol="0">
              <a:spAutoFit/>
            </a:bodyPr>
            <a:lstStyle>
              <a:defPPr>
                <a:defRPr lang="en-US"/>
              </a:defPPr>
              <a:lvl1pPr>
                <a:defRPr sz="800">
                  <a:gradFill>
                    <a:gsLst>
                      <a:gs pos="100000">
                        <a:schemeClr val="bg2"/>
                      </a:gs>
                      <a:gs pos="0">
                        <a:schemeClr val="bg2"/>
                      </a:gs>
                    </a:gsLst>
                    <a:lin ang="5400000" scaled="0"/>
                  </a:gradFill>
                  <a:latin typeface="Segoe UI" panose="020B0502040204020203" pitchFamily="34" charset="0"/>
                  <a:cs typeface="Segoe UI" panose="020B0502040204020203" pitchFamily="34" charset="0"/>
                </a:defRPr>
              </a:lvl1pPr>
            </a:lstStyle>
            <a:p>
              <a:pPr algn="ctr" defTabSz="914400">
                <a:defRPr/>
              </a:pPr>
              <a:r>
                <a:rPr lang="en-US" sz="700" kern="0" dirty="0">
                  <a:gradFill>
                    <a:gsLst>
                      <a:gs pos="100000">
                        <a:srgbClr val="5D5D5D"/>
                      </a:gs>
                      <a:gs pos="0">
                        <a:srgbClr val="5D5D5D"/>
                      </a:gs>
                    </a:gsLst>
                    <a:lin ang="5400000" scaled="0"/>
                  </a:gradFill>
                </a:rPr>
                <a:t>Read/write</a:t>
              </a:r>
            </a:p>
          </p:txBody>
        </p:sp>
        <p:cxnSp>
          <p:nvCxnSpPr>
            <p:cNvPr id="206" name="Straight Arrow Connector 205"/>
            <p:cNvCxnSpPr/>
            <p:nvPr/>
          </p:nvCxnSpPr>
          <p:spPr>
            <a:xfrm>
              <a:off x="7286315" y="3084017"/>
              <a:ext cx="204920" cy="0"/>
            </a:xfrm>
            <a:prstGeom prst="straightConnector1">
              <a:avLst/>
            </a:prstGeom>
            <a:noFill/>
            <a:ln w="19050" cap="flat" cmpd="sng" algn="ctr">
              <a:solidFill>
                <a:srgbClr val="5D5D5D"/>
              </a:solidFill>
              <a:prstDash val="solid"/>
              <a:miter lim="800000"/>
              <a:tailEnd type="triangle"/>
            </a:ln>
            <a:effectLst/>
          </p:spPr>
        </p:cxnSp>
        <p:sp>
          <p:nvSpPr>
            <p:cNvPr id="207" name="TextBox 206"/>
            <p:cNvSpPr txBox="1"/>
            <p:nvPr/>
          </p:nvSpPr>
          <p:spPr>
            <a:xfrm>
              <a:off x="7470969" y="3999316"/>
              <a:ext cx="1193653" cy="369332"/>
            </a:xfrm>
            <a:prstGeom prst="rect">
              <a:avLst/>
            </a:prstGeom>
            <a:solidFill>
              <a:srgbClr val="00B050"/>
            </a:solidFill>
          </p:spPr>
          <p:txBody>
            <a:bodyPr wrap="square" rtlCol="0">
              <a:spAutoFit/>
            </a:bodyPr>
            <a:lstStyle/>
            <a:p>
              <a:pPr algn="ctr" defTabSz="914400">
                <a:defRPr/>
              </a:pPr>
              <a:r>
                <a:rPr lang="en-US" sz="900" kern="0" dirty="0" smtClean="0">
                  <a:gradFill>
                    <a:gsLst>
                      <a:gs pos="55000">
                        <a:srgbClr val="FFFFFF"/>
                      </a:gs>
                      <a:gs pos="0">
                        <a:srgbClr val="FFFFFF"/>
                      </a:gs>
                    </a:gsLst>
                    <a:lin ang="5400000" scaled="0"/>
                  </a:gradFill>
                  <a:cs typeface="Segoe UI" panose="020B0502040204020203" pitchFamily="34" charset="0"/>
                </a:rPr>
                <a:t>Web conferencing processor</a:t>
              </a:r>
            </a:p>
          </p:txBody>
        </p:sp>
      </p:grpSp>
      <p:sp>
        <p:nvSpPr>
          <p:cNvPr id="221" name="Freeform 6"/>
          <p:cNvSpPr>
            <a:spLocks noEditPoints="1"/>
          </p:cNvSpPr>
          <p:nvPr/>
        </p:nvSpPr>
        <p:spPr bwMode="auto">
          <a:xfrm>
            <a:off x="547822" y="1944523"/>
            <a:ext cx="182880" cy="457200"/>
          </a:xfrm>
          <a:custGeom>
            <a:avLst/>
            <a:gdLst>
              <a:gd name="T0" fmla="*/ 365 w 1190"/>
              <a:gd name="T1" fmla="*/ 0 h 2324"/>
              <a:gd name="T2" fmla="*/ 0 w 1190"/>
              <a:gd name="T3" fmla="*/ 2102 h 2324"/>
              <a:gd name="T4" fmla="*/ 829 w 1190"/>
              <a:gd name="T5" fmla="*/ 2324 h 2324"/>
              <a:gd name="T6" fmla="*/ 1190 w 1190"/>
              <a:gd name="T7" fmla="*/ 215 h 2324"/>
              <a:gd name="T8" fmla="*/ 314 w 1190"/>
              <a:gd name="T9" fmla="*/ 2173 h 2324"/>
              <a:gd name="T10" fmla="*/ 288 w 1190"/>
              <a:gd name="T11" fmla="*/ 2194 h 2324"/>
              <a:gd name="T12" fmla="*/ 250 w 1190"/>
              <a:gd name="T13" fmla="*/ 2171 h 2324"/>
              <a:gd name="T14" fmla="*/ 250 w 1190"/>
              <a:gd name="T15" fmla="*/ 2164 h 2324"/>
              <a:gd name="T16" fmla="*/ 287 w 1190"/>
              <a:gd name="T17" fmla="*/ 2141 h 2324"/>
              <a:gd name="T18" fmla="*/ 314 w 1190"/>
              <a:gd name="T19" fmla="*/ 2163 h 2324"/>
              <a:gd name="T20" fmla="*/ 314 w 1190"/>
              <a:gd name="T21" fmla="*/ 2173 h 2324"/>
              <a:gd name="T22" fmla="*/ 542 w 1190"/>
              <a:gd name="T23" fmla="*/ 2200 h 2324"/>
              <a:gd name="T24" fmla="*/ 595 w 1190"/>
              <a:gd name="T25" fmla="*/ 2169 h 2324"/>
              <a:gd name="T26" fmla="*/ 543 w 1190"/>
              <a:gd name="T27" fmla="*/ 2201 h 2324"/>
              <a:gd name="T28" fmla="*/ 566 w 1190"/>
              <a:gd name="T29" fmla="*/ 2124 h 2324"/>
              <a:gd name="T30" fmla="*/ 597 w 1190"/>
              <a:gd name="T31" fmla="*/ 2163 h 2324"/>
              <a:gd name="T32" fmla="*/ 632 w 1190"/>
              <a:gd name="T33" fmla="*/ 2211 h 2324"/>
              <a:gd name="T34" fmla="*/ 601 w 1190"/>
              <a:gd name="T35" fmla="*/ 2173 h 2324"/>
              <a:gd name="T36" fmla="*/ 632 w 1190"/>
              <a:gd name="T37" fmla="*/ 2211 h 2324"/>
              <a:gd name="T38" fmla="*/ 645 w 1190"/>
              <a:gd name="T39" fmla="*/ 2169 h 2324"/>
              <a:gd name="T40" fmla="*/ 614 w 1190"/>
              <a:gd name="T41" fmla="*/ 2132 h 2324"/>
              <a:gd name="T42" fmla="*/ 645 w 1190"/>
              <a:gd name="T43" fmla="*/ 2169 h 2324"/>
              <a:gd name="T44" fmla="*/ 910 w 1190"/>
              <a:gd name="T45" fmla="*/ 2194 h 2324"/>
              <a:gd name="T46" fmla="*/ 874 w 1190"/>
              <a:gd name="T47" fmla="*/ 2208 h 2324"/>
              <a:gd name="T48" fmla="*/ 884 w 1190"/>
              <a:gd name="T49" fmla="*/ 2181 h 2324"/>
              <a:gd name="T50" fmla="*/ 910 w 1190"/>
              <a:gd name="T51" fmla="*/ 2129 h 2324"/>
              <a:gd name="T52" fmla="*/ 910 w 1190"/>
              <a:gd name="T53" fmla="*/ 2194 h 2324"/>
              <a:gd name="T54" fmla="*/ 63 w 1190"/>
              <a:gd name="T55" fmla="*/ 407 h 2324"/>
              <a:gd name="T56" fmla="*/ 988 w 1190"/>
              <a:gd name="T57" fmla="*/ 270 h 2324"/>
              <a:gd name="T58" fmla="*/ 1127 w 1190"/>
              <a:gd name="T59" fmla="*/ 1940 h 2324"/>
              <a:gd name="T60" fmla="*/ 1127 w 1190"/>
              <a:gd name="T61" fmla="*/ 1940 h 2324"/>
              <a:gd name="T62" fmla="*/ 201 w 1190"/>
              <a:gd name="T63" fmla="*/ 2079 h 2324"/>
              <a:gd name="T64" fmla="*/ 63 w 1190"/>
              <a:gd name="T65" fmla="*/ 1245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0" h="2324">
                <a:moveTo>
                  <a:pt x="829" y="0"/>
                </a:moveTo>
                <a:cubicBezTo>
                  <a:pt x="365" y="0"/>
                  <a:pt x="365" y="0"/>
                  <a:pt x="365" y="0"/>
                </a:cubicBezTo>
                <a:cubicBezTo>
                  <a:pt x="11" y="0"/>
                  <a:pt x="0" y="113"/>
                  <a:pt x="0" y="215"/>
                </a:cubicBezTo>
                <a:cubicBezTo>
                  <a:pt x="0" y="2038"/>
                  <a:pt x="0" y="1961"/>
                  <a:pt x="0" y="2102"/>
                </a:cubicBezTo>
                <a:cubicBezTo>
                  <a:pt x="0" y="2263"/>
                  <a:pt x="75" y="2324"/>
                  <a:pt x="361" y="2324"/>
                </a:cubicBezTo>
                <a:cubicBezTo>
                  <a:pt x="829" y="2324"/>
                  <a:pt x="829" y="2324"/>
                  <a:pt x="829" y="2324"/>
                </a:cubicBezTo>
                <a:cubicBezTo>
                  <a:pt x="1116" y="2311"/>
                  <a:pt x="1190" y="2267"/>
                  <a:pt x="1190" y="2104"/>
                </a:cubicBezTo>
                <a:cubicBezTo>
                  <a:pt x="1190" y="215"/>
                  <a:pt x="1190" y="215"/>
                  <a:pt x="1190" y="215"/>
                </a:cubicBezTo>
                <a:cubicBezTo>
                  <a:pt x="1190" y="67"/>
                  <a:pt x="1112" y="0"/>
                  <a:pt x="829" y="0"/>
                </a:cubicBezTo>
                <a:close/>
                <a:moveTo>
                  <a:pt x="314" y="2173"/>
                </a:moveTo>
                <a:cubicBezTo>
                  <a:pt x="266" y="2173"/>
                  <a:pt x="266" y="2173"/>
                  <a:pt x="266" y="2173"/>
                </a:cubicBezTo>
                <a:cubicBezTo>
                  <a:pt x="288" y="2194"/>
                  <a:pt x="288" y="2194"/>
                  <a:pt x="288" y="2194"/>
                </a:cubicBezTo>
                <a:cubicBezTo>
                  <a:pt x="281" y="2201"/>
                  <a:pt x="281" y="2201"/>
                  <a:pt x="281" y="2201"/>
                </a:cubicBezTo>
                <a:cubicBezTo>
                  <a:pt x="250" y="2171"/>
                  <a:pt x="250" y="2171"/>
                  <a:pt x="250" y="2171"/>
                </a:cubicBezTo>
                <a:cubicBezTo>
                  <a:pt x="249" y="2170"/>
                  <a:pt x="249" y="2169"/>
                  <a:pt x="249" y="2168"/>
                </a:cubicBezTo>
                <a:cubicBezTo>
                  <a:pt x="249" y="2166"/>
                  <a:pt x="249" y="2165"/>
                  <a:pt x="250" y="2164"/>
                </a:cubicBezTo>
                <a:cubicBezTo>
                  <a:pt x="280" y="2134"/>
                  <a:pt x="280" y="2134"/>
                  <a:pt x="280" y="2134"/>
                </a:cubicBezTo>
                <a:cubicBezTo>
                  <a:pt x="287" y="2141"/>
                  <a:pt x="287" y="2141"/>
                  <a:pt x="287" y="2141"/>
                </a:cubicBezTo>
                <a:cubicBezTo>
                  <a:pt x="266" y="2163"/>
                  <a:pt x="266" y="2163"/>
                  <a:pt x="266" y="2163"/>
                </a:cubicBezTo>
                <a:cubicBezTo>
                  <a:pt x="314" y="2163"/>
                  <a:pt x="314" y="2163"/>
                  <a:pt x="314" y="2163"/>
                </a:cubicBezTo>
                <a:cubicBezTo>
                  <a:pt x="316" y="2163"/>
                  <a:pt x="318" y="2165"/>
                  <a:pt x="318" y="2168"/>
                </a:cubicBezTo>
                <a:cubicBezTo>
                  <a:pt x="318" y="2170"/>
                  <a:pt x="316" y="2173"/>
                  <a:pt x="314" y="2173"/>
                </a:cubicBezTo>
                <a:close/>
                <a:moveTo>
                  <a:pt x="543" y="2201"/>
                </a:moveTo>
                <a:cubicBezTo>
                  <a:pt x="543" y="2201"/>
                  <a:pt x="542" y="2201"/>
                  <a:pt x="542" y="2200"/>
                </a:cubicBezTo>
                <a:cubicBezTo>
                  <a:pt x="553" y="2166"/>
                  <a:pt x="553" y="2166"/>
                  <a:pt x="553" y="2166"/>
                </a:cubicBezTo>
                <a:cubicBezTo>
                  <a:pt x="576" y="2158"/>
                  <a:pt x="585" y="2163"/>
                  <a:pt x="595" y="2169"/>
                </a:cubicBezTo>
                <a:cubicBezTo>
                  <a:pt x="584" y="2205"/>
                  <a:pt x="584" y="2205"/>
                  <a:pt x="584" y="2205"/>
                </a:cubicBezTo>
                <a:cubicBezTo>
                  <a:pt x="576" y="2199"/>
                  <a:pt x="565" y="2194"/>
                  <a:pt x="543" y="2201"/>
                </a:cubicBezTo>
                <a:close/>
                <a:moveTo>
                  <a:pt x="555" y="2161"/>
                </a:moveTo>
                <a:cubicBezTo>
                  <a:pt x="566" y="2124"/>
                  <a:pt x="566" y="2124"/>
                  <a:pt x="566" y="2124"/>
                </a:cubicBezTo>
                <a:cubicBezTo>
                  <a:pt x="587" y="2116"/>
                  <a:pt x="598" y="2121"/>
                  <a:pt x="608" y="2127"/>
                </a:cubicBezTo>
                <a:cubicBezTo>
                  <a:pt x="597" y="2163"/>
                  <a:pt x="597" y="2163"/>
                  <a:pt x="597" y="2163"/>
                </a:cubicBezTo>
                <a:cubicBezTo>
                  <a:pt x="587" y="2157"/>
                  <a:pt x="577" y="2152"/>
                  <a:pt x="555" y="2161"/>
                </a:cubicBezTo>
                <a:close/>
                <a:moveTo>
                  <a:pt x="632" y="2211"/>
                </a:moveTo>
                <a:cubicBezTo>
                  <a:pt x="610" y="2219"/>
                  <a:pt x="599" y="2214"/>
                  <a:pt x="590" y="2208"/>
                </a:cubicBezTo>
                <a:cubicBezTo>
                  <a:pt x="601" y="2173"/>
                  <a:pt x="601" y="2173"/>
                  <a:pt x="601" y="2173"/>
                </a:cubicBezTo>
                <a:cubicBezTo>
                  <a:pt x="610" y="2178"/>
                  <a:pt x="621" y="2183"/>
                  <a:pt x="642" y="2175"/>
                </a:cubicBezTo>
                <a:cubicBezTo>
                  <a:pt x="632" y="2211"/>
                  <a:pt x="632" y="2211"/>
                  <a:pt x="632" y="2211"/>
                </a:cubicBezTo>
                <a:cubicBezTo>
                  <a:pt x="632" y="2211"/>
                  <a:pt x="632" y="2211"/>
                  <a:pt x="632" y="2211"/>
                </a:cubicBezTo>
                <a:close/>
                <a:moveTo>
                  <a:pt x="645" y="2169"/>
                </a:moveTo>
                <a:cubicBezTo>
                  <a:pt x="624" y="2177"/>
                  <a:pt x="612" y="2173"/>
                  <a:pt x="603" y="2166"/>
                </a:cubicBezTo>
                <a:cubicBezTo>
                  <a:pt x="614" y="2132"/>
                  <a:pt x="614" y="2132"/>
                  <a:pt x="614" y="2132"/>
                </a:cubicBezTo>
                <a:cubicBezTo>
                  <a:pt x="624" y="2137"/>
                  <a:pt x="634" y="2142"/>
                  <a:pt x="656" y="2134"/>
                </a:cubicBezTo>
                <a:cubicBezTo>
                  <a:pt x="645" y="2169"/>
                  <a:pt x="645" y="2169"/>
                  <a:pt x="645" y="2169"/>
                </a:cubicBezTo>
                <a:cubicBezTo>
                  <a:pt x="645" y="2169"/>
                  <a:pt x="645" y="2169"/>
                  <a:pt x="645" y="2169"/>
                </a:cubicBezTo>
                <a:close/>
                <a:moveTo>
                  <a:pt x="910" y="2194"/>
                </a:moveTo>
                <a:cubicBezTo>
                  <a:pt x="904" y="2194"/>
                  <a:pt x="897" y="2192"/>
                  <a:pt x="891" y="2188"/>
                </a:cubicBezTo>
                <a:cubicBezTo>
                  <a:pt x="874" y="2208"/>
                  <a:pt x="874" y="2208"/>
                  <a:pt x="874" y="2208"/>
                </a:cubicBezTo>
                <a:cubicBezTo>
                  <a:pt x="865" y="2199"/>
                  <a:pt x="865" y="2199"/>
                  <a:pt x="865" y="2199"/>
                </a:cubicBezTo>
                <a:cubicBezTo>
                  <a:pt x="884" y="2181"/>
                  <a:pt x="884" y="2181"/>
                  <a:pt x="884" y="2181"/>
                </a:cubicBezTo>
                <a:cubicBezTo>
                  <a:pt x="880" y="2175"/>
                  <a:pt x="878" y="2169"/>
                  <a:pt x="878" y="2162"/>
                </a:cubicBezTo>
                <a:cubicBezTo>
                  <a:pt x="878" y="2144"/>
                  <a:pt x="892" y="2129"/>
                  <a:pt x="910" y="2129"/>
                </a:cubicBezTo>
                <a:cubicBezTo>
                  <a:pt x="929" y="2129"/>
                  <a:pt x="943" y="2144"/>
                  <a:pt x="943" y="2162"/>
                </a:cubicBezTo>
                <a:cubicBezTo>
                  <a:pt x="943" y="2179"/>
                  <a:pt x="929" y="2194"/>
                  <a:pt x="910" y="2194"/>
                </a:cubicBezTo>
                <a:close/>
                <a:moveTo>
                  <a:pt x="63" y="626"/>
                </a:moveTo>
                <a:cubicBezTo>
                  <a:pt x="63" y="407"/>
                  <a:pt x="63" y="407"/>
                  <a:pt x="63" y="407"/>
                </a:cubicBezTo>
                <a:cubicBezTo>
                  <a:pt x="63" y="330"/>
                  <a:pt x="125" y="270"/>
                  <a:pt x="201" y="270"/>
                </a:cubicBezTo>
                <a:cubicBezTo>
                  <a:pt x="988" y="270"/>
                  <a:pt x="988" y="270"/>
                  <a:pt x="988" y="270"/>
                </a:cubicBezTo>
                <a:cubicBezTo>
                  <a:pt x="1065" y="270"/>
                  <a:pt x="1127" y="330"/>
                  <a:pt x="1127" y="407"/>
                </a:cubicBezTo>
                <a:cubicBezTo>
                  <a:pt x="1127" y="1940"/>
                  <a:pt x="1127" y="1940"/>
                  <a:pt x="1127" y="1940"/>
                </a:cubicBezTo>
                <a:cubicBezTo>
                  <a:pt x="1127" y="1940"/>
                  <a:pt x="1127" y="1940"/>
                  <a:pt x="1127" y="1940"/>
                </a:cubicBezTo>
                <a:cubicBezTo>
                  <a:pt x="1127" y="1940"/>
                  <a:pt x="1127" y="1940"/>
                  <a:pt x="1127" y="1940"/>
                </a:cubicBezTo>
                <a:cubicBezTo>
                  <a:pt x="1127" y="2017"/>
                  <a:pt x="1065" y="2079"/>
                  <a:pt x="988" y="2079"/>
                </a:cubicBezTo>
                <a:cubicBezTo>
                  <a:pt x="201" y="2079"/>
                  <a:pt x="201" y="2079"/>
                  <a:pt x="201" y="2079"/>
                </a:cubicBezTo>
                <a:cubicBezTo>
                  <a:pt x="125" y="2079"/>
                  <a:pt x="63" y="2017"/>
                  <a:pt x="63" y="1940"/>
                </a:cubicBezTo>
                <a:cubicBezTo>
                  <a:pt x="63" y="1661"/>
                  <a:pt x="63" y="1433"/>
                  <a:pt x="63" y="1245"/>
                </a:cubicBezTo>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B3C00"/>
              </a:solidFill>
              <a:latin typeface="Segoe UI Light"/>
            </a:endParaRPr>
          </a:p>
        </p:txBody>
      </p:sp>
      <p:cxnSp>
        <p:nvCxnSpPr>
          <p:cNvPr id="4" name="Straight Connector 3"/>
          <p:cNvCxnSpPr/>
          <p:nvPr/>
        </p:nvCxnSpPr>
        <p:spPr>
          <a:xfrm>
            <a:off x="1811536" y="1827660"/>
            <a:ext cx="0" cy="74348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13695" y="2533627"/>
            <a:ext cx="859851"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Internet</a:t>
            </a:r>
          </a:p>
        </p:txBody>
      </p:sp>
      <p:cxnSp>
        <p:nvCxnSpPr>
          <p:cNvPr id="7" name="Straight Connector 6"/>
          <p:cNvCxnSpPr/>
          <p:nvPr/>
        </p:nvCxnSpPr>
        <p:spPr>
          <a:xfrm>
            <a:off x="884237" y="2133116"/>
            <a:ext cx="2057400" cy="0"/>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903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Configuration</a:t>
            </a:r>
            <a:endParaRPr lang="en-US" dirty="0"/>
          </a:p>
        </p:txBody>
      </p:sp>
      <p:sp>
        <p:nvSpPr>
          <p:cNvPr id="7" name="Rectangle 6"/>
          <p:cNvSpPr/>
          <p:nvPr/>
        </p:nvSpPr>
        <p:spPr>
          <a:xfrm>
            <a:off x="535577" y="1452084"/>
            <a:ext cx="8837023" cy="1178784"/>
          </a:xfrm>
          <a:prstGeom prst="rect">
            <a:avLst/>
          </a:prstGeom>
        </p:spPr>
        <p:txBody>
          <a:bodyPr wrap="square">
            <a:spAutoFit/>
          </a:bodyPr>
          <a:lstStyle/>
          <a:p>
            <a:pPr marL="342900" defTabSz="914363">
              <a:lnSpc>
                <a:spcPct val="105000"/>
              </a:lnSpc>
            </a:pPr>
            <a:r>
              <a:rPr lang="en-US" sz="2000" dirty="0" smtClean="0">
                <a:solidFill>
                  <a:srgbClr val="000000"/>
                </a:solidFill>
                <a:latin typeface="Calibri" panose="020F0502020204030204" pitchFamily="34" charset="0"/>
                <a:ea typeface="Calibri" panose="020F0502020204030204" pitchFamily="34" charset="0"/>
              </a:rPr>
              <a:t>Environment Prerequisites</a:t>
            </a:r>
            <a:r>
              <a:rPr lang="en-US" sz="2000" b="1" dirty="0">
                <a:solidFill>
                  <a:srgbClr val="000000"/>
                </a:solidFill>
                <a:latin typeface="Calibri" panose="020F0502020204030204" pitchFamily="34" charset="0"/>
                <a:ea typeface="Calibri" panose="020F0502020204030204" pitchFamily="34" charset="0"/>
              </a:rPr>
              <a:t>  </a:t>
            </a:r>
            <a:endParaRPr lang="en-US" sz="2000" dirty="0">
              <a:solidFill>
                <a:srgbClr val="000000"/>
              </a:solidFill>
              <a:latin typeface="Times New Roman" panose="02020603050405020304" pitchFamily="18" charset="0"/>
              <a:ea typeface="Times New Roman" panose="02020603050405020304" pitchFamily="18" charset="0"/>
            </a:endParaRPr>
          </a:p>
          <a:p>
            <a:pPr marL="742950" lvl="1" indent="-285750" defTabSz="914363">
              <a:lnSpc>
                <a:spcPct val="105000"/>
              </a:lnSpc>
              <a:buFont typeface="Courier New" panose="02070309020205020404" pitchFamily="49" charset="0"/>
              <a:buChar char="o"/>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order to leverage this feature, user must be homed on Skype for Business  </a:t>
            </a: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Server 2015</a:t>
            </a:r>
            <a:endPar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defTabSz="914363">
              <a:buFont typeface="Courier New" panose="02070309020205020404" pitchFamily="49" charset="0"/>
              <a:buChar char="o"/>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Users must have a mailbox homed on Exchange 2013 (either on premise or online)  </a:t>
            </a:r>
            <a:endPar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defTabSz="914363">
              <a:lnSpc>
                <a:spcPct val="105000"/>
              </a:lnSpc>
              <a:buFont typeface="Courier New" panose="02070309020205020404" pitchFamily="49" charset="0"/>
              <a:buChar char="o"/>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Skype for Business Server Preview has OAuth setup with the Exchange 2013 environment</a:t>
            </a:r>
            <a:endParaRPr 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35577" y="2840525"/>
            <a:ext cx="9797143" cy="3638432"/>
          </a:xfrm>
          <a:prstGeom prst="rect">
            <a:avLst/>
          </a:prstGeom>
        </p:spPr>
        <p:txBody>
          <a:bodyPr wrap="square">
            <a:spAutoFit/>
          </a:bodyPr>
          <a:lstStyle/>
          <a:p>
            <a:pPr marL="457200" defTabSz="914363">
              <a:lnSpc>
                <a:spcPct val="105000"/>
              </a:lnSpc>
              <a:spcBef>
                <a:spcPts val="200"/>
              </a:spcBef>
              <a:defRPr/>
            </a:pPr>
            <a:r>
              <a:rPr lang="en-US" sz="2000" kern="0" dirty="0" smtClean="0">
                <a:solidFill>
                  <a:srgbClr val="000000"/>
                </a:solidFill>
                <a:latin typeface="Calibri" panose="020F0502020204030204" pitchFamily="34" charset="0"/>
              </a:rPr>
              <a:t>Exchange specific prerequisites</a:t>
            </a:r>
          </a:p>
          <a:p>
            <a:pPr marL="457200" defTabSz="914363">
              <a:lnSpc>
                <a:spcPct val="105000"/>
              </a:lnSpc>
              <a:spcBef>
                <a:spcPts val="200"/>
              </a:spcBef>
              <a:defRPr/>
            </a:pPr>
            <a:r>
              <a:rPr lang="en-US" sz="1600" kern="0" dirty="0" smtClean="0">
                <a:solidFill>
                  <a:srgbClr val="000000"/>
                </a:solidFill>
                <a:latin typeface="Calibri" panose="020F0502020204030204" pitchFamily="34" charset="0"/>
              </a:rPr>
              <a:t>1) Verify OAuth is configured on Skype for Business Server Preview</a:t>
            </a:r>
          </a:p>
          <a:p>
            <a:pPr marL="457200" defTabSz="914363">
              <a:lnSpc>
                <a:spcPct val="105000"/>
              </a:lnSpc>
              <a:spcBef>
                <a:spcPts val="200"/>
              </a:spcBef>
              <a:defRPr/>
            </a:pPr>
            <a:r>
              <a:rPr lang="en-US" sz="1600" kern="0" dirty="0" smtClean="0">
                <a:solidFill>
                  <a:srgbClr val="000000"/>
                </a:solidFill>
                <a:latin typeface="Calibri" panose="020F0502020204030204" pitchFamily="34" charset="0"/>
              </a:rPr>
              <a:t>	</a:t>
            </a:r>
            <a:r>
              <a:rPr lang="en-US" sz="1600" kern="0" dirty="0" smtClean="0">
                <a:solidFill>
                  <a:srgbClr val="000000"/>
                </a:solidFill>
              </a:rPr>
              <a:t>Get-CsCertificate -Type OAuthTokenIssuer</a:t>
            </a:r>
          </a:p>
          <a:p>
            <a:pPr marL="457200" defTabSz="914363">
              <a:lnSpc>
                <a:spcPct val="105000"/>
              </a:lnSpc>
              <a:spcBef>
                <a:spcPts val="200"/>
              </a:spcBef>
              <a:defRPr/>
            </a:pPr>
            <a:r>
              <a:rPr lang="en-US" sz="1600" kern="0" dirty="0" smtClean="0">
                <a:solidFill>
                  <a:srgbClr val="000000"/>
                </a:solidFill>
              </a:rPr>
              <a:t>2) Verify Exchange Server 2013 is configured to use OAuth with Skype for Business Server 2015</a:t>
            </a:r>
          </a:p>
          <a:p>
            <a:pPr marL="457200" defTabSz="914363">
              <a:lnSpc>
                <a:spcPct val="105000"/>
              </a:lnSpc>
              <a:spcBef>
                <a:spcPts val="200"/>
              </a:spcBef>
              <a:defRPr/>
            </a:pPr>
            <a:r>
              <a:rPr lang="en-US" sz="1600" kern="0" dirty="0" smtClean="0">
                <a:solidFill>
                  <a:srgbClr val="000000"/>
                </a:solidFill>
                <a:latin typeface="Calibri Light" panose="020F0302020204030204" pitchFamily="34" charset="0"/>
              </a:rPr>
              <a:t>	</a:t>
            </a:r>
            <a:r>
              <a:rPr lang="en-US" sz="1600" kern="0" dirty="0" smtClean="0">
                <a:solidFill>
                  <a:srgbClr val="000000"/>
                </a:solidFill>
              </a:rPr>
              <a:t>Get-PartnerApplication</a:t>
            </a:r>
          </a:p>
          <a:p>
            <a:pPr marL="457200" defTabSz="914363">
              <a:lnSpc>
                <a:spcPct val="105000"/>
              </a:lnSpc>
              <a:spcBef>
                <a:spcPts val="200"/>
              </a:spcBef>
              <a:defRPr/>
            </a:pPr>
            <a:r>
              <a:rPr lang="en-US" sz="1600" kern="0" dirty="0" smtClean="0">
                <a:solidFill>
                  <a:srgbClr val="000000"/>
                </a:solidFill>
              </a:rPr>
              <a:t>3) Verify the configuration for Exchange 2013 </a:t>
            </a:r>
          </a:p>
          <a:p>
            <a:pPr marL="457200" defTabSz="914363">
              <a:lnSpc>
                <a:spcPct val="105000"/>
              </a:lnSpc>
              <a:spcBef>
                <a:spcPts val="200"/>
              </a:spcBef>
              <a:defRPr/>
            </a:pPr>
            <a:r>
              <a:rPr lang="en-US" sz="1600" kern="0" dirty="0" smtClean="0">
                <a:solidFill>
                  <a:srgbClr val="000000"/>
                </a:solidFill>
              </a:rPr>
              <a:t>	Get-CsPartnerApplication</a:t>
            </a:r>
            <a:endParaRPr lang="en-US" sz="1600" kern="0" dirty="0" smtClean="0">
              <a:solidFill>
                <a:srgbClr val="000000"/>
              </a:solidFill>
              <a:latin typeface="Calibri Light" panose="020F0302020204030204" pitchFamily="34" charset="0"/>
            </a:endParaRPr>
          </a:p>
          <a:p>
            <a:pPr marL="457200" defTabSz="914363">
              <a:lnSpc>
                <a:spcPct val="105000"/>
              </a:lnSpc>
              <a:spcBef>
                <a:spcPts val="200"/>
              </a:spcBef>
              <a:defRPr/>
            </a:pPr>
            <a:r>
              <a:rPr lang="en-US" sz="1600" kern="0" dirty="0" smtClean="0">
                <a:solidFill>
                  <a:srgbClr val="000000"/>
                </a:solidFill>
              </a:rPr>
              <a:t>4) Verify OAuth setup between Skype for Business and Exchange</a:t>
            </a:r>
          </a:p>
          <a:p>
            <a:pPr marL="457200" defTabSz="914363">
              <a:lnSpc>
                <a:spcPct val="105000"/>
              </a:lnSpc>
              <a:spcBef>
                <a:spcPts val="200"/>
              </a:spcBef>
              <a:defRPr/>
            </a:pPr>
            <a:r>
              <a:rPr lang="en-US" sz="1600" kern="0" dirty="0" smtClean="0">
                <a:solidFill>
                  <a:srgbClr val="000000"/>
                </a:solidFill>
                <a:latin typeface="Calibri Light" panose="020F0302020204030204" pitchFamily="34" charset="0"/>
              </a:rPr>
              <a:t>	</a:t>
            </a:r>
            <a:r>
              <a:rPr lang="en-US" sz="1600" kern="0" dirty="0" smtClean="0">
                <a:solidFill>
                  <a:srgbClr val="000000"/>
                </a:solidFill>
              </a:rPr>
              <a:t>Test-</a:t>
            </a:r>
            <a:r>
              <a:rPr lang="en-US" sz="1600" kern="0" dirty="0" err="1" smtClean="0">
                <a:solidFill>
                  <a:srgbClr val="000000"/>
                </a:solidFill>
              </a:rPr>
              <a:t>CsExStorageConnectivity</a:t>
            </a:r>
            <a:r>
              <a:rPr lang="en-US" sz="1600" kern="0" dirty="0" smtClean="0">
                <a:solidFill>
                  <a:srgbClr val="000000"/>
                </a:solidFill>
              </a:rPr>
              <a:t> –</a:t>
            </a:r>
            <a:r>
              <a:rPr lang="en-US" sz="1600" kern="0" dirty="0" err="1" smtClean="0">
                <a:solidFill>
                  <a:srgbClr val="000000"/>
                </a:solidFill>
              </a:rPr>
              <a:t>SipUri</a:t>
            </a:r>
            <a:r>
              <a:rPr lang="en-US" sz="1600" kern="0" dirty="0" smtClean="0">
                <a:solidFill>
                  <a:srgbClr val="000000"/>
                </a:solidFill>
              </a:rPr>
              <a:t> </a:t>
            </a:r>
            <a:r>
              <a:rPr lang="en-US" sz="1600" u="sng" kern="0" dirty="0" smtClean="0">
                <a:solidFill>
                  <a:srgbClr val="000000"/>
                </a:solidFill>
                <a:hlinkClick r:id="rId3"/>
              </a:rPr>
              <a:t>user@contoso.com</a:t>
            </a:r>
            <a:r>
              <a:rPr lang="en-US" sz="1600" kern="0" dirty="0" smtClean="0">
                <a:solidFill>
                  <a:srgbClr val="000000"/>
                </a:solidFill>
              </a:rPr>
              <a:t> -Verbose</a:t>
            </a:r>
          </a:p>
          <a:p>
            <a:pPr marL="457200" defTabSz="914363">
              <a:lnSpc>
                <a:spcPct val="105000"/>
              </a:lnSpc>
              <a:spcBef>
                <a:spcPts val="200"/>
              </a:spcBef>
              <a:defRPr/>
            </a:pPr>
            <a:endParaRPr lang="en-US" kern="0" dirty="0" smtClean="0">
              <a:solidFill>
                <a:srgbClr val="000000"/>
              </a:solidFill>
              <a:latin typeface="Calibri Light" panose="020F0302020204030204" pitchFamily="34" charset="0"/>
            </a:endParaRPr>
          </a:p>
          <a:p>
            <a:pPr marL="457200" defTabSz="914363">
              <a:lnSpc>
                <a:spcPct val="105000"/>
              </a:lnSpc>
              <a:spcBef>
                <a:spcPts val="200"/>
              </a:spcBef>
              <a:defRPr/>
            </a:pPr>
            <a:endParaRPr lang="en-US" kern="0" dirty="0" smtClean="0">
              <a:solidFill>
                <a:srgbClr val="000000"/>
              </a:solidFill>
              <a:latin typeface="Calibri Light" panose="020F0302020204030204" pitchFamily="34" charset="0"/>
            </a:endParaRPr>
          </a:p>
          <a:p>
            <a:pPr marL="457200" defTabSz="914363">
              <a:lnSpc>
                <a:spcPct val="105000"/>
              </a:lnSpc>
              <a:spcBef>
                <a:spcPts val="200"/>
              </a:spcBef>
              <a:defRPr/>
            </a:pPr>
            <a:endParaRPr lang="en-US" kern="0" dirty="0" smtClean="0">
              <a:solidFill>
                <a:srgbClr val="000000"/>
              </a:solidFill>
              <a:latin typeface="Calibri Light" panose="020F0302020204030204" pitchFamily="34" charset="0"/>
            </a:endParaRPr>
          </a:p>
        </p:txBody>
      </p:sp>
    </p:spTree>
    <p:extLst>
      <p:ext uri="{BB962C8B-B14F-4D97-AF65-F5344CB8AC3E}">
        <p14:creationId xmlns:p14="http://schemas.microsoft.com/office/powerpoint/2010/main" val="117669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Configuration</a:t>
            </a:r>
            <a:endParaRPr lang="en-US" dirty="0"/>
          </a:p>
        </p:txBody>
      </p:sp>
      <p:sp>
        <p:nvSpPr>
          <p:cNvPr id="5" name="Rectangle 4"/>
          <p:cNvSpPr/>
          <p:nvPr/>
        </p:nvSpPr>
        <p:spPr>
          <a:xfrm>
            <a:off x="94851" y="1500049"/>
            <a:ext cx="11309058" cy="3746154"/>
          </a:xfrm>
          <a:prstGeom prst="rect">
            <a:avLst/>
          </a:prstGeom>
        </p:spPr>
        <p:txBody>
          <a:bodyPr wrap="none">
            <a:spAutoFit/>
          </a:bodyPr>
          <a:lstStyle/>
          <a:p>
            <a:pPr marL="457200">
              <a:lnSpc>
                <a:spcPct val="105000"/>
              </a:lnSpc>
              <a:spcBef>
                <a:spcPts val="200"/>
              </a:spcBef>
            </a:pPr>
            <a:r>
              <a:rPr lang="en-US" dirty="0" smtClean="0">
                <a:solidFill>
                  <a:srgbClr val="000000"/>
                </a:solidFill>
              </a:rPr>
              <a:t>	Enable </a:t>
            </a:r>
            <a:r>
              <a:rPr lang="en-US" dirty="0">
                <a:solidFill>
                  <a:srgbClr val="000000"/>
                </a:solidFill>
              </a:rPr>
              <a:t>Server Side Conversation </a:t>
            </a:r>
            <a:r>
              <a:rPr lang="en-US" dirty="0" smtClean="0">
                <a:solidFill>
                  <a:srgbClr val="000000"/>
                </a:solidFill>
              </a:rPr>
              <a:t>History</a:t>
            </a:r>
          </a:p>
          <a:p>
            <a:pPr marL="457200">
              <a:lnSpc>
                <a:spcPct val="105000"/>
              </a:lnSpc>
              <a:spcBef>
                <a:spcPts val="200"/>
              </a:spcBef>
            </a:pPr>
            <a:r>
              <a:rPr lang="en-US" dirty="0" smtClean="0">
                <a:solidFill>
                  <a:srgbClr val="000000"/>
                </a:solidFill>
              </a:rPr>
              <a:t>		Set-</a:t>
            </a:r>
            <a:r>
              <a:rPr lang="en-US" dirty="0" err="1" smtClean="0">
                <a:solidFill>
                  <a:srgbClr val="000000"/>
                </a:solidFill>
              </a:rPr>
              <a:t>CsConversationHistoryConfiguration</a:t>
            </a:r>
            <a:r>
              <a:rPr lang="en-US" dirty="0" smtClean="0">
                <a:solidFill>
                  <a:srgbClr val="000000"/>
                </a:solidFill>
              </a:rPr>
              <a:t> </a:t>
            </a:r>
            <a:r>
              <a:rPr lang="en-US" dirty="0">
                <a:solidFill>
                  <a:srgbClr val="000000"/>
                </a:solidFill>
              </a:rPr>
              <a:t>-</a:t>
            </a:r>
            <a:r>
              <a:rPr lang="en-US" dirty="0" err="1">
                <a:solidFill>
                  <a:srgbClr val="000000"/>
                </a:solidFill>
              </a:rPr>
              <a:t>EnableServerConversationHistory</a:t>
            </a:r>
            <a:r>
              <a:rPr lang="en-US" dirty="0">
                <a:solidFill>
                  <a:srgbClr val="000000"/>
                </a:solidFill>
              </a:rPr>
              <a:t> $</a:t>
            </a:r>
            <a:r>
              <a:rPr lang="en-US" dirty="0" smtClean="0">
                <a:solidFill>
                  <a:srgbClr val="000000"/>
                </a:solidFill>
              </a:rPr>
              <a:t>true -verbose</a:t>
            </a:r>
          </a:p>
          <a:p>
            <a:pPr marL="457200">
              <a:lnSpc>
                <a:spcPct val="105000"/>
              </a:lnSpc>
              <a:spcBef>
                <a:spcPts val="200"/>
              </a:spcBef>
            </a:pPr>
            <a:r>
              <a:rPr lang="en-US" dirty="0">
                <a:solidFill>
                  <a:srgbClr val="000000"/>
                </a:solidFill>
              </a:rPr>
              <a:t>	</a:t>
            </a:r>
            <a:r>
              <a:rPr lang="en-US" dirty="0" smtClean="0">
                <a:solidFill>
                  <a:srgbClr val="000000"/>
                </a:solidFill>
              </a:rPr>
              <a:t>	Set-CsClientPolicy –identity “</a:t>
            </a:r>
            <a:r>
              <a:rPr lang="en-US" sz="1600" i="1" dirty="0" err="1" smtClean="0">
                <a:solidFill>
                  <a:srgbClr val="000000"/>
                </a:solidFill>
              </a:rPr>
              <a:t>policy_name</a:t>
            </a:r>
            <a:r>
              <a:rPr lang="en-US" dirty="0" smtClean="0">
                <a:solidFill>
                  <a:srgbClr val="000000"/>
                </a:solidFill>
              </a:rPr>
              <a:t>” –</a:t>
            </a:r>
            <a:r>
              <a:rPr lang="en-US" dirty="0" err="1" smtClean="0">
                <a:solidFill>
                  <a:srgbClr val="000000"/>
                </a:solidFill>
              </a:rPr>
              <a:t>EnableServerConversationHistory</a:t>
            </a:r>
            <a:r>
              <a:rPr lang="en-US" dirty="0" smtClean="0">
                <a:solidFill>
                  <a:srgbClr val="000000"/>
                </a:solidFill>
              </a:rPr>
              <a:t> $true -verbose</a:t>
            </a:r>
          </a:p>
          <a:p>
            <a:pPr marL="457200">
              <a:lnSpc>
                <a:spcPct val="105000"/>
              </a:lnSpc>
              <a:spcBef>
                <a:spcPts val="200"/>
              </a:spcBef>
            </a:pPr>
            <a:endParaRPr lang="en-US" dirty="0">
              <a:solidFill>
                <a:srgbClr val="000000"/>
              </a:solidFill>
            </a:endParaRPr>
          </a:p>
          <a:p>
            <a:pPr marL="457200">
              <a:lnSpc>
                <a:spcPct val="105000"/>
              </a:lnSpc>
              <a:spcBef>
                <a:spcPts val="200"/>
              </a:spcBef>
            </a:pPr>
            <a:r>
              <a:rPr lang="en-US" dirty="0" smtClean="0">
                <a:solidFill>
                  <a:srgbClr val="000000"/>
                </a:solidFill>
              </a:rPr>
              <a:t>	Verify </a:t>
            </a:r>
            <a:r>
              <a:rPr lang="en-US" dirty="0">
                <a:solidFill>
                  <a:srgbClr val="000000"/>
                </a:solidFill>
              </a:rPr>
              <a:t>replication and restart the front end </a:t>
            </a:r>
            <a:r>
              <a:rPr lang="en-US" dirty="0" smtClean="0">
                <a:solidFill>
                  <a:srgbClr val="000000"/>
                </a:solidFill>
              </a:rPr>
              <a:t>service</a:t>
            </a:r>
          </a:p>
          <a:p>
            <a:pPr marL="457200">
              <a:lnSpc>
                <a:spcPct val="105000"/>
              </a:lnSpc>
              <a:spcBef>
                <a:spcPts val="200"/>
              </a:spcBef>
            </a:pPr>
            <a:r>
              <a:rPr lang="en-US" dirty="0" smtClean="0">
                <a:solidFill>
                  <a:srgbClr val="000000"/>
                </a:solidFill>
              </a:rPr>
              <a:t>		Get-</a:t>
            </a:r>
            <a:r>
              <a:rPr lang="en-US" dirty="0" err="1" smtClean="0">
                <a:solidFill>
                  <a:srgbClr val="000000"/>
                </a:solidFill>
              </a:rPr>
              <a:t>CsManagementStoreReplicationStatus</a:t>
            </a:r>
            <a:endParaRPr lang="en-US" dirty="0">
              <a:solidFill>
                <a:srgbClr val="000000"/>
              </a:solidFill>
            </a:endParaRPr>
          </a:p>
          <a:p>
            <a:pPr marL="457200">
              <a:lnSpc>
                <a:spcPct val="105000"/>
              </a:lnSpc>
              <a:spcBef>
                <a:spcPts val="200"/>
              </a:spcBef>
            </a:pPr>
            <a:r>
              <a:rPr lang="en-US" dirty="0" smtClean="0">
                <a:solidFill>
                  <a:srgbClr val="000000"/>
                </a:solidFill>
              </a:rPr>
              <a:t>		Restart the SfB Services </a:t>
            </a:r>
            <a:r>
              <a:rPr lang="en-US" sz="1400" i="1" dirty="0" smtClean="0">
                <a:solidFill>
                  <a:srgbClr val="000000"/>
                </a:solidFill>
              </a:rPr>
              <a:t>(assuming this is the first time Lync-Exchange auth has been configured)</a:t>
            </a:r>
            <a:r>
              <a:rPr lang="en-US" dirty="0" smtClean="0">
                <a:solidFill>
                  <a:srgbClr val="000000"/>
                </a:solidFill>
              </a:rPr>
              <a:t> </a:t>
            </a:r>
          </a:p>
          <a:p>
            <a:pPr marL="457200">
              <a:lnSpc>
                <a:spcPct val="105000"/>
              </a:lnSpc>
              <a:spcBef>
                <a:spcPts val="200"/>
              </a:spcBef>
            </a:pPr>
            <a:endParaRPr lang="en-US" dirty="0">
              <a:solidFill>
                <a:srgbClr val="000000"/>
              </a:solidFill>
            </a:endParaRPr>
          </a:p>
          <a:p>
            <a:r>
              <a:rPr lang="en-US" dirty="0">
                <a:solidFill>
                  <a:srgbClr val="000000"/>
                </a:solidFill>
              </a:rPr>
              <a:t>	</a:t>
            </a:r>
            <a:r>
              <a:rPr lang="en-US" dirty="0" smtClean="0">
                <a:solidFill>
                  <a:srgbClr val="000000"/>
                </a:solidFill>
              </a:rPr>
              <a:t>Required </a:t>
            </a:r>
            <a:r>
              <a:rPr lang="en-US" dirty="0">
                <a:solidFill>
                  <a:srgbClr val="000000"/>
                </a:solidFill>
              </a:rPr>
              <a:t>settings</a:t>
            </a:r>
          </a:p>
          <a:p>
            <a:pPr lvl="1"/>
            <a:r>
              <a:rPr lang="en-US" dirty="0" smtClean="0">
                <a:solidFill>
                  <a:srgbClr val="000000"/>
                </a:solidFill>
              </a:rPr>
              <a:t>		CsMobilityPolicy </a:t>
            </a:r>
            <a:r>
              <a:rPr lang="en-US" dirty="0">
                <a:solidFill>
                  <a:srgbClr val="000000"/>
                </a:solidFill>
              </a:rPr>
              <a:t>– AllowSaveIMHistory flag = True</a:t>
            </a:r>
          </a:p>
          <a:p>
            <a:pPr lvl="1"/>
            <a:r>
              <a:rPr lang="en-US" dirty="0" smtClean="0">
                <a:solidFill>
                  <a:srgbClr val="000000"/>
                </a:solidFill>
              </a:rPr>
              <a:t>		CsClientPolicy </a:t>
            </a:r>
            <a:r>
              <a:rPr lang="en-US" dirty="0">
                <a:solidFill>
                  <a:srgbClr val="000000"/>
                </a:solidFill>
              </a:rPr>
              <a:t>– DisableSavingIM = False</a:t>
            </a:r>
          </a:p>
          <a:p>
            <a:pPr marL="457200">
              <a:lnSpc>
                <a:spcPct val="105000"/>
              </a:lnSpc>
              <a:spcBef>
                <a:spcPts val="200"/>
              </a:spcBef>
            </a:pPr>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2636837" y="5264541"/>
            <a:ext cx="5667375" cy="1438275"/>
          </a:xfrm>
          <a:prstGeom prst="rect">
            <a:avLst/>
          </a:prstGeom>
        </p:spPr>
      </p:pic>
    </p:spTree>
    <p:extLst>
      <p:ext uri="{BB962C8B-B14F-4D97-AF65-F5344CB8AC3E}">
        <p14:creationId xmlns:p14="http://schemas.microsoft.com/office/powerpoint/2010/main" val="138310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scenario</a:t>
            </a:r>
            <a:endParaRPr lang="en-US" dirty="0"/>
          </a:p>
        </p:txBody>
      </p:sp>
      <p:sp>
        <p:nvSpPr>
          <p:cNvPr id="3" name="Text Placeholder 2"/>
          <p:cNvSpPr>
            <a:spLocks noGrp="1"/>
          </p:cNvSpPr>
          <p:nvPr>
            <p:ph type="body" sz="quarter" idx="10"/>
          </p:nvPr>
        </p:nvSpPr>
        <p:spPr>
          <a:xfrm>
            <a:off x="274638" y="1212850"/>
            <a:ext cx="7710263" cy="6260175"/>
          </a:xfrm>
        </p:spPr>
        <p:txBody>
          <a:bodyPr/>
          <a:lstStyle/>
          <a:p>
            <a:r>
              <a:rPr lang="en-US" sz="2800" dirty="0" smtClean="0"/>
              <a:t>Scenario</a:t>
            </a:r>
          </a:p>
          <a:p>
            <a:r>
              <a:rPr lang="en-US" sz="1800" dirty="0" smtClean="0"/>
              <a:t>Symptom: SSCH for mobile not working</a:t>
            </a:r>
          </a:p>
          <a:p>
            <a:r>
              <a:rPr lang="en-US" sz="1800" dirty="0" smtClean="0"/>
              <a:t>Environment: SfB Server 2015 onprem and Exchange online</a:t>
            </a:r>
          </a:p>
          <a:p>
            <a:endParaRPr lang="en-US" sz="1600" dirty="0" smtClean="0"/>
          </a:p>
          <a:p>
            <a:r>
              <a:rPr lang="en-US" sz="2800" dirty="0" smtClean="0"/>
              <a:t>Troubleshooting Methodology</a:t>
            </a:r>
          </a:p>
          <a:p>
            <a:r>
              <a:rPr lang="en-US" sz="1600" dirty="0"/>
              <a:t>Get-</a:t>
            </a:r>
            <a:r>
              <a:rPr lang="en-US" sz="1600" dirty="0" err="1"/>
              <a:t>CsAccessEdgeConfiguration</a:t>
            </a:r>
            <a:endParaRPr lang="en-US" sz="1600" dirty="0"/>
          </a:p>
          <a:p>
            <a:r>
              <a:rPr lang="en-US" sz="1600" dirty="0"/>
              <a:t>Get-</a:t>
            </a:r>
            <a:r>
              <a:rPr lang="en-US" sz="1600" dirty="0" err="1"/>
              <a:t>CsHostingProvider</a:t>
            </a:r>
            <a:r>
              <a:rPr lang="en-US" sz="1600" dirty="0"/>
              <a:t> –</a:t>
            </a:r>
            <a:r>
              <a:rPr lang="en-US" sz="1600" dirty="0" err="1"/>
              <a:t>LocalStore</a:t>
            </a:r>
            <a:endParaRPr lang="en-US" sz="1600" dirty="0"/>
          </a:p>
          <a:p>
            <a:r>
              <a:rPr lang="en-US" sz="1600" dirty="0"/>
              <a:t>Get-</a:t>
            </a:r>
            <a:r>
              <a:rPr lang="en-US" sz="1600" dirty="0" err="1"/>
              <a:t>CsHostingProvider</a:t>
            </a:r>
            <a:endParaRPr lang="en-US" sz="1600" dirty="0" smtClean="0"/>
          </a:p>
          <a:p>
            <a:r>
              <a:rPr lang="en-US" sz="1600" dirty="0"/>
              <a:t>Test-</a:t>
            </a:r>
            <a:r>
              <a:rPr lang="en-US" sz="1600" dirty="0" err="1"/>
              <a:t>CsExStorageConnectivity</a:t>
            </a:r>
            <a:r>
              <a:rPr lang="en-US" sz="1600" dirty="0"/>
              <a:t> -</a:t>
            </a:r>
            <a:r>
              <a:rPr lang="en-US" sz="1600" dirty="0" err="1"/>
              <a:t>SipUri</a:t>
            </a:r>
            <a:r>
              <a:rPr lang="en-US" sz="1600" dirty="0"/>
              <a:t> </a:t>
            </a:r>
            <a:r>
              <a:rPr lang="en-US" sz="1600" dirty="0" smtClean="0"/>
              <a:t>name@contoso.com –Verbose</a:t>
            </a:r>
          </a:p>
          <a:p>
            <a:r>
              <a:rPr lang="en-US" sz="1600" dirty="0" smtClean="0"/>
              <a:t>Opens a connection to LYSS </a:t>
            </a:r>
          </a:p>
          <a:p>
            <a:r>
              <a:rPr lang="en-US" sz="1600" dirty="0" smtClean="0"/>
              <a:t>Creates a test message</a:t>
            </a:r>
          </a:p>
          <a:p>
            <a:r>
              <a:rPr lang="en-US" sz="1600" dirty="0" smtClean="0"/>
              <a:t>Initiates Exchange storage request</a:t>
            </a:r>
          </a:p>
          <a:p>
            <a:r>
              <a:rPr lang="en-US" sz="1600" dirty="0" smtClean="0"/>
              <a:t>Lookup for Exchange mailbox (Autodiscover)</a:t>
            </a:r>
          </a:p>
          <a:p>
            <a:r>
              <a:rPr lang="en-US" sz="1600" dirty="0" smtClean="0"/>
              <a:t>Find mailbox settings</a:t>
            </a:r>
          </a:p>
          <a:p>
            <a:r>
              <a:rPr lang="en-US" sz="1600" dirty="0" err="1" smtClean="0"/>
              <a:t>Oauth</a:t>
            </a:r>
            <a:r>
              <a:rPr lang="en-US" sz="1600" dirty="0" smtClean="0"/>
              <a:t> handshake</a:t>
            </a:r>
          </a:p>
          <a:p>
            <a:r>
              <a:rPr lang="en-US" sz="1600" dirty="0" smtClean="0"/>
              <a:t>Message creation response (success, failure)</a:t>
            </a:r>
          </a:p>
          <a:p>
            <a:r>
              <a:rPr lang="en-US" sz="1600" dirty="0" smtClean="0"/>
              <a:t>Get-</a:t>
            </a:r>
            <a:r>
              <a:rPr lang="en-US" sz="1600" dirty="0" err="1" smtClean="0"/>
              <a:t>CsConversationHistoryConfiguration</a:t>
            </a:r>
            <a:r>
              <a:rPr lang="en-US" sz="1600" dirty="0" smtClean="0"/>
              <a:t> </a:t>
            </a:r>
            <a:r>
              <a:rPr lang="en-US" sz="1600" dirty="0"/>
              <a:t>(</a:t>
            </a:r>
            <a:r>
              <a:rPr lang="en-US" sz="1600" dirty="0" err="1"/>
              <a:t>EnableServerConversationHistory</a:t>
            </a:r>
            <a:r>
              <a:rPr lang="en-US" sz="1600" dirty="0"/>
              <a:t> = true)</a:t>
            </a:r>
            <a:endParaRPr lang="en-US" sz="1600" dirty="0" smtClean="0"/>
          </a:p>
          <a:p>
            <a:r>
              <a:rPr lang="en-US" sz="1600" dirty="0" smtClean="0"/>
              <a:t>Get-</a:t>
            </a:r>
            <a:r>
              <a:rPr lang="en-US" sz="1600" dirty="0" err="1" smtClean="0"/>
              <a:t>CsClientPolicy</a:t>
            </a:r>
            <a:r>
              <a:rPr lang="en-US" sz="1600" dirty="0"/>
              <a:t> </a:t>
            </a:r>
            <a:endParaRPr lang="en-US" sz="1600" dirty="0" smtClean="0"/>
          </a:p>
          <a:p>
            <a:r>
              <a:rPr lang="en-US" sz="1600" dirty="0" err="1" smtClean="0"/>
              <a:t>EnableServerConversationHistory</a:t>
            </a:r>
            <a:r>
              <a:rPr lang="en-US" sz="1600" dirty="0" smtClean="0"/>
              <a:t> = true</a:t>
            </a:r>
          </a:p>
          <a:p>
            <a:endParaRPr lang="en-US" sz="1600" dirty="0" smtClean="0"/>
          </a:p>
          <a:p>
            <a:endParaRPr lang="en-US" sz="1600" dirty="0" smtClean="0"/>
          </a:p>
        </p:txBody>
      </p:sp>
      <p:sp>
        <p:nvSpPr>
          <p:cNvPr id="4" name="TextBox 3"/>
          <p:cNvSpPr txBox="1"/>
          <p:nvPr/>
        </p:nvSpPr>
        <p:spPr>
          <a:xfrm>
            <a:off x="8767181" y="1554699"/>
            <a:ext cx="1993559" cy="3613297"/>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rgbClr val="FFFFFF"/>
                    </a:gs>
                    <a:gs pos="30000">
                      <a:srgbClr val="FFFFFF"/>
                    </a:gs>
                  </a:gsLst>
                  <a:lin ang="5400000" scaled="0"/>
                </a:gradFill>
              </a:rPr>
              <a:t>Components</a:t>
            </a:r>
          </a:p>
          <a:p>
            <a:pPr>
              <a:lnSpc>
                <a:spcPct val="90000"/>
              </a:lnSpc>
              <a:spcAft>
                <a:spcPts val="600"/>
              </a:spcAft>
            </a:pPr>
            <a:r>
              <a:rPr lang="en-US" sz="1600" dirty="0" smtClean="0">
                <a:gradFill>
                  <a:gsLst>
                    <a:gs pos="2917">
                      <a:srgbClr val="FFFFFF"/>
                    </a:gs>
                    <a:gs pos="30000">
                      <a:srgbClr val="FFFFFF"/>
                    </a:gs>
                  </a:gsLst>
                  <a:lin ang="5400000" scaled="0"/>
                </a:gradFill>
              </a:rPr>
              <a:t>UCWA</a:t>
            </a:r>
          </a:p>
          <a:p>
            <a:pPr>
              <a:lnSpc>
                <a:spcPct val="90000"/>
              </a:lnSpc>
              <a:spcAft>
                <a:spcPts val="600"/>
              </a:spcAft>
            </a:pPr>
            <a:r>
              <a:rPr lang="en-US" sz="1600" dirty="0" smtClean="0">
                <a:gradFill>
                  <a:gsLst>
                    <a:gs pos="2917">
                      <a:srgbClr val="FFFFFF"/>
                    </a:gs>
                    <a:gs pos="30000">
                      <a:srgbClr val="FFFFFF"/>
                    </a:gs>
                  </a:gsLst>
                  <a:lin ang="5400000" scaled="0"/>
                </a:gradFill>
              </a:rPr>
              <a:t>WebInfrastructure</a:t>
            </a:r>
          </a:p>
          <a:p>
            <a:pPr>
              <a:lnSpc>
                <a:spcPct val="90000"/>
              </a:lnSpc>
              <a:spcAft>
                <a:spcPts val="600"/>
              </a:spcAft>
            </a:pPr>
            <a:r>
              <a:rPr lang="en-US" sz="1600" dirty="0" smtClean="0">
                <a:gradFill>
                  <a:gsLst>
                    <a:gs pos="2917">
                      <a:srgbClr val="FFFFFF"/>
                    </a:gs>
                    <a:gs pos="30000">
                      <a:srgbClr val="FFFFFF"/>
                    </a:gs>
                  </a:gsLst>
                  <a:lin ang="5400000" scaled="0"/>
                </a:gradFill>
              </a:rPr>
              <a:t>LYSS</a:t>
            </a:r>
          </a:p>
          <a:p>
            <a:pPr>
              <a:lnSpc>
                <a:spcPct val="90000"/>
              </a:lnSpc>
              <a:spcAft>
                <a:spcPts val="600"/>
              </a:spcAft>
            </a:pPr>
            <a:endParaRPr lang="en-US" sz="1600" b="1" dirty="0" smtClean="0">
              <a:gradFill>
                <a:gsLst>
                  <a:gs pos="2917">
                    <a:srgbClr val="FFFFFF"/>
                  </a:gs>
                  <a:gs pos="30000">
                    <a:srgbClr val="FFFFFF"/>
                  </a:gs>
                </a:gsLst>
                <a:lin ang="5400000" scaled="0"/>
              </a:gradFill>
            </a:endParaRPr>
          </a:p>
          <a:p>
            <a:pPr>
              <a:lnSpc>
                <a:spcPct val="90000"/>
              </a:lnSpc>
              <a:spcAft>
                <a:spcPts val="600"/>
              </a:spcAft>
            </a:pPr>
            <a:r>
              <a:rPr lang="en-US" sz="1600" b="1" dirty="0" smtClean="0">
                <a:gradFill>
                  <a:gsLst>
                    <a:gs pos="2917">
                      <a:srgbClr val="FFFFFF"/>
                    </a:gs>
                    <a:gs pos="30000">
                      <a:srgbClr val="FFFFFF"/>
                    </a:gs>
                  </a:gsLst>
                  <a:lin ang="5400000" scaled="0"/>
                </a:gradFill>
              </a:rPr>
              <a:t>Level</a:t>
            </a:r>
          </a:p>
          <a:p>
            <a:pPr>
              <a:lnSpc>
                <a:spcPct val="90000"/>
              </a:lnSpc>
              <a:spcAft>
                <a:spcPts val="600"/>
              </a:spcAft>
            </a:pPr>
            <a:r>
              <a:rPr lang="en-US" sz="1600" dirty="0" smtClean="0">
                <a:gradFill>
                  <a:gsLst>
                    <a:gs pos="2917">
                      <a:srgbClr val="FFFFFF"/>
                    </a:gs>
                    <a:gs pos="30000">
                      <a:srgbClr val="FFFFFF"/>
                    </a:gs>
                  </a:gsLst>
                  <a:lin ang="5400000" scaled="0"/>
                </a:gradFill>
              </a:rPr>
              <a:t>All</a:t>
            </a:r>
          </a:p>
          <a:p>
            <a:pPr>
              <a:lnSpc>
                <a:spcPct val="90000"/>
              </a:lnSpc>
              <a:spcAft>
                <a:spcPts val="600"/>
              </a:spcAft>
            </a:pPr>
            <a:endParaRPr lang="en-US" sz="1600" b="1" dirty="0" smtClean="0">
              <a:gradFill>
                <a:gsLst>
                  <a:gs pos="2917">
                    <a:srgbClr val="FFFFFF"/>
                  </a:gs>
                  <a:gs pos="30000">
                    <a:srgbClr val="FFFFFF"/>
                  </a:gs>
                </a:gsLst>
                <a:lin ang="5400000" scaled="0"/>
              </a:gradFill>
            </a:endParaRPr>
          </a:p>
          <a:p>
            <a:pPr>
              <a:lnSpc>
                <a:spcPct val="90000"/>
              </a:lnSpc>
              <a:spcAft>
                <a:spcPts val="600"/>
              </a:spcAft>
            </a:pPr>
            <a:r>
              <a:rPr lang="en-US" sz="1600" b="1" dirty="0" smtClean="0">
                <a:gradFill>
                  <a:gsLst>
                    <a:gs pos="2917">
                      <a:srgbClr val="FFFFFF"/>
                    </a:gs>
                    <a:gs pos="30000">
                      <a:srgbClr val="FFFFFF"/>
                    </a:gs>
                  </a:gsLst>
                  <a:lin ang="5400000" scaled="0"/>
                </a:gradFill>
              </a:rPr>
              <a:t>Flags</a:t>
            </a:r>
          </a:p>
          <a:p>
            <a:pPr>
              <a:lnSpc>
                <a:spcPct val="90000"/>
              </a:lnSpc>
              <a:spcAft>
                <a:spcPts val="600"/>
              </a:spcAft>
            </a:pPr>
            <a:r>
              <a:rPr lang="en-US" sz="1600" dirty="0" smtClean="0">
                <a:gradFill>
                  <a:gsLst>
                    <a:gs pos="2917">
                      <a:srgbClr val="FFFFFF"/>
                    </a:gs>
                    <a:gs pos="30000">
                      <a:srgbClr val="FFFFFF"/>
                    </a:gs>
                  </a:gsLst>
                  <a:lin ang="5400000" scaled="0"/>
                </a:gradFill>
              </a:rPr>
              <a:t>All </a:t>
            </a:r>
          </a:p>
          <a:p>
            <a:pPr marL="342900" indent="-342900">
              <a:lnSpc>
                <a:spcPct val="90000"/>
              </a:lnSpc>
              <a:spcAft>
                <a:spcPts val="600"/>
              </a:spcAft>
              <a:buFontTx/>
              <a:buChar char="-"/>
            </a:pPr>
            <a:endParaRPr lang="en-US" sz="2400" dirty="0"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2419969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1+#ppt_w/2"/>
                                          </p:val>
                                        </p:tav>
                                        <p:tav tm="100000">
                                          <p:val>
                                            <p:strVal val="#ppt_x"/>
                                          </p:val>
                                        </p:tav>
                                      </p:tavLst>
                                    </p:anim>
                                    <p:anim calcmode="lin" valueType="num">
                                      <p:cBhvr additive="base">
                                        <p:cTn id="7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Auto-accept – deep dive</a:t>
            </a:r>
            <a:endParaRPr lang="en-US" dirty="0"/>
          </a:p>
        </p:txBody>
      </p:sp>
    </p:spTree>
    <p:extLst>
      <p:ext uri="{BB962C8B-B14F-4D97-AF65-F5344CB8AC3E}">
        <p14:creationId xmlns:p14="http://schemas.microsoft.com/office/powerpoint/2010/main" val="23216569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2125677"/>
            <a:ext cx="7086535" cy="1828786"/>
          </a:xfrm>
        </p:spPr>
        <p:txBody>
          <a:bodyPr/>
          <a:lstStyle/>
          <a:p>
            <a:r>
              <a:rPr lang="en-US" dirty="0"/>
              <a:t>A Deep Dive into Skype for Business </a:t>
            </a:r>
            <a:r>
              <a:rPr lang="en-US" dirty="0" smtClean="0"/>
              <a:t>Mobility</a:t>
            </a:r>
            <a:endParaRPr lang="en-US" dirty="0"/>
          </a:p>
        </p:txBody>
      </p:sp>
      <p:sp>
        <p:nvSpPr>
          <p:cNvPr id="5" name="Text Placeholder 4"/>
          <p:cNvSpPr>
            <a:spLocks noGrp="1"/>
          </p:cNvSpPr>
          <p:nvPr>
            <p:ph type="body" sz="quarter" idx="12"/>
          </p:nvPr>
        </p:nvSpPr>
        <p:spPr/>
        <p:txBody>
          <a:bodyPr/>
          <a:lstStyle/>
          <a:p>
            <a:r>
              <a:rPr lang="en-US" dirty="0" smtClean="0"/>
              <a:t>Kaushal Mehta</a:t>
            </a:r>
          </a:p>
          <a:p>
            <a:r>
              <a:rPr lang="en-US" dirty="0" smtClean="0"/>
              <a:t>Mirunan Gunarajah</a:t>
            </a:r>
            <a:endParaRPr lang="en-US" dirty="0"/>
          </a:p>
        </p:txBody>
      </p:sp>
      <p:sp>
        <p:nvSpPr>
          <p:cNvPr id="2" name="Text Placeholder 1"/>
          <p:cNvSpPr>
            <a:spLocks noGrp="1"/>
          </p:cNvSpPr>
          <p:nvPr>
            <p:ph type="body" sz="quarter" idx="13"/>
          </p:nvPr>
        </p:nvSpPr>
        <p:spPr/>
        <p:txBody>
          <a:bodyPr/>
          <a:lstStyle/>
          <a:p>
            <a:r>
              <a:rPr lang="en-US" dirty="0" smtClean="0"/>
              <a:t>BRK4128</a:t>
            </a:r>
            <a:endParaRPr lang="en-US" dirty="0"/>
          </a:p>
        </p:txBody>
      </p:sp>
    </p:spTree>
    <p:extLst>
      <p:ext uri="{BB962C8B-B14F-4D97-AF65-F5344CB8AC3E}">
        <p14:creationId xmlns:p14="http://schemas.microsoft.com/office/powerpoint/2010/main" val="2615309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Auto-accept logic - SPOP</a:t>
            </a:r>
            <a:endParaRPr lang="en-US" dirty="0"/>
          </a:p>
        </p:txBody>
      </p:sp>
      <p:pic>
        <p:nvPicPr>
          <p:cNvPr id="9" name="Picture 8"/>
          <p:cNvPicPr>
            <a:picLocks noChangeAspect="1"/>
          </p:cNvPicPr>
          <p:nvPr/>
        </p:nvPicPr>
        <p:blipFill>
          <a:blip r:embed="rId3"/>
          <a:stretch>
            <a:fillRect/>
          </a:stretch>
        </p:blipFill>
        <p:spPr>
          <a:xfrm>
            <a:off x="1579498" y="2216910"/>
            <a:ext cx="447739" cy="375246"/>
          </a:xfrm>
          <a:prstGeom prst="rect">
            <a:avLst/>
          </a:prstGeom>
        </p:spPr>
      </p:pic>
      <p:pic>
        <p:nvPicPr>
          <p:cNvPr id="11" name="Picture 10"/>
          <p:cNvPicPr>
            <a:picLocks noChangeAspect="1"/>
          </p:cNvPicPr>
          <p:nvPr/>
        </p:nvPicPr>
        <p:blipFill>
          <a:blip r:embed="rId4"/>
          <a:stretch>
            <a:fillRect/>
          </a:stretch>
        </p:blipFill>
        <p:spPr>
          <a:xfrm>
            <a:off x="3255898" y="2010444"/>
            <a:ext cx="910967" cy="854887"/>
          </a:xfrm>
          <a:prstGeom prst="rect">
            <a:avLst/>
          </a:prstGeom>
        </p:spPr>
      </p:pic>
      <p:sp>
        <p:nvSpPr>
          <p:cNvPr id="12" name="TextBox 11"/>
          <p:cNvSpPr txBox="1"/>
          <p:nvPr/>
        </p:nvSpPr>
        <p:spPr>
          <a:xfrm>
            <a:off x="3011431" y="2862473"/>
            <a:ext cx="1181151" cy="406265"/>
          </a:xfrm>
          <a:prstGeom prst="rect">
            <a:avLst/>
          </a:prstGeom>
          <a:noFill/>
        </p:spPr>
        <p:txBody>
          <a:bodyPr wrap="square" rtlCol="0">
            <a:spAutoFit/>
          </a:bodyPr>
          <a:lstStyle/>
          <a:p>
            <a:pPr algn="ctr"/>
            <a:r>
              <a:rPr lang="en-US" sz="1020" dirty="0" smtClean="0">
                <a:solidFill>
                  <a:srgbClr val="FFFFFF"/>
                </a:solidFill>
              </a:rPr>
              <a:t>FE Pool, UCWA &amp; Exchange</a:t>
            </a:r>
            <a:endParaRPr lang="en-US" sz="1020" dirty="0">
              <a:solidFill>
                <a:srgbClr val="FFFFFF"/>
              </a:solidFill>
            </a:endParaRPr>
          </a:p>
        </p:txBody>
      </p:sp>
      <p:grpSp>
        <p:nvGrpSpPr>
          <p:cNvPr id="13" name="Group 12"/>
          <p:cNvGrpSpPr/>
          <p:nvPr/>
        </p:nvGrpSpPr>
        <p:grpSpPr>
          <a:xfrm>
            <a:off x="6026344" y="1823450"/>
            <a:ext cx="1165754" cy="887029"/>
            <a:chOff x="990600" y="2787885"/>
            <a:chExt cx="1143000" cy="869715"/>
          </a:xfrm>
        </p:grpSpPr>
        <p:pic>
          <p:nvPicPr>
            <p:cNvPr id="14" name="Picture 13"/>
            <p:cNvPicPr>
              <a:picLocks noChangeAspect="1"/>
            </p:cNvPicPr>
            <p:nvPr/>
          </p:nvPicPr>
          <p:blipFill>
            <a:blip r:embed="rId5"/>
            <a:stretch>
              <a:fillRect/>
            </a:stretch>
          </p:blipFill>
          <p:spPr>
            <a:xfrm>
              <a:off x="990600" y="3124200"/>
              <a:ext cx="620690" cy="533400"/>
            </a:xfrm>
            <a:prstGeom prst="rect">
              <a:avLst/>
            </a:prstGeom>
          </p:spPr>
        </p:pic>
        <p:sp>
          <p:nvSpPr>
            <p:cNvPr id="15" name="TextBox 14"/>
            <p:cNvSpPr txBox="1"/>
            <p:nvPr/>
          </p:nvSpPr>
          <p:spPr>
            <a:xfrm>
              <a:off x="1444217" y="2787885"/>
              <a:ext cx="689383" cy="406265"/>
            </a:xfrm>
            <a:prstGeom prst="rect">
              <a:avLst/>
            </a:prstGeom>
            <a:noFill/>
          </p:spPr>
          <p:txBody>
            <a:bodyPr wrap="square" rtlCol="0">
              <a:spAutoFit/>
            </a:bodyPr>
            <a:lstStyle/>
            <a:p>
              <a:pPr algn="ctr"/>
              <a:r>
                <a:rPr lang="en-US" sz="1020" dirty="0">
                  <a:solidFill>
                    <a:srgbClr val="FFFFFF"/>
                  </a:solidFill>
                </a:rPr>
                <a:t>Reverse Proxy</a:t>
              </a:r>
            </a:p>
          </p:txBody>
        </p:sp>
      </p:grpSp>
      <p:cxnSp>
        <p:nvCxnSpPr>
          <p:cNvPr id="21" name="Straight Arrow Connector 20"/>
          <p:cNvCxnSpPr>
            <a:stCxn id="9" idx="3"/>
          </p:cNvCxnSpPr>
          <p:nvPr/>
        </p:nvCxnSpPr>
        <p:spPr>
          <a:xfrm>
            <a:off x="2027237" y="2404533"/>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3"/>
            <a:endCxn id="14" idx="1"/>
          </p:cNvCxnSpPr>
          <p:nvPr/>
        </p:nvCxnSpPr>
        <p:spPr>
          <a:xfrm>
            <a:off x="4166865" y="2437888"/>
            <a:ext cx="1859479" cy="58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p:cNvCxnSpPr>
          <p:nvPr/>
        </p:nvCxnSpPr>
        <p:spPr>
          <a:xfrm flipV="1">
            <a:off x="6659390" y="2438469"/>
            <a:ext cx="1544050"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5436" y="2146001"/>
            <a:ext cx="802143"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t = 0</a:t>
            </a:r>
          </a:p>
        </p:txBody>
      </p:sp>
      <p:sp>
        <p:nvSpPr>
          <p:cNvPr id="41" name="TextBox 40"/>
          <p:cNvSpPr txBox="1"/>
          <p:nvPr/>
        </p:nvSpPr>
        <p:spPr>
          <a:xfrm>
            <a:off x="7926599" y="3296405"/>
            <a:ext cx="912750"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t = 25</a:t>
            </a:r>
          </a:p>
        </p:txBody>
      </p:sp>
      <p:sp>
        <p:nvSpPr>
          <p:cNvPr id="43" name="Freeform 6"/>
          <p:cNvSpPr>
            <a:spLocks noEditPoints="1"/>
          </p:cNvSpPr>
          <p:nvPr/>
        </p:nvSpPr>
        <p:spPr bwMode="auto">
          <a:xfrm>
            <a:off x="8490900" y="2223135"/>
            <a:ext cx="323410" cy="630753"/>
          </a:xfrm>
          <a:custGeom>
            <a:avLst/>
            <a:gdLst>
              <a:gd name="T0" fmla="*/ 365 w 1190"/>
              <a:gd name="T1" fmla="*/ 0 h 2324"/>
              <a:gd name="T2" fmla="*/ 0 w 1190"/>
              <a:gd name="T3" fmla="*/ 2102 h 2324"/>
              <a:gd name="T4" fmla="*/ 829 w 1190"/>
              <a:gd name="T5" fmla="*/ 2324 h 2324"/>
              <a:gd name="T6" fmla="*/ 1190 w 1190"/>
              <a:gd name="T7" fmla="*/ 215 h 2324"/>
              <a:gd name="T8" fmla="*/ 314 w 1190"/>
              <a:gd name="T9" fmla="*/ 2173 h 2324"/>
              <a:gd name="T10" fmla="*/ 288 w 1190"/>
              <a:gd name="T11" fmla="*/ 2194 h 2324"/>
              <a:gd name="T12" fmla="*/ 250 w 1190"/>
              <a:gd name="T13" fmla="*/ 2171 h 2324"/>
              <a:gd name="T14" fmla="*/ 250 w 1190"/>
              <a:gd name="T15" fmla="*/ 2164 h 2324"/>
              <a:gd name="T16" fmla="*/ 287 w 1190"/>
              <a:gd name="T17" fmla="*/ 2141 h 2324"/>
              <a:gd name="T18" fmla="*/ 314 w 1190"/>
              <a:gd name="T19" fmla="*/ 2163 h 2324"/>
              <a:gd name="T20" fmla="*/ 314 w 1190"/>
              <a:gd name="T21" fmla="*/ 2173 h 2324"/>
              <a:gd name="T22" fmla="*/ 542 w 1190"/>
              <a:gd name="T23" fmla="*/ 2200 h 2324"/>
              <a:gd name="T24" fmla="*/ 595 w 1190"/>
              <a:gd name="T25" fmla="*/ 2169 h 2324"/>
              <a:gd name="T26" fmla="*/ 543 w 1190"/>
              <a:gd name="T27" fmla="*/ 2201 h 2324"/>
              <a:gd name="T28" fmla="*/ 566 w 1190"/>
              <a:gd name="T29" fmla="*/ 2124 h 2324"/>
              <a:gd name="T30" fmla="*/ 597 w 1190"/>
              <a:gd name="T31" fmla="*/ 2163 h 2324"/>
              <a:gd name="T32" fmla="*/ 632 w 1190"/>
              <a:gd name="T33" fmla="*/ 2211 h 2324"/>
              <a:gd name="T34" fmla="*/ 601 w 1190"/>
              <a:gd name="T35" fmla="*/ 2173 h 2324"/>
              <a:gd name="T36" fmla="*/ 632 w 1190"/>
              <a:gd name="T37" fmla="*/ 2211 h 2324"/>
              <a:gd name="T38" fmla="*/ 645 w 1190"/>
              <a:gd name="T39" fmla="*/ 2169 h 2324"/>
              <a:gd name="T40" fmla="*/ 614 w 1190"/>
              <a:gd name="T41" fmla="*/ 2132 h 2324"/>
              <a:gd name="T42" fmla="*/ 645 w 1190"/>
              <a:gd name="T43" fmla="*/ 2169 h 2324"/>
              <a:gd name="T44" fmla="*/ 910 w 1190"/>
              <a:gd name="T45" fmla="*/ 2194 h 2324"/>
              <a:gd name="T46" fmla="*/ 874 w 1190"/>
              <a:gd name="T47" fmla="*/ 2208 h 2324"/>
              <a:gd name="T48" fmla="*/ 884 w 1190"/>
              <a:gd name="T49" fmla="*/ 2181 h 2324"/>
              <a:gd name="T50" fmla="*/ 910 w 1190"/>
              <a:gd name="T51" fmla="*/ 2129 h 2324"/>
              <a:gd name="T52" fmla="*/ 910 w 1190"/>
              <a:gd name="T53" fmla="*/ 2194 h 2324"/>
              <a:gd name="T54" fmla="*/ 63 w 1190"/>
              <a:gd name="T55" fmla="*/ 407 h 2324"/>
              <a:gd name="T56" fmla="*/ 988 w 1190"/>
              <a:gd name="T57" fmla="*/ 270 h 2324"/>
              <a:gd name="T58" fmla="*/ 1127 w 1190"/>
              <a:gd name="T59" fmla="*/ 1940 h 2324"/>
              <a:gd name="T60" fmla="*/ 1127 w 1190"/>
              <a:gd name="T61" fmla="*/ 1940 h 2324"/>
              <a:gd name="T62" fmla="*/ 201 w 1190"/>
              <a:gd name="T63" fmla="*/ 2079 h 2324"/>
              <a:gd name="T64" fmla="*/ 63 w 1190"/>
              <a:gd name="T65" fmla="*/ 1245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0" h="2324">
                <a:moveTo>
                  <a:pt x="829" y="0"/>
                </a:moveTo>
                <a:cubicBezTo>
                  <a:pt x="365" y="0"/>
                  <a:pt x="365" y="0"/>
                  <a:pt x="365" y="0"/>
                </a:cubicBezTo>
                <a:cubicBezTo>
                  <a:pt x="11" y="0"/>
                  <a:pt x="0" y="113"/>
                  <a:pt x="0" y="215"/>
                </a:cubicBezTo>
                <a:cubicBezTo>
                  <a:pt x="0" y="2038"/>
                  <a:pt x="0" y="1961"/>
                  <a:pt x="0" y="2102"/>
                </a:cubicBezTo>
                <a:cubicBezTo>
                  <a:pt x="0" y="2263"/>
                  <a:pt x="75" y="2324"/>
                  <a:pt x="361" y="2324"/>
                </a:cubicBezTo>
                <a:cubicBezTo>
                  <a:pt x="829" y="2324"/>
                  <a:pt x="829" y="2324"/>
                  <a:pt x="829" y="2324"/>
                </a:cubicBezTo>
                <a:cubicBezTo>
                  <a:pt x="1116" y="2311"/>
                  <a:pt x="1190" y="2267"/>
                  <a:pt x="1190" y="2104"/>
                </a:cubicBezTo>
                <a:cubicBezTo>
                  <a:pt x="1190" y="215"/>
                  <a:pt x="1190" y="215"/>
                  <a:pt x="1190" y="215"/>
                </a:cubicBezTo>
                <a:cubicBezTo>
                  <a:pt x="1190" y="67"/>
                  <a:pt x="1112" y="0"/>
                  <a:pt x="829" y="0"/>
                </a:cubicBezTo>
                <a:close/>
                <a:moveTo>
                  <a:pt x="314" y="2173"/>
                </a:moveTo>
                <a:cubicBezTo>
                  <a:pt x="266" y="2173"/>
                  <a:pt x="266" y="2173"/>
                  <a:pt x="266" y="2173"/>
                </a:cubicBezTo>
                <a:cubicBezTo>
                  <a:pt x="288" y="2194"/>
                  <a:pt x="288" y="2194"/>
                  <a:pt x="288" y="2194"/>
                </a:cubicBezTo>
                <a:cubicBezTo>
                  <a:pt x="281" y="2201"/>
                  <a:pt x="281" y="2201"/>
                  <a:pt x="281" y="2201"/>
                </a:cubicBezTo>
                <a:cubicBezTo>
                  <a:pt x="250" y="2171"/>
                  <a:pt x="250" y="2171"/>
                  <a:pt x="250" y="2171"/>
                </a:cubicBezTo>
                <a:cubicBezTo>
                  <a:pt x="249" y="2170"/>
                  <a:pt x="249" y="2169"/>
                  <a:pt x="249" y="2168"/>
                </a:cubicBezTo>
                <a:cubicBezTo>
                  <a:pt x="249" y="2166"/>
                  <a:pt x="249" y="2165"/>
                  <a:pt x="250" y="2164"/>
                </a:cubicBezTo>
                <a:cubicBezTo>
                  <a:pt x="280" y="2134"/>
                  <a:pt x="280" y="2134"/>
                  <a:pt x="280" y="2134"/>
                </a:cubicBezTo>
                <a:cubicBezTo>
                  <a:pt x="287" y="2141"/>
                  <a:pt x="287" y="2141"/>
                  <a:pt x="287" y="2141"/>
                </a:cubicBezTo>
                <a:cubicBezTo>
                  <a:pt x="266" y="2163"/>
                  <a:pt x="266" y="2163"/>
                  <a:pt x="266" y="2163"/>
                </a:cubicBezTo>
                <a:cubicBezTo>
                  <a:pt x="314" y="2163"/>
                  <a:pt x="314" y="2163"/>
                  <a:pt x="314" y="2163"/>
                </a:cubicBezTo>
                <a:cubicBezTo>
                  <a:pt x="316" y="2163"/>
                  <a:pt x="318" y="2165"/>
                  <a:pt x="318" y="2168"/>
                </a:cubicBezTo>
                <a:cubicBezTo>
                  <a:pt x="318" y="2170"/>
                  <a:pt x="316" y="2173"/>
                  <a:pt x="314" y="2173"/>
                </a:cubicBezTo>
                <a:close/>
                <a:moveTo>
                  <a:pt x="543" y="2201"/>
                </a:moveTo>
                <a:cubicBezTo>
                  <a:pt x="543" y="2201"/>
                  <a:pt x="542" y="2201"/>
                  <a:pt x="542" y="2200"/>
                </a:cubicBezTo>
                <a:cubicBezTo>
                  <a:pt x="553" y="2166"/>
                  <a:pt x="553" y="2166"/>
                  <a:pt x="553" y="2166"/>
                </a:cubicBezTo>
                <a:cubicBezTo>
                  <a:pt x="576" y="2158"/>
                  <a:pt x="585" y="2163"/>
                  <a:pt x="595" y="2169"/>
                </a:cubicBezTo>
                <a:cubicBezTo>
                  <a:pt x="584" y="2205"/>
                  <a:pt x="584" y="2205"/>
                  <a:pt x="584" y="2205"/>
                </a:cubicBezTo>
                <a:cubicBezTo>
                  <a:pt x="576" y="2199"/>
                  <a:pt x="565" y="2194"/>
                  <a:pt x="543" y="2201"/>
                </a:cubicBezTo>
                <a:close/>
                <a:moveTo>
                  <a:pt x="555" y="2161"/>
                </a:moveTo>
                <a:cubicBezTo>
                  <a:pt x="566" y="2124"/>
                  <a:pt x="566" y="2124"/>
                  <a:pt x="566" y="2124"/>
                </a:cubicBezTo>
                <a:cubicBezTo>
                  <a:pt x="587" y="2116"/>
                  <a:pt x="598" y="2121"/>
                  <a:pt x="608" y="2127"/>
                </a:cubicBezTo>
                <a:cubicBezTo>
                  <a:pt x="597" y="2163"/>
                  <a:pt x="597" y="2163"/>
                  <a:pt x="597" y="2163"/>
                </a:cubicBezTo>
                <a:cubicBezTo>
                  <a:pt x="587" y="2157"/>
                  <a:pt x="577" y="2152"/>
                  <a:pt x="555" y="2161"/>
                </a:cubicBezTo>
                <a:close/>
                <a:moveTo>
                  <a:pt x="632" y="2211"/>
                </a:moveTo>
                <a:cubicBezTo>
                  <a:pt x="610" y="2219"/>
                  <a:pt x="599" y="2214"/>
                  <a:pt x="590" y="2208"/>
                </a:cubicBezTo>
                <a:cubicBezTo>
                  <a:pt x="601" y="2173"/>
                  <a:pt x="601" y="2173"/>
                  <a:pt x="601" y="2173"/>
                </a:cubicBezTo>
                <a:cubicBezTo>
                  <a:pt x="610" y="2178"/>
                  <a:pt x="621" y="2183"/>
                  <a:pt x="642" y="2175"/>
                </a:cubicBezTo>
                <a:cubicBezTo>
                  <a:pt x="632" y="2211"/>
                  <a:pt x="632" y="2211"/>
                  <a:pt x="632" y="2211"/>
                </a:cubicBezTo>
                <a:cubicBezTo>
                  <a:pt x="632" y="2211"/>
                  <a:pt x="632" y="2211"/>
                  <a:pt x="632" y="2211"/>
                </a:cubicBezTo>
                <a:close/>
                <a:moveTo>
                  <a:pt x="645" y="2169"/>
                </a:moveTo>
                <a:cubicBezTo>
                  <a:pt x="624" y="2177"/>
                  <a:pt x="612" y="2173"/>
                  <a:pt x="603" y="2166"/>
                </a:cubicBezTo>
                <a:cubicBezTo>
                  <a:pt x="614" y="2132"/>
                  <a:pt x="614" y="2132"/>
                  <a:pt x="614" y="2132"/>
                </a:cubicBezTo>
                <a:cubicBezTo>
                  <a:pt x="624" y="2137"/>
                  <a:pt x="634" y="2142"/>
                  <a:pt x="656" y="2134"/>
                </a:cubicBezTo>
                <a:cubicBezTo>
                  <a:pt x="645" y="2169"/>
                  <a:pt x="645" y="2169"/>
                  <a:pt x="645" y="2169"/>
                </a:cubicBezTo>
                <a:cubicBezTo>
                  <a:pt x="645" y="2169"/>
                  <a:pt x="645" y="2169"/>
                  <a:pt x="645" y="2169"/>
                </a:cubicBezTo>
                <a:close/>
                <a:moveTo>
                  <a:pt x="910" y="2194"/>
                </a:moveTo>
                <a:cubicBezTo>
                  <a:pt x="904" y="2194"/>
                  <a:pt x="897" y="2192"/>
                  <a:pt x="891" y="2188"/>
                </a:cubicBezTo>
                <a:cubicBezTo>
                  <a:pt x="874" y="2208"/>
                  <a:pt x="874" y="2208"/>
                  <a:pt x="874" y="2208"/>
                </a:cubicBezTo>
                <a:cubicBezTo>
                  <a:pt x="865" y="2199"/>
                  <a:pt x="865" y="2199"/>
                  <a:pt x="865" y="2199"/>
                </a:cubicBezTo>
                <a:cubicBezTo>
                  <a:pt x="884" y="2181"/>
                  <a:pt x="884" y="2181"/>
                  <a:pt x="884" y="2181"/>
                </a:cubicBezTo>
                <a:cubicBezTo>
                  <a:pt x="880" y="2175"/>
                  <a:pt x="878" y="2169"/>
                  <a:pt x="878" y="2162"/>
                </a:cubicBezTo>
                <a:cubicBezTo>
                  <a:pt x="878" y="2144"/>
                  <a:pt x="892" y="2129"/>
                  <a:pt x="910" y="2129"/>
                </a:cubicBezTo>
                <a:cubicBezTo>
                  <a:pt x="929" y="2129"/>
                  <a:pt x="943" y="2144"/>
                  <a:pt x="943" y="2162"/>
                </a:cubicBezTo>
                <a:cubicBezTo>
                  <a:pt x="943" y="2179"/>
                  <a:pt x="929" y="2194"/>
                  <a:pt x="910" y="2194"/>
                </a:cubicBezTo>
                <a:close/>
                <a:moveTo>
                  <a:pt x="63" y="626"/>
                </a:moveTo>
                <a:cubicBezTo>
                  <a:pt x="63" y="407"/>
                  <a:pt x="63" y="407"/>
                  <a:pt x="63" y="407"/>
                </a:cubicBezTo>
                <a:cubicBezTo>
                  <a:pt x="63" y="330"/>
                  <a:pt x="125" y="270"/>
                  <a:pt x="201" y="270"/>
                </a:cubicBezTo>
                <a:cubicBezTo>
                  <a:pt x="988" y="270"/>
                  <a:pt x="988" y="270"/>
                  <a:pt x="988" y="270"/>
                </a:cubicBezTo>
                <a:cubicBezTo>
                  <a:pt x="1065" y="270"/>
                  <a:pt x="1127" y="330"/>
                  <a:pt x="1127" y="407"/>
                </a:cubicBezTo>
                <a:cubicBezTo>
                  <a:pt x="1127" y="1940"/>
                  <a:pt x="1127" y="1940"/>
                  <a:pt x="1127" y="1940"/>
                </a:cubicBezTo>
                <a:cubicBezTo>
                  <a:pt x="1127" y="1940"/>
                  <a:pt x="1127" y="1940"/>
                  <a:pt x="1127" y="1940"/>
                </a:cubicBezTo>
                <a:cubicBezTo>
                  <a:pt x="1127" y="1940"/>
                  <a:pt x="1127" y="1940"/>
                  <a:pt x="1127" y="1940"/>
                </a:cubicBezTo>
                <a:cubicBezTo>
                  <a:pt x="1127" y="2017"/>
                  <a:pt x="1065" y="2079"/>
                  <a:pt x="988" y="2079"/>
                </a:cubicBezTo>
                <a:cubicBezTo>
                  <a:pt x="201" y="2079"/>
                  <a:pt x="201" y="2079"/>
                  <a:pt x="201" y="2079"/>
                </a:cubicBezTo>
                <a:cubicBezTo>
                  <a:pt x="125" y="2079"/>
                  <a:pt x="63" y="2017"/>
                  <a:pt x="63" y="1940"/>
                </a:cubicBezTo>
                <a:cubicBezTo>
                  <a:pt x="63" y="1661"/>
                  <a:pt x="63" y="1433"/>
                  <a:pt x="63" y="1245"/>
                </a:cubicBezTo>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B3C00"/>
              </a:solidFill>
              <a:latin typeface="Segoe UI Light"/>
            </a:endParaRPr>
          </a:p>
        </p:txBody>
      </p:sp>
      <p:cxnSp>
        <p:nvCxnSpPr>
          <p:cNvPr id="45" name="Straight Connector 44"/>
          <p:cNvCxnSpPr/>
          <p:nvPr/>
        </p:nvCxnSpPr>
        <p:spPr>
          <a:xfrm>
            <a:off x="8324963" y="1824496"/>
            <a:ext cx="23507" cy="1241109"/>
          </a:xfrm>
          <a:prstGeom prst="line">
            <a:avLst/>
          </a:prstGeom>
          <a:ln w="57150">
            <a:headEnd type="none"/>
            <a:tailEnd type="none"/>
          </a:ln>
        </p:spPr>
        <p:style>
          <a:lnRef idx="3">
            <a:schemeClr val="accent6"/>
          </a:lnRef>
          <a:fillRef idx="0">
            <a:schemeClr val="accent6"/>
          </a:fillRef>
          <a:effectRef idx="2">
            <a:schemeClr val="accent6"/>
          </a:effectRef>
          <a:fontRef idx="minor">
            <a:schemeClr val="tx1"/>
          </a:fontRef>
        </p:style>
      </p:cxnSp>
      <p:cxnSp>
        <p:nvCxnSpPr>
          <p:cNvPr id="49" name="Straight Arrow Connector 48"/>
          <p:cNvCxnSpPr/>
          <p:nvPr/>
        </p:nvCxnSpPr>
        <p:spPr>
          <a:xfrm>
            <a:off x="2027237" y="2505157"/>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166865" y="2538512"/>
            <a:ext cx="1859479" cy="58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659390" y="2539093"/>
            <a:ext cx="1544050"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027237" y="2613500"/>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166865" y="2646855"/>
            <a:ext cx="1859479" cy="58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659390" y="2647436"/>
            <a:ext cx="1544050"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Freeform 6"/>
          <p:cNvSpPr>
            <a:spLocks noEditPoints="1"/>
          </p:cNvSpPr>
          <p:nvPr/>
        </p:nvSpPr>
        <p:spPr bwMode="auto">
          <a:xfrm>
            <a:off x="8677644" y="4044270"/>
            <a:ext cx="323410" cy="630753"/>
          </a:xfrm>
          <a:custGeom>
            <a:avLst/>
            <a:gdLst>
              <a:gd name="T0" fmla="*/ 365 w 1190"/>
              <a:gd name="T1" fmla="*/ 0 h 2324"/>
              <a:gd name="T2" fmla="*/ 0 w 1190"/>
              <a:gd name="T3" fmla="*/ 2102 h 2324"/>
              <a:gd name="T4" fmla="*/ 829 w 1190"/>
              <a:gd name="T5" fmla="*/ 2324 h 2324"/>
              <a:gd name="T6" fmla="*/ 1190 w 1190"/>
              <a:gd name="T7" fmla="*/ 215 h 2324"/>
              <a:gd name="T8" fmla="*/ 314 w 1190"/>
              <a:gd name="T9" fmla="*/ 2173 h 2324"/>
              <a:gd name="T10" fmla="*/ 288 w 1190"/>
              <a:gd name="T11" fmla="*/ 2194 h 2324"/>
              <a:gd name="T12" fmla="*/ 250 w 1190"/>
              <a:gd name="T13" fmla="*/ 2171 h 2324"/>
              <a:gd name="T14" fmla="*/ 250 w 1190"/>
              <a:gd name="T15" fmla="*/ 2164 h 2324"/>
              <a:gd name="T16" fmla="*/ 287 w 1190"/>
              <a:gd name="T17" fmla="*/ 2141 h 2324"/>
              <a:gd name="T18" fmla="*/ 314 w 1190"/>
              <a:gd name="T19" fmla="*/ 2163 h 2324"/>
              <a:gd name="T20" fmla="*/ 314 w 1190"/>
              <a:gd name="T21" fmla="*/ 2173 h 2324"/>
              <a:gd name="T22" fmla="*/ 542 w 1190"/>
              <a:gd name="T23" fmla="*/ 2200 h 2324"/>
              <a:gd name="T24" fmla="*/ 595 w 1190"/>
              <a:gd name="T25" fmla="*/ 2169 h 2324"/>
              <a:gd name="T26" fmla="*/ 543 w 1190"/>
              <a:gd name="T27" fmla="*/ 2201 h 2324"/>
              <a:gd name="T28" fmla="*/ 566 w 1190"/>
              <a:gd name="T29" fmla="*/ 2124 h 2324"/>
              <a:gd name="T30" fmla="*/ 597 w 1190"/>
              <a:gd name="T31" fmla="*/ 2163 h 2324"/>
              <a:gd name="T32" fmla="*/ 632 w 1190"/>
              <a:gd name="T33" fmla="*/ 2211 h 2324"/>
              <a:gd name="T34" fmla="*/ 601 w 1190"/>
              <a:gd name="T35" fmla="*/ 2173 h 2324"/>
              <a:gd name="T36" fmla="*/ 632 w 1190"/>
              <a:gd name="T37" fmla="*/ 2211 h 2324"/>
              <a:gd name="T38" fmla="*/ 645 w 1190"/>
              <a:gd name="T39" fmla="*/ 2169 h 2324"/>
              <a:gd name="T40" fmla="*/ 614 w 1190"/>
              <a:gd name="T41" fmla="*/ 2132 h 2324"/>
              <a:gd name="T42" fmla="*/ 645 w 1190"/>
              <a:gd name="T43" fmla="*/ 2169 h 2324"/>
              <a:gd name="T44" fmla="*/ 910 w 1190"/>
              <a:gd name="T45" fmla="*/ 2194 h 2324"/>
              <a:gd name="T46" fmla="*/ 874 w 1190"/>
              <a:gd name="T47" fmla="*/ 2208 h 2324"/>
              <a:gd name="T48" fmla="*/ 884 w 1190"/>
              <a:gd name="T49" fmla="*/ 2181 h 2324"/>
              <a:gd name="T50" fmla="*/ 910 w 1190"/>
              <a:gd name="T51" fmla="*/ 2129 h 2324"/>
              <a:gd name="T52" fmla="*/ 910 w 1190"/>
              <a:gd name="T53" fmla="*/ 2194 h 2324"/>
              <a:gd name="T54" fmla="*/ 63 w 1190"/>
              <a:gd name="T55" fmla="*/ 407 h 2324"/>
              <a:gd name="T56" fmla="*/ 988 w 1190"/>
              <a:gd name="T57" fmla="*/ 270 h 2324"/>
              <a:gd name="T58" fmla="*/ 1127 w 1190"/>
              <a:gd name="T59" fmla="*/ 1940 h 2324"/>
              <a:gd name="T60" fmla="*/ 1127 w 1190"/>
              <a:gd name="T61" fmla="*/ 1940 h 2324"/>
              <a:gd name="T62" fmla="*/ 201 w 1190"/>
              <a:gd name="T63" fmla="*/ 2079 h 2324"/>
              <a:gd name="T64" fmla="*/ 63 w 1190"/>
              <a:gd name="T65" fmla="*/ 1245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0" h="2324">
                <a:moveTo>
                  <a:pt x="829" y="0"/>
                </a:moveTo>
                <a:cubicBezTo>
                  <a:pt x="365" y="0"/>
                  <a:pt x="365" y="0"/>
                  <a:pt x="365" y="0"/>
                </a:cubicBezTo>
                <a:cubicBezTo>
                  <a:pt x="11" y="0"/>
                  <a:pt x="0" y="113"/>
                  <a:pt x="0" y="215"/>
                </a:cubicBezTo>
                <a:cubicBezTo>
                  <a:pt x="0" y="2038"/>
                  <a:pt x="0" y="1961"/>
                  <a:pt x="0" y="2102"/>
                </a:cubicBezTo>
                <a:cubicBezTo>
                  <a:pt x="0" y="2263"/>
                  <a:pt x="75" y="2324"/>
                  <a:pt x="361" y="2324"/>
                </a:cubicBezTo>
                <a:cubicBezTo>
                  <a:pt x="829" y="2324"/>
                  <a:pt x="829" y="2324"/>
                  <a:pt x="829" y="2324"/>
                </a:cubicBezTo>
                <a:cubicBezTo>
                  <a:pt x="1116" y="2311"/>
                  <a:pt x="1190" y="2267"/>
                  <a:pt x="1190" y="2104"/>
                </a:cubicBezTo>
                <a:cubicBezTo>
                  <a:pt x="1190" y="215"/>
                  <a:pt x="1190" y="215"/>
                  <a:pt x="1190" y="215"/>
                </a:cubicBezTo>
                <a:cubicBezTo>
                  <a:pt x="1190" y="67"/>
                  <a:pt x="1112" y="0"/>
                  <a:pt x="829" y="0"/>
                </a:cubicBezTo>
                <a:close/>
                <a:moveTo>
                  <a:pt x="314" y="2173"/>
                </a:moveTo>
                <a:cubicBezTo>
                  <a:pt x="266" y="2173"/>
                  <a:pt x="266" y="2173"/>
                  <a:pt x="266" y="2173"/>
                </a:cubicBezTo>
                <a:cubicBezTo>
                  <a:pt x="288" y="2194"/>
                  <a:pt x="288" y="2194"/>
                  <a:pt x="288" y="2194"/>
                </a:cubicBezTo>
                <a:cubicBezTo>
                  <a:pt x="281" y="2201"/>
                  <a:pt x="281" y="2201"/>
                  <a:pt x="281" y="2201"/>
                </a:cubicBezTo>
                <a:cubicBezTo>
                  <a:pt x="250" y="2171"/>
                  <a:pt x="250" y="2171"/>
                  <a:pt x="250" y="2171"/>
                </a:cubicBezTo>
                <a:cubicBezTo>
                  <a:pt x="249" y="2170"/>
                  <a:pt x="249" y="2169"/>
                  <a:pt x="249" y="2168"/>
                </a:cubicBezTo>
                <a:cubicBezTo>
                  <a:pt x="249" y="2166"/>
                  <a:pt x="249" y="2165"/>
                  <a:pt x="250" y="2164"/>
                </a:cubicBezTo>
                <a:cubicBezTo>
                  <a:pt x="280" y="2134"/>
                  <a:pt x="280" y="2134"/>
                  <a:pt x="280" y="2134"/>
                </a:cubicBezTo>
                <a:cubicBezTo>
                  <a:pt x="287" y="2141"/>
                  <a:pt x="287" y="2141"/>
                  <a:pt x="287" y="2141"/>
                </a:cubicBezTo>
                <a:cubicBezTo>
                  <a:pt x="266" y="2163"/>
                  <a:pt x="266" y="2163"/>
                  <a:pt x="266" y="2163"/>
                </a:cubicBezTo>
                <a:cubicBezTo>
                  <a:pt x="314" y="2163"/>
                  <a:pt x="314" y="2163"/>
                  <a:pt x="314" y="2163"/>
                </a:cubicBezTo>
                <a:cubicBezTo>
                  <a:pt x="316" y="2163"/>
                  <a:pt x="318" y="2165"/>
                  <a:pt x="318" y="2168"/>
                </a:cubicBezTo>
                <a:cubicBezTo>
                  <a:pt x="318" y="2170"/>
                  <a:pt x="316" y="2173"/>
                  <a:pt x="314" y="2173"/>
                </a:cubicBezTo>
                <a:close/>
                <a:moveTo>
                  <a:pt x="543" y="2201"/>
                </a:moveTo>
                <a:cubicBezTo>
                  <a:pt x="543" y="2201"/>
                  <a:pt x="542" y="2201"/>
                  <a:pt x="542" y="2200"/>
                </a:cubicBezTo>
                <a:cubicBezTo>
                  <a:pt x="553" y="2166"/>
                  <a:pt x="553" y="2166"/>
                  <a:pt x="553" y="2166"/>
                </a:cubicBezTo>
                <a:cubicBezTo>
                  <a:pt x="576" y="2158"/>
                  <a:pt x="585" y="2163"/>
                  <a:pt x="595" y="2169"/>
                </a:cubicBezTo>
                <a:cubicBezTo>
                  <a:pt x="584" y="2205"/>
                  <a:pt x="584" y="2205"/>
                  <a:pt x="584" y="2205"/>
                </a:cubicBezTo>
                <a:cubicBezTo>
                  <a:pt x="576" y="2199"/>
                  <a:pt x="565" y="2194"/>
                  <a:pt x="543" y="2201"/>
                </a:cubicBezTo>
                <a:close/>
                <a:moveTo>
                  <a:pt x="555" y="2161"/>
                </a:moveTo>
                <a:cubicBezTo>
                  <a:pt x="566" y="2124"/>
                  <a:pt x="566" y="2124"/>
                  <a:pt x="566" y="2124"/>
                </a:cubicBezTo>
                <a:cubicBezTo>
                  <a:pt x="587" y="2116"/>
                  <a:pt x="598" y="2121"/>
                  <a:pt x="608" y="2127"/>
                </a:cubicBezTo>
                <a:cubicBezTo>
                  <a:pt x="597" y="2163"/>
                  <a:pt x="597" y="2163"/>
                  <a:pt x="597" y="2163"/>
                </a:cubicBezTo>
                <a:cubicBezTo>
                  <a:pt x="587" y="2157"/>
                  <a:pt x="577" y="2152"/>
                  <a:pt x="555" y="2161"/>
                </a:cubicBezTo>
                <a:close/>
                <a:moveTo>
                  <a:pt x="632" y="2211"/>
                </a:moveTo>
                <a:cubicBezTo>
                  <a:pt x="610" y="2219"/>
                  <a:pt x="599" y="2214"/>
                  <a:pt x="590" y="2208"/>
                </a:cubicBezTo>
                <a:cubicBezTo>
                  <a:pt x="601" y="2173"/>
                  <a:pt x="601" y="2173"/>
                  <a:pt x="601" y="2173"/>
                </a:cubicBezTo>
                <a:cubicBezTo>
                  <a:pt x="610" y="2178"/>
                  <a:pt x="621" y="2183"/>
                  <a:pt x="642" y="2175"/>
                </a:cubicBezTo>
                <a:cubicBezTo>
                  <a:pt x="632" y="2211"/>
                  <a:pt x="632" y="2211"/>
                  <a:pt x="632" y="2211"/>
                </a:cubicBezTo>
                <a:cubicBezTo>
                  <a:pt x="632" y="2211"/>
                  <a:pt x="632" y="2211"/>
                  <a:pt x="632" y="2211"/>
                </a:cubicBezTo>
                <a:close/>
                <a:moveTo>
                  <a:pt x="645" y="2169"/>
                </a:moveTo>
                <a:cubicBezTo>
                  <a:pt x="624" y="2177"/>
                  <a:pt x="612" y="2173"/>
                  <a:pt x="603" y="2166"/>
                </a:cubicBezTo>
                <a:cubicBezTo>
                  <a:pt x="614" y="2132"/>
                  <a:pt x="614" y="2132"/>
                  <a:pt x="614" y="2132"/>
                </a:cubicBezTo>
                <a:cubicBezTo>
                  <a:pt x="624" y="2137"/>
                  <a:pt x="634" y="2142"/>
                  <a:pt x="656" y="2134"/>
                </a:cubicBezTo>
                <a:cubicBezTo>
                  <a:pt x="645" y="2169"/>
                  <a:pt x="645" y="2169"/>
                  <a:pt x="645" y="2169"/>
                </a:cubicBezTo>
                <a:cubicBezTo>
                  <a:pt x="645" y="2169"/>
                  <a:pt x="645" y="2169"/>
                  <a:pt x="645" y="2169"/>
                </a:cubicBezTo>
                <a:close/>
                <a:moveTo>
                  <a:pt x="910" y="2194"/>
                </a:moveTo>
                <a:cubicBezTo>
                  <a:pt x="904" y="2194"/>
                  <a:pt x="897" y="2192"/>
                  <a:pt x="891" y="2188"/>
                </a:cubicBezTo>
                <a:cubicBezTo>
                  <a:pt x="874" y="2208"/>
                  <a:pt x="874" y="2208"/>
                  <a:pt x="874" y="2208"/>
                </a:cubicBezTo>
                <a:cubicBezTo>
                  <a:pt x="865" y="2199"/>
                  <a:pt x="865" y="2199"/>
                  <a:pt x="865" y="2199"/>
                </a:cubicBezTo>
                <a:cubicBezTo>
                  <a:pt x="884" y="2181"/>
                  <a:pt x="884" y="2181"/>
                  <a:pt x="884" y="2181"/>
                </a:cubicBezTo>
                <a:cubicBezTo>
                  <a:pt x="880" y="2175"/>
                  <a:pt x="878" y="2169"/>
                  <a:pt x="878" y="2162"/>
                </a:cubicBezTo>
                <a:cubicBezTo>
                  <a:pt x="878" y="2144"/>
                  <a:pt x="892" y="2129"/>
                  <a:pt x="910" y="2129"/>
                </a:cubicBezTo>
                <a:cubicBezTo>
                  <a:pt x="929" y="2129"/>
                  <a:pt x="943" y="2144"/>
                  <a:pt x="943" y="2162"/>
                </a:cubicBezTo>
                <a:cubicBezTo>
                  <a:pt x="943" y="2179"/>
                  <a:pt x="929" y="2194"/>
                  <a:pt x="910" y="2194"/>
                </a:cubicBezTo>
                <a:close/>
                <a:moveTo>
                  <a:pt x="63" y="626"/>
                </a:moveTo>
                <a:cubicBezTo>
                  <a:pt x="63" y="407"/>
                  <a:pt x="63" y="407"/>
                  <a:pt x="63" y="407"/>
                </a:cubicBezTo>
                <a:cubicBezTo>
                  <a:pt x="63" y="330"/>
                  <a:pt x="125" y="270"/>
                  <a:pt x="201" y="270"/>
                </a:cubicBezTo>
                <a:cubicBezTo>
                  <a:pt x="988" y="270"/>
                  <a:pt x="988" y="270"/>
                  <a:pt x="988" y="270"/>
                </a:cubicBezTo>
                <a:cubicBezTo>
                  <a:pt x="1065" y="270"/>
                  <a:pt x="1127" y="330"/>
                  <a:pt x="1127" y="407"/>
                </a:cubicBezTo>
                <a:cubicBezTo>
                  <a:pt x="1127" y="1940"/>
                  <a:pt x="1127" y="1940"/>
                  <a:pt x="1127" y="1940"/>
                </a:cubicBezTo>
                <a:cubicBezTo>
                  <a:pt x="1127" y="1940"/>
                  <a:pt x="1127" y="1940"/>
                  <a:pt x="1127" y="1940"/>
                </a:cubicBezTo>
                <a:cubicBezTo>
                  <a:pt x="1127" y="1940"/>
                  <a:pt x="1127" y="1940"/>
                  <a:pt x="1127" y="1940"/>
                </a:cubicBezTo>
                <a:cubicBezTo>
                  <a:pt x="1127" y="2017"/>
                  <a:pt x="1065" y="2079"/>
                  <a:pt x="988" y="2079"/>
                </a:cubicBezTo>
                <a:cubicBezTo>
                  <a:pt x="201" y="2079"/>
                  <a:pt x="201" y="2079"/>
                  <a:pt x="201" y="2079"/>
                </a:cubicBezTo>
                <a:cubicBezTo>
                  <a:pt x="125" y="2079"/>
                  <a:pt x="63" y="2017"/>
                  <a:pt x="63" y="1940"/>
                </a:cubicBezTo>
                <a:cubicBezTo>
                  <a:pt x="63" y="1661"/>
                  <a:pt x="63" y="1433"/>
                  <a:pt x="63" y="1245"/>
                </a:cubicBezTo>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EB3C00"/>
              </a:solidFill>
              <a:latin typeface="Segoe UI Light"/>
            </a:endParaRPr>
          </a:p>
        </p:txBody>
      </p:sp>
      <p:pic>
        <p:nvPicPr>
          <p:cNvPr id="56" name="Picture 55"/>
          <p:cNvPicPr>
            <a:picLocks noChangeAspect="1"/>
          </p:cNvPicPr>
          <p:nvPr/>
        </p:nvPicPr>
        <p:blipFill>
          <a:blip r:embed="rId6"/>
          <a:stretch>
            <a:fillRect/>
          </a:stretch>
        </p:blipFill>
        <p:spPr>
          <a:xfrm>
            <a:off x="9738677" y="3430683"/>
            <a:ext cx="1463040" cy="2488680"/>
          </a:xfrm>
          <a:prstGeom prst="rect">
            <a:avLst/>
          </a:prstGeom>
        </p:spPr>
      </p:pic>
      <p:pic>
        <p:nvPicPr>
          <p:cNvPr id="57" name="Picture 56"/>
          <p:cNvPicPr>
            <a:picLocks noChangeAspect="1"/>
          </p:cNvPicPr>
          <p:nvPr/>
        </p:nvPicPr>
        <p:blipFill>
          <a:blip r:embed="rId7"/>
          <a:stretch>
            <a:fillRect/>
          </a:stretch>
        </p:blipFill>
        <p:spPr>
          <a:xfrm>
            <a:off x="736567" y="3296405"/>
            <a:ext cx="1828800" cy="2531192"/>
          </a:xfrm>
          <a:prstGeom prst="rect">
            <a:avLst/>
          </a:prstGeom>
        </p:spPr>
      </p:pic>
    </p:spTree>
    <p:extLst>
      <p:ext uri="{BB962C8B-B14F-4D97-AF65-F5344CB8AC3E}">
        <p14:creationId xmlns:p14="http://schemas.microsoft.com/office/powerpoint/2010/main" val="4256892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par>
                                <p:cTn id="45" presetID="22" presetClass="entr" presetSubtype="8"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par>
                                <p:cTn id="48" presetID="22" presetClass="entr" presetSubtype="8"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par>
                                <p:cTn id="51" presetID="22" presetClass="entr" presetSubtype="8"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Auto-accept logic - </a:t>
            </a:r>
            <a:r>
              <a:rPr lang="en-US" sz="4000" i="1" dirty="0" smtClean="0"/>
              <a:t>cache</a:t>
            </a:r>
            <a:endParaRPr lang="en-US" i="1" dirty="0"/>
          </a:p>
        </p:txBody>
      </p:sp>
      <p:pic>
        <p:nvPicPr>
          <p:cNvPr id="4" name="Picture 3"/>
          <p:cNvPicPr>
            <a:picLocks noChangeAspect="1"/>
          </p:cNvPicPr>
          <p:nvPr/>
        </p:nvPicPr>
        <p:blipFill>
          <a:blip r:embed="rId3"/>
          <a:stretch>
            <a:fillRect/>
          </a:stretch>
        </p:blipFill>
        <p:spPr>
          <a:xfrm>
            <a:off x="1313665" y="2125662"/>
            <a:ext cx="9811512" cy="2651760"/>
          </a:xfrm>
          <a:prstGeom prst="rect">
            <a:avLst/>
          </a:prstGeom>
        </p:spPr>
      </p:pic>
    </p:spTree>
    <p:extLst>
      <p:ext uri="{BB962C8B-B14F-4D97-AF65-F5344CB8AC3E}">
        <p14:creationId xmlns:p14="http://schemas.microsoft.com/office/powerpoint/2010/main" val="10338865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Auto-accept logic – SPOP – logs demo</a:t>
            </a:r>
            <a:endParaRPr lang="en-US" dirty="0"/>
          </a:p>
        </p:txBody>
      </p:sp>
      <p:pic>
        <p:nvPicPr>
          <p:cNvPr id="3" name="Picture 2"/>
          <p:cNvPicPr>
            <a:picLocks noChangeAspect="1"/>
          </p:cNvPicPr>
          <p:nvPr/>
        </p:nvPicPr>
        <p:blipFill>
          <a:blip r:embed="rId3"/>
          <a:stretch>
            <a:fillRect/>
          </a:stretch>
        </p:blipFill>
        <p:spPr>
          <a:xfrm>
            <a:off x="290196" y="1212850"/>
            <a:ext cx="7132320" cy="5564003"/>
          </a:xfrm>
          <a:prstGeom prst="rect">
            <a:avLst/>
          </a:prstGeom>
        </p:spPr>
      </p:pic>
      <p:sp>
        <p:nvSpPr>
          <p:cNvPr id="4" name="TextBox 3"/>
          <p:cNvSpPr txBox="1"/>
          <p:nvPr/>
        </p:nvSpPr>
        <p:spPr>
          <a:xfrm>
            <a:off x="8123237" y="1516062"/>
            <a:ext cx="1993559" cy="4210383"/>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rgbClr val="FFFFFF"/>
                    </a:gs>
                    <a:gs pos="30000">
                      <a:srgbClr val="FFFFFF"/>
                    </a:gs>
                  </a:gsLst>
                  <a:lin ang="5400000" scaled="0"/>
                </a:gradFill>
              </a:rPr>
              <a:t>Components</a:t>
            </a:r>
          </a:p>
          <a:p>
            <a:pPr>
              <a:lnSpc>
                <a:spcPct val="90000"/>
              </a:lnSpc>
              <a:spcAft>
                <a:spcPts val="600"/>
              </a:spcAft>
            </a:pPr>
            <a:r>
              <a:rPr lang="en-US" sz="1600" dirty="0" smtClean="0">
                <a:gradFill>
                  <a:gsLst>
                    <a:gs pos="2917">
                      <a:srgbClr val="FFFFFF"/>
                    </a:gs>
                    <a:gs pos="30000">
                      <a:srgbClr val="FFFFFF"/>
                    </a:gs>
                  </a:gsLst>
                  <a:lin ang="5400000" scaled="0"/>
                </a:gradFill>
              </a:rPr>
              <a:t>UCWA</a:t>
            </a:r>
          </a:p>
          <a:p>
            <a:pPr>
              <a:lnSpc>
                <a:spcPct val="90000"/>
              </a:lnSpc>
              <a:spcAft>
                <a:spcPts val="600"/>
              </a:spcAft>
            </a:pPr>
            <a:r>
              <a:rPr lang="en-US" sz="1600" dirty="0" smtClean="0">
                <a:gradFill>
                  <a:gsLst>
                    <a:gs pos="2917">
                      <a:srgbClr val="FFFFFF"/>
                    </a:gs>
                    <a:gs pos="30000">
                      <a:srgbClr val="FFFFFF"/>
                    </a:gs>
                  </a:gsLst>
                  <a:lin ang="5400000" scaled="0"/>
                </a:gradFill>
              </a:rPr>
              <a:t>WebInfrastructure</a:t>
            </a:r>
          </a:p>
          <a:p>
            <a:pPr>
              <a:lnSpc>
                <a:spcPct val="90000"/>
              </a:lnSpc>
              <a:spcAft>
                <a:spcPts val="600"/>
              </a:spcAft>
            </a:pPr>
            <a:r>
              <a:rPr lang="en-US" sz="1600" dirty="0" smtClean="0">
                <a:gradFill>
                  <a:gsLst>
                    <a:gs pos="2917">
                      <a:srgbClr val="FFFFFF"/>
                    </a:gs>
                    <a:gs pos="30000">
                      <a:srgbClr val="FFFFFF"/>
                    </a:gs>
                  </a:gsLst>
                  <a:lin ang="5400000" scaled="0"/>
                </a:gradFill>
              </a:rPr>
              <a:t>Collaboration</a:t>
            </a:r>
          </a:p>
          <a:p>
            <a:pPr>
              <a:lnSpc>
                <a:spcPct val="90000"/>
              </a:lnSpc>
              <a:spcAft>
                <a:spcPts val="600"/>
              </a:spcAft>
            </a:pPr>
            <a:r>
              <a:rPr lang="en-US" sz="1600" dirty="0" err="1" smtClean="0">
                <a:gradFill>
                  <a:gsLst>
                    <a:gs pos="2917">
                      <a:srgbClr val="FFFFFF"/>
                    </a:gs>
                    <a:gs pos="30000">
                      <a:srgbClr val="FFFFFF"/>
                    </a:gs>
                  </a:gsLst>
                  <a:lin ang="5400000" scaled="0"/>
                </a:gradFill>
              </a:rPr>
              <a:t>SIPStack</a:t>
            </a:r>
            <a:endParaRPr lang="en-US" sz="1600" dirty="0" smtClean="0">
              <a:gradFill>
                <a:gsLst>
                  <a:gs pos="2917">
                    <a:srgbClr val="FFFFFF"/>
                  </a:gs>
                  <a:gs pos="30000">
                    <a:srgbClr val="FFFFFF"/>
                  </a:gs>
                </a:gsLst>
                <a:lin ang="5400000" scaled="0"/>
              </a:gradFill>
            </a:endParaRPr>
          </a:p>
          <a:p>
            <a:pPr>
              <a:lnSpc>
                <a:spcPct val="90000"/>
              </a:lnSpc>
              <a:spcAft>
                <a:spcPts val="600"/>
              </a:spcAft>
            </a:pPr>
            <a:r>
              <a:rPr lang="en-US" sz="1600" dirty="0" smtClean="0">
                <a:gradFill>
                  <a:gsLst>
                    <a:gs pos="2917">
                      <a:srgbClr val="FFFFFF"/>
                    </a:gs>
                    <a:gs pos="30000">
                      <a:srgbClr val="FFFFFF"/>
                    </a:gs>
                  </a:gsLst>
                  <a:lin ang="5400000" scaled="0"/>
                </a:gradFill>
              </a:rPr>
              <a:t>S4</a:t>
            </a:r>
          </a:p>
          <a:p>
            <a:pPr>
              <a:lnSpc>
                <a:spcPct val="90000"/>
              </a:lnSpc>
              <a:spcAft>
                <a:spcPts val="600"/>
              </a:spcAft>
            </a:pPr>
            <a:endParaRPr lang="en-US" sz="1600" b="1" dirty="0" smtClean="0">
              <a:gradFill>
                <a:gsLst>
                  <a:gs pos="2917">
                    <a:srgbClr val="FFFFFF"/>
                  </a:gs>
                  <a:gs pos="30000">
                    <a:srgbClr val="FFFFFF"/>
                  </a:gs>
                </a:gsLst>
                <a:lin ang="5400000" scaled="0"/>
              </a:gradFill>
            </a:endParaRPr>
          </a:p>
          <a:p>
            <a:pPr>
              <a:lnSpc>
                <a:spcPct val="90000"/>
              </a:lnSpc>
              <a:spcAft>
                <a:spcPts val="600"/>
              </a:spcAft>
            </a:pPr>
            <a:r>
              <a:rPr lang="en-US" sz="1600" b="1" dirty="0" smtClean="0">
                <a:gradFill>
                  <a:gsLst>
                    <a:gs pos="2917">
                      <a:srgbClr val="FFFFFF"/>
                    </a:gs>
                    <a:gs pos="30000">
                      <a:srgbClr val="FFFFFF"/>
                    </a:gs>
                  </a:gsLst>
                  <a:lin ang="5400000" scaled="0"/>
                </a:gradFill>
              </a:rPr>
              <a:t>Level</a:t>
            </a:r>
          </a:p>
          <a:p>
            <a:pPr>
              <a:lnSpc>
                <a:spcPct val="90000"/>
              </a:lnSpc>
              <a:spcAft>
                <a:spcPts val="600"/>
              </a:spcAft>
            </a:pPr>
            <a:r>
              <a:rPr lang="en-US" sz="1600" dirty="0" smtClean="0">
                <a:gradFill>
                  <a:gsLst>
                    <a:gs pos="2917">
                      <a:srgbClr val="FFFFFF"/>
                    </a:gs>
                    <a:gs pos="30000">
                      <a:srgbClr val="FFFFFF"/>
                    </a:gs>
                  </a:gsLst>
                  <a:lin ang="5400000" scaled="0"/>
                </a:gradFill>
              </a:rPr>
              <a:t>All</a:t>
            </a:r>
          </a:p>
          <a:p>
            <a:pPr>
              <a:lnSpc>
                <a:spcPct val="90000"/>
              </a:lnSpc>
              <a:spcAft>
                <a:spcPts val="600"/>
              </a:spcAft>
            </a:pPr>
            <a:endParaRPr lang="en-US" sz="1600" b="1" dirty="0" smtClean="0">
              <a:gradFill>
                <a:gsLst>
                  <a:gs pos="2917">
                    <a:srgbClr val="FFFFFF"/>
                  </a:gs>
                  <a:gs pos="30000">
                    <a:srgbClr val="FFFFFF"/>
                  </a:gs>
                </a:gsLst>
                <a:lin ang="5400000" scaled="0"/>
              </a:gradFill>
            </a:endParaRPr>
          </a:p>
          <a:p>
            <a:pPr>
              <a:lnSpc>
                <a:spcPct val="90000"/>
              </a:lnSpc>
              <a:spcAft>
                <a:spcPts val="600"/>
              </a:spcAft>
            </a:pPr>
            <a:r>
              <a:rPr lang="en-US" sz="1600" b="1" dirty="0" smtClean="0">
                <a:gradFill>
                  <a:gsLst>
                    <a:gs pos="2917">
                      <a:srgbClr val="FFFFFF"/>
                    </a:gs>
                    <a:gs pos="30000">
                      <a:srgbClr val="FFFFFF"/>
                    </a:gs>
                  </a:gsLst>
                  <a:lin ang="5400000" scaled="0"/>
                </a:gradFill>
              </a:rPr>
              <a:t>Flags</a:t>
            </a:r>
          </a:p>
          <a:p>
            <a:pPr>
              <a:lnSpc>
                <a:spcPct val="90000"/>
              </a:lnSpc>
              <a:spcAft>
                <a:spcPts val="600"/>
              </a:spcAft>
            </a:pPr>
            <a:r>
              <a:rPr lang="en-US" sz="1600" dirty="0" smtClean="0">
                <a:gradFill>
                  <a:gsLst>
                    <a:gs pos="2917">
                      <a:srgbClr val="FFFFFF"/>
                    </a:gs>
                    <a:gs pos="30000">
                      <a:srgbClr val="FFFFFF"/>
                    </a:gs>
                  </a:gsLst>
                  <a:lin ang="5400000" scaled="0"/>
                </a:gradFill>
              </a:rPr>
              <a:t>All </a:t>
            </a:r>
          </a:p>
          <a:p>
            <a:pPr marL="342900" indent="-342900">
              <a:lnSpc>
                <a:spcPct val="90000"/>
              </a:lnSpc>
              <a:spcAft>
                <a:spcPts val="600"/>
              </a:spcAft>
              <a:buFontTx/>
              <a:buChar char="-"/>
            </a:pPr>
            <a:endParaRPr lang="en-US" sz="2400" dirty="0"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3616874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Auto-accept logic</a:t>
            </a:r>
            <a:endParaRPr lang="en-US" dirty="0"/>
          </a:p>
        </p:txBody>
      </p:sp>
      <p:graphicFrame>
        <p:nvGraphicFramePr>
          <p:cNvPr id="6" name="Table 5"/>
          <p:cNvGraphicFramePr>
            <a:graphicFrameLocks noGrp="1"/>
          </p:cNvGraphicFramePr>
          <p:nvPr>
            <p:extLst/>
          </p:nvPr>
        </p:nvGraphicFramePr>
        <p:xfrm>
          <a:off x="1341437" y="1287462"/>
          <a:ext cx="8290983" cy="2865120"/>
        </p:xfrm>
        <a:graphic>
          <a:graphicData uri="http://schemas.openxmlformats.org/drawingml/2006/table">
            <a:tbl>
              <a:tblPr firstRow="1" bandRow="1">
                <a:tableStyleId>{073A0DAA-6AF3-43AB-8588-CEC1D06C72B9}</a:tableStyleId>
              </a:tblPr>
              <a:tblGrid>
                <a:gridCol w="2763661">
                  <a:extLst>
                    <a:ext uri="{9D8B030D-6E8A-4147-A177-3AD203B41FA5}">
                      <a16:colId xmlns:a16="http://schemas.microsoft.com/office/drawing/2014/main" xmlns="" val="20000"/>
                    </a:ext>
                  </a:extLst>
                </a:gridCol>
                <a:gridCol w="2763661">
                  <a:extLst>
                    <a:ext uri="{9D8B030D-6E8A-4147-A177-3AD203B41FA5}">
                      <a16:colId xmlns:a16="http://schemas.microsoft.com/office/drawing/2014/main" xmlns="" val="20001"/>
                    </a:ext>
                  </a:extLst>
                </a:gridCol>
                <a:gridCol w="2763661">
                  <a:extLst>
                    <a:ext uri="{9D8B030D-6E8A-4147-A177-3AD203B41FA5}">
                      <a16:colId xmlns:a16="http://schemas.microsoft.com/office/drawing/2014/main" xmlns="" val="20002"/>
                    </a:ext>
                  </a:extLst>
                </a:gridCol>
              </a:tblGrid>
              <a:tr h="640080">
                <a:tc>
                  <a:txBody>
                    <a:bodyPr/>
                    <a:lstStyle/>
                    <a:p>
                      <a:r>
                        <a:rPr lang="en-US" dirty="0" smtClean="0"/>
                        <a:t>Desktop</a:t>
                      </a:r>
                      <a:endParaRPr lang="en-US" dirty="0"/>
                    </a:p>
                  </a:txBody>
                  <a:tcPr/>
                </a:tc>
                <a:tc>
                  <a:txBody>
                    <a:bodyPr/>
                    <a:lstStyle/>
                    <a:p>
                      <a:r>
                        <a:rPr lang="en-US" dirty="0" smtClean="0"/>
                        <a:t>Mobile</a:t>
                      </a:r>
                      <a:endParaRPr lang="en-US" dirty="0"/>
                    </a:p>
                  </a:txBody>
                  <a:tcPr/>
                </a:tc>
                <a:tc>
                  <a:txBody>
                    <a:bodyPr/>
                    <a:lstStyle/>
                    <a:p>
                      <a:r>
                        <a:rPr lang="en-US" dirty="0" smtClean="0"/>
                        <a:t>Preferred</a:t>
                      </a:r>
                      <a:r>
                        <a:rPr lang="en-US" baseline="0" dirty="0" smtClean="0"/>
                        <a:t> Endpoint for Auto-accepting IMs</a:t>
                      </a:r>
                      <a:endParaRPr lang="en-US" dirty="0"/>
                    </a:p>
                  </a:txBody>
                  <a:tcPr/>
                </a:tc>
                <a:extLst>
                  <a:ext uri="{0D108BD9-81ED-4DB2-BD59-A6C34878D82A}">
                    <a16:rowId xmlns:a16="http://schemas.microsoft.com/office/drawing/2014/main" xmlns="" val="10000"/>
                  </a:ext>
                </a:extLst>
              </a:tr>
              <a:tr h="370840">
                <a:tc>
                  <a:txBody>
                    <a:bodyPr/>
                    <a:lstStyle/>
                    <a:p>
                      <a:r>
                        <a:rPr lang="en-US" dirty="0" smtClean="0"/>
                        <a:t>Available</a:t>
                      </a:r>
                      <a:endParaRPr lang="en-US" dirty="0"/>
                    </a:p>
                  </a:txBody>
                  <a:tcPr/>
                </a:tc>
                <a:tc>
                  <a:txBody>
                    <a:bodyPr/>
                    <a:lstStyle/>
                    <a:p>
                      <a:r>
                        <a:rPr lang="en-US" dirty="0" smtClean="0"/>
                        <a:t>Available</a:t>
                      </a:r>
                      <a:endParaRPr lang="en-US" dirty="0"/>
                    </a:p>
                  </a:txBody>
                  <a:tcPr/>
                </a:tc>
                <a:tc>
                  <a:txBody>
                    <a:bodyPr/>
                    <a:lstStyle/>
                    <a:p>
                      <a:r>
                        <a:rPr lang="en-US" dirty="0" smtClean="0"/>
                        <a:t>Desktop</a:t>
                      </a:r>
                    </a:p>
                  </a:txBody>
                  <a:tcPr/>
                </a:tc>
                <a:extLst>
                  <a:ext uri="{0D108BD9-81ED-4DB2-BD59-A6C34878D82A}">
                    <a16:rowId xmlns:a16="http://schemas.microsoft.com/office/drawing/2014/main" xmlns="" val="10001"/>
                  </a:ext>
                </a:extLst>
              </a:tr>
              <a:tr h="370840">
                <a:tc>
                  <a:txBody>
                    <a:bodyPr/>
                    <a:lstStyle/>
                    <a:p>
                      <a:r>
                        <a:rPr lang="en-US" dirty="0" smtClean="0"/>
                        <a:t>Inactive</a:t>
                      </a:r>
                      <a:endParaRPr lang="en-US" dirty="0"/>
                    </a:p>
                  </a:txBody>
                  <a:tcPr/>
                </a:tc>
                <a:tc>
                  <a:txBody>
                    <a:bodyPr/>
                    <a:lstStyle/>
                    <a:p>
                      <a:r>
                        <a:rPr lang="en-US" dirty="0" smtClean="0"/>
                        <a:t>Available</a:t>
                      </a:r>
                      <a:endParaRPr lang="en-US" dirty="0"/>
                    </a:p>
                  </a:txBody>
                  <a:tcPr/>
                </a:tc>
                <a:tc>
                  <a:txBody>
                    <a:bodyPr/>
                    <a:lstStyle/>
                    <a:p>
                      <a:r>
                        <a:rPr lang="en-US" dirty="0" smtClean="0"/>
                        <a:t>Mobile</a:t>
                      </a:r>
                      <a:endParaRPr lang="en-US" dirty="0"/>
                    </a:p>
                  </a:txBody>
                  <a:tcPr/>
                </a:tc>
                <a:extLst>
                  <a:ext uri="{0D108BD9-81ED-4DB2-BD59-A6C34878D82A}">
                    <a16:rowId xmlns:a16="http://schemas.microsoft.com/office/drawing/2014/main" xmlns="" val="10002"/>
                  </a:ext>
                </a:extLst>
              </a:tr>
              <a:tr h="370840">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dirty="0" smtClean="0"/>
                        <a:t>Available</a:t>
                      </a:r>
                    </a:p>
                  </a:txBody>
                  <a:tcPr/>
                </a:tc>
                <a:tc>
                  <a:txBody>
                    <a:bodyPr/>
                    <a:lstStyle/>
                    <a:p>
                      <a:r>
                        <a:rPr lang="en-US" dirty="0" smtClean="0"/>
                        <a:t>Inactive</a:t>
                      </a:r>
                      <a:endParaRPr lang="en-US" dirty="0"/>
                    </a:p>
                  </a:txBody>
                  <a:tcPr/>
                </a:tc>
                <a:tc>
                  <a:txBody>
                    <a:bodyPr/>
                    <a:lstStyle/>
                    <a:p>
                      <a:r>
                        <a:rPr lang="en-US" dirty="0" smtClean="0"/>
                        <a:t>Desktop</a:t>
                      </a:r>
                      <a:endParaRPr lang="en-US" dirty="0"/>
                    </a:p>
                  </a:txBody>
                  <a:tcPr/>
                </a:tc>
                <a:extLst>
                  <a:ext uri="{0D108BD9-81ED-4DB2-BD59-A6C34878D82A}">
                    <a16:rowId xmlns:a16="http://schemas.microsoft.com/office/drawing/2014/main" xmlns="" val="10003"/>
                  </a:ext>
                </a:extLst>
              </a:tr>
              <a:tr h="370840">
                <a:tc>
                  <a:txBody>
                    <a:bodyPr/>
                    <a:lstStyle/>
                    <a:p>
                      <a:r>
                        <a:rPr lang="en-US" dirty="0" smtClean="0"/>
                        <a:t>Inactive</a:t>
                      </a:r>
                      <a:endParaRPr lang="en-US" dirty="0"/>
                    </a:p>
                  </a:txBody>
                  <a:tcPr/>
                </a:tc>
                <a:tc>
                  <a:txBody>
                    <a:bodyPr/>
                    <a:lstStyle/>
                    <a:p>
                      <a:r>
                        <a:rPr lang="en-US" dirty="0" smtClean="0"/>
                        <a:t>Inactive</a:t>
                      </a:r>
                      <a:endParaRPr lang="en-US" dirty="0"/>
                    </a:p>
                  </a:txBody>
                  <a:tcPr/>
                </a:tc>
                <a:tc>
                  <a:txBody>
                    <a:bodyPr/>
                    <a:lstStyle/>
                    <a:p>
                      <a:r>
                        <a:rPr lang="en-US" dirty="0" smtClean="0"/>
                        <a:t>Desktop</a:t>
                      </a:r>
                      <a:endParaRPr lang="en-US" dirty="0"/>
                    </a:p>
                  </a:txBody>
                  <a:tcPr/>
                </a:tc>
                <a:extLst>
                  <a:ext uri="{0D108BD9-81ED-4DB2-BD59-A6C34878D82A}">
                    <a16:rowId xmlns:a16="http://schemas.microsoft.com/office/drawing/2014/main" xmlns="" val="10004"/>
                  </a:ext>
                </a:extLst>
              </a:tr>
              <a:tr h="370840">
                <a:tc>
                  <a:txBody>
                    <a:bodyPr/>
                    <a:lstStyle/>
                    <a:p>
                      <a:r>
                        <a:rPr lang="en-US" dirty="0" smtClean="0"/>
                        <a:t>Away</a:t>
                      </a:r>
                      <a:endParaRPr lang="en-US" dirty="0"/>
                    </a:p>
                  </a:txBody>
                  <a:tcPr/>
                </a:tc>
                <a:tc>
                  <a:txBody>
                    <a:bodyPr/>
                    <a:lstStyle/>
                    <a:p>
                      <a:r>
                        <a:rPr lang="en-US" dirty="0" smtClean="0"/>
                        <a:t>Inactive</a:t>
                      </a:r>
                      <a:endParaRPr lang="en-US" dirty="0"/>
                    </a:p>
                  </a:txBody>
                  <a:tcPr/>
                </a:tc>
                <a:tc>
                  <a:txBody>
                    <a:bodyPr/>
                    <a:lstStyle/>
                    <a:p>
                      <a:r>
                        <a:rPr lang="en-US" dirty="0" smtClean="0"/>
                        <a:t>Mobile</a:t>
                      </a:r>
                      <a:endParaRPr lang="en-US" dirty="0"/>
                    </a:p>
                  </a:txBody>
                  <a:tcPr/>
                </a:tc>
                <a:extLst>
                  <a:ext uri="{0D108BD9-81ED-4DB2-BD59-A6C34878D82A}">
                    <a16:rowId xmlns:a16="http://schemas.microsoft.com/office/drawing/2014/main" xmlns="" val="10005"/>
                  </a:ext>
                </a:extLst>
              </a:tr>
              <a:tr h="370840">
                <a:tc>
                  <a:txBody>
                    <a:bodyPr/>
                    <a:lstStyle/>
                    <a:p>
                      <a:r>
                        <a:rPr lang="en-US" dirty="0" smtClean="0"/>
                        <a:t>Offline</a:t>
                      </a:r>
                      <a:endParaRPr lang="en-US" dirty="0"/>
                    </a:p>
                  </a:txBody>
                  <a:tcPr/>
                </a:tc>
                <a:tc>
                  <a:txBody>
                    <a:bodyPr/>
                    <a:lstStyle/>
                    <a:p>
                      <a:r>
                        <a:rPr lang="en-US" dirty="0" smtClean="0"/>
                        <a:t>Inactive</a:t>
                      </a:r>
                      <a:endParaRPr lang="en-US" dirty="0"/>
                    </a:p>
                  </a:txBody>
                  <a:tcPr/>
                </a:tc>
                <a:tc>
                  <a:txBody>
                    <a:bodyPr/>
                    <a:lstStyle/>
                    <a:p>
                      <a:r>
                        <a:rPr lang="en-US" dirty="0" smtClean="0"/>
                        <a:t>Mobile</a:t>
                      </a:r>
                      <a:endParaRPr lang="en-US" dirty="0"/>
                    </a:p>
                  </a:txBody>
                  <a:tcPr/>
                </a:tc>
                <a:extLst>
                  <a:ext uri="{0D108BD9-81ED-4DB2-BD59-A6C34878D82A}">
                    <a16:rowId xmlns:a16="http://schemas.microsoft.com/office/drawing/2014/main" xmlns="" val="10006"/>
                  </a:ext>
                </a:extLst>
              </a:tr>
            </a:tbl>
          </a:graphicData>
        </a:graphic>
      </p:graphicFrame>
      <p:graphicFrame>
        <p:nvGraphicFramePr>
          <p:cNvPr id="7" name="Table 6"/>
          <p:cNvGraphicFramePr>
            <a:graphicFrameLocks noGrp="1"/>
          </p:cNvGraphicFramePr>
          <p:nvPr>
            <p:extLst/>
          </p:nvPr>
        </p:nvGraphicFramePr>
        <p:xfrm>
          <a:off x="1341437" y="4411662"/>
          <a:ext cx="8290983" cy="2377440"/>
        </p:xfrm>
        <a:graphic>
          <a:graphicData uri="http://schemas.openxmlformats.org/drawingml/2006/table">
            <a:tbl>
              <a:tblPr firstRow="1" bandRow="1">
                <a:tableStyleId>{073A0DAA-6AF3-43AB-8588-CEC1D06C72B9}</a:tableStyleId>
              </a:tblPr>
              <a:tblGrid>
                <a:gridCol w="2763661">
                  <a:extLst>
                    <a:ext uri="{9D8B030D-6E8A-4147-A177-3AD203B41FA5}">
                      <a16:colId xmlns:a16="http://schemas.microsoft.com/office/drawing/2014/main" xmlns="" val="20000"/>
                    </a:ext>
                  </a:extLst>
                </a:gridCol>
                <a:gridCol w="2763661">
                  <a:extLst>
                    <a:ext uri="{9D8B030D-6E8A-4147-A177-3AD203B41FA5}">
                      <a16:colId xmlns:a16="http://schemas.microsoft.com/office/drawing/2014/main" xmlns="" val="20001"/>
                    </a:ext>
                  </a:extLst>
                </a:gridCol>
                <a:gridCol w="2763661">
                  <a:extLst>
                    <a:ext uri="{9D8B030D-6E8A-4147-A177-3AD203B41FA5}">
                      <a16:colId xmlns:a16="http://schemas.microsoft.com/office/drawing/2014/main" xmlns="" val="20002"/>
                    </a:ext>
                  </a:extLst>
                </a:gridCol>
              </a:tblGrid>
              <a:tr h="640080">
                <a:tc>
                  <a:txBody>
                    <a:bodyPr/>
                    <a:lstStyle/>
                    <a:p>
                      <a:r>
                        <a:rPr lang="en-US" dirty="0" smtClean="0"/>
                        <a:t>Endpoint </a:t>
                      </a:r>
                      <a:r>
                        <a:rPr lang="en-US" dirty="0" smtClean="0">
                          <a:sym typeface="Wingdings" panose="05000000000000000000" pitchFamily="2" charset="2"/>
                        </a:rPr>
                        <a:t> </a:t>
                      </a:r>
                      <a:endParaRPr lang="en-US" dirty="0" smtClean="0"/>
                    </a:p>
                    <a:p>
                      <a:r>
                        <a:rPr lang="en-US" dirty="0" smtClean="0"/>
                        <a:t>State </a:t>
                      </a:r>
                      <a:r>
                        <a:rPr lang="en-US" b="0" dirty="0" smtClean="0"/>
                        <a:t>↓</a:t>
                      </a:r>
                      <a:endParaRPr lang="en-US" b="0" dirty="0"/>
                    </a:p>
                  </a:txBody>
                  <a:tcPr/>
                </a:tc>
                <a:tc>
                  <a:txBody>
                    <a:bodyPr/>
                    <a:lstStyle/>
                    <a:p>
                      <a:r>
                        <a:rPr lang="en-US" dirty="0" smtClean="0"/>
                        <a:t>Desktop</a:t>
                      </a:r>
                      <a:endParaRPr lang="en-US" dirty="0"/>
                    </a:p>
                  </a:txBody>
                  <a:tcPr/>
                </a:tc>
                <a:tc>
                  <a:txBody>
                    <a:bodyPr/>
                    <a:lstStyle/>
                    <a:p>
                      <a:r>
                        <a:rPr lang="en-US" dirty="0" smtClean="0"/>
                        <a:t>Mobile</a:t>
                      </a:r>
                      <a:endParaRPr lang="en-US" dirty="0"/>
                    </a:p>
                  </a:txBody>
                  <a:tcPr/>
                </a:tc>
                <a:extLst>
                  <a:ext uri="{0D108BD9-81ED-4DB2-BD59-A6C34878D82A}">
                    <a16:rowId xmlns:a16="http://schemas.microsoft.com/office/drawing/2014/main" xmlns="" val="10000"/>
                  </a:ext>
                </a:extLst>
              </a:tr>
              <a:tr h="350520">
                <a:tc>
                  <a:txBody>
                    <a:bodyPr/>
                    <a:lstStyle/>
                    <a:p>
                      <a:r>
                        <a:rPr lang="en-US" dirty="0" smtClean="0"/>
                        <a:t>Available</a:t>
                      </a:r>
                      <a:endParaRPr lang="en-US" dirty="0"/>
                    </a:p>
                  </a:txBody>
                  <a:tcPr/>
                </a:tc>
                <a:tc>
                  <a:txBody>
                    <a:bodyPr/>
                    <a:lstStyle/>
                    <a:p>
                      <a:pPr marL="0" marR="0" lvl="0" indent="0" algn="ctr" defTabSz="932667"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solidFill>
                            <a:schemeClr val="dk1"/>
                          </a:solidFill>
                          <a:effectLst/>
                          <a:uLnTx/>
                          <a:uFillTx/>
                          <a:latin typeface="+mn-lt"/>
                          <a:ea typeface="+mn-ea"/>
                          <a:cs typeface="+mn-cs"/>
                        </a:rPr>
                        <a:t>3500</a:t>
                      </a:r>
                      <a:endParaRPr kumimoji="0" lang="en-US" sz="1600" u="none" strike="noStrike" kern="1200" cap="none" spc="0" normalizeH="0" baseline="0" dirty="0">
                        <a:ln>
                          <a:noFill/>
                        </a:ln>
                        <a:solidFill>
                          <a:schemeClr val="dk1"/>
                        </a:solidFill>
                        <a:effectLst/>
                        <a:uLnTx/>
                        <a:uFillTx/>
                        <a:latin typeface="+mn-lt"/>
                        <a:ea typeface="+mn-ea"/>
                        <a:cs typeface="+mn-cs"/>
                      </a:endParaRPr>
                    </a:p>
                  </a:txBody>
                  <a:tcPr/>
                </a:tc>
                <a:tc>
                  <a:txBody>
                    <a:bodyPr/>
                    <a:lstStyle/>
                    <a:p>
                      <a:pPr marL="0" marR="0" lvl="0" indent="0" algn="ctr" defTabSz="932667"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solidFill>
                            <a:schemeClr val="dk1"/>
                          </a:solidFill>
                          <a:effectLst/>
                          <a:uLnTx/>
                          <a:uFillTx/>
                          <a:latin typeface="+mn-lt"/>
                          <a:ea typeface="+mn-ea"/>
                          <a:cs typeface="+mn-cs"/>
                        </a:rPr>
                        <a:t>?</a:t>
                      </a:r>
                    </a:p>
                    <a:p>
                      <a:pPr marL="0" marR="0" lvl="0" indent="0" algn="ctr" defTabSz="932667"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dirty="0">
                        <a:ln>
                          <a:noFill/>
                        </a:ln>
                        <a:solidFill>
                          <a:schemeClr val="dk1"/>
                        </a:solidFill>
                        <a:effectLst/>
                        <a:uLnTx/>
                        <a:uFillTx/>
                        <a:latin typeface="+mn-lt"/>
                        <a:ea typeface="+mn-ea"/>
                        <a:cs typeface="+mn-cs"/>
                      </a:endParaRPr>
                    </a:p>
                  </a:txBody>
                  <a:tcPr/>
                </a:tc>
                <a:extLst>
                  <a:ext uri="{0D108BD9-81ED-4DB2-BD59-A6C34878D82A}">
                    <a16:rowId xmlns:a16="http://schemas.microsoft.com/office/drawing/2014/main" xmlns="" val="10001"/>
                  </a:ext>
                </a:extLst>
              </a:tr>
              <a:tr h="370840">
                <a:tc>
                  <a:txBody>
                    <a:bodyPr/>
                    <a:lstStyle/>
                    <a:p>
                      <a:r>
                        <a:rPr lang="en-US" dirty="0" smtClean="0"/>
                        <a:t>Inactive</a:t>
                      </a:r>
                      <a:endParaRPr lang="en-US" dirty="0"/>
                    </a:p>
                  </a:txBody>
                  <a:tcPr/>
                </a:tc>
                <a:tc>
                  <a:txBody>
                    <a:bodyPr/>
                    <a:lstStyle/>
                    <a:p>
                      <a:pPr marL="0" marR="0" lvl="0" indent="0" algn="ctr" defTabSz="932667"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solidFill>
                            <a:schemeClr val="dk1"/>
                          </a:solidFill>
                          <a:effectLst/>
                          <a:uLnTx/>
                          <a:uFillTx/>
                          <a:latin typeface="+mn-lt"/>
                          <a:ea typeface="+mn-ea"/>
                          <a:cs typeface="+mn-cs"/>
                        </a:rPr>
                        <a:t>?</a:t>
                      </a:r>
                    </a:p>
                    <a:p>
                      <a:pPr marL="0" marR="0" lvl="0" indent="0" algn="ctr" defTabSz="932667"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dirty="0">
                        <a:ln>
                          <a:noFill/>
                        </a:ln>
                        <a:solidFill>
                          <a:schemeClr val="dk1"/>
                        </a:solidFill>
                        <a:effectLst/>
                        <a:uLnTx/>
                        <a:uFillTx/>
                        <a:latin typeface="+mn-lt"/>
                        <a:ea typeface="+mn-ea"/>
                        <a:cs typeface="+mn-cs"/>
                      </a:endParaRPr>
                    </a:p>
                  </a:txBody>
                  <a:tcPr/>
                </a:tc>
                <a:tc>
                  <a:txBody>
                    <a:bodyPr/>
                    <a:lstStyle/>
                    <a:p>
                      <a:pPr marL="0" marR="0" lvl="0" indent="0" algn="ctr" defTabSz="932667"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dirty="0" smtClean="0">
                          <a:ln>
                            <a:noFill/>
                          </a:ln>
                          <a:solidFill>
                            <a:schemeClr val="dk1"/>
                          </a:solidFill>
                          <a:effectLst/>
                          <a:uLnTx/>
                          <a:uFillTx/>
                          <a:latin typeface="+mn-lt"/>
                          <a:ea typeface="+mn-ea"/>
                          <a:cs typeface="+mn-cs"/>
                        </a:rPr>
                        <a:t>?</a:t>
                      </a:r>
                      <a:endParaRPr kumimoji="0" lang="en-US" sz="1600" u="none" strike="noStrike" kern="1200" cap="none" spc="0" normalizeH="0" baseline="0" dirty="0">
                        <a:ln>
                          <a:noFill/>
                        </a:ln>
                        <a:solidFill>
                          <a:schemeClr val="dk1"/>
                        </a:solidFill>
                        <a:effectLst/>
                        <a:uLnTx/>
                        <a:uFillTx/>
                        <a:latin typeface="+mn-lt"/>
                        <a:ea typeface="+mn-ea"/>
                        <a:cs typeface="+mn-cs"/>
                      </a:endParaRPr>
                    </a:p>
                  </a:txBody>
                  <a:tcPr/>
                </a:tc>
                <a:extLst>
                  <a:ext uri="{0D108BD9-81ED-4DB2-BD59-A6C34878D82A}">
                    <a16:rowId xmlns:a16="http://schemas.microsoft.com/office/drawing/2014/main" xmlns="" val="10002"/>
                  </a:ext>
                </a:extLst>
              </a:tr>
              <a:tr h="370840">
                <a:tc>
                  <a:txBody>
                    <a:bodyPr/>
                    <a:lstStyle/>
                    <a:p>
                      <a:r>
                        <a:rPr lang="en-US" dirty="0" smtClean="0"/>
                        <a:t>Away</a:t>
                      </a:r>
                      <a:endParaRPr lang="en-US" dirty="0"/>
                    </a:p>
                  </a:txBody>
                  <a:tcPr/>
                </a:tc>
                <a:tc>
                  <a:txBody>
                    <a:bodyPr/>
                    <a:lstStyle/>
                    <a:p>
                      <a:pPr marL="0" marR="0" lvl="0" indent="0" algn="ctr" defTabSz="932667"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solidFill>
                            <a:schemeClr val="dk1"/>
                          </a:solidFill>
                          <a:effectLst/>
                          <a:uLnTx/>
                          <a:uFillTx/>
                          <a:latin typeface="+mn-lt"/>
                          <a:ea typeface="+mn-ea"/>
                          <a:cs typeface="+mn-cs"/>
                        </a:rPr>
                        <a:t>?</a:t>
                      </a:r>
                    </a:p>
                    <a:p>
                      <a:pPr marL="0" marR="0" lvl="0" indent="0" algn="ctr" defTabSz="932667" rtl="0" eaLnBrk="1" fontAlgn="auto" latinLnBrk="0" hangingPunct="1">
                        <a:lnSpc>
                          <a:spcPct val="100000"/>
                        </a:lnSpc>
                        <a:spcBef>
                          <a:spcPts val="0"/>
                        </a:spcBef>
                        <a:spcAft>
                          <a:spcPts val="0"/>
                        </a:spcAft>
                        <a:buClrTx/>
                        <a:buSzTx/>
                        <a:buFontTx/>
                        <a:buNone/>
                        <a:tabLst/>
                        <a:defRPr/>
                      </a:pPr>
                      <a:endParaRPr kumimoji="0" lang="en-US" sz="1600" u="none" strike="noStrike" kern="1200" cap="none" spc="0" normalizeH="0" baseline="0" dirty="0">
                        <a:ln>
                          <a:noFill/>
                        </a:ln>
                        <a:solidFill>
                          <a:schemeClr val="dk1"/>
                        </a:solidFill>
                        <a:effectLst/>
                        <a:uLnTx/>
                        <a:uFillTx/>
                        <a:latin typeface="+mn-lt"/>
                        <a:ea typeface="+mn-ea"/>
                        <a:cs typeface="+mn-cs"/>
                      </a:endParaRPr>
                    </a:p>
                  </a:txBody>
                  <a:tcPr/>
                </a:tc>
                <a:tc>
                  <a:txBody>
                    <a:bodyPr/>
                    <a:lstStyle/>
                    <a:p>
                      <a:pPr marL="0" marR="0" lvl="0" indent="0" algn="ctr" defTabSz="932667"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dirty="0" smtClean="0">
                          <a:ln>
                            <a:noFill/>
                          </a:ln>
                          <a:solidFill>
                            <a:schemeClr val="dk1"/>
                          </a:solidFill>
                          <a:effectLst/>
                          <a:uLnTx/>
                          <a:uFillTx/>
                          <a:latin typeface="+mn-lt"/>
                          <a:ea typeface="+mn-ea"/>
                          <a:cs typeface="+mn-cs"/>
                        </a:rPr>
                        <a:t>15450</a:t>
                      </a:r>
                      <a:endParaRPr kumimoji="0" lang="en-US" sz="1600" u="none" strike="noStrike" kern="1200" cap="none" spc="0" normalizeH="0" baseline="0" dirty="0">
                        <a:ln>
                          <a:noFill/>
                        </a:ln>
                        <a:solidFill>
                          <a:schemeClr val="dk1"/>
                        </a:solidFill>
                        <a:effectLst/>
                        <a:uLnTx/>
                        <a:uFillTx/>
                        <a:latin typeface="+mn-lt"/>
                        <a:ea typeface="+mn-ea"/>
                        <a:cs typeface="+mn-cs"/>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55388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Auto-accept logic - MPOP</a:t>
            </a:r>
            <a:endParaRPr lang="en-US" dirty="0"/>
          </a:p>
        </p:txBody>
      </p:sp>
      <p:sp>
        <p:nvSpPr>
          <p:cNvPr id="3" name="TextBox 2"/>
          <p:cNvSpPr txBox="1"/>
          <p:nvPr/>
        </p:nvSpPr>
        <p:spPr>
          <a:xfrm>
            <a:off x="427037" y="1363662"/>
            <a:ext cx="4727256" cy="760208"/>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John is the sender </a:t>
            </a:r>
          </a:p>
          <a:p>
            <a:pPr>
              <a:lnSpc>
                <a:spcPct val="90000"/>
              </a:lnSpc>
              <a:spcAft>
                <a:spcPts val="600"/>
              </a:spcAft>
            </a:pPr>
            <a:r>
              <a:rPr lang="en-US" sz="1400" dirty="0" smtClean="0">
                <a:gradFill>
                  <a:gsLst>
                    <a:gs pos="2917">
                      <a:srgbClr val="FFFFFF"/>
                    </a:gs>
                    <a:gs pos="30000">
                      <a:srgbClr val="FFFFFF"/>
                    </a:gs>
                  </a:gsLst>
                  <a:lin ang="5400000" scaled="0"/>
                </a:gradFill>
              </a:rPr>
              <a:t>Joel is the receiver – </a:t>
            </a:r>
            <a:r>
              <a:rPr lang="en-US" sz="1400" dirty="0" err="1" smtClean="0">
                <a:gradFill>
                  <a:gsLst>
                    <a:gs pos="2917">
                      <a:srgbClr val="FFFFFF"/>
                    </a:gs>
                    <a:gs pos="30000">
                      <a:srgbClr val="FFFFFF"/>
                    </a:gs>
                  </a:gsLst>
                  <a:lin ang="5400000" scaled="0"/>
                </a:gradFill>
              </a:rPr>
              <a:t>MPOP’ed</a:t>
            </a:r>
            <a:r>
              <a:rPr lang="en-US" sz="1400" dirty="0" smtClean="0">
                <a:gradFill>
                  <a:gsLst>
                    <a:gs pos="2917">
                      <a:srgbClr val="FFFFFF"/>
                    </a:gs>
                    <a:gs pos="30000">
                      <a:srgbClr val="FFFFFF"/>
                    </a:gs>
                  </a:gsLst>
                  <a:lin ang="5400000" scaled="0"/>
                </a:gradFill>
              </a:rPr>
              <a:t> into desktop and mobile</a:t>
            </a:r>
          </a:p>
        </p:txBody>
      </p:sp>
      <p:pic>
        <p:nvPicPr>
          <p:cNvPr id="4" name="Picture 3"/>
          <p:cNvPicPr>
            <a:picLocks noChangeAspect="1"/>
          </p:cNvPicPr>
          <p:nvPr/>
        </p:nvPicPr>
        <p:blipFill>
          <a:blip r:embed="rId3"/>
          <a:stretch>
            <a:fillRect/>
          </a:stretch>
        </p:blipFill>
        <p:spPr>
          <a:xfrm>
            <a:off x="49704" y="2830111"/>
            <a:ext cx="2286000" cy="3365888"/>
          </a:xfrm>
          <a:prstGeom prst="rect">
            <a:avLst/>
          </a:prstGeom>
        </p:spPr>
      </p:pic>
      <p:pic>
        <p:nvPicPr>
          <p:cNvPr id="5" name="Picture 4"/>
          <p:cNvPicPr>
            <a:picLocks noChangeAspect="1"/>
          </p:cNvPicPr>
          <p:nvPr/>
        </p:nvPicPr>
        <p:blipFill>
          <a:blip r:embed="rId4"/>
          <a:stretch>
            <a:fillRect/>
          </a:stretch>
        </p:blipFill>
        <p:spPr>
          <a:xfrm>
            <a:off x="2399113" y="2830111"/>
            <a:ext cx="2286000" cy="3376245"/>
          </a:xfrm>
          <a:prstGeom prst="rect">
            <a:avLst/>
          </a:prstGeom>
        </p:spPr>
      </p:pic>
      <p:pic>
        <p:nvPicPr>
          <p:cNvPr id="6" name="Picture 5"/>
          <p:cNvPicPr>
            <a:picLocks noChangeAspect="1"/>
          </p:cNvPicPr>
          <p:nvPr/>
        </p:nvPicPr>
        <p:blipFill>
          <a:blip r:embed="rId5"/>
          <a:stretch>
            <a:fillRect/>
          </a:stretch>
        </p:blipFill>
        <p:spPr>
          <a:xfrm>
            <a:off x="4710830" y="2806736"/>
            <a:ext cx="2286000" cy="3375918"/>
          </a:xfrm>
          <a:prstGeom prst="rect">
            <a:avLst/>
          </a:prstGeom>
        </p:spPr>
      </p:pic>
      <p:pic>
        <p:nvPicPr>
          <p:cNvPr id="7" name="Picture 6"/>
          <p:cNvPicPr>
            <a:picLocks noChangeAspect="1"/>
          </p:cNvPicPr>
          <p:nvPr/>
        </p:nvPicPr>
        <p:blipFill>
          <a:blip r:embed="rId6"/>
          <a:stretch>
            <a:fillRect/>
          </a:stretch>
        </p:blipFill>
        <p:spPr>
          <a:xfrm>
            <a:off x="7037959" y="2794393"/>
            <a:ext cx="2286000" cy="3400603"/>
          </a:xfrm>
          <a:prstGeom prst="rect">
            <a:avLst/>
          </a:prstGeom>
        </p:spPr>
      </p:pic>
      <p:pic>
        <p:nvPicPr>
          <p:cNvPr id="8" name="Picture 7"/>
          <p:cNvPicPr>
            <a:picLocks noChangeAspect="1"/>
          </p:cNvPicPr>
          <p:nvPr/>
        </p:nvPicPr>
        <p:blipFill>
          <a:blip r:embed="rId7"/>
          <a:stretch>
            <a:fillRect/>
          </a:stretch>
        </p:blipFill>
        <p:spPr>
          <a:xfrm>
            <a:off x="10249360" y="2781930"/>
            <a:ext cx="1920240" cy="3392786"/>
          </a:xfrm>
          <a:prstGeom prst="rect">
            <a:avLst/>
          </a:prstGeom>
        </p:spPr>
      </p:pic>
      <p:sp>
        <p:nvSpPr>
          <p:cNvPr id="20" name="Left Brace 19"/>
          <p:cNvSpPr/>
          <p:nvPr/>
        </p:nvSpPr>
        <p:spPr>
          <a:xfrm rot="16200000">
            <a:off x="4532713" y="1973263"/>
            <a:ext cx="304800" cy="8991598"/>
          </a:xfrm>
          <a:prstGeom prst="leftBrace">
            <a:avLst>
              <a:gd name="adj1" fmla="val 8333"/>
              <a:gd name="adj2" fmla="val 4757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2" name="TextBox 21"/>
          <p:cNvSpPr txBox="1"/>
          <p:nvPr/>
        </p:nvSpPr>
        <p:spPr>
          <a:xfrm>
            <a:off x="3779837" y="6515548"/>
            <a:ext cx="1499065"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John’s view</a:t>
            </a:r>
          </a:p>
        </p:txBody>
      </p:sp>
      <p:sp>
        <p:nvSpPr>
          <p:cNvPr id="24" name="TextBox 23"/>
          <p:cNvSpPr txBox="1"/>
          <p:nvPr/>
        </p:nvSpPr>
        <p:spPr>
          <a:xfrm>
            <a:off x="10363575" y="6210528"/>
            <a:ext cx="1691810"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Joel on mobile</a:t>
            </a:r>
          </a:p>
        </p:txBody>
      </p:sp>
      <p:sp>
        <p:nvSpPr>
          <p:cNvPr id="26" name="TextBox 25"/>
          <p:cNvSpPr txBox="1"/>
          <p:nvPr/>
        </p:nvSpPr>
        <p:spPr>
          <a:xfrm>
            <a:off x="414578" y="2313046"/>
            <a:ext cx="1589218"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t = 0 seconds</a:t>
            </a:r>
          </a:p>
        </p:txBody>
      </p:sp>
      <p:sp>
        <p:nvSpPr>
          <p:cNvPr id="31" name="TextBox 30"/>
          <p:cNvSpPr txBox="1"/>
          <p:nvPr/>
        </p:nvSpPr>
        <p:spPr>
          <a:xfrm>
            <a:off x="3001368" y="2269379"/>
            <a:ext cx="981679"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t = 10</a:t>
            </a:r>
          </a:p>
        </p:txBody>
      </p:sp>
      <p:sp>
        <p:nvSpPr>
          <p:cNvPr id="32" name="TextBox 31"/>
          <p:cNvSpPr txBox="1"/>
          <p:nvPr/>
        </p:nvSpPr>
        <p:spPr>
          <a:xfrm>
            <a:off x="5277019" y="2261971"/>
            <a:ext cx="981679"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t = 20</a:t>
            </a:r>
          </a:p>
        </p:txBody>
      </p:sp>
      <p:sp>
        <p:nvSpPr>
          <p:cNvPr id="33" name="TextBox 32"/>
          <p:cNvSpPr txBox="1"/>
          <p:nvPr/>
        </p:nvSpPr>
        <p:spPr>
          <a:xfrm>
            <a:off x="7695430" y="2261970"/>
            <a:ext cx="981679"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t = 45</a:t>
            </a:r>
          </a:p>
        </p:txBody>
      </p:sp>
    </p:spTree>
    <p:extLst>
      <p:ext uri="{BB962C8B-B14F-4D97-AF65-F5344CB8AC3E}">
        <p14:creationId xmlns:p14="http://schemas.microsoft.com/office/powerpoint/2010/main" val="3831104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2" grpId="0"/>
      <p:bldP spid="24" grpId="0"/>
      <p:bldP spid="26"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Auto-accept logic – MPOP – logs demo</a:t>
            </a:r>
            <a:endParaRPr lang="en-US" dirty="0"/>
          </a:p>
        </p:txBody>
      </p:sp>
      <p:pic>
        <p:nvPicPr>
          <p:cNvPr id="3" name="Picture 2"/>
          <p:cNvPicPr>
            <a:picLocks noChangeAspect="1"/>
          </p:cNvPicPr>
          <p:nvPr/>
        </p:nvPicPr>
        <p:blipFill>
          <a:blip r:embed="rId3"/>
          <a:stretch>
            <a:fillRect/>
          </a:stretch>
        </p:blipFill>
        <p:spPr>
          <a:xfrm>
            <a:off x="290196" y="1212850"/>
            <a:ext cx="7132320" cy="5564003"/>
          </a:xfrm>
          <a:prstGeom prst="rect">
            <a:avLst/>
          </a:prstGeom>
        </p:spPr>
      </p:pic>
      <p:sp>
        <p:nvSpPr>
          <p:cNvPr id="4" name="TextBox 3"/>
          <p:cNvSpPr txBox="1"/>
          <p:nvPr/>
        </p:nvSpPr>
        <p:spPr>
          <a:xfrm>
            <a:off x="8123237" y="1516062"/>
            <a:ext cx="1993559" cy="4210383"/>
          </a:xfrm>
          <a:prstGeom prst="rect">
            <a:avLst/>
          </a:prstGeom>
          <a:noFill/>
        </p:spPr>
        <p:txBody>
          <a:bodyPr wrap="none" lIns="182880" tIns="146304" rIns="182880" bIns="146304" rtlCol="0">
            <a:spAutoFit/>
          </a:bodyPr>
          <a:lstStyle/>
          <a:p>
            <a:pPr>
              <a:lnSpc>
                <a:spcPct val="90000"/>
              </a:lnSpc>
              <a:spcAft>
                <a:spcPts val="600"/>
              </a:spcAft>
            </a:pPr>
            <a:r>
              <a:rPr lang="en-US" sz="1600" b="1" dirty="0" smtClean="0">
                <a:gradFill>
                  <a:gsLst>
                    <a:gs pos="2917">
                      <a:srgbClr val="FFFFFF"/>
                    </a:gs>
                    <a:gs pos="30000">
                      <a:srgbClr val="FFFFFF"/>
                    </a:gs>
                  </a:gsLst>
                  <a:lin ang="5400000" scaled="0"/>
                </a:gradFill>
              </a:rPr>
              <a:t>Components</a:t>
            </a:r>
          </a:p>
          <a:p>
            <a:pPr>
              <a:lnSpc>
                <a:spcPct val="90000"/>
              </a:lnSpc>
              <a:spcAft>
                <a:spcPts val="600"/>
              </a:spcAft>
            </a:pPr>
            <a:r>
              <a:rPr lang="en-US" sz="1600" dirty="0" smtClean="0">
                <a:gradFill>
                  <a:gsLst>
                    <a:gs pos="2917">
                      <a:srgbClr val="FFFFFF"/>
                    </a:gs>
                    <a:gs pos="30000">
                      <a:srgbClr val="FFFFFF"/>
                    </a:gs>
                  </a:gsLst>
                  <a:lin ang="5400000" scaled="0"/>
                </a:gradFill>
              </a:rPr>
              <a:t>UCWA</a:t>
            </a:r>
          </a:p>
          <a:p>
            <a:pPr>
              <a:lnSpc>
                <a:spcPct val="90000"/>
              </a:lnSpc>
              <a:spcAft>
                <a:spcPts val="600"/>
              </a:spcAft>
            </a:pPr>
            <a:r>
              <a:rPr lang="en-US" sz="1600" dirty="0" smtClean="0">
                <a:gradFill>
                  <a:gsLst>
                    <a:gs pos="2917">
                      <a:srgbClr val="FFFFFF"/>
                    </a:gs>
                    <a:gs pos="30000">
                      <a:srgbClr val="FFFFFF"/>
                    </a:gs>
                  </a:gsLst>
                  <a:lin ang="5400000" scaled="0"/>
                </a:gradFill>
              </a:rPr>
              <a:t>WebInfrastructure</a:t>
            </a:r>
          </a:p>
          <a:p>
            <a:pPr>
              <a:lnSpc>
                <a:spcPct val="90000"/>
              </a:lnSpc>
              <a:spcAft>
                <a:spcPts val="600"/>
              </a:spcAft>
            </a:pPr>
            <a:r>
              <a:rPr lang="en-US" sz="1600" dirty="0" smtClean="0">
                <a:gradFill>
                  <a:gsLst>
                    <a:gs pos="2917">
                      <a:srgbClr val="FFFFFF"/>
                    </a:gs>
                    <a:gs pos="30000">
                      <a:srgbClr val="FFFFFF"/>
                    </a:gs>
                  </a:gsLst>
                  <a:lin ang="5400000" scaled="0"/>
                </a:gradFill>
              </a:rPr>
              <a:t>Collaboration</a:t>
            </a:r>
          </a:p>
          <a:p>
            <a:pPr>
              <a:lnSpc>
                <a:spcPct val="90000"/>
              </a:lnSpc>
              <a:spcAft>
                <a:spcPts val="600"/>
              </a:spcAft>
            </a:pPr>
            <a:r>
              <a:rPr lang="en-US" sz="1600" dirty="0" err="1" smtClean="0">
                <a:gradFill>
                  <a:gsLst>
                    <a:gs pos="2917">
                      <a:srgbClr val="FFFFFF"/>
                    </a:gs>
                    <a:gs pos="30000">
                      <a:srgbClr val="FFFFFF"/>
                    </a:gs>
                  </a:gsLst>
                  <a:lin ang="5400000" scaled="0"/>
                </a:gradFill>
              </a:rPr>
              <a:t>SIPStack</a:t>
            </a:r>
            <a:endParaRPr lang="en-US" sz="1600" dirty="0" smtClean="0">
              <a:gradFill>
                <a:gsLst>
                  <a:gs pos="2917">
                    <a:srgbClr val="FFFFFF"/>
                  </a:gs>
                  <a:gs pos="30000">
                    <a:srgbClr val="FFFFFF"/>
                  </a:gs>
                </a:gsLst>
                <a:lin ang="5400000" scaled="0"/>
              </a:gradFill>
            </a:endParaRPr>
          </a:p>
          <a:p>
            <a:pPr>
              <a:lnSpc>
                <a:spcPct val="90000"/>
              </a:lnSpc>
              <a:spcAft>
                <a:spcPts val="600"/>
              </a:spcAft>
            </a:pPr>
            <a:r>
              <a:rPr lang="en-US" sz="1600" dirty="0" smtClean="0">
                <a:gradFill>
                  <a:gsLst>
                    <a:gs pos="2917">
                      <a:srgbClr val="FFFFFF"/>
                    </a:gs>
                    <a:gs pos="30000">
                      <a:srgbClr val="FFFFFF"/>
                    </a:gs>
                  </a:gsLst>
                  <a:lin ang="5400000" scaled="0"/>
                </a:gradFill>
              </a:rPr>
              <a:t>S4</a:t>
            </a:r>
          </a:p>
          <a:p>
            <a:pPr>
              <a:lnSpc>
                <a:spcPct val="90000"/>
              </a:lnSpc>
              <a:spcAft>
                <a:spcPts val="600"/>
              </a:spcAft>
            </a:pPr>
            <a:endParaRPr lang="en-US" sz="1600" b="1" dirty="0" smtClean="0">
              <a:gradFill>
                <a:gsLst>
                  <a:gs pos="2917">
                    <a:srgbClr val="FFFFFF"/>
                  </a:gs>
                  <a:gs pos="30000">
                    <a:srgbClr val="FFFFFF"/>
                  </a:gs>
                </a:gsLst>
                <a:lin ang="5400000" scaled="0"/>
              </a:gradFill>
            </a:endParaRPr>
          </a:p>
          <a:p>
            <a:pPr>
              <a:lnSpc>
                <a:spcPct val="90000"/>
              </a:lnSpc>
              <a:spcAft>
                <a:spcPts val="600"/>
              </a:spcAft>
            </a:pPr>
            <a:r>
              <a:rPr lang="en-US" sz="1600" b="1" dirty="0" smtClean="0">
                <a:gradFill>
                  <a:gsLst>
                    <a:gs pos="2917">
                      <a:srgbClr val="FFFFFF"/>
                    </a:gs>
                    <a:gs pos="30000">
                      <a:srgbClr val="FFFFFF"/>
                    </a:gs>
                  </a:gsLst>
                  <a:lin ang="5400000" scaled="0"/>
                </a:gradFill>
              </a:rPr>
              <a:t>Level</a:t>
            </a:r>
          </a:p>
          <a:p>
            <a:pPr>
              <a:lnSpc>
                <a:spcPct val="90000"/>
              </a:lnSpc>
              <a:spcAft>
                <a:spcPts val="600"/>
              </a:spcAft>
            </a:pPr>
            <a:r>
              <a:rPr lang="en-US" sz="1600" dirty="0" smtClean="0">
                <a:gradFill>
                  <a:gsLst>
                    <a:gs pos="2917">
                      <a:srgbClr val="FFFFFF"/>
                    </a:gs>
                    <a:gs pos="30000">
                      <a:srgbClr val="FFFFFF"/>
                    </a:gs>
                  </a:gsLst>
                  <a:lin ang="5400000" scaled="0"/>
                </a:gradFill>
              </a:rPr>
              <a:t>All</a:t>
            </a:r>
          </a:p>
          <a:p>
            <a:pPr>
              <a:lnSpc>
                <a:spcPct val="90000"/>
              </a:lnSpc>
              <a:spcAft>
                <a:spcPts val="600"/>
              </a:spcAft>
            </a:pPr>
            <a:endParaRPr lang="en-US" sz="1600" b="1" dirty="0" smtClean="0">
              <a:gradFill>
                <a:gsLst>
                  <a:gs pos="2917">
                    <a:srgbClr val="FFFFFF"/>
                  </a:gs>
                  <a:gs pos="30000">
                    <a:srgbClr val="FFFFFF"/>
                  </a:gs>
                </a:gsLst>
                <a:lin ang="5400000" scaled="0"/>
              </a:gradFill>
            </a:endParaRPr>
          </a:p>
          <a:p>
            <a:pPr>
              <a:lnSpc>
                <a:spcPct val="90000"/>
              </a:lnSpc>
              <a:spcAft>
                <a:spcPts val="600"/>
              </a:spcAft>
            </a:pPr>
            <a:r>
              <a:rPr lang="en-US" sz="1600" b="1" dirty="0" smtClean="0">
                <a:gradFill>
                  <a:gsLst>
                    <a:gs pos="2917">
                      <a:srgbClr val="FFFFFF"/>
                    </a:gs>
                    <a:gs pos="30000">
                      <a:srgbClr val="FFFFFF"/>
                    </a:gs>
                  </a:gsLst>
                  <a:lin ang="5400000" scaled="0"/>
                </a:gradFill>
              </a:rPr>
              <a:t>Flags</a:t>
            </a:r>
          </a:p>
          <a:p>
            <a:pPr>
              <a:lnSpc>
                <a:spcPct val="90000"/>
              </a:lnSpc>
              <a:spcAft>
                <a:spcPts val="600"/>
              </a:spcAft>
            </a:pPr>
            <a:r>
              <a:rPr lang="en-US" sz="1600" dirty="0" smtClean="0">
                <a:gradFill>
                  <a:gsLst>
                    <a:gs pos="2917">
                      <a:srgbClr val="FFFFFF"/>
                    </a:gs>
                    <a:gs pos="30000">
                      <a:srgbClr val="FFFFFF"/>
                    </a:gs>
                  </a:gsLst>
                  <a:lin ang="5400000" scaled="0"/>
                </a:gradFill>
              </a:rPr>
              <a:t>All </a:t>
            </a:r>
          </a:p>
          <a:p>
            <a:pPr marL="342900" indent="-342900">
              <a:lnSpc>
                <a:spcPct val="90000"/>
              </a:lnSpc>
              <a:spcAft>
                <a:spcPts val="600"/>
              </a:spcAft>
              <a:buFontTx/>
              <a:buChar char="-"/>
            </a:pPr>
            <a:endParaRPr lang="en-US" sz="2400" dirty="0"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2517150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client know SPOP vs MPOP?</a:t>
            </a:r>
            <a:endParaRPr lang="en-US" dirty="0"/>
          </a:p>
        </p:txBody>
      </p:sp>
    </p:spTree>
    <p:extLst>
      <p:ext uri="{BB962C8B-B14F-4D97-AF65-F5344CB8AC3E}">
        <p14:creationId xmlns:p14="http://schemas.microsoft.com/office/powerpoint/2010/main" val="24998890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Auto-accept logic - MPOP</a:t>
            </a:r>
            <a:endParaRPr lang="en-US" dirty="0"/>
          </a:p>
        </p:txBody>
      </p:sp>
      <p:pic>
        <p:nvPicPr>
          <p:cNvPr id="9" name="Picture 8"/>
          <p:cNvPicPr>
            <a:picLocks noChangeAspect="1"/>
          </p:cNvPicPr>
          <p:nvPr/>
        </p:nvPicPr>
        <p:blipFill>
          <a:blip r:embed="rId3"/>
          <a:stretch>
            <a:fillRect/>
          </a:stretch>
        </p:blipFill>
        <p:spPr>
          <a:xfrm>
            <a:off x="1579498" y="2216910"/>
            <a:ext cx="447739" cy="375246"/>
          </a:xfrm>
          <a:prstGeom prst="rect">
            <a:avLst/>
          </a:prstGeom>
        </p:spPr>
      </p:pic>
      <p:pic>
        <p:nvPicPr>
          <p:cNvPr id="10" name="Picture 9"/>
          <p:cNvPicPr>
            <a:picLocks noChangeAspect="1"/>
          </p:cNvPicPr>
          <p:nvPr/>
        </p:nvPicPr>
        <p:blipFill>
          <a:blip r:embed="rId3"/>
          <a:stretch>
            <a:fillRect/>
          </a:stretch>
        </p:blipFill>
        <p:spPr>
          <a:xfrm>
            <a:off x="8790176" y="3124251"/>
            <a:ext cx="447739" cy="375246"/>
          </a:xfrm>
          <a:prstGeom prst="rect">
            <a:avLst/>
          </a:prstGeom>
        </p:spPr>
      </p:pic>
      <p:pic>
        <p:nvPicPr>
          <p:cNvPr id="11" name="Picture 10"/>
          <p:cNvPicPr>
            <a:picLocks noChangeAspect="1"/>
          </p:cNvPicPr>
          <p:nvPr/>
        </p:nvPicPr>
        <p:blipFill>
          <a:blip r:embed="rId4"/>
          <a:stretch>
            <a:fillRect/>
          </a:stretch>
        </p:blipFill>
        <p:spPr>
          <a:xfrm>
            <a:off x="3255898" y="2010444"/>
            <a:ext cx="910967" cy="854887"/>
          </a:xfrm>
          <a:prstGeom prst="rect">
            <a:avLst/>
          </a:prstGeom>
        </p:spPr>
      </p:pic>
      <p:sp>
        <p:nvSpPr>
          <p:cNvPr id="12" name="TextBox 11"/>
          <p:cNvSpPr txBox="1"/>
          <p:nvPr/>
        </p:nvSpPr>
        <p:spPr>
          <a:xfrm>
            <a:off x="3011431" y="2862473"/>
            <a:ext cx="1181151" cy="406265"/>
          </a:xfrm>
          <a:prstGeom prst="rect">
            <a:avLst/>
          </a:prstGeom>
          <a:noFill/>
        </p:spPr>
        <p:txBody>
          <a:bodyPr wrap="square" rtlCol="0">
            <a:spAutoFit/>
          </a:bodyPr>
          <a:lstStyle/>
          <a:p>
            <a:pPr algn="ctr"/>
            <a:r>
              <a:rPr lang="en-US" sz="1020" dirty="0" smtClean="0">
                <a:solidFill>
                  <a:srgbClr val="FFFFFF"/>
                </a:solidFill>
              </a:rPr>
              <a:t>FE Pool, UCWA &amp; Exchange</a:t>
            </a:r>
            <a:endParaRPr lang="en-US" sz="1020" dirty="0">
              <a:solidFill>
                <a:srgbClr val="FFFFFF"/>
              </a:solidFill>
            </a:endParaRPr>
          </a:p>
        </p:txBody>
      </p:sp>
      <p:grpSp>
        <p:nvGrpSpPr>
          <p:cNvPr id="13" name="Group 12"/>
          <p:cNvGrpSpPr/>
          <p:nvPr/>
        </p:nvGrpSpPr>
        <p:grpSpPr>
          <a:xfrm>
            <a:off x="6031802" y="1265048"/>
            <a:ext cx="1165754" cy="887029"/>
            <a:chOff x="990600" y="2787885"/>
            <a:chExt cx="1143000" cy="869715"/>
          </a:xfrm>
        </p:grpSpPr>
        <p:pic>
          <p:nvPicPr>
            <p:cNvPr id="14" name="Picture 13"/>
            <p:cNvPicPr>
              <a:picLocks noChangeAspect="1"/>
            </p:cNvPicPr>
            <p:nvPr/>
          </p:nvPicPr>
          <p:blipFill>
            <a:blip r:embed="rId5"/>
            <a:stretch>
              <a:fillRect/>
            </a:stretch>
          </p:blipFill>
          <p:spPr>
            <a:xfrm>
              <a:off x="990600" y="3124200"/>
              <a:ext cx="620690" cy="533400"/>
            </a:xfrm>
            <a:prstGeom prst="rect">
              <a:avLst/>
            </a:prstGeom>
          </p:spPr>
        </p:pic>
        <p:sp>
          <p:nvSpPr>
            <p:cNvPr id="15" name="TextBox 14"/>
            <p:cNvSpPr txBox="1"/>
            <p:nvPr/>
          </p:nvSpPr>
          <p:spPr>
            <a:xfrm>
              <a:off x="1444217" y="2787885"/>
              <a:ext cx="689383" cy="406265"/>
            </a:xfrm>
            <a:prstGeom prst="rect">
              <a:avLst/>
            </a:prstGeom>
            <a:noFill/>
          </p:spPr>
          <p:txBody>
            <a:bodyPr wrap="square" rtlCol="0">
              <a:spAutoFit/>
            </a:bodyPr>
            <a:lstStyle/>
            <a:p>
              <a:pPr algn="ctr"/>
              <a:r>
                <a:rPr lang="en-US" sz="1020" dirty="0">
                  <a:solidFill>
                    <a:srgbClr val="FFFFFF"/>
                  </a:solidFill>
                </a:rPr>
                <a:t>Reverse Proxy</a:t>
              </a:r>
            </a:p>
          </p:txBody>
        </p:sp>
      </p:gr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1805" y="1622921"/>
            <a:ext cx="274320" cy="544981"/>
          </a:xfrm>
          <a:prstGeom prst="rect">
            <a:avLst/>
          </a:prstGeom>
        </p:spPr>
      </p:pic>
      <p:grpSp>
        <p:nvGrpSpPr>
          <p:cNvPr id="17" name="Group 16"/>
          <p:cNvGrpSpPr/>
          <p:nvPr/>
        </p:nvGrpSpPr>
        <p:grpSpPr>
          <a:xfrm>
            <a:off x="6031802" y="2709898"/>
            <a:ext cx="1019630" cy="874377"/>
            <a:chOff x="3417910" y="2800290"/>
            <a:chExt cx="999728" cy="857310"/>
          </a:xfrm>
        </p:grpSpPr>
        <p:pic>
          <p:nvPicPr>
            <p:cNvPr id="18" name="Picture 17"/>
            <p:cNvPicPr>
              <a:picLocks noChangeAspect="1"/>
            </p:cNvPicPr>
            <p:nvPr/>
          </p:nvPicPr>
          <p:blipFill>
            <a:blip r:embed="rId5"/>
            <a:stretch>
              <a:fillRect/>
            </a:stretch>
          </p:blipFill>
          <p:spPr>
            <a:xfrm>
              <a:off x="3417910" y="3124200"/>
              <a:ext cx="620690" cy="533400"/>
            </a:xfrm>
            <a:prstGeom prst="rect">
              <a:avLst/>
            </a:prstGeom>
          </p:spPr>
        </p:pic>
        <p:sp>
          <p:nvSpPr>
            <p:cNvPr id="19" name="TextBox 18"/>
            <p:cNvSpPr txBox="1"/>
            <p:nvPr/>
          </p:nvSpPr>
          <p:spPr>
            <a:xfrm>
              <a:off x="3728255" y="2800290"/>
              <a:ext cx="689383" cy="406265"/>
            </a:xfrm>
            <a:prstGeom prst="rect">
              <a:avLst/>
            </a:prstGeom>
            <a:noFill/>
          </p:spPr>
          <p:txBody>
            <a:bodyPr wrap="square" rtlCol="0">
              <a:spAutoFit/>
            </a:bodyPr>
            <a:lstStyle/>
            <a:p>
              <a:pPr algn="ctr"/>
              <a:r>
                <a:rPr lang="en-US" sz="1020" dirty="0">
                  <a:solidFill>
                    <a:srgbClr val="FFFFFF"/>
                  </a:solidFill>
                </a:rPr>
                <a:t>EDGE (SIP)</a:t>
              </a:r>
            </a:p>
          </p:txBody>
        </p:sp>
      </p:grpSp>
      <p:cxnSp>
        <p:nvCxnSpPr>
          <p:cNvPr id="21" name="Straight Arrow Connector 20"/>
          <p:cNvCxnSpPr/>
          <p:nvPr/>
        </p:nvCxnSpPr>
        <p:spPr>
          <a:xfrm>
            <a:off x="2027237" y="2246105"/>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3"/>
            <a:endCxn id="14" idx="1"/>
          </p:cNvCxnSpPr>
          <p:nvPr/>
        </p:nvCxnSpPr>
        <p:spPr>
          <a:xfrm flipV="1">
            <a:off x="4166865" y="1880068"/>
            <a:ext cx="1864937" cy="5578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18" idx="1"/>
          </p:cNvCxnSpPr>
          <p:nvPr/>
        </p:nvCxnSpPr>
        <p:spPr>
          <a:xfrm>
            <a:off x="4166865" y="2437888"/>
            <a:ext cx="1864937" cy="87437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p:cNvCxnSpPr>
          <p:nvPr/>
        </p:nvCxnSpPr>
        <p:spPr>
          <a:xfrm>
            <a:off x="6664848" y="1880068"/>
            <a:ext cx="1654904"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3"/>
          </p:cNvCxnSpPr>
          <p:nvPr/>
        </p:nvCxnSpPr>
        <p:spPr>
          <a:xfrm flipV="1">
            <a:off x="6664848" y="3312265"/>
            <a:ext cx="1681210"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5436" y="2146001"/>
            <a:ext cx="802143"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t = 0</a:t>
            </a:r>
          </a:p>
        </p:txBody>
      </p:sp>
      <p:cxnSp>
        <p:nvCxnSpPr>
          <p:cNvPr id="20" name="Straight Arrow Connector 19"/>
          <p:cNvCxnSpPr/>
          <p:nvPr/>
        </p:nvCxnSpPr>
        <p:spPr>
          <a:xfrm>
            <a:off x="2027237" y="2457929"/>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027237" y="2663066"/>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1702729" y="5063148"/>
            <a:ext cx="447739" cy="375246"/>
          </a:xfrm>
          <a:prstGeom prst="rect">
            <a:avLst/>
          </a:prstGeom>
        </p:spPr>
      </p:pic>
      <p:pic>
        <p:nvPicPr>
          <p:cNvPr id="31" name="Picture 30"/>
          <p:cNvPicPr>
            <a:picLocks noChangeAspect="1"/>
          </p:cNvPicPr>
          <p:nvPr/>
        </p:nvPicPr>
        <p:blipFill>
          <a:blip r:embed="rId3"/>
          <a:stretch>
            <a:fillRect/>
          </a:stretch>
        </p:blipFill>
        <p:spPr>
          <a:xfrm>
            <a:off x="8490456" y="5970489"/>
            <a:ext cx="447739" cy="375246"/>
          </a:xfrm>
          <a:prstGeom prst="rect">
            <a:avLst/>
          </a:prstGeom>
        </p:spPr>
      </p:pic>
      <p:pic>
        <p:nvPicPr>
          <p:cNvPr id="32" name="Picture 31"/>
          <p:cNvPicPr>
            <a:picLocks noChangeAspect="1"/>
          </p:cNvPicPr>
          <p:nvPr/>
        </p:nvPicPr>
        <p:blipFill>
          <a:blip r:embed="rId4"/>
          <a:stretch>
            <a:fillRect/>
          </a:stretch>
        </p:blipFill>
        <p:spPr>
          <a:xfrm>
            <a:off x="3379129" y="4856682"/>
            <a:ext cx="910967" cy="854887"/>
          </a:xfrm>
          <a:prstGeom prst="rect">
            <a:avLst/>
          </a:prstGeom>
        </p:spPr>
      </p:pic>
      <p:sp>
        <p:nvSpPr>
          <p:cNvPr id="33" name="TextBox 32"/>
          <p:cNvSpPr txBox="1"/>
          <p:nvPr/>
        </p:nvSpPr>
        <p:spPr>
          <a:xfrm>
            <a:off x="3134662" y="5708711"/>
            <a:ext cx="1181151" cy="406265"/>
          </a:xfrm>
          <a:prstGeom prst="rect">
            <a:avLst/>
          </a:prstGeom>
          <a:noFill/>
        </p:spPr>
        <p:txBody>
          <a:bodyPr wrap="square" rtlCol="0">
            <a:spAutoFit/>
          </a:bodyPr>
          <a:lstStyle/>
          <a:p>
            <a:pPr algn="ctr"/>
            <a:r>
              <a:rPr lang="en-US" sz="1020" dirty="0" smtClean="0">
                <a:solidFill>
                  <a:srgbClr val="FFFFFF"/>
                </a:solidFill>
              </a:rPr>
              <a:t>FE Pool, UCWA &amp; Exchange</a:t>
            </a:r>
            <a:endParaRPr lang="en-US" sz="1020" dirty="0">
              <a:solidFill>
                <a:srgbClr val="FFFFFF"/>
              </a:solidFill>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8696" y="4338614"/>
            <a:ext cx="274320" cy="544981"/>
          </a:xfrm>
          <a:prstGeom prst="rect">
            <a:avLst/>
          </a:prstGeom>
        </p:spPr>
      </p:pic>
      <p:grpSp>
        <p:nvGrpSpPr>
          <p:cNvPr id="35" name="Group 34"/>
          <p:cNvGrpSpPr/>
          <p:nvPr/>
        </p:nvGrpSpPr>
        <p:grpSpPr>
          <a:xfrm>
            <a:off x="6155033" y="5556136"/>
            <a:ext cx="1019630" cy="874377"/>
            <a:chOff x="3417910" y="2800290"/>
            <a:chExt cx="999728" cy="857310"/>
          </a:xfrm>
        </p:grpSpPr>
        <p:pic>
          <p:nvPicPr>
            <p:cNvPr id="36" name="Picture 35"/>
            <p:cNvPicPr>
              <a:picLocks noChangeAspect="1"/>
            </p:cNvPicPr>
            <p:nvPr/>
          </p:nvPicPr>
          <p:blipFill>
            <a:blip r:embed="rId5"/>
            <a:stretch>
              <a:fillRect/>
            </a:stretch>
          </p:blipFill>
          <p:spPr>
            <a:xfrm>
              <a:off x="3417910" y="3124200"/>
              <a:ext cx="620690" cy="533400"/>
            </a:xfrm>
            <a:prstGeom prst="rect">
              <a:avLst/>
            </a:prstGeom>
          </p:spPr>
        </p:pic>
        <p:sp>
          <p:nvSpPr>
            <p:cNvPr id="37" name="TextBox 36"/>
            <p:cNvSpPr txBox="1"/>
            <p:nvPr/>
          </p:nvSpPr>
          <p:spPr>
            <a:xfrm>
              <a:off x="3728255" y="2800290"/>
              <a:ext cx="689383" cy="406265"/>
            </a:xfrm>
            <a:prstGeom prst="rect">
              <a:avLst/>
            </a:prstGeom>
            <a:noFill/>
          </p:spPr>
          <p:txBody>
            <a:bodyPr wrap="square" rtlCol="0">
              <a:spAutoFit/>
            </a:bodyPr>
            <a:lstStyle/>
            <a:p>
              <a:pPr algn="ctr"/>
              <a:r>
                <a:rPr lang="en-US" sz="1020" dirty="0">
                  <a:solidFill>
                    <a:srgbClr val="FFFFFF"/>
                  </a:solidFill>
                </a:rPr>
                <a:t>EDGE (SIP)</a:t>
              </a:r>
            </a:p>
          </p:txBody>
        </p:sp>
      </p:grpSp>
      <p:cxnSp>
        <p:nvCxnSpPr>
          <p:cNvPr id="38" name="Straight Arrow Connector 37"/>
          <p:cNvCxnSpPr/>
          <p:nvPr/>
        </p:nvCxnSpPr>
        <p:spPr>
          <a:xfrm>
            <a:off x="2150468" y="5092343"/>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3"/>
          </p:cNvCxnSpPr>
          <p:nvPr/>
        </p:nvCxnSpPr>
        <p:spPr>
          <a:xfrm flipV="1">
            <a:off x="4290096" y="4726306"/>
            <a:ext cx="1864937" cy="5578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788079" y="4623274"/>
            <a:ext cx="1544050"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8667" y="4992239"/>
            <a:ext cx="912750"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t = 25</a:t>
            </a:r>
          </a:p>
        </p:txBody>
      </p:sp>
      <p:cxnSp>
        <p:nvCxnSpPr>
          <p:cNvPr id="44" name="Straight Arrow Connector 43"/>
          <p:cNvCxnSpPr/>
          <p:nvPr/>
        </p:nvCxnSpPr>
        <p:spPr>
          <a:xfrm>
            <a:off x="2150468" y="5304167"/>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50468" y="5509304"/>
            <a:ext cx="107626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243529" y="4626603"/>
            <a:ext cx="1864937" cy="5578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196962" y="4520109"/>
            <a:ext cx="1864937" cy="5578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155033" y="4013578"/>
            <a:ext cx="1165754" cy="887029"/>
            <a:chOff x="990600" y="2787885"/>
            <a:chExt cx="1143000" cy="869715"/>
          </a:xfrm>
        </p:grpSpPr>
        <p:pic>
          <p:nvPicPr>
            <p:cNvPr id="67" name="Picture 66"/>
            <p:cNvPicPr>
              <a:picLocks noChangeAspect="1"/>
            </p:cNvPicPr>
            <p:nvPr/>
          </p:nvPicPr>
          <p:blipFill>
            <a:blip r:embed="rId5"/>
            <a:stretch>
              <a:fillRect/>
            </a:stretch>
          </p:blipFill>
          <p:spPr>
            <a:xfrm>
              <a:off x="990600" y="3124200"/>
              <a:ext cx="620690" cy="533400"/>
            </a:xfrm>
            <a:prstGeom prst="rect">
              <a:avLst/>
            </a:prstGeom>
          </p:spPr>
        </p:pic>
        <p:sp>
          <p:nvSpPr>
            <p:cNvPr id="68" name="TextBox 67"/>
            <p:cNvSpPr txBox="1"/>
            <p:nvPr/>
          </p:nvSpPr>
          <p:spPr>
            <a:xfrm>
              <a:off x="1444217" y="2787885"/>
              <a:ext cx="689383" cy="406265"/>
            </a:xfrm>
            <a:prstGeom prst="rect">
              <a:avLst/>
            </a:prstGeom>
            <a:noFill/>
          </p:spPr>
          <p:txBody>
            <a:bodyPr wrap="square" rtlCol="0">
              <a:spAutoFit/>
            </a:bodyPr>
            <a:lstStyle/>
            <a:p>
              <a:pPr algn="ctr"/>
              <a:r>
                <a:rPr lang="en-US" sz="1020" dirty="0">
                  <a:solidFill>
                    <a:srgbClr val="FFFFFF"/>
                  </a:solidFill>
                </a:rPr>
                <a:t>Reverse Proxy</a:t>
              </a:r>
            </a:p>
          </p:txBody>
        </p:sp>
      </p:grpSp>
      <p:cxnSp>
        <p:nvCxnSpPr>
          <p:cNvPr id="69" name="Straight Arrow Connector 68"/>
          <p:cNvCxnSpPr/>
          <p:nvPr/>
        </p:nvCxnSpPr>
        <p:spPr>
          <a:xfrm flipV="1">
            <a:off x="6791100" y="4512913"/>
            <a:ext cx="1544050"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779102" y="4762001"/>
            <a:ext cx="1544050"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253569" y="5458858"/>
            <a:ext cx="1864937" cy="874378"/>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799729" y="6320749"/>
            <a:ext cx="1681210" cy="1"/>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12183" y="1235399"/>
            <a:ext cx="23507" cy="1241109"/>
          </a:xfrm>
          <a:prstGeom prst="line">
            <a:avLst/>
          </a:prstGeom>
          <a:ln w="57150">
            <a:headEnd type="none"/>
            <a:tailEnd type="none"/>
          </a:ln>
        </p:spPr>
        <p:style>
          <a:lnRef idx="3">
            <a:schemeClr val="accent6"/>
          </a:lnRef>
          <a:fillRef idx="0">
            <a:schemeClr val="accent6"/>
          </a:fillRef>
          <a:effectRef idx="2">
            <a:schemeClr val="accent6"/>
          </a:effectRef>
          <a:fontRef idx="minor">
            <a:schemeClr val="tx1"/>
          </a:fontRef>
        </p:style>
      </p:cxnSp>
      <p:cxnSp>
        <p:nvCxnSpPr>
          <p:cNvPr id="74" name="Straight Connector 73"/>
          <p:cNvCxnSpPr/>
          <p:nvPr/>
        </p:nvCxnSpPr>
        <p:spPr>
          <a:xfrm>
            <a:off x="8550901" y="2726487"/>
            <a:ext cx="23507" cy="1241109"/>
          </a:xfrm>
          <a:prstGeom prst="line">
            <a:avLst/>
          </a:prstGeom>
          <a:ln w="57150">
            <a:headEnd type="none"/>
            <a:tailEnd type="non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36339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8"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500"/>
                                        <p:tgtEl>
                                          <p:spTgt spid="47"/>
                                        </p:tgtEl>
                                      </p:cBhvr>
                                    </p:animEffect>
                                  </p:childTnLst>
                                </p:cTn>
                              </p:par>
                              <p:par>
                                <p:cTn id="81" presetID="22" presetClass="entr" presetSubtype="8"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par>
                                <p:cTn id="84" presetID="22" presetClass="entr" presetSubtype="8"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left)">
                                      <p:cBhvr>
                                        <p:cTn id="86" dur="500"/>
                                        <p:tgtEl>
                                          <p:spTgt spid="46"/>
                                        </p:tgtEl>
                                      </p:cBhvr>
                                    </p:animEffect>
                                  </p:childTnLst>
                                </p:cTn>
                              </p:par>
                              <p:par>
                                <p:cTn id="87" presetID="22" presetClass="entr" presetSubtype="2"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right)">
                                      <p:cBhvr>
                                        <p:cTn id="89" dur="500"/>
                                        <p:tgtEl>
                                          <p:spTgt spid="7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right)">
                                      <p:cBhvr>
                                        <p:cTn id="94" dur="500"/>
                                        <p:tgtEl>
                                          <p:spTgt spid="71"/>
                                        </p:tgtEl>
                                      </p:cBhvr>
                                    </p:animEffect>
                                  </p:childTnLst>
                                </p:cTn>
                              </p:par>
                              <p:par>
                                <p:cTn id="95" presetID="22" presetClass="entr" presetSubtype="8"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par>
                                <p:cTn id="98" presetID="22" presetClass="entr" presetSubtype="8" fill="hold" nodeType="with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wipe(left)">
                                      <p:cBhvr>
                                        <p:cTn id="100" dur="500"/>
                                        <p:tgtEl>
                                          <p:spTgt spid="70"/>
                                        </p:tgtEl>
                                      </p:cBhvr>
                                    </p:animEffect>
                                  </p:childTnLst>
                                </p:cTn>
                              </p:par>
                              <p:par>
                                <p:cTn id="101" presetID="22" presetClass="entr" presetSubtype="8"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wipe(left)">
                                      <p:cBhvr>
                                        <p:cTn id="10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1734798" cy="1181734"/>
          </a:xfrm>
        </p:spPr>
        <p:txBody>
          <a:bodyPr/>
          <a:lstStyle/>
          <a:p>
            <a:r>
              <a:rPr lang="en-US" dirty="0" smtClean="0"/>
              <a:t>Mobile Authentication Options</a:t>
            </a:r>
            <a:endParaRPr lang="en-US" dirty="0"/>
          </a:p>
        </p:txBody>
      </p:sp>
    </p:spTree>
    <p:extLst>
      <p:ext uri="{BB962C8B-B14F-4D97-AF65-F5344CB8AC3E}">
        <p14:creationId xmlns:p14="http://schemas.microsoft.com/office/powerpoint/2010/main" val="3804160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Mobile Authentication </a:t>
            </a:r>
            <a:r>
              <a:rPr lang="en-US" dirty="0" smtClean="0"/>
              <a:t>Options – pre SfB Server</a:t>
            </a:r>
            <a:endParaRPr lang="en-US" dirty="0"/>
          </a:p>
        </p:txBody>
      </p:sp>
      <p:sp>
        <p:nvSpPr>
          <p:cNvPr id="19" name="Rounded Rectangle 18"/>
          <p:cNvSpPr/>
          <p:nvPr/>
        </p:nvSpPr>
        <p:spPr bwMode="auto">
          <a:xfrm>
            <a:off x="1341437" y="1744662"/>
            <a:ext cx="9029700" cy="845820"/>
          </a:xfrm>
          <a:prstGeom prst="roundRect">
            <a:avLst/>
          </a:prstGeom>
          <a:solidFill>
            <a:srgbClr val="6E6E73"/>
          </a:solidFill>
          <a:ln w="10795" cap="flat" cmpd="sng" algn="ctr">
            <a:solidFill>
              <a:srgbClr val="6E6E73">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000" kern="0" dirty="0" smtClean="0">
                <a:gradFill>
                  <a:gsLst>
                    <a:gs pos="0">
                      <a:srgbClr val="FFFFFF"/>
                    </a:gs>
                    <a:gs pos="100000">
                      <a:srgbClr val="FFFFFF"/>
                    </a:gs>
                  </a:gsLst>
                  <a:lin ang="5400000" scaled="0"/>
                </a:gradFill>
              </a:rPr>
              <a:t>Pool-level </a:t>
            </a:r>
            <a:r>
              <a:rPr lang="en-US" sz="2000" kern="0" dirty="0" err="1" smtClean="0">
                <a:gradFill>
                  <a:gsLst>
                    <a:gs pos="0">
                      <a:srgbClr val="FFFFFF"/>
                    </a:gs>
                    <a:gs pos="100000">
                      <a:srgbClr val="FFFFFF"/>
                    </a:gs>
                  </a:gsLst>
                  <a:lin ang="5400000" scaled="0"/>
                </a:gradFill>
              </a:rPr>
              <a:t>WebServiceConfiguration</a:t>
            </a:r>
            <a:endParaRPr lang="en-US" sz="2000" kern="0" dirty="0" smtClean="0">
              <a:gradFill>
                <a:gsLst>
                  <a:gs pos="0">
                    <a:srgbClr val="FFFFFF"/>
                  </a:gs>
                  <a:gs pos="100000">
                    <a:srgbClr val="FFFFFF"/>
                  </a:gs>
                </a:gsLst>
                <a:lin ang="5400000" scaled="0"/>
              </a:gradFill>
            </a:endParaRPr>
          </a:p>
        </p:txBody>
      </p:sp>
      <p:sp>
        <p:nvSpPr>
          <p:cNvPr id="20" name="Rounded Rectangle 19"/>
          <p:cNvSpPr/>
          <p:nvPr/>
        </p:nvSpPr>
        <p:spPr bwMode="auto">
          <a:xfrm>
            <a:off x="2198687" y="2590482"/>
            <a:ext cx="342900" cy="169164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600" kern="0" dirty="0" err="1" smtClean="0">
                <a:gradFill>
                  <a:gsLst>
                    <a:gs pos="0">
                      <a:srgbClr val="FFFFFF"/>
                    </a:gs>
                    <a:gs pos="100000">
                      <a:srgbClr val="FFFFFF"/>
                    </a:gs>
                  </a:gsLst>
                  <a:lin ang="5400000" scaled="0"/>
                </a:gradFill>
              </a:rPr>
              <a:t>WindowsAuth</a:t>
            </a:r>
            <a:endParaRPr lang="en-US" sz="1600" kern="0" dirty="0" smtClean="0">
              <a:gradFill>
                <a:gsLst>
                  <a:gs pos="0">
                    <a:srgbClr val="FFFFFF"/>
                  </a:gs>
                  <a:gs pos="100000">
                    <a:srgbClr val="FFFFFF"/>
                  </a:gs>
                </a:gsLst>
                <a:lin ang="5400000" scaled="0"/>
              </a:gradFill>
            </a:endParaRPr>
          </a:p>
        </p:txBody>
      </p:sp>
      <p:sp>
        <p:nvSpPr>
          <p:cNvPr id="21" name="Rounded Rectangle 20"/>
          <p:cNvSpPr/>
          <p:nvPr/>
        </p:nvSpPr>
        <p:spPr bwMode="auto">
          <a:xfrm>
            <a:off x="3227387" y="2590482"/>
            <a:ext cx="342900" cy="169164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600" kern="0" dirty="0" err="1" smtClean="0">
                <a:gradFill>
                  <a:gsLst>
                    <a:gs pos="0">
                      <a:srgbClr val="FFFFFF"/>
                    </a:gs>
                    <a:gs pos="100000">
                      <a:srgbClr val="FFFFFF"/>
                    </a:gs>
                  </a:gsLst>
                  <a:lin ang="5400000" scaled="0"/>
                </a:gradFill>
              </a:rPr>
              <a:t>UseCertAuth</a:t>
            </a:r>
            <a:endParaRPr lang="en-US" sz="1600" kern="0" dirty="0" smtClean="0">
              <a:gradFill>
                <a:gsLst>
                  <a:gs pos="0">
                    <a:srgbClr val="FFFFFF"/>
                  </a:gs>
                  <a:gs pos="100000">
                    <a:srgbClr val="FFFFFF"/>
                  </a:gs>
                </a:gsLst>
                <a:lin ang="5400000" scaled="0"/>
              </a:gradFill>
            </a:endParaRPr>
          </a:p>
        </p:txBody>
      </p:sp>
      <p:sp>
        <p:nvSpPr>
          <p:cNvPr id="22" name="Rounded Rectangle 21"/>
          <p:cNvSpPr/>
          <p:nvPr/>
        </p:nvSpPr>
        <p:spPr bwMode="auto">
          <a:xfrm>
            <a:off x="4256087" y="2590482"/>
            <a:ext cx="342900" cy="169164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600" kern="0" dirty="0" err="1" smtClean="0">
                <a:gradFill>
                  <a:gsLst>
                    <a:gs pos="0">
                      <a:srgbClr val="FFFFFF"/>
                    </a:gs>
                    <a:gs pos="100000">
                      <a:srgbClr val="FFFFFF"/>
                    </a:gs>
                  </a:gsLst>
                  <a:lin ang="5400000" scaled="0"/>
                </a:gradFill>
              </a:rPr>
              <a:t>UsePinAuth</a:t>
            </a:r>
            <a:endParaRPr lang="en-US" sz="1600" kern="0" dirty="0" smtClean="0">
              <a:gradFill>
                <a:gsLst>
                  <a:gs pos="0">
                    <a:srgbClr val="FFFFFF"/>
                  </a:gs>
                  <a:gs pos="100000">
                    <a:srgbClr val="FFFFFF"/>
                  </a:gs>
                </a:gsLst>
                <a:lin ang="5400000" scaled="0"/>
              </a:gradFill>
            </a:endParaRPr>
          </a:p>
        </p:txBody>
      </p:sp>
      <p:sp>
        <p:nvSpPr>
          <p:cNvPr id="23" name="Rounded Rectangle 22"/>
          <p:cNvSpPr/>
          <p:nvPr/>
        </p:nvSpPr>
        <p:spPr bwMode="auto">
          <a:xfrm>
            <a:off x="8603297" y="2579052"/>
            <a:ext cx="342900" cy="169164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200" kern="0" dirty="0" smtClean="0">
                <a:gradFill>
                  <a:gsLst>
                    <a:gs pos="0">
                      <a:srgbClr val="FFFFFF"/>
                    </a:gs>
                    <a:gs pos="100000">
                      <a:srgbClr val="FFFFFF"/>
                    </a:gs>
                  </a:gsLst>
                  <a:lin ang="5400000" scaled="0"/>
                </a:gradFill>
              </a:rPr>
              <a:t>UseWsFedPassiveAuth </a:t>
            </a:r>
          </a:p>
        </p:txBody>
      </p:sp>
      <p:cxnSp>
        <p:nvCxnSpPr>
          <p:cNvPr id="24" name="Straight Connector 23"/>
          <p:cNvCxnSpPr/>
          <p:nvPr/>
        </p:nvCxnSpPr>
        <p:spPr>
          <a:xfrm>
            <a:off x="4850447" y="3333432"/>
            <a:ext cx="3543300" cy="0"/>
          </a:xfrm>
          <a:prstGeom prst="line">
            <a:avLst/>
          </a:prstGeom>
          <a:noFill/>
          <a:ln w="9525" cap="flat" cmpd="sng" algn="ctr">
            <a:solidFill>
              <a:srgbClr val="FFFFFF"/>
            </a:solidFill>
            <a:prstDash val="dashDot"/>
            <a:headEnd type="none"/>
            <a:tailEnd type="none"/>
          </a:ln>
          <a:effectLst/>
        </p:spPr>
      </p:cxnSp>
      <p:sp>
        <p:nvSpPr>
          <p:cNvPr id="25" name="Right Brace 24"/>
          <p:cNvSpPr/>
          <p:nvPr/>
        </p:nvSpPr>
        <p:spPr>
          <a:xfrm rot="5400000">
            <a:off x="4730107" y="1064577"/>
            <a:ext cx="1485900" cy="7829550"/>
          </a:xfrm>
          <a:prstGeom prst="rightBrace">
            <a:avLst/>
          </a:prstGeom>
          <a:noFill/>
          <a:ln w="9525" cap="flat" cmpd="sng" algn="ctr">
            <a:solidFill>
              <a:srgbClr val="FFFFFF"/>
            </a:solidFill>
            <a:prstDash val="solid"/>
            <a:headEnd type="none"/>
            <a:tailEnd type="none"/>
          </a:ln>
          <a:effectLst/>
        </p:spPr>
        <p:txBody>
          <a:bodyPr rtlCol="0" anchor="ctr"/>
          <a:lstStyle/>
          <a:p>
            <a:pPr algn="ctr" defTabSz="914363">
              <a:defRPr/>
            </a:pPr>
            <a:endParaRPr lang="en-US" kern="0" smtClean="0">
              <a:solidFill>
                <a:srgbClr val="FFFFFF"/>
              </a:solidFill>
            </a:endParaRPr>
          </a:p>
        </p:txBody>
      </p:sp>
      <p:sp>
        <p:nvSpPr>
          <p:cNvPr id="26" name="Rounded Rectangle 25"/>
          <p:cNvSpPr/>
          <p:nvPr/>
        </p:nvSpPr>
        <p:spPr bwMode="auto">
          <a:xfrm>
            <a:off x="2015807" y="5722303"/>
            <a:ext cx="834390" cy="457199"/>
          </a:xfrm>
          <a:prstGeom prst="roundRect">
            <a:avLst/>
          </a:prstGeom>
          <a:solidFill>
            <a:srgbClr val="93999D"/>
          </a:solidFill>
          <a:ln w="10795" cap="flat" cmpd="sng" algn="ctr">
            <a:solidFill>
              <a:srgbClr val="93999D">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gradFill>
                  <a:gsLst>
                    <a:gs pos="0">
                      <a:srgbClr val="FFFFFF"/>
                    </a:gs>
                    <a:gs pos="100000">
                      <a:srgbClr val="FFFFFF"/>
                    </a:gs>
                  </a:gsLst>
                  <a:lin ang="5400000" scaled="0"/>
                </a:gradFill>
              </a:rPr>
              <a:t>Lync desktop</a:t>
            </a:r>
          </a:p>
        </p:txBody>
      </p:sp>
      <p:sp>
        <p:nvSpPr>
          <p:cNvPr id="27" name="Rounded Rectangle 26"/>
          <p:cNvSpPr/>
          <p:nvPr/>
        </p:nvSpPr>
        <p:spPr bwMode="auto">
          <a:xfrm>
            <a:off x="3421697" y="5722303"/>
            <a:ext cx="834390" cy="457199"/>
          </a:xfrm>
          <a:prstGeom prst="roundRect">
            <a:avLst/>
          </a:prstGeom>
          <a:solidFill>
            <a:srgbClr val="93999D"/>
          </a:solidFill>
          <a:ln w="10795" cap="flat" cmpd="sng" algn="ctr">
            <a:solidFill>
              <a:srgbClr val="93999D">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gradFill>
                  <a:gsLst>
                    <a:gs pos="0">
                      <a:srgbClr val="FFFFFF"/>
                    </a:gs>
                    <a:gs pos="100000">
                      <a:srgbClr val="FFFFFF"/>
                    </a:gs>
                  </a:gsLst>
                  <a:lin ang="5400000" scaled="0"/>
                </a:gradFill>
              </a:rPr>
              <a:t>Lync Mac</a:t>
            </a:r>
          </a:p>
        </p:txBody>
      </p:sp>
      <p:sp>
        <p:nvSpPr>
          <p:cNvPr id="28" name="Rounded Rectangle 27"/>
          <p:cNvSpPr/>
          <p:nvPr/>
        </p:nvSpPr>
        <p:spPr bwMode="auto">
          <a:xfrm>
            <a:off x="4581679" y="5722303"/>
            <a:ext cx="834390" cy="457199"/>
          </a:xfrm>
          <a:prstGeom prst="roundRect">
            <a:avLst/>
          </a:prstGeom>
          <a:solidFill>
            <a:srgbClr val="93999D"/>
          </a:solidFill>
          <a:ln w="10795" cap="flat" cmpd="sng" algn="ctr">
            <a:solidFill>
              <a:srgbClr val="93999D">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gradFill>
                  <a:gsLst>
                    <a:gs pos="0">
                      <a:srgbClr val="FFFFFF"/>
                    </a:gs>
                    <a:gs pos="100000">
                      <a:srgbClr val="FFFFFF"/>
                    </a:gs>
                  </a:gsLst>
                  <a:lin ang="5400000" scaled="0"/>
                </a:gradFill>
              </a:rPr>
              <a:t>WP</a:t>
            </a:r>
          </a:p>
        </p:txBody>
      </p:sp>
      <p:sp>
        <p:nvSpPr>
          <p:cNvPr id="29" name="Rounded Rectangle 28"/>
          <p:cNvSpPr/>
          <p:nvPr/>
        </p:nvSpPr>
        <p:spPr bwMode="auto">
          <a:xfrm>
            <a:off x="8299043" y="5722303"/>
            <a:ext cx="834390" cy="457199"/>
          </a:xfrm>
          <a:prstGeom prst="roundRect">
            <a:avLst/>
          </a:prstGeom>
          <a:solidFill>
            <a:srgbClr val="93999D"/>
          </a:solidFill>
          <a:ln w="10795" cap="flat" cmpd="sng" algn="ctr">
            <a:solidFill>
              <a:srgbClr val="93999D">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gradFill>
                  <a:gsLst>
                    <a:gs pos="0">
                      <a:srgbClr val="FFFFFF"/>
                    </a:gs>
                    <a:gs pos="100000">
                      <a:srgbClr val="FFFFFF"/>
                    </a:gs>
                  </a:gsLst>
                  <a:lin ang="5400000" scaled="0"/>
                </a:gradFill>
              </a:rPr>
              <a:t>IP-Phones</a:t>
            </a:r>
          </a:p>
        </p:txBody>
      </p:sp>
      <p:cxnSp>
        <p:nvCxnSpPr>
          <p:cNvPr id="30" name="Straight Connector 29"/>
          <p:cNvCxnSpPr/>
          <p:nvPr/>
        </p:nvCxnSpPr>
        <p:spPr>
          <a:xfrm>
            <a:off x="5734367" y="5950902"/>
            <a:ext cx="2327910" cy="0"/>
          </a:xfrm>
          <a:prstGeom prst="line">
            <a:avLst/>
          </a:prstGeom>
          <a:noFill/>
          <a:ln w="9525" cap="flat" cmpd="sng" algn="ctr">
            <a:solidFill>
              <a:srgbClr val="FFFFFF"/>
            </a:solidFill>
            <a:prstDash val="dashDot"/>
            <a:headEnd type="none"/>
            <a:tailEnd type="none"/>
          </a:ln>
          <a:effectLst/>
        </p:spPr>
      </p:cxnSp>
    </p:spTree>
    <p:extLst>
      <p:ext uri="{BB962C8B-B14F-4D97-AF65-F5344CB8AC3E}">
        <p14:creationId xmlns:p14="http://schemas.microsoft.com/office/powerpoint/2010/main" val="180317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3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20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2452" y="2279807"/>
            <a:ext cx="11755357" cy="1827748"/>
          </a:xfrm>
        </p:spPr>
        <p:txBody>
          <a:bodyPr/>
          <a:lstStyle/>
          <a:p>
            <a:r>
              <a:rPr lang="en-US" sz="2652" dirty="0">
                <a:solidFill>
                  <a:srgbClr val="EAEAEA"/>
                </a:solidFill>
              </a:rPr>
              <a:t>Test your Skype for Business knowledge with questions created by MVPs and enjoy the trivia fun tomorrow night with complimentary food &amp; drinks, and the chance to win great prizes!</a:t>
            </a:r>
          </a:p>
          <a:p>
            <a:endParaRPr lang="en-US" sz="2652" dirty="0">
              <a:solidFill>
                <a:srgbClr val="EAEAEA"/>
              </a:solidFill>
            </a:endParaRPr>
          </a:p>
          <a:p>
            <a:r>
              <a:rPr lang="en-US" sz="2652" dirty="0">
                <a:solidFill>
                  <a:srgbClr val="EAEAEA"/>
                </a:solidFill>
              </a:rPr>
              <a:t>Tweet a photo from any Skype for Business session using the hashtag </a:t>
            </a:r>
            <a:r>
              <a:rPr lang="en-US" sz="2652" b="1" dirty="0">
                <a:solidFill>
                  <a:schemeClr val="bg1"/>
                </a:solidFill>
              </a:rPr>
              <a:t>#Skype4BTrivia </a:t>
            </a:r>
            <a:r>
              <a:rPr lang="en-US" sz="2652" dirty="0">
                <a:solidFill>
                  <a:srgbClr val="EAEAEA"/>
                </a:solidFill>
              </a:rPr>
              <a:t>and be entered into a drawing to win a ticket to this invite-only Trivia game for you and a guest. One entry will be randomly selected each day.*</a:t>
            </a:r>
          </a:p>
          <a:p>
            <a:endParaRPr lang="en-US" sz="2652" dirty="0">
              <a:solidFill>
                <a:srgbClr val="EAEAEA"/>
              </a:solidFill>
            </a:endParaRPr>
          </a:p>
          <a:p>
            <a:r>
              <a:rPr lang="en-US" sz="2652" dirty="0">
                <a:solidFill>
                  <a:srgbClr val="EAEAEA"/>
                </a:solidFill>
              </a:rPr>
              <a:t>If you don’t score an invite, you can still compete on Twitter with </a:t>
            </a:r>
            <a:r>
              <a:rPr lang="en-US" sz="2652" b="1" dirty="0">
                <a:solidFill>
                  <a:schemeClr val="bg1"/>
                </a:solidFill>
              </a:rPr>
              <a:t>@SkypeBusiness Wednesday at 8:30pm </a:t>
            </a:r>
            <a:r>
              <a:rPr lang="en-US" sz="2652" dirty="0">
                <a:solidFill>
                  <a:srgbClr val="EAEAEA"/>
                </a:solidFill>
              </a:rPr>
              <a:t>for your chance to win a Surface Pro 3!** </a:t>
            </a:r>
          </a:p>
        </p:txBody>
      </p:sp>
      <p:sp>
        <p:nvSpPr>
          <p:cNvPr id="2" name="Title 1"/>
          <p:cNvSpPr>
            <a:spLocks noGrp="1"/>
          </p:cNvSpPr>
          <p:nvPr>
            <p:ph type="title"/>
          </p:nvPr>
        </p:nvSpPr>
        <p:spPr>
          <a:xfrm>
            <a:off x="292452" y="1416503"/>
            <a:ext cx="9142639" cy="914260"/>
          </a:xfrm>
        </p:spPr>
        <p:txBody>
          <a:bodyPr/>
          <a:lstStyle/>
          <a:p>
            <a:r>
              <a:rPr lang="en-US" dirty="0" smtClean="0">
                <a:solidFill>
                  <a:schemeClr val="bg2">
                    <a:lumMod val="20000"/>
                    <a:lumOff val="80000"/>
                  </a:schemeClr>
                </a:solidFill>
              </a:rPr>
              <a:t>Skype for Business Trivia</a:t>
            </a:r>
            <a:endParaRPr lang="en-US" dirty="0">
              <a:solidFill>
                <a:schemeClr val="bg2">
                  <a:lumMod val="20000"/>
                  <a:lumOff val="80000"/>
                </a:schemeClr>
              </a:solidFill>
            </a:endParaRPr>
          </a:p>
        </p:txBody>
      </p:sp>
      <p:sp>
        <p:nvSpPr>
          <p:cNvPr id="7" name="TextBox 6"/>
          <p:cNvSpPr txBox="1"/>
          <p:nvPr/>
        </p:nvSpPr>
        <p:spPr>
          <a:xfrm>
            <a:off x="8503888" y="6490494"/>
            <a:ext cx="3960337" cy="577937"/>
          </a:xfrm>
          <a:prstGeom prst="rect">
            <a:avLst/>
          </a:prstGeom>
          <a:noFill/>
        </p:spPr>
        <p:txBody>
          <a:bodyPr wrap="none" lIns="182854" tIns="146283" rIns="182854" bIns="146283" rtlCol="0">
            <a:spAutoFit/>
          </a:bodyPr>
          <a:lstStyle/>
          <a:p>
            <a:pPr defTabSz="932563">
              <a:lnSpc>
                <a:spcPct val="90000"/>
              </a:lnSpc>
              <a:spcAft>
                <a:spcPts val="600"/>
              </a:spcAft>
            </a:pPr>
            <a:r>
              <a:rPr lang="en-US" sz="2000" dirty="0">
                <a:solidFill>
                  <a:srgbClr val="FFFFFF"/>
                </a:solidFill>
                <a:latin typeface="Segoe UI Light"/>
              </a:rPr>
              <a:t>Microsoft </a:t>
            </a:r>
            <a:r>
              <a:rPr lang="en-US" sz="2000" dirty="0">
                <a:solidFill>
                  <a:srgbClr val="FFFFFF"/>
                </a:solidFill>
              </a:rPr>
              <a:t>Ignite   </a:t>
            </a:r>
            <a:r>
              <a:rPr lang="en-US" sz="2000" dirty="0">
                <a:solidFill>
                  <a:srgbClr val="FFFFFF"/>
                </a:solidFill>
                <a:latin typeface="Segoe UI Light"/>
              </a:rPr>
              <a:t>#Skype4BTrivia</a:t>
            </a:r>
          </a:p>
        </p:txBody>
      </p:sp>
      <p:cxnSp>
        <p:nvCxnSpPr>
          <p:cNvPr id="9" name="Straight Connector 8"/>
          <p:cNvCxnSpPr/>
          <p:nvPr/>
        </p:nvCxnSpPr>
        <p:spPr>
          <a:xfrm>
            <a:off x="10490400" y="6605747"/>
            <a:ext cx="0" cy="274279"/>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0006" y="6093299"/>
            <a:ext cx="12385587" cy="670512"/>
          </a:xfrm>
          <a:prstGeom prst="rect">
            <a:avLst/>
          </a:prstGeom>
        </p:spPr>
        <p:txBody>
          <a:bodyPr wrap="square">
            <a:spAutoFit/>
          </a:bodyPr>
          <a:lstStyle/>
          <a:p>
            <a:r>
              <a:rPr lang="en-US" sz="1122" dirty="0">
                <a:solidFill>
                  <a:srgbClr val="EAEAEA"/>
                </a:solidFill>
                <a:latin typeface="Segoe UI Light"/>
              </a:rPr>
              <a:t>*</a:t>
            </a:r>
            <a:r>
              <a:rPr lang="en-US" sz="1122" dirty="0">
                <a:solidFill>
                  <a:srgbClr val="EAEAEA"/>
                </a:solidFill>
                <a:latin typeface="Segoe UI Semilight"/>
                <a:cs typeface="Segoe UI Semilight"/>
              </a:rPr>
              <a:t>No purchase necessary. Open only to event attendees. Game ends 5/7/2015. See Skype for Business Facebook for full Official Rules.</a:t>
            </a:r>
          </a:p>
          <a:p>
            <a:r>
              <a:rPr lang="en-US" sz="1122" dirty="0">
                <a:solidFill>
                  <a:srgbClr val="EAEAEA"/>
                </a:solidFill>
                <a:latin typeface="Segoe UI Semilight"/>
                <a:cs typeface="Segoe UI Semilight"/>
              </a:rPr>
              <a:t>**No purchase necessary. Open only to legal residents of any country where Surface Pro 3 is certified for distribution. Game ends 5/7/2015. See Skype for Business Facebook for full Official Rules.</a:t>
            </a:r>
          </a:p>
          <a:p>
            <a:endParaRPr lang="en-US" sz="1428" dirty="0">
              <a:solidFill>
                <a:srgbClr val="EAEAEA"/>
              </a:solidFill>
              <a:latin typeface="Segoe UI Semilight"/>
              <a:cs typeface="Segoe UI Semilight"/>
            </a:endParaRPr>
          </a:p>
        </p:txBody>
      </p:sp>
    </p:spTree>
    <p:extLst>
      <p:ext uri="{BB962C8B-B14F-4D97-AF65-F5344CB8AC3E}">
        <p14:creationId xmlns:p14="http://schemas.microsoft.com/office/powerpoint/2010/main" val="2774010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400" dirty="0"/>
              <a:t>Mobile Authentication </a:t>
            </a:r>
            <a:r>
              <a:rPr lang="en-US" sz="4400" dirty="0" smtClean="0"/>
              <a:t>Options – new in SfB Server</a:t>
            </a:r>
            <a:endParaRPr lang="en-US" sz="4400" dirty="0"/>
          </a:p>
        </p:txBody>
      </p:sp>
      <p:sp>
        <p:nvSpPr>
          <p:cNvPr id="103" name="Rounded Rectangle 102"/>
          <p:cNvSpPr/>
          <p:nvPr/>
        </p:nvSpPr>
        <p:spPr bwMode="auto">
          <a:xfrm>
            <a:off x="1112837" y="1668462"/>
            <a:ext cx="9029700" cy="845820"/>
          </a:xfrm>
          <a:prstGeom prst="roundRect">
            <a:avLst/>
          </a:prstGeom>
          <a:solidFill>
            <a:srgbClr val="6E6E73"/>
          </a:solidFill>
          <a:ln w="10795" cap="flat" cmpd="sng" algn="ctr">
            <a:solidFill>
              <a:srgbClr val="6E6E73">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2000" kern="0" dirty="0" smtClean="0">
                <a:gradFill>
                  <a:gsLst>
                    <a:gs pos="0">
                      <a:srgbClr val="FFFFFF"/>
                    </a:gs>
                    <a:gs pos="100000">
                      <a:srgbClr val="FFFFFF"/>
                    </a:gs>
                  </a:gsLst>
                  <a:lin ang="5400000" scaled="0"/>
                </a:gradFill>
              </a:rPr>
              <a:t>Pool-level </a:t>
            </a:r>
            <a:r>
              <a:rPr lang="en-US" sz="2000" kern="0" dirty="0" err="1" smtClean="0">
                <a:gradFill>
                  <a:gsLst>
                    <a:gs pos="0">
                      <a:srgbClr val="FFFFFF"/>
                    </a:gs>
                    <a:gs pos="100000">
                      <a:srgbClr val="FFFFFF"/>
                    </a:gs>
                  </a:gsLst>
                  <a:lin ang="5400000" scaled="0"/>
                </a:gradFill>
              </a:rPr>
              <a:t>WebServiceConfiguration</a:t>
            </a:r>
            <a:endParaRPr lang="en-US" sz="2000" kern="0" dirty="0" smtClean="0">
              <a:gradFill>
                <a:gsLst>
                  <a:gs pos="0">
                    <a:srgbClr val="FFFFFF"/>
                  </a:gs>
                  <a:gs pos="100000">
                    <a:srgbClr val="FFFFFF"/>
                  </a:gs>
                </a:gsLst>
                <a:lin ang="5400000" scaled="0"/>
              </a:gradFill>
            </a:endParaRPr>
          </a:p>
        </p:txBody>
      </p:sp>
      <p:sp>
        <p:nvSpPr>
          <p:cNvPr id="104" name="Rounded Rectangle 103"/>
          <p:cNvSpPr/>
          <p:nvPr/>
        </p:nvSpPr>
        <p:spPr bwMode="auto">
          <a:xfrm>
            <a:off x="1970087" y="2514282"/>
            <a:ext cx="342900" cy="169164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600" kern="0" dirty="0" err="1" smtClean="0">
                <a:gradFill>
                  <a:gsLst>
                    <a:gs pos="0">
                      <a:srgbClr val="FFFFFF"/>
                    </a:gs>
                    <a:gs pos="100000">
                      <a:srgbClr val="FFFFFF"/>
                    </a:gs>
                  </a:gsLst>
                  <a:lin ang="5400000" scaled="0"/>
                </a:gradFill>
              </a:rPr>
              <a:t>WindowsAuth</a:t>
            </a:r>
            <a:endParaRPr lang="en-US" sz="1600" kern="0" dirty="0" smtClean="0">
              <a:gradFill>
                <a:gsLst>
                  <a:gs pos="0">
                    <a:srgbClr val="FFFFFF"/>
                  </a:gs>
                  <a:gs pos="100000">
                    <a:srgbClr val="FFFFFF"/>
                  </a:gs>
                </a:gsLst>
                <a:lin ang="5400000" scaled="0"/>
              </a:gradFill>
            </a:endParaRPr>
          </a:p>
        </p:txBody>
      </p:sp>
      <p:sp>
        <p:nvSpPr>
          <p:cNvPr id="105" name="Rounded Rectangle 104"/>
          <p:cNvSpPr/>
          <p:nvPr/>
        </p:nvSpPr>
        <p:spPr bwMode="auto">
          <a:xfrm>
            <a:off x="2998787" y="2514282"/>
            <a:ext cx="342900" cy="169164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600" kern="0" dirty="0" err="1" smtClean="0">
                <a:gradFill>
                  <a:gsLst>
                    <a:gs pos="0">
                      <a:srgbClr val="FFFFFF"/>
                    </a:gs>
                    <a:gs pos="100000">
                      <a:srgbClr val="FFFFFF"/>
                    </a:gs>
                  </a:gsLst>
                  <a:lin ang="5400000" scaled="0"/>
                </a:gradFill>
              </a:rPr>
              <a:t>UseCertAuth</a:t>
            </a:r>
            <a:endParaRPr lang="en-US" sz="1600" kern="0" dirty="0" smtClean="0">
              <a:gradFill>
                <a:gsLst>
                  <a:gs pos="0">
                    <a:srgbClr val="FFFFFF"/>
                  </a:gs>
                  <a:gs pos="100000">
                    <a:srgbClr val="FFFFFF"/>
                  </a:gs>
                </a:gsLst>
                <a:lin ang="5400000" scaled="0"/>
              </a:gradFill>
            </a:endParaRPr>
          </a:p>
        </p:txBody>
      </p:sp>
      <p:sp>
        <p:nvSpPr>
          <p:cNvPr id="106" name="Rounded Rectangle 105"/>
          <p:cNvSpPr/>
          <p:nvPr/>
        </p:nvSpPr>
        <p:spPr bwMode="auto">
          <a:xfrm>
            <a:off x="4027487" y="2514282"/>
            <a:ext cx="342900" cy="169164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600" kern="0" dirty="0" err="1" smtClean="0">
                <a:gradFill>
                  <a:gsLst>
                    <a:gs pos="0">
                      <a:srgbClr val="FFFFFF"/>
                    </a:gs>
                    <a:gs pos="100000">
                      <a:srgbClr val="FFFFFF"/>
                    </a:gs>
                  </a:gsLst>
                  <a:lin ang="5400000" scaled="0"/>
                </a:gradFill>
              </a:rPr>
              <a:t>UsePinAuth</a:t>
            </a:r>
            <a:endParaRPr lang="en-US" sz="1600" kern="0" dirty="0" smtClean="0">
              <a:gradFill>
                <a:gsLst>
                  <a:gs pos="0">
                    <a:srgbClr val="FFFFFF"/>
                  </a:gs>
                  <a:gs pos="100000">
                    <a:srgbClr val="FFFFFF"/>
                  </a:gs>
                </a:gsLst>
                <a:lin ang="5400000" scaled="0"/>
              </a:gradFill>
            </a:endParaRPr>
          </a:p>
        </p:txBody>
      </p:sp>
      <p:sp>
        <p:nvSpPr>
          <p:cNvPr id="107" name="Rounded Rectangle 106"/>
          <p:cNvSpPr/>
          <p:nvPr/>
        </p:nvSpPr>
        <p:spPr bwMode="auto">
          <a:xfrm>
            <a:off x="8374697" y="2502852"/>
            <a:ext cx="342900" cy="169164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200" kern="0" dirty="0" smtClean="0">
                <a:gradFill>
                  <a:gsLst>
                    <a:gs pos="0">
                      <a:srgbClr val="FFFFFF"/>
                    </a:gs>
                    <a:gs pos="100000">
                      <a:srgbClr val="FFFFFF"/>
                    </a:gs>
                  </a:gsLst>
                  <a:lin ang="5400000" scaled="0"/>
                </a:gradFill>
              </a:rPr>
              <a:t>UseWsFedPassiveAuth </a:t>
            </a:r>
          </a:p>
        </p:txBody>
      </p:sp>
      <p:cxnSp>
        <p:nvCxnSpPr>
          <p:cNvPr id="108" name="Straight Connector 107"/>
          <p:cNvCxnSpPr/>
          <p:nvPr/>
        </p:nvCxnSpPr>
        <p:spPr>
          <a:xfrm>
            <a:off x="4621847" y="3257232"/>
            <a:ext cx="3543300" cy="0"/>
          </a:xfrm>
          <a:prstGeom prst="line">
            <a:avLst/>
          </a:prstGeom>
          <a:noFill/>
          <a:ln w="9525" cap="flat" cmpd="sng" algn="ctr">
            <a:solidFill>
              <a:srgbClr val="FFFFFF"/>
            </a:solidFill>
            <a:prstDash val="dashDot"/>
            <a:headEnd type="none"/>
            <a:tailEnd type="none"/>
          </a:ln>
          <a:effectLst/>
        </p:spPr>
      </p:cxnSp>
      <p:sp>
        <p:nvSpPr>
          <p:cNvPr id="109" name="Right Brace 108"/>
          <p:cNvSpPr/>
          <p:nvPr/>
        </p:nvSpPr>
        <p:spPr>
          <a:xfrm rot="5400000">
            <a:off x="4855999" y="633884"/>
            <a:ext cx="1485900" cy="8538535"/>
          </a:xfrm>
          <a:prstGeom prst="rightBrace">
            <a:avLst/>
          </a:prstGeom>
          <a:noFill/>
          <a:ln w="9525" cap="flat" cmpd="sng" algn="ctr">
            <a:solidFill>
              <a:srgbClr val="FFFFFF"/>
            </a:solidFill>
            <a:prstDash val="solid"/>
            <a:headEnd type="none"/>
            <a:tailEnd type="none"/>
          </a:ln>
          <a:effectLst/>
        </p:spPr>
        <p:txBody>
          <a:bodyPr rtlCol="0" anchor="ctr"/>
          <a:lstStyle/>
          <a:p>
            <a:pPr algn="ctr" defTabSz="914363">
              <a:defRPr/>
            </a:pPr>
            <a:endParaRPr lang="en-US" kern="0" smtClean="0">
              <a:solidFill>
                <a:srgbClr val="FFFFFF"/>
              </a:solidFill>
            </a:endParaRPr>
          </a:p>
        </p:txBody>
      </p:sp>
      <p:sp>
        <p:nvSpPr>
          <p:cNvPr id="110" name="Rounded Rectangle 109"/>
          <p:cNvSpPr/>
          <p:nvPr/>
        </p:nvSpPr>
        <p:spPr bwMode="auto">
          <a:xfrm>
            <a:off x="1787207" y="5646103"/>
            <a:ext cx="834390" cy="457199"/>
          </a:xfrm>
          <a:prstGeom prst="roundRect">
            <a:avLst/>
          </a:prstGeom>
          <a:solidFill>
            <a:srgbClr val="93999D"/>
          </a:solidFill>
          <a:ln w="10795" cap="flat" cmpd="sng" algn="ctr">
            <a:solidFill>
              <a:srgbClr val="93999D">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gradFill>
                  <a:gsLst>
                    <a:gs pos="0">
                      <a:srgbClr val="FFFFFF"/>
                    </a:gs>
                    <a:gs pos="100000">
                      <a:srgbClr val="FFFFFF"/>
                    </a:gs>
                  </a:gsLst>
                  <a:lin ang="5400000" scaled="0"/>
                </a:gradFill>
              </a:rPr>
              <a:t>Lync desktop</a:t>
            </a:r>
          </a:p>
        </p:txBody>
      </p:sp>
      <p:sp>
        <p:nvSpPr>
          <p:cNvPr id="111" name="Rounded Rectangle 110"/>
          <p:cNvSpPr/>
          <p:nvPr/>
        </p:nvSpPr>
        <p:spPr bwMode="auto">
          <a:xfrm>
            <a:off x="3193097" y="5646103"/>
            <a:ext cx="834390" cy="457199"/>
          </a:xfrm>
          <a:prstGeom prst="roundRect">
            <a:avLst/>
          </a:prstGeom>
          <a:solidFill>
            <a:srgbClr val="93999D"/>
          </a:solidFill>
          <a:ln w="10795" cap="flat" cmpd="sng" algn="ctr">
            <a:solidFill>
              <a:srgbClr val="93999D">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gradFill>
                  <a:gsLst>
                    <a:gs pos="0">
                      <a:srgbClr val="FFFFFF"/>
                    </a:gs>
                    <a:gs pos="100000">
                      <a:srgbClr val="FFFFFF"/>
                    </a:gs>
                  </a:gsLst>
                  <a:lin ang="5400000" scaled="0"/>
                </a:gradFill>
              </a:rPr>
              <a:t>Lync Mac</a:t>
            </a:r>
          </a:p>
        </p:txBody>
      </p:sp>
      <p:sp>
        <p:nvSpPr>
          <p:cNvPr id="112" name="Rounded Rectangle 111"/>
          <p:cNvSpPr/>
          <p:nvPr/>
        </p:nvSpPr>
        <p:spPr bwMode="auto">
          <a:xfrm>
            <a:off x="4353079" y="5646103"/>
            <a:ext cx="834390" cy="457199"/>
          </a:xfrm>
          <a:prstGeom prst="roundRect">
            <a:avLst/>
          </a:prstGeom>
          <a:solidFill>
            <a:srgbClr val="93999D"/>
          </a:solidFill>
          <a:ln w="10795" cap="flat" cmpd="sng" algn="ctr">
            <a:solidFill>
              <a:srgbClr val="93999D">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gradFill>
                  <a:gsLst>
                    <a:gs pos="0">
                      <a:srgbClr val="FFFFFF"/>
                    </a:gs>
                    <a:gs pos="100000">
                      <a:srgbClr val="FFFFFF"/>
                    </a:gs>
                  </a:gsLst>
                  <a:lin ang="5400000" scaled="0"/>
                </a:gradFill>
              </a:rPr>
              <a:t>WP</a:t>
            </a:r>
          </a:p>
        </p:txBody>
      </p:sp>
      <p:sp>
        <p:nvSpPr>
          <p:cNvPr id="113" name="Rounded Rectangle 112"/>
          <p:cNvSpPr/>
          <p:nvPr/>
        </p:nvSpPr>
        <p:spPr bwMode="auto">
          <a:xfrm>
            <a:off x="8070443" y="5646103"/>
            <a:ext cx="834390" cy="457199"/>
          </a:xfrm>
          <a:prstGeom prst="roundRect">
            <a:avLst/>
          </a:prstGeom>
          <a:solidFill>
            <a:srgbClr val="93999D"/>
          </a:solidFill>
          <a:ln w="10795" cap="flat" cmpd="sng" algn="ctr">
            <a:solidFill>
              <a:srgbClr val="93999D">
                <a:shade val="50000"/>
              </a:srgbClr>
            </a:solid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gradFill>
                  <a:gsLst>
                    <a:gs pos="0">
                      <a:srgbClr val="FFFFFF"/>
                    </a:gs>
                    <a:gs pos="100000">
                      <a:srgbClr val="FFFFFF"/>
                    </a:gs>
                  </a:gsLst>
                  <a:lin ang="5400000" scaled="0"/>
                </a:gradFill>
              </a:rPr>
              <a:t>IP-Phones</a:t>
            </a:r>
          </a:p>
        </p:txBody>
      </p:sp>
      <p:cxnSp>
        <p:nvCxnSpPr>
          <p:cNvPr id="114" name="Straight Connector 113"/>
          <p:cNvCxnSpPr/>
          <p:nvPr/>
        </p:nvCxnSpPr>
        <p:spPr>
          <a:xfrm>
            <a:off x="5505767" y="5874702"/>
            <a:ext cx="2327910" cy="0"/>
          </a:xfrm>
          <a:prstGeom prst="line">
            <a:avLst/>
          </a:prstGeom>
          <a:noFill/>
          <a:ln w="9525" cap="flat" cmpd="sng" algn="ctr">
            <a:solidFill>
              <a:srgbClr val="FFFFFF"/>
            </a:solidFill>
            <a:prstDash val="dashDot"/>
            <a:headEnd type="none"/>
            <a:tailEnd type="none"/>
          </a:ln>
          <a:effectLst/>
        </p:spPr>
      </p:cxnSp>
      <p:sp>
        <p:nvSpPr>
          <p:cNvPr id="115" name="Rounded Rectangle 114"/>
          <p:cNvSpPr/>
          <p:nvPr/>
        </p:nvSpPr>
        <p:spPr bwMode="auto">
          <a:xfrm>
            <a:off x="9294156" y="2514282"/>
            <a:ext cx="368321" cy="2160270"/>
          </a:xfrm>
          <a:prstGeom prst="roundRect">
            <a:avLst/>
          </a:prstGeom>
          <a:solidFill>
            <a:srgbClr val="33353A"/>
          </a:solidFill>
          <a:ln w="10795" cap="flat" cmpd="sng" algn="ctr">
            <a:solidFill>
              <a:srgbClr val="33353A">
                <a:shade val="50000"/>
              </a:srgbClr>
            </a:solidFill>
            <a:prstDash val="solid"/>
            <a:headEnd type="none" w="med" len="med"/>
            <a:tailEnd type="none" w="med" len="med"/>
          </a:ln>
          <a:effectLst/>
        </p:spPr>
        <p:txBody>
          <a:bodyPr vert="vert270" wrap="square" lIns="0" tIns="46637" rIns="0" bIns="46637" numCol="1" rtlCol="0" anchor="ctr" anchorCtr="0" compatLnSpc="1">
            <a:prstTxWarp prst="textNoShape">
              <a:avLst/>
            </a:prstTxWarp>
          </a:bodyPr>
          <a:lstStyle/>
          <a:p>
            <a:pPr algn="ctr" defTabSz="932472" fontAlgn="base">
              <a:spcBef>
                <a:spcPct val="0"/>
              </a:spcBef>
              <a:spcAft>
                <a:spcPct val="0"/>
              </a:spcAft>
              <a:defRPr/>
            </a:pPr>
            <a:r>
              <a:rPr lang="en-US" sz="1400" kern="0" dirty="0" smtClean="0">
                <a:solidFill>
                  <a:srgbClr val="00B0F0"/>
                </a:solidFill>
              </a:rPr>
              <a:t>MobilePreferredAuthType</a:t>
            </a:r>
          </a:p>
        </p:txBody>
      </p:sp>
    </p:spTree>
    <p:extLst>
      <p:ext uri="{BB962C8B-B14F-4D97-AF65-F5344CB8AC3E}">
        <p14:creationId xmlns:p14="http://schemas.microsoft.com/office/powerpoint/2010/main" val="345866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Configuration</a:t>
            </a:r>
            <a:endParaRPr lang="en-US" dirty="0"/>
          </a:p>
        </p:txBody>
      </p:sp>
      <p:sp>
        <p:nvSpPr>
          <p:cNvPr id="5" name="Text Placeholder 4"/>
          <p:cNvSpPr>
            <a:spLocks noGrp="1"/>
          </p:cNvSpPr>
          <p:nvPr>
            <p:ph type="body" sz="quarter" idx="10"/>
          </p:nvPr>
        </p:nvSpPr>
        <p:spPr>
          <a:xfrm>
            <a:off x="277004" y="1516062"/>
            <a:ext cx="11887199" cy="2262158"/>
          </a:xfrm>
        </p:spPr>
        <p:txBody>
          <a:bodyPr/>
          <a:lstStyle/>
          <a:p>
            <a:r>
              <a:rPr lang="en-US" sz="1800" dirty="0"/>
              <a:t>Set-</a:t>
            </a:r>
            <a:r>
              <a:rPr lang="en-US" sz="1800" dirty="0" err="1"/>
              <a:t>csWebServiceConfiguration</a:t>
            </a:r>
            <a:r>
              <a:rPr lang="en-US" sz="1800" dirty="0"/>
              <a:t> –UseWsFedPassiveAuth $TRUE</a:t>
            </a:r>
          </a:p>
          <a:p>
            <a:r>
              <a:rPr lang="en-US" sz="1800" dirty="0"/>
              <a:t>Set-</a:t>
            </a:r>
            <a:r>
              <a:rPr lang="en-US" sz="1800" dirty="0" err="1"/>
              <a:t>csWebServiceConfiguration</a:t>
            </a:r>
            <a:r>
              <a:rPr lang="en-US" sz="1800" dirty="0"/>
              <a:t> –</a:t>
            </a:r>
            <a:r>
              <a:rPr lang="en-US" sz="1800" dirty="0" err="1"/>
              <a:t>WsFedPassiveMetadataUri</a:t>
            </a:r>
            <a:r>
              <a:rPr lang="en-US" sz="1800" dirty="0"/>
              <a:t> [URL] </a:t>
            </a:r>
          </a:p>
          <a:p>
            <a:endParaRPr lang="en-US" sz="1800" dirty="0"/>
          </a:p>
          <a:p>
            <a:r>
              <a:rPr lang="en-US" sz="1800" dirty="0"/>
              <a:t>additional config for mobile to use passive auth:</a:t>
            </a:r>
          </a:p>
          <a:p>
            <a:endParaRPr lang="en-US" sz="1800" dirty="0"/>
          </a:p>
          <a:p>
            <a:r>
              <a:rPr lang="en-US" sz="1800" dirty="0"/>
              <a:t>Set-</a:t>
            </a:r>
            <a:r>
              <a:rPr lang="en-US" sz="1800" dirty="0" err="1"/>
              <a:t>CsWebServiceConfiguration</a:t>
            </a:r>
            <a:r>
              <a:rPr lang="en-US" sz="1800" dirty="0"/>
              <a:t> -MobilePreferredAuthType </a:t>
            </a:r>
            <a:r>
              <a:rPr lang="en-US" sz="1800" dirty="0" err="1"/>
              <a:t>WsFedPassive</a:t>
            </a:r>
            <a:endParaRPr lang="en-US" sz="1800" dirty="0"/>
          </a:p>
          <a:p>
            <a:endParaRPr lang="en-US" sz="1800" dirty="0"/>
          </a:p>
        </p:txBody>
      </p:sp>
    </p:spTree>
    <p:extLst>
      <p:ext uri="{BB962C8B-B14F-4D97-AF65-F5344CB8AC3E}">
        <p14:creationId xmlns:p14="http://schemas.microsoft.com/office/powerpoint/2010/main" val="379966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Fiddler Demo</a:t>
            </a:r>
            <a:endParaRPr lang="en-US" dirty="0"/>
          </a:p>
        </p:txBody>
      </p:sp>
    </p:spTree>
    <p:extLst>
      <p:ext uri="{BB962C8B-B14F-4D97-AF65-F5344CB8AC3E}">
        <p14:creationId xmlns:p14="http://schemas.microsoft.com/office/powerpoint/2010/main" val="2391846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Tree>
    <p:extLst>
      <p:ext uri="{BB962C8B-B14F-4D97-AF65-F5344CB8AC3E}">
        <p14:creationId xmlns:p14="http://schemas.microsoft.com/office/powerpoint/2010/main" val="35920299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Launching New Skype for Business Insider Program</a:t>
            </a:r>
            <a:endParaRPr lang="en-US" sz="4400" dirty="0"/>
          </a:p>
        </p:txBody>
      </p:sp>
      <p:sp>
        <p:nvSpPr>
          <p:cNvPr id="4" name="Rectangle 3"/>
          <p:cNvSpPr/>
          <p:nvPr/>
        </p:nvSpPr>
        <p:spPr>
          <a:xfrm>
            <a:off x="3100108" y="2837812"/>
            <a:ext cx="6236259" cy="646331"/>
          </a:xfrm>
          <a:prstGeom prst="rect">
            <a:avLst/>
          </a:prstGeom>
        </p:spPr>
        <p:txBody>
          <a:bodyPr wrap="none">
            <a:spAutoFit/>
          </a:bodyPr>
          <a:lstStyle/>
          <a:p>
            <a:r>
              <a:rPr lang="en-US" sz="3600" dirty="0">
                <a:solidFill>
                  <a:srgbClr val="FFFFFF"/>
                </a:solidFill>
                <a:hlinkClick r:id="rId2"/>
              </a:rPr>
              <a:t>http://</a:t>
            </a:r>
            <a:r>
              <a:rPr lang="en-US" sz="3600" dirty="0" smtClean="0">
                <a:solidFill>
                  <a:srgbClr val="FFFFFF"/>
                </a:solidFill>
                <a:hlinkClick r:id="rId2"/>
              </a:rPr>
              <a:t>www.aka.ms/sfbinsider</a:t>
            </a:r>
            <a:r>
              <a:rPr lang="en-US" sz="3600" dirty="0" smtClean="0">
                <a:solidFill>
                  <a:srgbClr val="FFFFFF"/>
                </a:solidFill>
              </a:rPr>
              <a:t> </a:t>
            </a:r>
            <a:endParaRPr lang="en-US" sz="3600" dirty="0">
              <a:solidFill>
                <a:srgbClr val="FFFFFF"/>
              </a:solidFill>
            </a:endParaRPr>
          </a:p>
        </p:txBody>
      </p:sp>
    </p:spTree>
    <p:extLst>
      <p:ext uri="{BB962C8B-B14F-4D97-AF65-F5344CB8AC3E}">
        <p14:creationId xmlns:p14="http://schemas.microsoft.com/office/powerpoint/2010/main" val="30045072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graphicFrame>
        <p:nvGraphicFramePr>
          <p:cNvPr id="5" name="Table 4"/>
          <p:cNvGraphicFramePr>
            <a:graphicFrameLocks noGrp="1"/>
          </p:cNvGraphicFramePr>
          <p:nvPr>
            <p:extLst/>
          </p:nvPr>
        </p:nvGraphicFramePr>
        <p:xfrm>
          <a:off x="290196" y="1973263"/>
          <a:ext cx="11388436" cy="762000"/>
        </p:xfrm>
        <a:graphic>
          <a:graphicData uri="http://schemas.openxmlformats.org/drawingml/2006/table">
            <a:tbl>
              <a:tblPr firstRow="1" bandRow="1"/>
              <a:tblGrid>
                <a:gridCol w="872836">
                  <a:extLst>
                    <a:ext uri="{9D8B030D-6E8A-4147-A177-3AD203B41FA5}">
                      <a16:colId xmlns:a16="http://schemas.microsoft.com/office/drawing/2014/main" xmlns="" val="20000"/>
                    </a:ext>
                  </a:extLst>
                </a:gridCol>
                <a:gridCol w="1242323">
                  <a:extLst>
                    <a:ext uri="{9D8B030D-6E8A-4147-A177-3AD203B41FA5}">
                      <a16:colId xmlns:a16="http://schemas.microsoft.com/office/drawing/2014/main" xmlns="" val="20001"/>
                    </a:ext>
                  </a:extLst>
                </a:gridCol>
                <a:gridCol w="4828733">
                  <a:extLst>
                    <a:ext uri="{9D8B030D-6E8A-4147-A177-3AD203B41FA5}">
                      <a16:colId xmlns:a16="http://schemas.microsoft.com/office/drawing/2014/main" xmlns="" val="20002"/>
                    </a:ext>
                  </a:extLst>
                </a:gridCol>
                <a:gridCol w="3602881">
                  <a:extLst>
                    <a:ext uri="{9D8B030D-6E8A-4147-A177-3AD203B41FA5}">
                      <a16:colId xmlns:a16="http://schemas.microsoft.com/office/drawing/2014/main" xmlns="" val="20003"/>
                    </a:ext>
                  </a:extLst>
                </a:gridCol>
                <a:gridCol w="841663">
                  <a:extLst>
                    <a:ext uri="{9D8B030D-6E8A-4147-A177-3AD203B41FA5}">
                      <a16:colId xmlns:a16="http://schemas.microsoft.com/office/drawing/2014/main" xmlns="" val="20004"/>
                    </a:ext>
                  </a:extLst>
                </a:gridCol>
              </a:tblGrid>
              <a:tr h="762000">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600" u="none" strike="noStrike" kern="1200" dirty="0">
                          <a:effectLst/>
                        </a:rPr>
                        <a:t>3:15PM</a:t>
                      </a:r>
                      <a:endParaRPr lang="en-US" sz="1600" b="0" i="0" u="none" strike="noStrike" kern="1200" dirty="0">
                        <a:solidFill>
                          <a:schemeClr val="dk1"/>
                        </a:solidFill>
                        <a:effectLst/>
                        <a:latin typeface="Arial" panose="020B0604020202020204" pitchFamily="34" charset="0"/>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600" u="none" strike="noStrike" kern="1200" dirty="0">
                          <a:effectLst/>
                        </a:rPr>
                        <a:t>BRK3208</a:t>
                      </a:r>
                      <a:endParaRPr lang="en-US" sz="1600" b="0" i="0" u="none" strike="noStrike" kern="1200" dirty="0">
                        <a:solidFill>
                          <a:schemeClr val="dk1"/>
                        </a:solidFill>
                        <a:effectLst/>
                        <a:latin typeface="Arial" panose="020B0604020202020204" pitchFamily="34" charset="0"/>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600" u="none" strike="noStrike" kern="1200" dirty="0">
                          <a:effectLst/>
                        </a:rPr>
                        <a:t>Mobility Deployment and Security with Skype for Business</a:t>
                      </a:r>
                      <a:endParaRPr lang="en-US" sz="1600" b="0" i="0" u="none" strike="noStrike" kern="1200" dirty="0">
                        <a:solidFill>
                          <a:schemeClr val="dk1"/>
                        </a:solidFill>
                        <a:effectLst/>
                        <a:latin typeface="Arial" panose="020B0604020202020204" pitchFamily="34" charset="0"/>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pt-BR" sz="1600" u="none" strike="noStrike" kern="1200">
                          <a:effectLst/>
                        </a:rPr>
                        <a:t>Barak Manor; François Dorémieux; Girija Bhagavatula</a:t>
                      </a:r>
                      <a:endParaRPr lang="pt-BR" sz="1600" b="0" i="0" u="none" strike="noStrike" kern="1200">
                        <a:solidFill>
                          <a:schemeClr val="dk1"/>
                        </a:solidFill>
                        <a:effectLst/>
                        <a:latin typeface="Arial" panose="020B0604020202020204" pitchFamily="34" charset="0"/>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600" u="none" strike="noStrike" kern="1200" dirty="0">
                          <a:effectLst/>
                        </a:rPr>
                        <a:t>S104</a:t>
                      </a:r>
                      <a:endParaRPr lang="en-US" sz="1600" b="0" i="0" u="none" strike="noStrike" kern="1200" dirty="0">
                        <a:solidFill>
                          <a:schemeClr val="dk1"/>
                        </a:solidFill>
                        <a:effectLst/>
                        <a:latin typeface="Arial" panose="020B0604020202020204" pitchFamily="34" charset="0"/>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extLst/>
          </p:nvPr>
        </p:nvGraphicFramePr>
        <p:xfrm>
          <a:off x="337558" y="5630862"/>
          <a:ext cx="11477647" cy="726874"/>
        </p:xfrm>
        <a:graphic>
          <a:graphicData uri="http://schemas.openxmlformats.org/drawingml/2006/table">
            <a:tbl>
              <a:tblPr firstRow="1" bandRow="1"/>
              <a:tblGrid>
                <a:gridCol w="1108654">
                  <a:extLst>
                    <a:ext uri="{9D8B030D-6E8A-4147-A177-3AD203B41FA5}">
                      <a16:colId xmlns:a16="http://schemas.microsoft.com/office/drawing/2014/main" xmlns="" val="20000"/>
                    </a:ext>
                  </a:extLst>
                </a:gridCol>
                <a:gridCol w="1521672">
                  <a:extLst>
                    <a:ext uri="{9D8B030D-6E8A-4147-A177-3AD203B41FA5}">
                      <a16:colId xmlns:a16="http://schemas.microsoft.com/office/drawing/2014/main" xmlns="" val="20001"/>
                    </a:ext>
                  </a:extLst>
                </a:gridCol>
                <a:gridCol w="5047297">
                  <a:extLst>
                    <a:ext uri="{9D8B030D-6E8A-4147-A177-3AD203B41FA5}">
                      <a16:colId xmlns:a16="http://schemas.microsoft.com/office/drawing/2014/main" xmlns="" val="20002"/>
                    </a:ext>
                  </a:extLst>
                </a:gridCol>
                <a:gridCol w="2958362">
                  <a:extLst>
                    <a:ext uri="{9D8B030D-6E8A-4147-A177-3AD203B41FA5}">
                      <a16:colId xmlns:a16="http://schemas.microsoft.com/office/drawing/2014/main" xmlns="" val="20003"/>
                    </a:ext>
                  </a:extLst>
                </a:gridCol>
                <a:gridCol w="841662">
                  <a:extLst>
                    <a:ext uri="{9D8B030D-6E8A-4147-A177-3AD203B41FA5}">
                      <a16:colId xmlns:a16="http://schemas.microsoft.com/office/drawing/2014/main" xmlns="" val="20004"/>
                    </a:ext>
                  </a:extLst>
                </a:gridCol>
              </a:tblGrid>
              <a:tr h="726874">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kern="1200" dirty="0">
                          <a:solidFill>
                            <a:schemeClr val="dk1"/>
                          </a:solidFill>
                          <a:effectLst/>
                          <a:latin typeface="+mn-lt"/>
                          <a:ea typeface="+mn-ea"/>
                          <a:cs typeface="+mn-cs"/>
                        </a:rPr>
                        <a:t>12:30PM</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kern="1200" dirty="0">
                          <a:solidFill>
                            <a:schemeClr val="dk1"/>
                          </a:solidFill>
                          <a:effectLst/>
                          <a:latin typeface="+mn-lt"/>
                          <a:ea typeface="+mn-ea"/>
                          <a:cs typeface="+mn-cs"/>
                        </a:rPr>
                        <a:t>BRK4102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kern="1200" dirty="0">
                          <a:solidFill>
                            <a:schemeClr val="dk1"/>
                          </a:solidFill>
                          <a:effectLst/>
                          <a:latin typeface="+mn-lt"/>
                          <a:ea typeface="+mn-ea"/>
                          <a:cs typeface="+mn-cs"/>
                        </a:rPr>
                        <a:t>SIP Signaling, Negotiation and Media Flows in Skype for Business, Explained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kern="1200" dirty="0">
                          <a:solidFill>
                            <a:schemeClr val="dk1"/>
                          </a:solidFill>
                          <a:effectLst/>
                          <a:latin typeface="+mn-lt"/>
                          <a:ea typeface="+mn-ea"/>
                          <a:cs typeface="+mn-cs"/>
                        </a:rPr>
                        <a:t>Johan Delimon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kern="1200" dirty="0">
                          <a:solidFill>
                            <a:schemeClr val="dk1"/>
                          </a:solidFill>
                          <a:effectLst/>
                          <a:latin typeface="+mn-lt"/>
                          <a:ea typeface="+mn-ea"/>
                          <a:cs typeface="+mn-cs"/>
                        </a:rPr>
                        <a:t>S404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xmlns="" val="10000"/>
                  </a:ext>
                </a:extLst>
              </a:tr>
            </a:tbl>
          </a:graphicData>
        </a:graphic>
      </p:graphicFrame>
      <p:graphicFrame>
        <p:nvGraphicFramePr>
          <p:cNvPr id="9" name="Table 8"/>
          <p:cNvGraphicFramePr>
            <a:graphicFrameLocks noGrp="1"/>
          </p:cNvGraphicFramePr>
          <p:nvPr>
            <p:extLst/>
          </p:nvPr>
        </p:nvGraphicFramePr>
        <p:xfrm>
          <a:off x="350628" y="4030662"/>
          <a:ext cx="11450782" cy="405816"/>
        </p:xfrm>
        <a:graphic>
          <a:graphicData uri="http://schemas.openxmlformats.org/drawingml/2006/table">
            <a:tbl>
              <a:tblPr firstRow="1" bandRow="1"/>
              <a:tblGrid>
                <a:gridCol w="914401">
                  <a:extLst>
                    <a:ext uri="{9D8B030D-6E8A-4147-A177-3AD203B41FA5}">
                      <a16:colId xmlns:a16="http://schemas.microsoft.com/office/drawing/2014/main" xmlns="" val="20000"/>
                    </a:ext>
                  </a:extLst>
                </a:gridCol>
                <a:gridCol w="1059621">
                  <a:extLst>
                    <a:ext uri="{9D8B030D-6E8A-4147-A177-3AD203B41FA5}">
                      <a16:colId xmlns:a16="http://schemas.microsoft.com/office/drawing/2014/main" xmlns="" val="20001"/>
                    </a:ext>
                  </a:extLst>
                </a:gridCol>
                <a:gridCol w="4912736">
                  <a:extLst>
                    <a:ext uri="{9D8B030D-6E8A-4147-A177-3AD203B41FA5}">
                      <a16:colId xmlns:a16="http://schemas.microsoft.com/office/drawing/2014/main" xmlns="" val="20002"/>
                    </a:ext>
                  </a:extLst>
                </a:gridCol>
                <a:gridCol w="3753533">
                  <a:extLst>
                    <a:ext uri="{9D8B030D-6E8A-4147-A177-3AD203B41FA5}">
                      <a16:colId xmlns:a16="http://schemas.microsoft.com/office/drawing/2014/main" xmlns="" val="20003"/>
                    </a:ext>
                  </a:extLst>
                </a:gridCol>
                <a:gridCol w="810491">
                  <a:extLst>
                    <a:ext uri="{9D8B030D-6E8A-4147-A177-3AD203B41FA5}">
                      <a16:colId xmlns:a16="http://schemas.microsoft.com/office/drawing/2014/main" xmlns="" val="20004"/>
                    </a:ext>
                  </a:extLst>
                </a:gridCol>
              </a:tblGrid>
              <a:tr h="405816">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dirty="0">
                          <a:effectLst/>
                        </a:rPr>
                        <a:t>9:00AM</a:t>
                      </a:r>
                      <a:endParaRPr lang="en-US" sz="1800" b="0" i="0" u="none" strike="noStrike" dirty="0">
                        <a:effectLst/>
                        <a:latin typeface="+mn-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dirty="0">
                          <a:effectLst/>
                        </a:rPr>
                        <a:t>BRK4120</a:t>
                      </a:r>
                      <a:endParaRPr lang="en-US" sz="1800" b="0" i="0" u="none" strike="noStrike" dirty="0">
                        <a:effectLst/>
                        <a:latin typeface="+mn-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dirty="0">
                          <a:effectLst/>
                        </a:rPr>
                        <a:t>Troubleshooting Skype for Business Scenarios</a:t>
                      </a:r>
                      <a:endParaRPr lang="en-US" sz="1800" b="0" i="0" u="none" strike="noStrike" dirty="0">
                        <a:effectLst/>
                        <a:latin typeface="+mn-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dirty="0">
                          <a:effectLst/>
                        </a:rPr>
                        <a:t>David Howe; Mohamad Saleem</a:t>
                      </a:r>
                      <a:endParaRPr lang="en-US" sz="1800" b="0" i="0" u="none" strike="noStrike" dirty="0">
                        <a:effectLst/>
                        <a:latin typeface="+mn-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32667" rtl="0" eaLnBrk="1" latinLnBrk="0" hangingPunct="1">
                        <a:defRPr sz="1800" b="1" kern="1200">
                          <a:solidFill>
                            <a:schemeClr val="lt1"/>
                          </a:solidFill>
                          <a:latin typeface="Calibri" panose="020F0502020204030204"/>
                        </a:defRPr>
                      </a:lvl1pPr>
                      <a:lvl2pPr marL="466334" algn="l" defTabSz="932667" rtl="0" eaLnBrk="1" latinLnBrk="0" hangingPunct="1">
                        <a:defRPr sz="1800" b="1" kern="1200">
                          <a:solidFill>
                            <a:schemeClr val="lt1"/>
                          </a:solidFill>
                          <a:latin typeface="Calibri" panose="020F0502020204030204"/>
                        </a:defRPr>
                      </a:lvl2pPr>
                      <a:lvl3pPr marL="932667" algn="l" defTabSz="932667" rtl="0" eaLnBrk="1" latinLnBrk="0" hangingPunct="1">
                        <a:defRPr sz="1800" b="1" kern="1200">
                          <a:solidFill>
                            <a:schemeClr val="lt1"/>
                          </a:solidFill>
                          <a:latin typeface="Calibri" panose="020F0502020204030204"/>
                        </a:defRPr>
                      </a:lvl3pPr>
                      <a:lvl4pPr marL="1399001" algn="l" defTabSz="932667" rtl="0" eaLnBrk="1" latinLnBrk="0" hangingPunct="1">
                        <a:defRPr sz="1800" b="1" kern="1200">
                          <a:solidFill>
                            <a:schemeClr val="lt1"/>
                          </a:solidFill>
                          <a:latin typeface="Calibri" panose="020F0502020204030204"/>
                        </a:defRPr>
                      </a:lvl4pPr>
                      <a:lvl5pPr marL="1865334" algn="l" defTabSz="932667" rtl="0" eaLnBrk="1" latinLnBrk="0" hangingPunct="1">
                        <a:defRPr sz="1800" b="1" kern="1200">
                          <a:solidFill>
                            <a:schemeClr val="lt1"/>
                          </a:solidFill>
                          <a:latin typeface="Calibri" panose="020F0502020204030204"/>
                        </a:defRPr>
                      </a:lvl5pPr>
                      <a:lvl6pPr marL="2331670" algn="l" defTabSz="932667" rtl="0" eaLnBrk="1" latinLnBrk="0" hangingPunct="1">
                        <a:defRPr sz="1800" b="1" kern="1200">
                          <a:solidFill>
                            <a:schemeClr val="lt1"/>
                          </a:solidFill>
                          <a:latin typeface="Calibri" panose="020F0502020204030204"/>
                        </a:defRPr>
                      </a:lvl6pPr>
                      <a:lvl7pPr marL="2798002" algn="l" defTabSz="932667" rtl="0" eaLnBrk="1" latinLnBrk="0" hangingPunct="1">
                        <a:defRPr sz="1800" b="1" kern="1200">
                          <a:solidFill>
                            <a:schemeClr val="lt1"/>
                          </a:solidFill>
                          <a:latin typeface="Calibri" panose="020F0502020204030204"/>
                        </a:defRPr>
                      </a:lvl7pPr>
                      <a:lvl8pPr marL="3264336" algn="l" defTabSz="932667" rtl="0" eaLnBrk="1" latinLnBrk="0" hangingPunct="1">
                        <a:defRPr sz="1800" b="1" kern="1200">
                          <a:solidFill>
                            <a:schemeClr val="lt1"/>
                          </a:solidFill>
                          <a:latin typeface="Calibri" panose="020F0502020204030204"/>
                        </a:defRPr>
                      </a:lvl8pPr>
                      <a:lvl9pPr marL="3730670" algn="l" defTabSz="932667" rtl="0" eaLnBrk="1" latinLnBrk="0" hangingPunct="1">
                        <a:defRPr sz="1800" b="1" kern="1200">
                          <a:solidFill>
                            <a:schemeClr val="lt1"/>
                          </a:solidFill>
                          <a:latin typeface="Calibri" panose="020F0502020204030204"/>
                        </a:defRPr>
                      </a:lvl9pPr>
                    </a:lstStyle>
                    <a:p>
                      <a:pPr algn="l" fontAlgn="b"/>
                      <a:r>
                        <a:rPr lang="en-US" sz="1800" u="none" strike="noStrike" dirty="0">
                          <a:effectLst/>
                        </a:rPr>
                        <a:t>S404</a:t>
                      </a:r>
                      <a:endParaRPr lang="en-US" sz="1800" b="0" i="0" u="none" strike="noStrike" dirty="0">
                        <a:effectLst/>
                        <a:latin typeface="+mn-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bl>
          </a:graphicData>
        </a:graphic>
      </p:graphicFrame>
      <p:sp>
        <p:nvSpPr>
          <p:cNvPr id="10" name="TextBox 9"/>
          <p:cNvSpPr txBox="1"/>
          <p:nvPr/>
        </p:nvSpPr>
        <p:spPr>
          <a:xfrm>
            <a:off x="198437" y="1363662"/>
            <a:ext cx="19425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Wednesday</a:t>
            </a:r>
          </a:p>
        </p:txBody>
      </p:sp>
      <p:sp>
        <p:nvSpPr>
          <p:cNvPr id="11" name="TextBox 10"/>
          <p:cNvSpPr txBox="1"/>
          <p:nvPr/>
        </p:nvSpPr>
        <p:spPr>
          <a:xfrm>
            <a:off x="233469" y="3421062"/>
            <a:ext cx="16073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Thursday</a:t>
            </a:r>
          </a:p>
        </p:txBody>
      </p:sp>
      <p:sp>
        <p:nvSpPr>
          <p:cNvPr id="12" name="TextBox 11"/>
          <p:cNvSpPr txBox="1"/>
          <p:nvPr/>
        </p:nvSpPr>
        <p:spPr>
          <a:xfrm>
            <a:off x="165153" y="4926798"/>
            <a:ext cx="11900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Friday</a:t>
            </a:r>
          </a:p>
        </p:txBody>
      </p:sp>
    </p:spTree>
    <p:extLst>
      <p:ext uri="{BB962C8B-B14F-4D97-AF65-F5344CB8AC3E}">
        <p14:creationId xmlns:p14="http://schemas.microsoft.com/office/powerpoint/2010/main" val="216229002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a:t>
            </a:r>
            <a:r>
              <a:rPr sz="4000">
                <a:gradFill>
                  <a:gsLst>
                    <a:gs pos="1250">
                      <a:srgbClr val="FFFFFF"/>
                    </a:gs>
                    <a:gs pos="100000">
                      <a:srgbClr val="FFFFFF"/>
                    </a:gs>
                  </a:gsLst>
                  <a:lin ang="5400000" scaled="0"/>
                </a:gradFill>
              </a:rPr>
              <a:t>this </a:t>
            </a:r>
            <a:r>
              <a:rPr sz="4000">
                <a:gradFill>
                  <a:gsLst>
                    <a:gs pos="1250">
                      <a:srgbClr val="FFFFFF"/>
                    </a:gs>
                    <a:gs pos="100000">
                      <a:srgbClr val="FFFFFF"/>
                    </a:gs>
                  </a:gsLst>
                  <a:lin ang="5400000" scaled="0"/>
                </a:gradFill>
              </a:rPr>
              <a:t>session</a:t>
            </a:r>
          </a:p>
          <a:p>
            <a:pPr>
              <a:lnSpc>
                <a:spcPct val="80000"/>
              </a:lnSpc>
            </a:pPr>
            <a:r>
              <a:rPr sz="3200">
                <a:gradFill>
                  <a:gsLst>
                    <a:gs pos="1250">
                      <a:srgbClr val="FF8C00"/>
                    </a:gs>
                    <a:gs pos="100000">
                      <a:srgbClr val="FF8C00"/>
                    </a:gs>
                  </a:gsLst>
                  <a:lin ang="5400000" scaled="0"/>
                </a:gradFill>
              </a:rPr>
              <a:t>Your feedback is </a:t>
            </a:r>
            <a:r>
              <a:rPr sz="3200">
                <a:gradFill>
                  <a:gsLst>
                    <a:gs pos="1250">
                      <a:srgbClr val="FF8C00"/>
                    </a:gs>
                    <a:gs pos="100000">
                      <a:srgbClr val="FF8C00"/>
                    </a:gs>
                  </a:gsLst>
                  <a:lin ang="5400000" scaled="0"/>
                </a:gradFill>
              </a:rPr>
              <a:t>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905858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67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Scope, Objectives and Key Takeaways</a:t>
            </a:r>
            <a:endParaRPr lang="en-US" dirty="0"/>
          </a:p>
        </p:txBody>
      </p:sp>
      <p:sp>
        <p:nvSpPr>
          <p:cNvPr id="6" name="Text Placeholder 5"/>
          <p:cNvSpPr>
            <a:spLocks noGrp="1"/>
          </p:cNvSpPr>
          <p:nvPr>
            <p:ph type="body" sz="quarter" idx="10"/>
          </p:nvPr>
        </p:nvSpPr>
        <p:spPr>
          <a:xfrm>
            <a:off x="274638" y="1212525"/>
            <a:ext cx="11887200" cy="4801314"/>
          </a:xfrm>
        </p:spPr>
        <p:txBody>
          <a:bodyPr/>
          <a:lstStyle/>
          <a:p>
            <a:r>
              <a:rPr lang="en-US" dirty="0" smtClean="0"/>
              <a:t>Scope</a:t>
            </a:r>
            <a:endParaRPr lang="en-US" dirty="0"/>
          </a:p>
          <a:p>
            <a:pPr lvl="1"/>
            <a:r>
              <a:rPr lang="en-US" dirty="0" smtClean="0"/>
              <a:t>Familiar with Lync Server 2013</a:t>
            </a:r>
          </a:p>
          <a:p>
            <a:pPr lvl="1"/>
            <a:r>
              <a:rPr lang="en-US" dirty="0" smtClean="0"/>
              <a:t>Mobility features enabled in Skype for Business Server 2015</a:t>
            </a:r>
          </a:p>
          <a:p>
            <a:pPr lvl="1"/>
            <a:r>
              <a:rPr lang="en-US" dirty="0" smtClean="0"/>
              <a:t>400 level session</a:t>
            </a:r>
            <a:endParaRPr lang="en-US" dirty="0"/>
          </a:p>
          <a:p>
            <a:pPr lvl="1"/>
            <a:endParaRPr lang="en-US" dirty="0" smtClean="0"/>
          </a:p>
          <a:p>
            <a:r>
              <a:rPr lang="en-US" dirty="0" smtClean="0"/>
              <a:t>Objectives</a:t>
            </a:r>
          </a:p>
          <a:p>
            <a:pPr lvl="1"/>
            <a:r>
              <a:rPr lang="en-US" dirty="0" smtClean="0"/>
              <a:t>Understand new mobility features</a:t>
            </a:r>
          </a:p>
          <a:p>
            <a:pPr lvl="1"/>
            <a:r>
              <a:rPr lang="en-US" dirty="0"/>
              <a:t>Understand </a:t>
            </a:r>
            <a:r>
              <a:rPr lang="en-US" dirty="0" smtClean="0"/>
              <a:t>how to configure these features</a:t>
            </a:r>
            <a:endParaRPr lang="en-US" dirty="0"/>
          </a:p>
          <a:p>
            <a:pPr lvl="1"/>
            <a:endParaRPr lang="en-US" dirty="0" smtClean="0"/>
          </a:p>
          <a:p>
            <a:r>
              <a:rPr lang="en-US" dirty="0" smtClean="0"/>
              <a:t>Key Takeaways</a:t>
            </a:r>
          </a:p>
          <a:p>
            <a:pPr lvl="1"/>
            <a:r>
              <a:rPr lang="en-US" dirty="0" smtClean="0"/>
              <a:t>Troubleshooting methodology for mobility scenarios</a:t>
            </a:r>
          </a:p>
        </p:txBody>
      </p:sp>
    </p:spTree>
    <p:extLst>
      <p:ext uri="{BB962C8B-B14F-4D97-AF65-F5344CB8AC3E}">
        <p14:creationId xmlns:p14="http://schemas.microsoft.com/office/powerpoint/2010/main" val="4598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74639" y="295275"/>
            <a:ext cx="3200398" cy="917575"/>
          </a:xfrm>
        </p:spPr>
        <p:txBody>
          <a:bodyPr/>
          <a:lstStyle/>
          <a:p>
            <a:r>
              <a:rPr lang="en-US" dirty="0" smtClean="0"/>
              <a:t>Agenda</a:t>
            </a:r>
            <a:endParaRPr lang="en-US" dirty="0"/>
          </a:p>
        </p:txBody>
      </p:sp>
      <p:sp>
        <p:nvSpPr>
          <p:cNvPr id="6" name="Text Placeholder 5"/>
          <p:cNvSpPr>
            <a:spLocks noGrp="1"/>
          </p:cNvSpPr>
          <p:nvPr>
            <p:ph type="body" sz="quarter" idx="10"/>
          </p:nvPr>
        </p:nvSpPr>
        <p:spPr>
          <a:xfrm>
            <a:off x="274638" y="1212525"/>
            <a:ext cx="11887200" cy="5139869"/>
          </a:xfrm>
        </p:spPr>
        <p:txBody>
          <a:bodyPr/>
          <a:lstStyle/>
          <a:p>
            <a:r>
              <a:rPr lang="en-US" dirty="0" smtClean="0"/>
              <a:t>Synchronized Conversations &amp; Auto-Accept</a:t>
            </a:r>
          </a:p>
          <a:p>
            <a:pPr lvl="1"/>
            <a:r>
              <a:rPr lang="en-US" dirty="0" smtClean="0"/>
              <a:t>Background </a:t>
            </a:r>
          </a:p>
          <a:p>
            <a:pPr lvl="1"/>
            <a:r>
              <a:rPr lang="en-US" dirty="0" smtClean="0"/>
              <a:t>Demo</a:t>
            </a:r>
          </a:p>
          <a:p>
            <a:pPr lvl="1"/>
            <a:r>
              <a:rPr lang="en-US" dirty="0" smtClean="0"/>
              <a:t>Configuration &amp; Deep Dive</a:t>
            </a:r>
          </a:p>
          <a:p>
            <a:endParaRPr lang="en-US" dirty="0" smtClean="0"/>
          </a:p>
          <a:p>
            <a:r>
              <a:rPr lang="en-US" dirty="0" smtClean="0"/>
              <a:t>Mobile Authentication Options</a:t>
            </a:r>
            <a:endParaRPr lang="en-US" dirty="0"/>
          </a:p>
          <a:p>
            <a:pPr lvl="1"/>
            <a:r>
              <a:rPr lang="en-US" dirty="0" smtClean="0"/>
              <a:t>Background </a:t>
            </a:r>
          </a:p>
          <a:p>
            <a:pPr lvl="1"/>
            <a:r>
              <a:rPr lang="en-US" dirty="0" smtClean="0"/>
              <a:t>Configuration &amp; Deep Dive</a:t>
            </a:r>
          </a:p>
          <a:p>
            <a:endParaRPr lang="en-US" dirty="0" smtClean="0"/>
          </a:p>
          <a:p>
            <a:r>
              <a:rPr lang="en-US" dirty="0" smtClean="0"/>
              <a:t>Q &amp; A</a:t>
            </a:r>
            <a:endParaRPr lang="en-US" dirty="0"/>
          </a:p>
        </p:txBody>
      </p:sp>
    </p:spTree>
    <p:extLst>
      <p:ext uri="{BB962C8B-B14F-4D97-AF65-F5344CB8AC3E}">
        <p14:creationId xmlns:p14="http://schemas.microsoft.com/office/powerpoint/2010/main" val="358600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1734798" cy="2178802"/>
          </a:xfrm>
        </p:spPr>
        <p:txBody>
          <a:bodyPr/>
          <a:lstStyle/>
          <a:p>
            <a:r>
              <a:rPr lang="en-US" dirty="0"/>
              <a:t>Synchronized Conversations &amp; </a:t>
            </a:r>
            <a:r>
              <a:rPr lang="en-US" dirty="0" smtClean="0"/>
              <a:t>Auto-Accept</a:t>
            </a:r>
            <a:endParaRPr lang="en-US" dirty="0"/>
          </a:p>
        </p:txBody>
      </p:sp>
    </p:spTree>
    <p:extLst>
      <p:ext uri="{BB962C8B-B14F-4D97-AF65-F5344CB8AC3E}">
        <p14:creationId xmlns:p14="http://schemas.microsoft.com/office/powerpoint/2010/main" val="3609083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Synchronized Conversations &amp; Auto-Accept </a:t>
            </a:r>
          </a:p>
        </p:txBody>
      </p:sp>
      <p:sp>
        <p:nvSpPr>
          <p:cNvPr id="6" name="Text Placeholder 5"/>
          <p:cNvSpPr>
            <a:spLocks noGrp="1"/>
          </p:cNvSpPr>
          <p:nvPr>
            <p:ph type="body" sz="quarter" idx="10"/>
          </p:nvPr>
        </p:nvSpPr>
        <p:spPr>
          <a:xfrm>
            <a:off x="274637" y="1058862"/>
            <a:ext cx="12039599" cy="4610493"/>
          </a:xfrm>
        </p:spPr>
        <p:txBody>
          <a:bodyPr/>
          <a:lstStyle/>
          <a:p>
            <a:r>
              <a:rPr lang="en-US" sz="3600" dirty="0">
                <a:gradFill>
                  <a:gsLst>
                    <a:gs pos="20354">
                      <a:schemeClr val="tx2"/>
                    </a:gs>
                    <a:gs pos="40000">
                      <a:schemeClr val="tx2"/>
                    </a:gs>
                  </a:gsLst>
                  <a:lin ang="5400000" scaled="0"/>
                </a:gradFill>
              </a:rPr>
              <a:t>Background</a:t>
            </a:r>
            <a:endParaRPr lang="en-US" sz="3600" dirty="0"/>
          </a:p>
          <a:p>
            <a:pPr lvl="1"/>
            <a:r>
              <a:rPr lang="en-US" dirty="0"/>
              <a:t>Conversations </a:t>
            </a:r>
            <a:r>
              <a:rPr lang="en-US" dirty="0" smtClean="0"/>
              <a:t>on </a:t>
            </a:r>
            <a:r>
              <a:rPr lang="en-US" dirty="0"/>
              <a:t>the mobile devices have been independent of the desktop clients. </a:t>
            </a:r>
          </a:p>
          <a:p>
            <a:pPr lvl="1"/>
            <a:r>
              <a:rPr lang="en-US" dirty="0"/>
              <a:t>Mobile </a:t>
            </a:r>
            <a:r>
              <a:rPr lang="en-US" dirty="0" smtClean="0"/>
              <a:t>clients </a:t>
            </a:r>
            <a:r>
              <a:rPr lang="en-US" dirty="0"/>
              <a:t>required users to manually accept messages in a short amount of </a:t>
            </a:r>
            <a:r>
              <a:rPr lang="en-US" dirty="0" smtClean="0"/>
              <a:t>time</a:t>
            </a:r>
            <a:endParaRPr lang="en-US" dirty="0"/>
          </a:p>
          <a:p>
            <a:pPr lvl="1"/>
            <a:endParaRPr lang="en-US" dirty="0"/>
          </a:p>
          <a:p>
            <a:pPr lvl="1"/>
            <a:r>
              <a:rPr lang="en-US" sz="3600" dirty="0">
                <a:gradFill>
                  <a:gsLst>
                    <a:gs pos="20354">
                      <a:schemeClr val="tx2"/>
                    </a:gs>
                    <a:gs pos="40000">
                      <a:schemeClr val="tx2"/>
                    </a:gs>
                  </a:gsLst>
                  <a:lin ang="5400000" scaled="0"/>
                </a:gradFill>
                <a:latin typeface="+mj-lt"/>
              </a:rPr>
              <a:t>Solution</a:t>
            </a:r>
            <a:endParaRPr lang="en-US" sz="3600" dirty="0">
              <a:gradFill>
                <a:gsLst>
                  <a:gs pos="1250">
                    <a:schemeClr val="tx1"/>
                  </a:gs>
                  <a:gs pos="99000">
                    <a:schemeClr val="tx1"/>
                  </a:gs>
                </a:gsLst>
                <a:lin ang="5400000" scaled="0"/>
              </a:gradFill>
              <a:latin typeface="+mj-lt"/>
            </a:endParaRPr>
          </a:p>
          <a:p>
            <a:pPr lvl="1"/>
            <a:r>
              <a:rPr lang="en-US" dirty="0"/>
              <a:t>Synchronized conversations allow users to maintain their conversations across all of their devices</a:t>
            </a:r>
          </a:p>
          <a:p>
            <a:pPr lvl="1"/>
            <a:r>
              <a:rPr lang="en-US" dirty="0"/>
              <a:t>Auto-Accept allow the mobile client to accept incoming messages on the users behalf</a:t>
            </a:r>
          </a:p>
          <a:p>
            <a:pPr lvl="1"/>
            <a:endParaRPr lang="en-US" dirty="0">
              <a:gradFill>
                <a:gsLst>
                  <a:gs pos="1250">
                    <a:schemeClr val="tx1"/>
                  </a:gs>
                  <a:gs pos="99000">
                    <a:schemeClr val="tx1"/>
                  </a:gs>
                </a:gsLst>
                <a:lin ang="5400000" scaled="0"/>
              </a:gradFill>
              <a:latin typeface="+mj-lt"/>
            </a:endParaRPr>
          </a:p>
          <a:p>
            <a:pPr lvl="1"/>
            <a:r>
              <a:rPr lang="en-US" sz="3600" dirty="0">
                <a:gradFill>
                  <a:gsLst>
                    <a:gs pos="20354">
                      <a:schemeClr val="tx2"/>
                    </a:gs>
                    <a:gs pos="40000">
                      <a:schemeClr val="tx2"/>
                    </a:gs>
                  </a:gsLst>
                  <a:lin ang="5400000" scaled="0"/>
                </a:gradFill>
                <a:latin typeface="+mj-lt"/>
              </a:rPr>
              <a:t>Server requirements</a:t>
            </a:r>
            <a:endParaRPr lang="en-US" sz="3600" dirty="0">
              <a:gradFill>
                <a:gsLst>
                  <a:gs pos="1250">
                    <a:schemeClr val="tx1"/>
                  </a:gs>
                  <a:gs pos="99000">
                    <a:schemeClr val="tx1"/>
                  </a:gs>
                </a:gsLst>
                <a:lin ang="5400000" scaled="0"/>
              </a:gradFill>
              <a:latin typeface="+mj-lt"/>
            </a:endParaRPr>
          </a:p>
          <a:p>
            <a:pPr lvl="1"/>
            <a:r>
              <a:rPr lang="en-US" dirty="0"/>
              <a:t>Skype for Business Server 2015 with Exchange 2013 on </a:t>
            </a:r>
            <a:r>
              <a:rPr lang="en-US" dirty="0" err="1"/>
              <a:t>prem</a:t>
            </a:r>
            <a:r>
              <a:rPr lang="en-US" dirty="0"/>
              <a:t>/Exchange Online</a:t>
            </a:r>
          </a:p>
          <a:p>
            <a:pPr lvl="1"/>
            <a:r>
              <a:rPr lang="en-US" dirty="0"/>
              <a:t>Skype for Business Online with Exchange 2013 on </a:t>
            </a:r>
            <a:r>
              <a:rPr lang="en-US" dirty="0" err="1"/>
              <a:t>prem</a:t>
            </a:r>
            <a:r>
              <a:rPr lang="en-US" dirty="0"/>
              <a:t>/Exchange Online</a:t>
            </a:r>
          </a:p>
        </p:txBody>
      </p:sp>
    </p:spTree>
    <p:extLst>
      <p:ext uri="{BB962C8B-B14F-4D97-AF65-F5344CB8AC3E}">
        <p14:creationId xmlns:p14="http://schemas.microsoft.com/office/powerpoint/2010/main" val="3999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1693160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Conversation </a:t>
            </a:r>
            <a:r>
              <a:rPr lang="en-US" dirty="0"/>
              <a:t>H</a:t>
            </a:r>
            <a:r>
              <a:rPr lang="en-US" dirty="0" smtClean="0"/>
              <a:t>istory</a:t>
            </a:r>
            <a:br>
              <a:rPr lang="en-US" dirty="0" smtClean="0"/>
            </a:br>
            <a:r>
              <a:rPr lang="en-US" dirty="0" smtClean="0"/>
              <a:t>Deep </a:t>
            </a:r>
            <a:r>
              <a:rPr lang="en-US" dirty="0"/>
              <a:t>D</a:t>
            </a:r>
            <a:r>
              <a:rPr lang="en-US" dirty="0" smtClean="0"/>
              <a:t>ive</a:t>
            </a:r>
            <a:endParaRPr lang="en-US" dirty="0"/>
          </a:p>
        </p:txBody>
      </p:sp>
    </p:spTree>
    <p:extLst>
      <p:ext uri="{BB962C8B-B14F-4D97-AF65-F5344CB8AC3E}">
        <p14:creationId xmlns:p14="http://schemas.microsoft.com/office/powerpoint/2010/main" val="26652056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4" id="{5B318A1F-06E3-47D8-B050-C7C566527DC0}" vid="{F616CF7B-9DE8-47C3-9CFB-E718BCF6B5D5}"/>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Kaushal Mehta; Mirunan Gunarajah</External_x0020_Speaker>
    <Session_x0020_Code xmlns="12a172fe-0250-434a-85cf-03b10810c5e5"> BRK4128</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12a172fe-0250-434a-85cf-03b10810c5e5"/>
    <ds:schemaRef ds:uri="http://purl.org/dc/terms/"/>
    <ds:schemaRef ds:uri="http://schemas.microsoft.com/office/infopath/2007/PartnerControls"/>
    <ds:schemaRef ds:uri="230e9df3-be65-4c73-a93b-d1236ebd677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TEMPLATE</Template>
  <TotalTime>2</TotalTime>
  <Words>1980</Words>
  <Application>Microsoft Office PowerPoint</Application>
  <PresentationFormat>Custom</PresentationFormat>
  <Paragraphs>435</Paragraphs>
  <Slides>37</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Arial</vt:lpstr>
      <vt:lpstr>Calibri</vt:lpstr>
      <vt:lpstr>Calibri Light</vt:lpstr>
      <vt:lpstr>Consolas</vt:lpstr>
      <vt:lpstr>Courier New</vt:lpstr>
      <vt:lpstr>Segoe UI</vt:lpstr>
      <vt:lpstr>Segoe UI Light</vt:lpstr>
      <vt:lpstr>Segoe UI Semibold</vt:lpstr>
      <vt:lpstr>Segoe UI Semilight</vt:lpstr>
      <vt:lpstr>Times New Roman</vt:lpstr>
      <vt:lpstr>Wingdings</vt:lpstr>
      <vt:lpstr>5-30610_Microsoft_Ignite_Keynote_Template</vt:lpstr>
      <vt:lpstr>1_5-30610_Microsoft_Ignite_Keynote_Template</vt:lpstr>
      <vt:lpstr>PowerPoint Presentation</vt:lpstr>
      <vt:lpstr>A Deep Dive into Skype for Business Mobility</vt:lpstr>
      <vt:lpstr>Skype for Business Trivia</vt:lpstr>
      <vt:lpstr>Session Scope, Objectives and Key Takeaways</vt:lpstr>
      <vt:lpstr>Agenda</vt:lpstr>
      <vt:lpstr>Synchronized Conversations &amp; Auto-Accept</vt:lpstr>
      <vt:lpstr>Synchronized Conversations &amp; Auto-Accept </vt:lpstr>
      <vt:lpstr>Demo</vt:lpstr>
      <vt:lpstr>Conversation History Deep Dive</vt:lpstr>
      <vt:lpstr>Before we deep-dive…Skype for Business Server 2013 Mobility Deployment </vt:lpstr>
      <vt:lpstr>IP addresses</vt:lpstr>
      <vt:lpstr>Design – writing IM conversations</vt:lpstr>
      <vt:lpstr>Mobility flows</vt:lpstr>
      <vt:lpstr>Mobility flows for conversation history (SSCH)</vt:lpstr>
      <vt:lpstr>LYSS – Lync Storage Service</vt:lpstr>
      <vt:lpstr>Configuration</vt:lpstr>
      <vt:lpstr>Configuration</vt:lpstr>
      <vt:lpstr>Troubleshooting scenario</vt:lpstr>
      <vt:lpstr>Auto-accept – deep dive</vt:lpstr>
      <vt:lpstr>Auto-accept logic - SPOP</vt:lpstr>
      <vt:lpstr>Auto-accept logic - cache</vt:lpstr>
      <vt:lpstr>Auto-accept logic – SPOP – logs demo</vt:lpstr>
      <vt:lpstr>Auto-accept logic</vt:lpstr>
      <vt:lpstr>Auto-accept logic - MPOP</vt:lpstr>
      <vt:lpstr>Auto-accept logic – MPOP – logs demo</vt:lpstr>
      <vt:lpstr>How does client know SPOP vs MPOP?</vt:lpstr>
      <vt:lpstr>Auto-accept logic - MPOP</vt:lpstr>
      <vt:lpstr>Mobile Authentication Options</vt:lpstr>
      <vt:lpstr>Mobile Authentication Options – pre SfB Server</vt:lpstr>
      <vt:lpstr>Mobile Authentication Options – new in SfB Server</vt:lpstr>
      <vt:lpstr>Configuration</vt:lpstr>
      <vt:lpstr>Fiddler Demo</vt:lpstr>
      <vt:lpstr>Q &amp; A</vt:lpstr>
      <vt:lpstr>Launching New Skype for Business Insider Program</vt:lpstr>
      <vt:lpstr>Related sessions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Skype for Business Mobility</dc:title>
  <dc:subject>Microsoft Ignite 2015</dc:subject>
  <dc:creator>Shows</dc:creator>
  <cp:keywords>Microsoft Ignite 2015</cp:keywords>
  <dc:description>Template: Mitchell Derrey, Silver Fox Productions
Formatting: 
Audience Type: Internal/External</dc:description>
  <cp:lastModifiedBy>Brittany Hart</cp:lastModifiedBy>
  <cp:revision>3</cp:revision>
  <dcterms:created xsi:type="dcterms:W3CDTF">2015-05-07T16:23:49Z</dcterms:created>
  <dcterms:modified xsi:type="dcterms:W3CDTF">2015-05-07T17:39:42Z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