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48"/>
  </p:notesMasterIdLst>
  <p:handoutMasterIdLst>
    <p:handoutMasterId r:id="rId49"/>
  </p:handoutMasterIdLst>
  <p:sldIdLst>
    <p:sldId id="1565" r:id="rId5"/>
    <p:sldId id="1564" r:id="rId6"/>
    <p:sldId id="1595" r:id="rId7"/>
    <p:sldId id="1566" r:id="rId8"/>
    <p:sldId id="1588" r:id="rId9"/>
    <p:sldId id="1596" r:id="rId10"/>
    <p:sldId id="1597" r:id="rId11"/>
    <p:sldId id="1598" r:id="rId12"/>
    <p:sldId id="1599" r:id="rId13"/>
    <p:sldId id="1600" r:id="rId14"/>
    <p:sldId id="1601" r:id="rId15"/>
    <p:sldId id="1589" r:id="rId16"/>
    <p:sldId id="1536" r:id="rId17"/>
    <p:sldId id="1567" r:id="rId18"/>
    <p:sldId id="1590" r:id="rId19"/>
    <p:sldId id="1587" r:id="rId20"/>
    <p:sldId id="1591" r:id="rId21"/>
    <p:sldId id="1581" r:id="rId22"/>
    <p:sldId id="1548" r:id="rId23"/>
    <p:sldId id="1549" r:id="rId24"/>
    <p:sldId id="1575" r:id="rId25"/>
    <p:sldId id="1558" r:id="rId26"/>
    <p:sldId id="1550" r:id="rId27"/>
    <p:sldId id="1582" r:id="rId28"/>
    <p:sldId id="1551" r:id="rId29"/>
    <p:sldId id="1576" r:id="rId30"/>
    <p:sldId id="1552" r:id="rId31"/>
    <p:sldId id="1553" r:id="rId32"/>
    <p:sldId id="1593" r:id="rId33"/>
    <p:sldId id="1603" r:id="rId34"/>
    <p:sldId id="1602" r:id="rId35"/>
    <p:sldId id="1583" r:id="rId36"/>
    <p:sldId id="1556" r:id="rId37"/>
    <p:sldId id="1555" r:id="rId38"/>
    <p:sldId id="1571" r:id="rId39"/>
    <p:sldId id="1559" r:id="rId40"/>
    <p:sldId id="1554" r:id="rId41"/>
    <p:sldId id="1584" r:id="rId42"/>
    <p:sldId id="1557" r:id="rId43"/>
    <p:sldId id="1580" r:id="rId44"/>
    <p:sldId id="1579" r:id="rId45"/>
    <p:sldId id="1585" r:id="rId46"/>
    <p:sldId id="1492" r:id="rId4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F46D4A0-6215-4DBF-B76C-E1ACCC0EF7FB}">
          <p14:sldIdLst>
            <p14:sldId id="1565"/>
            <p14:sldId id="1564"/>
            <p14:sldId id="1595"/>
            <p14:sldId id="1566"/>
            <p14:sldId id="1588"/>
            <p14:sldId id="1596"/>
            <p14:sldId id="1597"/>
            <p14:sldId id="1598"/>
            <p14:sldId id="1599"/>
            <p14:sldId id="1600"/>
            <p14:sldId id="1601"/>
            <p14:sldId id="1589"/>
            <p14:sldId id="1536"/>
          </p14:sldIdLst>
        </p14:section>
        <p14:section name="Untitled Section" id="{37E7A068-50E8-4225-B9F4-C23584B0FC1F}">
          <p14:sldIdLst>
            <p14:sldId id="1567"/>
            <p14:sldId id="1590"/>
            <p14:sldId id="1587"/>
            <p14:sldId id="1591"/>
            <p14:sldId id="1581"/>
            <p14:sldId id="1548"/>
            <p14:sldId id="1549"/>
            <p14:sldId id="1575"/>
            <p14:sldId id="1558"/>
            <p14:sldId id="1550"/>
            <p14:sldId id="1582"/>
            <p14:sldId id="1551"/>
            <p14:sldId id="1576"/>
            <p14:sldId id="1552"/>
            <p14:sldId id="1553"/>
            <p14:sldId id="1593"/>
            <p14:sldId id="1603"/>
            <p14:sldId id="1602"/>
            <p14:sldId id="1583"/>
            <p14:sldId id="1556"/>
            <p14:sldId id="1555"/>
            <p14:sldId id="1571"/>
            <p14:sldId id="1559"/>
            <p14:sldId id="1554"/>
            <p14:sldId id="1584"/>
            <p14:sldId id="1557"/>
            <p14:sldId id="1580"/>
            <p14:sldId id="1579"/>
            <p14:sldId id="1585"/>
            <p14:sldId id="1492"/>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Leonidas Rigas" initials="LR" lastIdx="1" clrIdx="2">
    <p:extLst>
      <p:ext uri="{19B8F6BF-5375-455C-9EA6-DF929625EA0E}">
        <p15:presenceInfo xmlns:p15="http://schemas.microsoft.com/office/powerpoint/2012/main" userId="S-1-5-21-2127521184-1604012920-1887927527-61614" providerId="AD"/>
      </p:ext>
    </p:extLst>
  </p:cmAuthor>
  <p:cmAuthor id="3" name="Vamshidhar Kommineni" initials="VK" lastIdx="8" clrIdx="3">
    <p:extLst>
      <p:ext uri="{19B8F6BF-5375-455C-9EA6-DF929625EA0E}">
        <p15:presenceInfo xmlns:p15="http://schemas.microsoft.com/office/powerpoint/2012/main" userId="cbcfb15bd2dd2d7c" providerId="Windows Live"/>
      </p:ext>
    </p:extLst>
  </p:cmAuthor>
  <p:cmAuthor id="4" name="Aung Oo" initials="AO" lastIdx="14" clrIdx="4">
    <p:extLst>
      <p:ext uri="{19B8F6BF-5375-455C-9EA6-DF929625EA0E}">
        <p15:presenceInfo xmlns:p15="http://schemas.microsoft.com/office/powerpoint/2012/main" userId="S-1-5-21-124525095-708259637-1543119021-476190" providerId="AD"/>
      </p:ext>
    </p:extLst>
  </p:cmAuthor>
  <p:cmAuthor id="5" name="Pradnya Khadapkar" initials="PK" lastIdx="1" clrIdx="5">
    <p:extLst>
      <p:ext uri="{19B8F6BF-5375-455C-9EA6-DF929625EA0E}">
        <p15:presenceInfo xmlns:p15="http://schemas.microsoft.com/office/powerpoint/2012/main" userId="S-1-5-21-2127521184-1604012920-1887927527-13401518" providerId="AD"/>
      </p:ext>
    </p:extLst>
  </p:cmAuthor>
  <p:cmAuthor id="6" name="Sirius Kuttiyan" initials="SK" lastIdx="10" clrIdx="6">
    <p:extLst>
      <p:ext uri="{19B8F6BF-5375-455C-9EA6-DF929625EA0E}">
        <p15:presenceInfo xmlns:p15="http://schemas.microsoft.com/office/powerpoint/2012/main" userId="S-1-5-21-2127521184-1604012920-1887927527-27585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ACEA"/>
    <a:srgbClr val="505050"/>
    <a:srgbClr val="009E49"/>
    <a:srgbClr val="FFFFFF"/>
    <a:srgbClr val="000000"/>
    <a:srgbClr val="DC3C00"/>
    <a:srgbClr val="002050"/>
    <a:srgbClr val="0072C6"/>
    <a:srgbClr val="00BCF2"/>
    <a:srgbClr val="7FB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17" autoAdjust="0"/>
    <p:restoredTop sz="42678" autoAdjust="0"/>
  </p:normalViewPr>
  <p:slideViewPr>
    <p:cSldViewPr snapToObjects="1">
      <p:cViewPr varScale="1">
        <p:scale>
          <a:sx n="45" d="100"/>
          <a:sy n="45" d="100"/>
        </p:scale>
        <p:origin x="1200" y="54"/>
      </p:cViewPr>
      <p:guideLst>
        <p:guide orient="horz" pos="2203"/>
        <p:guide pos="3917"/>
      </p:guideLst>
    </p:cSldViewPr>
  </p:slideViewPr>
  <p:outlineViewPr>
    <p:cViewPr>
      <p:scale>
        <a:sx n="33" d="100"/>
        <a:sy n="33" d="100"/>
      </p:scale>
      <p:origin x="0" y="-4888"/>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34350D-6A94-470E-B718-ED1699EA1933}" type="doc">
      <dgm:prSet loTypeId="urn:microsoft.com/office/officeart/2005/8/layout/equation1" loCatId="process" qsTypeId="urn:microsoft.com/office/officeart/2005/8/quickstyle/simple1" qsCatId="simple" csTypeId="urn:microsoft.com/office/officeart/2005/8/colors/accent1_2" csCatId="accent1" phldr="1"/>
      <dgm:spPr/>
      <dgm:t>
        <a:bodyPr/>
        <a:lstStyle/>
        <a:p>
          <a:endParaRPr lang="en-US"/>
        </a:p>
      </dgm:t>
    </dgm:pt>
    <dgm:pt modelId="{202366FF-774E-4917-9517-A0C2050D1AA7}">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rtl="0"/>
          <a:r>
            <a:rPr lang="en-US" sz="1800" dirty="0" smtClean="0"/>
            <a:t>IOPS</a:t>
          </a:r>
          <a:endParaRPr lang="en-US" sz="1800" dirty="0"/>
        </a:p>
      </dgm:t>
    </dgm:pt>
    <dgm:pt modelId="{8F5771FA-D11D-4E1F-B6C0-67673822C91F}" type="parTrans" cxnId="{08D08D6F-43DF-4762-8E2B-BCD2632F8B6B}">
      <dgm:prSet/>
      <dgm:spPr/>
      <dgm:t>
        <a:bodyPr/>
        <a:lstStyle/>
        <a:p>
          <a:endParaRPr lang="en-US" sz="3200"/>
        </a:p>
      </dgm:t>
    </dgm:pt>
    <dgm:pt modelId="{062CBAFE-96DC-4182-B785-E903DAC7E7FF}" type="sibTrans" cxnId="{08D08D6F-43DF-4762-8E2B-BCD2632F8B6B}">
      <dgm:prSet custT="1"/>
      <dgm:spPr/>
      <dgm:t>
        <a:bodyPr/>
        <a:lstStyle/>
        <a:p>
          <a:endParaRPr lang="en-US" sz="1000"/>
        </a:p>
      </dgm:t>
    </dgm:pt>
    <dgm:pt modelId="{5C8D1EF2-6819-4FC2-81E4-1F70B3F2CFF0}">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rtl="0"/>
          <a:r>
            <a:rPr lang="en-US" sz="1800" dirty="0" smtClean="0"/>
            <a:t>IO Size</a:t>
          </a:r>
          <a:endParaRPr lang="en-US" sz="1800" dirty="0"/>
        </a:p>
      </dgm:t>
    </dgm:pt>
    <dgm:pt modelId="{CAA03B43-8608-424F-8295-47A410961F7A}" type="parTrans" cxnId="{04395593-3C4B-4324-914C-189E90C7DE79}">
      <dgm:prSet/>
      <dgm:spPr/>
      <dgm:t>
        <a:bodyPr/>
        <a:lstStyle/>
        <a:p>
          <a:endParaRPr lang="en-US" sz="3200"/>
        </a:p>
      </dgm:t>
    </dgm:pt>
    <dgm:pt modelId="{82745E4C-9241-4FCF-B29F-C9686E548EBC}" type="sibTrans" cxnId="{04395593-3C4B-4324-914C-189E90C7DE79}">
      <dgm:prSet custT="1"/>
      <dgm:spPr/>
      <dgm:t>
        <a:bodyPr/>
        <a:lstStyle/>
        <a:p>
          <a:endParaRPr lang="en-US" sz="1200"/>
        </a:p>
      </dgm:t>
    </dgm:pt>
    <dgm:pt modelId="{65D92D85-D448-4479-9712-ACF5A701C37C}">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rtl="0"/>
          <a:r>
            <a:rPr lang="en-US" sz="1600" dirty="0" smtClean="0"/>
            <a:t>Throughput</a:t>
          </a:r>
          <a:endParaRPr lang="en-US" sz="1800" dirty="0"/>
        </a:p>
      </dgm:t>
    </dgm:pt>
    <dgm:pt modelId="{800E2BA5-E3C7-4100-9985-9DE13C6C2949}" type="parTrans" cxnId="{61E73C94-6444-4D6A-8560-2797957F0B20}">
      <dgm:prSet/>
      <dgm:spPr/>
      <dgm:t>
        <a:bodyPr/>
        <a:lstStyle/>
        <a:p>
          <a:endParaRPr lang="en-US" sz="3200"/>
        </a:p>
      </dgm:t>
    </dgm:pt>
    <dgm:pt modelId="{218A86CA-949B-4D61-85FD-84466BCD3850}" type="sibTrans" cxnId="{61E73C94-6444-4D6A-8560-2797957F0B20}">
      <dgm:prSet/>
      <dgm:spPr/>
      <dgm:t>
        <a:bodyPr/>
        <a:lstStyle/>
        <a:p>
          <a:endParaRPr lang="en-US" sz="3200"/>
        </a:p>
      </dgm:t>
    </dgm:pt>
    <dgm:pt modelId="{8E2DDC52-DCC6-4D9E-BC6A-1292E46310D4}" type="pres">
      <dgm:prSet presAssocID="{5F34350D-6A94-470E-B718-ED1699EA1933}" presName="linearFlow" presStyleCnt="0">
        <dgm:presLayoutVars>
          <dgm:dir/>
          <dgm:resizeHandles val="exact"/>
        </dgm:presLayoutVars>
      </dgm:prSet>
      <dgm:spPr/>
      <dgm:t>
        <a:bodyPr/>
        <a:lstStyle/>
        <a:p>
          <a:endParaRPr lang="en-US"/>
        </a:p>
      </dgm:t>
    </dgm:pt>
    <dgm:pt modelId="{A3FDD1FB-CB81-42E4-B8F3-8EE28B4AB38A}" type="pres">
      <dgm:prSet presAssocID="{202366FF-774E-4917-9517-A0C2050D1AA7}" presName="node" presStyleLbl="node1" presStyleIdx="0" presStyleCnt="3">
        <dgm:presLayoutVars>
          <dgm:bulletEnabled val="1"/>
        </dgm:presLayoutVars>
      </dgm:prSet>
      <dgm:spPr/>
      <dgm:t>
        <a:bodyPr/>
        <a:lstStyle/>
        <a:p>
          <a:endParaRPr lang="en-US"/>
        </a:p>
      </dgm:t>
    </dgm:pt>
    <dgm:pt modelId="{8E6F3E63-54D7-4F00-8C0C-93914B05E555}" type="pres">
      <dgm:prSet presAssocID="{062CBAFE-96DC-4182-B785-E903DAC7E7FF}" presName="spacerL" presStyleCnt="0"/>
      <dgm:spPr/>
      <dgm:t>
        <a:bodyPr/>
        <a:lstStyle/>
        <a:p>
          <a:endParaRPr lang="en-US"/>
        </a:p>
      </dgm:t>
    </dgm:pt>
    <dgm:pt modelId="{B93548A8-9C2F-4F51-8876-C9550637080C}" type="pres">
      <dgm:prSet presAssocID="{062CBAFE-96DC-4182-B785-E903DAC7E7FF}" presName="sibTrans" presStyleLbl="sibTrans2D1" presStyleIdx="0" presStyleCnt="2" custAng="2737787"/>
      <dgm:spPr/>
      <dgm:t>
        <a:bodyPr/>
        <a:lstStyle/>
        <a:p>
          <a:endParaRPr lang="en-US"/>
        </a:p>
      </dgm:t>
    </dgm:pt>
    <dgm:pt modelId="{38D40D40-637A-441C-BD2A-51EC9DEF925F}" type="pres">
      <dgm:prSet presAssocID="{062CBAFE-96DC-4182-B785-E903DAC7E7FF}" presName="spacerR" presStyleCnt="0"/>
      <dgm:spPr/>
      <dgm:t>
        <a:bodyPr/>
        <a:lstStyle/>
        <a:p>
          <a:endParaRPr lang="en-US"/>
        </a:p>
      </dgm:t>
    </dgm:pt>
    <dgm:pt modelId="{5132AA77-0FEB-480E-99E6-A1D79783A6D3}" type="pres">
      <dgm:prSet presAssocID="{5C8D1EF2-6819-4FC2-81E4-1F70B3F2CFF0}" presName="node" presStyleLbl="node1" presStyleIdx="1" presStyleCnt="3">
        <dgm:presLayoutVars>
          <dgm:bulletEnabled val="1"/>
        </dgm:presLayoutVars>
      </dgm:prSet>
      <dgm:spPr/>
      <dgm:t>
        <a:bodyPr/>
        <a:lstStyle/>
        <a:p>
          <a:endParaRPr lang="en-US"/>
        </a:p>
      </dgm:t>
    </dgm:pt>
    <dgm:pt modelId="{EFE9E2FB-F7D7-4A4E-950B-053E7898E9D8}" type="pres">
      <dgm:prSet presAssocID="{82745E4C-9241-4FCF-B29F-C9686E548EBC}" presName="spacerL" presStyleCnt="0"/>
      <dgm:spPr/>
      <dgm:t>
        <a:bodyPr/>
        <a:lstStyle/>
        <a:p>
          <a:endParaRPr lang="en-US"/>
        </a:p>
      </dgm:t>
    </dgm:pt>
    <dgm:pt modelId="{1D0CBC1E-F591-4869-B9FB-CAAA2B673A1F}" type="pres">
      <dgm:prSet presAssocID="{82745E4C-9241-4FCF-B29F-C9686E548EBC}" presName="sibTrans" presStyleLbl="sibTrans2D1" presStyleIdx="1" presStyleCnt="2"/>
      <dgm:spPr/>
      <dgm:t>
        <a:bodyPr/>
        <a:lstStyle/>
        <a:p>
          <a:endParaRPr lang="en-US"/>
        </a:p>
      </dgm:t>
    </dgm:pt>
    <dgm:pt modelId="{407AFD0D-07CC-47F9-A521-0C9763EFB06D}" type="pres">
      <dgm:prSet presAssocID="{82745E4C-9241-4FCF-B29F-C9686E548EBC}" presName="spacerR" presStyleCnt="0"/>
      <dgm:spPr/>
      <dgm:t>
        <a:bodyPr/>
        <a:lstStyle/>
        <a:p>
          <a:endParaRPr lang="en-US"/>
        </a:p>
      </dgm:t>
    </dgm:pt>
    <dgm:pt modelId="{8159C2A9-3D3B-428D-848E-3FF073CFDB78}" type="pres">
      <dgm:prSet presAssocID="{65D92D85-D448-4479-9712-ACF5A701C37C}" presName="node" presStyleLbl="node1" presStyleIdx="2" presStyleCnt="3">
        <dgm:presLayoutVars>
          <dgm:bulletEnabled val="1"/>
        </dgm:presLayoutVars>
      </dgm:prSet>
      <dgm:spPr/>
      <dgm:t>
        <a:bodyPr/>
        <a:lstStyle/>
        <a:p>
          <a:endParaRPr lang="en-US"/>
        </a:p>
      </dgm:t>
    </dgm:pt>
  </dgm:ptLst>
  <dgm:cxnLst>
    <dgm:cxn modelId="{04395593-3C4B-4324-914C-189E90C7DE79}" srcId="{5F34350D-6A94-470E-B718-ED1699EA1933}" destId="{5C8D1EF2-6819-4FC2-81E4-1F70B3F2CFF0}" srcOrd="1" destOrd="0" parTransId="{CAA03B43-8608-424F-8295-47A410961F7A}" sibTransId="{82745E4C-9241-4FCF-B29F-C9686E548EBC}"/>
    <dgm:cxn modelId="{61E73C94-6444-4D6A-8560-2797957F0B20}" srcId="{5F34350D-6A94-470E-B718-ED1699EA1933}" destId="{65D92D85-D448-4479-9712-ACF5A701C37C}" srcOrd="2" destOrd="0" parTransId="{800E2BA5-E3C7-4100-9985-9DE13C6C2949}" sibTransId="{218A86CA-949B-4D61-85FD-84466BCD3850}"/>
    <dgm:cxn modelId="{4A0EB531-598A-4267-A600-5C4ABD7C1D45}" type="presOf" srcId="{5F34350D-6A94-470E-B718-ED1699EA1933}" destId="{8E2DDC52-DCC6-4D9E-BC6A-1292E46310D4}" srcOrd="0" destOrd="0" presId="urn:microsoft.com/office/officeart/2005/8/layout/equation1"/>
    <dgm:cxn modelId="{2EB719D9-62A6-4FB8-A188-85E93E30BCE0}" type="presOf" srcId="{82745E4C-9241-4FCF-B29F-C9686E548EBC}" destId="{1D0CBC1E-F591-4869-B9FB-CAAA2B673A1F}" srcOrd="0" destOrd="0" presId="urn:microsoft.com/office/officeart/2005/8/layout/equation1"/>
    <dgm:cxn modelId="{115B942A-259C-497A-9332-A66AC5C83F81}" type="presOf" srcId="{062CBAFE-96DC-4182-B785-E903DAC7E7FF}" destId="{B93548A8-9C2F-4F51-8876-C9550637080C}" srcOrd="0" destOrd="0" presId="urn:microsoft.com/office/officeart/2005/8/layout/equation1"/>
    <dgm:cxn modelId="{B92B6F85-04A2-41FE-A579-C79523C3536B}" type="presOf" srcId="{202366FF-774E-4917-9517-A0C2050D1AA7}" destId="{A3FDD1FB-CB81-42E4-B8F3-8EE28B4AB38A}" srcOrd="0" destOrd="0" presId="urn:microsoft.com/office/officeart/2005/8/layout/equation1"/>
    <dgm:cxn modelId="{0E709F63-F0FC-4368-A8C6-03F08DB7C80B}" type="presOf" srcId="{5C8D1EF2-6819-4FC2-81E4-1F70B3F2CFF0}" destId="{5132AA77-0FEB-480E-99E6-A1D79783A6D3}" srcOrd="0" destOrd="0" presId="urn:microsoft.com/office/officeart/2005/8/layout/equation1"/>
    <dgm:cxn modelId="{CEB82C56-D935-49C1-88D8-57D9F947DDCA}" type="presOf" srcId="{65D92D85-D448-4479-9712-ACF5A701C37C}" destId="{8159C2A9-3D3B-428D-848E-3FF073CFDB78}" srcOrd="0" destOrd="0" presId="urn:microsoft.com/office/officeart/2005/8/layout/equation1"/>
    <dgm:cxn modelId="{08D08D6F-43DF-4762-8E2B-BCD2632F8B6B}" srcId="{5F34350D-6A94-470E-B718-ED1699EA1933}" destId="{202366FF-774E-4917-9517-A0C2050D1AA7}" srcOrd="0" destOrd="0" parTransId="{8F5771FA-D11D-4E1F-B6C0-67673822C91F}" sibTransId="{062CBAFE-96DC-4182-B785-E903DAC7E7FF}"/>
    <dgm:cxn modelId="{7C9B3341-0FFA-4034-B259-88355D5A6267}" type="presParOf" srcId="{8E2DDC52-DCC6-4D9E-BC6A-1292E46310D4}" destId="{A3FDD1FB-CB81-42E4-B8F3-8EE28B4AB38A}" srcOrd="0" destOrd="0" presId="urn:microsoft.com/office/officeart/2005/8/layout/equation1"/>
    <dgm:cxn modelId="{E0B92224-22E7-4BE9-A74B-41732135502E}" type="presParOf" srcId="{8E2DDC52-DCC6-4D9E-BC6A-1292E46310D4}" destId="{8E6F3E63-54D7-4F00-8C0C-93914B05E555}" srcOrd="1" destOrd="0" presId="urn:microsoft.com/office/officeart/2005/8/layout/equation1"/>
    <dgm:cxn modelId="{D0540A41-94EF-4E00-9134-AFFE6DBA83B1}" type="presParOf" srcId="{8E2DDC52-DCC6-4D9E-BC6A-1292E46310D4}" destId="{B93548A8-9C2F-4F51-8876-C9550637080C}" srcOrd="2" destOrd="0" presId="urn:microsoft.com/office/officeart/2005/8/layout/equation1"/>
    <dgm:cxn modelId="{B0081204-1DB3-4697-85C4-7C517FB647F7}" type="presParOf" srcId="{8E2DDC52-DCC6-4D9E-BC6A-1292E46310D4}" destId="{38D40D40-637A-441C-BD2A-51EC9DEF925F}" srcOrd="3" destOrd="0" presId="urn:microsoft.com/office/officeart/2005/8/layout/equation1"/>
    <dgm:cxn modelId="{1F110354-6DD6-4F92-A8B0-1D591B2AD0ED}" type="presParOf" srcId="{8E2DDC52-DCC6-4D9E-BC6A-1292E46310D4}" destId="{5132AA77-0FEB-480E-99E6-A1D79783A6D3}" srcOrd="4" destOrd="0" presId="urn:microsoft.com/office/officeart/2005/8/layout/equation1"/>
    <dgm:cxn modelId="{79008576-5731-494D-A0CF-9DD1BB5DBC25}" type="presParOf" srcId="{8E2DDC52-DCC6-4D9E-BC6A-1292E46310D4}" destId="{EFE9E2FB-F7D7-4A4E-950B-053E7898E9D8}" srcOrd="5" destOrd="0" presId="urn:microsoft.com/office/officeart/2005/8/layout/equation1"/>
    <dgm:cxn modelId="{695AE14D-4B7D-4074-841A-7E51F2C60F16}" type="presParOf" srcId="{8E2DDC52-DCC6-4D9E-BC6A-1292E46310D4}" destId="{1D0CBC1E-F591-4869-B9FB-CAAA2B673A1F}" srcOrd="6" destOrd="0" presId="urn:microsoft.com/office/officeart/2005/8/layout/equation1"/>
    <dgm:cxn modelId="{5BCA8FAF-0442-42AC-807A-207623C650AD}" type="presParOf" srcId="{8E2DDC52-DCC6-4D9E-BC6A-1292E46310D4}" destId="{407AFD0D-07CC-47F9-A521-0C9763EFB06D}" srcOrd="7" destOrd="0" presId="urn:microsoft.com/office/officeart/2005/8/layout/equation1"/>
    <dgm:cxn modelId="{BEDF67B7-B266-41DB-A3B6-311B9A0B2CD3}" type="presParOf" srcId="{8E2DDC52-DCC6-4D9E-BC6A-1292E46310D4}" destId="{8159C2A9-3D3B-428D-848E-3FF073CFDB78}"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34350D-6A94-470E-B718-ED1699EA1933}" type="doc">
      <dgm:prSet loTypeId="urn:microsoft.com/office/officeart/2005/8/layout/equation1" loCatId="process" qsTypeId="urn:microsoft.com/office/officeart/2005/8/quickstyle/simple1" qsCatId="simple" csTypeId="urn:microsoft.com/office/officeart/2005/8/colors/accent1_2" csCatId="accent1" phldr="1"/>
      <dgm:spPr/>
      <dgm:t>
        <a:bodyPr/>
        <a:lstStyle/>
        <a:p>
          <a:endParaRPr lang="en-US"/>
        </a:p>
      </dgm:t>
    </dgm:pt>
    <dgm:pt modelId="{202366FF-774E-4917-9517-A0C2050D1AA7}">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rtl="0"/>
          <a:r>
            <a:rPr lang="en-US" sz="1800" dirty="0" smtClean="0"/>
            <a:t>IOPS</a:t>
          </a:r>
          <a:endParaRPr lang="en-US" sz="1800" dirty="0"/>
        </a:p>
      </dgm:t>
    </dgm:pt>
    <dgm:pt modelId="{8F5771FA-D11D-4E1F-B6C0-67673822C91F}" type="parTrans" cxnId="{08D08D6F-43DF-4762-8E2B-BCD2632F8B6B}">
      <dgm:prSet/>
      <dgm:spPr/>
      <dgm:t>
        <a:bodyPr/>
        <a:lstStyle/>
        <a:p>
          <a:endParaRPr lang="en-US" sz="3200"/>
        </a:p>
      </dgm:t>
    </dgm:pt>
    <dgm:pt modelId="{062CBAFE-96DC-4182-B785-E903DAC7E7FF}" type="sibTrans" cxnId="{08D08D6F-43DF-4762-8E2B-BCD2632F8B6B}">
      <dgm:prSet custT="1"/>
      <dgm:spPr/>
      <dgm:t>
        <a:bodyPr/>
        <a:lstStyle/>
        <a:p>
          <a:endParaRPr lang="en-US" sz="1000"/>
        </a:p>
      </dgm:t>
    </dgm:pt>
    <dgm:pt modelId="{5C8D1EF2-6819-4FC2-81E4-1F70B3F2CFF0}">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rtl="0"/>
          <a:r>
            <a:rPr lang="en-US" sz="1800" dirty="0" smtClean="0"/>
            <a:t>IO Size</a:t>
          </a:r>
          <a:endParaRPr lang="en-US" sz="1800" dirty="0"/>
        </a:p>
      </dgm:t>
    </dgm:pt>
    <dgm:pt modelId="{CAA03B43-8608-424F-8295-47A410961F7A}" type="parTrans" cxnId="{04395593-3C4B-4324-914C-189E90C7DE79}">
      <dgm:prSet/>
      <dgm:spPr/>
      <dgm:t>
        <a:bodyPr/>
        <a:lstStyle/>
        <a:p>
          <a:endParaRPr lang="en-US" sz="3200"/>
        </a:p>
      </dgm:t>
    </dgm:pt>
    <dgm:pt modelId="{82745E4C-9241-4FCF-B29F-C9686E548EBC}" type="sibTrans" cxnId="{04395593-3C4B-4324-914C-189E90C7DE79}">
      <dgm:prSet custT="1"/>
      <dgm:spPr/>
      <dgm:t>
        <a:bodyPr/>
        <a:lstStyle/>
        <a:p>
          <a:endParaRPr lang="en-US" sz="1200"/>
        </a:p>
      </dgm:t>
    </dgm:pt>
    <dgm:pt modelId="{65D92D85-D448-4479-9712-ACF5A701C37C}">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rtl="0"/>
          <a:r>
            <a:rPr lang="en-US" sz="1600" dirty="0" smtClean="0"/>
            <a:t>Throughput</a:t>
          </a:r>
          <a:endParaRPr lang="en-US" sz="1800" dirty="0"/>
        </a:p>
      </dgm:t>
    </dgm:pt>
    <dgm:pt modelId="{800E2BA5-E3C7-4100-9985-9DE13C6C2949}" type="parTrans" cxnId="{61E73C94-6444-4D6A-8560-2797957F0B20}">
      <dgm:prSet/>
      <dgm:spPr/>
      <dgm:t>
        <a:bodyPr/>
        <a:lstStyle/>
        <a:p>
          <a:endParaRPr lang="en-US" sz="3200"/>
        </a:p>
      </dgm:t>
    </dgm:pt>
    <dgm:pt modelId="{218A86CA-949B-4D61-85FD-84466BCD3850}" type="sibTrans" cxnId="{61E73C94-6444-4D6A-8560-2797957F0B20}">
      <dgm:prSet/>
      <dgm:spPr/>
      <dgm:t>
        <a:bodyPr/>
        <a:lstStyle/>
        <a:p>
          <a:endParaRPr lang="en-US" sz="3200"/>
        </a:p>
      </dgm:t>
    </dgm:pt>
    <dgm:pt modelId="{8E2DDC52-DCC6-4D9E-BC6A-1292E46310D4}" type="pres">
      <dgm:prSet presAssocID="{5F34350D-6A94-470E-B718-ED1699EA1933}" presName="linearFlow" presStyleCnt="0">
        <dgm:presLayoutVars>
          <dgm:dir/>
          <dgm:resizeHandles val="exact"/>
        </dgm:presLayoutVars>
      </dgm:prSet>
      <dgm:spPr/>
      <dgm:t>
        <a:bodyPr/>
        <a:lstStyle/>
        <a:p>
          <a:endParaRPr lang="en-US"/>
        </a:p>
      </dgm:t>
    </dgm:pt>
    <dgm:pt modelId="{A3FDD1FB-CB81-42E4-B8F3-8EE28B4AB38A}" type="pres">
      <dgm:prSet presAssocID="{202366FF-774E-4917-9517-A0C2050D1AA7}" presName="node" presStyleLbl="node1" presStyleIdx="0" presStyleCnt="3">
        <dgm:presLayoutVars>
          <dgm:bulletEnabled val="1"/>
        </dgm:presLayoutVars>
      </dgm:prSet>
      <dgm:spPr/>
      <dgm:t>
        <a:bodyPr/>
        <a:lstStyle/>
        <a:p>
          <a:endParaRPr lang="en-US"/>
        </a:p>
      </dgm:t>
    </dgm:pt>
    <dgm:pt modelId="{8E6F3E63-54D7-4F00-8C0C-93914B05E555}" type="pres">
      <dgm:prSet presAssocID="{062CBAFE-96DC-4182-B785-E903DAC7E7FF}" presName="spacerL" presStyleCnt="0"/>
      <dgm:spPr/>
    </dgm:pt>
    <dgm:pt modelId="{B93548A8-9C2F-4F51-8876-C9550637080C}" type="pres">
      <dgm:prSet presAssocID="{062CBAFE-96DC-4182-B785-E903DAC7E7FF}" presName="sibTrans" presStyleLbl="sibTrans2D1" presStyleIdx="0" presStyleCnt="2" custAng="2737787"/>
      <dgm:spPr/>
      <dgm:t>
        <a:bodyPr/>
        <a:lstStyle/>
        <a:p>
          <a:endParaRPr lang="en-US"/>
        </a:p>
      </dgm:t>
    </dgm:pt>
    <dgm:pt modelId="{38D40D40-637A-441C-BD2A-51EC9DEF925F}" type="pres">
      <dgm:prSet presAssocID="{062CBAFE-96DC-4182-B785-E903DAC7E7FF}" presName="spacerR" presStyleCnt="0"/>
      <dgm:spPr/>
    </dgm:pt>
    <dgm:pt modelId="{5132AA77-0FEB-480E-99E6-A1D79783A6D3}" type="pres">
      <dgm:prSet presAssocID="{5C8D1EF2-6819-4FC2-81E4-1F70B3F2CFF0}" presName="node" presStyleLbl="node1" presStyleIdx="1" presStyleCnt="3">
        <dgm:presLayoutVars>
          <dgm:bulletEnabled val="1"/>
        </dgm:presLayoutVars>
      </dgm:prSet>
      <dgm:spPr/>
      <dgm:t>
        <a:bodyPr/>
        <a:lstStyle/>
        <a:p>
          <a:endParaRPr lang="en-US"/>
        </a:p>
      </dgm:t>
    </dgm:pt>
    <dgm:pt modelId="{EFE9E2FB-F7D7-4A4E-950B-053E7898E9D8}" type="pres">
      <dgm:prSet presAssocID="{82745E4C-9241-4FCF-B29F-C9686E548EBC}" presName="spacerL" presStyleCnt="0"/>
      <dgm:spPr/>
    </dgm:pt>
    <dgm:pt modelId="{1D0CBC1E-F591-4869-B9FB-CAAA2B673A1F}" type="pres">
      <dgm:prSet presAssocID="{82745E4C-9241-4FCF-B29F-C9686E548EBC}" presName="sibTrans" presStyleLbl="sibTrans2D1" presStyleIdx="1" presStyleCnt="2"/>
      <dgm:spPr/>
      <dgm:t>
        <a:bodyPr/>
        <a:lstStyle/>
        <a:p>
          <a:endParaRPr lang="en-US"/>
        </a:p>
      </dgm:t>
    </dgm:pt>
    <dgm:pt modelId="{407AFD0D-07CC-47F9-A521-0C9763EFB06D}" type="pres">
      <dgm:prSet presAssocID="{82745E4C-9241-4FCF-B29F-C9686E548EBC}" presName="spacerR" presStyleCnt="0"/>
      <dgm:spPr/>
    </dgm:pt>
    <dgm:pt modelId="{8159C2A9-3D3B-428D-848E-3FF073CFDB78}" type="pres">
      <dgm:prSet presAssocID="{65D92D85-D448-4479-9712-ACF5A701C37C}" presName="node" presStyleLbl="node1" presStyleIdx="2" presStyleCnt="3">
        <dgm:presLayoutVars>
          <dgm:bulletEnabled val="1"/>
        </dgm:presLayoutVars>
      </dgm:prSet>
      <dgm:spPr/>
      <dgm:t>
        <a:bodyPr/>
        <a:lstStyle/>
        <a:p>
          <a:endParaRPr lang="en-US"/>
        </a:p>
      </dgm:t>
    </dgm:pt>
  </dgm:ptLst>
  <dgm:cxnLst>
    <dgm:cxn modelId="{04395593-3C4B-4324-914C-189E90C7DE79}" srcId="{5F34350D-6A94-470E-B718-ED1699EA1933}" destId="{5C8D1EF2-6819-4FC2-81E4-1F70B3F2CFF0}" srcOrd="1" destOrd="0" parTransId="{CAA03B43-8608-424F-8295-47A410961F7A}" sibTransId="{82745E4C-9241-4FCF-B29F-C9686E548EBC}"/>
    <dgm:cxn modelId="{61E73C94-6444-4D6A-8560-2797957F0B20}" srcId="{5F34350D-6A94-470E-B718-ED1699EA1933}" destId="{65D92D85-D448-4479-9712-ACF5A701C37C}" srcOrd="2" destOrd="0" parTransId="{800E2BA5-E3C7-4100-9985-9DE13C6C2949}" sibTransId="{218A86CA-949B-4D61-85FD-84466BCD3850}"/>
    <dgm:cxn modelId="{E7F6D50B-C699-4C58-904E-AA613CD4A931}" type="presOf" srcId="{202366FF-774E-4917-9517-A0C2050D1AA7}" destId="{A3FDD1FB-CB81-42E4-B8F3-8EE28B4AB38A}" srcOrd="0" destOrd="0" presId="urn:microsoft.com/office/officeart/2005/8/layout/equation1"/>
    <dgm:cxn modelId="{03ACC937-12ED-4423-8645-15729125D3D8}" type="presOf" srcId="{5F34350D-6A94-470E-B718-ED1699EA1933}" destId="{8E2DDC52-DCC6-4D9E-BC6A-1292E46310D4}" srcOrd="0" destOrd="0" presId="urn:microsoft.com/office/officeart/2005/8/layout/equation1"/>
    <dgm:cxn modelId="{5F12DF53-9B42-4E29-945E-B0D4E9A5ECBE}" type="presOf" srcId="{5C8D1EF2-6819-4FC2-81E4-1F70B3F2CFF0}" destId="{5132AA77-0FEB-480E-99E6-A1D79783A6D3}" srcOrd="0" destOrd="0" presId="urn:microsoft.com/office/officeart/2005/8/layout/equation1"/>
    <dgm:cxn modelId="{596B5A1A-BA75-42AB-822E-E175E2B86FA6}" type="presOf" srcId="{82745E4C-9241-4FCF-B29F-C9686E548EBC}" destId="{1D0CBC1E-F591-4869-B9FB-CAAA2B673A1F}" srcOrd="0" destOrd="0" presId="urn:microsoft.com/office/officeart/2005/8/layout/equation1"/>
    <dgm:cxn modelId="{ABAB85AB-30AA-4925-826B-496A58F7FC4C}" type="presOf" srcId="{062CBAFE-96DC-4182-B785-E903DAC7E7FF}" destId="{B93548A8-9C2F-4F51-8876-C9550637080C}" srcOrd="0" destOrd="0" presId="urn:microsoft.com/office/officeart/2005/8/layout/equation1"/>
    <dgm:cxn modelId="{08D08D6F-43DF-4762-8E2B-BCD2632F8B6B}" srcId="{5F34350D-6A94-470E-B718-ED1699EA1933}" destId="{202366FF-774E-4917-9517-A0C2050D1AA7}" srcOrd="0" destOrd="0" parTransId="{8F5771FA-D11D-4E1F-B6C0-67673822C91F}" sibTransId="{062CBAFE-96DC-4182-B785-E903DAC7E7FF}"/>
    <dgm:cxn modelId="{D52C42EF-CF7F-4D6C-96E2-36C46922ACC8}" type="presOf" srcId="{65D92D85-D448-4479-9712-ACF5A701C37C}" destId="{8159C2A9-3D3B-428D-848E-3FF073CFDB78}" srcOrd="0" destOrd="0" presId="urn:microsoft.com/office/officeart/2005/8/layout/equation1"/>
    <dgm:cxn modelId="{3FC48AF4-A449-4B52-A86F-B6CA80D62688}" type="presParOf" srcId="{8E2DDC52-DCC6-4D9E-BC6A-1292E46310D4}" destId="{A3FDD1FB-CB81-42E4-B8F3-8EE28B4AB38A}" srcOrd="0" destOrd="0" presId="urn:microsoft.com/office/officeart/2005/8/layout/equation1"/>
    <dgm:cxn modelId="{2175E6BD-9BF5-4A25-B2DF-5804A04263E3}" type="presParOf" srcId="{8E2DDC52-DCC6-4D9E-BC6A-1292E46310D4}" destId="{8E6F3E63-54D7-4F00-8C0C-93914B05E555}" srcOrd="1" destOrd="0" presId="urn:microsoft.com/office/officeart/2005/8/layout/equation1"/>
    <dgm:cxn modelId="{2164FB19-5237-4DB0-A56E-CE07E5689486}" type="presParOf" srcId="{8E2DDC52-DCC6-4D9E-BC6A-1292E46310D4}" destId="{B93548A8-9C2F-4F51-8876-C9550637080C}" srcOrd="2" destOrd="0" presId="urn:microsoft.com/office/officeart/2005/8/layout/equation1"/>
    <dgm:cxn modelId="{29A4E986-1EFE-4BE8-9FA7-49F018155CA1}" type="presParOf" srcId="{8E2DDC52-DCC6-4D9E-BC6A-1292E46310D4}" destId="{38D40D40-637A-441C-BD2A-51EC9DEF925F}" srcOrd="3" destOrd="0" presId="urn:microsoft.com/office/officeart/2005/8/layout/equation1"/>
    <dgm:cxn modelId="{DAC07E85-BD05-4DF6-8FA0-41D051BD4EAB}" type="presParOf" srcId="{8E2DDC52-DCC6-4D9E-BC6A-1292E46310D4}" destId="{5132AA77-0FEB-480E-99E6-A1D79783A6D3}" srcOrd="4" destOrd="0" presId="urn:microsoft.com/office/officeart/2005/8/layout/equation1"/>
    <dgm:cxn modelId="{703D8737-352C-4C56-B630-5C5E701AB95D}" type="presParOf" srcId="{8E2DDC52-DCC6-4D9E-BC6A-1292E46310D4}" destId="{EFE9E2FB-F7D7-4A4E-950B-053E7898E9D8}" srcOrd="5" destOrd="0" presId="urn:microsoft.com/office/officeart/2005/8/layout/equation1"/>
    <dgm:cxn modelId="{6CD69FF2-BD0C-4374-B2E8-6D9F71897B65}" type="presParOf" srcId="{8E2DDC52-DCC6-4D9E-BC6A-1292E46310D4}" destId="{1D0CBC1E-F591-4869-B9FB-CAAA2B673A1F}" srcOrd="6" destOrd="0" presId="urn:microsoft.com/office/officeart/2005/8/layout/equation1"/>
    <dgm:cxn modelId="{CEF92503-333F-435D-8A88-1774E7D8FFF7}" type="presParOf" srcId="{8E2DDC52-DCC6-4D9E-BC6A-1292E46310D4}" destId="{407AFD0D-07CC-47F9-A521-0C9763EFB06D}" srcOrd="7" destOrd="0" presId="urn:microsoft.com/office/officeart/2005/8/layout/equation1"/>
    <dgm:cxn modelId="{2A02FE48-35C7-4B9E-AB7A-2AD6E25C8FB9}" type="presParOf" srcId="{8E2DDC52-DCC6-4D9E-BC6A-1292E46310D4}" destId="{8159C2A9-3D3B-428D-848E-3FF073CFDB78}"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34350D-6A94-470E-B718-ED1699EA1933}" type="doc">
      <dgm:prSet loTypeId="urn:microsoft.com/office/officeart/2005/8/layout/equation1" loCatId="process" qsTypeId="urn:microsoft.com/office/officeart/2005/8/quickstyle/simple1" qsCatId="simple" csTypeId="urn:microsoft.com/office/officeart/2005/8/colors/accent1_2" csCatId="accent1" phldr="1"/>
      <dgm:spPr/>
      <dgm:t>
        <a:bodyPr/>
        <a:lstStyle/>
        <a:p>
          <a:endParaRPr lang="en-US"/>
        </a:p>
      </dgm:t>
    </dgm:pt>
    <dgm:pt modelId="{202366FF-774E-4917-9517-A0C2050D1AA7}">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rtl="0"/>
          <a:r>
            <a:rPr lang="en-US" sz="1800" dirty="0" smtClean="0"/>
            <a:t>IOPS</a:t>
          </a:r>
          <a:endParaRPr lang="en-US" sz="1800" dirty="0"/>
        </a:p>
      </dgm:t>
    </dgm:pt>
    <dgm:pt modelId="{8F5771FA-D11D-4E1F-B6C0-67673822C91F}" type="parTrans" cxnId="{08D08D6F-43DF-4762-8E2B-BCD2632F8B6B}">
      <dgm:prSet/>
      <dgm:spPr/>
      <dgm:t>
        <a:bodyPr/>
        <a:lstStyle/>
        <a:p>
          <a:endParaRPr lang="en-US" sz="3200"/>
        </a:p>
      </dgm:t>
    </dgm:pt>
    <dgm:pt modelId="{062CBAFE-96DC-4182-B785-E903DAC7E7FF}" type="sibTrans" cxnId="{08D08D6F-43DF-4762-8E2B-BCD2632F8B6B}">
      <dgm:prSet custT="1"/>
      <dgm:spPr/>
      <dgm:t>
        <a:bodyPr/>
        <a:lstStyle/>
        <a:p>
          <a:endParaRPr lang="en-US" sz="1000"/>
        </a:p>
      </dgm:t>
    </dgm:pt>
    <dgm:pt modelId="{65D92D85-D448-4479-9712-ACF5A701C37C}">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rtl="0"/>
          <a:r>
            <a:rPr lang="en-US" sz="1800" dirty="0" smtClean="0"/>
            <a:t>Queue Depth</a:t>
          </a:r>
          <a:endParaRPr lang="en-US" sz="1800" dirty="0"/>
        </a:p>
      </dgm:t>
    </dgm:pt>
    <dgm:pt modelId="{800E2BA5-E3C7-4100-9985-9DE13C6C2949}" type="parTrans" cxnId="{61E73C94-6444-4D6A-8560-2797957F0B20}">
      <dgm:prSet/>
      <dgm:spPr/>
      <dgm:t>
        <a:bodyPr/>
        <a:lstStyle/>
        <a:p>
          <a:endParaRPr lang="en-US" sz="3200"/>
        </a:p>
      </dgm:t>
    </dgm:pt>
    <dgm:pt modelId="{218A86CA-949B-4D61-85FD-84466BCD3850}" type="sibTrans" cxnId="{61E73C94-6444-4D6A-8560-2797957F0B20}">
      <dgm:prSet/>
      <dgm:spPr/>
      <dgm:t>
        <a:bodyPr/>
        <a:lstStyle/>
        <a:p>
          <a:endParaRPr lang="en-US" sz="3200"/>
        </a:p>
      </dgm:t>
    </dgm:pt>
    <dgm:pt modelId="{13CEAC14-210E-49E6-BAC9-F8EEE7A72B31}">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rtl="0"/>
          <a:r>
            <a:rPr lang="en-US" sz="1800" smtClean="0"/>
            <a:t>Latency</a:t>
          </a:r>
          <a:endParaRPr lang="en-US" sz="1800" dirty="0"/>
        </a:p>
      </dgm:t>
    </dgm:pt>
    <dgm:pt modelId="{58DEED4E-0D34-48F2-8449-A45ED37201F4}" type="parTrans" cxnId="{78438E2B-7EFF-4F9E-911B-ACF4FD83AC2C}">
      <dgm:prSet/>
      <dgm:spPr/>
      <dgm:t>
        <a:bodyPr/>
        <a:lstStyle/>
        <a:p>
          <a:endParaRPr lang="en-US"/>
        </a:p>
      </dgm:t>
    </dgm:pt>
    <dgm:pt modelId="{7FC860C0-B58C-49DC-B465-65B504F8F0E9}" type="sibTrans" cxnId="{78438E2B-7EFF-4F9E-911B-ACF4FD83AC2C}">
      <dgm:prSet/>
      <dgm:spPr/>
      <dgm:t>
        <a:bodyPr/>
        <a:lstStyle/>
        <a:p>
          <a:endParaRPr lang="en-US"/>
        </a:p>
      </dgm:t>
    </dgm:pt>
    <dgm:pt modelId="{8E2DDC52-DCC6-4D9E-BC6A-1292E46310D4}" type="pres">
      <dgm:prSet presAssocID="{5F34350D-6A94-470E-B718-ED1699EA1933}" presName="linearFlow" presStyleCnt="0">
        <dgm:presLayoutVars>
          <dgm:dir/>
          <dgm:resizeHandles val="exact"/>
        </dgm:presLayoutVars>
      </dgm:prSet>
      <dgm:spPr/>
      <dgm:t>
        <a:bodyPr/>
        <a:lstStyle/>
        <a:p>
          <a:endParaRPr lang="en-US"/>
        </a:p>
      </dgm:t>
    </dgm:pt>
    <dgm:pt modelId="{A3FDD1FB-CB81-42E4-B8F3-8EE28B4AB38A}" type="pres">
      <dgm:prSet presAssocID="{202366FF-774E-4917-9517-A0C2050D1AA7}" presName="node" presStyleLbl="node1" presStyleIdx="0" presStyleCnt="3">
        <dgm:presLayoutVars>
          <dgm:bulletEnabled val="1"/>
        </dgm:presLayoutVars>
      </dgm:prSet>
      <dgm:spPr/>
      <dgm:t>
        <a:bodyPr/>
        <a:lstStyle/>
        <a:p>
          <a:endParaRPr lang="en-US"/>
        </a:p>
      </dgm:t>
    </dgm:pt>
    <dgm:pt modelId="{8E6F3E63-54D7-4F00-8C0C-93914B05E555}" type="pres">
      <dgm:prSet presAssocID="{062CBAFE-96DC-4182-B785-E903DAC7E7FF}" presName="spacerL" presStyleCnt="0"/>
      <dgm:spPr/>
    </dgm:pt>
    <dgm:pt modelId="{B93548A8-9C2F-4F51-8876-C9550637080C}" type="pres">
      <dgm:prSet presAssocID="{062CBAFE-96DC-4182-B785-E903DAC7E7FF}" presName="sibTrans" presStyleLbl="sibTrans2D1" presStyleIdx="0" presStyleCnt="2" custAng="2737787"/>
      <dgm:spPr/>
      <dgm:t>
        <a:bodyPr/>
        <a:lstStyle/>
        <a:p>
          <a:endParaRPr lang="en-US"/>
        </a:p>
      </dgm:t>
    </dgm:pt>
    <dgm:pt modelId="{38D40D40-637A-441C-BD2A-51EC9DEF925F}" type="pres">
      <dgm:prSet presAssocID="{062CBAFE-96DC-4182-B785-E903DAC7E7FF}" presName="spacerR" presStyleCnt="0"/>
      <dgm:spPr/>
    </dgm:pt>
    <dgm:pt modelId="{0CB00860-196C-43E7-85DD-3635B906E464}" type="pres">
      <dgm:prSet presAssocID="{13CEAC14-210E-49E6-BAC9-F8EEE7A72B31}" presName="node" presStyleLbl="node1" presStyleIdx="1" presStyleCnt="3">
        <dgm:presLayoutVars>
          <dgm:bulletEnabled val="1"/>
        </dgm:presLayoutVars>
      </dgm:prSet>
      <dgm:spPr/>
      <dgm:t>
        <a:bodyPr/>
        <a:lstStyle/>
        <a:p>
          <a:endParaRPr lang="en-US"/>
        </a:p>
      </dgm:t>
    </dgm:pt>
    <dgm:pt modelId="{DF5D060A-4B48-42D0-8041-964FBCF794C5}" type="pres">
      <dgm:prSet presAssocID="{7FC860C0-B58C-49DC-B465-65B504F8F0E9}" presName="spacerL" presStyleCnt="0"/>
      <dgm:spPr/>
    </dgm:pt>
    <dgm:pt modelId="{5445B5B2-2CB7-44ED-8E06-DC6EA722F620}" type="pres">
      <dgm:prSet presAssocID="{7FC860C0-B58C-49DC-B465-65B504F8F0E9}" presName="sibTrans" presStyleLbl="sibTrans2D1" presStyleIdx="1" presStyleCnt="2"/>
      <dgm:spPr/>
      <dgm:t>
        <a:bodyPr/>
        <a:lstStyle/>
        <a:p>
          <a:endParaRPr lang="en-US"/>
        </a:p>
      </dgm:t>
    </dgm:pt>
    <dgm:pt modelId="{3AC76CA7-2592-4C6A-AD71-AE00D5AAA0AF}" type="pres">
      <dgm:prSet presAssocID="{7FC860C0-B58C-49DC-B465-65B504F8F0E9}" presName="spacerR" presStyleCnt="0"/>
      <dgm:spPr/>
    </dgm:pt>
    <dgm:pt modelId="{8159C2A9-3D3B-428D-848E-3FF073CFDB78}" type="pres">
      <dgm:prSet presAssocID="{65D92D85-D448-4479-9712-ACF5A701C37C}" presName="node" presStyleLbl="node1" presStyleIdx="2" presStyleCnt="3">
        <dgm:presLayoutVars>
          <dgm:bulletEnabled val="1"/>
        </dgm:presLayoutVars>
      </dgm:prSet>
      <dgm:spPr/>
      <dgm:t>
        <a:bodyPr/>
        <a:lstStyle/>
        <a:p>
          <a:endParaRPr lang="en-US"/>
        </a:p>
      </dgm:t>
    </dgm:pt>
  </dgm:ptLst>
  <dgm:cxnLst>
    <dgm:cxn modelId="{6D55861C-94C2-42AC-9A04-447991128F2A}" type="presOf" srcId="{65D92D85-D448-4479-9712-ACF5A701C37C}" destId="{8159C2A9-3D3B-428D-848E-3FF073CFDB78}" srcOrd="0" destOrd="0" presId="urn:microsoft.com/office/officeart/2005/8/layout/equation1"/>
    <dgm:cxn modelId="{08D08D6F-43DF-4762-8E2B-BCD2632F8B6B}" srcId="{5F34350D-6A94-470E-B718-ED1699EA1933}" destId="{202366FF-774E-4917-9517-A0C2050D1AA7}" srcOrd="0" destOrd="0" parTransId="{8F5771FA-D11D-4E1F-B6C0-67673822C91F}" sibTransId="{062CBAFE-96DC-4182-B785-E903DAC7E7FF}"/>
    <dgm:cxn modelId="{97FB7A38-D499-462A-9D16-1DE2168D7DC5}" type="presOf" srcId="{13CEAC14-210E-49E6-BAC9-F8EEE7A72B31}" destId="{0CB00860-196C-43E7-85DD-3635B906E464}" srcOrd="0" destOrd="0" presId="urn:microsoft.com/office/officeart/2005/8/layout/equation1"/>
    <dgm:cxn modelId="{0F01B7FE-7720-45CB-AE86-ACA4D09626E4}" type="presOf" srcId="{062CBAFE-96DC-4182-B785-E903DAC7E7FF}" destId="{B93548A8-9C2F-4F51-8876-C9550637080C}" srcOrd="0" destOrd="0" presId="urn:microsoft.com/office/officeart/2005/8/layout/equation1"/>
    <dgm:cxn modelId="{78438E2B-7EFF-4F9E-911B-ACF4FD83AC2C}" srcId="{5F34350D-6A94-470E-B718-ED1699EA1933}" destId="{13CEAC14-210E-49E6-BAC9-F8EEE7A72B31}" srcOrd="1" destOrd="0" parTransId="{58DEED4E-0D34-48F2-8449-A45ED37201F4}" sibTransId="{7FC860C0-B58C-49DC-B465-65B504F8F0E9}"/>
    <dgm:cxn modelId="{91246144-EC8D-404B-B9C6-32FB21063DA4}" type="presOf" srcId="{5F34350D-6A94-470E-B718-ED1699EA1933}" destId="{8E2DDC52-DCC6-4D9E-BC6A-1292E46310D4}" srcOrd="0" destOrd="0" presId="urn:microsoft.com/office/officeart/2005/8/layout/equation1"/>
    <dgm:cxn modelId="{27A34972-CDA9-4A23-96F9-9C08EA0F6E9C}" type="presOf" srcId="{202366FF-774E-4917-9517-A0C2050D1AA7}" destId="{A3FDD1FB-CB81-42E4-B8F3-8EE28B4AB38A}" srcOrd="0" destOrd="0" presId="urn:microsoft.com/office/officeart/2005/8/layout/equation1"/>
    <dgm:cxn modelId="{61E73C94-6444-4D6A-8560-2797957F0B20}" srcId="{5F34350D-6A94-470E-B718-ED1699EA1933}" destId="{65D92D85-D448-4479-9712-ACF5A701C37C}" srcOrd="2" destOrd="0" parTransId="{800E2BA5-E3C7-4100-9985-9DE13C6C2949}" sibTransId="{218A86CA-949B-4D61-85FD-84466BCD3850}"/>
    <dgm:cxn modelId="{F12AFE06-2C62-4F5B-BEDD-ED74C9D2934D}" type="presOf" srcId="{7FC860C0-B58C-49DC-B465-65B504F8F0E9}" destId="{5445B5B2-2CB7-44ED-8E06-DC6EA722F620}" srcOrd="0" destOrd="0" presId="urn:microsoft.com/office/officeart/2005/8/layout/equation1"/>
    <dgm:cxn modelId="{D5B053D4-76FC-4D5A-B01A-EBB45EF6C8A5}" type="presParOf" srcId="{8E2DDC52-DCC6-4D9E-BC6A-1292E46310D4}" destId="{A3FDD1FB-CB81-42E4-B8F3-8EE28B4AB38A}" srcOrd="0" destOrd="0" presId="urn:microsoft.com/office/officeart/2005/8/layout/equation1"/>
    <dgm:cxn modelId="{8888AF5B-0F72-4BC1-82B5-87F65F3C50B3}" type="presParOf" srcId="{8E2DDC52-DCC6-4D9E-BC6A-1292E46310D4}" destId="{8E6F3E63-54D7-4F00-8C0C-93914B05E555}" srcOrd="1" destOrd="0" presId="urn:microsoft.com/office/officeart/2005/8/layout/equation1"/>
    <dgm:cxn modelId="{38D7CB6F-571F-4483-9295-6F80DCACA891}" type="presParOf" srcId="{8E2DDC52-DCC6-4D9E-BC6A-1292E46310D4}" destId="{B93548A8-9C2F-4F51-8876-C9550637080C}" srcOrd="2" destOrd="0" presId="urn:microsoft.com/office/officeart/2005/8/layout/equation1"/>
    <dgm:cxn modelId="{C9494809-9791-4357-B3F0-253C444B689D}" type="presParOf" srcId="{8E2DDC52-DCC6-4D9E-BC6A-1292E46310D4}" destId="{38D40D40-637A-441C-BD2A-51EC9DEF925F}" srcOrd="3" destOrd="0" presId="urn:microsoft.com/office/officeart/2005/8/layout/equation1"/>
    <dgm:cxn modelId="{1B8F5757-B870-41F6-99AF-722436CDFFDF}" type="presParOf" srcId="{8E2DDC52-DCC6-4D9E-BC6A-1292E46310D4}" destId="{0CB00860-196C-43E7-85DD-3635B906E464}" srcOrd="4" destOrd="0" presId="urn:microsoft.com/office/officeart/2005/8/layout/equation1"/>
    <dgm:cxn modelId="{7FF3596B-F14C-451F-A2AF-CE3D267003E7}" type="presParOf" srcId="{8E2DDC52-DCC6-4D9E-BC6A-1292E46310D4}" destId="{DF5D060A-4B48-42D0-8041-964FBCF794C5}" srcOrd="5" destOrd="0" presId="urn:microsoft.com/office/officeart/2005/8/layout/equation1"/>
    <dgm:cxn modelId="{63F04974-E84C-4EA7-8F55-FAF6E456286B}" type="presParOf" srcId="{8E2DDC52-DCC6-4D9E-BC6A-1292E46310D4}" destId="{5445B5B2-2CB7-44ED-8E06-DC6EA722F620}" srcOrd="6" destOrd="0" presId="urn:microsoft.com/office/officeart/2005/8/layout/equation1"/>
    <dgm:cxn modelId="{54422E6F-56E0-4E4A-AC84-188BEB6C8E25}" type="presParOf" srcId="{8E2DDC52-DCC6-4D9E-BC6A-1292E46310D4}" destId="{3AC76CA7-2592-4C6A-AD71-AE00D5AAA0AF}" srcOrd="7" destOrd="0" presId="urn:microsoft.com/office/officeart/2005/8/layout/equation1"/>
    <dgm:cxn modelId="{D212E1AE-5F41-4C11-A46A-19AFAC9DB923}" type="presParOf" srcId="{8E2DDC52-DCC6-4D9E-BC6A-1292E46310D4}" destId="{8159C2A9-3D3B-428D-848E-3FF073CFDB78}"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CDCA1F-E805-4331-AAF4-B30B91BFCDF6}" type="doc">
      <dgm:prSet loTypeId="urn:microsoft.com/office/officeart/2005/8/layout/chevron1" loCatId="process" qsTypeId="urn:microsoft.com/office/officeart/2005/8/quickstyle/simple1" qsCatId="simple" csTypeId="urn:microsoft.com/office/officeart/2005/8/colors/colorful4" csCatId="colorful" phldr="1"/>
      <dgm:spPr/>
      <dgm:t>
        <a:bodyPr/>
        <a:lstStyle/>
        <a:p>
          <a:endParaRPr lang="en-US"/>
        </a:p>
      </dgm:t>
    </dgm:pt>
    <dgm:pt modelId="{FCC0B8A4-C82D-41E9-986D-CF36C22E8D8D}">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rtl="0"/>
          <a:r>
            <a:rPr lang="en-US" sz="1600" dirty="0" smtClean="0"/>
            <a:t>Too many IOs</a:t>
          </a:r>
          <a:endParaRPr lang="en-US" sz="1600" dirty="0"/>
        </a:p>
      </dgm:t>
    </dgm:pt>
    <dgm:pt modelId="{B3D799B4-D8E9-4EFD-9CA7-1241651BBA4B}" type="parTrans" cxnId="{42B4FAE9-0246-49B4-A6CA-D0B5C44426C5}">
      <dgm:prSet/>
      <dgm:spPr/>
      <dgm:t>
        <a:bodyPr/>
        <a:lstStyle/>
        <a:p>
          <a:endParaRPr lang="en-US" sz="3600"/>
        </a:p>
      </dgm:t>
    </dgm:pt>
    <dgm:pt modelId="{DB28B5D9-3100-4C1A-B412-74B47439BE9E}" type="sibTrans" cxnId="{42B4FAE9-0246-49B4-A6CA-D0B5C44426C5}">
      <dgm:prSet/>
      <dgm:spPr/>
      <dgm:t>
        <a:bodyPr/>
        <a:lstStyle/>
        <a:p>
          <a:endParaRPr lang="en-US" sz="3600"/>
        </a:p>
      </dgm:t>
    </dgm:pt>
    <dgm:pt modelId="{51D779DA-51E0-4B10-B364-3D44D55BA67D}">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rtl="0"/>
          <a:r>
            <a:rPr lang="en-US" sz="1600" dirty="0" smtClean="0"/>
            <a:t>Throttling </a:t>
          </a:r>
          <a:endParaRPr lang="en-US" sz="1600" dirty="0"/>
        </a:p>
      </dgm:t>
    </dgm:pt>
    <dgm:pt modelId="{029B778D-740F-4CAE-8850-AFC4F267F126}" type="parTrans" cxnId="{BCD957C7-118D-40A4-9DB7-0C38DFD4AD60}">
      <dgm:prSet/>
      <dgm:spPr/>
      <dgm:t>
        <a:bodyPr/>
        <a:lstStyle/>
        <a:p>
          <a:endParaRPr lang="en-US" sz="3600"/>
        </a:p>
      </dgm:t>
    </dgm:pt>
    <dgm:pt modelId="{886889DF-E498-42C4-A2C9-E0BFE2186B61}" type="sibTrans" cxnId="{BCD957C7-118D-40A4-9DB7-0C38DFD4AD60}">
      <dgm:prSet/>
      <dgm:spPr/>
      <dgm:t>
        <a:bodyPr/>
        <a:lstStyle/>
        <a:p>
          <a:endParaRPr lang="en-US" sz="3600"/>
        </a:p>
      </dgm:t>
    </dgm:pt>
    <dgm:pt modelId="{335591AD-C17D-4E3F-BFD9-71D312BF95E4}">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rtl="0"/>
          <a:r>
            <a:rPr lang="en-US" sz="1600" dirty="0" smtClean="0"/>
            <a:t>Higher Latency</a:t>
          </a:r>
          <a:endParaRPr lang="en-US" sz="1600" dirty="0"/>
        </a:p>
      </dgm:t>
    </dgm:pt>
    <dgm:pt modelId="{07E7547E-3446-4931-A24A-201AAEB27A96}" type="parTrans" cxnId="{E3C003D6-579D-4F5D-9B61-25DE35EE51B7}">
      <dgm:prSet/>
      <dgm:spPr/>
      <dgm:t>
        <a:bodyPr/>
        <a:lstStyle/>
        <a:p>
          <a:endParaRPr lang="en-US" sz="3600"/>
        </a:p>
      </dgm:t>
    </dgm:pt>
    <dgm:pt modelId="{E7BBA9AE-2755-4A29-B6D7-A0EB5156C617}" type="sibTrans" cxnId="{E3C003D6-579D-4F5D-9B61-25DE35EE51B7}">
      <dgm:prSet/>
      <dgm:spPr/>
      <dgm:t>
        <a:bodyPr/>
        <a:lstStyle/>
        <a:p>
          <a:endParaRPr lang="en-US" sz="3600"/>
        </a:p>
      </dgm:t>
    </dgm:pt>
    <dgm:pt modelId="{633BD706-79DA-4F82-AC23-154505807162}" type="pres">
      <dgm:prSet presAssocID="{25CDCA1F-E805-4331-AAF4-B30B91BFCDF6}" presName="Name0" presStyleCnt="0">
        <dgm:presLayoutVars>
          <dgm:dir/>
          <dgm:animLvl val="lvl"/>
          <dgm:resizeHandles val="exact"/>
        </dgm:presLayoutVars>
      </dgm:prSet>
      <dgm:spPr/>
      <dgm:t>
        <a:bodyPr/>
        <a:lstStyle/>
        <a:p>
          <a:endParaRPr lang="en-US"/>
        </a:p>
      </dgm:t>
    </dgm:pt>
    <dgm:pt modelId="{CA1508BE-E0C8-4D31-A259-1739F0F0DDCB}" type="pres">
      <dgm:prSet presAssocID="{FCC0B8A4-C82D-41E9-986D-CF36C22E8D8D}" presName="parTxOnly" presStyleLbl="node1" presStyleIdx="0" presStyleCnt="3">
        <dgm:presLayoutVars>
          <dgm:chMax val="0"/>
          <dgm:chPref val="0"/>
          <dgm:bulletEnabled val="1"/>
        </dgm:presLayoutVars>
      </dgm:prSet>
      <dgm:spPr/>
      <dgm:t>
        <a:bodyPr/>
        <a:lstStyle/>
        <a:p>
          <a:endParaRPr lang="en-US"/>
        </a:p>
      </dgm:t>
    </dgm:pt>
    <dgm:pt modelId="{61ADF003-6706-4A39-9175-894BB88B463C}" type="pres">
      <dgm:prSet presAssocID="{DB28B5D9-3100-4C1A-B412-74B47439BE9E}" presName="parTxOnlySpace" presStyleCnt="0"/>
      <dgm:spPr/>
    </dgm:pt>
    <dgm:pt modelId="{6C56FF58-8A31-4D15-8FDC-33190684423E}" type="pres">
      <dgm:prSet presAssocID="{51D779DA-51E0-4B10-B364-3D44D55BA67D}" presName="parTxOnly" presStyleLbl="node1" presStyleIdx="1" presStyleCnt="3">
        <dgm:presLayoutVars>
          <dgm:chMax val="0"/>
          <dgm:chPref val="0"/>
          <dgm:bulletEnabled val="1"/>
        </dgm:presLayoutVars>
      </dgm:prSet>
      <dgm:spPr/>
      <dgm:t>
        <a:bodyPr/>
        <a:lstStyle/>
        <a:p>
          <a:endParaRPr lang="en-US"/>
        </a:p>
      </dgm:t>
    </dgm:pt>
    <dgm:pt modelId="{F09D92CB-AF6B-4678-AA4F-B84BBD9EC6F6}" type="pres">
      <dgm:prSet presAssocID="{886889DF-E498-42C4-A2C9-E0BFE2186B61}" presName="parTxOnlySpace" presStyleCnt="0"/>
      <dgm:spPr/>
    </dgm:pt>
    <dgm:pt modelId="{32924631-AE80-4FC6-A735-DEF902BB6498}" type="pres">
      <dgm:prSet presAssocID="{335591AD-C17D-4E3F-BFD9-71D312BF95E4}" presName="parTxOnly" presStyleLbl="node1" presStyleIdx="2" presStyleCnt="3">
        <dgm:presLayoutVars>
          <dgm:chMax val="0"/>
          <dgm:chPref val="0"/>
          <dgm:bulletEnabled val="1"/>
        </dgm:presLayoutVars>
      </dgm:prSet>
      <dgm:spPr/>
      <dgm:t>
        <a:bodyPr/>
        <a:lstStyle/>
        <a:p>
          <a:endParaRPr lang="en-US"/>
        </a:p>
      </dgm:t>
    </dgm:pt>
  </dgm:ptLst>
  <dgm:cxnLst>
    <dgm:cxn modelId="{DE4C8440-10A6-41E3-9F7A-7809133C9153}" type="presOf" srcId="{335591AD-C17D-4E3F-BFD9-71D312BF95E4}" destId="{32924631-AE80-4FC6-A735-DEF902BB6498}" srcOrd="0" destOrd="0" presId="urn:microsoft.com/office/officeart/2005/8/layout/chevron1"/>
    <dgm:cxn modelId="{28014ABF-1188-49DA-A94B-1216CA853759}" type="presOf" srcId="{51D779DA-51E0-4B10-B364-3D44D55BA67D}" destId="{6C56FF58-8A31-4D15-8FDC-33190684423E}" srcOrd="0" destOrd="0" presId="urn:microsoft.com/office/officeart/2005/8/layout/chevron1"/>
    <dgm:cxn modelId="{BCD957C7-118D-40A4-9DB7-0C38DFD4AD60}" srcId="{25CDCA1F-E805-4331-AAF4-B30B91BFCDF6}" destId="{51D779DA-51E0-4B10-B364-3D44D55BA67D}" srcOrd="1" destOrd="0" parTransId="{029B778D-740F-4CAE-8850-AFC4F267F126}" sibTransId="{886889DF-E498-42C4-A2C9-E0BFE2186B61}"/>
    <dgm:cxn modelId="{42B4FAE9-0246-49B4-A6CA-D0B5C44426C5}" srcId="{25CDCA1F-E805-4331-AAF4-B30B91BFCDF6}" destId="{FCC0B8A4-C82D-41E9-986D-CF36C22E8D8D}" srcOrd="0" destOrd="0" parTransId="{B3D799B4-D8E9-4EFD-9CA7-1241651BBA4B}" sibTransId="{DB28B5D9-3100-4C1A-B412-74B47439BE9E}"/>
    <dgm:cxn modelId="{E3C003D6-579D-4F5D-9B61-25DE35EE51B7}" srcId="{25CDCA1F-E805-4331-AAF4-B30B91BFCDF6}" destId="{335591AD-C17D-4E3F-BFD9-71D312BF95E4}" srcOrd="2" destOrd="0" parTransId="{07E7547E-3446-4931-A24A-201AAEB27A96}" sibTransId="{E7BBA9AE-2755-4A29-B6D7-A0EB5156C617}"/>
    <dgm:cxn modelId="{99A31C4F-82F3-42A5-AFFD-E1D85992B985}" type="presOf" srcId="{25CDCA1F-E805-4331-AAF4-B30B91BFCDF6}" destId="{633BD706-79DA-4F82-AC23-154505807162}" srcOrd="0" destOrd="0" presId="urn:microsoft.com/office/officeart/2005/8/layout/chevron1"/>
    <dgm:cxn modelId="{69FF0616-466B-4400-A2B6-0AEEA8282FF5}" type="presOf" srcId="{FCC0B8A4-C82D-41E9-986D-CF36C22E8D8D}" destId="{CA1508BE-E0C8-4D31-A259-1739F0F0DDCB}" srcOrd="0" destOrd="0" presId="urn:microsoft.com/office/officeart/2005/8/layout/chevron1"/>
    <dgm:cxn modelId="{D485826E-B7B2-45C6-B1AE-C4E71FE91592}" type="presParOf" srcId="{633BD706-79DA-4F82-AC23-154505807162}" destId="{CA1508BE-E0C8-4D31-A259-1739F0F0DDCB}" srcOrd="0" destOrd="0" presId="urn:microsoft.com/office/officeart/2005/8/layout/chevron1"/>
    <dgm:cxn modelId="{818CF4C2-5BA6-4C3D-8154-A121D4B16AF7}" type="presParOf" srcId="{633BD706-79DA-4F82-AC23-154505807162}" destId="{61ADF003-6706-4A39-9175-894BB88B463C}" srcOrd="1" destOrd="0" presId="urn:microsoft.com/office/officeart/2005/8/layout/chevron1"/>
    <dgm:cxn modelId="{4C5E1B06-FF71-4187-BB34-BD7168F19B51}" type="presParOf" srcId="{633BD706-79DA-4F82-AC23-154505807162}" destId="{6C56FF58-8A31-4D15-8FDC-33190684423E}" srcOrd="2" destOrd="0" presId="urn:microsoft.com/office/officeart/2005/8/layout/chevron1"/>
    <dgm:cxn modelId="{B743769A-3BD5-4588-A999-11A33731A416}" type="presParOf" srcId="{633BD706-79DA-4F82-AC23-154505807162}" destId="{F09D92CB-AF6B-4678-AA4F-B84BBD9EC6F6}" srcOrd="3" destOrd="0" presId="urn:microsoft.com/office/officeart/2005/8/layout/chevron1"/>
    <dgm:cxn modelId="{E4BE5408-2B36-48A5-9C6E-DA44E54CDFA4}" type="presParOf" srcId="{633BD706-79DA-4F82-AC23-154505807162}" destId="{32924631-AE80-4FC6-A735-DEF902BB6498}"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CDCA1F-E805-4331-AAF4-B30B91BFCDF6}" type="doc">
      <dgm:prSet loTypeId="urn:microsoft.com/office/officeart/2005/8/layout/chevron1" loCatId="process" qsTypeId="urn:microsoft.com/office/officeart/2005/8/quickstyle/simple1" qsCatId="simple" csTypeId="urn:microsoft.com/office/officeart/2005/8/colors/colorful4" csCatId="colorful" phldr="1"/>
      <dgm:spPr/>
      <dgm:t>
        <a:bodyPr/>
        <a:lstStyle/>
        <a:p>
          <a:endParaRPr lang="en-US"/>
        </a:p>
      </dgm:t>
    </dgm:pt>
    <dgm:pt modelId="{FCC0B8A4-C82D-41E9-986D-CF36C22E8D8D}">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rtl="0"/>
          <a:r>
            <a:rPr lang="en-US" sz="1600" dirty="0" smtClean="0"/>
            <a:t>Less traffic</a:t>
          </a:r>
          <a:endParaRPr lang="en-US" sz="1600" dirty="0"/>
        </a:p>
      </dgm:t>
    </dgm:pt>
    <dgm:pt modelId="{B3D799B4-D8E9-4EFD-9CA7-1241651BBA4B}" type="parTrans" cxnId="{42B4FAE9-0246-49B4-A6CA-D0B5C44426C5}">
      <dgm:prSet/>
      <dgm:spPr/>
      <dgm:t>
        <a:bodyPr/>
        <a:lstStyle/>
        <a:p>
          <a:endParaRPr lang="en-US" sz="3600"/>
        </a:p>
      </dgm:t>
    </dgm:pt>
    <dgm:pt modelId="{DB28B5D9-3100-4C1A-B412-74B47439BE9E}" type="sibTrans" cxnId="{42B4FAE9-0246-49B4-A6CA-D0B5C44426C5}">
      <dgm:prSet/>
      <dgm:spPr/>
      <dgm:t>
        <a:bodyPr/>
        <a:lstStyle/>
        <a:p>
          <a:endParaRPr lang="en-US" sz="3600"/>
        </a:p>
      </dgm:t>
    </dgm:pt>
    <dgm:pt modelId="{51D779DA-51E0-4B10-B364-3D44D55BA67D}">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rtl="0"/>
          <a:r>
            <a:rPr lang="en-US" sz="1600" dirty="0" smtClean="0"/>
            <a:t>Lower IOPS</a:t>
          </a:r>
          <a:endParaRPr lang="en-US" sz="1600" dirty="0"/>
        </a:p>
      </dgm:t>
    </dgm:pt>
    <dgm:pt modelId="{029B778D-740F-4CAE-8850-AFC4F267F126}" type="parTrans" cxnId="{BCD957C7-118D-40A4-9DB7-0C38DFD4AD60}">
      <dgm:prSet/>
      <dgm:spPr/>
      <dgm:t>
        <a:bodyPr/>
        <a:lstStyle/>
        <a:p>
          <a:endParaRPr lang="en-US" sz="3600"/>
        </a:p>
      </dgm:t>
    </dgm:pt>
    <dgm:pt modelId="{886889DF-E498-42C4-A2C9-E0BFE2186B61}" type="sibTrans" cxnId="{BCD957C7-118D-40A4-9DB7-0C38DFD4AD60}">
      <dgm:prSet/>
      <dgm:spPr/>
      <dgm:t>
        <a:bodyPr/>
        <a:lstStyle/>
        <a:p>
          <a:endParaRPr lang="en-US" sz="3600"/>
        </a:p>
      </dgm:t>
    </dgm:pt>
    <dgm:pt modelId="{335591AD-C17D-4E3F-BFD9-71D312BF95E4}">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rtl="0"/>
          <a:r>
            <a:rPr lang="en-US" sz="1600" dirty="0" smtClean="0"/>
            <a:t>Lower Throughput</a:t>
          </a:r>
          <a:endParaRPr lang="en-US" sz="1600" dirty="0"/>
        </a:p>
      </dgm:t>
    </dgm:pt>
    <dgm:pt modelId="{07E7547E-3446-4931-A24A-201AAEB27A96}" type="parTrans" cxnId="{E3C003D6-579D-4F5D-9B61-25DE35EE51B7}">
      <dgm:prSet/>
      <dgm:spPr/>
      <dgm:t>
        <a:bodyPr/>
        <a:lstStyle/>
        <a:p>
          <a:endParaRPr lang="en-US" sz="3600"/>
        </a:p>
      </dgm:t>
    </dgm:pt>
    <dgm:pt modelId="{E7BBA9AE-2755-4A29-B6D7-A0EB5156C617}" type="sibTrans" cxnId="{E3C003D6-579D-4F5D-9B61-25DE35EE51B7}">
      <dgm:prSet/>
      <dgm:spPr/>
      <dgm:t>
        <a:bodyPr/>
        <a:lstStyle/>
        <a:p>
          <a:endParaRPr lang="en-US" sz="3600"/>
        </a:p>
      </dgm:t>
    </dgm:pt>
    <dgm:pt modelId="{633BD706-79DA-4F82-AC23-154505807162}" type="pres">
      <dgm:prSet presAssocID="{25CDCA1F-E805-4331-AAF4-B30B91BFCDF6}" presName="Name0" presStyleCnt="0">
        <dgm:presLayoutVars>
          <dgm:dir/>
          <dgm:animLvl val="lvl"/>
          <dgm:resizeHandles val="exact"/>
        </dgm:presLayoutVars>
      </dgm:prSet>
      <dgm:spPr/>
      <dgm:t>
        <a:bodyPr/>
        <a:lstStyle/>
        <a:p>
          <a:endParaRPr lang="en-US"/>
        </a:p>
      </dgm:t>
    </dgm:pt>
    <dgm:pt modelId="{CA1508BE-E0C8-4D31-A259-1739F0F0DDCB}" type="pres">
      <dgm:prSet presAssocID="{FCC0B8A4-C82D-41E9-986D-CF36C22E8D8D}" presName="parTxOnly" presStyleLbl="node1" presStyleIdx="0" presStyleCnt="3">
        <dgm:presLayoutVars>
          <dgm:chMax val="0"/>
          <dgm:chPref val="0"/>
          <dgm:bulletEnabled val="1"/>
        </dgm:presLayoutVars>
      </dgm:prSet>
      <dgm:spPr/>
      <dgm:t>
        <a:bodyPr/>
        <a:lstStyle/>
        <a:p>
          <a:endParaRPr lang="en-US"/>
        </a:p>
      </dgm:t>
    </dgm:pt>
    <dgm:pt modelId="{61ADF003-6706-4A39-9175-894BB88B463C}" type="pres">
      <dgm:prSet presAssocID="{DB28B5D9-3100-4C1A-B412-74B47439BE9E}" presName="parTxOnlySpace" presStyleCnt="0"/>
      <dgm:spPr/>
    </dgm:pt>
    <dgm:pt modelId="{6C56FF58-8A31-4D15-8FDC-33190684423E}" type="pres">
      <dgm:prSet presAssocID="{51D779DA-51E0-4B10-B364-3D44D55BA67D}" presName="parTxOnly" presStyleLbl="node1" presStyleIdx="1" presStyleCnt="3">
        <dgm:presLayoutVars>
          <dgm:chMax val="0"/>
          <dgm:chPref val="0"/>
          <dgm:bulletEnabled val="1"/>
        </dgm:presLayoutVars>
      </dgm:prSet>
      <dgm:spPr/>
      <dgm:t>
        <a:bodyPr/>
        <a:lstStyle/>
        <a:p>
          <a:endParaRPr lang="en-US"/>
        </a:p>
      </dgm:t>
    </dgm:pt>
    <dgm:pt modelId="{F09D92CB-AF6B-4678-AA4F-B84BBD9EC6F6}" type="pres">
      <dgm:prSet presAssocID="{886889DF-E498-42C4-A2C9-E0BFE2186B61}" presName="parTxOnlySpace" presStyleCnt="0"/>
      <dgm:spPr/>
    </dgm:pt>
    <dgm:pt modelId="{32924631-AE80-4FC6-A735-DEF902BB6498}" type="pres">
      <dgm:prSet presAssocID="{335591AD-C17D-4E3F-BFD9-71D312BF95E4}" presName="parTxOnly" presStyleLbl="node1" presStyleIdx="2" presStyleCnt="3">
        <dgm:presLayoutVars>
          <dgm:chMax val="0"/>
          <dgm:chPref val="0"/>
          <dgm:bulletEnabled val="1"/>
        </dgm:presLayoutVars>
      </dgm:prSet>
      <dgm:spPr/>
      <dgm:t>
        <a:bodyPr/>
        <a:lstStyle/>
        <a:p>
          <a:endParaRPr lang="en-US"/>
        </a:p>
      </dgm:t>
    </dgm:pt>
  </dgm:ptLst>
  <dgm:cxnLst>
    <dgm:cxn modelId="{6175F340-AAFE-4E88-958A-329B5977CE99}" type="presOf" srcId="{FCC0B8A4-C82D-41E9-986D-CF36C22E8D8D}" destId="{CA1508BE-E0C8-4D31-A259-1739F0F0DDCB}" srcOrd="0" destOrd="0" presId="urn:microsoft.com/office/officeart/2005/8/layout/chevron1"/>
    <dgm:cxn modelId="{0C7C5B4B-E08F-45EE-BC2B-C76B2E0E2E94}" type="presOf" srcId="{51D779DA-51E0-4B10-B364-3D44D55BA67D}" destId="{6C56FF58-8A31-4D15-8FDC-33190684423E}" srcOrd="0" destOrd="0" presId="urn:microsoft.com/office/officeart/2005/8/layout/chevron1"/>
    <dgm:cxn modelId="{D9582C2D-1C99-42EF-9C7E-D45D3BFA2B01}" type="presOf" srcId="{25CDCA1F-E805-4331-AAF4-B30B91BFCDF6}" destId="{633BD706-79DA-4F82-AC23-154505807162}" srcOrd="0" destOrd="0" presId="urn:microsoft.com/office/officeart/2005/8/layout/chevron1"/>
    <dgm:cxn modelId="{BCD957C7-118D-40A4-9DB7-0C38DFD4AD60}" srcId="{25CDCA1F-E805-4331-AAF4-B30B91BFCDF6}" destId="{51D779DA-51E0-4B10-B364-3D44D55BA67D}" srcOrd="1" destOrd="0" parTransId="{029B778D-740F-4CAE-8850-AFC4F267F126}" sibTransId="{886889DF-E498-42C4-A2C9-E0BFE2186B61}"/>
    <dgm:cxn modelId="{42B4FAE9-0246-49B4-A6CA-D0B5C44426C5}" srcId="{25CDCA1F-E805-4331-AAF4-B30B91BFCDF6}" destId="{FCC0B8A4-C82D-41E9-986D-CF36C22E8D8D}" srcOrd="0" destOrd="0" parTransId="{B3D799B4-D8E9-4EFD-9CA7-1241651BBA4B}" sibTransId="{DB28B5D9-3100-4C1A-B412-74B47439BE9E}"/>
    <dgm:cxn modelId="{60BD0649-0F27-415E-8ADC-65F7382FFB96}" type="presOf" srcId="{335591AD-C17D-4E3F-BFD9-71D312BF95E4}" destId="{32924631-AE80-4FC6-A735-DEF902BB6498}" srcOrd="0" destOrd="0" presId="urn:microsoft.com/office/officeart/2005/8/layout/chevron1"/>
    <dgm:cxn modelId="{E3C003D6-579D-4F5D-9B61-25DE35EE51B7}" srcId="{25CDCA1F-E805-4331-AAF4-B30B91BFCDF6}" destId="{335591AD-C17D-4E3F-BFD9-71D312BF95E4}" srcOrd="2" destOrd="0" parTransId="{07E7547E-3446-4931-A24A-201AAEB27A96}" sibTransId="{E7BBA9AE-2755-4A29-B6D7-A0EB5156C617}"/>
    <dgm:cxn modelId="{738AF05A-41B3-48BC-82A5-556EACB72244}" type="presParOf" srcId="{633BD706-79DA-4F82-AC23-154505807162}" destId="{CA1508BE-E0C8-4D31-A259-1739F0F0DDCB}" srcOrd="0" destOrd="0" presId="urn:microsoft.com/office/officeart/2005/8/layout/chevron1"/>
    <dgm:cxn modelId="{A36156AB-C253-4117-9B7A-7AC5553D2861}" type="presParOf" srcId="{633BD706-79DA-4F82-AC23-154505807162}" destId="{61ADF003-6706-4A39-9175-894BB88B463C}" srcOrd="1" destOrd="0" presId="urn:microsoft.com/office/officeart/2005/8/layout/chevron1"/>
    <dgm:cxn modelId="{52DFABC9-EE59-43A1-85AD-EDFC547798DC}" type="presParOf" srcId="{633BD706-79DA-4F82-AC23-154505807162}" destId="{6C56FF58-8A31-4D15-8FDC-33190684423E}" srcOrd="2" destOrd="0" presId="urn:microsoft.com/office/officeart/2005/8/layout/chevron1"/>
    <dgm:cxn modelId="{31A24886-1F7C-4FD8-88F6-5251302823B0}" type="presParOf" srcId="{633BD706-79DA-4F82-AC23-154505807162}" destId="{F09D92CB-AF6B-4678-AA4F-B84BBD9EC6F6}" srcOrd="3" destOrd="0" presId="urn:microsoft.com/office/officeart/2005/8/layout/chevron1"/>
    <dgm:cxn modelId="{2C3ABC40-66E8-4EE8-8C0E-5C40E1FAE96C}" type="presParOf" srcId="{633BD706-79DA-4F82-AC23-154505807162}" destId="{32924631-AE80-4FC6-A735-DEF902BB6498}"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DD1FB-CB81-42E4-B8F3-8EE28B4AB38A}">
      <dsp:nvSpPr>
        <dsp:cNvPr id="0" name=""/>
        <dsp:cNvSpPr/>
      </dsp:nvSpPr>
      <dsp:spPr>
        <a:xfrm>
          <a:off x="902" y="30805"/>
          <a:ext cx="1196483" cy="1196483"/>
        </a:xfrm>
        <a:prstGeom prst="ellipse">
          <a:avLst/>
        </a:prstGeom>
        <a:solidFill>
          <a:schemeClr val="accent6"/>
        </a:solidFill>
        <a:ln w="1079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IOPS</a:t>
          </a:r>
          <a:endParaRPr lang="en-US" sz="1800" kern="1200" dirty="0"/>
        </a:p>
      </dsp:txBody>
      <dsp:txXfrm>
        <a:off x="176123" y="206026"/>
        <a:ext cx="846041" cy="846041"/>
      </dsp:txXfrm>
    </dsp:sp>
    <dsp:sp modelId="{B93548A8-9C2F-4F51-8876-C9550637080C}">
      <dsp:nvSpPr>
        <dsp:cNvPr id="0" name=""/>
        <dsp:cNvSpPr/>
      </dsp:nvSpPr>
      <dsp:spPr>
        <a:xfrm rot="2737787">
          <a:off x="1294540" y="282067"/>
          <a:ext cx="693960" cy="69396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386524" y="547437"/>
        <a:ext cx="509992" cy="163220"/>
      </dsp:txXfrm>
    </dsp:sp>
    <dsp:sp modelId="{5132AA77-0FEB-480E-99E6-A1D79783A6D3}">
      <dsp:nvSpPr>
        <dsp:cNvPr id="0" name=""/>
        <dsp:cNvSpPr/>
      </dsp:nvSpPr>
      <dsp:spPr>
        <a:xfrm>
          <a:off x="2085655" y="30805"/>
          <a:ext cx="1196483" cy="1196483"/>
        </a:xfrm>
        <a:prstGeom prst="ellipse">
          <a:avLst/>
        </a:prstGeom>
        <a:solidFill>
          <a:schemeClr val="accent6"/>
        </a:solidFill>
        <a:ln w="1079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IO Size</a:t>
          </a:r>
          <a:endParaRPr lang="en-US" sz="1800" kern="1200" dirty="0"/>
        </a:p>
      </dsp:txBody>
      <dsp:txXfrm>
        <a:off x="2260876" y="206026"/>
        <a:ext cx="846041" cy="846041"/>
      </dsp:txXfrm>
    </dsp:sp>
    <dsp:sp modelId="{1D0CBC1E-F591-4869-B9FB-CAAA2B673A1F}">
      <dsp:nvSpPr>
        <dsp:cNvPr id="0" name=""/>
        <dsp:cNvSpPr/>
      </dsp:nvSpPr>
      <dsp:spPr>
        <a:xfrm>
          <a:off x="3379293" y="282067"/>
          <a:ext cx="693960" cy="693960"/>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471277" y="425023"/>
        <a:ext cx="509992" cy="408048"/>
      </dsp:txXfrm>
    </dsp:sp>
    <dsp:sp modelId="{8159C2A9-3D3B-428D-848E-3FF073CFDB78}">
      <dsp:nvSpPr>
        <dsp:cNvPr id="0" name=""/>
        <dsp:cNvSpPr/>
      </dsp:nvSpPr>
      <dsp:spPr>
        <a:xfrm>
          <a:off x="4170407" y="30805"/>
          <a:ext cx="1196483" cy="1196483"/>
        </a:xfrm>
        <a:prstGeom prst="ellipse">
          <a:avLst/>
        </a:prstGeom>
        <a:solidFill>
          <a:schemeClr val="accent6"/>
        </a:solidFill>
        <a:ln w="1079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Throughput</a:t>
          </a:r>
          <a:endParaRPr lang="en-US" sz="1800" kern="1200" dirty="0"/>
        </a:p>
      </dsp:txBody>
      <dsp:txXfrm>
        <a:off x="4345628" y="206026"/>
        <a:ext cx="846041" cy="8460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DD1FB-CB81-42E4-B8F3-8EE28B4AB38A}">
      <dsp:nvSpPr>
        <dsp:cNvPr id="0" name=""/>
        <dsp:cNvSpPr/>
      </dsp:nvSpPr>
      <dsp:spPr>
        <a:xfrm>
          <a:off x="902" y="30805"/>
          <a:ext cx="1196483" cy="1196483"/>
        </a:xfrm>
        <a:prstGeom prst="ellipse">
          <a:avLst/>
        </a:prstGeom>
        <a:solidFill>
          <a:schemeClr val="accent6"/>
        </a:solidFill>
        <a:ln w="1079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IOPS</a:t>
          </a:r>
          <a:endParaRPr lang="en-US" sz="1800" kern="1200" dirty="0"/>
        </a:p>
      </dsp:txBody>
      <dsp:txXfrm>
        <a:off x="176123" y="206026"/>
        <a:ext cx="846041" cy="846041"/>
      </dsp:txXfrm>
    </dsp:sp>
    <dsp:sp modelId="{B93548A8-9C2F-4F51-8876-C9550637080C}">
      <dsp:nvSpPr>
        <dsp:cNvPr id="0" name=""/>
        <dsp:cNvSpPr/>
      </dsp:nvSpPr>
      <dsp:spPr>
        <a:xfrm rot="2737787">
          <a:off x="1294540" y="282067"/>
          <a:ext cx="693960" cy="69396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386524" y="547437"/>
        <a:ext cx="509992" cy="163220"/>
      </dsp:txXfrm>
    </dsp:sp>
    <dsp:sp modelId="{5132AA77-0FEB-480E-99E6-A1D79783A6D3}">
      <dsp:nvSpPr>
        <dsp:cNvPr id="0" name=""/>
        <dsp:cNvSpPr/>
      </dsp:nvSpPr>
      <dsp:spPr>
        <a:xfrm>
          <a:off x="2085655" y="30805"/>
          <a:ext cx="1196483" cy="1196483"/>
        </a:xfrm>
        <a:prstGeom prst="ellipse">
          <a:avLst/>
        </a:prstGeom>
        <a:solidFill>
          <a:schemeClr val="accent6"/>
        </a:solidFill>
        <a:ln w="1079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IO Size</a:t>
          </a:r>
          <a:endParaRPr lang="en-US" sz="1800" kern="1200" dirty="0"/>
        </a:p>
      </dsp:txBody>
      <dsp:txXfrm>
        <a:off x="2260876" y="206026"/>
        <a:ext cx="846041" cy="846041"/>
      </dsp:txXfrm>
    </dsp:sp>
    <dsp:sp modelId="{1D0CBC1E-F591-4869-B9FB-CAAA2B673A1F}">
      <dsp:nvSpPr>
        <dsp:cNvPr id="0" name=""/>
        <dsp:cNvSpPr/>
      </dsp:nvSpPr>
      <dsp:spPr>
        <a:xfrm>
          <a:off x="3379293" y="282067"/>
          <a:ext cx="693960" cy="693960"/>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471277" y="425023"/>
        <a:ext cx="509992" cy="408048"/>
      </dsp:txXfrm>
    </dsp:sp>
    <dsp:sp modelId="{8159C2A9-3D3B-428D-848E-3FF073CFDB78}">
      <dsp:nvSpPr>
        <dsp:cNvPr id="0" name=""/>
        <dsp:cNvSpPr/>
      </dsp:nvSpPr>
      <dsp:spPr>
        <a:xfrm>
          <a:off x="4170407" y="30805"/>
          <a:ext cx="1196483" cy="1196483"/>
        </a:xfrm>
        <a:prstGeom prst="ellipse">
          <a:avLst/>
        </a:prstGeom>
        <a:solidFill>
          <a:schemeClr val="accent6"/>
        </a:solidFill>
        <a:ln w="1079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Throughput</a:t>
          </a:r>
          <a:endParaRPr lang="en-US" sz="1800" kern="1200" dirty="0"/>
        </a:p>
      </dsp:txBody>
      <dsp:txXfrm>
        <a:off x="4345628" y="206026"/>
        <a:ext cx="846041" cy="8460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DD1FB-CB81-42E4-B8F3-8EE28B4AB38A}">
      <dsp:nvSpPr>
        <dsp:cNvPr id="0" name=""/>
        <dsp:cNvSpPr/>
      </dsp:nvSpPr>
      <dsp:spPr>
        <a:xfrm>
          <a:off x="902" y="30805"/>
          <a:ext cx="1196483" cy="1196483"/>
        </a:xfrm>
        <a:prstGeom prst="ellipse">
          <a:avLst/>
        </a:prstGeom>
        <a:solidFill>
          <a:schemeClr val="accent6"/>
        </a:solidFill>
        <a:ln w="1079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IOPS</a:t>
          </a:r>
          <a:endParaRPr lang="en-US" sz="1800" kern="1200" dirty="0"/>
        </a:p>
      </dsp:txBody>
      <dsp:txXfrm>
        <a:off x="176123" y="206026"/>
        <a:ext cx="846041" cy="846041"/>
      </dsp:txXfrm>
    </dsp:sp>
    <dsp:sp modelId="{B93548A8-9C2F-4F51-8876-C9550637080C}">
      <dsp:nvSpPr>
        <dsp:cNvPr id="0" name=""/>
        <dsp:cNvSpPr/>
      </dsp:nvSpPr>
      <dsp:spPr>
        <a:xfrm rot="2737787">
          <a:off x="1294540" y="282067"/>
          <a:ext cx="693960" cy="69396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386524" y="547437"/>
        <a:ext cx="509992" cy="163220"/>
      </dsp:txXfrm>
    </dsp:sp>
    <dsp:sp modelId="{0CB00860-196C-43E7-85DD-3635B906E464}">
      <dsp:nvSpPr>
        <dsp:cNvPr id="0" name=""/>
        <dsp:cNvSpPr/>
      </dsp:nvSpPr>
      <dsp:spPr>
        <a:xfrm>
          <a:off x="2085655" y="30805"/>
          <a:ext cx="1196483" cy="1196483"/>
        </a:xfrm>
        <a:prstGeom prst="ellipse">
          <a:avLst/>
        </a:prstGeom>
        <a:solidFill>
          <a:schemeClr val="accent6"/>
        </a:solidFill>
        <a:ln w="1079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smtClean="0"/>
            <a:t>Latency</a:t>
          </a:r>
          <a:endParaRPr lang="en-US" sz="1800" kern="1200" dirty="0"/>
        </a:p>
      </dsp:txBody>
      <dsp:txXfrm>
        <a:off x="2260876" y="206026"/>
        <a:ext cx="846041" cy="846041"/>
      </dsp:txXfrm>
    </dsp:sp>
    <dsp:sp modelId="{5445B5B2-2CB7-44ED-8E06-DC6EA722F620}">
      <dsp:nvSpPr>
        <dsp:cNvPr id="0" name=""/>
        <dsp:cNvSpPr/>
      </dsp:nvSpPr>
      <dsp:spPr>
        <a:xfrm>
          <a:off x="3379293" y="282067"/>
          <a:ext cx="693960" cy="693960"/>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3471277" y="425023"/>
        <a:ext cx="509992" cy="408048"/>
      </dsp:txXfrm>
    </dsp:sp>
    <dsp:sp modelId="{8159C2A9-3D3B-428D-848E-3FF073CFDB78}">
      <dsp:nvSpPr>
        <dsp:cNvPr id="0" name=""/>
        <dsp:cNvSpPr/>
      </dsp:nvSpPr>
      <dsp:spPr>
        <a:xfrm>
          <a:off x="4170407" y="30805"/>
          <a:ext cx="1196483" cy="1196483"/>
        </a:xfrm>
        <a:prstGeom prst="ellipse">
          <a:avLst/>
        </a:prstGeom>
        <a:solidFill>
          <a:schemeClr val="accent6"/>
        </a:solidFill>
        <a:ln w="1079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Queue Depth</a:t>
          </a:r>
          <a:endParaRPr lang="en-US" sz="1800" kern="1200" dirty="0"/>
        </a:p>
      </dsp:txBody>
      <dsp:txXfrm>
        <a:off x="4345628" y="206026"/>
        <a:ext cx="846041" cy="8460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508BE-E0C8-4D31-A259-1739F0F0DDCB}">
      <dsp:nvSpPr>
        <dsp:cNvPr id="0" name=""/>
        <dsp:cNvSpPr/>
      </dsp:nvSpPr>
      <dsp:spPr>
        <a:xfrm>
          <a:off x="1607" y="364315"/>
          <a:ext cx="1958280" cy="783312"/>
        </a:xfrm>
        <a:prstGeom prst="chevron">
          <a:avLst/>
        </a:prstGeom>
        <a:solidFill>
          <a:schemeClr val="accent6"/>
        </a:solidFill>
        <a:ln w="1079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en-US" sz="1600" kern="1200" dirty="0" smtClean="0"/>
            <a:t>Too many IOs</a:t>
          </a:r>
          <a:endParaRPr lang="en-US" sz="1600" kern="1200" dirty="0"/>
        </a:p>
      </dsp:txBody>
      <dsp:txXfrm>
        <a:off x="393263" y="364315"/>
        <a:ext cx="1174968" cy="783312"/>
      </dsp:txXfrm>
    </dsp:sp>
    <dsp:sp modelId="{6C56FF58-8A31-4D15-8FDC-33190684423E}">
      <dsp:nvSpPr>
        <dsp:cNvPr id="0" name=""/>
        <dsp:cNvSpPr/>
      </dsp:nvSpPr>
      <dsp:spPr>
        <a:xfrm>
          <a:off x="1764059" y="364315"/>
          <a:ext cx="1958280" cy="783312"/>
        </a:xfrm>
        <a:prstGeom prst="chevron">
          <a:avLst/>
        </a:prstGeom>
        <a:solidFill>
          <a:schemeClr val="accent6"/>
        </a:solidFill>
        <a:ln w="1079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en-US" sz="1600" kern="1200" dirty="0" smtClean="0"/>
            <a:t>Throttling </a:t>
          </a:r>
          <a:endParaRPr lang="en-US" sz="1600" kern="1200" dirty="0"/>
        </a:p>
      </dsp:txBody>
      <dsp:txXfrm>
        <a:off x="2155715" y="364315"/>
        <a:ext cx="1174968" cy="783312"/>
      </dsp:txXfrm>
    </dsp:sp>
    <dsp:sp modelId="{32924631-AE80-4FC6-A735-DEF902BB6498}">
      <dsp:nvSpPr>
        <dsp:cNvPr id="0" name=""/>
        <dsp:cNvSpPr/>
      </dsp:nvSpPr>
      <dsp:spPr>
        <a:xfrm>
          <a:off x="3526512" y="364315"/>
          <a:ext cx="1958280" cy="783312"/>
        </a:xfrm>
        <a:prstGeom prst="chevron">
          <a:avLst/>
        </a:prstGeom>
        <a:solidFill>
          <a:schemeClr val="accent6"/>
        </a:solidFill>
        <a:ln w="1079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en-US" sz="1600" kern="1200" dirty="0" smtClean="0"/>
            <a:t>Higher Latency</a:t>
          </a:r>
          <a:endParaRPr lang="en-US" sz="1600" kern="1200" dirty="0"/>
        </a:p>
      </dsp:txBody>
      <dsp:txXfrm>
        <a:off x="3918168" y="364315"/>
        <a:ext cx="1174968" cy="7833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508BE-E0C8-4D31-A259-1739F0F0DDCB}">
      <dsp:nvSpPr>
        <dsp:cNvPr id="0" name=""/>
        <dsp:cNvSpPr/>
      </dsp:nvSpPr>
      <dsp:spPr>
        <a:xfrm>
          <a:off x="1607" y="364315"/>
          <a:ext cx="1958280" cy="783312"/>
        </a:xfrm>
        <a:prstGeom prst="chevron">
          <a:avLst/>
        </a:prstGeom>
        <a:solidFill>
          <a:schemeClr val="accent6"/>
        </a:solidFill>
        <a:ln w="1079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en-US" sz="1600" kern="1200" dirty="0" smtClean="0"/>
            <a:t>Less traffic</a:t>
          </a:r>
          <a:endParaRPr lang="en-US" sz="1600" kern="1200" dirty="0"/>
        </a:p>
      </dsp:txBody>
      <dsp:txXfrm>
        <a:off x="393263" y="364315"/>
        <a:ext cx="1174968" cy="783312"/>
      </dsp:txXfrm>
    </dsp:sp>
    <dsp:sp modelId="{6C56FF58-8A31-4D15-8FDC-33190684423E}">
      <dsp:nvSpPr>
        <dsp:cNvPr id="0" name=""/>
        <dsp:cNvSpPr/>
      </dsp:nvSpPr>
      <dsp:spPr>
        <a:xfrm>
          <a:off x="1764059" y="364315"/>
          <a:ext cx="1958280" cy="783312"/>
        </a:xfrm>
        <a:prstGeom prst="chevron">
          <a:avLst/>
        </a:prstGeom>
        <a:solidFill>
          <a:schemeClr val="accent6"/>
        </a:solidFill>
        <a:ln w="1079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en-US" sz="1600" kern="1200" dirty="0" smtClean="0"/>
            <a:t>Lower IOPS</a:t>
          </a:r>
          <a:endParaRPr lang="en-US" sz="1600" kern="1200" dirty="0"/>
        </a:p>
      </dsp:txBody>
      <dsp:txXfrm>
        <a:off x="2155715" y="364315"/>
        <a:ext cx="1174968" cy="783312"/>
      </dsp:txXfrm>
    </dsp:sp>
    <dsp:sp modelId="{32924631-AE80-4FC6-A735-DEF902BB6498}">
      <dsp:nvSpPr>
        <dsp:cNvPr id="0" name=""/>
        <dsp:cNvSpPr/>
      </dsp:nvSpPr>
      <dsp:spPr>
        <a:xfrm>
          <a:off x="3526512" y="364315"/>
          <a:ext cx="1958280" cy="783312"/>
        </a:xfrm>
        <a:prstGeom prst="chevron">
          <a:avLst/>
        </a:prstGeom>
        <a:solidFill>
          <a:schemeClr val="accent6"/>
        </a:solidFill>
        <a:ln w="1079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en-US" sz="1600" kern="1200" dirty="0" smtClean="0"/>
            <a:t>Lower Throughput</a:t>
          </a:r>
          <a:endParaRPr lang="en-US" sz="1600" kern="1200" dirty="0"/>
        </a:p>
      </dsp:txBody>
      <dsp:txXfrm>
        <a:off x="3918168" y="364315"/>
        <a:ext cx="1174968" cy="78331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5/18/2015</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5/18/2015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45297EB-A434-4FA2-8A3B-1B3F2D5D9FC2}" type="datetime8">
              <a:rPr lang="en-US" smtClean="0"/>
              <a:t>5/18/2015 8:22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67369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r>
              <a:rPr lang="en-US" dirty="0" err="1" smtClean="0"/>
              <a:t>TechEd</a:t>
            </a:r>
            <a:r>
              <a:rPr lang="en-US" dirty="0" smtClean="0"/>
              <a:t>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5/18/2015 8:22 AM</a:t>
            </a:fld>
            <a:endParaRPr lang="en-US"/>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extLst>
      <p:ext uri="{BB962C8B-B14F-4D97-AF65-F5344CB8AC3E}">
        <p14:creationId xmlns:p14="http://schemas.microsoft.com/office/powerpoint/2010/main" val="1089587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err="1" smtClean="0"/>
              <a:t>TechEd</a:t>
            </a:r>
            <a:r>
              <a:rPr lang="en-US" dirty="0" smtClean="0"/>
              <a:t>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5/18/2015 8:22 AM</a:t>
            </a:fld>
            <a:endParaRPr lang="en-US"/>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extLst>
      <p:ext uri="{BB962C8B-B14F-4D97-AF65-F5344CB8AC3E}">
        <p14:creationId xmlns:p14="http://schemas.microsoft.com/office/powerpoint/2010/main" val="174302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5/18/2015 8:22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841996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141927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2352219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5/18/2015 8:22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202437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730719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5/18/2015 8:22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4049705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4121820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1870641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750731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306185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496506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2650700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384380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1057316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659752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5/18/2015 8:22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859599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507467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42498737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Disk size increase – unique in industry</a:t>
            </a: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1314822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32742" rtl="0" eaLnBrk="1" fontAlgn="auto" latinLnBrk="0" hangingPunct="1">
              <a:lnSpc>
                <a:spcPct val="90000"/>
              </a:lnSpc>
              <a:spcBef>
                <a:spcPts val="0"/>
              </a:spcBef>
              <a:spcAft>
                <a:spcPts val="340"/>
              </a:spcAft>
              <a:buClrTx/>
              <a:buSzTx/>
              <a:buFontTx/>
              <a:buNone/>
              <a:tabLst/>
              <a:defRPr/>
            </a:pPr>
            <a:endParaRPr lang="en-US" baseline="0" dirty="0" smtClean="0"/>
          </a:p>
        </p:txBody>
      </p:sp>
      <p:sp>
        <p:nvSpPr>
          <p:cNvPr id="5" name="Date Placeholder 4"/>
          <p:cNvSpPr>
            <a:spLocks noGrp="1"/>
          </p:cNvSpPr>
          <p:nvPr>
            <p:ph type="dt" idx="10"/>
          </p:nvPr>
        </p:nvSpPr>
        <p:spPr/>
        <p:txBody>
          <a:bodyPr/>
          <a:lstStyle/>
          <a:p>
            <a:fld id="{BC86FEC1-2F8D-4CA9-BA4B-18DAD23A5D96}" type="datetime8">
              <a:rPr lang="en-US" smtClean="0"/>
              <a:t>5/18/2015 8:22 AM</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3</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32919461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3272327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566414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5/18/2015 8:22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446348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3263"/>
            <a:ext cx="6257925" cy="3519487"/>
          </a:xfrm>
        </p:spPr>
      </p:sp>
      <p:sp>
        <p:nvSpPr>
          <p:cNvPr id="3" name="Notes Placeholder 2"/>
          <p:cNvSpPr>
            <a:spLocks noGrp="1"/>
          </p:cNvSpPr>
          <p:nvPr>
            <p:ph type="body" idx="1"/>
          </p:nvPr>
        </p:nvSpPr>
        <p:spPr/>
        <p:txBody>
          <a:bodyPr>
            <a:normAutofit/>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TechEd 2012</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5/18/2015 8:22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97955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3263"/>
            <a:ext cx="6257925" cy="3519487"/>
          </a:xfrm>
        </p:spPr>
      </p:sp>
      <p:sp>
        <p:nvSpPr>
          <p:cNvPr id="3" name="Notes Placeholder 2"/>
          <p:cNvSpPr>
            <a:spLocks noGrp="1"/>
          </p:cNvSpPr>
          <p:nvPr>
            <p:ph type="body" idx="1"/>
          </p:nvPr>
        </p:nvSpPr>
        <p:spPr/>
        <p:txBody>
          <a:bodyPr>
            <a:normAutofit/>
          </a:bodyPr>
          <a:lstStyle/>
          <a:p>
            <a:pPr marL="0" indent="0">
              <a:buNone/>
            </a:pPr>
            <a:endParaRPr lang="en-US" baseline="0" dirty="0" smtClean="0"/>
          </a:p>
        </p:txBody>
      </p:sp>
      <p:sp>
        <p:nvSpPr>
          <p:cNvPr id="4" name="Header Placeholder 3"/>
          <p:cNvSpPr>
            <a:spLocks noGrp="1"/>
          </p:cNvSpPr>
          <p:nvPr>
            <p:ph type="hdr" sz="quarter" idx="10"/>
          </p:nvPr>
        </p:nvSpPr>
        <p:spPr/>
        <p:txBody>
          <a:bodyPr/>
          <a:lstStyle/>
          <a:p>
            <a:r>
              <a:rPr lang="en-US" dirty="0" smtClean="0">
                <a:solidFill>
                  <a:prstClr val="black"/>
                </a:solidFill>
              </a:rPr>
              <a:t>TechEd 2012</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5/18/2015 8:22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014516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91AE8CF-25C5-47D8-B770-9703DC946C25}" type="datetime8">
              <a:rPr lang="en-US" smtClean="0">
                <a:solidFill>
                  <a:prstClr val="black"/>
                </a:solidFill>
              </a:rPr>
              <a:pPr/>
              <a:t>5/18/2015 8:22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55675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err="1" smtClean="0"/>
              <a:t>TechEd</a:t>
            </a:r>
            <a:r>
              <a:rPr lang="en-US" dirty="0" smtClean="0"/>
              <a:t>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5/18/2015 8:22 AM</a:t>
            </a:fld>
            <a:endParaRPr lang="en-US"/>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extLst>
      <p:ext uri="{BB962C8B-B14F-4D97-AF65-F5344CB8AC3E}">
        <p14:creationId xmlns:p14="http://schemas.microsoft.com/office/powerpoint/2010/main" val="3291343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pic>
        <p:nvPicPr>
          <p:cNvPr id="12" name="Picture 1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pic>
        <p:nvPicPr>
          <p:cNvPr id="13" name="Picture 12"/>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270193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162297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4732780"/>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13477845"/>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9818677"/>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5019038"/>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483804178"/>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9917861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9485928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0958232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7003" y="1973262"/>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873916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78894120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218377748"/>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77645879"/>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3624251048"/>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80909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5919851"/>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93510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18126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968710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205232073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6426024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3920706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5"/>
            <a:ext cx="11889564" cy="917575"/>
          </a:xfrm>
        </p:spPr>
        <p:txBody>
          <a:bodyPr/>
          <a:lstStyle/>
          <a:p>
            <a:r>
              <a:rPr lang="en-US" dirty="0" smtClean="0"/>
              <a:t>Click to edit Master title style</a:t>
            </a:r>
            <a:endParaRPr lang="en-US" dirty="0"/>
          </a:p>
        </p:txBody>
      </p:sp>
      <p:sp>
        <p:nvSpPr>
          <p:cNvPr id="3" name="Text Placeholder 5"/>
          <p:cNvSpPr>
            <a:spLocks noGrp="1"/>
          </p:cNvSpPr>
          <p:nvPr>
            <p:ph type="body" sz="quarter" idx="10"/>
          </p:nvPr>
        </p:nvSpPr>
        <p:spPr>
          <a:xfrm>
            <a:off x="277003" y="1668462"/>
            <a:ext cx="11887200" cy="2286000"/>
          </a:xfrm>
        </p:spPr>
        <p:txBody>
          <a:bodyPr/>
          <a:lstStyle>
            <a:lvl1pPr marL="0" indent="0">
              <a:buNone/>
              <a:defRPr>
                <a:solidFill>
                  <a:srgbClr val="00B0F0"/>
                </a:soli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mp; Content Layout">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lIns="150602" tIns="120481" rIns="150602" bIns="120481"/>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9" y="1668464"/>
            <a:ext cx="11887200" cy="2286952"/>
          </a:xfrm>
          <a:prstGeom prst="rect">
            <a:avLst/>
          </a:prstGeom>
        </p:spPr>
        <p:txBody>
          <a:bodyPr lIns="150602" tIns="120481" rIns="150602" bIns="120481"/>
          <a:lstStyle>
            <a:lvl1pPr>
              <a:defRPr>
                <a:solidFill>
                  <a:srgbClr val="00B0F0"/>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1741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3127923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41359867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5293885"/>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9898846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83" r:id="rId1"/>
    <p:sldLayoutId id="2147484086" r:id="rId2"/>
    <p:sldLayoutId id="2147484100" r:id="rId3"/>
    <p:sldLayoutId id="214748409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 id="2147484294" r:id="rId15"/>
    <p:sldLayoutId id="2147484295" r:id="rId16"/>
    <p:sldLayoutId id="2147484296" r:id="rId17"/>
    <p:sldLayoutId id="2147484297" r:id="rId18"/>
    <p:sldLayoutId id="2147484298" r:id="rId19"/>
    <p:sldLayoutId id="2147484299" r:id="rId20"/>
    <p:sldLayoutId id="2147484300" r:id="rId21"/>
    <p:sldLayoutId id="2147484301" r:id="rId22"/>
    <p:sldLayoutId id="2147484302" r:id="rId23"/>
    <p:sldLayoutId id="2147484303" r:id="rId24"/>
    <p:sldLayoutId id="2147484304" r:id="rId25"/>
    <p:sldLayoutId id="2147484305" r:id="rId26"/>
    <p:sldLayoutId id="2147484306" r:id="rId27"/>
    <p:sldLayoutId id="2147484307" r:id="rId28"/>
    <p:sldLayoutId id="2147484308" r:id="rId29"/>
    <p:sldLayoutId id="2147484309" r:id="rId30"/>
    <p:sldLayoutId id="2147484310" r:id="rId31"/>
    <p:sldLayoutId id="2147484311"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solidFill>
            <a:srgbClr val="00B0F0"/>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hyperlink" Target="http://azure.microsoft.com/en-us/documentation/articles/storage-migration-to-premium-storage/"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go.microsoft.com/fwlink/?LinkID=403033&amp;clcid=0x409"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go.microsoft.com/fwlink/?LinkId=521969" TargetMode="External"/><Relationship Id="rId7" Type="http://schemas.openxmlformats.org/officeDocument/2006/relationships/hyperlink" Target="http://go.microsoft.com/fwlink/?LinkID=533289&amp;clcid=0x409" TargetMode="External"/><Relationship Id="rId2" Type="http://schemas.openxmlformats.org/officeDocument/2006/relationships/hyperlink" Target="http://azure.microsoft.com/en-us/documentation/articles/storage-premium-storage-preview-portal/#using-premium-storage-for-disks" TargetMode="External"/><Relationship Id="rId1" Type="http://schemas.openxmlformats.org/officeDocument/2006/relationships/slideLayout" Target="../slideLayouts/slideLayout2.xml"/><Relationship Id="rId6" Type="http://schemas.openxmlformats.org/officeDocument/2006/relationships/hyperlink" Target="http://azure.microsoft.com/en-us/documentation/articles/storage-migration-to-premium-storage/" TargetMode="External"/><Relationship Id="rId5" Type="http://schemas.openxmlformats.org/officeDocument/2006/relationships/hyperlink" Target="http://go.microsoft.com/fwlink/?LinkId=521965" TargetMode="External"/><Relationship Id="rId4" Type="http://schemas.openxmlformats.org/officeDocument/2006/relationships/hyperlink" Target="https://msdn.microsoft.com/en-us/library/dn889922.aspx"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815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12039598" cy="1449388"/>
          </a:xfrm>
        </p:spPr>
        <p:txBody>
          <a:bodyPr/>
          <a:lstStyle/>
          <a:p>
            <a:r>
              <a:rPr lang="en-US" sz="4800" dirty="0" smtClean="0"/>
              <a:t>Premium Storage Disks</a:t>
            </a:r>
            <a:br>
              <a:rPr lang="en-US" sz="4800" dirty="0" smtClean="0"/>
            </a:br>
            <a:r>
              <a:rPr lang="en-US" sz="4000" dirty="0">
                <a:gradFill>
                  <a:gsLst>
                    <a:gs pos="16814">
                      <a:srgbClr val="47D8FF"/>
                    </a:gs>
                    <a:gs pos="23000">
                      <a:srgbClr val="47D8FF"/>
                    </a:gs>
                  </a:gsLst>
                  <a:lin ang="5400000" scaled="0"/>
                </a:gradFill>
              </a:rPr>
              <a:t>Scalability and Performance</a:t>
            </a:r>
          </a:p>
        </p:txBody>
      </p:sp>
      <p:sp>
        <p:nvSpPr>
          <p:cNvPr id="3" name="Text Placeholder 2"/>
          <p:cNvSpPr>
            <a:spLocks noGrp="1"/>
          </p:cNvSpPr>
          <p:nvPr>
            <p:ph type="body" sz="quarter" idx="10"/>
          </p:nvPr>
        </p:nvSpPr>
        <p:spPr>
          <a:xfrm>
            <a:off x="617569" y="1584325"/>
            <a:ext cx="11657756" cy="5257800"/>
          </a:xfrm>
        </p:spPr>
        <p:txBody>
          <a:bodyPr>
            <a:normAutofit/>
          </a:bodyPr>
          <a:lstStyle/>
          <a:p>
            <a:pPr>
              <a:lnSpc>
                <a:spcPct val="100000"/>
              </a:lnSpc>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Provisioned Disk IOPS and Throughput</a:t>
            </a:r>
          </a:p>
          <a:p>
            <a:pPr marL="0" indent="0">
              <a:buNone/>
            </a:pPr>
            <a:endParaRPr lang="en-US" sz="3600" dirty="0"/>
          </a:p>
          <a:p>
            <a:pPr marL="0" indent="0">
              <a:buNone/>
            </a:pPr>
            <a:endParaRPr lang="en-US" sz="3600" dirty="0" smtClean="0"/>
          </a:p>
          <a:p>
            <a:pPr marL="342900" lvl="1" indent="0">
              <a:buNone/>
            </a:pPr>
            <a:endParaRPr lang="en-US" sz="3600" dirty="0"/>
          </a:p>
          <a:p>
            <a:pPr marL="342900" lvl="1" indent="0">
              <a:buNone/>
            </a:pPr>
            <a:endParaRPr lang="en-US" sz="2000" dirty="0" smtClean="0"/>
          </a:p>
          <a:p>
            <a:pPr marL="0" indent="0">
              <a:buNone/>
            </a:pPr>
            <a:endParaRPr lang="en-US" sz="5600" dirty="0">
              <a:gradFill>
                <a:gsLst>
                  <a:gs pos="1250">
                    <a:srgbClr val="FFFFFF"/>
                  </a:gs>
                  <a:gs pos="100000">
                    <a:srgbClr val="FFFFFF"/>
                  </a:gs>
                </a:gsLst>
                <a:lin ang="5400000" scaled="0"/>
              </a:gradFill>
              <a:latin typeface="Segoe UI Light"/>
            </a:endParaRPr>
          </a:p>
          <a:p>
            <a:pPr marL="342900" lvl="1" indent="0">
              <a:buNone/>
            </a:pPr>
            <a:endParaRPr lang="en-US" sz="2000" dirty="0">
              <a:gradFill>
                <a:gsLst>
                  <a:gs pos="1250">
                    <a:srgbClr val="FFFFFF"/>
                  </a:gs>
                  <a:gs pos="100000">
                    <a:srgbClr val="FFFFFF"/>
                  </a:gs>
                </a:gsLst>
                <a:lin ang="5400000" scaled="0"/>
              </a:gradFill>
              <a:latin typeface="Segoe UI Light"/>
            </a:endParaRPr>
          </a:p>
          <a:p>
            <a:pPr marL="342900" lvl="1" indent="0">
              <a:buNone/>
            </a:pPr>
            <a:endParaRPr lang="en-US" sz="2000" dirty="0"/>
          </a:p>
        </p:txBody>
      </p:sp>
      <p:graphicFrame>
        <p:nvGraphicFramePr>
          <p:cNvPr id="4" name="Table 4"/>
          <p:cNvGraphicFramePr>
            <a:graphicFrameLocks noGrp="1"/>
          </p:cNvGraphicFramePr>
          <p:nvPr>
            <p:extLst>
              <p:ext uri="{D42A27DB-BD31-4B8C-83A1-F6EECF244321}">
                <p14:modId xmlns:p14="http://schemas.microsoft.com/office/powerpoint/2010/main" val="4109885392"/>
              </p:ext>
            </p:extLst>
          </p:nvPr>
        </p:nvGraphicFramePr>
        <p:xfrm>
          <a:off x="617570" y="2963862"/>
          <a:ext cx="11349420" cy="1844040"/>
        </p:xfrm>
        <a:graphic>
          <a:graphicData uri="http://schemas.openxmlformats.org/drawingml/2006/table">
            <a:tbl>
              <a:tblPr firstRow="1" firstCol="1">
                <a:tableStyleId>{93296810-A885-4BE3-A3E7-6D5BEEA58F35}</a:tableStyleId>
              </a:tblPr>
              <a:tblGrid>
                <a:gridCol w="3119819"/>
                <a:gridCol w="2767881"/>
                <a:gridCol w="2730860"/>
                <a:gridCol w="2730860"/>
              </a:tblGrid>
              <a:tr h="457200">
                <a:tc>
                  <a:txBody>
                    <a:bodyPr/>
                    <a:lstStyle/>
                    <a:p>
                      <a:r>
                        <a:rPr lang="en-US" sz="2400" dirty="0"/>
                        <a:t>Storage Disk Type</a:t>
                      </a:r>
                    </a:p>
                  </a:txBody>
                  <a:tcPr marL="47625" marR="47625" marT="47625" marB="47625" anchor="ctr"/>
                </a:tc>
                <a:tc>
                  <a:txBody>
                    <a:bodyPr/>
                    <a:lstStyle/>
                    <a:p>
                      <a:r>
                        <a:rPr lang="en-US" sz="2400" dirty="0"/>
                        <a:t>P10</a:t>
                      </a:r>
                    </a:p>
                  </a:txBody>
                  <a:tcPr marL="47625" marR="47625" marT="47625" marB="47625" anchor="ctr"/>
                </a:tc>
                <a:tc>
                  <a:txBody>
                    <a:bodyPr/>
                    <a:lstStyle/>
                    <a:p>
                      <a:r>
                        <a:rPr lang="en-US" sz="2400" dirty="0"/>
                        <a:t>P20</a:t>
                      </a:r>
                    </a:p>
                  </a:txBody>
                  <a:tcPr marL="47625" marR="47625" marT="47625" marB="47625" anchor="ctr"/>
                </a:tc>
                <a:tc>
                  <a:txBody>
                    <a:bodyPr/>
                    <a:lstStyle/>
                    <a:p>
                      <a:r>
                        <a:rPr lang="en-US" sz="2400" dirty="0"/>
                        <a:t>P30</a:t>
                      </a:r>
                    </a:p>
                  </a:txBody>
                  <a:tcPr marL="47625" marR="47625" marT="47625" marB="47625" anchor="ctr"/>
                </a:tc>
              </a:tr>
              <a:tr h="457200">
                <a:tc>
                  <a:txBody>
                    <a:bodyPr/>
                    <a:lstStyle/>
                    <a:p>
                      <a:r>
                        <a:rPr lang="en-US" sz="2400" dirty="0"/>
                        <a:t>Disk size</a:t>
                      </a:r>
                    </a:p>
                  </a:txBody>
                  <a:tcPr marL="47625" marR="47625" marT="47625" marB="47625" anchor="ctr"/>
                </a:tc>
                <a:tc>
                  <a:txBody>
                    <a:bodyPr/>
                    <a:lstStyle/>
                    <a:p>
                      <a:r>
                        <a:rPr lang="en-US" sz="2400" kern="1200" dirty="0">
                          <a:solidFill>
                            <a:schemeClr val="tx1"/>
                          </a:solidFill>
                          <a:latin typeface="+mn-lt"/>
                          <a:ea typeface="+mn-ea"/>
                          <a:cs typeface="+mn-cs"/>
                        </a:rPr>
                        <a:t>128 </a:t>
                      </a:r>
                      <a:r>
                        <a:rPr lang="en-US" sz="2400" kern="1200" dirty="0" err="1">
                          <a:solidFill>
                            <a:schemeClr val="tx1"/>
                          </a:solidFill>
                          <a:latin typeface="+mn-lt"/>
                          <a:ea typeface="+mn-ea"/>
                          <a:cs typeface="+mn-cs"/>
                        </a:rPr>
                        <a:t>GiB</a:t>
                      </a:r>
                      <a:endParaRPr lang="en-US" sz="2400" kern="1200" dirty="0">
                        <a:solidFill>
                          <a:schemeClr val="tx1"/>
                        </a:solidFill>
                        <a:latin typeface="+mn-lt"/>
                        <a:ea typeface="+mn-ea"/>
                        <a:cs typeface="+mn-cs"/>
                      </a:endParaRPr>
                    </a:p>
                  </a:txBody>
                  <a:tcPr marL="47625" marR="47625" marT="47625" marB="47625" anchor="ctr">
                    <a:solidFill>
                      <a:srgbClr val="505050"/>
                    </a:solidFill>
                  </a:tcPr>
                </a:tc>
                <a:tc>
                  <a:txBody>
                    <a:bodyPr/>
                    <a:lstStyle/>
                    <a:p>
                      <a:r>
                        <a:rPr lang="en-US" sz="2400" kern="1200" dirty="0">
                          <a:solidFill>
                            <a:schemeClr val="tx1"/>
                          </a:solidFill>
                          <a:latin typeface="+mn-lt"/>
                          <a:ea typeface="+mn-ea"/>
                          <a:cs typeface="+mn-cs"/>
                        </a:rPr>
                        <a:t>512 </a:t>
                      </a:r>
                      <a:r>
                        <a:rPr lang="en-US" sz="2400" kern="1200" dirty="0" err="1">
                          <a:solidFill>
                            <a:schemeClr val="tx1"/>
                          </a:solidFill>
                          <a:latin typeface="+mn-lt"/>
                          <a:ea typeface="+mn-ea"/>
                          <a:cs typeface="+mn-cs"/>
                        </a:rPr>
                        <a:t>GiB</a:t>
                      </a:r>
                      <a:endParaRPr lang="en-US" sz="2400" kern="1200" dirty="0">
                        <a:solidFill>
                          <a:schemeClr val="tx1"/>
                        </a:solidFill>
                        <a:latin typeface="+mn-lt"/>
                        <a:ea typeface="+mn-ea"/>
                        <a:cs typeface="+mn-cs"/>
                      </a:endParaRPr>
                    </a:p>
                  </a:txBody>
                  <a:tcPr marL="47625" marR="47625" marT="47625" marB="47625" anchor="ctr">
                    <a:solidFill>
                      <a:srgbClr val="505050"/>
                    </a:solidFill>
                  </a:tcPr>
                </a:tc>
                <a:tc>
                  <a:txBody>
                    <a:bodyPr/>
                    <a:lstStyle/>
                    <a:p>
                      <a:r>
                        <a:rPr lang="en-US" sz="2400" kern="1200" dirty="0">
                          <a:solidFill>
                            <a:schemeClr val="tx1"/>
                          </a:solidFill>
                          <a:latin typeface="+mn-lt"/>
                          <a:ea typeface="+mn-ea"/>
                          <a:cs typeface="+mn-cs"/>
                        </a:rPr>
                        <a:t>1024 </a:t>
                      </a:r>
                      <a:r>
                        <a:rPr lang="en-US" sz="2400" kern="1200" dirty="0" err="1">
                          <a:solidFill>
                            <a:schemeClr val="tx1"/>
                          </a:solidFill>
                          <a:latin typeface="+mn-lt"/>
                          <a:ea typeface="+mn-ea"/>
                          <a:cs typeface="+mn-cs"/>
                        </a:rPr>
                        <a:t>GiB</a:t>
                      </a:r>
                      <a:r>
                        <a:rPr lang="en-US" sz="2400" kern="1200" dirty="0">
                          <a:solidFill>
                            <a:schemeClr val="tx1"/>
                          </a:solidFill>
                          <a:latin typeface="+mn-lt"/>
                          <a:ea typeface="+mn-ea"/>
                          <a:cs typeface="+mn-cs"/>
                        </a:rPr>
                        <a:t> (1 TB)</a:t>
                      </a:r>
                    </a:p>
                  </a:txBody>
                  <a:tcPr marL="47625" marR="47625" marT="47625" marB="47625" anchor="ctr">
                    <a:solidFill>
                      <a:srgbClr val="505050"/>
                    </a:solidFill>
                  </a:tcPr>
                </a:tc>
              </a:tr>
              <a:tr h="457200">
                <a:tc>
                  <a:txBody>
                    <a:bodyPr/>
                    <a:lstStyle/>
                    <a:p>
                      <a:r>
                        <a:rPr lang="en-US" sz="2400" dirty="0"/>
                        <a:t>IOPS per disk</a:t>
                      </a:r>
                    </a:p>
                  </a:txBody>
                  <a:tcPr marL="47625" marR="47625" marT="47625" marB="47625" anchor="ctr"/>
                </a:tc>
                <a:tc>
                  <a:txBody>
                    <a:bodyPr/>
                    <a:lstStyle/>
                    <a:p>
                      <a:r>
                        <a:rPr lang="en-US" sz="2400" kern="1200" dirty="0">
                          <a:solidFill>
                            <a:schemeClr val="tx1"/>
                          </a:solidFill>
                          <a:latin typeface="+mn-lt"/>
                          <a:ea typeface="+mn-ea"/>
                          <a:cs typeface="+mn-cs"/>
                        </a:rPr>
                        <a:t>500</a:t>
                      </a:r>
                    </a:p>
                  </a:txBody>
                  <a:tcPr marL="47625" marR="47625" marT="47625" marB="47625" anchor="ctr">
                    <a:solidFill>
                      <a:srgbClr val="505050"/>
                    </a:solidFill>
                  </a:tcPr>
                </a:tc>
                <a:tc>
                  <a:txBody>
                    <a:bodyPr/>
                    <a:lstStyle/>
                    <a:p>
                      <a:r>
                        <a:rPr lang="en-US" sz="2400" kern="1200" dirty="0" smtClean="0">
                          <a:solidFill>
                            <a:schemeClr val="tx1"/>
                          </a:solidFill>
                          <a:latin typeface="+mn-lt"/>
                          <a:ea typeface="+mn-ea"/>
                          <a:cs typeface="+mn-cs"/>
                        </a:rPr>
                        <a:t>2,300</a:t>
                      </a:r>
                      <a:endParaRPr lang="en-US" sz="2400" kern="1200" dirty="0">
                        <a:solidFill>
                          <a:schemeClr val="tx1"/>
                        </a:solidFill>
                        <a:latin typeface="+mn-lt"/>
                        <a:ea typeface="+mn-ea"/>
                        <a:cs typeface="+mn-cs"/>
                      </a:endParaRPr>
                    </a:p>
                  </a:txBody>
                  <a:tcPr marL="47625" marR="47625" marT="47625" marB="47625" anchor="ctr">
                    <a:solidFill>
                      <a:srgbClr val="505050"/>
                    </a:solidFill>
                  </a:tcPr>
                </a:tc>
                <a:tc>
                  <a:txBody>
                    <a:bodyPr/>
                    <a:lstStyle/>
                    <a:p>
                      <a:r>
                        <a:rPr lang="en-US" sz="2400" kern="1200" dirty="0" smtClean="0">
                          <a:solidFill>
                            <a:schemeClr val="tx1"/>
                          </a:solidFill>
                          <a:latin typeface="+mn-lt"/>
                          <a:ea typeface="+mn-ea"/>
                          <a:cs typeface="+mn-cs"/>
                        </a:rPr>
                        <a:t>5,000</a:t>
                      </a:r>
                      <a:endParaRPr lang="en-US" sz="2400" kern="1200" dirty="0">
                        <a:solidFill>
                          <a:schemeClr val="tx1"/>
                        </a:solidFill>
                        <a:latin typeface="+mn-lt"/>
                        <a:ea typeface="+mn-ea"/>
                        <a:cs typeface="+mn-cs"/>
                      </a:endParaRPr>
                    </a:p>
                  </a:txBody>
                  <a:tcPr marL="47625" marR="47625" marT="47625" marB="47625" anchor="ctr">
                    <a:solidFill>
                      <a:srgbClr val="505050"/>
                    </a:solidFill>
                  </a:tcPr>
                </a:tc>
              </a:tr>
              <a:tr h="457200">
                <a:tc>
                  <a:txBody>
                    <a:bodyPr/>
                    <a:lstStyle/>
                    <a:p>
                      <a:r>
                        <a:rPr lang="en-US" sz="2400" dirty="0"/>
                        <a:t>Throughput per disk</a:t>
                      </a:r>
                    </a:p>
                  </a:txBody>
                  <a:tcPr marL="47625" marR="47625" marT="47625" marB="47625" anchor="ctr"/>
                </a:tc>
                <a:tc>
                  <a:txBody>
                    <a:bodyPr/>
                    <a:lstStyle/>
                    <a:p>
                      <a:r>
                        <a:rPr lang="en-US" sz="2400" kern="1200" dirty="0">
                          <a:solidFill>
                            <a:schemeClr val="tx1"/>
                          </a:solidFill>
                          <a:latin typeface="+mn-lt"/>
                          <a:ea typeface="+mn-ea"/>
                          <a:cs typeface="+mn-cs"/>
                        </a:rPr>
                        <a:t>100 MB per </a:t>
                      </a:r>
                      <a:r>
                        <a:rPr lang="en-US" sz="2400" kern="1200" dirty="0" smtClean="0">
                          <a:solidFill>
                            <a:schemeClr val="tx1"/>
                          </a:solidFill>
                          <a:latin typeface="+mn-lt"/>
                          <a:ea typeface="+mn-ea"/>
                          <a:cs typeface="+mn-cs"/>
                        </a:rPr>
                        <a:t>second</a:t>
                      </a:r>
                      <a:endParaRPr lang="en-US" sz="2400" kern="1200" dirty="0">
                        <a:solidFill>
                          <a:schemeClr val="tx1"/>
                        </a:solidFill>
                        <a:latin typeface="+mn-lt"/>
                        <a:ea typeface="+mn-ea"/>
                        <a:cs typeface="+mn-cs"/>
                      </a:endParaRPr>
                    </a:p>
                  </a:txBody>
                  <a:tcPr marL="47625" marR="47625" marT="47625" marB="47625" anchor="ctr">
                    <a:solidFill>
                      <a:srgbClr val="505050"/>
                    </a:solidFill>
                  </a:tcPr>
                </a:tc>
                <a:tc>
                  <a:txBody>
                    <a:bodyPr/>
                    <a:lstStyle/>
                    <a:p>
                      <a:r>
                        <a:rPr lang="en-US" sz="2400" kern="1200" dirty="0">
                          <a:solidFill>
                            <a:schemeClr val="tx1"/>
                          </a:solidFill>
                          <a:latin typeface="+mn-lt"/>
                          <a:ea typeface="+mn-ea"/>
                          <a:cs typeface="+mn-cs"/>
                        </a:rPr>
                        <a:t>150 MB per </a:t>
                      </a:r>
                      <a:r>
                        <a:rPr lang="en-US" sz="2400" kern="1200" dirty="0" smtClean="0">
                          <a:solidFill>
                            <a:schemeClr val="tx1"/>
                          </a:solidFill>
                          <a:latin typeface="+mn-lt"/>
                          <a:ea typeface="+mn-ea"/>
                          <a:cs typeface="+mn-cs"/>
                        </a:rPr>
                        <a:t>second</a:t>
                      </a:r>
                      <a:endParaRPr lang="en-US" sz="2400" kern="1200" dirty="0">
                        <a:solidFill>
                          <a:schemeClr val="tx1"/>
                        </a:solidFill>
                        <a:latin typeface="+mn-lt"/>
                        <a:ea typeface="+mn-ea"/>
                        <a:cs typeface="+mn-cs"/>
                      </a:endParaRPr>
                    </a:p>
                  </a:txBody>
                  <a:tcPr marL="47625" marR="47625" marT="47625" marB="47625" anchor="ctr">
                    <a:solidFill>
                      <a:srgbClr val="505050"/>
                    </a:solidFill>
                  </a:tcPr>
                </a:tc>
                <a:tc>
                  <a:txBody>
                    <a:bodyPr/>
                    <a:lstStyle/>
                    <a:p>
                      <a:r>
                        <a:rPr lang="en-US" sz="2400" kern="1200" dirty="0">
                          <a:solidFill>
                            <a:schemeClr val="tx1"/>
                          </a:solidFill>
                          <a:latin typeface="+mn-lt"/>
                          <a:ea typeface="+mn-ea"/>
                          <a:cs typeface="+mn-cs"/>
                        </a:rPr>
                        <a:t>200 MB per </a:t>
                      </a:r>
                      <a:r>
                        <a:rPr lang="en-US" sz="2400" kern="1200" dirty="0" smtClean="0">
                          <a:solidFill>
                            <a:schemeClr val="tx1"/>
                          </a:solidFill>
                          <a:latin typeface="+mn-lt"/>
                          <a:ea typeface="+mn-ea"/>
                          <a:cs typeface="+mn-cs"/>
                        </a:rPr>
                        <a:t>second</a:t>
                      </a:r>
                      <a:endParaRPr lang="en-US" sz="2400" kern="1200" dirty="0">
                        <a:solidFill>
                          <a:schemeClr val="tx1"/>
                        </a:solidFill>
                        <a:latin typeface="+mn-lt"/>
                        <a:ea typeface="+mn-ea"/>
                        <a:cs typeface="+mn-cs"/>
                      </a:endParaRPr>
                    </a:p>
                  </a:txBody>
                  <a:tcPr marL="47625" marR="47625" marT="47625" marB="47625" anchor="ctr">
                    <a:solidFill>
                      <a:srgbClr val="505050"/>
                    </a:solidFill>
                  </a:tcPr>
                </a:tc>
              </a:tr>
            </a:tbl>
          </a:graphicData>
        </a:graphic>
      </p:graphicFrame>
    </p:spTree>
    <p:extLst>
      <p:ext uri="{BB962C8B-B14F-4D97-AF65-F5344CB8AC3E}">
        <p14:creationId xmlns:p14="http://schemas.microsoft.com/office/powerpoint/2010/main" val="209347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Pricing</a:t>
            </a:r>
            <a:endParaRPr lang="en-US" dirty="0"/>
          </a:p>
        </p:txBody>
      </p:sp>
      <p:sp>
        <p:nvSpPr>
          <p:cNvPr id="3" name="Text Placeholder 2"/>
          <p:cNvSpPr>
            <a:spLocks noGrp="1"/>
          </p:cNvSpPr>
          <p:nvPr>
            <p:ph type="body" sz="quarter" idx="10"/>
          </p:nvPr>
        </p:nvSpPr>
        <p:spPr>
          <a:xfrm>
            <a:off x="274639" y="1303997"/>
            <a:ext cx="11973126" cy="5088866"/>
          </a:xfrm>
        </p:spPr>
        <p:txBody>
          <a:bodyPr>
            <a:normAutofit/>
          </a:bodyPr>
          <a:lstStyle/>
          <a:p>
            <a:pPr marL="0" indent="0">
              <a:buClr>
                <a:srgbClr val="FFFFFF"/>
              </a:buClr>
              <a:buNone/>
            </a:pPr>
            <a:endParaRPr lang="en-US" spc="-102" dirty="0" smtClean="0">
              <a:ln w="3175">
                <a:noFill/>
              </a:ln>
              <a:gradFill>
                <a:gsLst>
                  <a:gs pos="16814">
                    <a:srgbClr val="47D8FF"/>
                  </a:gs>
                  <a:gs pos="23000">
                    <a:srgbClr val="47D8FF"/>
                  </a:gs>
                </a:gsLst>
                <a:lin ang="5400000" scaled="0"/>
              </a:gradFill>
              <a:cs typeface="Segoe UI" pitchFamily="34" charset="0"/>
            </a:endParaRPr>
          </a:p>
          <a:p>
            <a:pPr lvl="1">
              <a:buFont typeface="Wingdings" panose="05000000000000000000" pitchFamily="2" charset="2"/>
              <a:buChar char="§"/>
            </a:pPr>
            <a:endParaRPr lang="en-US" dirty="0" smtClean="0"/>
          </a:p>
          <a:p>
            <a:pPr marL="0" indent="0">
              <a:buNone/>
            </a:pPr>
            <a:endParaRPr lang="en-US" dirty="0" smtClean="0"/>
          </a:p>
          <a:p>
            <a:pPr lvl="1">
              <a:buFont typeface="Arial" panose="020B0604020202020204" pitchFamily="34" charset="0"/>
              <a:buChar char="•"/>
            </a:pPr>
            <a:endParaRPr lang="en-US" dirty="0" smtClean="0"/>
          </a:p>
          <a:p>
            <a:pPr marL="342900" lvl="1" indent="0">
              <a:buNone/>
            </a:pPr>
            <a:endParaRPr lang="en-US" dirty="0" smtClean="0"/>
          </a:p>
        </p:txBody>
      </p:sp>
      <p:graphicFrame>
        <p:nvGraphicFramePr>
          <p:cNvPr id="5" name="Table 3"/>
          <p:cNvGraphicFramePr>
            <a:graphicFrameLocks noGrp="1"/>
          </p:cNvGraphicFramePr>
          <p:nvPr>
            <p:extLst>
              <p:ext uri="{D42A27DB-BD31-4B8C-83A1-F6EECF244321}">
                <p14:modId xmlns:p14="http://schemas.microsoft.com/office/powerpoint/2010/main" val="2853123561"/>
              </p:ext>
            </p:extLst>
          </p:nvPr>
        </p:nvGraphicFramePr>
        <p:xfrm>
          <a:off x="503237" y="1306692"/>
          <a:ext cx="11125200" cy="1950540"/>
        </p:xfrm>
        <a:graphic>
          <a:graphicData uri="http://schemas.openxmlformats.org/drawingml/2006/table">
            <a:tbl>
              <a:tblPr firstRow="1">
                <a:tableStyleId>{93296810-A885-4BE3-A3E7-6D5BEEA58F35}</a:tableStyleId>
              </a:tblPr>
              <a:tblGrid>
                <a:gridCol w="11125200"/>
              </a:tblGrid>
              <a:tr h="140970">
                <a:tc>
                  <a:txBody>
                    <a:bodyPr/>
                    <a:lstStyle/>
                    <a:p>
                      <a:r>
                        <a:rPr lang="en-US" sz="2400" dirty="0" smtClean="0"/>
                        <a:t>Premium</a:t>
                      </a:r>
                      <a:r>
                        <a:rPr lang="en-US" sz="2400" baseline="0" dirty="0" smtClean="0"/>
                        <a:t> Storage</a:t>
                      </a:r>
                      <a:endParaRPr lang="en-US" sz="2400" b="1" dirty="0"/>
                    </a:p>
                  </a:txBody>
                  <a:tcPr marL="47625" marR="47625" marT="47625" marB="47625" anchor="ctr"/>
                </a:tc>
              </a:tr>
              <a:tr h="662760">
                <a:tc>
                  <a:txBody>
                    <a:bodyPr/>
                    <a:lstStyle/>
                    <a:p>
                      <a:pPr marL="0" marR="0" lvl="1" indent="0" algn="l" defTabSz="932742"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latin typeface="+mn-lt"/>
                          <a:ea typeface="+mn-ea"/>
                          <a:cs typeface="+mn-cs"/>
                        </a:rPr>
                        <a:t>Provisioned disk size (Pro-rated hourly)</a:t>
                      </a:r>
                    </a:p>
                  </a:txBody>
                  <a:tcPr marL="47625" marR="47625" marT="47625" marB="47625" anchor="ctr">
                    <a:solidFill>
                      <a:srgbClr val="505050"/>
                    </a:solidFill>
                  </a:tcPr>
                </a:tc>
              </a:tr>
              <a:tr h="685800">
                <a:tc>
                  <a:txBody>
                    <a:bodyPr/>
                    <a:lstStyle/>
                    <a:p>
                      <a:pPr marL="0" marR="0" lvl="1" indent="0" algn="l" defTabSz="932742"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latin typeface="+mn-lt"/>
                          <a:ea typeface="+mn-ea"/>
                          <a:cs typeface="+mn-cs"/>
                        </a:rPr>
                        <a:t>Snapshots on Premium Storage</a:t>
                      </a:r>
                    </a:p>
                    <a:p>
                      <a:endParaRPr lang="en-US" sz="2400" kern="1200" dirty="0">
                        <a:solidFill>
                          <a:schemeClr val="tx1"/>
                        </a:solidFill>
                        <a:latin typeface="+mn-lt"/>
                        <a:ea typeface="+mn-ea"/>
                        <a:cs typeface="+mn-cs"/>
                      </a:endParaRPr>
                    </a:p>
                  </a:txBody>
                  <a:tcPr marL="47625" marR="47625" marT="47625" marB="47625" anchor="ctr">
                    <a:solidFill>
                      <a:srgbClr val="505050"/>
                    </a:solidFill>
                  </a:tcPr>
                </a:tc>
              </a:tr>
            </a:tbl>
          </a:graphicData>
        </a:graphic>
      </p:graphicFrame>
      <p:graphicFrame>
        <p:nvGraphicFramePr>
          <p:cNvPr id="8" name="Table 4"/>
          <p:cNvGraphicFramePr>
            <a:graphicFrameLocks noGrp="1"/>
          </p:cNvGraphicFramePr>
          <p:nvPr>
            <p:extLst>
              <p:ext uri="{D42A27DB-BD31-4B8C-83A1-F6EECF244321}">
                <p14:modId xmlns:p14="http://schemas.microsoft.com/office/powerpoint/2010/main" val="2152083372"/>
              </p:ext>
            </p:extLst>
          </p:nvPr>
        </p:nvGraphicFramePr>
        <p:xfrm>
          <a:off x="497999" y="3344862"/>
          <a:ext cx="11349420" cy="3360420"/>
        </p:xfrm>
        <a:graphic>
          <a:graphicData uri="http://schemas.openxmlformats.org/drawingml/2006/table">
            <a:tbl>
              <a:tblPr firstRow="1" firstCol="1">
                <a:tableStyleId>{93296810-A885-4BE3-A3E7-6D5BEEA58F35}</a:tableStyleId>
              </a:tblPr>
              <a:tblGrid>
                <a:gridCol w="2857467"/>
                <a:gridCol w="3030233"/>
                <a:gridCol w="2730860"/>
                <a:gridCol w="2730860"/>
              </a:tblGrid>
              <a:tr h="689610">
                <a:tc>
                  <a:txBody>
                    <a:bodyPr/>
                    <a:lstStyle/>
                    <a:p>
                      <a:r>
                        <a:rPr lang="en-US" sz="2400" dirty="0"/>
                        <a:t>Storage Disk Type</a:t>
                      </a:r>
                    </a:p>
                  </a:txBody>
                  <a:tcPr marL="47625" marR="47625" marT="47625" marB="47625" anchor="ctr"/>
                </a:tc>
                <a:tc>
                  <a:txBody>
                    <a:bodyPr/>
                    <a:lstStyle/>
                    <a:p>
                      <a:r>
                        <a:rPr lang="en-US" sz="2400" dirty="0"/>
                        <a:t>P10</a:t>
                      </a:r>
                    </a:p>
                  </a:txBody>
                  <a:tcPr marL="47625" marR="47625" marT="47625" marB="47625" anchor="ctr"/>
                </a:tc>
                <a:tc>
                  <a:txBody>
                    <a:bodyPr/>
                    <a:lstStyle/>
                    <a:p>
                      <a:r>
                        <a:rPr lang="en-US" sz="2400" dirty="0"/>
                        <a:t>P20</a:t>
                      </a:r>
                    </a:p>
                  </a:txBody>
                  <a:tcPr marL="47625" marR="47625" marT="47625" marB="47625" anchor="ctr"/>
                </a:tc>
                <a:tc>
                  <a:txBody>
                    <a:bodyPr/>
                    <a:lstStyle/>
                    <a:p>
                      <a:r>
                        <a:rPr lang="en-US" sz="2400" dirty="0"/>
                        <a:t>P30</a:t>
                      </a:r>
                    </a:p>
                  </a:txBody>
                  <a:tcPr marL="47625" marR="47625" marT="47625" marB="47625" anchor="ctr"/>
                </a:tc>
              </a:tr>
              <a:tr h="457200">
                <a:tc>
                  <a:txBody>
                    <a:bodyPr/>
                    <a:lstStyle/>
                    <a:p>
                      <a:r>
                        <a:rPr lang="en-US" sz="2400" dirty="0"/>
                        <a:t>Disk size</a:t>
                      </a:r>
                    </a:p>
                  </a:txBody>
                  <a:tcPr marL="47625" marR="47625" marT="47625" marB="47625" anchor="ctr"/>
                </a:tc>
                <a:tc>
                  <a:txBody>
                    <a:bodyPr/>
                    <a:lstStyle/>
                    <a:p>
                      <a:r>
                        <a:rPr lang="en-US" sz="2400" kern="1200" dirty="0">
                          <a:solidFill>
                            <a:schemeClr val="tx1"/>
                          </a:solidFill>
                          <a:latin typeface="+mn-lt"/>
                          <a:ea typeface="+mn-ea"/>
                          <a:cs typeface="+mn-cs"/>
                        </a:rPr>
                        <a:t>128 </a:t>
                      </a:r>
                      <a:r>
                        <a:rPr lang="en-US" sz="2400" kern="1200" dirty="0" err="1">
                          <a:solidFill>
                            <a:schemeClr val="tx1"/>
                          </a:solidFill>
                          <a:latin typeface="+mn-lt"/>
                          <a:ea typeface="+mn-ea"/>
                          <a:cs typeface="+mn-cs"/>
                        </a:rPr>
                        <a:t>GiB</a:t>
                      </a:r>
                      <a:endParaRPr lang="en-US" sz="2400" kern="1200" dirty="0">
                        <a:solidFill>
                          <a:schemeClr val="tx1"/>
                        </a:solidFill>
                        <a:latin typeface="+mn-lt"/>
                        <a:ea typeface="+mn-ea"/>
                        <a:cs typeface="+mn-cs"/>
                      </a:endParaRPr>
                    </a:p>
                  </a:txBody>
                  <a:tcPr marL="47625" marR="47625" marT="47625" marB="47625" anchor="ctr">
                    <a:solidFill>
                      <a:srgbClr val="505050"/>
                    </a:solidFill>
                  </a:tcPr>
                </a:tc>
                <a:tc>
                  <a:txBody>
                    <a:bodyPr/>
                    <a:lstStyle/>
                    <a:p>
                      <a:r>
                        <a:rPr lang="en-US" sz="2400" kern="1200" dirty="0">
                          <a:solidFill>
                            <a:schemeClr val="tx1"/>
                          </a:solidFill>
                          <a:latin typeface="+mn-lt"/>
                          <a:ea typeface="+mn-ea"/>
                          <a:cs typeface="+mn-cs"/>
                        </a:rPr>
                        <a:t>512 </a:t>
                      </a:r>
                      <a:r>
                        <a:rPr lang="en-US" sz="2400" kern="1200" dirty="0" err="1">
                          <a:solidFill>
                            <a:schemeClr val="tx1"/>
                          </a:solidFill>
                          <a:latin typeface="+mn-lt"/>
                          <a:ea typeface="+mn-ea"/>
                          <a:cs typeface="+mn-cs"/>
                        </a:rPr>
                        <a:t>GiB</a:t>
                      </a:r>
                      <a:endParaRPr lang="en-US" sz="2400" kern="1200" dirty="0">
                        <a:solidFill>
                          <a:schemeClr val="tx1"/>
                        </a:solidFill>
                        <a:latin typeface="+mn-lt"/>
                        <a:ea typeface="+mn-ea"/>
                        <a:cs typeface="+mn-cs"/>
                      </a:endParaRPr>
                    </a:p>
                  </a:txBody>
                  <a:tcPr marL="47625" marR="47625" marT="47625" marB="47625" anchor="ctr">
                    <a:solidFill>
                      <a:srgbClr val="505050"/>
                    </a:solidFill>
                  </a:tcPr>
                </a:tc>
                <a:tc>
                  <a:txBody>
                    <a:bodyPr/>
                    <a:lstStyle/>
                    <a:p>
                      <a:r>
                        <a:rPr lang="en-US" sz="2400" kern="1200" dirty="0">
                          <a:solidFill>
                            <a:schemeClr val="tx1"/>
                          </a:solidFill>
                          <a:latin typeface="+mn-lt"/>
                          <a:ea typeface="+mn-ea"/>
                          <a:cs typeface="+mn-cs"/>
                        </a:rPr>
                        <a:t>1024 </a:t>
                      </a:r>
                      <a:r>
                        <a:rPr lang="en-US" sz="2400" kern="1200" dirty="0" err="1">
                          <a:solidFill>
                            <a:schemeClr val="tx1"/>
                          </a:solidFill>
                          <a:latin typeface="+mn-lt"/>
                          <a:ea typeface="+mn-ea"/>
                          <a:cs typeface="+mn-cs"/>
                        </a:rPr>
                        <a:t>GiB</a:t>
                      </a:r>
                      <a:r>
                        <a:rPr lang="en-US" sz="2400" kern="1200" dirty="0">
                          <a:solidFill>
                            <a:schemeClr val="tx1"/>
                          </a:solidFill>
                          <a:latin typeface="+mn-lt"/>
                          <a:ea typeface="+mn-ea"/>
                          <a:cs typeface="+mn-cs"/>
                        </a:rPr>
                        <a:t> (1 TB)</a:t>
                      </a:r>
                    </a:p>
                  </a:txBody>
                  <a:tcPr marL="47625" marR="47625" marT="47625" marB="47625" anchor="ctr">
                    <a:solidFill>
                      <a:srgbClr val="505050"/>
                    </a:solidFill>
                  </a:tcPr>
                </a:tc>
              </a:tr>
              <a:tr h="457200">
                <a:tc>
                  <a:txBody>
                    <a:bodyPr/>
                    <a:lstStyle/>
                    <a:p>
                      <a:r>
                        <a:rPr lang="en-US" sz="2400" dirty="0" smtClean="0"/>
                        <a:t>Price*</a:t>
                      </a:r>
                      <a:endParaRPr lang="en-US" sz="2400" dirty="0"/>
                    </a:p>
                  </a:txBody>
                  <a:tcPr marL="47625" marR="47625" marT="47625" marB="47625" anchor="ctr"/>
                </a:tc>
                <a:tc>
                  <a:txBody>
                    <a:bodyPr/>
                    <a:lstStyle/>
                    <a:p>
                      <a:r>
                        <a:rPr lang="en-US" sz="2400" kern="1200" dirty="0" smtClean="0">
                          <a:solidFill>
                            <a:schemeClr val="tx1"/>
                          </a:solidFill>
                          <a:latin typeface="+mn-lt"/>
                          <a:ea typeface="+mn-ea"/>
                          <a:cs typeface="+mn-cs"/>
                        </a:rPr>
                        <a:t>$17.32</a:t>
                      </a:r>
                      <a:endParaRPr lang="en-US" sz="2400" kern="1200" dirty="0">
                        <a:solidFill>
                          <a:schemeClr val="tx1"/>
                        </a:solidFill>
                        <a:latin typeface="+mn-lt"/>
                        <a:ea typeface="+mn-ea"/>
                        <a:cs typeface="+mn-cs"/>
                      </a:endParaRPr>
                    </a:p>
                  </a:txBody>
                  <a:tcPr marL="47625" marR="47625" marT="47625" marB="47625" anchor="ctr">
                    <a:solidFill>
                      <a:srgbClr val="505050"/>
                    </a:solidFill>
                  </a:tcPr>
                </a:tc>
                <a:tc>
                  <a:txBody>
                    <a:bodyPr/>
                    <a:lstStyle/>
                    <a:p>
                      <a:r>
                        <a:rPr lang="en-US" sz="2400" kern="1200" dirty="0" smtClean="0">
                          <a:solidFill>
                            <a:schemeClr val="tx1"/>
                          </a:solidFill>
                          <a:latin typeface="+mn-lt"/>
                          <a:ea typeface="+mn-ea"/>
                          <a:cs typeface="+mn-cs"/>
                        </a:rPr>
                        <a:t>$66.56</a:t>
                      </a:r>
                      <a:endParaRPr lang="en-US" sz="2400" kern="1200" dirty="0">
                        <a:solidFill>
                          <a:schemeClr val="tx1"/>
                        </a:solidFill>
                        <a:latin typeface="+mn-lt"/>
                        <a:ea typeface="+mn-ea"/>
                        <a:cs typeface="+mn-cs"/>
                      </a:endParaRPr>
                    </a:p>
                  </a:txBody>
                  <a:tcPr marL="47625" marR="47625" marT="47625" marB="47625" anchor="ctr">
                    <a:solidFill>
                      <a:srgbClr val="505050"/>
                    </a:solidFill>
                  </a:tcPr>
                </a:tc>
                <a:tc>
                  <a:txBody>
                    <a:bodyPr/>
                    <a:lstStyle/>
                    <a:p>
                      <a:r>
                        <a:rPr lang="en-US" sz="2400" kern="1200" dirty="0" smtClean="0">
                          <a:solidFill>
                            <a:schemeClr val="tx1"/>
                          </a:solidFill>
                          <a:latin typeface="+mn-lt"/>
                          <a:ea typeface="+mn-ea"/>
                          <a:cs typeface="+mn-cs"/>
                        </a:rPr>
                        <a:t>$122.88</a:t>
                      </a:r>
                      <a:endParaRPr lang="en-US" sz="2400" kern="1200" dirty="0">
                        <a:solidFill>
                          <a:schemeClr val="tx1"/>
                        </a:solidFill>
                        <a:latin typeface="+mn-lt"/>
                        <a:ea typeface="+mn-ea"/>
                        <a:cs typeface="+mn-cs"/>
                      </a:endParaRPr>
                    </a:p>
                  </a:txBody>
                  <a:tcPr marL="47625" marR="47625" marT="47625" marB="47625" anchor="ctr">
                    <a:solidFill>
                      <a:srgbClr val="505050"/>
                    </a:solidFill>
                  </a:tcPr>
                </a:tc>
              </a:tr>
              <a:tr h="457200">
                <a:tc>
                  <a:txBody>
                    <a:bodyPr/>
                    <a:lstStyle/>
                    <a:p>
                      <a:r>
                        <a:rPr lang="en-US" sz="2400" dirty="0"/>
                        <a:t>IOPS per disk</a:t>
                      </a:r>
                    </a:p>
                  </a:txBody>
                  <a:tcPr marL="47625" marR="47625" marT="47625" marB="47625" anchor="ctr"/>
                </a:tc>
                <a:tc>
                  <a:txBody>
                    <a:bodyPr/>
                    <a:lstStyle/>
                    <a:p>
                      <a:r>
                        <a:rPr lang="en-US" sz="2400" kern="1200" dirty="0">
                          <a:solidFill>
                            <a:schemeClr val="tx1"/>
                          </a:solidFill>
                          <a:latin typeface="+mn-lt"/>
                          <a:ea typeface="+mn-ea"/>
                          <a:cs typeface="+mn-cs"/>
                        </a:rPr>
                        <a:t>500</a:t>
                      </a:r>
                    </a:p>
                  </a:txBody>
                  <a:tcPr marL="47625" marR="47625" marT="47625" marB="47625" anchor="ctr">
                    <a:solidFill>
                      <a:srgbClr val="505050"/>
                    </a:solidFill>
                  </a:tcPr>
                </a:tc>
                <a:tc>
                  <a:txBody>
                    <a:bodyPr/>
                    <a:lstStyle/>
                    <a:p>
                      <a:r>
                        <a:rPr lang="en-US" sz="2400" kern="1200" dirty="0" smtClean="0">
                          <a:solidFill>
                            <a:schemeClr val="tx1"/>
                          </a:solidFill>
                          <a:latin typeface="+mn-lt"/>
                          <a:ea typeface="+mn-ea"/>
                          <a:cs typeface="+mn-cs"/>
                        </a:rPr>
                        <a:t>2,300</a:t>
                      </a:r>
                      <a:endParaRPr lang="en-US" sz="2400" kern="1200" dirty="0">
                        <a:solidFill>
                          <a:schemeClr val="tx1"/>
                        </a:solidFill>
                        <a:latin typeface="+mn-lt"/>
                        <a:ea typeface="+mn-ea"/>
                        <a:cs typeface="+mn-cs"/>
                      </a:endParaRPr>
                    </a:p>
                  </a:txBody>
                  <a:tcPr marL="47625" marR="47625" marT="47625" marB="47625" anchor="ctr">
                    <a:solidFill>
                      <a:srgbClr val="505050"/>
                    </a:solidFill>
                  </a:tcPr>
                </a:tc>
                <a:tc>
                  <a:txBody>
                    <a:bodyPr/>
                    <a:lstStyle/>
                    <a:p>
                      <a:r>
                        <a:rPr lang="en-US" sz="2400" kern="1200" dirty="0" smtClean="0">
                          <a:solidFill>
                            <a:schemeClr val="tx1"/>
                          </a:solidFill>
                          <a:latin typeface="+mn-lt"/>
                          <a:ea typeface="+mn-ea"/>
                          <a:cs typeface="+mn-cs"/>
                        </a:rPr>
                        <a:t>5,000</a:t>
                      </a:r>
                      <a:endParaRPr lang="en-US" sz="2400" kern="1200" dirty="0">
                        <a:solidFill>
                          <a:schemeClr val="tx1"/>
                        </a:solidFill>
                        <a:latin typeface="+mn-lt"/>
                        <a:ea typeface="+mn-ea"/>
                        <a:cs typeface="+mn-cs"/>
                      </a:endParaRPr>
                    </a:p>
                  </a:txBody>
                  <a:tcPr marL="47625" marR="47625" marT="47625" marB="47625" anchor="ctr">
                    <a:solidFill>
                      <a:srgbClr val="505050"/>
                    </a:solidFill>
                  </a:tcPr>
                </a:tc>
              </a:tr>
              <a:tr h="457200">
                <a:tc>
                  <a:txBody>
                    <a:bodyPr/>
                    <a:lstStyle/>
                    <a:p>
                      <a:r>
                        <a:rPr lang="en-US" sz="2400" dirty="0"/>
                        <a:t>Throughput per disk</a:t>
                      </a:r>
                    </a:p>
                  </a:txBody>
                  <a:tcPr marL="47625" marR="47625" marT="47625" marB="47625" anchor="ctr"/>
                </a:tc>
                <a:tc>
                  <a:txBody>
                    <a:bodyPr/>
                    <a:lstStyle/>
                    <a:p>
                      <a:r>
                        <a:rPr lang="en-US" sz="2400" kern="1200" dirty="0">
                          <a:solidFill>
                            <a:schemeClr val="tx1"/>
                          </a:solidFill>
                          <a:latin typeface="+mn-lt"/>
                          <a:ea typeface="+mn-ea"/>
                          <a:cs typeface="+mn-cs"/>
                        </a:rPr>
                        <a:t>100 MB per </a:t>
                      </a:r>
                      <a:r>
                        <a:rPr lang="en-US" sz="2400" kern="1200" dirty="0" smtClean="0">
                          <a:solidFill>
                            <a:schemeClr val="tx1"/>
                          </a:solidFill>
                          <a:latin typeface="+mn-lt"/>
                          <a:ea typeface="+mn-ea"/>
                          <a:cs typeface="+mn-cs"/>
                        </a:rPr>
                        <a:t>second</a:t>
                      </a:r>
                      <a:endParaRPr lang="en-US" sz="2400" kern="1200" dirty="0">
                        <a:solidFill>
                          <a:schemeClr val="tx1"/>
                        </a:solidFill>
                        <a:latin typeface="+mn-lt"/>
                        <a:ea typeface="+mn-ea"/>
                        <a:cs typeface="+mn-cs"/>
                      </a:endParaRPr>
                    </a:p>
                  </a:txBody>
                  <a:tcPr marL="47625" marR="47625" marT="47625" marB="47625" anchor="ctr">
                    <a:solidFill>
                      <a:srgbClr val="505050"/>
                    </a:solidFill>
                  </a:tcPr>
                </a:tc>
                <a:tc>
                  <a:txBody>
                    <a:bodyPr/>
                    <a:lstStyle/>
                    <a:p>
                      <a:r>
                        <a:rPr lang="en-US" sz="2400" kern="1200" dirty="0">
                          <a:solidFill>
                            <a:schemeClr val="tx1"/>
                          </a:solidFill>
                          <a:latin typeface="+mn-lt"/>
                          <a:ea typeface="+mn-ea"/>
                          <a:cs typeface="+mn-cs"/>
                        </a:rPr>
                        <a:t>150 MB per </a:t>
                      </a:r>
                      <a:r>
                        <a:rPr lang="en-US" sz="2400" kern="1200" dirty="0" smtClean="0">
                          <a:solidFill>
                            <a:schemeClr val="tx1"/>
                          </a:solidFill>
                          <a:latin typeface="+mn-lt"/>
                          <a:ea typeface="+mn-ea"/>
                          <a:cs typeface="+mn-cs"/>
                        </a:rPr>
                        <a:t>second</a:t>
                      </a:r>
                      <a:endParaRPr lang="en-US" sz="2400" kern="1200" dirty="0">
                        <a:solidFill>
                          <a:schemeClr val="tx1"/>
                        </a:solidFill>
                        <a:latin typeface="+mn-lt"/>
                        <a:ea typeface="+mn-ea"/>
                        <a:cs typeface="+mn-cs"/>
                      </a:endParaRPr>
                    </a:p>
                  </a:txBody>
                  <a:tcPr marL="47625" marR="47625" marT="47625" marB="47625" anchor="ctr">
                    <a:solidFill>
                      <a:srgbClr val="505050"/>
                    </a:solidFill>
                  </a:tcPr>
                </a:tc>
                <a:tc>
                  <a:txBody>
                    <a:bodyPr/>
                    <a:lstStyle/>
                    <a:p>
                      <a:r>
                        <a:rPr lang="en-US" sz="2400" kern="1200" dirty="0">
                          <a:solidFill>
                            <a:schemeClr val="tx1"/>
                          </a:solidFill>
                          <a:latin typeface="+mn-lt"/>
                          <a:ea typeface="+mn-ea"/>
                          <a:cs typeface="+mn-cs"/>
                        </a:rPr>
                        <a:t>200 MB per </a:t>
                      </a:r>
                      <a:r>
                        <a:rPr lang="en-US" sz="2400" kern="1200" dirty="0" smtClean="0">
                          <a:solidFill>
                            <a:schemeClr val="tx1"/>
                          </a:solidFill>
                          <a:latin typeface="+mn-lt"/>
                          <a:ea typeface="+mn-ea"/>
                          <a:cs typeface="+mn-cs"/>
                        </a:rPr>
                        <a:t>second</a:t>
                      </a:r>
                      <a:endParaRPr lang="en-US" sz="2400" kern="1200" dirty="0">
                        <a:solidFill>
                          <a:schemeClr val="tx1"/>
                        </a:solidFill>
                        <a:latin typeface="+mn-lt"/>
                        <a:ea typeface="+mn-ea"/>
                        <a:cs typeface="+mn-cs"/>
                      </a:endParaRPr>
                    </a:p>
                  </a:txBody>
                  <a:tcPr marL="47625" marR="47625" marT="47625" marB="47625" anchor="ctr">
                    <a:solidFill>
                      <a:srgbClr val="505050"/>
                    </a:solidFill>
                  </a:tcPr>
                </a:tc>
              </a:tr>
              <a:tr h="457200">
                <a:tc gridSpan="4">
                  <a:txBody>
                    <a:bodyPr/>
                    <a:lstStyle/>
                    <a:p>
                      <a:r>
                        <a:rPr lang="en-US" sz="2400" dirty="0" smtClean="0"/>
                        <a:t>*Vary per region</a:t>
                      </a:r>
                      <a:endParaRPr lang="en-US" sz="2400" dirty="0"/>
                    </a:p>
                  </a:txBody>
                  <a:tcPr marL="47625" marR="47625" marT="47625" marB="47625" anchor="ctr">
                    <a:noFill/>
                  </a:tcPr>
                </a:tc>
                <a:tc hMerge="1">
                  <a:txBody>
                    <a:bodyPr/>
                    <a:lstStyle/>
                    <a:p>
                      <a:endParaRPr lang="en-US" sz="2400" kern="1200" dirty="0">
                        <a:solidFill>
                          <a:schemeClr val="tx1"/>
                        </a:solidFill>
                        <a:latin typeface="+mn-lt"/>
                        <a:ea typeface="+mn-ea"/>
                        <a:cs typeface="+mn-cs"/>
                      </a:endParaRPr>
                    </a:p>
                  </a:txBody>
                  <a:tcPr marL="47625" marR="47625" marT="47625" marB="47625" anchor="ctr">
                    <a:solidFill>
                      <a:srgbClr val="505050"/>
                    </a:solidFill>
                  </a:tcPr>
                </a:tc>
                <a:tc hMerge="1">
                  <a:txBody>
                    <a:bodyPr/>
                    <a:lstStyle/>
                    <a:p>
                      <a:endParaRPr lang="en-US" sz="2400" kern="1200" dirty="0">
                        <a:solidFill>
                          <a:schemeClr val="tx1"/>
                        </a:solidFill>
                        <a:latin typeface="+mn-lt"/>
                        <a:ea typeface="+mn-ea"/>
                        <a:cs typeface="+mn-cs"/>
                      </a:endParaRPr>
                    </a:p>
                  </a:txBody>
                  <a:tcPr marL="47625" marR="47625" marT="47625" marB="47625" anchor="ctr">
                    <a:solidFill>
                      <a:srgbClr val="505050"/>
                    </a:solidFill>
                  </a:tcPr>
                </a:tc>
                <a:tc hMerge="1">
                  <a:txBody>
                    <a:bodyPr/>
                    <a:lstStyle/>
                    <a:p>
                      <a:endParaRPr lang="en-US" sz="2400" kern="1200" dirty="0">
                        <a:solidFill>
                          <a:schemeClr val="tx1"/>
                        </a:solidFill>
                        <a:latin typeface="+mn-lt"/>
                        <a:ea typeface="+mn-ea"/>
                        <a:cs typeface="+mn-cs"/>
                      </a:endParaRPr>
                    </a:p>
                  </a:txBody>
                  <a:tcPr marL="47625" marR="47625" marT="47625" marB="47625" anchor="ctr">
                    <a:solidFill>
                      <a:srgbClr val="505050"/>
                    </a:solidFill>
                  </a:tcPr>
                </a:tc>
              </a:tr>
            </a:tbl>
          </a:graphicData>
        </a:graphic>
      </p:graphicFrame>
    </p:spTree>
    <p:extLst>
      <p:ext uri="{BB962C8B-B14F-4D97-AF65-F5344CB8AC3E}">
        <p14:creationId xmlns:p14="http://schemas.microsoft.com/office/powerpoint/2010/main" val="237824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734"/>
          </a:xfrm>
        </p:spPr>
        <p:txBody>
          <a:bodyPr/>
          <a:lstStyle/>
          <a:p>
            <a:r>
              <a:rPr lang="en-US" dirty="0"/>
              <a:t>Inside Premium </a:t>
            </a:r>
            <a:r>
              <a:rPr lang="en-US" dirty="0" smtClean="0"/>
              <a:t>Storage</a:t>
            </a:r>
            <a:endParaRPr lang="en-US" dirty="0"/>
          </a:p>
        </p:txBody>
      </p:sp>
    </p:spTree>
    <p:extLst>
      <p:ext uri="{BB962C8B-B14F-4D97-AF65-F5344CB8AC3E}">
        <p14:creationId xmlns:p14="http://schemas.microsoft.com/office/powerpoint/2010/main" val="153009865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bwMode="auto">
          <a:xfrm>
            <a:off x="827035" y="1516062"/>
            <a:ext cx="4419600" cy="3272168"/>
          </a:xfrm>
          <a:prstGeom prst="rect">
            <a:avLst/>
          </a:prstGeom>
          <a:noFill/>
          <a:ln w="63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639" y="295274"/>
            <a:ext cx="11889564" cy="917575"/>
          </a:xfrm>
        </p:spPr>
        <p:txBody>
          <a:bodyPr/>
          <a:lstStyle/>
          <a:p>
            <a:r>
              <a:rPr lang="en-US" sz="4800" dirty="0" smtClean="0"/>
              <a:t>Premium Storage Design</a:t>
            </a:r>
            <a:endParaRPr lang="en-US" sz="4800" dirty="0"/>
          </a:p>
        </p:txBody>
      </p:sp>
      <p:sp>
        <p:nvSpPr>
          <p:cNvPr id="3" name="TextBox 2"/>
          <p:cNvSpPr txBox="1"/>
          <p:nvPr/>
        </p:nvSpPr>
        <p:spPr>
          <a:xfrm>
            <a:off x="5227637" y="1954694"/>
            <a:ext cx="4953000"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DS-Series VM supports disk caching</a:t>
            </a:r>
          </a:p>
        </p:txBody>
      </p:sp>
      <p:sp>
        <p:nvSpPr>
          <p:cNvPr id="12" name="TextBox 11"/>
          <p:cNvSpPr txBox="1"/>
          <p:nvPr/>
        </p:nvSpPr>
        <p:spPr>
          <a:xfrm>
            <a:off x="5227637" y="3152146"/>
            <a:ext cx="4953000"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err="1" smtClean="0">
                <a:gradFill>
                  <a:gsLst>
                    <a:gs pos="2917">
                      <a:schemeClr val="tx1"/>
                    </a:gs>
                    <a:gs pos="30000">
                      <a:schemeClr val="tx1"/>
                    </a:gs>
                  </a:gsLst>
                  <a:lin ang="5400000" scaled="0"/>
                </a:gradFill>
              </a:rPr>
              <a:t>Blobcache</a:t>
            </a:r>
            <a:r>
              <a:rPr lang="en-US" sz="2000" dirty="0" smtClean="0">
                <a:gradFill>
                  <a:gsLst>
                    <a:gs pos="2917">
                      <a:schemeClr val="tx1"/>
                    </a:gs>
                    <a:gs pos="30000">
                      <a:schemeClr val="tx1"/>
                    </a:gs>
                  </a:gsLst>
                  <a:lin ang="5400000" scaled="0"/>
                </a:gradFill>
              </a:rPr>
              <a:t>, caching layer</a:t>
            </a:r>
          </a:p>
        </p:txBody>
      </p:sp>
      <p:sp>
        <p:nvSpPr>
          <p:cNvPr id="20" name="TextBox 19"/>
          <p:cNvSpPr txBox="1"/>
          <p:nvPr/>
        </p:nvSpPr>
        <p:spPr>
          <a:xfrm>
            <a:off x="5227637" y="5062554"/>
            <a:ext cx="4648200" cy="1126462"/>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Persistent data on our industry leading existing LRS with three replicas</a:t>
            </a:r>
          </a:p>
        </p:txBody>
      </p:sp>
      <p:sp>
        <p:nvSpPr>
          <p:cNvPr id="6" name="Rounded Rectangle 5"/>
          <p:cNvSpPr/>
          <p:nvPr/>
        </p:nvSpPr>
        <p:spPr bwMode="auto">
          <a:xfrm>
            <a:off x="1036637" y="1668461"/>
            <a:ext cx="4038600" cy="1609603"/>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Virtual Machine</a:t>
            </a:r>
          </a:p>
        </p:txBody>
      </p:sp>
      <p:sp>
        <p:nvSpPr>
          <p:cNvPr id="7" name="Rounded Rectangle 6"/>
          <p:cNvSpPr/>
          <p:nvPr/>
        </p:nvSpPr>
        <p:spPr bwMode="auto">
          <a:xfrm>
            <a:off x="990497" y="3475618"/>
            <a:ext cx="4038600" cy="1059780"/>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1266542" y="3836427"/>
            <a:ext cx="3505200" cy="308654"/>
          </a:xfrm>
          <a:prstGeom prst="rect">
            <a:avLst/>
          </a:prstGeom>
          <a:solidFill>
            <a:schemeClr val="accent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smtClean="0">
                <a:gradFill>
                  <a:gsLst>
                    <a:gs pos="0">
                      <a:srgbClr val="FFFFFF"/>
                    </a:gs>
                    <a:gs pos="100000">
                      <a:srgbClr val="FFFFFF"/>
                    </a:gs>
                  </a:gsLst>
                  <a:lin ang="5400000" scaled="0"/>
                </a:gradFill>
                <a:ea typeface="Segoe UI" pitchFamily="34" charset="0"/>
                <a:cs typeface="Segoe UI" pitchFamily="34" charset="0"/>
              </a:rPr>
              <a:t>RAM Cache</a:t>
            </a:r>
          </a:p>
        </p:txBody>
      </p:sp>
      <p:sp>
        <p:nvSpPr>
          <p:cNvPr id="14" name="Rectangle 13"/>
          <p:cNvSpPr/>
          <p:nvPr/>
        </p:nvSpPr>
        <p:spPr bwMode="auto">
          <a:xfrm>
            <a:off x="1257197" y="4197236"/>
            <a:ext cx="3505200" cy="308654"/>
          </a:xfrm>
          <a:prstGeom prst="rect">
            <a:avLst/>
          </a:prstGeom>
          <a:solidFill>
            <a:schemeClr val="accent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smtClean="0">
                <a:gradFill>
                  <a:gsLst>
                    <a:gs pos="0">
                      <a:srgbClr val="FFFFFF"/>
                    </a:gs>
                    <a:gs pos="100000">
                      <a:srgbClr val="FFFFFF"/>
                    </a:gs>
                  </a:gsLst>
                  <a:lin ang="5400000" scaled="0"/>
                </a:gradFill>
                <a:ea typeface="Segoe UI" pitchFamily="34" charset="0"/>
                <a:cs typeface="Segoe UI" pitchFamily="34" charset="0"/>
              </a:rPr>
              <a:t>Server SSD Cache</a:t>
            </a:r>
          </a:p>
        </p:txBody>
      </p:sp>
      <p:sp>
        <p:nvSpPr>
          <p:cNvPr id="15" name="TextBox 14"/>
          <p:cNvSpPr txBox="1"/>
          <p:nvPr/>
        </p:nvSpPr>
        <p:spPr>
          <a:xfrm>
            <a:off x="1244240" y="3323624"/>
            <a:ext cx="3505200" cy="664797"/>
          </a:xfrm>
          <a:prstGeom prst="rect">
            <a:avLst/>
          </a:prstGeom>
          <a:noFill/>
        </p:spPr>
        <p:txBody>
          <a:bodyPr wrap="square" lIns="182880" tIns="146304" rIns="182880" bIns="146304" rtlCol="0">
            <a:spAutoFit/>
          </a:bodyPr>
          <a:lstStyle/>
          <a:p>
            <a:pPr algn="ctr">
              <a:spcAft>
                <a:spcPts val="600"/>
              </a:spcAft>
            </a:pPr>
            <a:r>
              <a:rPr lang="en-US" sz="2400" dirty="0" err="1" smtClean="0">
                <a:gradFill>
                  <a:gsLst>
                    <a:gs pos="2917">
                      <a:schemeClr val="tx1"/>
                    </a:gs>
                    <a:gs pos="30000">
                      <a:schemeClr val="tx1"/>
                    </a:gs>
                  </a:gsLst>
                  <a:lin ang="5400000" scaled="0"/>
                </a:gradFill>
              </a:rPr>
              <a:t>Blobcache</a:t>
            </a:r>
            <a:endParaRPr lang="en-US" sz="2400" dirty="0" smtClean="0">
              <a:gradFill>
                <a:gsLst>
                  <a:gs pos="2917">
                    <a:schemeClr val="tx1"/>
                  </a:gs>
                  <a:gs pos="30000">
                    <a:schemeClr val="tx1"/>
                  </a:gs>
                </a:gsLst>
                <a:lin ang="5400000" scaled="0"/>
              </a:gradFill>
            </a:endParaRPr>
          </a:p>
        </p:txBody>
      </p:sp>
      <p:sp>
        <p:nvSpPr>
          <p:cNvPr id="16" name="Cloud Callout 15"/>
          <p:cNvSpPr/>
          <p:nvPr/>
        </p:nvSpPr>
        <p:spPr bwMode="auto">
          <a:xfrm>
            <a:off x="1701440" y="5402262"/>
            <a:ext cx="2590800" cy="838200"/>
          </a:xfrm>
          <a:prstGeom prst="cloudCallout">
            <a:avLst/>
          </a:prstGeom>
          <a:solidFill>
            <a:schemeClr val="accent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smtClean="0">
                <a:gradFill>
                  <a:gsLst>
                    <a:gs pos="0">
                      <a:srgbClr val="FFFFFF"/>
                    </a:gs>
                    <a:gs pos="100000">
                      <a:srgbClr val="FFFFFF"/>
                    </a:gs>
                  </a:gsLst>
                  <a:lin ang="5400000" scaled="0"/>
                </a:gradFill>
                <a:ea typeface="Segoe UI" pitchFamily="34" charset="0"/>
                <a:cs typeface="Segoe UI" pitchFamily="34" charset="0"/>
              </a:rPr>
              <a:t>Azure Storage Page Blobs</a:t>
            </a:r>
          </a:p>
        </p:txBody>
      </p:sp>
      <p:cxnSp>
        <p:nvCxnSpPr>
          <p:cNvPr id="19" name="Straight Arrow Connector 18"/>
          <p:cNvCxnSpPr/>
          <p:nvPr/>
        </p:nvCxnSpPr>
        <p:spPr>
          <a:xfrm flipV="1">
            <a:off x="2865437" y="4812990"/>
            <a:ext cx="0" cy="589272"/>
          </a:xfrm>
          <a:prstGeom prst="straightConnector1">
            <a:avLst/>
          </a:prstGeom>
          <a:ln w="38100">
            <a:headEnd type="triangle"/>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41593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5784478" y="5199051"/>
            <a:ext cx="1931980"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gradFill>
                  <a:gsLst>
                    <a:gs pos="2917">
                      <a:schemeClr val="tx1"/>
                    </a:gs>
                    <a:gs pos="30000">
                      <a:schemeClr val="tx1"/>
                    </a:gs>
                  </a:gsLst>
                  <a:lin ang="5400000" scaled="0"/>
                </a:gradFill>
              </a:rPr>
              <a:t>Cache Hit</a:t>
            </a:r>
          </a:p>
        </p:txBody>
      </p:sp>
      <p:sp>
        <p:nvSpPr>
          <p:cNvPr id="50" name="TextBox 49"/>
          <p:cNvSpPr txBox="1"/>
          <p:nvPr/>
        </p:nvSpPr>
        <p:spPr>
          <a:xfrm>
            <a:off x="3082529" y="5212395"/>
            <a:ext cx="1931980"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gradFill>
                  <a:gsLst>
                    <a:gs pos="2917">
                      <a:schemeClr val="tx1"/>
                    </a:gs>
                    <a:gs pos="30000">
                      <a:schemeClr val="tx1"/>
                    </a:gs>
                  </a:gsLst>
                  <a:lin ang="5400000" scaled="0"/>
                </a:gradFill>
              </a:rPr>
              <a:t>Cache Miss</a:t>
            </a:r>
          </a:p>
        </p:txBody>
      </p:sp>
      <p:sp>
        <p:nvSpPr>
          <p:cNvPr id="2" name="Title 1"/>
          <p:cNvSpPr>
            <a:spLocks noGrp="1"/>
          </p:cNvSpPr>
          <p:nvPr>
            <p:ph type="title"/>
          </p:nvPr>
        </p:nvSpPr>
        <p:spPr>
          <a:xfrm>
            <a:off x="274639" y="295274"/>
            <a:ext cx="11889564" cy="917575"/>
          </a:xfrm>
        </p:spPr>
        <p:txBody>
          <a:bodyPr/>
          <a:lstStyle/>
          <a:p>
            <a:r>
              <a:rPr lang="en-US" sz="4800" dirty="0" smtClean="0"/>
              <a:t>Premium Storage Design: Three-Level System </a:t>
            </a:r>
            <a:endParaRPr lang="en-US" sz="4800" dirty="0"/>
          </a:p>
        </p:txBody>
      </p:sp>
      <p:sp>
        <p:nvSpPr>
          <p:cNvPr id="4" name="Text Placeholder 3"/>
          <p:cNvSpPr>
            <a:spLocks noGrp="1"/>
          </p:cNvSpPr>
          <p:nvPr>
            <p:ph type="body" sz="quarter" idx="10"/>
          </p:nvPr>
        </p:nvSpPr>
        <p:spPr>
          <a:xfrm>
            <a:off x="274638" y="1212849"/>
            <a:ext cx="11887200" cy="5781675"/>
          </a:xfrm>
          <a:ln>
            <a:solidFill>
              <a:schemeClr val="bg1"/>
            </a:solidFill>
          </a:ln>
        </p:spPr>
        <p:txBody>
          <a:bodyPr/>
          <a:lstStyle/>
          <a:p>
            <a:pPr marL="342900" lvl="1" indent="0">
              <a:buNone/>
            </a:pPr>
            <a:endParaRPr lang="en-US" sz="2800" dirty="0" smtClean="0"/>
          </a:p>
          <a:p>
            <a:pPr marL="342900" lvl="1" indent="0">
              <a:buNone/>
            </a:pPr>
            <a:endParaRPr lang="en-US" sz="2800" dirty="0" smtClean="0"/>
          </a:p>
          <a:p>
            <a:pPr marL="342900" lvl="1" indent="0">
              <a:buNone/>
            </a:pPr>
            <a:endParaRPr lang="en-US" sz="2000" dirty="0" smtClean="0"/>
          </a:p>
        </p:txBody>
      </p:sp>
      <p:sp>
        <p:nvSpPr>
          <p:cNvPr id="5" name="Rounded Rectangle 4"/>
          <p:cNvSpPr/>
          <p:nvPr/>
        </p:nvSpPr>
        <p:spPr bwMode="auto">
          <a:xfrm>
            <a:off x="1493837" y="1491542"/>
            <a:ext cx="6408265" cy="609600"/>
          </a:xfrm>
          <a:prstGeom prst="roundRect">
            <a:avLst/>
          </a:prstGeom>
          <a:solidFill>
            <a:srgbClr val="92D050"/>
          </a:solidFill>
          <a:ln>
            <a:solidFill>
              <a:schemeClr val="accent1">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DS-Series VM</a:t>
            </a:r>
          </a:p>
        </p:txBody>
      </p:sp>
      <p:sp>
        <p:nvSpPr>
          <p:cNvPr id="6" name="Can 5"/>
          <p:cNvSpPr/>
          <p:nvPr/>
        </p:nvSpPr>
        <p:spPr bwMode="auto">
          <a:xfrm>
            <a:off x="1684337" y="2659062"/>
            <a:ext cx="1104900" cy="990600"/>
          </a:xfrm>
          <a:prstGeom prst="can">
            <a:avLst/>
          </a:prstGeom>
          <a:solidFill>
            <a:schemeClr val="accent6">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100" b="1" dirty="0" err="1" smtClean="0">
                <a:gradFill>
                  <a:gsLst>
                    <a:gs pos="0">
                      <a:srgbClr val="FFFFFF"/>
                    </a:gs>
                    <a:gs pos="100000">
                      <a:srgbClr val="FFFFFF"/>
                    </a:gs>
                  </a:gsLst>
                  <a:lin ang="5400000" scaled="0"/>
                </a:gradFill>
                <a:ea typeface="Segoe UI" pitchFamily="34" charset="0"/>
                <a:cs typeface="Segoe UI" pitchFamily="34" charset="0"/>
              </a:rPr>
              <a:t>Uncached</a:t>
            </a:r>
            <a:r>
              <a:rPr lang="en-US" sz="1100" b="1" dirty="0" smtClean="0">
                <a:gradFill>
                  <a:gsLst>
                    <a:gs pos="0">
                      <a:srgbClr val="FFFFFF"/>
                    </a:gs>
                    <a:gs pos="100000">
                      <a:srgbClr val="FFFFFF"/>
                    </a:gs>
                  </a:gsLst>
                  <a:lin ang="5400000" scaled="0"/>
                </a:gradFill>
                <a:ea typeface="Segoe UI" pitchFamily="34" charset="0"/>
                <a:cs typeface="Segoe UI" pitchFamily="34" charset="0"/>
              </a:rPr>
              <a:t> Premium Storage Disk</a:t>
            </a:r>
          </a:p>
        </p:txBody>
      </p:sp>
      <p:sp>
        <p:nvSpPr>
          <p:cNvPr id="8" name="Can 7"/>
          <p:cNvSpPr/>
          <p:nvPr/>
        </p:nvSpPr>
        <p:spPr bwMode="auto">
          <a:xfrm>
            <a:off x="3322637" y="2659062"/>
            <a:ext cx="1104900" cy="1004180"/>
          </a:xfrm>
          <a:prstGeom prst="can">
            <a:avLst/>
          </a:prstGeom>
          <a:solidFill>
            <a:schemeClr val="accent6">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100" b="1" dirty="0" smtClean="0">
                <a:gradFill>
                  <a:gsLst>
                    <a:gs pos="0">
                      <a:srgbClr val="FFFFFF"/>
                    </a:gs>
                    <a:gs pos="100000">
                      <a:srgbClr val="FFFFFF"/>
                    </a:gs>
                  </a:gsLst>
                  <a:lin ang="5400000" scaled="0"/>
                </a:gradFill>
                <a:ea typeface="Segoe UI" pitchFamily="34" charset="0"/>
                <a:cs typeface="Segoe UI" pitchFamily="34" charset="0"/>
              </a:rPr>
              <a:t>Cached Premium Storage Disk</a:t>
            </a:r>
          </a:p>
        </p:txBody>
      </p:sp>
      <p:sp>
        <p:nvSpPr>
          <p:cNvPr id="9" name="Can 8"/>
          <p:cNvSpPr/>
          <p:nvPr/>
        </p:nvSpPr>
        <p:spPr bwMode="auto">
          <a:xfrm>
            <a:off x="6446837" y="2654367"/>
            <a:ext cx="1104900" cy="1008875"/>
          </a:xfrm>
          <a:prstGeom prst="can">
            <a:avLst/>
          </a:prstGeom>
          <a:solidFill>
            <a:schemeClr val="accent6">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100" b="1" dirty="0" smtClean="0">
                <a:gradFill>
                  <a:gsLst>
                    <a:gs pos="0">
                      <a:srgbClr val="FFFFFF"/>
                    </a:gs>
                    <a:gs pos="100000">
                      <a:srgbClr val="FFFFFF"/>
                    </a:gs>
                  </a:gsLst>
                  <a:lin ang="5400000" scaled="0"/>
                </a:gradFill>
                <a:ea typeface="Segoe UI" pitchFamily="34" charset="0"/>
                <a:cs typeface="Segoe UI" pitchFamily="34" charset="0"/>
              </a:rPr>
              <a:t>Local</a:t>
            </a:r>
          </a:p>
          <a:p>
            <a:pPr algn="ctr" defTabSz="932472" fontAlgn="base">
              <a:lnSpc>
                <a:spcPct val="90000"/>
              </a:lnSpc>
              <a:spcBef>
                <a:spcPct val="0"/>
              </a:spcBef>
              <a:spcAft>
                <a:spcPct val="0"/>
              </a:spcAft>
            </a:pPr>
            <a:r>
              <a:rPr lang="en-US" sz="1100" b="1" dirty="0" smtClean="0">
                <a:gradFill>
                  <a:gsLst>
                    <a:gs pos="0">
                      <a:srgbClr val="FFFFFF"/>
                    </a:gs>
                    <a:gs pos="100000">
                      <a:srgbClr val="FFFFFF"/>
                    </a:gs>
                  </a:gsLst>
                  <a:lin ang="5400000" scaled="0"/>
                </a:gradFill>
                <a:ea typeface="Segoe UI" pitchFamily="34" charset="0"/>
                <a:cs typeface="Segoe UI" pitchFamily="34" charset="0"/>
              </a:rPr>
              <a:t>Disk</a:t>
            </a:r>
          </a:p>
        </p:txBody>
      </p:sp>
      <p:cxnSp>
        <p:nvCxnSpPr>
          <p:cNvPr id="14" name="Straight Arrow Connector 13"/>
          <p:cNvCxnSpPr>
            <a:stCxn id="6" idx="1"/>
          </p:cNvCxnSpPr>
          <p:nvPr/>
        </p:nvCxnSpPr>
        <p:spPr>
          <a:xfrm flipV="1">
            <a:off x="2236787" y="2101142"/>
            <a:ext cx="0" cy="557920"/>
          </a:xfrm>
          <a:prstGeom prst="straightConnector1">
            <a:avLst/>
          </a:prstGeom>
          <a:ln w="38100">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p:nvPr/>
        </p:nvCxnSpPr>
        <p:spPr>
          <a:xfrm flipV="1">
            <a:off x="3875087" y="2101142"/>
            <a:ext cx="0" cy="557920"/>
          </a:xfrm>
          <a:prstGeom prst="straightConnector1">
            <a:avLst/>
          </a:prstGeom>
          <a:ln w="38100">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16" name="Straight Arrow Connector 15"/>
          <p:cNvCxnSpPr/>
          <p:nvPr/>
        </p:nvCxnSpPr>
        <p:spPr>
          <a:xfrm flipV="1">
            <a:off x="6960612" y="2096447"/>
            <a:ext cx="0" cy="557920"/>
          </a:xfrm>
          <a:prstGeom prst="straightConnector1">
            <a:avLst/>
          </a:prstGeom>
          <a:ln w="38100">
            <a:headEnd type="triangle"/>
            <a:tailEnd type="triangle"/>
          </a:ln>
        </p:spPr>
        <p:style>
          <a:lnRef idx="3">
            <a:schemeClr val="accent6"/>
          </a:lnRef>
          <a:fillRef idx="0">
            <a:schemeClr val="accent6"/>
          </a:fillRef>
          <a:effectRef idx="2">
            <a:schemeClr val="accent6"/>
          </a:effectRef>
          <a:fontRef idx="minor">
            <a:schemeClr val="tx1"/>
          </a:fontRef>
        </p:style>
      </p:cxnSp>
      <p:sp>
        <p:nvSpPr>
          <p:cNvPr id="17" name="Rounded Rectangle 16"/>
          <p:cNvSpPr/>
          <p:nvPr/>
        </p:nvSpPr>
        <p:spPr bwMode="auto">
          <a:xfrm>
            <a:off x="1550987" y="4101986"/>
            <a:ext cx="1371600" cy="495300"/>
          </a:xfrm>
          <a:prstGeom prst="round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100" b="1" dirty="0" smtClean="0">
                <a:solidFill>
                  <a:srgbClr val="505050"/>
                </a:solidFill>
              </a:rPr>
              <a:t>Disk-Level Provisioning</a:t>
            </a:r>
            <a:endParaRPr lang="en-US" sz="1100" b="1" dirty="0">
              <a:solidFill>
                <a:srgbClr val="505050"/>
              </a:solidFill>
            </a:endParaRPr>
          </a:p>
        </p:txBody>
      </p:sp>
      <p:sp>
        <p:nvSpPr>
          <p:cNvPr id="20" name="Rounded Rectangle 19"/>
          <p:cNvSpPr/>
          <p:nvPr/>
        </p:nvSpPr>
        <p:spPr bwMode="auto">
          <a:xfrm>
            <a:off x="3189523" y="4111186"/>
            <a:ext cx="1371600" cy="495300"/>
          </a:xfrm>
          <a:prstGeom prst="round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100" b="1" dirty="0" smtClean="0">
                <a:solidFill>
                  <a:srgbClr val="505050"/>
                </a:solidFill>
              </a:rPr>
              <a:t>Disk-Level Provisioning</a:t>
            </a:r>
            <a:endParaRPr lang="en-US" sz="1100" b="1" dirty="0">
              <a:solidFill>
                <a:srgbClr val="505050"/>
              </a:solidFill>
            </a:endParaRPr>
          </a:p>
        </p:txBody>
      </p:sp>
      <p:cxnSp>
        <p:nvCxnSpPr>
          <p:cNvPr id="21" name="Straight Arrow Connector 20"/>
          <p:cNvCxnSpPr/>
          <p:nvPr/>
        </p:nvCxnSpPr>
        <p:spPr>
          <a:xfrm flipH="1" flipV="1">
            <a:off x="2236787" y="3681465"/>
            <a:ext cx="7819" cy="442877"/>
          </a:xfrm>
          <a:prstGeom prst="straightConnector1">
            <a:avLst/>
          </a:prstGeom>
          <a:ln w="38100">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23" name="Straight Arrow Connector 22"/>
          <p:cNvCxnSpPr>
            <a:stCxn id="20" idx="0"/>
          </p:cNvCxnSpPr>
          <p:nvPr/>
        </p:nvCxnSpPr>
        <p:spPr>
          <a:xfrm flipV="1">
            <a:off x="3875323" y="3677295"/>
            <a:ext cx="0" cy="433891"/>
          </a:xfrm>
          <a:prstGeom prst="straightConnector1">
            <a:avLst/>
          </a:prstGeom>
          <a:ln w="38100">
            <a:headEnd type="triangle"/>
            <a:tailEnd type="triangle"/>
          </a:ln>
        </p:spPr>
        <p:style>
          <a:lnRef idx="3">
            <a:schemeClr val="accent6"/>
          </a:lnRef>
          <a:fillRef idx="0">
            <a:schemeClr val="accent6"/>
          </a:fillRef>
          <a:effectRef idx="2">
            <a:schemeClr val="accent6"/>
          </a:effectRef>
          <a:fontRef idx="minor">
            <a:schemeClr val="tx1"/>
          </a:fontRef>
        </p:style>
      </p:cxnSp>
      <p:sp>
        <p:nvSpPr>
          <p:cNvPr id="25" name="Rounded Rectangle 24"/>
          <p:cNvSpPr/>
          <p:nvPr/>
        </p:nvSpPr>
        <p:spPr bwMode="auto">
          <a:xfrm>
            <a:off x="3189288" y="4985219"/>
            <a:ext cx="4476749" cy="287030"/>
          </a:xfrm>
          <a:prstGeom prst="round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100" b="1" dirty="0" smtClean="0">
                <a:solidFill>
                  <a:srgbClr val="505050"/>
                </a:solidFill>
              </a:rPr>
              <a:t>SSD-Level Provisioning</a:t>
            </a:r>
            <a:endParaRPr lang="en-US" sz="1100" b="1" dirty="0">
              <a:solidFill>
                <a:srgbClr val="505050"/>
              </a:solidFill>
            </a:endParaRPr>
          </a:p>
        </p:txBody>
      </p:sp>
      <p:cxnSp>
        <p:nvCxnSpPr>
          <p:cNvPr id="26" name="Straight Arrow Connector 25"/>
          <p:cNvCxnSpPr/>
          <p:nvPr/>
        </p:nvCxnSpPr>
        <p:spPr>
          <a:xfrm flipH="1" flipV="1">
            <a:off x="3859346" y="4608005"/>
            <a:ext cx="15741" cy="389010"/>
          </a:xfrm>
          <a:prstGeom prst="straightConnector1">
            <a:avLst/>
          </a:prstGeom>
          <a:ln w="38100">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28" name="Straight Arrow Connector 27"/>
          <p:cNvCxnSpPr/>
          <p:nvPr/>
        </p:nvCxnSpPr>
        <p:spPr>
          <a:xfrm flipV="1">
            <a:off x="6969360" y="3663243"/>
            <a:ext cx="0" cy="1321976"/>
          </a:xfrm>
          <a:prstGeom prst="straightConnector1">
            <a:avLst/>
          </a:prstGeom>
          <a:ln w="38100">
            <a:headEnd type="triangle"/>
            <a:tailEnd type="triangle"/>
          </a:ln>
        </p:spPr>
        <p:style>
          <a:lnRef idx="3">
            <a:schemeClr val="accent6"/>
          </a:lnRef>
          <a:fillRef idx="0">
            <a:schemeClr val="accent6"/>
          </a:fillRef>
          <a:effectRef idx="2">
            <a:schemeClr val="accent6"/>
          </a:effectRef>
          <a:fontRef idx="minor">
            <a:schemeClr val="tx1"/>
          </a:fontRef>
        </p:style>
      </p:cxnSp>
      <p:sp>
        <p:nvSpPr>
          <p:cNvPr id="33" name="Rounded Rectangle 32"/>
          <p:cNvSpPr/>
          <p:nvPr/>
        </p:nvSpPr>
        <p:spPr bwMode="auto">
          <a:xfrm>
            <a:off x="1509593" y="5629346"/>
            <a:ext cx="4476749" cy="287030"/>
          </a:xfrm>
          <a:prstGeom prst="round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100" b="1" dirty="0" smtClean="0">
                <a:solidFill>
                  <a:srgbClr val="505050"/>
                </a:solidFill>
              </a:rPr>
              <a:t>VM Network-Level Provisioning</a:t>
            </a:r>
            <a:endParaRPr lang="en-US" sz="1100" b="1" dirty="0">
              <a:solidFill>
                <a:srgbClr val="505050"/>
              </a:solidFill>
            </a:endParaRPr>
          </a:p>
        </p:txBody>
      </p:sp>
      <p:sp>
        <p:nvSpPr>
          <p:cNvPr id="39" name="Cloud 38"/>
          <p:cNvSpPr/>
          <p:nvPr/>
        </p:nvSpPr>
        <p:spPr bwMode="auto">
          <a:xfrm>
            <a:off x="2332037" y="6242483"/>
            <a:ext cx="2362200" cy="629445"/>
          </a:xfrm>
          <a:prstGeom prst="cloud">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100" b="1" dirty="0" smtClean="0">
                <a:solidFill>
                  <a:schemeClr val="bg1"/>
                </a:solidFill>
                <a:ea typeface="Segoe UI" pitchFamily="34" charset="0"/>
                <a:cs typeface="Segoe UI" pitchFamily="34" charset="0"/>
              </a:rPr>
              <a:t>Azure Storage Page Blobs</a:t>
            </a:r>
          </a:p>
        </p:txBody>
      </p:sp>
      <p:cxnSp>
        <p:nvCxnSpPr>
          <p:cNvPr id="40" name="Straight Arrow Connector 39"/>
          <p:cNvCxnSpPr/>
          <p:nvPr/>
        </p:nvCxnSpPr>
        <p:spPr>
          <a:xfrm flipH="1" flipV="1">
            <a:off x="4168707" y="5272249"/>
            <a:ext cx="1" cy="366297"/>
          </a:xfrm>
          <a:prstGeom prst="straightConnector1">
            <a:avLst/>
          </a:prstGeom>
          <a:ln w="38100">
            <a:headEnd type="triangle"/>
            <a:tailEnd type="triangle"/>
          </a:ln>
        </p:spPr>
        <p:style>
          <a:lnRef idx="3">
            <a:schemeClr val="accent6"/>
          </a:lnRef>
          <a:fillRef idx="0">
            <a:schemeClr val="accent6"/>
          </a:fillRef>
          <a:effectRef idx="2">
            <a:schemeClr val="accent6"/>
          </a:effectRef>
          <a:fontRef idx="minor">
            <a:schemeClr val="tx1"/>
          </a:fontRef>
        </p:style>
      </p:cxnSp>
      <p:sp>
        <p:nvSpPr>
          <p:cNvPr id="42" name="Rectangle 41"/>
          <p:cNvSpPr/>
          <p:nvPr/>
        </p:nvSpPr>
        <p:spPr bwMode="auto">
          <a:xfrm>
            <a:off x="6542760" y="5566174"/>
            <a:ext cx="940543" cy="784344"/>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smtClean="0">
                <a:solidFill>
                  <a:schemeClr val="bg1"/>
                </a:solidFill>
                <a:ea typeface="Segoe UI" pitchFamily="34" charset="0"/>
                <a:cs typeface="Segoe UI" pitchFamily="34" charset="0"/>
              </a:rPr>
              <a:t>Server SSD</a:t>
            </a:r>
          </a:p>
        </p:txBody>
      </p:sp>
      <p:cxnSp>
        <p:nvCxnSpPr>
          <p:cNvPr id="45" name="Straight Arrow Connector 44"/>
          <p:cNvCxnSpPr/>
          <p:nvPr/>
        </p:nvCxnSpPr>
        <p:spPr>
          <a:xfrm flipV="1">
            <a:off x="6989436" y="5272249"/>
            <a:ext cx="0" cy="315270"/>
          </a:xfrm>
          <a:prstGeom prst="straightConnector1">
            <a:avLst/>
          </a:prstGeom>
          <a:ln w="38100">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48" name="Straight Arrow Connector 47"/>
          <p:cNvCxnSpPr/>
          <p:nvPr/>
        </p:nvCxnSpPr>
        <p:spPr>
          <a:xfrm flipH="1" flipV="1">
            <a:off x="3554074" y="5920687"/>
            <a:ext cx="1" cy="366297"/>
          </a:xfrm>
          <a:prstGeom prst="straightConnector1">
            <a:avLst/>
          </a:prstGeom>
          <a:ln w="38100">
            <a:headEnd type="triangle"/>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93316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0" grpId="0"/>
      <p:bldP spid="5" grpId="0" animBg="1"/>
      <p:bldP spid="6" grpId="0" animBg="1"/>
      <p:bldP spid="8" grpId="0" animBg="1"/>
      <p:bldP spid="9" grpId="0" animBg="1"/>
      <p:bldP spid="17" grpId="0" animBg="1"/>
      <p:bldP spid="20" grpId="0" animBg="1"/>
      <p:bldP spid="25" grpId="0" animBg="1"/>
      <p:bldP spid="33" grpId="0" animBg="1"/>
      <p:bldP spid="39"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734"/>
          </a:xfrm>
        </p:spPr>
        <p:txBody>
          <a:bodyPr/>
          <a:lstStyle/>
          <a:p>
            <a:r>
              <a:rPr lang="en-US" dirty="0" smtClean="0"/>
              <a:t>Demo</a:t>
            </a:r>
            <a:endParaRPr lang="en-US" dirty="0"/>
          </a:p>
        </p:txBody>
      </p:sp>
    </p:spTree>
    <p:extLst>
      <p:ext uri="{BB962C8B-B14F-4D97-AF65-F5344CB8AC3E}">
        <p14:creationId xmlns:p14="http://schemas.microsoft.com/office/powerpoint/2010/main" val="357172158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7936182" y="4706548"/>
            <a:ext cx="1931980"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gradFill>
                  <a:gsLst>
                    <a:gs pos="2917">
                      <a:schemeClr val="tx1"/>
                    </a:gs>
                    <a:gs pos="30000">
                      <a:schemeClr val="tx1"/>
                    </a:gs>
                  </a:gsLst>
                  <a:lin ang="5400000" scaled="0"/>
                </a:gradFill>
              </a:rPr>
              <a:t>Cache Hit</a:t>
            </a:r>
          </a:p>
        </p:txBody>
      </p:sp>
      <p:sp>
        <p:nvSpPr>
          <p:cNvPr id="2" name="Title 1"/>
          <p:cNvSpPr>
            <a:spLocks noGrp="1"/>
          </p:cNvSpPr>
          <p:nvPr>
            <p:ph type="title"/>
          </p:nvPr>
        </p:nvSpPr>
        <p:spPr>
          <a:xfrm>
            <a:off x="274639" y="295274"/>
            <a:ext cx="11889564" cy="917575"/>
          </a:xfrm>
        </p:spPr>
        <p:txBody>
          <a:bodyPr/>
          <a:lstStyle/>
          <a:p>
            <a:r>
              <a:rPr lang="en-US" sz="4800" dirty="0" smtClean="0"/>
              <a:t>Premium Storage Demo</a:t>
            </a:r>
            <a:endParaRPr lang="en-US" sz="4800" dirty="0"/>
          </a:p>
        </p:txBody>
      </p:sp>
      <p:sp>
        <p:nvSpPr>
          <p:cNvPr id="4" name="Text Placeholder 3"/>
          <p:cNvSpPr>
            <a:spLocks noGrp="1"/>
          </p:cNvSpPr>
          <p:nvPr>
            <p:ph type="body" sz="quarter" idx="10"/>
          </p:nvPr>
        </p:nvSpPr>
        <p:spPr>
          <a:xfrm>
            <a:off x="255065" y="1000177"/>
            <a:ext cx="11887200" cy="858868"/>
          </a:xfrm>
          <a:ln>
            <a:solidFill>
              <a:schemeClr val="bg1"/>
            </a:solidFill>
          </a:ln>
        </p:spPr>
        <p:txBody>
          <a:bodyPr/>
          <a:lstStyle/>
          <a:p>
            <a:pPr marL="342900" lvl="1" indent="0">
              <a:buNone/>
            </a:pPr>
            <a:r>
              <a:rPr lang="en-US" sz="2000" dirty="0" smtClean="0"/>
              <a:t>Scenario 1: 50K write IOPS with 10 </a:t>
            </a:r>
            <a:r>
              <a:rPr lang="en-US" sz="2000" dirty="0" err="1" smtClean="0"/>
              <a:t>uncached</a:t>
            </a:r>
            <a:r>
              <a:rPr lang="en-US" sz="2000" dirty="0" smtClean="0"/>
              <a:t> disks</a:t>
            </a:r>
          </a:p>
          <a:p>
            <a:pPr marL="342900" lvl="1" indent="0">
              <a:buNone/>
            </a:pPr>
            <a:r>
              <a:rPr lang="en-US" sz="2000" dirty="0" smtClean="0"/>
              <a:t>Scenario 2: 64 K read IOPS with 1 cached disk         Scenario 3:100K+ IOPS Combined Scenario 1 &amp; 2 </a:t>
            </a:r>
          </a:p>
        </p:txBody>
      </p:sp>
      <p:cxnSp>
        <p:nvCxnSpPr>
          <p:cNvPr id="26" name="Straight Arrow Connector 25"/>
          <p:cNvCxnSpPr/>
          <p:nvPr/>
        </p:nvCxnSpPr>
        <p:spPr>
          <a:xfrm flipV="1">
            <a:off x="8482527" y="2618873"/>
            <a:ext cx="3436" cy="419860"/>
          </a:xfrm>
          <a:prstGeom prst="straightConnector1">
            <a:avLst/>
          </a:prstGeom>
          <a:ln w="38100">
            <a:headEnd type="triangle"/>
            <a:tailEnd type="triangle"/>
          </a:ln>
        </p:spPr>
        <p:style>
          <a:lnRef idx="3">
            <a:schemeClr val="accent6"/>
          </a:lnRef>
          <a:fillRef idx="0">
            <a:schemeClr val="accent6"/>
          </a:fillRef>
          <a:effectRef idx="2">
            <a:schemeClr val="accent6"/>
          </a:effectRef>
          <a:fontRef idx="minor">
            <a:schemeClr val="tx1"/>
          </a:fontRef>
        </p:style>
      </p:cxnSp>
      <p:sp>
        <p:nvSpPr>
          <p:cNvPr id="39" name="Cloud 38"/>
          <p:cNvSpPr/>
          <p:nvPr/>
        </p:nvSpPr>
        <p:spPr bwMode="auto">
          <a:xfrm>
            <a:off x="2035291" y="6026876"/>
            <a:ext cx="2362200" cy="629445"/>
          </a:xfrm>
          <a:prstGeom prst="cloud">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100" b="1" dirty="0" smtClean="0">
                <a:solidFill>
                  <a:schemeClr val="bg1"/>
                </a:solidFill>
                <a:ea typeface="Segoe UI" pitchFamily="34" charset="0"/>
                <a:cs typeface="Segoe UI" pitchFamily="34" charset="0"/>
              </a:rPr>
              <a:t>Azure Storage Page Blobs</a:t>
            </a:r>
          </a:p>
        </p:txBody>
      </p:sp>
      <p:cxnSp>
        <p:nvCxnSpPr>
          <p:cNvPr id="40" name="Straight Arrow Connector 39"/>
          <p:cNvCxnSpPr/>
          <p:nvPr/>
        </p:nvCxnSpPr>
        <p:spPr>
          <a:xfrm flipV="1">
            <a:off x="8482527" y="3649662"/>
            <a:ext cx="0" cy="757679"/>
          </a:xfrm>
          <a:prstGeom prst="straightConnector1">
            <a:avLst/>
          </a:prstGeom>
          <a:ln w="38100">
            <a:headEnd type="triangle"/>
            <a:tailEnd type="triangle"/>
          </a:ln>
        </p:spPr>
        <p:style>
          <a:lnRef idx="3">
            <a:schemeClr val="accent6"/>
          </a:lnRef>
          <a:fillRef idx="0">
            <a:schemeClr val="accent6"/>
          </a:fillRef>
          <a:effectRef idx="2">
            <a:schemeClr val="accent6"/>
          </a:effectRef>
          <a:fontRef idx="minor">
            <a:schemeClr val="tx1"/>
          </a:fontRef>
        </p:style>
      </p:cxnSp>
      <p:sp>
        <p:nvSpPr>
          <p:cNvPr id="42" name="Rectangle 41"/>
          <p:cNvSpPr/>
          <p:nvPr/>
        </p:nvSpPr>
        <p:spPr bwMode="auto">
          <a:xfrm>
            <a:off x="8520828" y="5365616"/>
            <a:ext cx="940543" cy="784344"/>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smtClean="0">
                <a:solidFill>
                  <a:schemeClr val="bg1"/>
                </a:solidFill>
                <a:ea typeface="Segoe UI" pitchFamily="34" charset="0"/>
                <a:cs typeface="Segoe UI" pitchFamily="34" charset="0"/>
              </a:rPr>
              <a:t>Server SSD</a:t>
            </a:r>
          </a:p>
        </p:txBody>
      </p:sp>
      <p:cxnSp>
        <p:nvCxnSpPr>
          <p:cNvPr id="45" name="Straight Arrow Connector 44"/>
          <p:cNvCxnSpPr/>
          <p:nvPr/>
        </p:nvCxnSpPr>
        <p:spPr>
          <a:xfrm flipH="1" flipV="1">
            <a:off x="8978467" y="4694370"/>
            <a:ext cx="12633" cy="671246"/>
          </a:xfrm>
          <a:prstGeom prst="straightConnector1">
            <a:avLst/>
          </a:prstGeom>
          <a:ln w="38100">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48" name="Straight Arrow Connector 47"/>
          <p:cNvCxnSpPr/>
          <p:nvPr/>
        </p:nvCxnSpPr>
        <p:spPr>
          <a:xfrm flipV="1">
            <a:off x="3216391" y="5566384"/>
            <a:ext cx="0" cy="526232"/>
          </a:xfrm>
          <a:prstGeom prst="straightConnector1">
            <a:avLst/>
          </a:prstGeom>
          <a:ln w="38100">
            <a:headEnd type="triangle"/>
            <a:tailEnd type="triangle"/>
          </a:ln>
        </p:spPr>
        <p:style>
          <a:lnRef idx="3">
            <a:schemeClr val="accent6"/>
          </a:lnRef>
          <a:fillRef idx="0">
            <a:schemeClr val="accent6"/>
          </a:fillRef>
          <a:effectRef idx="2">
            <a:schemeClr val="accent6"/>
          </a:effectRef>
          <a:fontRef idx="minor">
            <a:schemeClr val="tx1"/>
          </a:fontRef>
        </p:style>
      </p:cxnSp>
      <p:sp>
        <p:nvSpPr>
          <p:cNvPr id="60" name="Rounded Rectangle 59"/>
          <p:cNvSpPr/>
          <p:nvPr/>
        </p:nvSpPr>
        <p:spPr bwMode="auto">
          <a:xfrm>
            <a:off x="1732390" y="4431034"/>
            <a:ext cx="2775966" cy="399571"/>
          </a:xfrm>
          <a:prstGeom prst="round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100" b="1" dirty="0" smtClean="0">
                <a:solidFill>
                  <a:srgbClr val="505050"/>
                </a:solidFill>
              </a:rPr>
              <a:t>5,000 IOPs, 200 MB/sec each disk</a:t>
            </a:r>
          </a:p>
          <a:p>
            <a:pPr algn="ctr" defTabSz="932472" fontAlgn="base">
              <a:lnSpc>
                <a:spcPct val="90000"/>
              </a:lnSpc>
              <a:spcBef>
                <a:spcPct val="0"/>
              </a:spcBef>
              <a:spcAft>
                <a:spcPct val="0"/>
              </a:spcAft>
            </a:pPr>
            <a:endParaRPr lang="en-US" sz="1100" b="1" dirty="0">
              <a:solidFill>
                <a:srgbClr val="505050"/>
              </a:solidFill>
            </a:endParaRPr>
          </a:p>
        </p:txBody>
      </p:sp>
      <p:sp>
        <p:nvSpPr>
          <p:cNvPr id="61" name="Can 60"/>
          <p:cNvSpPr/>
          <p:nvPr/>
        </p:nvSpPr>
        <p:spPr bwMode="auto">
          <a:xfrm>
            <a:off x="1315565" y="3257263"/>
            <a:ext cx="1042412" cy="631791"/>
          </a:xfrm>
          <a:prstGeom prst="can">
            <a:avLst/>
          </a:prstGeom>
          <a:solidFill>
            <a:schemeClr val="accent6">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100" b="1" dirty="0" err="1" smtClean="0">
                <a:gradFill>
                  <a:gsLst>
                    <a:gs pos="0">
                      <a:srgbClr val="FFFFFF"/>
                    </a:gs>
                    <a:gs pos="100000">
                      <a:srgbClr val="FFFFFF"/>
                    </a:gs>
                  </a:gsLst>
                  <a:lin ang="5400000" scaled="0"/>
                </a:gradFill>
                <a:ea typeface="Segoe UI" pitchFamily="34" charset="0"/>
                <a:cs typeface="Segoe UI" pitchFamily="34" charset="0"/>
              </a:rPr>
              <a:t>Uncached</a:t>
            </a:r>
            <a:r>
              <a:rPr lang="en-US" sz="1100" b="1" dirty="0" smtClean="0">
                <a:gradFill>
                  <a:gsLst>
                    <a:gs pos="0">
                      <a:srgbClr val="FFFFFF"/>
                    </a:gs>
                    <a:gs pos="100000">
                      <a:srgbClr val="FFFFFF"/>
                    </a:gs>
                  </a:gsLst>
                  <a:lin ang="5400000" scaled="0"/>
                </a:gradFill>
                <a:ea typeface="Segoe UI" pitchFamily="34" charset="0"/>
                <a:cs typeface="Segoe UI" pitchFamily="34" charset="0"/>
              </a:rPr>
              <a:t> disks</a:t>
            </a:r>
          </a:p>
        </p:txBody>
      </p:sp>
      <p:sp>
        <p:nvSpPr>
          <p:cNvPr id="63" name="Can 62"/>
          <p:cNvSpPr/>
          <p:nvPr/>
        </p:nvSpPr>
        <p:spPr bwMode="auto">
          <a:xfrm>
            <a:off x="2610193" y="3288987"/>
            <a:ext cx="1042412" cy="631791"/>
          </a:xfrm>
          <a:prstGeom prst="can">
            <a:avLst/>
          </a:prstGeom>
          <a:solidFill>
            <a:schemeClr val="accent6">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100" b="1" dirty="0" err="1" smtClean="0">
                <a:gradFill>
                  <a:gsLst>
                    <a:gs pos="0">
                      <a:srgbClr val="FFFFFF"/>
                    </a:gs>
                    <a:gs pos="100000">
                      <a:srgbClr val="FFFFFF"/>
                    </a:gs>
                  </a:gsLst>
                  <a:lin ang="5400000" scaled="0"/>
                </a:gradFill>
                <a:ea typeface="Segoe UI" pitchFamily="34" charset="0"/>
                <a:cs typeface="Segoe UI" pitchFamily="34" charset="0"/>
              </a:rPr>
              <a:t>Uncached</a:t>
            </a:r>
            <a:r>
              <a:rPr lang="en-US" sz="1100" b="1" dirty="0" smtClean="0">
                <a:gradFill>
                  <a:gsLst>
                    <a:gs pos="0">
                      <a:srgbClr val="FFFFFF"/>
                    </a:gs>
                    <a:gs pos="100000">
                      <a:srgbClr val="FFFFFF"/>
                    </a:gs>
                  </a:gsLst>
                  <a:lin ang="5400000" scaled="0"/>
                </a:gradFill>
                <a:ea typeface="Segoe UI" pitchFamily="34" charset="0"/>
                <a:cs typeface="Segoe UI" pitchFamily="34" charset="0"/>
              </a:rPr>
              <a:t> disks</a:t>
            </a:r>
          </a:p>
        </p:txBody>
      </p:sp>
      <p:sp>
        <p:nvSpPr>
          <p:cNvPr id="66" name="Can 65"/>
          <p:cNvSpPr/>
          <p:nvPr/>
        </p:nvSpPr>
        <p:spPr bwMode="auto">
          <a:xfrm>
            <a:off x="3836529" y="3287603"/>
            <a:ext cx="1042412" cy="631791"/>
          </a:xfrm>
          <a:prstGeom prst="can">
            <a:avLst/>
          </a:prstGeom>
          <a:solidFill>
            <a:schemeClr val="accent6">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100" b="1" dirty="0" err="1" smtClean="0">
                <a:gradFill>
                  <a:gsLst>
                    <a:gs pos="0">
                      <a:srgbClr val="FFFFFF"/>
                    </a:gs>
                    <a:gs pos="100000">
                      <a:srgbClr val="FFFFFF"/>
                    </a:gs>
                  </a:gsLst>
                  <a:lin ang="5400000" scaled="0"/>
                </a:gradFill>
                <a:ea typeface="Segoe UI" pitchFamily="34" charset="0"/>
                <a:cs typeface="Segoe UI" pitchFamily="34" charset="0"/>
              </a:rPr>
              <a:t>Uncached</a:t>
            </a:r>
            <a:r>
              <a:rPr lang="en-US" sz="1100" b="1" dirty="0" smtClean="0">
                <a:gradFill>
                  <a:gsLst>
                    <a:gs pos="0">
                      <a:srgbClr val="FFFFFF"/>
                    </a:gs>
                    <a:gs pos="100000">
                      <a:srgbClr val="FFFFFF"/>
                    </a:gs>
                  </a:gsLst>
                  <a:lin ang="5400000" scaled="0"/>
                </a:gradFill>
                <a:ea typeface="Segoe UI" pitchFamily="34" charset="0"/>
                <a:cs typeface="Segoe UI" pitchFamily="34" charset="0"/>
              </a:rPr>
              <a:t> disks</a:t>
            </a:r>
          </a:p>
        </p:txBody>
      </p:sp>
      <p:sp>
        <p:nvSpPr>
          <p:cNvPr id="67" name="Can 66"/>
          <p:cNvSpPr/>
          <p:nvPr/>
        </p:nvSpPr>
        <p:spPr bwMode="auto">
          <a:xfrm>
            <a:off x="4357735" y="2792890"/>
            <a:ext cx="1042412" cy="631791"/>
          </a:xfrm>
          <a:prstGeom prst="can">
            <a:avLst/>
          </a:prstGeom>
          <a:solidFill>
            <a:schemeClr val="accent6">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100" b="1" dirty="0" err="1" smtClean="0">
                <a:gradFill>
                  <a:gsLst>
                    <a:gs pos="0">
                      <a:srgbClr val="FFFFFF"/>
                    </a:gs>
                    <a:gs pos="100000">
                      <a:srgbClr val="FFFFFF"/>
                    </a:gs>
                  </a:gsLst>
                  <a:lin ang="5400000" scaled="0"/>
                </a:gradFill>
                <a:ea typeface="Segoe UI" pitchFamily="34" charset="0"/>
                <a:cs typeface="Segoe UI" pitchFamily="34" charset="0"/>
              </a:rPr>
              <a:t>Uncached</a:t>
            </a:r>
            <a:r>
              <a:rPr lang="en-US" sz="1100" b="1" dirty="0" smtClean="0">
                <a:gradFill>
                  <a:gsLst>
                    <a:gs pos="0">
                      <a:srgbClr val="FFFFFF"/>
                    </a:gs>
                    <a:gs pos="100000">
                      <a:srgbClr val="FFFFFF"/>
                    </a:gs>
                  </a:gsLst>
                  <a:lin ang="5400000" scaled="0"/>
                </a:gradFill>
                <a:ea typeface="Segoe UI" pitchFamily="34" charset="0"/>
                <a:cs typeface="Segoe UI" pitchFamily="34" charset="0"/>
              </a:rPr>
              <a:t> disks</a:t>
            </a:r>
          </a:p>
        </p:txBody>
      </p:sp>
      <p:sp>
        <p:nvSpPr>
          <p:cNvPr id="68" name="Can 67"/>
          <p:cNvSpPr/>
          <p:nvPr/>
        </p:nvSpPr>
        <p:spPr bwMode="auto">
          <a:xfrm>
            <a:off x="5100735" y="3304089"/>
            <a:ext cx="1042412" cy="631791"/>
          </a:xfrm>
          <a:prstGeom prst="can">
            <a:avLst/>
          </a:prstGeom>
          <a:solidFill>
            <a:schemeClr val="accent6">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100" b="1" dirty="0" err="1" smtClean="0">
                <a:gradFill>
                  <a:gsLst>
                    <a:gs pos="0">
                      <a:srgbClr val="FFFFFF"/>
                    </a:gs>
                    <a:gs pos="100000">
                      <a:srgbClr val="FFFFFF"/>
                    </a:gs>
                  </a:gsLst>
                  <a:lin ang="5400000" scaled="0"/>
                </a:gradFill>
                <a:ea typeface="Segoe UI" pitchFamily="34" charset="0"/>
                <a:cs typeface="Segoe UI" pitchFamily="34" charset="0"/>
              </a:rPr>
              <a:t>Uncached</a:t>
            </a:r>
            <a:r>
              <a:rPr lang="en-US" sz="1100" b="1" dirty="0" smtClean="0">
                <a:gradFill>
                  <a:gsLst>
                    <a:gs pos="0">
                      <a:srgbClr val="FFFFFF"/>
                    </a:gs>
                    <a:gs pos="100000">
                      <a:srgbClr val="FFFFFF"/>
                    </a:gs>
                  </a:gsLst>
                  <a:lin ang="5400000" scaled="0"/>
                </a:gradFill>
                <a:ea typeface="Segoe UI" pitchFamily="34" charset="0"/>
                <a:cs typeface="Segoe UI" pitchFamily="34" charset="0"/>
              </a:rPr>
              <a:t> disks</a:t>
            </a:r>
          </a:p>
        </p:txBody>
      </p:sp>
      <p:sp>
        <p:nvSpPr>
          <p:cNvPr id="69" name="Can 68"/>
          <p:cNvSpPr/>
          <p:nvPr/>
        </p:nvSpPr>
        <p:spPr bwMode="auto">
          <a:xfrm>
            <a:off x="5574508" y="2778472"/>
            <a:ext cx="1042412" cy="631791"/>
          </a:xfrm>
          <a:prstGeom prst="can">
            <a:avLst/>
          </a:prstGeom>
          <a:solidFill>
            <a:schemeClr val="accent6">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100" b="1" dirty="0" err="1" smtClean="0">
                <a:gradFill>
                  <a:gsLst>
                    <a:gs pos="0">
                      <a:srgbClr val="FFFFFF"/>
                    </a:gs>
                    <a:gs pos="100000">
                      <a:srgbClr val="FFFFFF"/>
                    </a:gs>
                  </a:gsLst>
                  <a:lin ang="5400000" scaled="0"/>
                </a:gradFill>
                <a:ea typeface="Segoe UI" pitchFamily="34" charset="0"/>
                <a:cs typeface="Segoe UI" pitchFamily="34" charset="0"/>
              </a:rPr>
              <a:t>Uncached</a:t>
            </a:r>
            <a:r>
              <a:rPr lang="en-US" sz="1100" b="1" dirty="0" smtClean="0">
                <a:gradFill>
                  <a:gsLst>
                    <a:gs pos="0">
                      <a:srgbClr val="FFFFFF"/>
                    </a:gs>
                    <a:gs pos="100000">
                      <a:srgbClr val="FFFFFF"/>
                    </a:gs>
                  </a:gsLst>
                  <a:lin ang="5400000" scaled="0"/>
                </a:gradFill>
                <a:ea typeface="Segoe UI" pitchFamily="34" charset="0"/>
                <a:cs typeface="Segoe UI" pitchFamily="34" charset="0"/>
              </a:rPr>
              <a:t> disks</a:t>
            </a:r>
          </a:p>
        </p:txBody>
      </p:sp>
      <p:sp>
        <p:nvSpPr>
          <p:cNvPr id="70" name="Can 69"/>
          <p:cNvSpPr/>
          <p:nvPr/>
        </p:nvSpPr>
        <p:spPr bwMode="auto">
          <a:xfrm>
            <a:off x="6327071" y="3298676"/>
            <a:ext cx="1042412" cy="631791"/>
          </a:xfrm>
          <a:prstGeom prst="can">
            <a:avLst/>
          </a:prstGeom>
          <a:solidFill>
            <a:schemeClr val="accent6">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100" b="1" dirty="0" err="1" smtClean="0">
                <a:gradFill>
                  <a:gsLst>
                    <a:gs pos="0">
                      <a:srgbClr val="FFFFFF"/>
                    </a:gs>
                    <a:gs pos="100000">
                      <a:srgbClr val="FFFFFF"/>
                    </a:gs>
                  </a:gsLst>
                  <a:lin ang="5400000" scaled="0"/>
                </a:gradFill>
                <a:ea typeface="Segoe UI" pitchFamily="34" charset="0"/>
                <a:cs typeface="Segoe UI" pitchFamily="34" charset="0"/>
              </a:rPr>
              <a:t>Uncached</a:t>
            </a:r>
            <a:r>
              <a:rPr lang="en-US" sz="1100" b="1" dirty="0" smtClean="0">
                <a:gradFill>
                  <a:gsLst>
                    <a:gs pos="0">
                      <a:srgbClr val="FFFFFF"/>
                    </a:gs>
                    <a:gs pos="100000">
                      <a:srgbClr val="FFFFFF"/>
                    </a:gs>
                  </a:gsLst>
                  <a:lin ang="5400000" scaled="0"/>
                </a:gradFill>
                <a:ea typeface="Segoe UI" pitchFamily="34" charset="0"/>
                <a:cs typeface="Segoe UI" pitchFamily="34" charset="0"/>
              </a:rPr>
              <a:t> disks</a:t>
            </a:r>
          </a:p>
        </p:txBody>
      </p:sp>
      <p:sp>
        <p:nvSpPr>
          <p:cNvPr id="71" name="Rounded Rectangle 70"/>
          <p:cNvSpPr/>
          <p:nvPr/>
        </p:nvSpPr>
        <p:spPr bwMode="auto">
          <a:xfrm>
            <a:off x="2188876" y="5165831"/>
            <a:ext cx="4638961" cy="399571"/>
          </a:xfrm>
          <a:prstGeom prst="round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100" b="1" dirty="0" smtClean="0">
                <a:solidFill>
                  <a:srgbClr val="505050"/>
                </a:solidFill>
              </a:rPr>
              <a:t>50,000 IOPs, 512 MB/sec – 10 disks</a:t>
            </a:r>
          </a:p>
          <a:p>
            <a:pPr algn="ctr" defTabSz="932472" fontAlgn="base">
              <a:lnSpc>
                <a:spcPct val="90000"/>
              </a:lnSpc>
              <a:spcBef>
                <a:spcPct val="0"/>
              </a:spcBef>
              <a:spcAft>
                <a:spcPct val="0"/>
              </a:spcAft>
            </a:pPr>
            <a:endParaRPr lang="en-US" sz="1100" b="1" dirty="0">
              <a:solidFill>
                <a:srgbClr val="505050"/>
              </a:solidFill>
            </a:endParaRPr>
          </a:p>
        </p:txBody>
      </p:sp>
      <p:cxnSp>
        <p:nvCxnSpPr>
          <p:cNvPr id="86" name="Straight Arrow Connector 85"/>
          <p:cNvCxnSpPr/>
          <p:nvPr/>
        </p:nvCxnSpPr>
        <p:spPr>
          <a:xfrm flipV="1">
            <a:off x="3131399" y="3928370"/>
            <a:ext cx="0" cy="478970"/>
          </a:xfrm>
          <a:prstGeom prst="straightConnector1">
            <a:avLst/>
          </a:prstGeom>
          <a:ln w="38100">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91" name="Straight Arrow Connector 90"/>
          <p:cNvCxnSpPr/>
          <p:nvPr/>
        </p:nvCxnSpPr>
        <p:spPr>
          <a:xfrm flipV="1">
            <a:off x="3216391" y="4830605"/>
            <a:ext cx="0" cy="306561"/>
          </a:xfrm>
          <a:prstGeom prst="straightConnector1">
            <a:avLst/>
          </a:prstGeom>
          <a:ln w="38100">
            <a:headEnd type="triangle"/>
            <a:tailEnd type="triangle"/>
          </a:ln>
        </p:spPr>
        <p:style>
          <a:lnRef idx="3">
            <a:schemeClr val="accent6"/>
          </a:lnRef>
          <a:fillRef idx="0">
            <a:schemeClr val="accent6"/>
          </a:fillRef>
          <a:effectRef idx="2">
            <a:schemeClr val="accent6"/>
          </a:effectRef>
          <a:fontRef idx="minor">
            <a:schemeClr val="tx1"/>
          </a:fontRef>
        </p:style>
      </p:cxnSp>
      <p:sp>
        <p:nvSpPr>
          <p:cNvPr id="95" name="TextBox 94"/>
          <p:cNvSpPr txBox="1"/>
          <p:nvPr/>
        </p:nvSpPr>
        <p:spPr>
          <a:xfrm>
            <a:off x="5256881" y="4689748"/>
            <a:ext cx="1197144"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gradFill>
                  <a:gsLst>
                    <a:gs pos="2917">
                      <a:schemeClr val="tx1"/>
                    </a:gs>
                    <a:gs pos="30000">
                      <a:schemeClr val="tx1"/>
                    </a:gs>
                  </a:gsLst>
                  <a:lin ang="5400000" scaled="0"/>
                </a:gradFill>
              </a:rPr>
              <a:t>Cache Miss</a:t>
            </a:r>
          </a:p>
        </p:txBody>
      </p:sp>
      <p:cxnSp>
        <p:nvCxnSpPr>
          <p:cNvPr id="96" name="Straight Arrow Connector 95"/>
          <p:cNvCxnSpPr/>
          <p:nvPr/>
        </p:nvCxnSpPr>
        <p:spPr>
          <a:xfrm flipV="1">
            <a:off x="6446837" y="4694370"/>
            <a:ext cx="0" cy="461666"/>
          </a:xfrm>
          <a:prstGeom prst="straightConnector1">
            <a:avLst/>
          </a:prstGeom>
          <a:ln w="38100">
            <a:headEnd type="triangle"/>
            <a:tailEnd type="triangle"/>
          </a:ln>
        </p:spPr>
        <p:style>
          <a:lnRef idx="3">
            <a:schemeClr val="accent6"/>
          </a:lnRef>
          <a:fillRef idx="0">
            <a:schemeClr val="accent6"/>
          </a:fillRef>
          <a:effectRef idx="2">
            <a:schemeClr val="accent6"/>
          </a:effectRef>
          <a:fontRef idx="minor">
            <a:schemeClr val="tx1"/>
          </a:fontRef>
        </p:style>
      </p:cxnSp>
      <p:sp>
        <p:nvSpPr>
          <p:cNvPr id="101" name="Rounded Rectangle 100"/>
          <p:cNvSpPr/>
          <p:nvPr/>
        </p:nvSpPr>
        <p:spPr bwMode="auto">
          <a:xfrm>
            <a:off x="586477" y="1976891"/>
            <a:ext cx="9028516" cy="609600"/>
          </a:xfrm>
          <a:prstGeom prst="roundRect">
            <a:avLst/>
          </a:prstGeom>
          <a:solidFill>
            <a:srgbClr val="92D050"/>
          </a:solidFill>
          <a:ln>
            <a:solidFill>
              <a:schemeClr val="accent1">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DS14 VM</a:t>
            </a:r>
          </a:p>
        </p:txBody>
      </p:sp>
      <p:sp>
        <p:nvSpPr>
          <p:cNvPr id="102" name="Can 101"/>
          <p:cNvSpPr/>
          <p:nvPr/>
        </p:nvSpPr>
        <p:spPr bwMode="auto">
          <a:xfrm>
            <a:off x="695912" y="2799565"/>
            <a:ext cx="1042412" cy="631791"/>
          </a:xfrm>
          <a:prstGeom prst="can">
            <a:avLst/>
          </a:prstGeom>
          <a:solidFill>
            <a:schemeClr val="accent6">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100" b="1" dirty="0" err="1" smtClean="0">
                <a:gradFill>
                  <a:gsLst>
                    <a:gs pos="0">
                      <a:srgbClr val="FFFFFF"/>
                    </a:gs>
                    <a:gs pos="100000">
                      <a:srgbClr val="FFFFFF"/>
                    </a:gs>
                  </a:gsLst>
                  <a:lin ang="5400000" scaled="0"/>
                </a:gradFill>
                <a:ea typeface="Segoe UI" pitchFamily="34" charset="0"/>
                <a:cs typeface="Segoe UI" pitchFamily="34" charset="0"/>
              </a:rPr>
              <a:t>Uncached</a:t>
            </a:r>
            <a:r>
              <a:rPr lang="en-US" sz="1100" b="1" dirty="0" smtClean="0">
                <a:gradFill>
                  <a:gsLst>
                    <a:gs pos="0">
                      <a:srgbClr val="FFFFFF"/>
                    </a:gs>
                    <a:gs pos="100000">
                      <a:srgbClr val="FFFFFF"/>
                    </a:gs>
                  </a:gsLst>
                  <a:lin ang="5400000" scaled="0"/>
                </a:gradFill>
                <a:ea typeface="Segoe UI" pitchFamily="34" charset="0"/>
                <a:cs typeface="Segoe UI" pitchFamily="34" charset="0"/>
              </a:rPr>
              <a:t> disks</a:t>
            </a:r>
          </a:p>
        </p:txBody>
      </p:sp>
      <p:sp>
        <p:nvSpPr>
          <p:cNvPr id="103" name="Can 102"/>
          <p:cNvSpPr/>
          <p:nvPr/>
        </p:nvSpPr>
        <p:spPr bwMode="auto">
          <a:xfrm>
            <a:off x="1912685" y="2815854"/>
            <a:ext cx="1042412" cy="631791"/>
          </a:xfrm>
          <a:prstGeom prst="can">
            <a:avLst/>
          </a:prstGeom>
          <a:solidFill>
            <a:schemeClr val="accent6">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100" b="1" dirty="0" err="1" smtClean="0">
                <a:gradFill>
                  <a:gsLst>
                    <a:gs pos="0">
                      <a:srgbClr val="FFFFFF"/>
                    </a:gs>
                    <a:gs pos="100000">
                      <a:srgbClr val="FFFFFF"/>
                    </a:gs>
                  </a:gsLst>
                  <a:lin ang="5400000" scaled="0"/>
                </a:gradFill>
                <a:ea typeface="Segoe UI" pitchFamily="34" charset="0"/>
                <a:cs typeface="Segoe UI" pitchFamily="34" charset="0"/>
              </a:rPr>
              <a:t>Uncached</a:t>
            </a:r>
            <a:r>
              <a:rPr lang="en-US" sz="1100" b="1" dirty="0" smtClean="0">
                <a:gradFill>
                  <a:gsLst>
                    <a:gs pos="0">
                      <a:srgbClr val="FFFFFF"/>
                    </a:gs>
                    <a:gs pos="100000">
                      <a:srgbClr val="FFFFFF"/>
                    </a:gs>
                  </a:gsLst>
                  <a:lin ang="5400000" scaled="0"/>
                </a:gradFill>
                <a:ea typeface="Segoe UI" pitchFamily="34" charset="0"/>
                <a:cs typeface="Segoe UI" pitchFamily="34" charset="0"/>
              </a:rPr>
              <a:t> disks</a:t>
            </a:r>
          </a:p>
        </p:txBody>
      </p:sp>
      <p:sp>
        <p:nvSpPr>
          <p:cNvPr id="104" name="Can 103"/>
          <p:cNvSpPr/>
          <p:nvPr/>
        </p:nvSpPr>
        <p:spPr bwMode="auto">
          <a:xfrm>
            <a:off x="3075172" y="2799565"/>
            <a:ext cx="1042412" cy="631791"/>
          </a:xfrm>
          <a:prstGeom prst="can">
            <a:avLst/>
          </a:prstGeom>
          <a:solidFill>
            <a:schemeClr val="accent6">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100" b="1" dirty="0" err="1" smtClean="0">
                <a:gradFill>
                  <a:gsLst>
                    <a:gs pos="0">
                      <a:srgbClr val="FFFFFF"/>
                    </a:gs>
                    <a:gs pos="100000">
                      <a:srgbClr val="FFFFFF"/>
                    </a:gs>
                  </a:gsLst>
                  <a:lin ang="5400000" scaled="0"/>
                </a:gradFill>
                <a:ea typeface="Segoe UI" pitchFamily="34" charset="0"/>
                <a:cs typeface="Segoe UI" pitchFamily="34" charset="0"/>
              </a:rPr>
              <a:t>Uncached</a:t>
            </a:r>
            <a:r>
              <a:rPr lang="en-US" sz="1100" b="1" dirty="0" smtClean="0">
                <a:gradFill>
                  <a:gsLst>
                    <a:gs pos="0">
                      <a:srgbClr val="FFFFFF"/>
                    </a:gs>
                    <a:gs pos="100000">
                      <a:srgbClr val="FFFFFF"/>
                    </a:gs>
                  </a:gsLst>
                  <a:lin ang="5400000" scaled="0"/>
                </a:gradFill>
                <a:ea typeface="Segoe UI" pitchFamily="34" charset="0"/>
                <a:cs typeface="Segoe UI" pitchFamily="34" charset="0"/>
              </a:rPr>
              <a:t> disks</a:t>
            </a:r>
          </a:p>
        </p:txBody>
      </p:sp>
      <p:sp>
        <p:nvSpPr>
          <p:cNvPr id="105" name="Oval 104"/>
          <p:cNvSpPr/>
          <p:nvPr/>
        </p:nvSpPr>
        <p:spPr bwMode="auto">
          <a:xfrm>
            <a:off x="256977" y="5198016"/>
            <a:ext cx="1418142" cy="560114"/>
          </a:xfrm>
          <a:prstGeom prst="ellipse">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Scenario 1</a:t>
            </a:r>
          </a:p>
        </p:txBody>
      </p:sp>
      <p:sp>
        <p:nvSpPr>
          <p:cNvPr id="106" name="Oval 105"/>
          <p:cNvSpPr/>
          <p:nvPr/>
        </p:nvSpPr>
        <p:spPr bwMode="auto">
          <a:xfrm>
            <a:off x="9957274" y="5137166"/>
            <a:ext cx="1418142" cy="560114"/>
          </a:xfrm>
          <a:prstGeom prst="ellipse">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Scenario 2</a:t>
            </a:r>
          </a:p>
        </p:txBody>
      </p:sp>
      <p:sp>
        <p:nvSpPr>
          <p:cNvPr id="107" name="Oval 106"/>
          <p:cNvSpPr/>
          <p:nvPr/>
        </p:nvSpPr>
        <p:spPr bwMode="auto">
          <a:xfrm>
            <a:off x="5907849" y="6326534"/>
            <a:ext cx="1418142" cy="560114"/>
          </a:xfrm>
          <a:prstGeom prst="ellipse">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Scenario 3</a:t>
            </a:r>
          </a:p>
        </p:txBody>
      </p:sp>
      <p:sp>
        <p:nvSpPr>
          <p:cNvPr id="108" name="Rounded Rectangle 107"/>
          <p:cNvSpPr/>
          <p:nvPr/>
        </p:nvSpPr>
        <p:spPr bwMode="auto">
          <a:xfrm>
            <a:off x="6081461" y="4397305"/>
            <a:ext cx="3505200" cy="287030"/>
          </a:xfrm>
          <a:prstGeom prst="round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100" b="1" dirty="0" smtClean="0">
                <a:solidFill>
                  <a:srgbClr val="505050"/>
                </a:solidFill>
              </a:rPr>
              <a:t>64,000 IOPS, 524 MB/sec</a:t>
            </a:r>
            <a:endParaRPr lang="en-US" sz="1100" b="1" dirty="0">
              <a:solidFill>
                <a:srgbClr val="505050"/>
              </a:solidFill>
            </a:endParaRPr>
          </a:p>
        </p:txBody>
      </p:sp>
      <p:sp>
        <p:nvSpPr>
          <p:cNvPr id="111" name="Can 110"/>
          <p:cNvSpPr/>
          <p:nvPr/>
        </p:nvSpPr>
        <p:spPr bwMode="auto">
          <a:xfrm>
            <a:off x="7989849" y="3007290"/>
            <a:ext cx="1042412" cy="631791"/>
          </a:xfrm>
          <a:prstGeom prst="can">
            <a:avLst/>
          </a:prstGeom>
          <a:solidFill>
            <a:schemeClr val="accent6">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100" b="1" dirty="0" smtClean="0">
                <a:gradFill>
                  <a:gsLst>
                    <a:gs pos="0">
                      <a:srgbClr val="FFFFFF"/>
                    </a:gs>
                    <a:gs pos="100000">
                      <a:srgbClr val="FFFFFF"/>
                    </a:gs>
                  </a:gsLst>
                  <a:lin ang="5400000" scaled="0"/>
                </a:gradFill>
                <a:ea typeface="Segoe UI" pitchFamily="34" charset="0"/>
                <a:cs typeface="Segoe UI" pitchFamily="34" charset="0"/>
              </a:rPr>
              <a:t>Local</a:t>
            </a:r>
          </a:p>
          <a:p>
            <a:pPr algn="ctr" defTabSz="932472" fontAlgn="base">
              <a:lnSpc>
                <a:spcPct val="90000"/>
              </a:lnSpc>
              <a:spcBef>
                <a:spcPct val="0"/>
              </a:spcBef>
              <a:spcAft>
                <a:spcPct val="0"/>
              </a:spcAft>
            </a:pPr>
            <a:r>
              <a:rPr lang="en-US" sz="1100" b="1" dirty="0" smtClean="0">
                <a:gradFill>
                  <a:gsLst>
                    <a:gs pos="0">
                      <a:srgbClr val="FFFFFF"/>
                    </a:gs>
                    <a:gs pos="100000">
                      <a:srgbClr val="FFFFFF"/>
                    </a:gs>
                  </a:gsLst>
                  <a:lin ang="5400000" scaled="0"/>
                </a:gradFill>
                <a:ea typeface="Segoe UI" pitchFamily="34" charset="0"/>
                <a:cs typeface="Segoe UI" pitchFamily="34" charset="0"/>
              </a:rPr>
              <a:t>Disk</a:t>
            </a:r>
          </a:p>
        </p:txBody>
      </p:sp>
    </p:spTree>
    <p:extLst>
      <p:ext uri="{BB962C8B-B14F-4D97-AF65-F5344CB8AC3E}">
        <p14:creationId xmlns:p14="http://schemas.microsoft.com/office/powerpoint/2010/main" val="368968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39" grpId="0" animBg="1"/>
      <p:bldP spid="42" grpId="0" animBg="1"/>
      <p:bldP spid="60" grpId="0" animBg="1"/>
      <p:bldP spid="61" grpId="0" animBg="1"/>
      <p:bldP spid="63" grpId="0" animBg="1"/>
      <p:bldP spid="66" grpId="0" animBg="1"/>
      <p:bldP spid="67" grpId="0" animBg="1"/>
      <p:bldP spid="68" grpId="0" animBg="1"/>
      <p:bldP spid="69" grpId="0" animBg="1"/>
      <p:bldP spid="70" grpId="0" animBg="1"/>
      <p:bldP spid="71" grpId="0" animBg="1"/>
      <p:bldP spid="95" grpId="0"/>
      <p:bldP spid="101" grpId="0" animBg="1"/>
      <p:bldP spid="102" grpId="0" animBg="1"/>
      <p:bldP spid="103" grpId="0" animBg="1"/>
      <p:bldP spid="104" grpId="0" animBg="1"/>
      <p:bldP spid="105" grpId="0" animBg="1"/>
      <p:bldP spid="106" grpId="0" animBg="1"/>
      <p:bldP spid="107" grpId="0" animBg="1"/>
      <p:bldP spid="108" grpId="0" animBg="1"/>
      <p:bldP spid="1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734"/>
          </a:xfrm>
        </p:spPr>
        <p:txBody>
          <a:bodyPr/>
          <a:lstStyle/>
          <a:p>
            <a:r>
              <a:rPr lang="en-US" dirty="0"/>
              <a:t>Best Practices and Patterns</a:t>
            </a:r>
          </a:p>
        </p:txBody>
      </p:sp>
    </p:spTree>
    <p:extLst>
      <p:ext uri="{BB962C8B-B14F-4D97-AF65-F5344CB8AC3E}">
        <p14:creationId xmlns:p14="http://schemas.microsoft.com/office/powerpoint/2010/main" val="425249341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Topics</a:t>
            </a:r>
            <a:endParaRPr lang="en-US" sz="4800" dirty="0"/>
          </a:p>
        </p:txBody>
      </p:sp>
      <p:grpSp>
        <p:nvGrpSpPr>
          <p:cNvPr id="18" name="Group 2"/>
          <p:cNvGrpSpPr/>
          <p:nvPr/>
        </p:nvGrpSpPr>
        <p:grpSpPr>
          <a:xfrm>
            <a:off x="277003" y="1516062"/>
            <a:ext cx="2812181" cy="5029199"/>
            <a:chOff x="277003" y="1516062"/>
            <a:chExt cx="2812181" cy="5029199"/>
          </a:xfrm>
        </p:grpSpPr>
        <p:sp>
          <p:nvSpPr>
            <p:cNvPr id="4" name="Freeform 4"/>
            <p:cNvSpPr/>
            <p:nvPr/>
          </p:nvSpPr>
          <p:spPr>
            <a:xfrm>
              <a:off x="277003" y="1516062"/>
              <a:ext cx="2812181" cy="5029199"/>
            </a:xfrm>
            <a:custGeom>
              <a:avLst/>
              <a:gdLst>
                <a:gd name="connsiteX0" fmla="*/ 0 w 2812181"/>
                <a:gd name="connsiteY0" fmla="*/ 281218 h 5029199"/>
                <a:gd name="connsiteX1" fmla="*/ 281218 w 2812181"/>
                <a:gd name="connsiteY1" fmla="*/ 0 h 5029199"/>
                <a:gd name="connsiteX2" fmla="*/ 2530963 w 2812181"/>
                <a:gd name="connsiteY2" fmla="*/ 0 h 5029199"/>
                <a:gd name="connsiteX3" fmla="*/ 2812181 w 2812181"/>
                <a:gd name="connsiteY3" fmla="*/ 281218 h 5029199"/>
                <a:gd name="connsiteX4" fmla="*/ 2812181 w 2812181"/>
                <a:gd name="connsiteY4" fmla="*/ 4747981 h 5029199"/>
                <a:gd name="connsiteX5" fmla="*/ 2530963 w 2812181"/>
                <a:gd name="connsiteY5" fmla="*/ 5029199 h 5029199"/>
                <a:gd name="connsiteX6" fmla="*/ 281218 w 2812181"/>
                <a:gd name="connsiteY6" fmla="*/ 5029199 h 5029199"/>
                <a:gd name="connsiteX7" fmla="*/ 0 w 2812181"/>
                <a:gd name="connsiteY7" fmla="*/ 4747981 h 5029199"/>
                <a:gd name="connsiteX8" fmla="*/ 0 w 2812181"/>
                <a:gd name="connsiteY8" fmla="*/ 281218 h 502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1" h="5029199">
                  <a:moveTo>
                    <a:pt x="0" y="281218"/>
                  </a:moveTo>
                  <a:cubicBezTo>
                    <a:pt x="0" y="125906"/>
                    <a:pt x="125906" y="0"/>
                    <a:pt x="281218" y="0"/>
                  </a:cubicBezTo>
                  <a:lnTo>
                    <a:pt x="2530963" y="0"/>
                  </a:lnTo>
                  <a:cubicBezTo>
                    <a:pt x="2686275" y="0"/>
                    <a:pt x="2812181" y="125906"/>
                    <a:pt x="2812181" y="281218"/>
                  </a:cubicBezTo>
                  <a:lnTo>
                    <a:pt x="2812181" y="4747981"/>
                  </a:lnTo>
                  <a:cubicBezTo>
                    <a:pt x="2812181" y="4903293"/>
                    <a:pt x="2686275" y="5029199"/>
                    <a:pt x="2530963" y="5029199"/>
                  </a:cubicBezTo>
                  <a:lnTo>
                    <a:pt x="281218" y="5029199"/>
                  </a:lnTo>
                  <a:cubicBezTo>
                    <a:pt x="125906" y="5029199"/>
                    <a:pt x="0" y="4903293"/>
                    <a:pt x="0" y="4747981"/>
                  </a:cubicBezTo>
                  <a:lnTo>
                    <a:pt x="0" y="281218"/>
                  </a:lnTo>
                  <a:close/>
                </a:path>
              </a:pathLst>
            </a:cu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25730" tIns="125730" rIns="125730" bIns="3646169" numCol="1" spcCol="1270" anchor="ctr" anchorCtr="0">
              <a:noAutofit/>
            </a:bodyPr>
            <a:lstStyle/>
            <a:p>
              <a:pPr lvl="0" algn="ctr" defTabSz="1466850" rtl="0">
                <a:lnSpc>
                  <a:spcPct val="90000"/>
                </a:lnSpc>
                <a:spcBef>
                  <a:spcPct val="0"/>
                </a:spcBef>
                <a:spcAft>
                  <a:spcPct val="35000"/>
                </a:spcAft>
              </a:pPr>
              <a:r>
                <a:rPr lang="en-US" sz="3300" kern="1200" dirty="0" smtClean="0"/>
                <a:t>Service Specifications</a:t>
              </a:r>
              <a:endParaRPr lang="en-US" sz="3300" kern="1200" dirty="0"/>
            </a:p>
          </p:txBody>
        </p:sp>
        <p:sp>
          <p:nvSpPr>
            <p:cNvPr id="6" name="Freeform 22"/>
            <p:cNvSpPr/>
            <p:nvPr/>
          </p:nvSpPr>
          <p:spPr>
            <a:xfrm>
              <a:off x="561087" y="3026295"/>
              <a:ext cx="2249745" cy="1516372"/>
            </a:xfrm>
            <a:custGeom>
              <a:avLst/>
              <a:gdLst>
                <a:gd name="connsiteX0" fmla="*/ 0 w 2249745"/>
                <a:gd name="connsiteY0" fmla="*/ 151637 h 1516372"/>
                <a:gd name="connsiteX1" fmla="*/ 151637 w 2249745"/>
                <a:gd name="connsiteY1" fmla="*/ 0 h 1516372"/>
                <a:gd name="connsiteX2" fmla="*/ 2098108 w 2249745"/>
                <a:gd name="connsiteY2" fmla="*/ 0 h 1516372"/>
                <a:gd name="connsiteX3" fmla="*/ 2249745 w 2249745"/>
                <a:gd name="connsiteY3" fmla="*/ 151637 h 1516372"/>
                <a:gd name="connsiteX4" fmla="*/ 2249745 w 2249745"/>
                <a:gd name="connsiteY4" fmla="*/ 1364735 h 1516372"/>
                <a:gd name="connsiteX5" fmla="*/ 2098108 w 2249745"/>
                <a:gd name="connsiteY5" fmla="*/ 1516372 h 1516372"/>
                <a:gd name="connsiteX6" fmla="*/ 151637 w 2249745"/>
                <a:gd name="connsiteY6" fmla="*/ 1516372 h 1516372"/>
                <a:gd name="connsiteX7" fmla="*/ 0 w 2249745"/>
                <a:gd name="connsiteY7" fmla="*/ 1364735 h 1516372"/>
                <a:gd name="connsiteX8" fmla="*/ 0 w 2249745"/>
                <a:gd name="connsiteY8" fmla="*/ 151637 h 15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1516372">
                  <a:moveTo>
                    <a:pt x="0" y="151637"/>
                  </a:moveTo>
                  <a:cubicBezTo>
                    <a:pt x="0" y="67890"/>
                    <a:pt x="67890" y="0"/>
                    <a:pt x="151637" y="0"/>
                  </a:cubicBezTo>
                  <a:lnTo>
                    <a:pt x="2098108" y="0"/>
                  </a:lnTo>
                  <a:cubicBezTo>
                    <a:pt x="2181855" y="0"/>
                    <a:pt x="2249745" y="67890"/>
                    <a:pt x="2249745" y="151637"/>
                  </a:cubicBezTo>
                  <a:lnTo>
                    <a:pt x="2249745" y="1364735"/>
                  </a:lnTo>
                  <a:cubicBezTo>
                    <a:pt x="2249745" y="1448482"/>
                    <a:pt x="2181855" y="1516372"/>
                    <a:pt x="2098108" y="1516372"/>
                  </a:cubicBezTo>
                  <a:lnTo>
                    <a:pt x="151637" y="1516372"/>
                  </a:lnTo>
                  <a:cubicBezTo>
                    <a:pt x="67890" y="1516372"/>
                    <a:pt x="0" y="1448482"/>
                    <a:pt x="0" y="1364735"/>
                  </a:cubicBezTo>
                  <a:lnTo>
                    <a:pt x="0" y="15163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12993" tIns="95848" rIns="112993" bIns="95848" numCol="1" spcCol="1270" anchor="ctr" anchorCtr="0">
              <a:noAutofit/>
            </a:bodyPr>
            <a:lstStyle/>
            <a:p>
              <a:pPr lvl="0" algn="ctr" defTabSz="1200150" rtl="0">
                <a:lnSpc>
                  <a:spcPct val="90000"/>
                </a:lnSpc>
                <a:spcBef>
                  <a:spcPct val="0"/>
                </a:spcBef>
                <a:spcAft>
                  <a:spcPct val="35000"/>
                </a:spcAft>
              </a:pPr>
              <a:r>
                <a:rPr lang="en-US" sz="2700" kern="1200" baseline="0" dirty="0" smtClean="0"/>
                <a:t>VM and Disk sizes and limits</a:t>
              </a:r>
              <a:endParaRPr lang="en-US" sz="2700" kern="1200" dirty="0"/>
            </a:p>
          </p:txBody>
        </p:sp>
        <p:sp>
          <p:nvSpPr>
            <p:cNvPr id="7" name="Freeform 23"/>
            <p:cNvSpPr/>
            <p:nvPr/>
          </p:nvSpPr>
          <p:spPr>
            <a:xfrm>
              <a:off x="561087" y="4775956"/>
              <a:ext cx="2249745" cy="1516372"/>
            </a:xfrm>
            <a:custGeom>
              <a:avLst/>
              <a:gdLst>
                <a:gd name="connsiteX0" fmla="*/ 0 w 2249745"/>
                <a:gd name="connsiteY0" fmla="*/ 151637 h 1516372"/>
                <a:gd name="connsiteX1" fmla="*/ 151637 w 2249745"/>
                <a:gd name="connsiteY1" fmla="*/ 0 h 1516372"/>
                <a:gd name="connsiteX2" fmla="*/ 2098108 w 2249745"/>
                <a:gd name="connsiteY2" fmla="*/ 0 h 1516372"/>
                <a:gd name="connsiteX3" fmla="*/ 2249745 w 2249745"/>
                <a:gd name="connsiteY3" fmla="*/ 151637 h 1516372"/>
                <a:gd name="connsiteX4" fmla="*/ 2249745 w 2249745"/>
                <a:gd name="connsiteY4" fmla="*/ 1364735 h 1516372"/>
                <a:gd name="connsiteX5" fmla="*/ 2098108 w 2249745"/>
                <a:gd name="connsiteY5" fmla="*/ 1516372 h 1516372"/>
                <a:gd name="connsiteX6" fmla="*/ 151637 w 2249745"/>
                <a:gd name="connsiteY6" fmla="*/ 1516372 h 1516372"/>
                <a:gd name="connsiteX7" fmla="*/ 0 w 2249745"/>
                <a:gd name="connsiteY7" fmla="*/ 1364735 h 1516372"/>
                <a:gd name="connsiteX8" fmla="*/ 0 w 2249745"/>
                <a:gd name="connsiteY8" fmla="*/ 151637 h 15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1516372">
                  <a:moveTo>
                    <a:pt x="0" y="151637"/>
                  </a:moveTo>
                  <a:cubicBezTo>
                    <a:pt x="0" y="67890"/>
                    <a:pt x="67890" y="0"/>
                    <a:pt x="151637" y="0"/>
                  </a:cubicBezTo>
                  <a:lnTo>
                    <a:pt x="2098108" y="0"/>
                  </a:lnTo>
                  <a:cubicBezTo>
                    <a:pt x="2181855" y="0"/>
                    <a:pt x="2249745" y="67890"/>
                    <a:pt x="2249745" y="151637"/>
                  </a:cubicBezTo>
                  <a:lnTo>
                    <a:pt x="2249745" y="1364735"/>
                  </a:lnTo>
                  <a:cubicBezTo>
                    <a:pt x="2249745" y="1448482"/>
                    <a:pt x="2181855" y="1516372"/>
                    <a:pt x="2098108" y="1516372"/>
                  </a:cubicBezTo>
                  <a:lnTo>
                    <a:pt x="151637" y="1516372"/>
                  </a:lnTo>
                  <a:cubicBezTo>
                    <a:pt x="67890" y="1516372"/>
                    <a:pt x="0" y="1448482"/>
                    <a:pt x="0" y="1364735"/>
                  </a:cubicBezTo>
                  <a:lnTo>
                    <a:pt x="0" y="15163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12993" tIns="95848" rIns="112993" bIns="95848" numCol="1" spcCol="1270" anchor="ctr" anchorCtr="0">
              <a:noAutofit/>
            </a:bodyPr>
            <a:lstStyle/>
            <a:p>
              <a:pPr lvl="0" algn="ctr" defTabSz="1200150" rtl="0">
                <a:lnSpc>
                  <a:spcPct val="90000"/>
                </a:lnSpc>
                <a:spcBef>
                  <a:spcPct val="0"/>
                </a:spcBef>
                <a:spcAft>
                  <a:spcPct val="35000"/>
                </a:spcAft>
              </a:pPr>
              <a:r>
                <a:rPr lang="en-US" sz="2700" kern="1200" baseline="0" dirty="0" smtClean="0"/>
                <a:t>IOPS and Throughput</a:t>
              </a:r>
              <a:endParaRPr lang="en-US" sz="2700" kern="1200" dirty="0"/>
            </a:p>
          </p:txBody>
        </p:sp>
      </p:grpSp>
      <p:grpSp>
        <p:nvGrpSpPr>
          <p:cNvPr id="19" name="Group 28"/>
          <p:cNvGrpSpPr/>
          <p:nvPr/>
        </p:nvGrpSpPr>
        <p:grpSpPr>
          <a:xfrm>
            <a:off x="3302964" y="1516062"/>
            <a:ext cx="2812181" cy="5029199"/>
            <a:chOff x="3302964" y="1516062"/>
            <a:chExt cx="2812181" cy="5029199"/>
          </a:xfrm>
        </p:grpSpPr>
        <p:sp>
          <p:nvSpPr>
            <p:cNvPr id="8" name="Freeform 29"/>
            <p:cNvSpPr/>
            <p:nvPr/>
          </p:nvSpPr>
          <p:spPr>
            <a:xfrm>
              <a:off x="3302964" y="1516062"/>
              <a:ext cx="2812181" cy="5029199"/>
            </a:xfrm>
            <a:custGeom>
              <a:avLst/>
              <a:gdLst>
                <a:gd name="connsiteX0" fmla="*/ 0 w 2812181"/>
                <a:gd name="connsiteY0" fmla="*/ 281218 h 5029199"/>
                <a:gd name="connsiteX1" fmla="*/ 281218 w 2812181"/>
                <a:gd name="connsiteY1" fmla="*/ 0 h 5029199"/>
                <a:gd name="connsiteX2" fmla="*/ 2530963 w 2812181"/>
                <a:gd name="connsiteY2" fmla="*/ 0 h 5029199"/>
                <a:gd name="connsiteX3" fmla="*/ 2812181 w 2812181"/>
                <a:gd name="connsiteY3" fmla="*/ 281218 h 5029199"/>
                <a:gd name="connsiteX4" fmla="*/ 2812181 w 2812181"/>
                <a:gd name="connsiteY4" fmla="*/ 4747981 h 5029199"/>
                <a:gd name="connsiteX5" fmla="*/ 2530963 w 2812181"/>
                <a:gd name="connsiteY5" fmla="*/ 5029199 h 5029199"/>
                <a:gd name="connsiteX6" fmla="*/ 281218 w 2812181"/>
                <a:gd name="connsiteY6" fmla="*/ 5029199 h 5029199"/>
                <a:gd name="connsiteX7" fmla="*/ 0 w 2812181"/>
                <a:gd name="connsiteY7" fmla="*/ 4747981 h 5029199"/>
                <a:gd name="connsiteX8" fmla="*/ 0 w 2812181"/>
                <a:gd name="connsiteY8" fmla="*/ 281218 h 502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1" h="5029199">
                  <a:moveTo>
                    <a:pt x="0" y="281218"/>
                  </a:moveTo>
                  <a:cubicBezTo>
                    <a:pt x="0" y="125906"/>
                    <a:pt x="125906" y="0"/>
                    <a:pt x="281218" y="0"/>
                  </a:cubicBezTo>
                  <a:lnTo>
                    <a:pt x="2530963" y="0"/>
                  </a:lnTo>
                  <a:cubicBezTo>
                    <a:pt x="2686275" y="0"/>
                    <a:pt x="2812181" y="125906"/>
                    <a:pt x="2812181" y="281218"/>
                  </a:cubicBezTo>
                  <a:lnTo>
                    <a:pt x="2812181" y="4747981"/>
                  </a:lnTo>
                  <a:cubicBezTo>
                    <a:pt x="2812181" y="4903293"/>
                    <a:pt x="2686275" y="5029199"/>
                    <a:pt x="2530963" y="5029199"/>
                  </a:cubicBezTo>
                  <a:lnTo>
                    <a:pt x="281218" y="5029199"/>
                  </a:lnTo>
                  <a:cubicBezTo>
                    <a:pt x="125906" y="5029199"/>
                    <a:pt x="0" y="4903293"/>
                    <a:pt x="0" y="4747981"/>
                  </a:cubicBezTo>
                  <a:lnTo>
                    <a:pt x="0" y="281218"/>
                  </a:lnTo>
                  <a:close/>
                </a:path>
              </a:pathLst>
            </a:cu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25730" tIns="125730" rIns="125730" bIns="3646169" numCol="1" spcCol="1270" anchor="ctr" anchorCtr="0">
              <a:noAutofit/>
            </a:bodyPr>
            <a:lstStyle/>
            <a:p>
              <a:pPr lvl="0" algn="ctr" defTabSz="1466850" rtl="0">
                <a:lnSpc>
                  <a:spcPct val="90000"/>
                </a:lnSpc>
                <a:spcBef>
                  <a:spcPct val="0"/>
                </a:spcBef>
                <a:spcAft>
                  <a:spcPct val="35000"/>
                </a:spcAft>
              </a:pPr>
              <a:r>
                <a:rPr lang="en-US" sz="3300" kern="1200" baseline="0" dirty="0" smtClean="0"/>
                <a:t>Traffic Patterns</a:t>
              </a:r>
              <a:endParaRPr lang="en-US" sz="3300" kern="1200" dirty="0"/>
            </a:p>
          </p:txBody>
        </p:sp>
        <p:sp>
          <p:nvSpPr>
            <p:cNvPr id="9" name="Freeform 30"/>
            <p:cNvSpPr/>
            <p:nvPr/>
          </p:nvSpPr>
          <p:spPr>
            <a:xfrm>
              <a:off x="3584182" y="3025251"/>
              <a:ext cx="2249745" cy="988036"/>
            </a:xfrm>
            <a:custGeom>
              <a:avLst/>
              <a:gdLst>
                <a:gd name="connsiteX0" fmla="*/ 0 w 2249745"/>
                <a:gd name="connsiteY0" fmla="*/ 98804 h 988036"/>
                <a:gd name="connsiteX1" fmla="*/ 98804 w 2249745"/>
                <a:gd name="connsiteY1" fmla="*/ 0 h 988036"/>
                <a:gd name="connsiteX2" fmla="*/ 2150941 w 2249745"/>
                <a:gd name="connsiteY2" fmla="*/ 0 h 988036"/>
                <a:gd name="connsiteX3" fmla="*/ 2249745 w 2249745"/>
                <a:gd name="connsiteY3" fmla="*/ 98804 h 988036"/>
                <a:gd name="connsiteX4" fmla="*/ 2249745 w 2249745"/>
                <a:gd name="connsiteY4" fmla="*/ 889232 h 988036"/>
                <a:gd name="connsiteX5" fmla="*/ 2150941 w 2249745"/>
                <a:gd name="connsiteY5" fmla="*/ 988036 h 988036"/>
                <a:gd name="connsiteX6" fmla="*/ 98804 w 2249745"/>
                <a:gd name="connsiteY6" fmla="*/ 988036 h 988036"/>
                <a:gd name="connsiteX7" fmla="*/ 0 w 2249745"/>
                <a:gd name="connsiteY7" fmla="*/ 889232 h 988036"/>
                <a:gd name="connsiteX8" fmla="*/ 0 w 2249745"/>
                <a:gd name="connsiteY8" fmla="*/ 98804 h 98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988036">
                  <a:moveTo>
                    <a:pt x="0" y="98804"/>
                  </a:moveTo>
                  <a:cubicBezTo>
                    <a:pt x="0" y="44236"/>
                    <a:pt x="44236" y="0"/>
                    <a:pt x="98804" y="0"/>
                  </a:cubicBezTo>
                  <a:lnTo>
                    <a:pt x="2150941" y="0"/>
                  </a:lnTo>
                  <a:cubicBezTo>
                    <a:pt x="2205509" y="0"/>
                    <a:pt x="2249745" y="44236"/>
                    <a:pt x="2249745" y="98804"/>
                  </a:cubicBezTo>
                  <a:lnTo>
                    <a:pt x="2249745" y="889232"/>
                  </a:lnTo>
                  <a:cubicBezTo>
                    <a:pt x="2249745" y="943800"/>
                    <a:pt x="2205509" y="988036"/>
                    <a:pt x="2150941" y="988036"/>
                  </a:cubicBezTo>
                  <a:lnTo>
                    <a:pt x="98804" y="988036"/>
                  </a:lnTo>
                  <a:cubicBezTo>
                    <a:pt x="44236" y="988036"/>
                    <a:pt x="0" y="943800"/>
                    <a:pt x="0" y="889232"/>
                  </a:cubicBezTo>
                  <a:lnTo>
                    <a:pt x="0" y="98804"/>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97519" tIns="80374" rIns="97519" bIns="80374" numCol="1" spcCol="1270" anchor="ctr" anchorCtr="0">
              <a:noAutofit/>
            </a:bodyPr>
            <a:lstStyle/>
            <a:p>
              <a:pPr lvl="0" algn="ctr" defTabSz="1200150" rtl="0">
                <a:lnSpc>
                  <a:spcPct val="90000"/>
                </a:lnSpc>
                <a:spcBef>
                  <a:spcPct val="0"/>
                </a:spcBef>
                <a:spcAft>
                  <a:spcPct val="35000"/>
                </a:spcAft>
              </a:pPr>
              <a:r>
                <a:rPr lang="en-US" sz="2700" kern="1200" baseline="0" dirty="0" smtClean="0"/>
                <a:t>IO Size</a:t>
              </a:r>
              <a:endParaRPr lang="en-US" sz="2700" kern="1200" dirty="0"/>
            </a:p>
          </p:txBody>
        </p:sp>
        <p:sp>
          <p:nvSpPr>
            <p:cNvPr id="10" name="Freeform 31"/>
            <p:cNvSpPr/>
            <p:nvPr/>
          </p:nvSpPr>
          <p:spPr>
            <a:xfrm>
              <a:off x="3584182" y="4165293"/>
              <a:ext cx="2249745" cy="988036"/>
            </a:xfrm>
            <a:custGeom>
              <a:avLst/>
              <a:gdLst>
                <a:gd name="connsiteX0" fmla="*/ 0 w 2249745"/>
                <a:gd name="connsiteY0" fmla="*/ 98804 h 988036"/>
                <a:gd name="connsiteX1" fmla="*/ 98804 w 2249745"/>
                <a:gd name="connsiteY1" fmla="*/ 0 h 988036"/>
                <a:gd name="connsiteX2" fmla="*/ 2150941 w 2249745"/>
                <a:gd name="connsiteY2" fmla="*/ 0 h 988036"/>
                <a:gd name="connsiteX3" fmla="*/ 2249745 w 2249745"/>
                <a:gd name="connsiteY3" fmla="*/ 98804 h 988036"/>
                <a:gd name="connsiteX4" fmla="*/ 2249745 w 2249745"/>
                <a:gd name="connsiteY4" fmla="*/ 889232 h 988036"/>
                <a:gd name="connsiteX5" fmla="*/ 2150941 w 2249745"/>
                <a:gd name="connsiteY5" fmla="*/ 988036 h 988036"/>
                <a:gd name="connsiteX6" fmla="*/ 98804 w 2249745"/>
                <a:gd name="connsiteY6" fmla="*/ 988036 h 988036"/>
                <a:gd name="connsiteX7" fmla="*/ 0 w 2249745"/>
                <a:gd name="connsiteY7" fmla="*/ 889232 h 988036"/>
                <a:gd name="connsiteX8" fmla="*/ 0 w 2249745"/>
                <a:gd name="connsiteY8" fmla="*/ 98804 h 98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988036">
                  <a:moveTo>
                    <a:pt x="0" y="98804"/>
                  </a:moveTo>
                  <a:cubicBezTo>
                    <a:pt x="0" y="44236"/>
                    <a:pt x="44236" y="0"/>
                    <a:pt x="98804" y="0"/>
                  </a:cubicBezTo>
                  <a:lnTo>
                    <a:pt x="2150941" y="0"/>
                  </a:lnTo>
                  <a:cubicBezTo>
                    <a:pt x="2205509" y="0"/>
                    <a:pt x="2249745" y="44236"/>
                    <a:pt x="2249745" y="98804"/>
                  </a:cubicBezTo>
                  <a:lnTo>
                    <a:pt x="2249745" y="889232"/>
                  </a:lnTo>
                  <a:cubicBezTo>
                    <a:pt x="2249745" y="943800"/>
                    <a:pt x="2205509" y="988036"/>
                    <a:pt x="2150941" y="988036"/>
                  </a:cubicBezTo>
                  <a:lnTo>
                    <a:pt x="98804" y="988036"/>
                  </a:lnTo>
                  <a:cubicBezTo>
                    <a:pt x="44236" y="988036"/>
                    <a:pt x="0" y="943800"/>
                    <a:pt x="0" y="889232"/>
                  </a:cubicBezTo>
                  <a:lnTo>
                    <a:pt x="0" y="98804"/>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97519" tIns="80374" rIns="97519" bIns="80374" numCol="1" spcCol="1270" anchor="ctr" anchorCtr="0">
              <a:noAutofit/>
            </a:bodyPr>
            <a:lstStyle/>
            <a:p>
              <a:pPr lvl="0" algn="ctr" defTabSz="1200150" rtl="0">
                <a:lnSpc>
                  <a:spcPct val="90000"/>
                </a:lnSpc>
                <a:spcBef>
                  <a:spcPct val="0"/>
                </a:spcBef>
                <a:spcAft>
                  <a:spcPct val="35000"/>
                </a:spcAft>
              </a:pPr>
              <a:r>
                <a:rPr lang="en-US" sz="2700" kern="1200" baseline="0" dirty="0" smtClean="0"/>
                <a:t>Queue Depth</a:t>
              </a:r>
              <a:endParaRPr lang="en-US" sz="2700" kern="1200" dirty="0"/>
            </a:p>
          </p:txBody>
        </p:sp>
        <p:sp>
          <p:nvSpPr>
            <p:cNvPr id="11" name="Freeform 32"/>
            <p:cNvSpPr/>
            <p:nvPr/>
          </p:nvSpPr>
          <p:spPr>
            <a:xfrm>
              <a:off x="3584182" y="5305335"/>
              <a:ext cx="2249745" cy="988036"/>
            </a:xfrm>
            <a:custGeom>
              <a:avLst/>
              <a:gdLst>
                <a:gd name="connsiteX0" fmla="*/ 0 w 2249745"/>
                <a:gd name="connsiteY0" fmla="*/ 98804 h 988036"/>
                <a:gd name="connsiteX1" fmla="*/ 98804 w 2249745"/>
                <a:gd name="connsiteY1" fmla="*/ 0 h 988036"/>
                <a:gd name="connsiteX2" fmla="*/ 2150941 w 2249745"/>
                <a:gd name="connsiteY2" fmla="*/ 0 h 988036"/>
                <a:gd name="connsiteX3" fmla="*/ 2249745 w 2249745"/>
                <a:gd name="connsiteY3" fmla="*/ 98804 h 988036"/>
                <a:gd name="connsiteX4" fmla="*/ 2249745 w 2249745"/>
                <a:gd name="connsiteY4" fmla="*/ 889232 h 988036"/>
                <a:gd name="connsiteX5" fmla="*/ 2150941 w 2249745"/>
                <a:gd name="connsiteY5" fmla="*/ 988036 h 988036"/>
                <a:gd name="connsiteX6" fmla="*/ 98804 w 2249745"/>
                <a:gd name="connsiteY6" fmla="*/ 988036 h 988036"/>
                <a:gd name="connsiteX7" fmla="*/ 0 w 2249745"/>
                <a:gd name="connsiteY7" fmla="*/ 889232 h 988036"/>
                <a:gd name="connsiteX8" fmla="*/ 0 w 2249745"/>
                <a:gd name="connsiteY8" fmla="*/ 98804 h 98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988036">
                  <a:moveTo>
                    <a:pt x="0" y="98804"/>
                  </a:moveTo>
                  <a:cubicBezTo>
                    <a:pt x="0" y="44236"/>
                    <a:pt x="44236" y="0"/>
                    <a:pt x="98804" y="0"/>
                  </a:cubicBezTo>
                  <a:lnTo>
                    <a:pt x="2150941" y="0"/>
                  </a:lnTo>
                  <a:cubicBezTo>
                    <a:pt x="2205509" y="0"/>
                    <a:pt x="2249745" y="44236"/>
                    <a:pt x="2249745" y="98804"/>
                  </a:cubicBezTo>
                  <a:lnTo>
                    <a:pt x="2249745" y="889232"/>
                  </a:lnTo>
                  <a:cubicBezTo>
                    <a:pt x="2249745" y="943800"/>
                    <a:pt x="2205509" y="988036"/>
                    <a:pt x="2150941" y="988036"/>
                  </a:cubicBezTo>
                  <a:lnTo>
                    <a:pt x="98804" y="988036"/>
                  </a:lnTo>
                  <a:cubicBezTo>
                    <a:pt x="44236" y="988036"/>
                    <a:pt x="0" y="943800"/>
                    <a:pt x="0" y="889232"/>
                  </a:cubicBezTo>
                  <a:lnTo>
                    <a:pt x="0" y="98804"/>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97519" tIns="80374" rIns="97519" bIns="80374" numCol="1" spcCol="1270" anchor="ctr" anchorCtr="0">
              <a:noAutofit/>
            </a:bodyPr>
            <a:lstStyle/>
            <a:p>
              <a:pPr lvl="0" algn="ctr" defTabSz="1200150" rtl="0">
                <a:lnSpc>
                  <a:spcPct val="90000"/>
                </a:lnSpc>
                <a:spcBef>
                  <a:spcPct val="0"/>
                </a:spcBef>
                <a:spcAft>
                  <a:spcPct val="35000"/>
                </a:spcAft>
              </a:pPr>
              <a:r>
                <a:rPr lang="en-US" sz="2700" kern="1200" baseline="0" dirty="0" smtClean="0"/>
                <a:t>Cache hits</a:t>
              </a:r>
              <a:endParaRPr lang="en-US" sz="2700" kern="1200" dirty="0"/>
            </a:p>
          </p:txBody>
        </p:sp>
      </p:grpSp>
      <p:grpSp>
        <p:nvGrpSpPr>
          <p:cNvPr id="20" name="Group 38"/>
          <p:cNvGrpSpPr/>
          <p:nvPr/>
        </p:nvGrpSpPr>
        <p:grpSpPr>
          <a:xfrm>
            <a:off x="6326059" y="1516062"/>
            <a:ext cx="2812181" cy="5029199"/>
            <a:chOff x="6326059" y="1516062"/>
            <a:chExt cx="2812181" cy="5029199"/>
          </a:xfrm>
        </p:grpSpPr>
        <p:sp>
          <p:nvSpPr>
            <p:cNvPr id="12" name="Freeform 39"/>
            <p:cNvSpPr/>
            <p:nvPr/>
          </p:nvSpPr>
          <p:spPr>
            <a:xfrm>
              <a:off x="6326059" y="1516062"/>
              <a:ext cx="2812181" cy="5029199"/>
            </a:xfrm>
            <a:custGeom>
              <a:avLst/>
              <a:gdLst>
                <a:gd name="connsiteX0" fmla="*/ 0 w 2812181"/>
                <a:gd name="connsiteY0" fmla="*/ 281218 h 5029199"/>
                <a:gd name="connsiteX1" fmla="*/ 281218 w 2812181"/>
                <a:gd name="connsiteY1" fmla="*/ 0 h 5029199"/>
                <a:gd name="connsiteX2" fmla="*/ 2530963 w 2812181"/>
                <a:gd name="connsiteY2" fmla="*/ 0 h 5029199"/>
                <a:gd name="connsiteX3" fmla="*/ 2812181 w 2812181"/>
                <a:gd name="connsiteY3" fmla="*/ 281218 h 5029199"/>
                <a:gd name="connsiteX4" fmla="*/ 2812181 w 2812181"/>
                <a:gd name="connsiteY4" fmla="*/ 4747981 h 5029199"/>
                <a:gd name="connsiteX5" fmla="*/ 2530963 w 2812181"/>
                <a:gd name="connsiteY5" fmla="*/ 5029199 h 5029199"/>
                <a:gd name="connsiteX6" fmla="*/ 281218 w 2812181"/>
                <a:gd name="connsiteY6" fmla="*/ 5029199 h 5029199"/>
                <a:gd name="connsiteX7" fmla="*/ 0 w 2812181"/>
                <a:gd name="connsiteY7" fmla="*/ 4747981 h 5029199"/>
                <a:gd name="connsiteX8" fmla="*/ 0 w 2812181"/>
                <a:gd name="connsiteY8" fmla="*/ 281218 h 502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1" h="5029199">
                  <a:moveTo>
                    <a:pt x="0" y="281218"/>
                  </a:moveTo>
                  <a:cubicBezTo>
                    <a:pt x="0" y="125906"/>
                    <a:pt x="125906" y="0"/>
                    <a:pt x="281218" y="0"/>
                  </a:cubicBezTo>
                  <a:lnTo>
                    <a:pt x="2530963" y="0"/>
                  </a:lnTo>
                  <a:cubicBezTo>
                    <a:pt x="2686275" y="0"/>
                    <a:pt x="2812181" y="125906"/>
                    <a:pt x="2812181" y="281218"/>
                  </a:cubicBezTo>
                  <a:lnTo>
                    <a:pt x="2812181" y="4747981"/>
                  </a:lnTo>
                  <a:cubicBezTo>
                    <a:pt x="2812181" y="4903293"/>
                    <a:pt x="2686275" y="5029199"/>
                    <a:pt x="2530963" y="5029199"/>
                  </a:cubicBezTo>
                  <a:lnTo>
                    <a:pt x="281218" y="5029199"/>
                  </a:lnTo>
                  <a:cubicBezTo>
                    <a:pt x="125906" y="5029199"/>
                    <a:pt x="0" y="4903293"/>
                    <a:pt x="0" y="4747981"/>
                  </a:cubicBezTo>
                  <a:lnTo>
                    <a:pt x="0" y="281218"/>
                  </a:lnTo>
                  <a:close/>
                </a:path>
              </a:pathLst>
            </a:cu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25730" tIns="125730" rIns="125730" bIns="3646169" numCol="1" spcCol="1270" anchor="ctr" anchorCtr="0">
              <a:noAutofit/>
            </a:bodyPr>
            <a:lstStyle/>
            <a:p>
              <a:pPr lvl="0" algn="ctr" defTabSz="1466850" rtl="0">
                <a:lnSpc>
                  <a:spcPct val="90000"/>
                </a:lnSpc>
                <a:spcBef>
                  <a:spcPct val="0"/>
                </a:spcBef>
                <a:spcAft>
                  <a:spcPct val="35000"/>
                </a:spcAft>
              </a:pPr>
              <a:r>
                <a:rPr lang="en-US" sz="3300" kern="1200" baseline="0" dirty="0" smtClean="0"/>
                <a:t>Migration</a:t>
              </a:r>
              <a:endParaRPr lang="en-US" sz="3300" kern="1200" dirty="0"/>
            </a:p>
          </p:txBody>
        </p:sp>
        <p:sp>
          <p:nvSpPr>
            <p:cNvPr id="13" name="Freeform 40"/>
            <p:cNvSpPr/>
            <p:nvPr/>
          </p:nvSpPr>
          <p:spPr>
            <a:xfrm>
              <a:off x="6607278" y="3026295"/>
              <a:ext cx="2249745" cy="1516372"/>
            </a:xfrm>
            <a:custGeom>
              <a:avLst/>
              <a:gdLst>
                <a:gd name="connsiteX0" fmla="*/ 0 w 2249745"/>
                <a:gd name="connsiteY0" fmla="*/ 151637 h 1516372"/>
                <a:gd name="connsiteX1" fmla="*/ 151637 w 2249745"/>
                <a:gd name="connsiteY1" fmla="*/ 0 h 1516372"/>
                <a:gd name="connsiteX2" fmla="*/ 2098108 w 2249745"/>
                <a:gd name="connsiteY2" fmla="*/ 0 h 1516372"/>
                <a:gd name="connsiteX3" fmla="*/ 2249745 w 2249745"/>
                <a:gd name="connsiteY3" fmla="*/ 151637 h 1516372"/>
                <a:gd name="connsiteX4" fmla="*/ 2249745 w 2249745"/>
                <a:gd name="connsiteY4" fmla="*/ 1364735 h 1516372"/>
                <a:gd name="connsiteX5" fmla="*/ 2098108 w 2249745"/>
                <a:gd name="connsiteY5" fmla="*/ 1516372 h 1516372"/>
                <a:gd name="connsiteX6" fmla="*/ 151637 w 2249745"/>
                <a:gd name="connsiteY6" fmla="*/ 1516372 h 1516372"/>
                <a:gd name="connsiteX7" fmla="*/ 0 w 2249745"/>
                <a:gd name="connsiteY7" fmla="*/ 1364735 h 1516372"/>
                <a:gd name="connsiteX8" fmla="*/ 0 w 2249745"/>
                <a:gd name="connsiteY8" fmla="*/ 151637 h 15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1516372">
                  <a:moveTo>
                    <a:pt x="0" y="151637"/>
                  </a:moveTo>
                  <a:cubicBezTo>
                    <a:pt x="0" y="67890"/>
                    <a:pt x="67890" y="0"/>
                    <a:pt x="151637" y="0"/>
                  </a:cubicBezTo>
                  <a:lnTo>
                    <a:pt x="2098108" y="0"/>
                  </a:lnTo>
                  <a:cubicBezTo>
                    <a:pt x="2181855" y="0"/>
                    <a:pt x="2249745" y="67890"/>
                    <a:pt x="2249745" y="151637"/>
                  </a:cubicBezTo>
                  <a:lnTo>
                    <a:pt x="2249745" y="1364735"/>
                  </a:lnTo>
                  <a:cubicBezTo>
                    <a:pt x="2249745" y="1448482"/>
                    <a:pt x="2181855" y="1516372"/>
                    <a:pt x="2098108" y="1516372"/>
                  </a:cubicBezTo>
                  <a:lnTo>
                    <a:pt x="151637" y="1516372"/>
                  </a:lnTo>
                  <a:cubicBezTo>
                    <a:pt x="67890" y="1516372"/>
                    <a:pt x="0" y="1448482"/>
                    <a:pt x="0" y="1364735"/>
                  </a:cubicBezTo>
                  <a:lnTo>
                    <a:pt x="0" y="15163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12993" tIns="95848" rIns="112993" bIns="95848" numCol="1" spcCol="1270" anchor="ctr" anchorCtr="0">
              <a:noAutofit/>
            </a:bodyPr>
            <a:lstStyle/>
            <a:p>
              <a:pPr lvl="0" algn="ctr" defTabSz="1200150" rtl="0">
                <a:lnSpc>
                  <a:spcPct val="90000"/>
                </a:lnSpc>
                <a:spcBef>
                  <a:spcPct val="0"/>
                </a:spcBef>
                <a:spcAft>
                  <a:spcPct val="35000"/>
                </a:spcAft>
              </a:pPr>
              <a:r>
                <a:rPr lang="en-US" sz="2700" kern="1200" baseline="0" dirty="0" smtClean="0"/>
                <a:t>Cost Optimization</a:t>
              </a:r>
              <a:endParaRPr lang="en-US" sz="2700" kern="1200" dirty="0"/>
            </a:p>
          </p:txBody>
        </p:sp>
        <p:sp>
          <p:nvSpPr>
            <p:cNvPr id="14" name="Freeform 41"/>
            <p:cNvSpPr/>
            <p:nvPr/>
          </p:nvSpPr>
          <p:spPr>
            <a:xfrm>
              <a:off x="6607278" y="4775956"/>
              <a:ext cx="2249745" cy="1516372"/>
            </a:xfrm>
            <a:custGeom>
              <a:avLst/>
              <a:gdLst>
                <a:gd name="connsiteX0" fmla="*/ 0 w 2249745"/>
                <a:gd name="connsiteY0" fmla="*/ 151637 h 1516372"/>
                <a:gd name="connsiteX1" fmla="*/ 151637 w 2249745"/>
                <a:gd name="connsiteY1" fmla="*/ 0 h 1516372"/>
                <a:gd name="connsiteX2" fmla="*/ 2098108 w 2249745"/>
                <a:gd name="connsiteY2" fmla="*/ 0 h 1516372"/>
                <a:gd name="connsiteX3" fmla="*/ 2249745 w 2249745"/>
                <a:gd name="connsiteY3" fmla="*/ 151637 h 1516372"/>
                <a:gd name="connsiteX4" fmla="*/ 2249745 w 2249745"/>
                <a:gd name="connsiteY4" fmla="*/ 1364735 h 1516372"/>
                <a:gd name="connsiteX5" fmla="*/ 2098108 w 2249745"/>
                <a:gd name="connsiteY5" fmla="*/ 1516372 h 1516372"/>
                <a:gd name="connsiteX6" fmla="*/ 151637 w 2249745"/>
                <a:gd name="connsiteY6" fmla="*/ 1516372 h 1516372"/>
                <a:gd name="connsiteX7" fmla="*/ 0 w 2249745"/>
                <a:gd name="connsiteY7" fmla="*/ 1364735 h 1516372"/>
                <a:gd name="connsiteX8" fmla="*/ 0 w 2249745"/>
                <a:gd name="connsiteY8" fmla="*/ 151637 h 15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1516372">
                  <a:moveTo>
                    <a:pt x="0" y="151637"/>
                  </a:moveTo>
                  <a:cubicBezTo>
                    <a:pt x="0" y="67890"/>
                    <a:pt x="67890" y="0"/>
                    <a:pt x="151637" y="0"/>
                  </a:cubicBezTo>
                  <a:lnTo>
                    <a:pt x="2098108" y="0"/>
                  </a:lnTo>
                  <a:cubicBezTo>
                    <a:pt x="2181855" y="0"/>
                    <a:pt x="2249745" y="67890"/>
                    <a:pt x="2249745" y="151637"/>
                  </a:cubicBezTo>
                  <a:lnTo>
                    <a:pt x="2249745" y="1364735"/>
                  </a:lnTo>
                  <a:cubicBezTo>
                    <a:pt x="2249745" y="1448482"/>
                    <a:pt x="2181855" y="1516372"/>
                    <a:pt x="2098108" y="1516372"/>
                  </a:cubicBezTo>
                  <a:lnTo>
                    <a:pt x="151637" y="1516372"/>
                  </a:lnTo>
                  <a:cubicBezTo>
                    <a:pt x="67890" y="1516372"/>
                    <a:pt x="0" y="1448482"/>
                    <a:pt x="0" y="1364735"/>
                  </a:cubicBezTo>
                  <a:lnTo>
                    <a:pt x="0" y="15163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12993" tIns="95848" rIns="112993" bIns="95848" numCol="1" spcCol="1270" anchor="ctr" anchorCtr="0">
              <a:noAutofit/>
            </a:bodyPr>
            <a:lstStyle/>
            <a:p>
              <a:pPr lvl="0" algn="ctr" defTabSz="1200150" rtl="0">
                <a:lnSpc>
                  <a:spcPct val="90000"/>
                </a:lnSpc>
                <a:spcBef>
                  <a:spcPct val="0"/>
                </a:spcBef>
                <a:spcAft>
                  <a:spcPct val="35000"/>
                </a:spcAft>
              </a:pPr>
              <a:r>
                <a:rPr lang="en-US" sz="2700" kern="1200" baseline="0" dirty="0" smtClean="0"/>
                <a:t>Migration tips</a:t>
              </a:r>
              <a:endParaRPr lang="en-US" sz="2700" kern="1200" dirty="0"/>
            </a:p>
          </p:txBody>
        </p:sp>
      </p:grpSp>
      <p:grpSp>
        <p:nvGrpSpPr>
          <p:cNvPr id="21" name="Group 46"/>
          <p:cNvGrpSpPr/>
          <p:nvPr/>
        </p:nvGrpSpPr>
        <p:grpSpPr>
          <a:xfrm>
            <a:off x="9349155" y="1516062"/>
            <a:ext cx="2812181" cy="5029199"/>
            <a:chOff x="9349155" y="1516062"/>
            <a:chExt cx="2812181" cy="5029199"/>
          </a:xfrm>
        </p:grpSpPr>
        <p:sp>
          <p:nvSpPr>
            <p:cNvPr id="15" name="Freeform 47"/>
            <p:cNvSpPr/>
            <p:nvPr/>
          </p:nvSpPr>
          <p:spPr>
            <a:xfrm>
              <a:off x="9349155" y="1516062"/>
              <a:ext cx="2812181" cy="5029199"/>
            </a:xfrm>
            <a:custGeom>
              <a:avLst/>
              <a:gdLst>
                <a:gd name="connsiteX0" fmla="*/ 0 w 2812181"/>
                <a:gd name="connsiteY0" fmla="*/ 281218 h 5029199"/>
                <a:gd name="connsiteX1" fmla="*/ 281218 w 2812181"/>
                <a:gd name="connsiteY1" fmla="*/ 0 h 5029199"/>
                <a:gd name="connsiteX2" fmla="*/ 2530963 w 2812181"/>
                <a:gd name="connsiteY2" fmla="*/ 0 h 5029199"/>
                <a:gd name="connsiteX3" fmla="*/ 2812181 w 2812181"/>
                <a:gd name="connsiteY3" fmla="*/ 281218 h 5029199"/>
                <a:gd name="connsiteX4" fmla="*/ 2812181 w 2812181"/>
                <a:gd name="connsiteY4" fmla="*/ 4747981 h 5029199"/>
                <a:gd name="connsiteX5" fmla="*/ 2530963 w 2812181"/>
                <a:gd name="connsiteY5" fmla="*/ 5029199 h 5029199"/>
                <a:gd name="connsiteX6" fmla="*/ 281218 w 2812181"/>
                <a:gd name="connsiteY6" fmla="*/ 5029199 h 5029199"/>
                <a:gd name="connsiteX7" fmla="*/ 0 w 2812181"/>
                <a:gd name="connsiteY7" fmla="*/ 4747981 h 5029199"/>
                <a:gd name="connsiteX8" fmla="*/ 0 w 2812181"/>
                <a:gd name="connsiteY8" fmla="*/ 281218 h 502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1" h="5029199">
                  <a:moveTo>
                    <a:pt x="0" y="281218"/>
                  </a:moveTo>
                  <a:cubicBezTo>
                    <a:pt x="0" y="125906"/>
                    <a:pt x="125906" y="0"/>
                    <a:pt x="281218" y="0"/>
                  </a:cubicBezTo>
                  <a:lnTo>
                    <a:pt x="2530963" y="0"/>
                  </a:lnTo>
                  <a:cubicBezTo>
                    <a:pt x="2686275" y="0"/>
                    <a:pt x="2812181" y="125906"/>
                    <a:pt x="2812181" y="281218"/>
                  </a:cubicBezTo>
                  <a:lnTo>
                    <a:pt x="2812181" y="4747981"/>
                  </a:lnTo>
                  <a:cubicBezTo>
                    <a:pt x="2812181" y="4903293"/>
                    <a:pt x="2686275" y="5029199"/>
                    <a:pt x="2530963" y="5029199"/>
                  </a:cubicBezTo>
                  <a:lnTo>
                    <a:pt x="281218" y="5029199"/>
                  </a:lnTo>
                  <a:cubicBezTo>
                    <a:pt x="125906" y="5029199"/>
                    <a:pt x="0" y="4903293"/>
                    <a:pt x="0" y="4747981"/>
                  </a:cubicBezTo>
                  <a:lnTo>
                    <a:pt x="0" y="281218"/>
                  </a:lnTo>
                  <a:close/>
                </a:path>
              </a:pathLst>
            </a:cu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25730" tIns="125730" rIns="125730" bIns="3646169" numCol="1" spcCol="1270" anchor="ctr" anchorCtr="0">
              <a:noAutofit/>
            </a:bodyPr>
            <a:lstStyle/>
            <a:p>
              <a:pPr lvl="0" algn="ctr" defTabSz="1466850" rtl="0">
                <a:lnSpc>
                  <a:spcPct val="90000"/>
                </a:lnSpc>
                <a:spcBef>
                  <a:spcPct val="0"/>
                </a:spcBef>
                <a:spcAft>
                  <a:spcPct val="35000"/>
                </a:spcAft>
              </a:pPr>
              <a:r>
                <a:rPr lang="en-US" sz="3300" kern="1200" dirty="0" smtClean="0"/>
                <a:t>Backup/DR</a:t>
              </a:r>
              <a:endParaRPr lang="en-US" sz="3300" kern="1200" dirty="0"/>
            </a:p>
          </p:txBody>
        </p:sp>
        <p:sp>
          <p:nvSpPr>
            <p:cNvPr id="16" name="Freeform 48"/>
            <p:cNvSpPr/>
            <p:nvPr/>
          </p:nvSpPr>
          <p:spPr>
            <a:xfrm>
              <a:off x="9630373" y="3026295"/>
              <a:ext cx="2249745" cy="1516372"/>
            </a:xfrm>
            <a:custGeom>
              <a:avLst/>
              <a:gdLst>
                <a:gd name="connsiteX0" fmla="*/ 0 w 2249745"/>
                <a:gd name="connsiteY0" fmla="*/ 151637 h 1516372"/>
                <a:gd name="connsiteX1" fmla="*/ 151637 w 2249745"/>
                <a:gd name="connsiteY1" fmla="*/ 0 h 1516372"/>
                <a:gd name="connsiteX2" fmla="*/ 2098108 w 2249745"/>
                <a:gd name="connsiteY2" fmla="*/ 0 h 1516372"/>
                <a:gd name="connsiteX3" fmla="*/ 2249745 w 2249745"/>
                <a:gd name="connsiteY3" fmla="*/ 151637 h 1516372"/>
                <a:gd name="connsiteX4" fmla="*/ 2249745 w 2249745"/>
                <a:gd name="connsiteY4" fmla="*/ 1364735 h 1516372"/>
                <a:gd name="connsiteX5" fmla="*/ 2098108 w 2249745"/>
                <a:gd name="connsiteY5" fmla="*/ 1516372 h 1516372"/>
                <a:gd name="connsiteX6" fmla="*/ 151637 w 2249745"/>
                <a:gd name="connsiteY6" fmla="*/ 1516372 h 1516372"/>
                <a:gd name="connsiteX7" fmla="*/ 0 w 2249745"/>
                <a:gd name="connsiteY7" fmla="*/ 1364735 h 1516372"/>
                <a:gd name="connsiteX8" fmla="*/ 0 w 2249745"/>
                <a:gd name="connsiteY8" fmla="*/ 151637 h 15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1516372">
                  <a:moveTo>
                    <a:pt x="0" y="151637"/>
                  </a:moveTo>
                  <a:cubicBezTo>
                    <a:pt x="0" y="67890"/>
                    <a:pt x="67890" y="0"/>
                    <a:pt x="151637" y="0"/>
                  </a:cubicBezTo>
                  <a:lnTo>
                    <a:pt x="2098108" y="0"/>
                  </a:lnTo>
                  <a:cubicBezTo>
                    <a:pt x="2181855" y="0"/>
                    <a:pt x="2249745" y="67890"/>
                    <a:pt x="2249745" y="151637"/>
                  </a:cubicBezTo>
                  <a:lnTo>
                    <a:pt x="2249745" y="1364735"/>
                  </a:lnTo>
                  <a:cubicBezTo>
                    <a:pt x="2249745" y="1448482"/>
                    <a:pt x="2181855" y="1516372"/>
                    <a:pt x="2098108" y="1516372"/>
                  </a:cubicBezTo>
                  <a:lnTo>
                    <a:pt x="151637" y="1516372"/>
                  </a:lnTo>
                  <a:cubicBezTo>
                    <a:pt x="67890" y="1516372"/>
                    <a:pt x="0" y="1448482"/>
                    <a:pt x="0" y="1364735"/>
                  </a:cubicBezTo>
                  <a:lnTo>
                    <a:pt x="0" y="15163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12993" tIns="95848" rIns="112993" bIns="95848" numCol="1" spcCol="1270" anchor="ctr" anchorCtr="0">
              <a:noAutofit/>
            </a:bodyPr>
            <a:lstStyle/>
            <a:p>
              <a:pPr lvl="0" algn="ctr" defTabSz="1200150" rtl="0">
                <a:lnSpc>
                  <a:spcPct val="90000"/>
                </a:lnSpc>
                <a:spcBef>
                  <a:spcPct val="0"/>
                </a:spcBef>
                <a:spcAft>
                  <a:spcPct val="35000"/>
                </a:spcAft>
              </a:pPr>
              <a:r>
                <a:rPr lang="en-US" sz="2700" kern="1200" dirty="0" smtClean="0"/>
                <a:t>Backing up the VHDs</a:t>
              </a:r>
              <a:endParaRPr lang="en-US" sz="2700" kern="1200" dirty="0"/>
            </a:p>
          </p:txBody>
        </p:sp>
        <p:sp>
          <p:nvSpPr>
            <p:cNvPr id="17" name="Freeform 49"/>
            <p:cNvSpPr/>
            <p:nvPr/>
          </p:nvSpPr>
          <p:spPr>
            <a:xfrm>
              <a:off x="9630373" y="4775956"/>
              <a:ext cx="2249745" cy="1516372"/>
            </a:xfrm>
            <a:custGeom>
              <a:avLst/>
              <a:gdLst>
                <a:gd name="connsiteX0" fmla="*/ 0 w 2249745"/>
                <a:gd name="connsiteY0" fmla="*/ 151637 h 1516372"/>
                <a:gd name="connsiteX1" fmla="*/ 151637 w 2249745"/>
                <a:gd name="connsiteY1" fmla="*/ 0 h 1516372"/>
                <a:gd name="connsiteX2" fmla="*/ 2098108 w 2249745"/>
                <a:gd name="connsiteY2" fmla="*/ 0 h 1516372"/>
                <a:gd name="connsiteX3" fmla="*/ 2249745 w 2249745"/>
                <a:gd name="connsiteY3" fmla="*/ 151637 h 1516372"/>
                <a:gd name="connsiteX4" fmla="*/ 2249745 w 2249745"/>
                <a:gd name="connsiteY4" fmla="*/ 1364735 h 1516372"/>
                <a:gd name="connsiteX5" fmla="*/ 2098108 w 2249745"/>
                <a:gd name="connsiteY5" fmla="*/ 1516372 h 1516372"/>
                <a:gd name="connsiteX6" fmla="*/ 151637 w 2249745"/>
                <a:gd name="connsiteY6" fmla="*/ 1516372 h 1516372"/>
                <a:gd name="connsiteX7" fmla="*/ 0 w 2249745"/>
                <a:gd name="connsiteY7" fmla="*/ 1364735 h 1516372"/>
                <a:gd name="connsiteX8" fmla="*/ 0 w 2249745"/>
                <a:gd name="connsiteY8" fmla="*/ 151637 h 15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1516372">
                  <a:moveTo>
                    <a:pt x="0" y="151637"/>
                  </a:moveTo>
                  <a:cubicBezTo>
                    <a:pt x="0" y="67890"/>
                    <a:pt x="67890" y="0"/>
                    <a:pt x="151637" y="0"/>
                  </a:cubicBezTo>
                  <a:lnTo>
                    <a:pt x="2098108" y="0"/>
                  </a:lnTo>
                  <a:cubicBezTo>
                    <a:pt x="2181855" y="0"/>
                    <a:pt x="2249745" y="67890"/>
                    <a:pt x="2249745" y="151637"/>
                  </a:cubicBezTo>
                  <a:lnTo>
                    <a:pt x="2249745" y="1364735"/>
                  </a:lnTo>
                  <a:cubicBezTo>
                    <a:pt x="2249745" y="1448482"/>
                    <a:pt x="2181855" y="1516372"/>
                    <a:pt x="2098108" y="1516372"/>
                  </a:cubicBezTo>
                  <a:lnTo>
                    <a:pt x="151637" y="1516372"/>
                  </a:lnTo>
                  <a:cubicBezTo>
                    <a:pt x="67890" y="1516372"/>
                    <a:pt x="0" y="1448482"/>
                    <a:pt x="0" y="1364735"/>
                  </a:cubicBezTo>
                  <a:lnTo>
                    <a:pt x="0" y="15163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12993" tIns="95848" rIns="112993" bIns="95848" numCol="1" spcCol="1270" anchor="ctr" anchorCtr="0">
              <a:noAutofit/>
            </a:bodyPr>
            <a:lstStyle/>
            <a:p>
              <a:pPr lvl="0" algn="ctr" defTabSz="1200150" rtl="0">
                <a:lnSpc>
                  <a:spcPct val="90000"/>
                </a:lnSpc>
                <a:spcBef>
                  <a:spcPct val="0"/>
                </a:spcBef>
                <a:spcAft>
                  <a:spcPct val="35000"/>
                </a:spcAft>
              </a:pPr>
              <a:r>
                <a:rPr lang="en-US" sz="2700" kern="1200" dirty="0" smtClean="0"/>
                <a:t>Azure Backup</a:t>
              </a:r>
              <a:endParaRPr lang="en-US" sz="2700" kern="1200" dirty="0"/>
            </a:p>
          </p:txBody>
        </p:sp>
      </p:grpSp>
      <p:sp>
        <p:nvSpPr>
          <p:cNvPr id="22" name="Rounded Rectangle 21"/>
          <p:cNvSpPr/>
          <p:nvPr/>
        </p:nvSpPr>
        <p:spPr bwMode="auto">
          <a:xfrm>
            <a:off x="133910" y="1439862"/>
            <a:ext cx="3096000" cy="5181600"/>
          </a:xfrm>
          <a:prstGeom prst="roundRect">
            <a:avLst/>
          </a:prstGeom>
          <a:noFill/>
          <a:ln w="28575">
            <a:solidFill>
              <a:srgbClr val="FFC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42267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1000" tmFilter="0, 0; .2, .5; .8, .5; 1, 0"/>
                                        <p:tgtEl>
                                          <p:spTgt spid="18"/>
                                        </p:tgtEl>
                                      </p:cBhvr>
                                    </p:animEffect>
                                    <p:animScale>
                                      <p:cBhvr>
                                        <p:cTn id="11" dur="5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VM and Disk sizes</a:t>
            </a:r>
            <a:br>
              <a:rPr lang="en-US" sz="4800" dirty="0" smtClean="0"/>
            </a:br>
            <a:r>
              <a:rPr lang="en-US" sz="4000" dirty="0">
                <a:gradFill>
                  <a:gsLst>
                    <a:gs pos="16814">
                      <a:srgbClr val="47D8FF"/>
                    </a:gs>
                    <a:gs pos="23000">
                      <a:srgbClr val="47D8FF"/>
                    </a:gs>
                  </a:gsLst>
                  <a:lin ang="5400000" scaled="0"/>
                </a:gradFill>
              </a:rPr>
              <a:t>For Premium Storage</a:t>
            </a:r>
          </a:p>
        </p:txBody>
      </p:sp>
      <p:sp>
        <p:nvSpPr>
          <p:cNvPr id="3" name="Text Placeholder 2"/>
          <p:cNvSpPr>
            <a:spLocks noGrp="1"/>
          </p:cNvSpPr>
          <p:nvPr>
            <p:ph type="body" sz="quarter" idx="10"/>
          </p:nvPr>
        </p:nvSpPr>
        <p:spPr>
          <a:xfrm>
            <a:off x="326648" y="1592262"/>
            <a:ext cx="2514598" cy="797313"/>
          </a:xfrm>
        </p:spPr>
        <p:txBody>
          <a:bodyPr/>
          <a:lstStyle/>
          <a:p>
            <a:pPr>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VM sizes</a:t>
            </a:r>
          </a:p>
        </p:txBody>
      </p:sp>
      <p:graphicFrame>
        <p:nvGraphicFramePr>
          <p:cNvPr id="4" name="Table 5"/>
          <p:cNvGraphicFramePr>
            <a:graphicFrameLocks noGrp="1"/>
          </p:cNvGraphicFramePr>
          <p:nvPr>
            <p:extLst>
              <p:ext uri="{D42A27DB-BD31-4B8C-83A1-F6EECF244321}">
                <p14:modId xmlns:p14="http://schemas.microsoft.com/office/powerpoint/2010/main" val="3218152012"/>
              </p:ext>
            </p:extLst>
          </p:nvPr>
        </p:nvGraphicFramePr>
        <p:xfrm>
          <a:off x="2878532" y="5097462"/>
          <a:ext cx="9359505" cy="1752600"/>
        </p:xfrm>
        <a:graphic>
          <a:graphicData uri="http://schemas.openxmlformats.org/drawingml/2006/table">
            <a:tbl>
              <a:tblPr firstRow="1" firstCol="1">
                <a:tableStyleId>{93296810-A885-4BE3-A3E7-6D5BEEA58F35}</a:tableStyleId>
              </a:tblPr>
              <a:tblGrid>
                <a:gridCol w="2206816"/>
                <a:gridCol w="2580689"/>
                <a:gridCol w="2260600"/>
                <a:gridCol w="2311400"/>
              </a:tblGrid>
              <a:tr h="0">
                <a:tc>
                  <a:txBody>
                    <a:bodyPr/>
                    <a:lstStyle/>
                    <a:p>
                      <a:r>
                        <a:rPr lang="en-US" dirty="0"/>
                        <a:t>Storage Disk Type</a:t>
                      </a:r>
                    </a:p>
                  </a:txBody>
                  <a:tcPr marL="47625" marR="47625" marT="47625" marB="47625" anchor="ctr"/>
                </a:tc>
                <a:tc>
                  <a:txBody>
                    <a:bodyPr/>
                    <a:lstStyle/>
                    <a:p>
                      <a:r>
                        <a:rPr lang="en-US" dirty="0"/>
                        <a:t>P10</a:t>
                      </a:r>
                    </a:p>
                  </a:txBody>
                  <a:tcPr marL="47625" marR="47625" marT="47625" marB="47625" anchor="ctr"/>
                </a:tc>
                <a:tc>
                  <a:txBody>
                    <a:bodyPr/>
                    <a:lstStyle/>
                    <a:p>
                      <a:r>
                        <a:rPr lang="en-US" dirty="0"/>
                        <a:t>P20</a:t>
                      </a:r>
                    </a:p>
                  </a:txBody>
                  <a:tcPr marL="47625" marR="47625" marT="47625" marB="47625" anchor="ctr"/>
                </a:tc>
                <a:tc>
                  <a:txBody>
                    <a:bodyPr/>
                    <a:lstStyle/>
                    <a:p>
                      <a:r>
                        <a:rPr lang="en-US" dirty="0"/>
                        <a:t>P30</a:t>
                      </a:r>
                    </a:p>
                  </a:txBody>
                  <a:tcPr marL="47625" marR="47625" marT="47625" marB="47625" anchor="ctr"/>
                </a:tc>
              </a:tr>
              <a:tr h="0">
                <a:tc>
                  <a:txBody>
                    <a:bodyPr/>
                    <a:lstStyle/>
                    <a:p>
                      <a:r>
                        <a:rPr lang="en-US" dirty="0"/>
                        <a:t>Disk size</a:t>
                      </a:r>
                    </a:p>
                  </a:txBody>
                  <a:tcPr marL="47625" marR="47625" marT="47625" marB="47625" anchor="ctr"/>
                </a:tc>
                <a:tc>
                  <a:txBody>
                    <a:bodyPr/>
                    <a:lstStyle/>
                    <a:p>
                      <a:r>
                        <a:rPr lang="en-US" sz="1800" kern="1200" dirty="0">
                          <a:solidFill>
                            <a:schemeClr val="tx1"/>
                          </a:solidFill>
                          <a:latin typeface="+mn-lt"/>
                          <a:ea typeface="+mn-ea"/>
                          <a:cs typeface="+mn-cs"/>
                        </a:rPr>
                        <a:t>128 </a:t>
                      </a:r>
                      <a:r>
                        <a:rPr lang="en-US" sz="1800" kern="1200" dirty="0" err="1">
                          <a:solidFill>
                            <a:schemeClr val="tx1"/>
                          </a:solidFill>
                          <a:latin typeface="+mn-lt"/>
                          <a:ea typeface="+mn-ea"/>
                          <a:cs typeface="+mn-cs"/>
                        </a:rPr>
                        <a:t>GiB</a:t>
                      </a:r>
                      <a:endParaRPr lang="en-US" sz="1800" kern="1200" dirty="0">
                        <a:solidFill>
                          <a:schemeClr val="tx1"/>
                        </a:solidFill>
                        <a:latin typeface="+mn-lt"/>
                        <a:ea typeface="+mn-ea"/>
                        <a:cs typeface="+mn-cs"/>
                      </a:endParaRPr>
                    </a:p>
                  </a:txBody>
                  <a:tcPr marL="47625" marR="47625" marT="47625" marB="47625" anchor="ctr">
                    <a:solidFill>
                      <a:srgbClr val="505050"/>
                    </a:solidFill>
                  </a:tcPr>
                </a:tc>
                <a:tc>
                  <a:txBody>
                    <a:bodyPr/>
                    <a:lstStyle/>
                    <a:p>
                      <a:r>
                        <a:rPr lang="en-US" sz="1800" kern="1200">
                          <a:solidFill>
                            <a:schemeClr val="tx1"/>
                          </a:solidFill>
                          <a:latin typeface="+mn-lt"/>
                          <a:ea typeface="+mn-ea"/>
                          <a:cs typeface="+mn-cs"/>
                        </a:rPr>
                        <a:t>512 GiB</a:t>
                      </a:r>
                    </a:p>
                  </a:txBody>
                  <a:tcPr marL="47625" marR="47625" marT="47625" marB="47625" anchor="ctr">
                    <a:solidFill>
                      <a:srgbClr val="505050"/>
                    </a:solidFill>
                  </a:tcPr>
                </a:tc>
                <a:tc>
                  <a:txBody>
                    <a:bodyPr/>
                    <a:lstStyle/>
                    <a:p>
                      <a:r>
                        <a:rPr lang="en-US" sz="1800" kern="1200" dirty="0">
                          <a:solidFill>
                            <a:schemeClr val="tx1"/>
                          </a:solidFill>
                          <a:latin typeface="+mn-lt"/>
                          <a:ea typeface="+mn-ea"/>
                          <a:cs typeface="+mn-cs"/>
                        </a:rPr>
                        <a:t>1024 </a:t>
                      </a:r>
                      <a:r>
                        <a:rPr lang="en-US" sz="1800" kern="1200" dirty="0" err="1">
                          <a:solidFill>
                            <a:schemeClr val="tx1"/>
                          </a:solidFill>
                          <a:latin typeface="+mn-lt"/>
                          <a:ea typeface="+mn-ea"/>
                          <a:cs typeface="+mn-cs"/>
                        </a:rPr>
                        <a:t>GiB</a:t>
                      </a:r>
                      <a:r>
                        <a:rPr lang="en-US" sz="1800" kern="1200" dirty="0">
                          <a:solidFill>
                            <a:schemeClr val="tx1"/>
                          </a:solidFill>
                          <a:latin typeface="+mn-lt"/>
                          <a:ea typeface="+mn-ea"/>
                          <a:cs typeface="+mn-cs"/>
                        </a:rPr>
                        <a:t> (1 TB)</a:t>
                      </a:r>
                    </a:p>
                  </a:txBody>
                  <a:tcPr marL="47625" marR="47625" marT="47625" marB="47625" anchor="ctr">
                    <a:solidFill>
                      <a:srgbClr val="505050"/>
                    </a:solidFill>
                  </a:tcPr>
                </a:tc>
              </a:tr>
              <a:tr h="0">
                <a:tc>
                  <a:txBody>
                    <a:bodyPr/>
                    <a:lstStyle/>
                    <a:p>
                      <a:r>
                        <a:rPr lang="en-US" dirty="0"/>
                        <a:t>IOPS per disk</a:t>
                      </a:r>
                    </a:p>
                  </a:txBody>
                  <a:tcPr marL="47625" marR="47625" marT="47625" marB="47625" anchor="ctr"/>
                </a:tc>
                <a:tc>
                  <a:txBody>
                    <a:bodyPr/>
                    <a:lstStyle/>
                    <a:p>
                      <a:r>
                        <a:rPr lang="en-US" sz="1800" kern="1200" dirty="0">
                          <a:solidFill>
                            <a:schemeClr val="tx1"/>
                          </a:solidFill>
                          <a:latin typeface="+mn-lt"/>
                          <a:ea typeface="+mn-ea"/>
                          <a:cs typeface="+mn-cs"/>
                        </a:rPr>
                        <a:t>500</a:t>
                      </a:r>
                    </a:p>
                  </a:txBody>
                  <a:tcPr marL="47625" marR="47625" marT="47625" marB="47625" anchor="ctr">
                    <a:solidFill>
                      <a:srgbClr val="505050"/>
                    </a:solidFill>
                  </a:tcPr>
                </a:tc>
                <a:tc>
                  <a:txBody>
                    <a:bodyPr/>
                    <a:lstStyle/>
                    <a:p>
                      <a:r>
                        <a:rPr lang="en-US" sz="1800" kern="1200" dirty="0">
                          <a:solidFill>
                            <a:schemeClr val="tx1"/>
                          </a:solidFill>
                          <a:latin typeface="+mn-lt"/>
                          <a:ea typeface="+mn-ea"/>
                          <a:cs typeface="+mn-cs"/>
                        </a:rPr>
                        <a:t>2300</a:t>
                      </a:r>
                    </a:p>
                  </a:txBody>
                  <a:tcPr marL="47625" marR="47625" marT="47625" marB="47625" anchor="ctr">
                    <a:solidFill>
                      <a:srgbClr val="505050"/>
                    </a:solidFill>
                  </a:tcPr>
                </a:tc>
                <a:tc>
                  <a:txBody>
                    <a:bodyPr/>
                    <a:lstStyle/>
                    <a:p>
                      <a:r>
                        <a:rPr lang="en-US" sz="1800" kern="1200" dirty="0">
                          <a:solidFill>
                            <a:schemeClr val="tx1"/>
                          </a:solidFill>
                          <a:latin typeface="+mn-lt"/>
                          <a:ea typeface="+mn-ea"/>
                          <a:cs typeface="+mn-cs"/>
                        </a:rPr>
                        <a:t>5000</a:t>
                      </a:r>
                    </a:p>
                  </a:txBody>
                  <a:tcPr marL="47625" marR="47625" marT="47625" marB="47625" anchor="ctr">
                    <a:solidFill>
                      <a:srgbClr val="505050"/>
                    </a:solidFill>
                  </a:tcPr>
                </a:tc>
              </a:tr>
              <a:tr h="0">
                <a:tc>
                  <a:txBody>
                    <a:bodyPr/>
                    <a:lstStyle/>
                    <a:p>
                      <a:r>
                        <a:rPr lang="en-US" dirty="0"/>
                        <a:t>Throughput per disk</a:t>
                      </a:r>
                    </a:p>
                  </a:txBody>
                  <a:tcPr marL="47625" marR="47625" marT="47625" marB="47625" anchor="ctr"/>
                </a:tc>
                <a:tc>
                  <a:txBody>
                    <a:bodyPr/>
                    <a:lstStyle/>
                    <a:p>
                      <a:r>
                        <a:rPr lang="en-US" sz="1800" kern="1200" dirty="0">
                          <a:solidFill>
                            <a:schemeClr val="tx1"/>
                          </a:solidFill>
                          <a:latin typeface="+mn-lt"/>
                          <a:ea typeface="+mn-ea"/>
                          <a:cs typeface="+mn-cs"/>
                        </a:rPr>
                        <a:t>100 MB per </a:t>
                      </a:r>
                      <a:r>
                        <a:rPr lang="en-US" sz="1800" kern="1200" dirty="0" smtClean="0">
                          <a:solidFill>
                            <a:schemeClr val="tx1"/>
                          </a:solidFill>
                          <a:latin typeface="+mn-lt"/>
                          <a:ea typeface="+mn-ea"/>
                          <a:cs typeface="+mn-cs"/>
                        </a:rPr>
                        <a:t>second</a:t>
                      </a:r>
                      <a:endParaRPr lang="en-US" sz="1800" kern="1200" dirty="0">
                        <a:solidFill>
                          <a:schemeClr val="tx1"/>
                        </a:solidFill>
                        <a:latin typeface="+mn-lt"/>
                        <a:ea typeface="+mn-ea"/>
                        <a:cs typeface="+mn-cs"/>
                      </a:endParaRPr>
                    </a:p>
                  </a:txBody>
                  <a:tcPr marL="47625" marR="47625" marT="47625" marB="47625" anchor="ctr">
                    <a:solidFill>
                      <a:srgbClr val="505050"/>
                    </a:solidFill>
                  </a:tcPr>
                </a:tc>
                <a:tc>
                  <a:txBody>
                    <a:bodyPr/>
                    <a:lstStyle/>
                    <a:p>
                      <a:r>
                        <a:rPr lang="en-US" sz="1800" kern="1200" dirty="0">
                          <a:solidFill>
                            <a:schemeClr val="tx1"/>
                          </a:solidFill>
                          <a:latin typeface="+mn-lt"/>
                          <a:ea typeface="+mn-ea"/>
                          <a:cs typeface="+mn-cs"/>
                        </a:rPr>
                        <a:t>150 MB per </a:t>
                      </a:r>
                      <a:r>
                        <a:rPr lang="en-US" sz="1800" kern="1200" dirty="0" smtClean="0">
                          <a:solidFill>
                            <a:schemeClr val="tx1"/>
                          </a:solidFill>
                          <a:latin typeface="+mn-lt"/>
                          <a:ea typeface="+mn-ea"/>
                          <a:cs typeface="+mn-cs"/>
                        </a:rPr>
                        <a:t>second</a:t>
                      </a:r>
                      <a:endParaRPr lang="en-US" sz="1800" kern="1200" dirty="0">
                        <a:solidFill>
                          <a:schemeClr val="tx1"/>
                        </a:solidFill>
                        <a:latin typeface="+mn-lt"/>
                        <a:ea typeface="+mn-ea"/>
                        <a:cs typeface="+mn-cs"/>
                      </a:endParaRPr>
                    </a:p>
                  </a:txBody>
                  <a:tcPr marL="47625" marR="47625" marT="47625" marB="47625" anchor="ctr">
                    <a:solidFill>
                      <a:srgbClr val="505050"/>
                    </a:solidFill>
                  </a:tcPr>
                </a:tc>
                <a:tc>
                  <a:txBody>
                    <a:bodyPr/>
                    <a:lstStyle/>
                    <a:p>
                      <a:r>
                        <a:rPr lang="en-US" sz="1800" kern="1200" dirty="0">
                          <a:solidFill>
                            <a:schemeClr val="tx1"/>
                          </a:solidFill>
                          <a:latin typeface="+mn-lt"/>
                          <a:ea typeface="+mn-ea"/>
                          <a:cs typeface="+mn-cs"/>
                        </a:rPr>
                        <a:t>200 MB per </a:t>
                      </a:r>
                      <a:r>
                        <a:rPr lang="en-US" sz="1800" kern="1200" dirty="0" smtClean="0">
                          <a:solidFill>
                            <a:schemeClr val="tx1"/>
                          </a:solidFill>
                          <a:latin typeface="+mn-lt"/>
                          <a:ea typeface="+mn-ea"/>
                          <a:cs typeface="+mn-cs"/>
                        </a:rPr>
                        <a:t>second</a:t>
                      </a:r>
                      <a:endParaRPr lang="en-US" sz="1800" kern="1200" dirty="0">
                        <a:solidFill>
                          <a:schemeClr val="tx1"/>
                        </a:solidFill>
                        <a:latin typeface="+mn-lt"/>
                        <a:ea typeface="+mn-ea"/>
                        <a:cs typeface="+mn-cs"/>
                      </a:endParaRPr>
                    </a:p>
                  </a:txBody>
                  <a:tcPr marL="47625" marR="47625" marT="47625" marB="47625" anchor="ctr">
                    <a:solidFill>
                      <a:srgbClr val="505050"/>
                    </a:solidFill>
                  </a:tcPr>
                </a:tc>
              </a:tr>
            </a:tbl>
          </a:graphicData>
        </a:graphic>
      </p:graphicFrame>
      <p:graphicFrame>
        <p:nvGraphicFramePr>
          <p:cNvPr id="5" name="Table 5"/>
          <p:cNvGraphicFramePr>
            <a:graphicFrameLocks noGrp="1"/>
          </p:cNvGraphicFramePr>
          <p:nvPr>
            <p:extLst>
              <p:ext uri="{D42A27DB-BD31-4B8C-83A1-F6EECF244321}">
                <p14:modId xmlns:p14="http://schemas.microsoft.com/office/powerpoint/2010/main" val="132627871"/>
              </p:ext>
            </p:extLst>
          </p:nvPr>
        </p:nvGraphicFramePr>
        <p:xfrm>
          <a:off x="2878532" y="1825530"/>
          <a:ext cx="9283305" cy="3043332"/>
        </p:xfrm>
        <a:graphic>
          <a:graphicData uri="http://schemas.openxmlformats.org/drawingml/2006/table">
            <a:tbl>
              <a:tblPr firstRow="1" firstCol="1">
                <a:tableStyleId>{93296810-A885-4BE3-A3E7-6D5BEEA58F35}</a:tableStyleId>
              </a:tblPr>
              <a:tblGrid>
                <a:gridCol w="1966312"/>
                <a:gridCol w="1155350"/>
                <a:gridCol w="1760866"/>
                <a:gridCol w="2419577"/>
                <a:gridCol w="1981200"/>
              </a:tblGrid>
              <a:tr h="247650">
                <a:tc>
                  <a:txBody>
                    <a:bodyPr/>
                    <a:lstStyle/>
                    <a:p>
                      <a:pPr marL="0" algn="l" defTabSz="932742" rtl="0" eaLnBrk="1" latinLnBrk="0" hangingPunct="1"/>
                      <a:r>
                        <a:rPr lang="en-US" sz="1800" kern="1200" dirty="0"/>
                        <a:t>VM Size</a:t>
                      </a:r>
                      <a:endParaRPr lang="en-US" sz="1800" kern="1200" dirty="0">
                        <a:solidFill>
                          <a:schemeClr val="tx1"/>
                        </a:solidFill>
                        <a:latin typeface="+mn-lt"/>
                        <a:ea typeface="+mn-ea"/>
                        <a:cs typeface="+mn-cs"/>
                      </a:endParaRPr>
                    </a:p>
                  </a:txBody>
                  <a:tcPr marL="31914" marR="31914" marT="31914" marB="31914" anchor="ctr"/>
                </a:tc>
                <a:tc>
                  <a:txBody>
                    <a:bodyPr/>
                    <a:lstStyle/>
                    <a:p>
                      <a:pPr marL="0" algn="l" defTabSz="932742" rtl="0" eaLnBrk="1" latinLnBrk="0" hangingPunct="1"/>
                      <a:r>
                        <a:rPr lang="en-US" sz="1800" kern="1200" dirty="0"/>
                        <a:t>CPU cores</a:t>
                      </a:r>
                      <a:endParaRPr lang="en-US" sz="1800" kern="1200" dirty="0">
                        <a:solidFill>
                          <a:schemeClr val="tx1"/>
                        </a:solidFill>
                        <a:latin typeface="+mn-lt"/>
                        <a:ea typeface="+mn-ea"/>
                        <a:cs typeface="+mn-cs"/>
                      </a:endParaRPr>
                    </a:p>
                  </a:txBody>
                  <a:tcPr marL="31914" marR="31914" marT="31914" marB="31914" anchor="ctr"/>
                </a:tc>
                <a:tc>
                  <a:txBody>
                    <a:bodyPr/>
                    <a:lstStyle/>
                    <a:p>
                      <a:pPr marL="0" algn="l" defTabSz="932742" rtl="0" eaLnBrk="1" latinLnBrk="0" hangingPunct="1"/>
                      <a:r>
                        <a:rPr lang="en-US" sz="1800" kern="1200" dirty="0"/>
                        <a:t>Max. </a:t>
                      </a:r>
                      <a:r>
                        <a:rPr lang="en-US" sz="1800" kern="1200" dirty="0" smtClean="0"/>
                        <a:t>Disk IOPS</a:t>
                      </a:r>
                      <a:endParaRPr lang="en-US" sz="1800" kern="1200" dirty="0">
                        <a:solidFill>
                          <a:schemeClr val="tx1"/>
                        </a:solidFill>
                        <a:latin typeface="+mn-lt"/>
                        <a:ea typeface="+mn-ea"/>
                        <a:cs typeface="+mn-cs"/>
                      </a:endParaRPr>
                    </a:p>
                  </a:txBody>
                  <a:tcPr marL="31914" marR="31914" marT="31914" marB="31914" anchor="ctr"/>
                </a:tc>
                <a:tc>
                  <a:txBody>
                    <a:bodyPr/>
                    <a:lstStyle/>
                    <a:p>
                      <a:pPr marL="0" algn="l" defTabSz="932742" rtl="0" eaLnBrk="1" latinLnBrk="0" hangingPunct="1"/>
                      <a:r>
                        <a:rPr lang="en-US" sz="1800" kern="1200" dirty="0"/>
                        <a:t>Max. Disk Bandwidth</a:t>
                      </a:r>
                      <a:endParaRPr lang="en-US" sz="1800" kern="1200" dirty="0">
                        <a:solidFill>
                          <a:schemeClr val="tx1"/>
                        </a:solidFill>
                        <a:latin typeface="+mn-lt"/>
                        <a:ea typeface="+mn-ea"/>
                        <a:cs typeface="+mn-cs"/>
                      </a:endParaRPr>
                    </a:p>
                  </a:txBody>
                  <a:tcPr marL="31914" marR="31914" marT="31914" marB="31914" anchor="ctr"/>
                </a:tc>
                <a:tc>
                  <a:txBody>
                    <a:bodyPr/>
                    <a:lstStyle/>
                    <a:p>
                      <a:pPr marL="0" algn="l" defTabSz="932742" rtl="0" eaLnBrk="1" latinLnBrk="0" hangingPunct="1"/>
                      <a:r>
                        <a:rPr lang="en-US" sz="1800" kern="1200" dirty="0" smtClean="0"/>
                        <a:t>Cache IO limits</a:t>
                      </a:r>
                      <a:endParaRPr lang="en-US" sz="1800" kern="1200" dirty="0">
                        <a:solidFill>
                          <a:schemeClr val="tx1"/>
                        </a:solidFill>
                        <a:latin typeface="+mn-lt"/>
                        <a:ea typeface="+mn-ea"/>
                        <a:cs typeface="+mn-cs"/>
                      </a:endParaRPr>
                    </a:p>
                  </a:txBody>
                  <a:tcPr marL="31914" marR="31914" marT="31914" marB="31914" anchor="ctr"/>
                </a:tc>
              </a:tr>
              <a:tr h="247650">
                <a:tc>
                  <a:txBody>
                    <a:bodyPr/>
                    <a:lstStyle/>
                    <a:p>
                      <a:pPr marL="0" algn="l" defTabSz="932742" rtl="0" eaLnBrk="1" latinLnBrk="0" hangingPunct="1"/>
                      <a:r>
                        <a:rPr lang="en-US" sz="1800" kern="1200" dirty="0"/>
                        <a:t>STANDARD_DS1</a:t>
                      </a:r>
                      <a:endParaRPr lang="en-US" sz="1800" kern="1200" dirty="0">
                        <a:solidFill>
                          <a:schemeClr val="tx1"/>
                        </a:solidFill>
                        <a:latin typeface="+mn-lt"/>
                        <a:ea typeface="+mn-ea"/>
                        <a:cs typeface="+mn-cs"/>
                      </a:endParaRPr>
                    </a:p>
                  </a:txBody>
                  <a:tcPr marL="31914" marR="31914" marT="31914" marB="31914" anchor="ctr"/>
                </a:tc>
                <a:tc>
                  <a:txBody>
                    <a:bodyPr/>
                    <a:lstStyle/>
                    <a:p>
                      <a:pPr marL="0" algn="l" defTabSz="932742" rtl="0" eaLnBrk="1" latinLnBrk="0" hangingPunct="1"/>
                      <a:r>
                        <a:rPr lang="en-US" sz="1800" kern="1200" dirty="0">
                          <a:solidFill>
                            <a:schemeClr val="tx1"/>
                          </a:solidFill>
                          <a:latin typeface="+mn-lt"/>
                          <a:ea typeface="+mn-ea"/>
                          <a:cs typeface="+mn-cs"/>
                        </a:rPr>
                        <a:t>1</a:t>
                      </a:r>
                    </a:p>
                  </a:txBody>
                  <a:tcPr marL="31914" marR="31914" marT="31914" marB="31914" anchor="ctr">
                    <a:solidFill>
                      <a:srgbClr val="505050"/>
                    </a:solidFill>
                  </a:tcPr>
                </a:tc>
                <a:tc>
                  <a:txBody>
                    <a:bodyPr/>
                    <a:lstStyle/>
                    <a:p>
                      <a:pPr marL="0" algn="l" defTabSz="932742" rtl="0" eaLnBrk="1" latinLnBrk="0" hangingPunct="1"/>
                      <a:r>
                        <a:rPr lang="en-US" sz="1800" kern="1200" dirty="0">
                          <a:solidFill>
                            <a:schemeClr val="tx1"/>
                          </a:solidFill>
                          <a:latin typeface="+mn-lt"/>
                          <a:ea typeface="+mn-ea"/>
                          <a:cs typeface="+mn-cs"/>
                        </a:rPr>
                        <a:t>3,200</a:t>
                      </a:r>
                    </a:p>
                  </a:txBody>
                  <a:tcPr marL="31914" marR="31914" marT="31914" marB="31914" anchor="ctr">
                    <a:solidFill>
                      <a:srgbClr val="505050"/>
                    </a:solidFill>
                  </a:tcPr>
                </a:tc>
                <a:tc>
                  <a:txBody>
                    <a:bodyPr/>
                    <a:lstStyle/>
                    <a:p>
                      <a:pPr marL="0" algn="l" defTabSz="932742" rtl="0" eaLnBrk="1" latinLnBrk="0" hangingPunct="1"/>
                      <a:r>
                        <a:rPr lang="en-US" sz="1800" kern="1200" dirty="0">
                          <a:solidFill>
                            <a:schemeClr val="tx1"/>
                          </a:solidFill>
                          <a:latin typeface="+mn-lt"/>
                          <a:ea typeface="+mn-ea"/>
                          <a:cs typeface="+mn-cs"/>
                        </a:rPr>
                        <a:t>32 MB per second</a:t>
                      </a:r>
                    </a:p>
                  </a:txBody>
                  <a:tcPr marL="31914" marR="31914" marT="31914" marB="31914" anchor="ctr">
                    <a:solidFill>
                      <a:srgbClr val="505050"/>
                    </a:solidFill>
                  </a:tcPr>
                </a:tc>
                <a:tc rowSpan="8">
                  <a:txBody>
                    <a:bodyPr/>
                    <a:lstStyle/>
                    <a:p>
                      <a:pPr marL="0" algn="l" defTabSz="932742" rtl="0" eaLnBrk="1" latinLnBrk="0" hangingPunct="1"/>
                      <a:r>
                        <a:rPr lang="en-US" sz="1800" kern="1200" dirty="0" smtClean="0">
                          <a:solidFill>
                            <a:schemeClr val="tx1"/>
                          </a:solidFill>
                          <a:latin typeface="+mn-lt"/>
                          <a:ea typeface="+mn-ea"/>
                          <a:cs typeface="+mn-cs"/>
                        </a:rPr>
                        <a:t>4000 IOPS and</a:t>
                      </a:r>
                    </a:p>
                    <a:p>
                      <a:pPr marL="0" algn="l" defTabSz="932742" rtl="0" eaLnBrk="1" latinLnBrk="0" hangingPunct="1"/>
                      <a:r>
                        <a:rPr lang="en-US" sz="1800" kern="1200" dirty="0" smtClean="0">
                          <a:solidFill>
                            <a:schemeClr val="tx1"/>
                          </a:solidFill>
                          <a:latin typeface="+mn-lt"/>
                          <a:ea typeface="+mn-ea"/>
                          <a:cs typeface="+mn-cs"/>
                        </a:rPr>
                        <a:t>33 MB/sec per core</a:t>
                      </a:r>
                    </a:p>
                    <a:p>
                      <a:pPr marL="0" algn="l" defTabSz="932742" rtl="0" eaLnBrk="1" latinLnBrk="0" hangingPunct="1"/>
                      <a:endParaRPr lang="en-US" sz="1800" kern="1200" dirty="0" smtClean="0">
                        <a:solidFill>
                          <a:schemeClr val="tx1"/>
                        </a:solidFill>
                        <a:latin typeface="+mn-lt"/>
                        <a:ea typeface="+mn-ea"/>
                        <a:cs typeface="+mn-cs"/>
                      </a:endParaRPr>
                    </a:p>
                    <a:p>
                      <a:pPr marL="0" algn="l" defTabSz="932742" rtl="0" eaLnBrk="1" latinLnBrk="0" hangingPunct="1"/>
                      <a:r>
                        <a:rPr lang="en-US" sz="1800" kern="1200" dirty="0" smtClean="0">
                          <a:solidFill>
                            <a:schemeClr val="tx1"/>
                          </a:solidFill>
                          <a:latin typeface="+mn-lt"/>
                          <a:ea typeface="+mn-ea"/>
                          <a:cs typeface="+mn-cs"/>
                        </a:rPr>
                        <a:t>(Combined limits for cache and local SSD)</a:t>
                      </a:r>
                      <a:endParaRPr lang="en-US" sz="1800" kern="1200" dirty="0">
                        <a:solidFill>
                          <a:schemeClr val="tx1"/>
                        </a:solidFill>
                        <a:latin typeface="+mn-lt"/>
                        <a:ea typeface="+mn-ea"/>
                        <a:cs typeface="+mn-cs"/>
                      </a:endParaRPr>
                    </a:p>
                  </a:txBody>
                  <a:tcPr marL="31914" marR="31914" marT="31914" marB="31914" anchor="ctr">
                    <a:solidFill>
                      <a:srgbClr val="505050"/>
                    </a:solidFill>
                  </a:tcPr>
                </a:tc>
              </a:tr>
              <a:tr h="247650">
                <a:tc>
                  <a:txBody>
                    <a:bodyPr/>
                    <a:lstStyle/>
                    <a:p>
                      <a:pPr marL="0" algn="l" defTabSz="932742" rtl="0" eaLnBrk="1" latinLnBrk="0" hangingPunct="1"/>
                      <a:r>
                        <a:rPr lang="en-US" sz="1800" kern="1200" dirty="0"/>
                        <a:t>STANDARD_DS2</a:t>
                      </a:r>
                      <a:endParaRPr lang="en-US" sz="1800" kern="1200" dirty="0">
                        <a:solidFill>
                          <a:schemeClr val="tx1"/>
                        </a:solidFill>
                        <a:latin typeface="+mn-lt"/>
                        <a:ea typeface="+mn-ea"/>
                        <a:cs typeface="+mn-cs"/>
                      </a:endParaRPr>
                    </a:p>
                  </a:txBody>
                  <a:tcPr marL="31914" marR="31914" marT="31914" marB="31914" anchor="ctr"/>
                </a:tc>
                <a:tc>
                  <a:txBody>
                    <a:bodyPr/>
                    <a:lstStyle/>
                    <a:p>
                      <a:pPr marL="0" algn="l" defTabSz="932742" rtl="0" eaLnBrk="1" latinLnBrk="0" hangingPunct="1"/>
                      <a:r>
                        <a:rPr lang="en-US" sz="1800" kern="1200" dirty="0">
                          <a:solidFill>
                            <a:schemeClr val="tx1"/>
                          </a:solidFill>
                          <a:latin typeface="+mn-lt"/>
                          <a:ea typeface="+mn-ea"/>
                          <a:cs typeface="+mn-cs"/>
                        </a:rPr>
                        <a:t>2</a:t>
                      </a:r>
                    </a:p>
                  </a:txBody>
                  <a:tcPr marL="31914" marR="31914" marT="31914" marB="31914" anchor="ctr">
                    <a:solidFill>
                      <a:srgbClr val="505050"/>
                    </a:solidFill>
                  </a:tcPr>
                </a:tc>
                <a:tc>
                  <a:txBody>
                    <a:bodyPr/>
                    <a:lstStyle/>
                    <a:p>
                      <a:pPr marL="0" algn="l" defTabSz="932742" rtl="0" eaLnBrk="1" latinLnBrk="0" hangingPunct="1"/>
                      <a:r>
                        <a:rPr lang="en-US" sz="1800" kern="1200" dirty="0">
                          <a:solidFill>
                            <a:schemeClr val="tx1"/>
                          </a:solidFill>
                          <a:latin typeface="+mn-lt"/>
                          <a:ea typeface="+mn-ea"/>
                          <a:cs typeface="+mn-cs"/>
                        </a:rPr>
                        <a:t>6,400</a:t>
                      </a:r>
                    </a:p>
                  </a:txBody>
                  <a:tcPr marL="31914" marR="31914" marT="31914" marB="31914" anchor="ctr">
                    <a:solidFill>
                      <a:srgbClr val="505050"/>
                    </a:solidFill>
                  </a:tcPr>
                </a:tc>
                <a:tc>
                  <a:txBody>
                    <a:bodyPr/>
                    <a:lstStyle/>
                    <a:p>
                      <a:pPr marL="0" algn="l" defTabSz="932742" rtl="0" eaLnBrk="1" latinLnBrk="0" hangingPunct="1"/>
                      <a:r>
                        <a:rPr lang="en-US" sz="1800" kern="1200" dirty="0">
                          <a:solidFill>
                            <a:schemeClr val="tx1"/>
                          </a:solidFill>
                          <a:latin typeface="+mn-lt"/>
                          <a:ea typeface="+mn-ea"/>
                          <a:cs typeface="+mn-cs"/>
                        </a:rPr>
                        <a:t>64 MB per second</a:t>
                      </a:r>
                    </a:p>
                  </a:txBody>
                  <a:tcPr marL="31914" marR="31914" marT="31914" marB="31914" anchor="ctr">
                    <a:solidFill>
                      <a:srgbClr val="505050"/>
                    </a:solidFill>
                  </a:tcPr>
                </a:tc>
                <a:tc vMerge="1">
                  <a:txBody>
                    <a:bodyPr/>
                    <a:lstStyle/>
                    <a:p>
                      <a:pPr marL="0" algn="l" defTabSz="932742" rtl="0" eaLnBrk="1" latinLnBrk="0" hangingPunct="1"/>
                      <a:endParaRPr lang="en-US" sz="1800" kern="1200" dirty="0">
                        <a:solidFill>
                          <a:schemeClr val="tx1"/>
                        </a:solidFill>
                        <a:latin typeface="+mn-lt"/>
                        <a:ea typeface="+mn-ea"/>
                        <a:cs typeface="+mn-cs"/>
                      </a:endParaRPr>
                    </a:p>
                  </a:txBody>
                  <a:tcPr marL="31914" marR="31914" marT="31914" marB="31914" anchor="ctr"/>
                </a:tc>
              </a:tr>
              <a:tr h="247650">
                <a:tc>
                  <a:txBody>
                    <a:bodyPr/>
                    <a:lstStyle/>
                    <a:p>
                      <a:pPr marL="0" algn="l" defTabSz="932742" rtl="0" eaLnBrk="1" latinLnBrk="0" hangingPunct="1"/>
                      <a:r>
                        <a:rPr lang="en-US" sz="1800" kern="1200" dirty="0"/>
                        <a:t>STANDARD_DS3</a:t>
                      </a:r>
                      <a:endParaRPr lang="en-US" sz="1800" kern="1200" dirty="0">
                        <a:solidFill>
                          <a:schemeClr val="tx1"/>
                        </a:solidFill>
                        <a:latin typeface="+mn-lt"/>
                        <a:ea typeface="+mn-ea"/>
                        <a:cs typeface="+mn-cs"/>
                      </a:endParaRPr>
                    </a:p>
                  </a:txBody>
                  <a:tcPr marL="31914" marR="31914" marT="31914" marB="31914" anchor="ctr"/>
                </a:tc>
                <a:tc>
                  <a:txBody>
                    <a:bodyPr/>
                    <a:lstStyle/>
                    <a:p>
                      <a:pPr marL="0" algn="l" defTabSz="932742" rtl="0" eaLnBrk="1" latinLnBrk="0" hangingPunct="1"/>
                      <a:r>
                        <a:rPr lang="en-US" sz="1800" kern="1200" dirty="0">
                          <a:solidFill>
                            <a:schemeClr val="tx1"/>
                          </a:solidFill>
                          <a:latin typeface="+mn-lt"/>
                          <a:ea typeface="+mn-ea"/>
                          <a:cs typeface="+mn-cs"/>
                        </a:rPr>
                        <a:t>4</a:t>
                      </a:r>
                    </a:p>
                  </a:txBody>
                  <a:tcPr marL="31914" marR="31914" marT="31914" marB="31914" anchor="ctr">
                    <a:solidFill>
                      <a:srgbClr val="505050"/>
                    </a:solidFill>
                  </a:tcPr>
                </a:tc>
                <a:tc>
                  <a:txBody>
                    <a:bodyPr/>
                    <a:lstStyle/>
                    <a:p>
                      <a:pPr marL="0" algn="l" defTabSz="932742" rtl="0" eaLnBrk="1" latinLnBrk="0" hangingPunct="1"/>
                      <a:r>
                        <a:rPr lang="en-US" sz="1800" kern="1200" dirty="0">
                          <a:solidFill>
                            <a:schemeClr val="tx1"/>
                          </a:solidFill>
                          <a:latin typeface="+mn-lt"/>
                          <a:ea typeface="+mn-ea"/>
                          <a:cs typeface="+mn-cs"/>
                        </a:rPr>
                        <a:t>12,800</a:t>
                      </a:r>
                    </a:p>
                  </a:txBody>
                  <a:tcPr marL="31914" marR="31914" marT="31914" marB="31914" anchor="ctr">
                    <a:solidFill>
                      <a:srgbClr val="505050"/>
                    </a:solidFill>
                  </a:tcPr>
                </a:tc>
                <a:tc>
                  <a:txBody>
                    <a:bodyPr/>
                    <a:lstStyle/>
                    <a:p>
                      <a:pPr marL="0" algn="l" defTabSz="932742" rtl="0" eaLnBrk="1" latinLnBrk="0" hangingPunct="1"/>
                      <a:r>
                        <a:rPr lang="en-US" sz="1800" kern="1200" dirty="0">
                          <a:solidFill>
                            <a:schemeClr val="tx1"/>
                          </a:solidFill>
                          <a:latin typeface="+mn-lt"/>
                          <a:ea typeface="+mn-ea"/>
                          <a:cs typeface="+mn-cs"/>
                        </a:rPr>
                        <a:t>128 MB per second</a:t>
                      </a:r>
                    </a:p>
                  </a:txBody>
                  <a:tcPr marL="31914" marR="31914" marT="31914" marB="31914" anchor="ctr">
                    <a:solidFill>
                      <a:srgbClr val="505050"/>
                    </a:solidFill>
                  </a:tcPr>
                </a:tc>
                <a:tc vMerge="1">
                  <a:txBody>
                    <a:bodyPr/>
                    <a:lstStyle/>
                    <a:p>
                      <a:pPr marL="0" algn="l" defTabSz="932742" rtl="0" eaLnBrk="1" latinLnBrk="0" hangingPunct="1"/>
                      <a:endParaRPr lang="en-US" sz="1800" kern="1200" dirty="0">
                        <a:solidFill>
                          <a:schemeClr val="tx1"/>
                        </a:solidFill>
                        <a:latin typeface="+mn-lt"/>
                        <a:ea typeface="+mn-ea"/>
                        <a:cs typeface="+mn-cs"/>
                      </a:endParaRPr>
                    </a:p>
                  </a:txBody>
                  <a:tcPr marL="31914" marR="31914" marT="31914" marB="31914" anchor="ctr"/>
                </a:tc>
              </a:tr>
              <a:tr h="247650">
                <a:tc>
                  <a:txBody>
                    <a:bodyPr/>
                    <a:lstStyle/>
                    <a:p>
                      <a:pPr marL="0" algn="l" defTabSz="932742" rtl="0" eaLnBrk="1" latinLnBrk="0" hangingPunct="1"/>
                      <a:r>
                        <a:rPr lang="en-US" sz="1800" kern="1200" dirty="0"/>
                        <a:t>STANDARD_DS4</a:t>
                      </a:r>
                      <a:endParaRPr lang="en-US" sz="1800" kern="1200" dirty="0">
                        <a:solidFill>
                          <a:schemeClr val="tx1"/>
                        </a:solidFill>
                        <a:latin typeface="+mn-lt"/>
                        <a:ea typeface="+mn-ea"/>
                        <a:cs typeface="+mn-cs"/>
                      </a:endParaRPr>
                    </a:p>
                  </a:txBody>
                  <a:tcPr marL="31914" marR="31914" marT="31914" marB="31914" anchor="ctr"/>
                </a:tc>
                <a:tc>
                  <a:txBody>
                    <a:bodyPr/>
                    <a:lstStyle/>
                    <a:p>
                      <a:pPr marL="0" algn="l" defTabSz="932742" rtl="0" eaLnBrk="1" latinLnBrk="0" hangingPunct="1"/>
                      <a:r>
                        <a:rPr lang="en-US" sz="1800" kern="1200">
                          <a:solidFill>
                            <a:schemeClr val="tx1"/>
                          </a:solidFill>
                          <a:latin typeface="+mn-lt"/>
                          <a:ea typeface="+mn-ea"/>
                          <a:cs typeface="+mn-cs"/>
                        </a:rPr>
                        <a:t>8</a:t>
                      </a:r>
                    </a:p>
                  </a:txBody>
                  <a:tcPr marL="31914" marR="31914" marT="31914" marB="31914" anchor="ctr">
                    <a:solidFill>
                      <a:srgbClr val="505050"/>
                    </a:solidFill>
                  </a:tcPr>
                </a:tc>
                <a:tc>
                  <a:txBody>
                    <a:bodyPr/>
                    <a:lstStyle/>
                    <a:p>
                      <a:pPr marL="0" algn="l" defTabSz="932742" rtl="0" eaLnBrk="1" latinLnBrk="0" hangingPunct="1"/>
                      <a:r>
                        <a:rPr lang="en-US" sz="1800" kern="1200" dirty="0">
                          <a:solidFill>
                            <a:schemeClr val="tx1"/>
                          </a:solidFill>
                          <a:latin typeface="+mn-lt"/>
                          <a:ea typeface="+mn-ea"/>
                          <a:cs typeface="+mn-cs"/>
                        </a:rPr>
                        <a:t>25,600</a:t>
                      </a:r>
                    </a:p>
                  </a:txBody>
                  <a:tcPr marL="31914" marR="31914" marT="31914" marB="31914" anchor="ctr">
                    <a:solidFill>
                      <a:srgbClr val="505050"/>
                    </a:solidFill>
                  </a:tcPr>
                </a:tc>
                <a:tc>
                  <a:txBody>
                    <a:bodyPr/>
                    <a:lstStyle/>
                    <a:p>
                      <a:pPr marL="0" algn="l" defTabSz="932742" rtl="0" eaLnBrk="1" latinLnBrk="0" hangingPunct="1"/>
                      <a:r>
                        <a:rPr lang="en-US" sz="1800" kern="1200" dirty="0">
                          <a:solidFill>
                            <a:schemeClr val="tx1"/>
                          </a:solidFill>
                          <a:latin typeface="+mn-lt"/>
                          <a:ea typeface="+mn-ea"/>
                          <a:cs typeface="+mn-cs"/>
                        </a:rPr>
                        <a:t>256 MB per second</a:t>
                      </a:r>
                    </a:p>
                  </a:txBody>
                  <a:tcPr marL="31914" marR="31914" marT="31914" marB="31914" anchor="ctr">
                    <a:solidFill>
                      <a:srgbClr val="505050"/>
                    </a:solidFill>
                  </a:tcPr>
                </a:tc>
                <a:tc vMerge="1">
                  <a:txBody>
                    <a:bodyPr/>
                    <a:lstStyle/>
                    <a:p>
                      <a:pPr marL="0" algn="l" defTabSz="932742" rtl="0" eaLnBrk="1" latinLnBrk="0" hangingPunct="1"/>
                      <a:endParaRPr lang="en-US" sz="1800" kern="1200" dirty="0">
                        <a:solidFill>
                          <a:schemeClr val="tx1"/>
                        </a:solidFill>
                        <a:latin typeface="+mn-lt"/>
                        <a:ea typeface="+mn-ea"/>
                        <a:cs typeface="+mn-cs"/>
                      </a:endParaRPr>
                    </a:p>
                  </a:txBody>
                  <a:tcPr marL="31914" marR="31914" marT="31914" marB="31914" anchor="ctr"/>
                </a:tc>
              </a:tr>
              <a:tr h="247650">
                <a:tc>
                  <a:txBody>
                    <a:bodyPr/>
                    <a:lstStyle/>
                    <a:p>
                      <a:pPr marL="0" algn="l" defTabSz="932742" rtl="0" eaLnBrk="1" latinLnBrk="0" hangingPunct="1"/>
                      <a:r>
                        <a:rPr lang="en-US" sz="1800" kern="1200" dirty="0"/>
                        <a:t>STANDARD_DS11</a:t>
                      </a:r>
                      <a:endParaRPr lang="en-US" sz="1800" kern="1200" dirty="0">
                        <a:solidFill>
                          <a:schemeClr val="tx1"/>
                        </a:solidFill>
                        <a:latin typeface="+mn-lt"/>
                        <a:ea typeface="+mn-ea"/>
                        <a:cs typeface="+mn-cs"/>
                      </a:endParaRPr>
                    </a:p>
                  </a:txBody>
                  <a:tcPr marL="31914" marR="31914" marT="31914" marB="31914" anchor="ctr"/>
                </a:tc>
                <a:tc>
                  <a:txBody>
                    <a:bodyPr/>
                    <a:lstStyle/>
                    <a:p>
                      <a:pPr marL="0" algn="l" defTabSz="932742" rtl="0" eaLnBrk="1" latinLnBrk="0" hangingPunct="1"/>
                      <a:r>
                        <a:rPr lang="en-US" sz="1800" kern="1200">
                          <a:solidFill>
                            <a:schemeClr val="tx1"/>
                          </a:solidFill>
                          <a:latin typeface="+mn-lt"/>
                          <a:ea typeface="+mn-ea"/>
                          <a:cs typeface="+mn-cs"/>
                        </a:rPr>
                        <a:t>2</a:t>
                      </a:r>
                    </a:p>
                  </a:txBody>
                  <a:tcPr marL="31914" marR="31914" marT="31914" marB="31914" anchor="ctr">
                    <a:solidFill>
                      <a:srgbClr val="505050"/>
                    </a:solidFill>
                  </a:tcPr>
                </a:tc>
                <a:tc>
                  <a:txBody>
                    <a:bodyPr/>
                    <a:lstStyle/>
                    <a:p>
                      <a:pPr marL="0" algn="l" defTabSz="932742" rtl="0" eaLnBrk="1" latinLnBrk="0" hangingPunct="1"/>
                      <a:r>
                        <a:rPr lang="en-US" sz="1800" kern="1200" dirty="0">
                          <a:solidFill>
                            <a:schemeClr val="tx1"/>
                          </a:solidFill>
                          <a:latin typeface="+mn-lt"/>
                          <a:ea typeface="+mn-ea"/>
                          <a:cs typeface="+mn-cs"/>
                        </a:rPr>
                        <a:t>6,400</a:t>
                      </a:r>
                    </a:p>
                  </a:txBody>
                  <a:tcPr marL="31914" marR="31914" marT="31914" marB="31914" anchor="ctr">
                    <a:solidFill>
                      <a:srgbClr val="505050"/>
                    </a:solidFill>
                  </a:tcPr>
                </a:tc>
                <a:tc>
                  <a:txBody>
                    <a:bodyPr/>
                    <a:lstStyle/>
                    <a:p>
                      <a:pPr marL="0" algn="l" defTabSz="932742" rtl="0" eaLnBrk="1" latinLnBrk="0" hangingPunct="1"/>
                      <a:r>
                        <a:rPr lang="en-US" sz="1800" kern="1200" dirty="0">
                          <a:solidFill>
                            <a:schemeClr val="tx1"/>
                          </a:solidFill>
                          <a:latin typeface="+mn-lt"/>
                          <a:ea typeface="+mn-ea"/>
                          <a:cs typeface="+mn-cs"/>
                        </a:rPr>
                        <a:t>64 MB per second</a:t>
                      </a:r>
                    </a:p>
                  </a:txBody>
                  <a:tcPr marL="31914" marR="31914" marT="31914" marB="31914" anchor="ctr">
                    <a:solidFill>
                      <a:srgbClr val="505050"/>
                    </a:solidFill>
                  </a:tcPr>
                </a:tc>
                <a:tc vMerge="1">
                  <a:txBody>
                    <a:bodyPr/>
                    <a:lstStyle/>
                    <a:p>
                      <a:pPr marL="0" algn="l" defTabSz="932742" rtl="0" eaLnBrk="1" latinLnBrk="0" hangingPunct="1"/>
                      <a:endParaRPr lang="en-US" sz="1800" kern="1200" dirty="0">
                        <a:solidFill>
                          <a:schemeClr val="tx1"/>
                        </a:solidFill>
                        <a:latin typeface="+mn-lt"/>
                        <a:ea typeface="+mn-ea"/>
                        <a:cs typeface="+mn-cs"/>
                      </a:endParaRPr>
                    </a:p>
                  </a:txBody>
                  <a:tcPr marL="31914" marR="31914" marT="31914" marB="31914" anchor="ctr"/>
                </a:tc>
              </a:tr>
              <a:tr h="247650">
                <a:tc>
                  <a:txBody>
                    <a:bodyPr/>
                    <a:lstStyle/>
                    <a:p>
                      <a:pPr marL="0" algn="l" defTabSz="932742" rtl="0" eaLnBrk="1" latinLnBrk="0" hangingPunct="1"/>
                      <a:r>
                        <a:rPr lang="en-US" sz="1800" kern="1200"/>
                        <a:t>STANDARD_DS12</a:t>
                      </a:r>
                      <a:endParaRPr lang="en-US" sz="1800" kern="1200">
                        <a:solidFill>
                          <a:schemeClr val="tx1"/>
                        </a:solidFill>
                        <a:latin typeface="+mn-lt"/>
                        <a:ea typeface="+mn-ea"/>
                        <a:cs typeface="+mn-cs"/>
                      </a:endParaRPr>
                    </a:p>
                  </a:txBody>
                  <a:tcPr marL="31914" marR="31914" marT="31914" marB="31914" anchor="ctr"/>
                </a:tc>
                <a:tc>
                  <a:txBody>
                    <a:bodyPr/>
                    <a:lstStyle/>
                    <a:p>
                      <a:pPr marL="0" algn="l" defTabSz="932742" rtl="0" eaLnBrk="1" latinLnBrk="0" hangingPunct="1"/>
                      <a:r>
                        <a:rPr lang="en-US" sz="1800" kern="1200" dirty="0">
                          <a:solidFill>
                            <a:schemeClr val="tx1"/>
                          </a:solidFill>
                          <a:latin typeface="+mn-lt"/>
                          <a:ea typeface="+mn-ea"/>
                          <a:cs typeface="+mn-cs"/>
                        </a:rPr>
                        <a:t>4</a:t>
                      </a:r>
                    </a:p>
                  </a:txBody>
                  <a:tcPr marL="31914" marR="31914" marT="31914" marB="31914" anchor="ctr">
                    <a:solidFill>
                      <a:srgbClr val="505050"/>
                    </a:solidFill>
                  </a:tcPr>
                </a:tc>
                <a:tc>
                  <a:txBody>
                    <a:bodyPr/>
                    <a:lstStyle/>
                    <a:p>
                      <a:pPr marL="0" algn="l" defTabSz="932742" rtl="0" eaLnBrk="1" latinLnBrk="0" hangingPunct="1"/>
                      <a:r>
                        <a:rPr lang="en-US" sz="1800" kern="1200">
                          <a:solidFill>
                            <a:schemeClr val="tx1"/>
                          </a:solidFill>
                          <a:latin typeface="+mn-lt"/>
                          <a:ea typeface="+mn-ea"/>
                          <a:cs typeface="+mn-cs"/>
                        </a:rPr>
                        <a:t>12,800</a:t>
                      </a:r>
                    </a:p>
                  </a:txBody>
                  <a:tcPr marL="31914" marR="31914" marT="31914" marB="31914" anchor="ctr">
                    <a:solidFill>
                      <a:srgbClr val="505050"/>
                    </a:solidFill>
                  </a:tcPr>
                </a:tc>
                <a:tc>
                  <a:txBody>
                    <a:bodyPr/>
                    <a:lstStyle/>
                    <a:p>
                      <a:pPr marL="0" algn="l" defTabSz="932742" rtl="0" eaLnBrk="1" latinLnBrk="0" hangingPunct="1"/>
                      <a:r>
                        <a:rPr lang="en-US" sz="1800" kern="1200" dirty="0">
                          <a:solidFill>
                            <a:schemeClr val="tx1"/>
                          </a:solidFill>
                          <a:latin typeface="+mn-lt"/>
                          <a:ea typeface="+mn-ea"/>
                          <a:cs typeface="+mn-cs"/>
                        </a:rPr>
                        <a:t>128 MB per second</a:t>
                      </a:r>
                    </a:p>
                  </a:txBody>
                  <a:tcPr marL="31914" marR="31914" marT="31914" marB="31914" anchor="ctr">
                    <a:solidFill>
                      <a:srgbClr val="505050"/>
                    </a:solidFill>
                  </a:tcPr>
                </a:tc>
                <a:tc vMerge="1">
                  <a:txBody>
                    <a:bodyPr/>
                    <a:lstStyle/>
                    <a:p>
                      <a:pPr marL="0" algn="l" defTabSz="932742" rtl="0" eaLnBrk="1" latinLnBrk="0" hangingPunct="1"/>
                      <a:endParaRPr lang="en-US" sz="1800" kern="1200" dirty="0">
                        <a:solidFill>
                          <a:schemeClr val="tx1"/>
                        </a:solidFill>
                        <a:latin typeface="+mn-lt"/>
                        <a:ea typeface="+mn-ea"/>
                        <a:cs typeface="+mn-cs"/>
                      </a:endParaRPr>
                    </a:p>
                  </a:txBody>
                  <a:tcPr marL="31914" marR="31914" marT="31914" marB="31914" anchor="ctr"/>
                </a:tc>
              </a:tr>
              <a:tr h="247650">
                <a:tc>
                  <a:txBody>
                    <a:bodyPr/>
                    <a:lstStyle/>
                    <a:p>
                      <a:pPr marL="0" algn="l" defTabSz="932742" rtl="0" eaLnBrk="1" latinLnBrk="0" hangingPunct="1"/>
                      <a:r>
                        <a:rPr lang="en-US" sz="1800" kern="1200"/>
                        <a:t>STANDARD_DS13</a:t>
                      </a:r>
                      <a:endParaRPr lang="en-US" sz="1800" kern="1200">
                        <a:solidFill>
                          <a:schemeClr val="tx1"/>
                        </a:solidFill>
                        <a:latin typeface="+mn-lt"/>
                        <a:ea typeface="+mn-ea"/>
                        <a:cs typeface="+mn-cs"/>
                      </a:endParaRPr>
                    </a:p>
                  </a:txBody>
                  <a:tcPr marL="31914" marR="31914" marT="31914" marB="31914" anchor="ctr"/>
                </a:tc>
                <a:tc>
                  <a:txBody>
                    <a:bodyPr/>
                    <a:lstStyle/>
                    <a:p>
                      <a:pPr marL="0" algn="l" defTabSz="932742" rtl="0" eaLnBrk="1" latinLnBrk="0" hangingPunct="1"/>
                      <a:r>
                        <a:rPr lang="en-US" sz="1800" kern="1200">
                          <a:solidFill>
                            <a:schemeClr val="tx1"/>
                          </a:solidFill>
                          <a:latin typeface="+mn-lt"/>
                          <a:ea typeface="+mn-ea"/>
                          <a:cs typeface="+mn-cs"/>
                        </a:rPr>
                        <a:t>8</a:t>
                      </a:r>
                    </a:p>
                  </a:txBody>
                  <a:tcPr marL="31914" marR="31914" marT="31914" marB="31914" anchor="ctr">
                    <a:solidFill>
                      <a:srgbClr val="505050"/>
                    </a:solidFill>
                  </a:tcPr>
                </a:tc>
                <a:tc>
                  <a:txBody>
                    <a:bodyPr/>
                    <a:lstStyle/>
                    <a:p>
                      <a:pPr marL="0" algn="l" defTabSz="932742" rtl="0" eaLnBrk="1" latinLnBrk="0" hangingPunct="1"/>
                      <a:r>
                        <a:rPr lang="en-US" sz="1800" kern="1200">
                          <a:solidFill>
                            <a:schemeClr val="tx1"/>
                          </a:solidFill>
                          <a:latin typeface="+mn-lt"/>
                          <a:ea typeface="+mn-ea"/>
                          <a:cs typeface="+mn-cs"/>
                        </a:rPr>
                        <a:t>25,600</a:t>
                      </a:r>
                    </a:p>
                  </a:txBody>
                  <a:tcPr marL="31914" marR="31914" marT="31914" marB="31914" anchor="ctr">
                    <a:solidFill>
                      <a:srgbClr val="505050"/>
                    </a:solidFill>
                  </a:tcPr>
                </a:tc>
                <a:tc>
                  <a:txBody>
                    <a:bodyPr/>
                    <a:lstStyle/>
                    <a:p>
                      <a:pPr marL="0" algn="l" defTabSz="932742" rtl="0" eaLnBrk="1" latinLnBrk="0" hangingPunct="1"/>
                      <a:r>
                        <a:rPr lang="en-US" sz="1800" kern="1200" dirty="0">
                          <a:solidFill>
                            <a:schemeClr val="tx1"/>
                          </a:solidFill>
                          <a:latin typeface="+mn-lt"/>
                          <a:ea typeface="+mn-ea"/>
                          <a:cs typeface="+mn-cs"/>
                        </a:rPr>
                        <a:t>256 MB per second</a:t>
                      </a:r>
                    </a:p>
                  </a:txBody>
                  <a:tcPr marL="31914" marR="31914" marT="31914" marB="31914" anchor="ctr">
                    <a:solidFill>
                      <a:srgbClr val="505050"/>
                    </a:solidFill>
                  </a:tcPr>
                </a:tc>
                <a:tc vMerge="1">
                  <a:txBody>
                    <a:bodyPr/>
                    <a:lstStyle/>
                    <a:p>
                      <a:pPr marL="0" algn="l" defTabSz="932742" rtl="0" eaLnBrk="1" latinLnBrk="0" hangingPunct="1"/>
                      <a:endParaRPr lang="en-US" sz="1800" kern="1200" dirty="0">
                        <a:solidFill>
                          <a:schemeClr val="tx1"/>
                        </a:solidFill>
                        <a:latin typeface="+mn-lt"/>
                        <a:ea typeface="+mn-ea"/>
                        <a:cs typeface="+mn-cs"/>
                      </a:endParaRPr>
                    </a:p>
                  </a:txBody>
                  <a:tcPr marL="31914" marR="31914" marT="31914" marB="31914" anchor="ctr"/>
                </a:tc>
              </a:tr>
              <a:tr h="247650">
                <a:tc>
                  <a:txBody>
                    <a:bodyPr/>
                    <a:lstStyle/>
                    <a:p>
                      <a:pPr marL="0" algn="l" defTabSz="932742" rtl="0" eaLnBrk="1" latinLnBrk="0" hangingPunct="1"/>
                      <a:r>
                        <a:rPr lang="en-US" sz="1800" kern="1200" dirty="0"/>
                        <a:t>STANDARD_DS14</a:t>
                      </a:r>
                      <a:endParaRPr lang="en-US" sz="1800" kern="1200" dirty="0">
                        <a:solidFill>
                          <a:schemeClr val="tx1"/>
                        </a:solidFill>
                        <a:latin typeface="+mn-lt"/>
                        <a:ea typeface="+mn-ea"/>
                        <a:cs typeface="+mn-cs"/>
                      </a:endParaRPr>
                    </a:p>
                  </a:txBody>
                  <a:tcPr marL="31914" marR="31914" marT="31914" marB="31914" anchor="ctr"/>
                </a:tc>
                <a:tc>
                  <a:txBody>
                    <a:bodyPr/>
                    <a:lstStyle/>
                    <a:p>
                      <a:pPr marL="0" algn="l" defTabSz="932742" rtl="0" eaLnBrk="1" latinLnBrk="0" hangingPunct="1"/>
                      <a:r>
                        <a:rPr lang="en-US" sz="1800" kern="1200">
                          <a:solidFill>
                            <a:schemeClr val="tx1"/>
                          </a:solidFill>
                          <a:latin typeface="+mn-lt"/>
                          <a:ea typeface="+mn-ea"/>
                          <a:cs typeface="+mn-cs"/>
                        </a:rPr>
                        <a:t>16</a:t>
                      </a:r>
                    </a:p>
                  </a:txBody>
                  <a:tcPr marL="31914" marR="31914" marT="31914" marB="31914" anchor="ctr">
                    <a:solidFill>
                      <a:srgbClr val="505050"/>
                    </a:solidFill>
                  </a:tcPr>
                </a:tc>
                <a:tc>
                  <a:txBody>
                    <a:bodyPr/>
                    <a:lstStyle/>
                    <a:p>
                      <a:pPr marL="0" algn="l" defTabSz="932742" rtl="0" eaLnBrk="1" latinLnBrk="0" hangingPunct="1"/>
                      <a:r>
                        <a:rPr lang="en-US" sz="1800" kern="1200">
                          <a:solidFill>
                            <a:schemeClr val="tx1"/>
                          </a:solidFill>
                          <a:latin typeface="+mn-lt"/>
                          <a:ea typeface="+mn-ea"/>
                          <a:cs typeface="+mn-cs"/>
                        </a:rPr>
                        <a:t>50,000</a:t>
                      </a:r>
                    </a:p>
                  </a:txBody>
                  <a:tcPr marL="31914" marR="31914" marT="31914" marB="31914" anchor="ctr">
                    <a:solidFill>
                      <a:srgbClr val="505050"/>
                    </a:solidFill>
                  </a:tcPr>
                </a:tc>
                <a:tc>
                  <a:txBody>
                    <a:bodyPr/>
                    <a:lstStyle/>
                    <a:p>
                      <a:pPr marL="0" algn="l" defTabSz="932742" rtl="0" eaLnBrk="1" latinLnBrk="0" hangingPunct="1"/>
                      <a:r>
                        <a:rPr lang="en-US" sz="1800" kern="1200" dirty="0">
                          <a:solidFill>
                            <a:schemeClr val="tx1"/>
                          </a:solidFill>
                          <a:latin typeface="+mn-lt"/>
                          <a:ea typeface="+mn-ea"/>
                          <a:cs typeface="+mn-cs"/>
                        </a:rPr>
                        <a:t>512 MB per second</a:t>
                      </a:r>
                    </a:p>
                  </a:txBody>
                  <a:tcPr marL="31914" marR="31914" marT="31914" marB="31914" anchor="ctr">
                    <a:solidFill>
                      <a:srgbClr val="505050"/>
                    </a:solidFill>
                  </a:tcPr>
                </a:tc>
                <a:tc vMerge="1">
                  <a:txBody>
                    <a:bodyPr/>
                    <a:lstStyle/>
                    <a:p>
                      <a:pPr marL="0" algn="l" defTabSz="932742" rtl="0" eaLnBrk="1" latinLnBrk="0" hangingPunct="1"/>
                      <a:endParaRPr lang="en-US" sz="1800" kern="1200" dirty="0">
                        <a:solidFill>
                          <a:schemeClr val="tx1"/>
                        </a:solidFill>
                        <a:latin typeface="+mn-lt"/>
                        <a:ea typeface="+mn-ea"/>
                        <a:cs typeface="+mn-cs"/>
                      </a:endParaRPr>
                    </a:p>
                  </a:txBody>
                  <a:tcPr marL="31914" marR="31914" marT="31914" marB="31914" anchor="ctr"/>
                </a:tc>
              </a:tr>
            </a:tbl>
          </a:graphicData>
        </a:graphic>
      </p:graphicFrame>
      <p:sp>
        <p:nvSpPr>
          <p:cNvPr id="8" name="Rectangle 7"/>
          <p:cNvSpPr/>
          <p:nvPr/>
        </p:nvSpPr>
        <p:spPr>
          <a:xfrm>
            <a:off x="337742" y="4984531"/>
            <a:ext cx="2527695" cy="646331"/>
          </a:xfrm>
          <a:prstGeom prst="rect">
            <a:avLst/>
          </a:prstGeom>
        </p:spPr>
        <p:txBody>
          <a:bodyPr wrap="square">
            <a:spAutoFit/>
          </a:bodyPr>
          <a:lstStyle/>
          <a:p>
            <a:pPr marL="342900" lvl="0" indent="-342900">
              <a:lnSpc>
                <a:spcPct val="90000"/>
              </a:lnSpc>
              <a:spcBef>
                <a:spcPct val="20000"/>
              </a:spcBef>
              <a:buClr>
                <a:srgbClr val="FFFFFF"/>
              </a:buClr>
              <a:buSzPct val="100000"/>
              <a:buFont typeface="Wingdings" panose="05000000000000000000" pitchFamily="2" charset="2"/>
              <a:buChar char="§"/>
            </a:pPr>
            <a:r>
              <a:rPr lang="en-US" sz="4000" dirty="0">
                <a:gradFill>
                  <a:gsLst>
                    <a:gs pos="1250">
                      <a:srgbClr val="FFFFFF"/>
                    </a:gs>
                    <a:gs pos="100000">
                      <a:srgbClr val="FFFFFF"/>
                    </a:gs>
                  </a:gsLst>
                  <a:lin ang="5400000" scaled="0"/>
                </a:gradFill>
                <a:latin typeface="Segoe UI Light"/>
              </a:rPr>
              <a:t>Disk sizes</a:t>
            </a:r>
          </a:p>
        </p:txBody>
      </p:sp>
    </p:spTree>
    <p:extLst>
      <p:ext uri="{BB962C8B-B14F-4D97-AF65-F5344CB8AC3E}">
        <p14:creationId xmlns:p14="http://schemas.microsoft.com/office/powerpoint/2010/main" val="306234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2" y="2034238"/>
            <a:ext cx="12069948" cy="1828786"/>
          </a:xfrm>
          <a:noFill/>
        </p:spPr>
        <p:txBody>
          <a:bodyPr vert="horz" wrap="square" lIns="146304" tIns="91440" rIns="146304" bIns="91440" rtlCol="0" anchor="t" anchorCtr="0">
            <a:noAutofit/>
          </a:bodyPr>
          <a:lstStyle/>
          <a:p>
            <a:pPr defTabSz="932667"/>
            <a:r>
              <a:rPr lang="en-US" dirty="0" smtClean="0">
                <a:gradFill>
                  <a:gsLst>
                    <a:gs pos="99115">
                      <a:srgbClr val="000000"/>
                    </a:gs>
                    <a:gs pos="79000">
                      <a:srgbClr val="000000"/>
                    </a:gs>
                  </a:gsLst>
                  <a:lin ang="5400000" scaled="0"/>
                </a:gradFill>
                <a:latin typeface="Segoe UI Light"/>
              </a:rPr>
              <a:t>Microsoft Azure </a:t>
            </a:r>
            <a:r>
              <a:rPr lang="en-US" dirty="0">
                <a:gradFill>
                  <a:gsLst>
                    <a:gs pos="99115">
                      <a:srgbClr val="000000"/>
                    </a:gs>
                    <a:gs pos="79000">
                      <a:srgbClr val="000000"/>
                    </a:gs>
                  </a:gsLst>
                  <a:lin ang="5400000" scaled="0"/>
                </a:gradFill>
                <a:latin typeface="Segoe UI Light"/>
              </a:rPr>
              <a:t>Premium Storage</a:t>
            </a:r>
          </a:p>
        </p:txBody>
      </p:sp>
      <p:sp>
        <p:nvSpPr>
          <p:cNvPr id="5" name="Text Placeholder 4"/>
          <p:cNvSpPr>
            <a:spLocks noGrp="1"/>
          </p:cNvSpPr>
          <p:nvPr>
            <p:ph type="body" sz="quarter" idx="12"/>
          </p:nvPr>
        </p:nvSpPr>
        <p:spPr>
          <a:xfrm>
            <a:off x="122302" y="3863024"/>
            <a:ext cx="6476935" cy="1828007"/>
          </a:xfrm>
          <a:noFill/>
        </p:spPr>
        <p:txBody>
          <a:bodyPr vert="horz" wrap="square" lIns="146304" tIns="109728" rIns="146304" bIns="109728" rtlCol="0">
            <a:noAutofit/>
          </a:bodyPr>
          <a:lstStyle/>
          <a:p>
            <a:pPr defTabSz="932667">
              <a:buClr>
                <a:srgbClr val="000000"/>
              </a:buClr>
              <a:buSzPct val="90000"/>
              <a:buFont typeface="Wingdings" panose="05000000000000000000" pitchFamily="2" charset="2"/>
            </a:pPr>
            <a:r>
              <a:rPr lang="en-US" dirty="0">
                <a:gradFill>
                  <a:gsLst>
                    <a:gs pos="99115">
                      <a:srgbClr val="000000"/>
                    </a:gs>
                    <a:gs pos="79000">
                      <a:srgbClr val="000000"/>
                    </a:gs>
                  </a:gsLst>
                  <a:lin ang="5400000" scaled="0"/>
                </a:gradFill>
                <a:latin typeface="Segoe UI Light"/>
              </a:rPr>
              <a:t>Aung Oo</a:t>
            </a:r>
          </a:p>
          <a:p>
            <a:pPr defTabSz="932667">
              <a:buClr>
                <a:srgbClr val="000000"/>
              </a:buClr>
              <a:buSzPct val="90000"/>
              <a:buFont typeface="Wingdings" panose="05000000000000000000" pitchFamily="2" charset="2"/>
            </a:pPr>
            <a:r>
              <a:rPr lang="en-US" sz="2400" dirty="0">
                <a:gradFill>
                  <a:gsLst>
                    <a:gs pos="99115">
                      <a:srgbClr val="000000"/>
                    </a:gs>
                    <a:gs pos="79000">
                      <a:srgbClr val="000000"/>
                    </a:gs>
                  </a:gsLst>
                  <a:lin ang="5400000" scaled="0"/>
                </a:gradFill>
                <a:latin typeface="Segoe UI Light"/>
              </a:rPr>
              <a:t>Lead Principal Program </a:t>
            </a:r>
            <a:r>
              <a:rPr lang="en-US" sz="2400" dirty="0" smtClean="0">
                <a:gradFill>
                  <a:gsLst>
                    <a:gs pos="99115">
                      <a:srgbClr val="000000"/>
                    </a:gs>
                    <a:gs pos="79000">
                      <a:srgbClr val="000000"/>
                    </a:gs>
                  </a:gsLst>
                  <a:lin ang="5400000" scaled="0"/>
                </a:gradFill>
                <a:latin typeface="Segoe UI Light"/>
              </a:rPr>
              <a:t>Manager, Azure Storage</a:t>
            </a:r>
            <a:endParaRPr lang="en-US" sz="2400" dirty="0">
              <a:gradFill>
                <a:gsLst>
                  <a:gs pos="99115">
                    <a:srgbClr val="000000"/>
                  </a:gs>
                  <a:gs pos="79000">
                    <a:srgbClr val="000000"/>
                  </a:gs>
                </a:gsLst>
                <a:lin ang="5400000" scaled="0"/>
              </a:gradFill>
              <a:latin typeface="Segoe UI Light"/>
            </a:endParaRPr>
          </a:p>
          <a:p>
            <a:pPr defTabSz="932667">
              <a:buClr>
                <a:srgbClr val="000000"/>
              </a:buClr>
              <a:buSzPct val="90000"/>
              <a:buFont typeface="Wingdings" panose="05000000000000000000" pitchFamily="2" charset="2"/>
            </a:pPr>
            <a:r>
              <a:rPr lang="en-US" sz="2400" dirty="0">
                <a:gradFill>
                  <a:gsLst>
                    <a:gs pos="99115">
                      <a:srgbClr val="000000"/>
                    </a:gs>
                    <a:gs pos="79000">
                      <a:srgbClr val="000000"/>
                    </a:gs>
                  </a:gsLst>
                  <a:lin ang="5400000" scaled="0"/>
                </a:gradFill>
                <a:latin typeface="Segoe UI Light"/>
              </a:rPr>
              <a:t>Microsoft Corporation</a:t>
            </a:r>
          </a:p>
        </p:txBody>
      </p:sp>
      <p:sp>
        <p:nvSpPr>
          <p:cNvPr id="6" name="Text Placeholder 4"/>
          <p:cNvSpPr txBox="1">
            <a:spLocks/>
          </p:cNvSpPr>
          <p:nvPr/>
        </p:nvSpPr>
        <p:spPr>
          <a:xfrm>
            <a:off x="6599237" y="3887460"/>
            <a:ext cx="5753937" cy="1828007"/>
          </a:xfrm>
          <a:prstGeom prst="rect">
            <a:avLst/>
          </a:prstGeom>
          <a:noFill/>
        </p:spPr>
        <p:txBody>
          <a:bodyPr vert="horz" wrap="square" lIns="146304" tIns="109728" rIns="146304" bIns="109728" rtlCol="0">
            <a:noAutofit/>
          </a:bodyPr>
          <a:lstStyle>
            <a:defPPr>
              <a:defRPr lang="en-US"/>
            </a:defPPr>
            <a:lvl1pPr marR="0" lvl="0" indent="0" defTabSz="932667" fontAlgn="auto">
              <a:lnSpc>
                <a:spcPct val="90000"/>
              </a:lnSpc>
              <a:spcBef>
                <a:spcPts val="0"/>
              </a:spcBef>
              <a:spcAft>
                <a:spcPts val="0"/>
              </a:spcAft>
              <a:buClr>
                <a:srgbClr val="000000"/>
              </a:buClr>
              <a:buSzPct val="90000"/>
              <a:buFont typeface="Wingdings" panose="05000000000000000000" pitchFamily="2" charset="2"/>
              <a:buNone/>
              <a:tabLst/>
              <a:defRPr kumimoji="0" sz="3200" b="0" i="0" u="none" strike="noStrike" cap="none" spc="0" normalizeH="0" baseline="0">
                <a:ln>
                  <a:noFill/>
                </a:ln>
                <a:gradFill>
                  <a:gsLst>
                    <a:gs pos="99115">
                      <a:srgbClr val="000000"/>
                    </a:gs>
                    <a:gs pos="79000">
                      <a:srgbClr val="000000"/>
                    </a:gs>
                  </a:gsLst>
                  <a:lin ang="5400000" scaled="0"/>
                </a:gradFill>
                <a:effectLst/>
                <a:uLnTx/>
                <a:uFillTx/>
                <a:latin typeface="Segoe UI Light"/>
              </a:defRPr>
            </a:lvl1pPr>
            <a:lvl2pPr marL="584154" marR="0" indent="-241281" defTabSz="932667" fontAlgn="auto">
              <a:lnSpc>
                <a:spcPct val="90000"/>
              </a:lnSpc>
              <a:spcBef>
                <a:spcPct val="20000"/>
              </a:spcBef>
              <a:spcAft>
                <a:spcPts val="0"/>
              </a:spcAft>
              <a:buClr>
                <a:schemeClr val="tx1"/>
              </a:buClr>
              <a:buSzPct val="90000"/>
              <a:buFont typeface="Wingdings" panose="05000000000000000000" pitchFamily="2" charset="2"/>
              <a:buChar char="§"/>
              <a:tabLst/>
              <a:defRPr sz="2400" spc="0" baseline="0">
                <a:gradFill>
                  <a:gsLst>
                    <a:gs pos="1250">
                      <a:schemeClr val="tx1"/>
                    </a:gs>
                    <a:gs pos="100000">
                      <a:schemeClr val="tx1"/>
                    </a:gs>
                  </a:gsLst>
                  <a:lin ang="5400000" scaled="0"/>
                </a:gradFill>
              </a:defRPr>
            </a:lvl2pPr>
            <a:lvl3pPr marL="800036" marR="0" indent="-228582" defTabSz="932667" fontAlgn="auto">
              <a:lnSpc>
                <a:spcPct val="90000"/>
              </a:lnSpc>
              <a:spcBef>
                <a:spcPct val="20000"/>
              </a:spcBef>
              <a:spcAft>
                <a:spcPts val="0"/>
              </a:spcAft>
              <a:buClr>
                <a:schemeClr val="tx1"/>
              </a:buClr>
              <a:buSzPct val="90000"/>
              <a:buFont typeface="Wingdings" panose="05000000000000000000" pitchFamily="2" charset="2"/>
              <a:buChar char="§"/>
              <a:tabLst/>
              <a:defRPr sz="2000" spc="0" baseline="0">
                <a:gradFill>
                  <a:gsLst>
                    <a:gs pos="1250">
                      <a:schemeClr val="tx1"/>
                    </a:gs>
                    <a:gs pos="100000">
                      <a:schemeClr val="tx1"/>
                    </a:gs>
                  </a:gsLst>
                  <a:lin ang="5400000" scaled="0"/>
                </a:gradFill>
              </a:defRPr>
            </a:lvl3pPr>
            <a:lvl4pPr marL="1028618" marR="0" indent="-228582" defTabSz="932667" fontAlgn="auto">
              <a:lnSpc>
                <a:spcPct val="90000"/>
              </a:lnSpc>
              <a:spcBef>
                <a:spcPct val="20000"/>
              </a:spcBef>
              <a:spcAft>
                <a:spcPts val="0"/>
              </a:spcAft>
              <a:buClr>
                <a:schemeClr val="tx1"/>
              </a:buClr>
              <a:buSzPct val="90000"/>
              <a:buFont typeface="Wingdings" panose="05000000000000000000" pitchFamily="2" charset="2"/>
              <a:buChar char="§"/>
              <a:tabLst/>
              <a:defRPr spc="0" baseline="0">
                <a:gradFill>
                  <a:gsLst>
                    <a:gs pos="1250">
                      <a:schemeClr val="tx1"/>
                    </a:gs>
                    <a:gs pos="100000">
                      <a:schemeClr val="tx1"/>
                    </a:gs>
                  </a:gsLst>
                  <a:lin ang="5400000" scaled="0"/>
                </a:gradFill>
              </a:defRPr>
            </a:lvl4pPr>
            <a:lvl5pPr marL="1257199" marR="0" indent="-228582" defTabSz="932667" fontAlgn="auto">
              <a:lnSpc>
                <a:spcPct val="90000"/>
              </a:lnSpc>
              <a:spcBef>
                <a:spcPct val="20000"/>
              </a:spcBef>
              <a:spcAft>
                <a:spcPts val="0"/>
              </a:spcAft>
              <a:buClr>
                <a:schemeClr val="tx1"/>
              </a:buClr>
              <a:buSzPct val="90000"/>
              <a:buFont typeface="Wingdings" panose="05000000000000000000" pitchFamily="2" charset="2"/>
              <a:buChar char="§"/>
              <a:tabLst/>
              <a:defRPr spc="0" baseline="0">
                <a:gradFill>
                  <a:gsLst>
                    <a:gs pos="1250">
                      <a:schemeClr val="tx1"/>
                    </a:gs>
                    <a:gs pos="100000">
                      <a:schemeClr val="tx1"/>
                    </a:gs>
                  </a:gsLst>
                  <a:lin ang="5400000" scaled="0"/>
                </a:gradFill>
              </a:defRPr>
            </a:lvl5pPr>
            <a:lvl6pPr marL="2564834" indent="-233167" defTabSz="932667">
              <a:spcBef>
                <a:spcPct val="20000"/>
              </a:spcBef>
              <a:buFont typeface="Arial" pitchFamily="34" charset="0"/>
              <a:buChar char="•"/>
              <a:defRPr sz="2000"/>
            </a:lvl6pPr>
            <a:lvl7pPr marL="3031170" indent="-233167" defTabSz="932667">
              <a:spcBef>
                <a:spcPct val="20000"/>
              </a:spcBef>
              <a:buFont typeface="Arial" pitchFamily="34" charset="0"/>
              <a:buChar char="•"/>
              <a:defRPr sz="2000"/>
            </a:lvl7pPr>
            <a:lvl8pPr marL="3497503" indent="-233167" defTabSz="932667">
              <a:spcBef>
                <a:spcPct val="20000"/>
              </a:spcBef>
              <a:buFont typeface="Arial" pitchFamily="34" charset="0"/>
              <a:buChar char="•"/>
              <a:defRPr sz="2000"/>
            </a:lvl8pPr>
            <a:lvl9pPr marL="3963838" indent="-233167" defTabSz="932667">
              <a:spcBef>
                <a:spcPct val="20000"/>
              </a:spcBef>
              <a:buFont typeface="Arial" pitchFamily="34" charset="0"/>
              <a:buChar char="•"/>
              <a:defRPr sz="2000"/>
            </a:lvl9pPr>
          </a:lstStyle>
          <a:p>
            <a:r>
              <a:rPr lang="en-US" dirty="0"/>
              <a:t>Sirius Kuttiyan</a:t>
            </a:r>
          </a:p>
          <a:p>
            <a:r>
              <a:rPr lang="en-US" sz="2400" dirty="0"/>
              <a:t>Principal Program </a:t>
            </a:r>
            <a:r>
              <a:rPr lang="en-US" sz="2400" dirty="0" smtClean="0"/>
              <a:t>Manager, Azure Storage</a:t>
            </a:r>
            <a:endParaRPr lang="en-US" sz="2400" dirty="0"/>
          </a:p>
          <a:p>
            <a:r>
              <a:rPr lang="en-US" sz="2400" dirty="0"/>
              <a:t>Microsoft Corporation</a:t>
            </a:r>
          </a:p>
        </p:txBody>
      </p:sp>
    </p:spTree>
    <p:extLst>
      <p:ext uri="{BB962C8B-B14F-4D97-AF65-F5344CB8AC3E}">
        <p14:creationId xmlns:p14="http://schemas.microsoft.com/office/powerpoint/2010/main" val="26055678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Understanding the VM limit</a:t>
            </a:r>
            <a:endParaRPr lang="en-US" sz="4800" dirty="0"/>
          </a:p>
        </p:txBody>
      </p:sp>
      <p:sp>
        <p:nvSpPr>
          <p:cNvPr id="3" name="Text Placeholder 2"/>
          <p:cNvSpPr>
            <a:spLocks noGrp="1"/>
          </p:cNvSpPr>
          <p:nvPr>
            <p:ph type="body" sz="quarter" idx="10"/>
          </p:nvPr>
        </p:nvSpPr>
        <p:spPr>
          <a:xfrm>
            <a:off x="318879" y="1287462"/>
            <a:ext cx="11887200" cy="797313"/>
          </a:xfrm>
        </p:spPr>
        <p:txBody>
          <a:bodyPr/>
          <a:lstStyle/>
          <a:p>
            <a:pPr marL="0" indent="0">
              <a:buClr>
                <a:srgbClr val="FFFFFF"/>
              </a:buClr>
              <a:buNone/>
            </a:pPr>
            <a:r>
              <a:rPr lang="en-US" spc="-102" dirty="0">
                <a:ln w="3175">
                  <a:noFill/>
                </a:ln>
                <a:gradFill>
                  <a:gsLst>
                    <a:gs pos="16814">
                      <a:srgbClr val="47D8FF"/>
                    </a:gs>
                    <a:gs pos="23000">
                      <a:srgbClr val="47D8FF"/>
                    </a:gs>
                  </a:gsLst>
                  <a:lin ang="5400000" scaled="0"/>
                </a:gradFill>
                <a:cs typeface="Segoe UI" pitchFamily="34" charset="0"/>
              </a:rPr>
              <a:t>Example #1: DS1 VM with a P30 (1 TB) data disk</a:t>
            </a:r>
          </a:p>
        </p:txBody>
      </p:sp>
      <p:cxnSp>
        <p:nvCxnSpPr>
          <p:cNvPr id="7" name="Straight Connector 6"/>
          <p:cNvCxnSpPr/>
          <p:nvPr/>
        </p:nvCxnSpPr>
        <p:spPr>
          <a:xfrm>
            <a:off x="1512845" y="6545262"/>
            <a:ext cx="7829592"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512845" y="3802062"/>
            <a:ext cx="0" cy="27432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31837" y="4983199"/>
            <a:ext cx="9067800" cy="0"/>
          </a:xfrm>
          <a:prstGeom prst="line">
            <a:avLst/>
          </a:prstGeom>
          <a:ln w="19050">
            <a:solidFill>
              <a:schemeClr val="accent6">
                <a:lumMod val="40000"/>
                <a:lumOff val="6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31837" y="4259262"/>
            <a:ext cx="9067800" cy="0"/>
          </a:xfrm>
          <a:prstGeom prst="line">
            <a:avLst/>
          </a:prstGeom>
          <a:ln w="19050">
            <a:solidFill>
              <a:schemeClr val="accent6">
                <a:lumMod val="40000"/>
                <a:lumOff val="6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00495" y="3802062"/>
            <a:ext cx="1308692"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Disk limit</a:t>
            </a:r>
          </a:p>
        </p:txBody>
      </p:sp>
      <p:sp>
        <p:nvSpPr>
          <p:cNvPr id="15" name="TextBox 14"/>
          <p:cNvSpPr txBox="1"/>
          <p:nvPr/>
        </p:nvSpPr>
        <p:spPr>
          <a:xfrm>
            <a:off x="198437" y="4590834"/>
            <a:ext cx="1226939"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VM limit</a:t>
            </a:r>
          </a:p>
        </p:txBody>
      </p:sp>
      <p:cxnSp>
        <p:nvCxnSpPr>
          <p:cNvPr id="17" name="Straight Connector 16"/>
          <p:cNvCxnSpPr/>
          <p:nvPr/>
        </p:nvCxnSpPr>
        <p:spPr>
          <a:xfrm flipV="1">
            <a:off x="1512845" y="4983199"/>
            <a:ext cx="1885992" cy="1562063"/>
          </a:xfrm>
          <a:prstGeom prst="line">
            <a:avLst/>
          </a:prstGeom>
          <a:ln w="57150">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398837" y="4983199"/>
            <a:ext cx="4953000" cy="0"/>
          </a:xfrm>
          <a:prstGeom prst="straightConnector1">
            <a:avLst/>
          </a:prstGeom>
          <a:ln w="5715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504064" y="5587152"/>
            <a:ext cx="2150460"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solidFill>
                  <a:srgbClr val="FFC000"/>
                </a:solidFill>
              </a:rPr>
              <a:t>IOPS/Throughput</a:t>
            </a:r>
          </a:p>
        </p:txBody>
      </p:sp>
      <p:graphicFrame>
        <p:nvGraphicFramePr>
          <p:cNvPr id="25" name="Table 3"/>
          <p:cNvGraphicFramePr>
            <a:graphicFrameLocks noGrp="1"/>
          </p:cNvGraphicFramePr>
          <p:nvPr>
            <p:extLst>
              <p:ext uri="{D42A27DB-BD31-4B8C-83A1-F6EECF244321}">
                <p14:modId xmlns:p14="http://schemas.microsoft.com/office/powerpoint/2010/main" val="3784952981"/>
              </p:ext>
            </p:extLst>
          </p:nvPr>
        </p:nvGraphicFramePr>
        <p:xfrm>
          <a:off x="1014247" y="2502790"/>
          <a:ext cx="4769180" cy="1014444"/>
        </p:xfrm>
        <a:graphic>
          <a:graphicData uri="http://schemas.openxmlformats.org/drawingml/2006/table">
            <a:tbl>
              <a:tblPr firstRow="1">
                <a:tableStyleId>{93296810-A885-4BE3-A3E7-6D5BEEA58F35}</a:tableStyleId>
              </a:tblPr>
              <a:tblGrid>
                <a:gridCol w="2044305"/>
                <a:gridCol w="1089422"/>
                <a:gridCol w="1635453"/>
              </a:tblGrid>
              <a:tr h="247650">
                <a:tc>
                  <a:txBody>
                    <a:bodyPr/>
                    <a:lstStyle/>
                    <a:p>
                      <a:pPr marL="0" algn="l" defTabSz="932742" rtl="0" eaLnBrk="1" latinLnBrk="0" hangingPunct="1"/>
                      <a:r>
                        <a:rPr lang="en-US" sz="1800" kern="1200" dirty="0" smtClean="0"/>
                        <a:t>Limits</a:t>
                      </a:r>
                      <a:endParaRPr lang="en-US" sz="1800" kern="1200" dirty="0">
                        <a:solidFill>
                          <a:schemeClr val="tx1"/>
                        </a:solidFill>
                        <a:latin typeface="+mn-lt"/>
                        <a:ea typeface="+mn-ea"/>
                        <a:cs typeface="+mn-cs"/>
                      </a:endParaRPr>
                    </a:p>
                  </a:txBody>
                  <a:tcPr marL="31914" marR="31914" marT="31914" marB="31914" anchor="ctr"/>
                </a:tc>
                <a:tc>
                  <a:txBody>
                    <a:bodyPr/>
                    <a:lstStyle/>
                    <a:p>
                      <a:pPr marL="0" algn="l" defTabSz="932742" rtl="0" eaLnBrk="1" latinLnBrk="0" hangingPunct="1"/>
                      <a:r>
                        <a:rPr lang="en-US" sz="1800" kern="1200" dirty="0" smtClean="0"/>
                        <a:t>IOPS</a:t>
                      </a:r>
                      <a:endParaRPr lang="en-US" sz="1800" kern="1200" dirty="0">
                        <a:solidFill>
                          <a:schemeClr val="tx1"/>
                        </a:solidFill>
                        <a:latin typeface="+mn-lt"/>
                        <a:ea typeface="+mn-ea"/>
                        <a:cs typeface="+mn-cs"/>
                      </a:endParaRPr>
                    </a:p>
                  </a:txBody>
                  <a:tcPr marL="31914" marR="31914" marT="31914" marB="31914" anchor="ctr"/>
                </a:tc>
                <a:tc>
                  <a:txBody>
                    <a:bodyPr/>
                    <a:lstStyle/>
                    <a:p>
                      <a:pPr marL="0" algn="l" defTabSz="932742" rtl="0" eaLnBrk="1" latinLnBrk="0" hangingPunct="1"/>
                      <a:r>
                        <a:rPr lang="en-US" sz="1800" kern="1200" dirty="0" smtClean="0"/>
                        <a:t>Throughput</a:t>
                      </a:r>
                      <a:endParaRPr lang="en-US" sz="1800" kern="1200" dirty="0">
                        <a:solidFill>
                          <a:schemeClr val="tx1"/>
                        </a:solidFill>
                        <a:latin typeface="+mn-lt"/>
                        <a:ea typeface="+mn-ea"/>
                        <a:cs typeface="+mn-cs"/>
                      </a:endParaRPr>
                    </a:p>
                  </a:txBody>
                  <a:tcPr marL="31914" marR="31914" marT="31914" marB="31914" anchor="ctr"/>
                </a:tc>
              </a:tr>
              <a:tr h="247650">
                <a:tc>
                  <a:txBody>
                    <a:bodyPr/>
                    <a:lstStyle/>
                    <a:p>
                      <a:pPr marL="0" algn="l" defTabSz="932742" rtl="0" eaLnBrk="1" latinLnBrk="0" hangingPunct="1"/>
                      <a:r>
                        <a:rPr lang="en-US" sz="1800" kern="1200" dirty="0" smtClean="0">
                          <a:solidFill>
                            <a:schemeClr val="tx1"/>
                          </a:solidFill>
                          <a:latin typeface="+mn-lt"/>
                          <a:ea typeface="+mn-ea"/>
                          <a:cs typeface="+mn-cs"/>
                        </a:rPr>
                        <a:t>P30 Disk</a:t>
                      </a:r>
                      <a:endParaRPr lang="en-US" sz="1800" kern="1200" dirty="0">
                        <a:solidFill>
                          <a:schemeClr val="tx1"/>
                        </a:solidFill>
                        <a:latin typeface="+mn-lt"/>
                        <a:ea typeface="+mn-ea"/>
                        <a:cs typeface="+mn-cs"/>
                      </a:endParaRPr>
                    </a:p>
                  </a:txBody>
                  <a:tcPr marL="31914" marR="31914" marT="31914" marB="31914" anchor="ctr">
                    <a:solidFill>
                      <a:srgbClr val="505050"/>
                    </a:solidFill>
                  </a:tcPr>
                </a:tc>
                <a:tc>
                  <a:txBody>
                    <a:bodyPr/>
                    <a:lstStyle/>
                    <a:p>
                      <a:pPr marL="0" algn="l" defTabSz="932742" rtl="0" eaLnBrk="1" latinLnBrk="0" hangingPunct="1"/>
                      <a:r>
                        <a:rPr lang="en-US" sz="1800" kern="1200" dirty="0" smtClean="0">
                          <a:solidFill>
                            <a:schemeClr val="tx1"/>
                          </a:solidFill>
                          <a:latin typeface="+mn-lt"/>
                          <a:ea typeface="+mn-ea"/>
                          <a:cs typeface="+mn-cs"/>
                        </a:rPr>
                        <a:t>5,000</a:t>
                      </a:r>
                      <a:endParaRPr lang="en-US" sz="1800" kern="1200" dirty="0">
                        <a:solidFill>
                          <a:schemeClr val="tx1"/>
                        </a:solidFill>
                        <a:latin typeface="+mn-lt"/>
                        <a:ea typeface="+mn-ea"/>
                        <a:cs typeface="+mn-cs"/>
                      </a:endParaRPr>
                    </a:p>
                  </a:txBody>
                  <a:tcPr marL="31914" marR="31914" marT="31914" marB="31914" anchor="ctr">
                    <a:solidFill>
                      <a:srgbClr val="505050"/>
                    </a:solidFill>
                  </a:tcPr>
                </a:tc>
                <a:tc>
                  <a:txBody>
                    <a:bodyPr/>
                    <a:lstStyle/>
                    <a:p>
                      <a:pPr marL="0" algn="l" defTabSz="932742" rtl="0" eaLnBrk="1" latinLnBrk="0" hangingPunct="1"/>
                      <a:r>
                        <a:rPr lang="en-US" sz="1800" kern="1200" dirty="0" smtClean="0">
                          <a:solidFill>
                            <a:schemeClr val="tx1"/>
                          </a:solidFill>
                          <a:latin typeface="+mn-lt"/>
                          <a:ea typeface="+mn-ea"/>
                          <a:cs typeface="+mn-cs"/>
                        </a:rPr>
                        <a:t>200 MB/sec</a:t>
                      </a:r>
                      <a:endParaRPr lang="en-US" sz="1800" kern="1200" dirty="0">
                        <a:solidFill>
                          <a:schemeClr val="tx1"/>
                        </a:solidFill>
                        <a:latin typeface="+mn-lt"/>
                        <a:ea typeface="+mn-ea"/>
                        <a:cs typeface="+mn-cs"/>
                      </a:endParaRPr>
                    </a:p>
                  </a:txBody>
                  <a:tcPr marL="31914" marR="31914" marT="31914" marB="31914" anchor="ctr">
                    <a:solidFill>
                      <a:srgbClr val="505050"/>
                    </a:solidFill>
                  </a:tcPr>
                </a:tc>
              </a:tr>
              <a:tr h="247650">
                <a:tc>
                  <a:txBody>
                    <a:bodyPr/>
                    <a:lstStyle/>
                    <a:p>
                      <a:pPr marL="0" algn="l" defTabSz="932742" rtl="0" eaLnBrk="1" latinLnBrk="0" hangingPunct="1"/>
                      <a:r>
                        <a:rPr lang="en-US" sz="1800" kern="1200" dirty="0" smtClean="0">
                          <a:solidFill>
                            <a:schemeClr val="tx1"/>
                          </a:solidFill>
                          <a:latin typeface="+mn-lt"/>
                          <a:ea typeface="+mn-ea"/>
                          <a:cs typeface="+mn-cs"/>
                        </a:rPr>
                        <a:t>DS1 VM</a:t>
                      </a:r>
                      <a:endParaRPr lang="en-US" sz="1800" kern="1200" dirty="0">
                        <a:solidFill>
                          <a:schemeClr val="tx1"/>
                        </a:solidFill>
                        <a:latin typeface="+mn-lt"/>
                        <a:ea typeface="+mn-ea"/>
                        <a:cs typeface="+mn-cs"/>
                      </a:endParaRPr>
                    </a:p>
                  </a:txBody>
                  <a:tcPr marL="31914" marR="31914" marT="31914" marB="31914" anchor="ctr">
                    <a:solidFill>
                      <a:srgbClr val="505050"/>
                    </a:solidFill>
                  </a:tcPr>
                </a:tc>
                <a:tc>
                  <a:txBody>
                    <a:bodyPr/>
                    <a:lstStyle/>
                    <a:p>
                      <a:pPr marL="0" algn="l" defTabSz="932742" rtl="0" eaLnBrk="1" latinLnBrk="0" hangingPunct="1"/>
                      <a:r>
                        <a:rPr lang="en-US" sz="1800" kern="1200" dirty="0" smtClean="0">
                          <a:solidFill>
                            <a:schemeClr val="tx1"/>
                          </a:solidFill>
                          <a:latin typeface="+mn-lt"/>
                          <a:ea typeface="+mn-ea"/>
                          <a:cs typeface="+mn-cs"/>
                        </a:rPr>
                        <a:t>3,200</a:t>
                      </a:r>
                      <a:endParaRPr lang="en-US" sz="1800" kern="1200" dirty="0">
                        <a:solidFill>
                          <a:schemeClr val="tx1"/>
                        </a:solidFill>
                        <a:latin typeface="+mn-lt"/>
                        <a:ea typeface="+mn-ea"/>
                        <a:cs typeface="+mn-cs"/>
                      </a:endParaRPr>
                    </a:p>
                  </a:txBody>
                  <a:tcPr marL="31914" marR="31914" marT="31914" marB="31914" anchor="ctr">
                    <a:solidFill>
                      <a:srgbClr val="505050"/>
                    </a:solidFill>
                  </a:tcPr>
                </a:tc>
                <a:tc>
                  <a:txBody>
                    <a:bodyPr/>
                    <a:lstStyle/>
                    <a:p>
                      <a:pPr marL="0" algn="l" defTabSz="932742" rtl="0" eaLnBrk="1" latinLnBrk="0" hangingPunct="1"/>
                      <a:r>
                        <a:rPr lang="en-US" sz="1800" kern="1200" dirty="0" smtClean="0">
                          <a:solidFill>
                            <a:schemeClr val="tx1"/>
                          </a:solidFill>
                          <a:latin typeface="+mn-lt"/>
                          <a:ea typeface="+mn-ea"/>
                          <a:cs typeface="+mn-cs"/>
                        </a:rPr>
                        <a:t>32 MB/sec</a:t>
                      </a:r>
                      <a:endParaRPr lang="en-US" sz="1800" kern="1200" dirty="0">
                        <a:solidFill>
                          <a:schemeClr val="tx1"/>
                        </a:solidFill>
                        <a:latin typeface="+mn-lt"/>
                        <a:ea typeface="+mn-ea"/>
                        <a:cs typeface="+mn-cs"/>
                      </a:endParaRPr>
                    </a:p>
                  </a:txBody>
                  <a:tcPr marL="31914" marR="31914" marT="31914" marB="31914" anchor="ctr">
                    <a:solidFill>
                      <a:srgbClr val="505050"/>
                    </a:solidFill>
                  </a:tcPr>
                </a:tc>
              </a:tr>
            </a:tbl>
          </a:graphicData>
        </a:graphic>
      </p:graphicFrame>
      <p:sp>
        <p:nvSpPr>
          <p:cNvPr id="26" name="Rectangle 25"/>
          <p:cNvSpPr/>
          <p:nvPr/>
        </p:nvSpPr>
        <p:spPr>
          <a:xfrm>
            <a:off x="6310104" y="2811462"/>
            <a:ext cx="4784933" cy="369332"/>
          </a:xfrm>
          <a:prstGeom prst="rect">
            <a:avLst/>
          </a:prstGeom>
        </p:spPr>
        <p:txBody>
          <a:bodyPr wrap="square">
            <a:spAutoFit/>
          </a:bodyPr>
          <a:lstStyle/>
          <a:p>
            <a:r>
              <a:rPr lang="en-US" dirty="0" smtClean="0"/>
              <a:t>VM </a:t>
            </a:r>
            <a:r>
              <a:rPr lang="en-US" dirty="0"/>
              <a:t>limit </a:t>
            </a:r>
            <a:r>
              <a:rPr lang="en-US" dirty="0" smtClean="0"/>
              <a:t>constrains </a:t>
            </a:r>
            <a:r>
              <a:rPr lang="en-US" dirty="0"/>
              <a:t>the </a:t>
            </a:r>
            <a:r>
              <a:rPr lang="en-US" dirty="0" smtClean="0"/>
              <a:t>performance</a:t>
            </a:r>
            <a:endParaRPr lang="en-US" dirty="0"/>
          </a:p>
        </p:txBody>
      </p:sp>
      <p:sp>
        <p:nvSpPr>
          <p:cNvPr id="27" name="Rounded Rectangle 26"/>
          <p:cNvSpPr/>
          <p:nvPr/>
        </p:nvSpPr>
        <p:spPr bwMode="auto">
          <a:xfrm>
            <a:off x="2990394" y="3114978"/>
            <a:ext cx="2802352" cy="380383"/>
          </a:xfrm>
          <a:prstGeom prst="roundRect">
            <a:avLst/>
          </a:prstGeom>
          <a:noFill/>
          <a:ln w="28575">
            <a:solidFill>
              <a:srgbClr val="FFC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7745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22" presetClass="entr" presetSubtype="4"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2000"/>
                                        <p:tgtEl>
                                          <p:spTgt spid="17"/>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Disk limit</a:t>
            </a:r>
            <a:endParaRPr lang="en-US" dirty="0"/>
          </a:p>
        </p:txBody>
      </p:sp>
      <p:sp>
        <p:nvSpPr>
          <p:cNvPr id="7" name="Text Placeholder 2"/>
          <p:cNvSpPr>
            <a:spLocks noGrp="1"/>
          </p:cNvSpPr>
          <p:nvPr>
            <p:ph type="body" sz="quarter" idx="10"/>
          </p:nvPr>
        </p:nvSpPr>
        <p:spPr>
          <a:xfrm>
            <a:off x="306499" y="1135062"/>
            <a:ext cx="11887200" cy="797313"/>
          </a:xfrm>
        </p:spPr>
        <p:txBody>
          <a:bodyPr/>
          <a:lstStyle/>
          <a:p>
            <a:pPr marL="0" indent="0">
              <a:buClr>
                <a:srgbClr val="FFFFFF"/>
              </a:buClr>
              <a:buNone/>
            </a:pPr>
            <a:r>
              <a:rPr lang="en-US" spc="-102" dirty="0">
                <a:ln w="3175">
                  <a:noFill/>
                </a:ln>
                <a:gradFill>
                  <a:gsLst>
                    <a:gs pos="16814">
                      <a:srgbClr val="47D8FF"/>
                    </a:gs>
                    <a:gs pos="23000">
                      <a:srgbClr val="47D8FF"/>
                    </a:gs>
                  </a:gsLst>
                  <a:lin ang="5400000" scaled="0"/>
                </a:gradFill>
                <a:cs typeface="Segoe UI" pitchFamily="34" charset="0"/>
              </a:rPr>
              <a:t>Example #2: DS4 VM with a P30 (1 TB) data disk</a:t>
            </a:r>
          </a:p>
        </p:txBody>
      </p:sp>
      <p:cxnSp>
        <p:nvCxnSpPr>
          <p:cNvPr id="8" name="Straight Connector 7"/>
          <p:cNvCxnSpPr/>
          <p:nvPr/>
        </p:nvCxnSpPr>
        <p:spPr>
          <a:xfrm>
            <a:off x="1512845" y="6545262"/>
            <a:ext cx="7829592"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512845" y="3116262"/>
            <a:ext cx="0" cy="34290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31837" y="3508627"/>
            <a:ext cx="9067800" cy="0"/>
          </a:xfrm>
          <a:prstGeom prst="line">
            <a:avLst/>
          </a:prstGeom>
          <a:ln w="19050">
            <a:solidFill>
              <a:schemeClr val="accent6">
                <a:lumMod val="40000"/>
                <a:lumOff val="6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31837" y="4259262"/>
            <a:ext cx="9067800" cy="0"/>
          </a:xfrm>
          <a:prstGeom prst="line">
            <a:avLst/>
          </a:prstGeom>
          <a:ln w="19050">
            <a:solidFill>
              <a:schemeClr val="accent6">
                <a:lumMod val="40000"/>
                <a:lumOff val="6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0495" y="3802062"/>
            <a:ext cx="1308692"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Disk limit</a:t>
            </a:r>
          </a:p>
        </p:txBody>
      </p:sp>
      <p:sp>
        <p:nvSpPr>
          <p:cNvPr id="13" name="TextBox 12"/>
          <p:cNvSpPr txBox="1"/>
          <p:nvPr/>
        </p:nvSpPr>
        <p:spPr>
          <a:xfrm>
            <a:off x="95465" y="3116262"/>
            <a:ext cx="1226939"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VM limit</a:t>
            </a:r>
          </a:p>
        </p:txBody>
      </p:sp>
      <p:cxnSp>
        <p:nvCxnSpPr>
          <p:cNvPr id="14" name="Straight Connector 13"/>
          <p:cNvCxnSpPr/>
          <p:nvPr/>
        </p:nvCxnSpPr>
        <p:spPr>
          <a:xfrm flipV="1">
            <a:off x="1512845" y="4259262"/>
            <a:ext cx="2971800" cy="2286002"/>
          </a:xfrm>
          <a:prstGeom prst="line">
            <a:avLst/>
          </a:prstGeom>
          <a:ln w="57150">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465637" y="4259262"/>
            <a:ext cx="4953000" cy="0"/>
          </a:xfrm>
          <a:prstGeom prst="straightConnector1">
            <a:avLst/>
          </a:prstGeom>
          <a:ln w="5715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04064" y="5587152"/>
            <a:ext cx="2275495"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solidFill>
                  <a:srgbClr val="FFC000"/>
                </a:solidFill>
              </a:rPr>
              <a:t>IOPS / Throughput</a:t>
            </a:r>
          </a:p>
        </p:txBody>
      </p:sp>
      <p:sp>
        <p:nvSpPr>
          <p:cNvPr id="17" name="Flowchart: Punched Tape 16"/>
          <p:cNvSpPr/>
          <p:nvPr/>
        </p:nvSpPr>
        <p:spPr bwMode="auto">
          <a:xfrm>
            <a:off x="1343600" y="3668802"/>
            <a:ext cx="339948" cy="152183"/>
          </a:xfrm>
          <a:prstGeom prst="flowChartPunchedTape">
            <a:avLst/>
          </a:prstGeom>
          <a:solidFill>
            <a:srgbClr val="505050"/>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20" name="Table 2"/>
          <p:cNvGraphicFramePr>
            <a:graphicFrameLocks noGrp="1"/>
          </p:cNvGraphicFramePr>
          <p:nvPr>
            <p:extLst>
              <p:ext uri="{D42A27DB-BD31-4B8C-83A1-F6EECF244321}">
                <p14:modId xmlns:p14="http://schemas.microsoft.com/office/powerpoint/2010/main" val="3697872980"/>
              </p:ext>
            </p:extLst>
          </p:nvPr>
        </p:nvGraphicFramePr>
        <p:xfrm>
          <a:off x="990083" y="1973262"/>
          <a:ext cx="4769180" cy="1014444"/>
        </p:xfrm>
        <a:graphic>
          <a:graphicData uri="http://schemas.openxmlformats.org/drawingml/2006/table">
            <a:tbl>
              <a:tblPr firstRow="1">
                <a:tableStyleId>{93296810-A885-4BE3-A3E7-6D5BEEA58F35}</a:tableStyleId>
              </a:tblPr>
              <a:tblGrid>
                <a:gridCol w="2044305"/>
                <a:gridCol w="1089422"/>
                <a:gridCol w="1635453"/>
              </a:tblGrid>
              <a:tr h="247650">
                <a:tc>
                  <a:txBody>
                    <a:bodyPr/>
                    <a:lstStyle/>
                    <a:p>
                      <a:pPr marL="0" algn="l" defTabSz="932742" rtl="0" eaLnBrk="1" latinLnBrk="0" hangingPunct="1"/>
                      <a:r>
                        <a:rPr lang="en-US" sz="1800" kern="1200" dirty="0" smtClean="0"/>
                        <a:t>Limits</a:t>
                      </a:r>
                      <a:endParaRPr lang="en-US" sz="1800" kern="1200" dirty="0">
                        <a:solidFill>
                          <a:schemeClr val="tx1"/>
                        </a:solidFill>
                        <a:latin typeface="+mn-lt"/>
                        <a:ea typeface="+mn-ea"/>
                        <a:cs typeface="+mn-cs"/>
                      </a:endParaRPr>
                    </a:p>
                  </a:txBody>
                  <a:tcPr marL="31914" marR="31914" marT="31914" marB="31914" anchor="ctr"/>
                </a:tc>
                <a:tc>
                  <a:txBody>
                    <a:bodyPr/>
                    <a:lstStyle/>
                    <a:p>
                      <a:pPr marL="0" algn="l" defTabSz="932742" rtl="0" eaLnBrk="1" latinLnBrk="0" hangingPunct="1"/>
                      <a:r>
                        <a:rPr lang="en-US" sz="1800" kern="1200" dirty="0" smtClean="0"/>
                        <a:t>IOPS</a:t>
                      </a:r>
                      <a:endParaRPr lang="en-US" sz="1800" kern="1200" dirty="0">
                        <a:solidFill>
                          <a:schemeClr val="tx1"/>
                        </a:solidFill>
                        <a:latin typeface="+mn-lt"/>
                        <a:ea typeface="+mn-ea"/>
                        <a:cs typeface="+mn-cs"/>
                      </a:endParaRPr>
                    </a:p>
                  </a:txBody>
                  <a:tcPr marL="31914" marR="31914" marT="31914" marB="31914" anchor="ctr"/>
                </a:tc>
                <a:tc>
                  <a:txBody>
                    <a:bodyPr/>
                    <a:lstStyle/>
                    <a:p>
                      <a:pPr marL="0" algn="l" defTabSz="932742" rtl="0" eaLnBrk="1" latinLnBrk="0" hangingPunct="1"/>
                      <a:r>
                        <a:rPr lang="en-US" sz="1800" kern="1200" dirty="0" smtClean="0"/>
                        <a:t>Throughput</a:t>
                      </a:r>
                      <a:endParaRPr lang="en-US" sz="1800" kern="1200" dirty="0">
                        <a:solidFill>
                          <a:schemeClr val="tx1"/>
                        </a:solidFill>
                        <a:latin typeface="+mn-lt"/>
                        <a:ea typeface="+mn-ea"/>
                        <a:cs typeface="+mn-cs"/>
                      </a:endParaRPr>
                    </a:p>
                  </a:txBody>
                  <a:tcPr marL="31914" marR="31914" marT="31914" marB="31914" anchor="ctr"/>
                </a:tc>
              </a:tr>
              <a:tr h="247650">
                <a:tc>
                  <a:txBody>
                    <a:bodyPr/>
                    <a:lstStyle/>
                    <a:p>
                      <a:pPr marL="0" algn="l" defTabSz="932742" rtl="0" eaLnBrk="1" latinLnBrk="0" hangingPunct="1"/>
                      <a:r>
                        <a:rPr lang="en-US" sz="1800" kern="1200" dirty="0" smtClean="0">
                          <a:solidFill>
                            <a:schemeClr val="tx1"/>
                          </a:solidFill>
                          <a:latin typeface="+mn-lt"/>
                          <a:ea typeface="+mn-ea"/>
                          <a:cs typeface="+mn-cs"/>
                        </a:rPr>
                        <a:t>P30 Disk</a:t>
                      </a:r>
                      <a:endParaRPr lang="en-US" sz="1800" kern="1200" dirty="0">
                        <a:solidFill>
                          <a:schemeClr val="tx1"/>
                        </a:solidFill>
                        <a:latin typeface="+mn-lt"/>
                        <a:ea typeface="+mn-ea"/>
                        <a:cs typeface="+mn-cs"/>
                      </a:endParaRPr>
                    </a:p>
                  </a:txBody>
                  <a:tcPr marL="31914" marR="31914" marT="31914" marB="31914" anchor="ctr">
                    <a:solidFill>
                      <a:srgbClr val="505050"/>
                    </a:solidFill>
                  </a:tcPr>
                </a:tc>
                <a:tc>
                  <a:txBody>
                    <a:bodyPr/>
                    <a:lstStyle/>
                    <a:p>
                      <a:pPr marL="0" algn="l" defTabSz="932742" rtl="0" eaLnBrk="1" latinLnBrk="0" hangingPunct="1"/>
                      <a:r>
                        <a:rPr lang="en-US" sz="1800" kern="1200" dirty="0" smtClean="0">
                          <a:solidFill>
                            <a:schemeClr val="tx1"/>
                          </a:solidFill>
                          <a:latin typeface="+mn-lt"/>
                          <a:ea typeface="+mn-ea"/>
                          <a:cs typeface="+mn-cs"/>
                        </a:rPr>
                        <a:t>5,000</a:t>
                      </a:r>
                      <a:endParaRPr lang="en-US" sz="1800" kern="1200" dirty="0">
                        <a:solidFill>
                          <a:schemeClr val="tx1"/>
                        </a:solidFill>
                        <a:latin typeface="+mn-lt"/>
                        <a:ea typeface="+mn-ea"/>
                        <a:cs typeface="+mn-cs"/>
                      </a:endParaRPr>
                    </a:p>
                  </a:txBody>
                  <a:tcPr marL="31914" marR="31914" marT="31914" marB="31914" anchor="ctr">
                    <a:solidFill>
                      <a:srgbClr val="505050"/>
                    </a:solidFill>
                  </a:tcPr>
                </a:tc>
                <a:tc>
                  <a:txBody>
                    <a:bodyPr/>
                    <a:lstStyle/>
                    <a:p>
                      <a:pPr marL="0" algn="l" defTabSz="932742" rtl="0" eaLnBrk="1" latinLnBrk="0" hangingPunct="1"/>
                      <a:r>
                        <a:rPr lang="en-US" sz="1800" kern="1200" dirty="0" smtClean="0">
                          <a:solidFill>
                            <a:schemeClr val="tx1"/>
                          </a:solidFill>
                          <a:latin typeface="+mn-lt"/>
                          <a:ea typeface="+mn-ea"/>
                          <a:cs typeface="+mn-cs"/>
                        </a:rPr>
                        <a:t>200 MB/sec</a:t>
                      </a:r>
                      <a:endParaRPr lang="en-US" sz="1800" kern="1200" dirty="0">
                        <a:solidFill>
                          <a:schemeClr val="tx1"/>
                        </a:solidFill>
                        <a:latin typeface="+mn-lt"/>
                        <a:ea typeface="+mn-ea"/>
                        <a:cs typeface="+mn-cs"/>
                      </a:endParaRPr>
                    </a:p>
                  </a:txBody>
                  <a:tcPr marL="31914" marR="31914" marT="31914" marB="31914" anchor="ctr">
                    <a:solidFill>
                      <a:srgbClr val="505050"/>
                    </a:solidFill>
                  </a:tcPr>
                </a:tc>
              </a:tr>
              <a:tr h="247650">
                <a:tc>
                  <a:txBody>
                    <a:bodyPr/>
                    <a:lstStyle/>
                    <a:p>
                      <a:pPr marL="0" algn="l" defTabSz="932742" rtl="0" eaLnBrk="1" latinLnBrk="0" hangingPunct="1"/>
                      <a:r>
                        <a:rPr lang="en-US" sz="1800" kern="1200" dirty="0" smtClean="0">
                          <a:solidFill>
                            <a:schemeClr val="tx1"/>
                          </a:solidFill>
                          <a:latin typeface="+mn-lt"/>
                          <a:ea typeface="+mn-ea"/>
                          <a:cs typeface="+mn-cs"/>
                        </a:rPr>
                        <a:t>DS4 VM</a:t>
                      </a:r>
                      <a:endParaRPr lang="en-US" sz="1800" kern="1200" dirty="0">
                        <a:solidFill>
                          <a:schemeClr val="tx1"/>
                        </a:solidFill>
                        <a:latin typeface="+mn-lt"/>
                        <a:ea typeface="+mn-ea"/>
                        <a:cs typeface="+mn-cs"/>
                      </a:endParaRPr>
                    </a:p>
                  </a:txBody>
                  <a:tcPr marL="31914" marR="31914" marT="31914" marB="31914" anchor="ctr">
                    <a:solidFill>
                      <a:srgbClr val="505050"/>
                    </a:solidFill>
                  </a:tcPr>
                </a:tc>
                <a:tc>
                  <a:txBody>
                    <a:bodyPr/>
                    <a:lstStyle/>
                    <a:p>
                      <a:pPr marL="0" algn="l" defTabSz="932742" rtl="0" eaLnBrk="1" latinLnBrk="0" hangingPunct="1"/>
                      <a:r>
                        <a:rPr lang="en-US" sz="1800" kern="1200" dirty="0" smtClean="0">
                          <a:solidFill>
                            <a:schemeClr val="tx1"/>
                          </a:solidFill>
                          <a:latin typeface="+mn-lt"/>
                          <a:ea typeface="+mn-ea"/>
                          <a:cs typeface="+mn-cs"/>
                        </a:rPr>
                        <a:t>25,600</a:t>
                      </a:r>
                      <a:endParaRPr lang="en-US" sz="1800" kern="1200" dirty="0">
                        <a:solidFill>
                          <a:schemeClr val="tx1"/>
                        </a:solidFill>
                        <a:latin typeface="+mn-lt"/>
                        <a:ea typeface="+mn-ea"/>
                        <a:cs typeface="+mn-cs"/>
                      </a:endParaRPr>
                    </a:p>
                  </a:txBody>
                  <a:tcPr marL="31914" marR="31914" marT="31914" marB="31914" anchor="ctr">
                    <a:solidFill>
                      <a:srgbClr val="505050"/>
                    </a:solidFill>
                  </a:tcPr>
                </a:tc>
                <a:tc>
                  <a:txBody>
                    <a:bodyPr/>
                    <a:lstStyle/>
                    <a:p>
                      <a:pPr marL="0" algn="l" defTabSz="932742" rtl="0" eaLnBrk="1" latinLnBrk="0" hangingPunct="1"/>
                      <a:r>
                        <a:rPr lang="en-US" sz="1800" kern="1200" dirty="0" smtClean="0">
                          <a:solidFill>
                            <a:schemeClr val="tx1"/>
                          </a:solidFill>
                          <a:latin typeface="+mn-lt"/>
                          <a:ea typeface="+mn-ea"/>
                          <a:cs typeface="+mn-cs"/>
                        </a:rPr>
                        <a:t>256 MB/sec</a:t>
                      </a:r>
                      <a:endParaRPr lang="en-US" sz="1800" kern="1200" dirty="0">
                        <a:solidFill>
                          <a:schemeClr val="tx1"/>
                        </a:solidFill>
                        <a:latin typeface="+mn-lt"/>
                        <a:ea typeface="+mn-ea"/>
                        <a:cs typeface="+mn-cs"/>
                      </a:endParaRPr>
                    </a:p>
                  </a:txBody>
                  <a:tcPr marL="31914" marR="31914" marT="31914" marB="31914" anchor="ctr">
                    <a:solidFill>
                      <a:srgbClr val="505050"/>
                    </a:solidFill>
                  </a:tcPr>
                </a:tc>
              </a:tr>
            </a:tbl>
          </a:graphicData>
        </a:graphic>
      </p:graphicFrame>
      <p:sp>
        <p:nvSpPr>
          <p:cNvPr id="21" name="Rectangle 20"/>
          <p:cNvSpPr/>
          <p:nvPr/>
        </p:nvSpPr>
        <p:spPr>
          <a:xfrm>
            <a:off x="6310104" y="2324451"/>
            <a:ext cx="4784933" cy="369332"/>
          </a:xfrm>
          <a:prstGeom prst="rect">
            <a:avLst/>
          </a:prstGeom>
        </p:spPr>
        <p:txBody>
          <a:bodyPr wrap="square">
            <a:spAutoFit/>
          </a:bodyPr>
          <a:lstStyle/>
          <a:p>
            <a:r>
              <a:rPr lang="en-US" dirty="0" smtClean="0"/>
              <a:t>Disk limit </a:t>
            </a:r>
            <a:r>
              <a:rPr lang="en-US" dirty="0"/>
              <a:t>constrains the performance</a:t>
            </a:r>
          </a:p>
        </p:txBody>
      </p:sp>
      <p:sp>
        <p:nvSpPr>
          <p:cNvPr id="22" name="Rounded Rectangle 21"/>
          <p:cNvSpPr/>
          <p:nvPr/>
        </p:nvSpPr>
        <p:spPr bwMode="auto">
          <a:xfrm>
            <a:off x="2990394" y="2290419"/>
            <a:ext cx="2802352" cy="380383"/>
          </a:xfrm>
          <a:prstGeom prst="roundRect">
            <a:avLst/>
          </a:prstGeom>
          <a:noFill/>
          <a:ln w="28575">
            <a:solidFill>
              <a:srgbClr val="FFC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4502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2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1000"/>
                                        <p:tgtEl>
                                          <p:spTgt spid="14"/>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VM Limit vs. Disk Limit… continued</a:t>
            </a:r>
            <a:endParaRPr lang="en-US" sz="4800" dirty="0"/>
          </a:p>
        </p:txBody>
      </p:sp>
      <p:sp>
        <p:nvSpPr>
          <p:cNvPr id="3" name="Text Placeholder 2"/>
          <p:cNvSpPr>
            <a:spLocks noGrp="1"/>
          </p:cNvSpPr>
          <p:nvPr>
            <p:ph type="body" sz="quarter" idx="10"/>
          </p:nvPr>
        </p:nvSpPr>
        <p:spPr>
          <a:xfrm>
            <a:off x="306499" y="1446246"/>
            <a:ext cx="11887200" cy="1203578"/>
          </a:xfrm>
        </p:spPr>
        <p:txBody>
          <a:bodyPr/>
          <a:lstStyle/>
          <a:p>
            <a:pPr marL="0" indent="0">
              <a:buNone/>
            </a:pPr>
            <a:r>
              <a:rPr lang="en-US" spc="-102" dirty="0">
                <a:ln w="3175">
                  <a:noFill/>
                </a:ln>
                <a:gradFill>
                  <a:gsLst>
                    <a:gs pos="16814">
                      <a:srgbClr val="47D8FF"/>
                    </a:gs>
                    <a:gs pos="23000">
                      <a:srgbClr val="47D8FF"/>
                    </a:gs>
                  </a:gsLst>
                  <a:lin ang="5400000" scaled="0"/>
                </a:gradFill>
                <a:cs typeface="Segoe UI" pitchFamily="34" charset="0"/>
              </a:rPr>
              <a:t>Example #3: Pushing the limits</a:t>
            </a:r>
          </a:p>
          <a:p>
            <a:pPr lvl="1">
              <a:buFont typeface="Wingdings" panose="05000000000000000000" pitchFamily="2" charset="2"/>
              <a:buChar char="§"/>
            </a:pPr>
            <a:r>
              <a:rPr lang="en-US" dirty="0"/>
              <a:t>DS14 VM with 32 x P30 (1 TB) data disks</a:t>
            </a:r>
          </a:p>
        </p:txBody>
      </p:sp>
      <p:graphicFrame>
        <p:nvGraphicFramePr>
          <p:cNvPr id="6" name="Table 3"/>
          <p:cNvGraphicFramePr>
            <a:graphicFrameLocks noGrp="1"/>
          </p:cNvGraphicFramePr>
          <p:nvPr>
            <p:extLst>
              <p:ext uri="{D42A27DB-BD31-4B8C-83A1-F6EECF244321}">
                <p14:modId xmlns:p14="http://schemas.microsoft.com/office/powerpoint/2010/main" val="4034298329"/>
              </p:ext>
            </p:extLst>
          </p:nvPr>
        </p:nvGraphicFramePr>
        <p:xfrm>
          <a:off x="1036637" y="2811462"/>
          <a:ext cx="5552731" cy="1014444"/>
        </p:xfrm>
        <a:graphic>
          <a:graphicData uri="http://schemas.openxmlformats.org/drawingml/2006/table">
            <a:tbl>
              <a:tblPr firstRow="1">
                <a:tableStyleId>{93296810-A885-4BE3-A3E7-6D5BEEA58F35}</a:tableStyleId>
              </a:tblPr>
              <a:tblGrid>
                <a:gridCol w="2827856"/>
                <a:gridCol w="1089422"/>
                <a:gridCol w="1635453"/>
              </a:tblGrid>
              <a:tr h="247650">
                <a:tc>
                  <a:txBody>
                    <a:bodyPr/>
                    <a:lstStyle/>
                    <a:p>
                      <a:pPr marL="0" algn="l" defTabSz="932742" rtl="0" eaLnBrk="1" latinLnBrk="0" hangingPunct="1"/>
                      <a:r>
                        <a:rPr lang="en-US" sz="1800" kern="1200" dirty="0" smtClean="0"/>
                        <a:t>Limits</a:t>
                      </a:r>
                      <a:endParaRPr lang="en-US" sz="1800" kern="1200" dirty="0">
                        <a:solidFill>
                          <a:schemeClr val="tx1"/>
                        </a:solidFill>
                        <a:latin typeface="+mn-lt"/>
                        <a:ea typeface="+mn-ea"/>
                        <a:cs typeface="+mn-cs"/>
                      </a:endParaRPr>
                    </a:p>
                  </a:txBody>
                  <a:tcPr marL="31914" marR="31914" marT="31914" marB="31914" anchor="ctr"/>
                </a:tc>
                <a:tc>
                  <a:txBody>
                    <a:bodyPr/>
                    <a:lstStyle/>
                    <a:p>
                      <a:pPr marL="0" algn="l" defTabSz="932742" rtl="0" eaLnBrk="1" latinLnBrk="0" hangingPunct="1"/>
                      <a:r>
                        <a:rPr lang="en-US" sz="1800" kern="1200" dirty="0" smtClean="0"/>
                        <a:t>IOPS</a:t>
                      </a:r>
                      <a:endParaRPr lang="en-US" sz="1800" kern="1200" dirty="0">
                        <a:solidFill>
                          <a:schemeClr val="tx1"/>
                        </a:solidFill>
                        <a:latin typeface="+mn-lt"/>
                        <a:ea typeface="+mn-ea"/>
                        <a:cs typeface="+mn-cs"/>
                      </a:endParaRPr>
                    </a:p>
                  </a:txBody>
                  <a:tcPr marL="31914" marR="31914" marT="31914" marB="31914" anchor="ctr"/>
                </a:tc>
                <a:tc>
                  <a:txBody>
                    <a:bodyPr/>
                    <a:lstStyle/>
                    <a:p>
                      <a:pPr marL="0" algn="l" defTabSz="932742" rtl="0" eaLnBrk="1" latinLnBrk="0" hangingPunct="1"/>
                      <a:r>
                        <a:rPr lang="en-US" sz="1800" kern="1200" dirty="0" smtClean="0"/>
                        <a:t>Throughput</a:t>
                      </a:r>
                      <a:endParaRPr lang="en-US" sz="1800" kern="1200" dirty="0">
                        <a:solidFill>
                          <a:schemeClr val="tx1"/>
                        </a:solidFill>
                        <a:latin typeface="+mn-lt"/>
                        <a:ea typeface="+mn-ea"/>
                        <a:cs typeface="+mn-cs"/>
                      </a:endParaRPr>
                    </a:p>
                  </a:txBody>
                  <a:tcPr marL="31914" marR="31914" marT="31914" marB="31914" anchor="ctr"/>
                </a:tc>
              </a:tr>
              <a:tr h="247650">
                <a:tc>
                  <a:txBody>
                    <a:bodyPr/>
                    <a:lstStyle/>
                    <a:p>
                      <a:pPr marL="0" algn="l" defTabSz="932742" rtl="0" eaLnBrk="1" latinLnBrk="0" hangingPunct="1"/>
                      <a:r>
                        <a:rPr lang="en-US" sz="1800" kern="1200" dirty="0" smtClean="0">
                          <a:solidFill>
                            <a:schemeClr val="tx1"/>
                          </a:solidFill>
                          <a:latin typeface="+mn-lt"/>
                          <a:ea typeface="+mn-ea"/>
                          <a:cs typeface="+mn-cs"/>
                        </a:rPr>
                        <a:t>32 x P30 Disks (theoretical)</a:t>
                      </a:r>
                      <a:endParaRPr lang="en-US" sz="1800" kern="1200" dirty="0">
                        <a:solidFill>
                          <a:schemeClr val="tx1"/>
                        </a:solidFill>
                        <a:latin typeface="+mn-lt"/>
                        <a:ea typeface="+mn-ea"/>
                        <a:cs typeface="+mn-cs"/>
                      </a:endParaRPr>
                    </a:p>
                  </a:txBody>
                  <a:tcPr marL="31914" marR="31914" marT="31914" marB="31914" anchor="ctr">
                    <a:solidFill>
                      <a:srgbClr val="505050"/>
                    </a:solidFill>
                  </a:tcPr>
                </a:tc>
                <a:tc>
                  <a:txBody>
                    <a:bodyPr/>
                    <a:lstStyle/>
                    <a:p>
                      <a:pPr marL="0" algn="l" defTabSz="932742" rtl="0" eaLnBrk="1" latinLnBrk="0" hangingPunct="1"/>
                      <a:r>
                        <a:rPr lang="en-US" sz="1800" kern="1200" dirty="0" smtClean="0">
                          <a:solidFill>
                            <a:schemeClr val="tx1"/>
                          </a:solidFill>
                          <a:latin typeface="+mn-lt"/>
                          <a:ea typeface="+mn-ea"/>
                          <a:cs typeface="+mn-cs"/>
                        </a:rPr>
                        <a:t>160,000</a:t>
                      </a:r>
                      <a:endParaRPr lang="en-US" sz="1800" kern="1200" dirty="0">
                        <a:solidFill>
                          <a:schemeClr val="tx1"/>
                        </a:solidFill>
                        <a:latin typeface="+mn-lt"/>
                        <a:ea typeface="+mn-ea"/>
                        <a:cs typeface="+mn-cs"/>
                      </a:endParaRPr>
                    </a:p>
                  </a:txBody>
                  <a:tcPr marL="31914" marR="31914" marT="31914" marB="31914" anchor="ctr">
                    <a:solidFill>
                      <a:srgbClr val="505050"/>
                    </a:solidFill>
                  </a:tcPr>
                </a:tc>
                <a:tc>
                  <a:txBody>
                    <a:bodyPr/>
                    <a:lstStyle/>
                    <a:p>
                      <a:pPr marL="0" algn="l" defTabSz="932742" rtl="0" eaLnBrk="1" latinLnBrk="0" hangingPunct="1"/>
                      <a:r>
                        <a:rPr lang="en-US" sz="1800" kern="1200" dirty="0" smtClean="0">
                          <a:solidFill>
                            <a:schemeClr val="tx1"/>
                          </a:solidFill>
                          <a:latin typeface="+mn-lt"/>
                          <a:ea typeface="+mn-ea"/>
                          <a:cs typeface="+mn-cs"/>
                        </a:rPr>
                        <a:t>6,400 MB/sec</a:t>
                      </a:r>
                      <a:endParaRPr lang="en-US" sz="1800" kern="1200" dirty="0">
                        <a:solidFill>
                          <a:schemeClr val="tx1"/>
                        </a:solidFill>
                        <a:latin typeface="+mn-lt"/>
                        <a:ea typeface="+mn-ea"/>
                        <a:cs typeface="+mn-cs"/>
                      </a:endParaRPr>
                    </a:p>
                  </a:txBody>
                  <a:tcPr marL="31914" marR="31914" marT="31914" marB="31914" anchor="ctr">
                    <a:solidFill>
                      <a:srgbClr val="505050"/>
                    </a:solidFill>
                  </a:tcPr>
                </a:tc>
              </a:tr>
              <a:tr h="247650">
                <a:tc>
                  <a:txBody>
                    <a:bodyPr/>
                    <a:lstStyle/>
                    <a:p>
                      <a:pPr marL="0" algn="l" defTabSz="932742" rtl="0" eaLnBrk="1" latinLnBrk="0" hangingPunct="1"/>
                      <a:r>
                        <a:rPr lang="en-US" sz="1800" kern="1200" dirty="0" smtClean="0">
                          <a:solidFill>
                            <a:schemeClr val="tx1"/>
                          </a:solidFill>
                          <a:latin typeface="+mn-lt"/>
                          <a:ea typeface="+mn-ea"/>
                          <a:cs typeface="+mn-cs"/>
                        </a:rPr>
                        <a:t>DS14 VM</a:t>
                      </a:r>
                      <a:endParaRPr lang="en-US" sz="1800" kern="1200" dirty="0">
                        <a:solidFill>
                          <a:schemeClr val="tx1"/>
                        </a:solidFill>
                        <a:latin typeface="+mn-lt"/>
                        <a:ea typeface="+mn-ea"/>
                        <a:cs typeface="+mn-cs"/>
                      </a:endParaRPr>
                    </a:p>
                  </a:txBody>
                  <a:tcPr marL="31914" marR="31914" marT="31914" marB="31914" anchor="ctr">
                    <a:solidFill>
                      <a:srgbClr val="505050"/>
                    </a:solidFill>
                  </a:tcPr>
                </a:tc>
                <a:tc>
                  <a:txBody>
                    <a:bodyPr/>
                    <a:lstStyle/>
                    <a:p>
                      <a:pPr marL="0" algn="l" defTabSz="932742" rtl="0" eaLnBrk="1" latinLnBrk="0" hangingPunct="1"/>
                      <a:r>
                        <a:rPr lang="en-US" sz="1800" kern="1200" dirty="0" smtClean="0">
                          <a:solidFill>
                            <a:schemeClr val="tx1"/>
                          </a:solidFill>
                          <a:latin typeface="+mn-lt"/>
                          <a:ea typeface="+mn-ea"/>
                          <a:cs typeface="+mn-cs"/>
                        </a:rPr>
                        <a:t>50,000</a:t>
                      </a:r>
                      <a:endParaRPr lang="en-US" sz="1800" kern="1200" dirty="0">
                        <a:solidFill>
                          <a:schemeClr val="tx1"/>
                        </a:solidFill>
                        <a:latin typeface="+mn-lt"/>
                        <a:ea typeface="+mn-ea"/>
                        <a:cs typeface="+mn-cs"/>
                      </a:endParaRPr>
                    </a:p>
                  </a:txBody>
                  <a:tcPr marL="31914" marR="31914" marT="31914" marB="31914" anchor="ctr">
                    <a:solidFill>
                      <a:srgbClr val="505050"/>
                    </a:solidFill>
                  </a:tcPr>
                </a:tc>
                <a:tc>
                  <a:txBody>
                    <a:bodyPr/>
                    <a:lstStyle/>
                    <a:p>
                      <a:pPr marL="0" algn="l" defTabSz="932742" rtl="0" eaLnBrk="1" latinLnBrk="0" hangingPunct="1"/>
                      <a:r>
                        <a:rPr lang="en-US" sz="1800" kern="1200" dirty="0" smtClean="0">
                          <a:solidFill>
                            <a:schemeClr val="tx1"/>
                          </a:solidFill>
                          <a:latin typeface="+mn-lt"/>
                          <a:ea typeface="+mn-ea"/>
                          <a:cs typeface="+mn-cs"/>
                        </a:rPr>
                        <a:t>512 MB/sec</a:t>
                      </a:r>
                      <a:endParaRPr lang="en-US" sz="1800" kern="1200" dirty="0">
                        <a:solidFill>
                          <a:schemeClr val="tx1"/>
                        </a:solidFill>
                        <a:latin typeface="+mn-lt"/>
                        <a:ea typeface="+mn-ea"/>
                        <a:cs typeface="+mn-cs"/>
                      </a:endParaRPr>
                    </a:p>
                  </a:txBody>
                  <a:tcPr marL="31914" marR="31914" marT="31914" marB="31914" anchor="ctr">
                    <a:solidFill>
                      <a:srgbClr val="505050"/>
                    </a:solidFill>
                  </a:tcPr>
                </a:tc>
              </a:tr>
            </a:tbl>
          </a:graphicData>
        </a:graphic>
      </p:graphicFrame>
      <p:sp>
        <p:nvSpPr>
          <p:cNvPr id="7" name="Rectangle 6"/>
          <p:cNvSpPr/>
          <p:nvPr/>
        </p:nvSpPr>
        <p:spPr>
          <a:xfrm>
            <a:off x="7828296" y="2954932"/>
            <a:ext cx="4104941" cy="369332"/>
          </a:xfrm>
          <a:prstGeom prst="rect">
            <a:avLst/>
          </a:prstGeom>
        </p:spPr>
        <p:txBody>
          <a:bodyPr wrap="square">
            <a:spAutoFit/>
          </a:bodyPr>
          <a:lstStyle/>
          <a:p>
            <a:pPr marL="0" lvl="1"/>
            <a:r>
              <a:rPr lang="en-US" dirty="0" smtClean="0"/>
              <a:t>VM </a:t>
            </a:r>
            <a:r>
              <a:rPr lang="en-US" dirty="0"/>
              <a:t>limit </a:t>
            </a:r>
            <a:r>
              <a:rPr lang="en-US" dirty="0" smtClean="0"/>
              <a:t>constrains </a:t>
            </a:r>
            <a:r>
              <a:rPr lang="en-US" dirty="0"/>
              <a:t>the </a:t>
            </a:r>
            <a:r>
              <a:rPr lang="en-US" dirty="0" smtClean="0"/>
              <a:t>performance.</a:t>
            </a:r>
            <a:endParaRPr lang="en-US" dirty="0"/>
          </a:p>
        </p:txBody>
      </p:sp>
      <p:sp>
        <p:nvSpPr>
          <p:cNvPr id="8" name="Rounded Rectangle 7"/>
          <p:cNvSpPr/>
          <p:nvPr/>
        </p:nvSpPr>
        <p:spPr bwMode="auto">
          <a:xfrm>
            <a:off x="3827820" y="3466167"/>
            <a:ext cx="2802352" cy="380383"/>
          </a:xfrm>
          <a:prstGeom prst="roundRect">
            <a:avLst/>
          </a:prstGeom>
          <a:noFill/>
          <a:ln w="28575">
            <a:solidFill>
              <a:srgbClr val="FFC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4908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IOPS and Throughput</a:t>
            </a:r>
            <a:endParaRPr lang="en-US" sz="4800" dirty="0"/>
          </a:p>
        </p:txBody>
      </p:sp>
      <p:sp>
        <p:nvSpPr>
          <p:cNvPr id="3" name="Text Placeholder 2"/>
          <p:cNvSpPr>
            <a:spLocks noGrp="1"/>
          </p:cNvSpPr>
          <p:nvPr>
            <p:ph type="body" sz="quarter" idx="10"/>
          </p:nvPr>
        </p:nvSpPr>
        <p:spPr>
          <a:xfrm>
            <a:off x="306499" y="3217180"/>
            <a:ext cx="11887200" cy="3099482"/>
          </a:xfrm>
        </p:spPr>
        <p:txBody>
          <a:bodyPr/>
          <a:lstStyle/>
          <a:p>
            <a:pPr marL="0" indent="0">
              <a:buNone/>
            </a:pPr>
            <a:r>
              <a:rPr lang="en-US" spc="-102" dirty="0">
                <a:ln w="3175">
                  <a:noFill/>
                </a:ln>
                <a:gradFill>
                  <a:gsLst>
                    <a:gs pos="16814">
                      <a:srgbClr val="47D8FF"/>
                    </a:gs>
                    <a:gs pos="23000">
                      <a:srgbClr val="47D8FF"/>
                    </a:gs>
                  </a:gsLst>
                  <a:lin ang="5400000" scaled="0"/>
                </a:gradFill>
                <a:cs typeface="Segoe UI" pitchFamily="34" charset="0"/>
              </a:rPr>
              <a:t>Example: 1,000 IOPS with 8KB IO Size</a:t>
            </a:r>
          </a:p>
          <a:p>
            <a:pPr lvl="1">
              <a:buFont typeface="Wingdings" panose="05000000000000000000" pitchFamily="2" charset="2"/>
              <a:buChar char="§"/>
            </a:pPr>
            <a:r>
              <a:rPr lang="en-US" dirty="0"/>
              <a:t>Throughput = 1,000 IOPS * 8 KB = 8 MB/sec</a:t>
            </a:r>
          </a:p>
          <a:p>
            <a:pPr lvl="1">
              <a:buFont typeface="Arial" panose="020B0604020202020204" pitchFamily="34" charset="0"/>
              <a:buChar char="•"/>
            </a:pPr>
            <a:endParaRPr lang="en-US" dirty="0"/>
          </a:p>
          <a:p>
            <a:pPr marL="0" indent="0">
              <a:buNone/>
            </a:pPr>
            <a:r>
              <a:rPr lang="en-US" spc="-102" dirty="0" smtClean="0">
                <a:ln w="3175">
                  <a:noFill/>
                </a:ln>
                <a:gradFill>
                  <a:gsLst>
                    <a:gs pos="16814">
                      <a:srgbClr val="47D8FF"/>
                    </a:gs>
                    <a:gs pos="23000">
                      <a:srgbClr val="47D8FF"/>
                    </a:gs>
                  </a:gsLst>
                  <a:lin ang="5400000" scaled="0"/>
                </a:gradFill>
                <a:cs typeface="Segoe UI" pitchFamily="34" charset="0"/>
              </a:rPr>
              <a:t>IOPS </a:t>
            </a:r>
            <a:r>
              <a:rPr lang="en-US" spc="-102" dirty="0">
                <a:ln w="3175">
                  <a:noFill/>
                </a:ln>
                <a:gradFill>
                  <a:gsLst>
                    <a:gs pos="16814">
                      <a:srgbClr val="47D8FF"/>
                    </a:gs>
                    <a:gs pos="23000">
                      <a:srgbClr val="47D8FF"/>
                    </a:gs>
                  </a:gsLst>
                  <a:lin ang="5400000" scaled="0"/>
                </a:gradFill>
                <a:cs typeface="Segoe UI" pitchFamily="34" charset="0"/>
              </a:rPr>
              <a:t>Limit is separate from Throughput limit</a:t>
            </a:r>
          </a:p>
          <a:p>
            <a:pPr lvl="1">
              <a:buFont typeface="Wingdings" panose="05000000000000000000" pitchFamily="2" charset="2"/>
              <a:buChar char="§"/>
            </a:pPr>
            <a:r>
              <a:rPr lang="en-US" dirty="0" smtClean="0"/>
              <a:t>Enforced independently</a:t>
            </a:r>
          </a:p>
          <a:p>
            <a:pPr lvl="1">
              <a:buFont typeface="Wingdings" panose="05000000000000000000" pitchFamily="2" charset="2"/>
              <a:buChar char="§"/>
            </a:pPr>
            <a:r>
              <a:rPr lang="en-US" dirty="0" smtClean="0"/>
              <a:t>Throttling kicks in when either of the limits are reached</a:t>
            </a:r>
          </a:p>
        </p:txBody>
      </p:sp>
      <p:graphicFrame>
        <p:nvGraphicFramePr>
          <p:cNvPr id="4" name="Diagram 4"/>
          <p:cNvGraphicFramePr/>
          <p:nvPr>
            <p:extLst>
              <p:ext uri="{D42A27DB-BD31-4B8C-83A1-F6EECF244321}">
                <p14:modId xmlns:p14="http://schemas.microsoft.com/office/powerpoint/2010/main" val="2949389232"/>
              </p:ext>
            </p:extLst>
          </p:nvPr>
        </p:nvGraphicFramePr>
        <p:xfrm>
          <a:off x="854201" y="1553367"/>
          <a:ext cx="5367794" cy="1258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715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Topics</a:t>
            </a:r>
            <a:endParaRPr lang="en-US" sz="4800" dirty="0"/>
          </a:p>
        </p:txBody>
      </p:sp>
      <p:grpSp>
        <p:nvGrpSpPr>
          <p:cNvPr id="18" name="Group 4"/>
          <p:cNvGrpSpPr/>
          <p:nvPr/>
        </p:nvGrpSpPr>
        <p:grpSpPr>
          <a:xfrm>
            <a:off x="277003" y="1516062"/>
            <a:ext cx="2812181" cy="5029199"/>
            <a:chOff x="277003" y="1516062"/>
            <a:chExt cx="2812181" cy="5029199"/>
          </a:xfrm>
        </p:grpSpPr>
        <p:sp>
          <p:nvSpPr>
            <p:cNvPr id="4" name="Freeform 22"/>
            <p:cNvSpPr/>
            <p:nvPr/>
          </p:nvSpPr>
          <p:spPr>
            <a:xfrm>
              <a:off x="277003" y="1516062"/>
              <a:ext cx="2812181" cy="5029199"/>
            </a:xfrm>
            <a:custGeom>
              <a:avLst/>
              <a:gdLst>
                <a:gd name="connsiteX0" fmla="*/ 0 w 2812181"/>
                <a:gd name="connsiteY0" fmla="*/ 281218 h 5029199"/>
                <a:gd name="connsiteX1" fmla="*/ 281218 w 2812181"/>
                <a:gd name="connsiteY1" fmla="*/ 0 h 5029199"/>
                <a:gd name="connsiteX2" fmla="*/ 2530963 w 2812181"/>
                <a:gd name="connsiteY2" fmla="*/ 0 h 5029199"/>
                <a:gd name="connsiteX3" fmla="*/ 2812181 w 2812181"/>
                <a:gd name="connsiteY3" fmla="*/ 281218 h 5029199"/>
                <a:gd name="connsiteX4" fmla="*/ 2812181 w 2812181"/>
                <a:gd name="connsiteY4" fmla="*/ 4747981 h 5029199"/>
                <a:gd name="connsiteX5" fmla="*/ 2530963 w 2812181"/>
                <a:gd name="connsiteY5" fmla="*/ 5029199 h 5029199"/>
                <a:gd name="connsiteX6" fmla="*/ 281218 w 2812181"/>
                <a:gd name="connsiteY6" fmla="*/ 5029199 h 5029199"/>
                <a:gd name="connsiteX7" fmla="*/ 0 w 2812181"/>
                <a:gd name="connsiteY7" fmla="*/ 4747981 h 5029199"/>
                <a:gd name="connsiteX8" fmla="*/ 0 w 2812181"/>
                <a:gd name="connsiteY8" fmla="*/ 281218 h 502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1" h="5029199">
                  <a:moveTo>
                    <a:pt x="0" y="281218"/>
                  </a:moveTo>
                  <a:cubicBezTo>
                    <a:pt x="0" y="125906"/>
                    <a:pt x="125906" y="0"/>
                    <a:pt x="281218" y="0"/>
                  </a:cubicBezTo>
                  <a:lnTo>
                    <a:pt x="2530963" y="0"/>
                  </a:lnTo>
                  <a:cubicBezTo>
                    <a:pt x="2686275" y="0"/>
                    <a:pt x="2812181" y="125906"/>
                    <a:pt x="2812181" y="281218"/>
                  </a:cubicBezTo>
                  <a:lnTo>
                    <a:pt x="2812181" y="4747981"/>
                  </a:lnTo>
                  <a:cubicBezTo>
                    <a:pt x="2812181" y="4903293"/>
                    <a:pt x="2686275" y="5029199"/>
                    <a:pt x="2530963" y="5029199"/>
                  </a:cubicBezTo>
                  <a:lnTo>
                    <a:pt x="281218" y="5029199"/>
                  </a:lnTo>
                  <a:cubicBezTo>
                    <a:pt x="125906" y="5029199"/>
                    <a:pt x="0" y="4903293"/>
                    <a:pt x="0" y="4747981"/>
                  </a:cubicBezTo>
                  <a:lnTo>
                    <a:pt x="0" y="281218"/>
                  </a:lnTo>
                  <a:close/>
                </a:path>
              </a:pathLst>
            </a:cu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25730" tIns="125730" rIns="125730" bIns="3646169" numCol="1" spcCol="1270" anchor="ctr" anchorCtr="0">
              <a:noAutofit/>
            </a:bodyPr>
            <a:lstStyle/>
            <a:p>
              <a:pPr lvl="0" algn="ctr" defTabSz="1466850" rtl="0">
                <a:lnSpc>
                  <a:spcPct val="90000"/>
                </a:lnSpc>
                <a:spcBef>
                  <a:spcPct val="0"/>
                </a:spcBef>
                <a:spcAft>
                  <a:spcPct val="35000"/>
                </a:spcAft>
              </a:pPr>
              <a:r>
                <a:rPr lang="en-US" sz="3300" kern="1200" dirty="0" smtClean="0"/>
                <a:t>Service Specifications</a:t>
              </a:r>
              <a:endParaRPr lang="en-US" sz="3300" kern="1200" dirty="0"/>
            </a:p>
          </p:txBody>
        </p:sp>
        <p:sp>
          <p:nvSpPr>
            <p:cNvPr id="6" name="Freeform 23"/>
            <p:cNvSpPr/>
            <p:nvPr/>
          </p:nvSpPr>
          <p:spPr>
            <a:xfrm>
              <a:off x="561087" y="3026295"/>
              <a:ext cx="2249745" cy="1516372"/>
            </a:xfrm>
            <a:custGeom>
              <a:avLst/>
              <a:gdLst>
                <a:gd name="connsiteX0" fmla="*/ 0 w 2249745"/>
                <a:gd name="connsiteY0" fmla="*/ 151637 h 1516372"/>
                <a:gd name="connsiteX1" fmla="*/ 151637 w 2249745"/>
                <a:gd name="connsiteY1" fmla="*/ 0 h 1516372"/>
                <a:gd name="connsiteX2" fmla="*/ 2098108 w 2249745"/>
                <a:gd name="connsiteY2" fmla="*/ 0 h 1516372"/>
                <a:gd name="connsiteX3" fmla="*/ 2249745 w 2249745"/>
                <a:gd name="connsiteY3" fmla="*/ 151637 h 1516372"/>
                <a:gd name="connsiteX4" fmla="*/ 2249745 w 2249745"/>
                <a:gd name="connsiteY4" fmla="*/ 1364735 h 1516372"/>
                <a:gd name="connsiteX5" fmla="*/ 2098108 w 2249745"/>
                <a:gd name="connsiteY5" fmla="*/ 1516372 h 1516372"/>
                <a:gd name="connsiteX6" fmla="*/ 151637 w 2249745"/>
                <a:gd name="connsiteY6" fmla="*/ 1516372 h 1516372"/>
                <a:gd name="connsiteX7" fmla="*/ 0 w 2249745"/>
                <a:gd name="connsiteY7" fmla="*/ 1364735 h 1516372"/>
                <a:gd name="connsiteX8" fmla="*/ 0 w 2249745"/>
                <a:gd name="connsiteY8" fmla="*/ 151637 h 15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1516372">
                  <a:moveTo>
                    <a:pt x="0" y="151637"/>
                  </a:moveTo>
                  <a:cubicBezTo>
                    <a:pt x="0" y="67890"/>
                    <a:pt x="67890" y="0"/>
                    <a:pt x="151637" y="0"/>
                  </a:cubicBezTo>
                  <a:lnTo>
                    <a:pt x="2098108" y="0"/>
                  </a:lnTo>
                  <a:cubicBezTo>
                    <a:pt x="2181855" y="0"/>
                    <a:pt x="2249745" y="67890"/>
                    <a:pt x="2249745" y="151637"/>
                  </a:cubicBezTo>
                  <a:lnTo>
                    <a:pt x="2249745" y="1364735"/>
                  </a:lnTo>
                  <a:cubicBezTo>
                    <a:pt x="2249745" y="1448482"/>
                    <a:pt x="2181855" y="1516372"/>
                    <a:pt x="2098108" y="1516372"/>
                  </a:cubicBezTo>
                  <a:lnTo>
                    <a:pt x="151637" y="1516372"/>
                  </a:lnTo>
                  <a:cubicBezTo>
                    <a:pt x="67890" y="1516372"/>
                    <a:pt x="0" y="1448482"/>
                    <a:pt x="0" y="1364735"/>
                  </a:cubicBezTo>
                  <a:lnTo>
                    <a:pt x="0" y="15163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12993" tIns="95848" rIns="112993" bIns="95848" numCol="1" spcCol="1270" anchor="ctr" anchorCtr="0">
              <a:noAutofit/>
            </a:bodyPr>
            <a:lstStyle/>
            <a:p>
              <a:pPr lvl="0" algn="ctr" defTabSz="1200150" rtl="0">
                <a:lnSpc>
                  <a:spcPct val="90000"/>
                </a:lnSpc>
                <a:spcBef>
                  <a:spcPct val="0"/>
                </a:spcBef>
                <a:spcAft>
                  <a:spcPct val="35000"/>
                </a:spcAft>
              </a:pPr>
              <a:r>
                <a:rPr lang="en-US" sz="2700" kern="1200" baseline="0" dirty="0" smtClean="0"/>
                <a:t>VM and Disk sizes and limits</a:t>
              </a:r>
              <a:endParaRPr lang="en-US" sz="2700" kern="1200" dirty="0"/>
            </a:p>
          </p:txBody>
        </p:sp>
        <p:sp>
          <p:nvSpPr>
            <p:cNvPr id="7" name="Freeform 24"/>
            <p:cNvSpPr/>
            <p:nvPr/>
          </p:nvSpPr>
          <p:spPr>
            <a:xfrm>
              <a:off x="561087" y="4775956"/>
              <a:ext cx="2249745" cy="1516372"/>
            </a:xfrm>
            <a:custGeom>
              <a:avLst/>
              <a:gdLst>
                <a:gd name="connsiteX0" fmla="*/ 0 w 2249745"/>
                <a:gd name="connsiteY0" fmla="*/ 151637 h 1516372"/>
                <a:gd name="connsiteX1" fmla="*/ 151637 w 2249745"/>
                <a:gd name="connsiteY1" fmla="*/ 0 h 1516372"/>
                <a:gd name="connsiteX2" fmla="*/ 2098108 w 2249745"/>
                <a:gd name="connsiteY2" fmla="*/ 0 h 1516372"/>
                <a:gd name="connsiteX3" fmla="*/ 2249745 w 2249745"/>
                <a:gd name="connsiteY3" fmla="*/ 151637 h 1516372"/>
                <a:gd name="connsiteX4" fmla="*/ 2249745 w 2249745"/>
                <a:gd name="connsiteY4" fmla="*/ 1364735 h 1516372"/>
                <a:gd name="connsiteX5" fmla="*/ 2098108 w 2249745"/>
                <a:gd name="connsiteY5" fmla="*/ 1516372 h 1516372"/>
                <a:gd name="connsiteX6" fmla="*/ 151637 w 2249745"/>
                <a:gd name="connsiteY6" fmla="*/ 1516372 h 1516372"/>
                <a:gd name="connsiteX7" fmla="*/ 0 w 2249745"/>
                <a:gd name="connsiteY7" fmla="*/ 1364735 h 1516372"/>
                <a:gd name="connsiteX8" fmla="*/ 0 w 2249745"/>
                <a:gd name="connsiteY8" fmla="*/ 151637 h 15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1516372">
                  <a:moveTo>
                    <a:pt x="0" y="151637"/>
                  </a:moveTo>
                  <a:cubicBezTo>
                    <a:pt x="0" y="67890"/>
                    <a:pt x="67890" y="0"/>
                    <a:pt x="151637" y="0"/>
                  </a:cubicBezTo>
                  <a:lnTo>
                    <a:pt x="2098108" y="0"/>
                  </a:lnTo>
                  <a:cubicBezTo>
                    <a:pt x="2181855" y="0"/>
                    <a:pt x="2249745" y="67890"/>
                    <a:pt x="2249745" y="151637"/>
                  </a:cubicBezTo>
                  <a:lnTo>
                    <a:pt x="2249745" y="1364735"/>
                  </a:lnTo>
                  <a:cubicBezTo>
                    <a:pt x="2249745" y="1448482"/>
                    <a:pt x="2181855" y="1516372"/>
                    <a:pt x="2098108" y="1516372"/>
                  </a:cubicBezTo>
                  <a:lnTo>
                    <a:pt x="151637" y="1516372"/>
                  </a:lnTo>
                  <a:cubicBezTo>
                    <a:pt x="67890" y="1516372"/>
                    <a:pt x="0" y="1448482"/>
                    <a:pt x="0" y="1364735"/>
                  </a:cubicBezTo>
                  <a:lnTo>
                    <a:pt x="0" y="15163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12993" tIns="95848" rIns="112993" bIns="95848" numCol="1" spcCol="1270" anchor="ctr" anchorCtr="0">
              <a:noAutofit/>
            </a:bodyPr>
            <a:lstStyle/>
            <a:p>
              <a:pPr lvl="0" algn="ctr" defTabSz="1200150" rtl="0">
                <a:lnSpc>
                  <a:spcPct val="90000"/>
                </a:lnSpc>
                <a:spcBef>
                  <a:spcPct val="0"/>
                </a:spcBef>
                <a:spcAft>
                  <a:spcPct val="35000"/>
                </a:spcAft>
              </a:pPr>
              <a:r>
                <a:rPr lang="en-US" sz="2700" kern="1200" baseline="0" dirty="0" smtClean="0"/>
                <a:t>IOPS and Throughput</a:t>
              </a:r>
              <a:endParaRPr lang="en-US" sz="2700" kern="1200" dirty="0"/>
            </a:p>
          </p:txBody>
        </p:sp>
      </p:grpSp>
      <p:grpSp>
        <p:nvGrpSpPr>
          <p:cNvPr id="19" name="Group 29"/>
          <p:cNvGrpSpPr/>
          <p:nvPr/>
        </p:nvGrpSpPr>
        <p:grpSpPr>
          <a:xfrm>
            <a:off x="3302964" y="1516062"/>
            <a:ext cx="2812181" cy="5029199"/>
            <a:chOff x="3302964" y="1516062"/>
            <a:chExt cx="2812181" cy="5029199"/>
          </a:xfrm>
        </p:grpSpPr>
        <p:sp>
          <p:nvSpPr>
            <p:cNvPr id="8" name="Freeform 30"/>
            <p:cNvSpPr/>
            <p:nvPr/>
          </p:nvSpPr>
          <p:spPr>
            <a:xfrm>
              <a:off x="3302964" y="1516062"/>
              <a:ext cx="2812181" cy="5029199"/>
            </a:xfrm>
            <a:custGeom>
              <a:avLst/>
              <a:gdLst>
                <a:gd name="connsiteX0" fmla="*/ 0 w 2812181"/>
                <a:gd name="connsiteY0" fmla="*/ 281218 h 5029199"/>
                <a:gd name="connsiteX1" fmla="*/ 281218 w 2812181"/>
                <a:gd name="connsiteY1" fmla="*/ 0 h 5029199"/>
                <a:gd name="connsiteX2" fmla="*/ 2530963 w 2812181"/>
                <a:gd name="connsiteY2" fmla="*/ 0 h 5029199"/>
                <a:gd name="connsiteX3" fmla="*/ 2812181 w 2812181"/>
                <a:gd name="connsiteY3" fmla="*/ 281218 h 5029199"/>
                <a:gd name="connsiteX4" fmla="*/ 2812181 w 2812181"/>
                <a:gd name="connsiteY4" fmla="*/ 4747981 h 5029199"/>
                <a:gd name="connsiteX5" fmla="*/ 2530963 w 2812181"/>
                <a:gd name="connsiteY5" fmla="*/ 5029199 h 5029199"/>
                <a:gd name="connsiteX6" fmla="*/ 281218 w 2812181"/>
                <a:gd name="connsiteY6" fmla="*/ 5029199 h 5029199"/>
                <a:gd name="connsiteX7" fmla="*/ 0 w 2812181"/>
                <a:gd name="connsiteY7" fmla="*/ 4747981 h 5029199"/>
                <a:gd name="connsiteX8" fmla="*/ 0 w 2812181"/>
                <a:gd name="connsiteY8" fmla="*/ 281218 h 502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1" h="5029199">
                  <a:moveTo>
                    <a:pt x="0" y="281218"/>
                  </a:moveTo>
                  <a:cubicBezTo>
                    <a:pt x="0" y="125906"/>
                    <a:pt x="125906" y="0"/>
                    <a:pt x="281218" y="0"/>
                  </a:cubicBezTo>
                  <a:lnTo>
                    <a:pt x="2530963" y="0"/>
                  </a:lnTo>
                  <a:cubicBezTo>
                    <a:pt x="2686275" y="0"/>
                    <a:pt x="2812181" y="125906"/>
                    <a:pt x="2812181" y="281218"/>
                  </a:cubicBezTo>
                  <a:lnTo>
                    <a:pt x="2812181" y="4747981"/>
                  </a:lnTo>
                  <a:cubicBezTo>
                    <a:pt x="2812181" y="4903293"/>
                    <a:pt x="2686275" y="5029199"/>
                    <a:pt x="2530963" y="5029199"/>
                  </a:cubicBezTo>
                  <a:lnTo>
                    <a:pt x="281218" y="5029199"/>
                  </a:lnTo>
                  <a:cubicBezTo>
                    <a:pt x="125906" y="5029199"/>
                    <a:pt x="0" y="4903293"/>
                    <a:pt x="0" y="4747981"/>
                  </a:cubicBezTo>
                  <a:lnTo>
                    <a:pt x="0" y="281218"/>
                  </a:lnTo>
                  <a:close/>
                </a:path>
              </a:pathLst>
            </a:cu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25730" tIns="125730" rIns="125730" bIns="3646169" numCol="1" spcCol="1270" anchor="ctr" anchorCtr="0">
              <a:noAutofit/>
            </a:bodyPr>
            <a:lstStyle/>
            <a:p>
              <a:pPr lvl="0" algn="ctr" defTabSz="1466850" rtl="0">
                <a:lnSpc>
                  <a:spcPct val="90000"/>
                </a:lnSpc>
                <a:spcBef>
                  <a:spcPct val="0"/>
                </a:spcBef>
                <a:spcAft>
                  <a:spcPct val="35000"/>
                </a:spcAft>
              </a:pPr>
              <a:r>
                <a:rPr lang="en-US" sz="3300" kern="1200" baseline="0" dirty="0" smtClean="0"/>
                <a:t>Traffic Patterns</a:t>
              </a:r>
              <a:endParaRPr lang="en-US" sz="3300" kern="1200" dirty="0"/>
            </a:p>
          </p:txBody>
        </p:sp>
        <p:sp>
          <p:nvSpPr>
            <p:cNvPr id="9" name="Freeform 31"/>
            <p:cNvSpPr/>
            <p:nvPr/>
          </p:nvSpPr>
          <p:spPr>
            <a:xfrm>
              <a:off x="3584182" y="3025251"/>
              <a:ext cx="2249745" cy="988036"/>
            </a:xfrm>
            <a:custGeom>
              <a:avLst/>
              <a:gdLst>
                <a:gd name="connsiteX0" fmla="*/ 0 w 2249745"/>
                <a:gd name="connsiteY0" fmla="*/ 98804 h 988036"/>
                <a:gd name="connsiteX1" fmla="*/ 98804 w 2249745"/>
                <a:gd name="connsiteY1" fmla="*/ 0 h 988036"/>
                <a:gd name="connsiteX2" fmla="*/ 2150941 w 2249745"/>
                <a:gd name="connsiteY2" fmla="*/ 0 h 988036"/>
                <a:gd name="connsiteX3" fmla="*/ 2249745 w 2249745"/>
                <a:gd name="connsiteY3" fmla="*/ 98804 h 988036"/>
                <a:gd name="connsiteX4" fmla="*/ 2249745 w 2249745"/>
                <a:gd name="connsiteY4" fmla="*/ 889232 h 988036"/>
                <a:gd name="connsiteX5" fmla="*/ 2150941 w 2249745"/>
                <a:gd name="connsiteY5" fmla="*/ 988036 h 988036"/>
                <a:gd name="connsiteX6" fmla="*/ 98804 w 2249745"/>
                <a:gd name="connsiteY6" fmla="*/ 988036 h 988036"/>
                <a:gd name="connsiteX7" fmla="*/ 0 w 2249745"/>
                <a:gd name="connsiteY7" fmla="*/ 889232 h 988036"/>
                <a:gd name="connsiteX8" fmla="*/ 0 w 2249745"/>
                <a:gd name="connsiteY8" fmla="*/ 98804 h 98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988036">
                  <a:moveTo>
                    <a:pt x="0" y="98804"/>
                  </a:moveTo>
                  <a:cubicBezTo>
                    <a:pt x="0" y="44236"/>
                    <a:pt x="44236" y="0"/>
                    <a:pt x="98804" y="0"/>
                  </a:cubicBezTo>
                  <a:lnTo>
                    <a:pt x="2150941" y="0"/>
                  </a:lnTo>
                  <a:cubicBezTo>
                    <a:pt x="2205509" y="0"/>
                    <a:pt x="2249745" y="44236"/>
                    <a:pt x="2249745" y="98804"/>
                  </a:cubicBezTo>
                  <a:lnTo>
                    <a:pt x="2249745" y="889232"/>
                  </a:lnTo>
                  <a:cubicBezTo>
                    <a:pt x="2249745" y="943800"/>
                    <a:pt x="2205509" y="988036"/>
                    <a:pt x="2150941" y="988036"/>
                  </a:cubicBezTo>
                  <a:lnTo>
                    <a:pt x="98804" y="988036"/>
                  </a:lnTo>
                  <a:cubicBezTo>
                    <a:pt x="44236" y="988036"/>
                    <a:pt x="0" y="943800"/>
                    <a:pt x="0" y="889232"/>
                  </a:cubicBezTo>
                  <a:lnTo>
                    <a:pt x="0" y="98804"/>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97519" tIns="80374" rIns="97519" bIns="80374" numCol="1" spcCol="1270" anchor="ctr" anchorCtr="0">
              <a:noAutofit/>
            </a:bodyPr>
            <a:lstStyle/>
            <a:p>
              <a:pPr lvl="0" algn="ctr" defTabSz="1200150" rtl="0">
                <a:lnSpc>
                  <a:spcPct val="90000"/>
                </a:lnSpc>
                <a:spcBef>
                  <a:spcPct val="0"/>
                </a:spcBef>
                <a:spcAft>
                  <a:spcPct val="35000"/>
                </a:spcAft>
              </a:pPr>
              <a:r>
                <a:rPr lang="en-US" sz="2700" kern="1200" baseline="0" dirty="0" smtClean="0"/>
                <a:t>IO Size</a:t>
              </a:r>
              <a:endParaRPr lang="en-US" sz="2700" kern="1200" dirty="0"/>
            </a:p>
          </p:txBody>
        </p:sp>
        <p:sp>
          <p:nvSpPr>
            <p:cNvPr id="10" name="Freeform 32"/>
            <p:cNvSpPr/>
            <p:nvPr/>
          </p:nvSpPr>
          <p:spPr>
            <a:xfrm>
              <a:off x="3584182" y="4165293"/>
              <a:ext cx="2249745" cy="988036"/>
            </a:xfrm>
            <a:custGeom>
              <a:avLst/>
              <a:gdLst>
                <a:gd name="connsiteX0" fmla="*/ 0 w 2249745"/>
                <a:gd name="connsiteY0" fmla="*/ 98804 h 988036"/>
                <a:gd name="connsiteX1" fmla="*/ 98804 w 2249745"/>
                <a:gd name="connsiteY1" fmla="*/ 0 h 988036"/>
                <a:gd name="connsiteX2" fmla="*/ 2150941 w 2249745"/>
                <a:gd name="connsiteY2" fmla="*/ 0 h 988036"/>
                <a:gd name="connsiteX3" fmla="*/ 2249745 w 2249745"/>
                <a:gd name="connsiteY3" fmla="*/ 98804 h 988036"/>
                <a:gd name="connsiteX4" fmla="*/ 2249745 w 2249745"/>
                <a:gd name="connsiteY4" fmla="*/ 889232 h 988036"/>
                <a:gd name="connsiteX5" fmla="*/ 2150941 w 2249745"/>
                <a:gd name="connsiteY5" fmla="*/ 988036 h 988036"/>
                <a:gd name="connsiteX6" fmla="*/ 98804 w 2249745"/>
                <a:gd name="connsiteY6" fmla="*/ 988036 h 988036"/>
                <a:gd name="connsiteX7" fmla="*/ 0 w 2249745"/>
                <a:gd name="connsiteY7" fmla="*/ 889232 h 988036"/>
                <a:gd name="connsiteX8" fmla="*/ 0 w 2249745"/>
                <a:gd name="connsiteY8" fmla="*/ 98804 h 98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988036">
                  <a:moveTo>
                    <a:pt x="0" y="98804"/>
                  </a:moveTo>
                  <a:cubicBezTo>
                    <a:pt x="0" y="44236"/>
                    <a:pt x="44236" y="0"/>
                    <a:pt x="98804" y="0"/>
                  </a:cubicBezTo>
                  <a:lnTo>
                    <a:pt x="2150941" y="0"/>
                  </a:lnTo>
                  <a:cubicBezTo>
                    <a:pt x="2205509" y="0"/>
                    <a:pt x="2249745" y="44236"/>
                    <a:pt x="2249745" y="98804"/>
                  </a:cubicBezTo>
                  <a:lnTo>
                    <a:pt x="2249745" y="889232"/>
                  </a:lnTo>
                  <a:cubicBezTo>
                    <a:pt x="2249745" y="943800"/>
                    <a:pt x="2205509" y="988036"/>
                    <a:pt x="2150941" y="988036"/>
                  </a:cubicBezTo>
                  <a:lnTo>
                    <a:pt x="98804" y="988036"/>
                  </a:lnTo>
                  <a:cubicBezTo>
                    <a:pt x="44236" y="988036"/>
                    <a:pt x="0" y="943800"/>
                    <a:pt x="0" y="889232"/>
                  </a:cubicBezTo>
                  <a:lnTo>
                    <a:pt x="0" y="98804"/>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97519" tIns="80374" rIns="97519" bIns="80374" numCol="1" spcCol="1270" anchor="ctr" anchorCtr="0">
              <a:noAutofit/>
            </a:bodyPr>
            <a:lstStyle/>
            <a:p>
              <a:pPr lvl="0" algn="ctr" defTabSz="1200150" rtl="0">
                <a:lnSpc>
                  <a:spcPct val="90000"/>
                </a:lnSpc>
                <a:spcBef>
                  <a:spcPct val="0"/>
                </a:spcBef>
                <a:spcAft>
                  <a:spcPct val="35000"/>
                </a:spcAft>
              </a:pPr>
              <a:r>
                <a:rPr lang="en-US" sz="2700" kern="1200" baseline="0" dirty="0" smtClean="0"/>
                <a:t>Queue Depth</a:t>
              </a:r>
              <a:endParaRPr lang="en-US" sz="2700" kern="1200" dirty="0"/>
            </a:p>
          </p:txBody>
        </p:sp>
        <p:sp>
          <p:nvSpPr>
            <p:cNvPr id="11" name="Freeform 33"/>
            <p:cNvSpPr/>
            <p:nvPr/>
          </p:nvSpPr>
          <p:spPr>
            <a:xfrm>
              <a:off x="3584182" y="5305335"/>
              <a:ext cx="2249745" cy="988036"/>
            </a:xfrm>
            <a:custGeom>
              <a:avLst/>
              <a:gdLst>
                <a:gd name="connsiteX0" fmla="*/ 0 w 2249745"/>
                <a:gd name="connsiteY0" fmla="*/ 98804 h 988036"/>
                <a:gd name="connsiteX1" fmla="*/ 98804 w 2249745"/>
                <a:gd name="connsiteY1" fmla="*/ 0 h 988036"/>
                <a:gd name="connsiteX2" fmla="*/ 2150941 w 2249745"/>
                <a:gd name="connsiteY2" fmla="*/ 0 h 988036"/>
                <a:gd name="connsiteX3" fmla="*/ 2249745 w 2249745"/>
                <a:gd name="connsiteY3" fmla="*/ 98804 h 988036"/>
                <a:gd name="connsiteX4" fmla="*/ 2249745 w 2249745"/>
                <a:gd name="connsiteY4" fmla="*/ 889232 h 988036"/>
                <a:gd name="connsiteX5" fmla="*/ 2150941 w 2249745"/>
                <a:gd name="connsiteY5" fmla="*/ 988036 h 988036"/>
                <a:gd name="connsiteX6" fmla="*/ 98804 w 2249745"/>
                <a:gd name="connsiteY6" fmla="*/ 988036 h 988036"/>
                <a:gd name="connsiteX7" fmla="*/ 0 w 2249745"/>
                <a:gd name="connsiteY7" fmla="*/ 889232 h 988036"/>
                <a:gd name="connsiteX8" fmla="*/ 0 w 2249745"/>
                <a:gd name="connsiteY8" fmla="*/ 98804 h 98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988036">
                  <a:moveTo>
                    <a:pt x="0" y="98804"/>
                  </a:moveTo>
                  <a:cubicBezTo>
                    <a:pt x="0" y="44236"/>
                    <a:pt x="44236" y="0"/>
                    <a:pt x="98804" y="0"/>
                  </a:cubicBezTo>
                  <a:lnTo>
                    <a:pt x="2150941" y="0"/>
                  </a:lnTo>
                  <a:cubicBezTo>
                    <a:pt x="2205509" y="0"/>
                    <a:pt x="2249745" y="44236"/>
                    <a:pt x="2249745" y="98804"/>
                  </a:cubicBezTo>
                  <a:lnTo>
                    <a:pt x="2249745" y="889232"/>
                  </a:lnTo>
                  <a:cubicBezTo>
                    <a:pt x="2249745" y="943800"/>
                    <a:pt x="2205509" y="988036"/>
                    <a:pt x="2150941" y="988036"/>
                  </a:cubicBezTo>
                  <a:lnTo>
                    <a:pt x="98804" y="988036"/>
                  </a:lnTo>
                  <a:cubicBezTo>
                    <a:pt x="44236" y="988036"/>
                    <a:pt x="0" y="943800"/>
                    <a:pt x="0" y="889232"/>
                  </a:cubicBezTo>
                  <a:lnTo>
                    <a:pt x="0" y="98804"/>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97519" tIns="80374" rIns="97519" bIns="80374" numCol="1" spcCol="1270" anchor="ctr" anchorCtr="0">
              <a:noAutofit/>
            </a:bodyPr>
            <a:lstStyle/>
            <a:p>
              <a:pPr lvl="0" algn="ctr" defTabSz="1200150" rtl="0">
                <a:lnSpc>
                  <a:spcPct val="90000"/>
                </a:lnSpc>
                <a:spcBef>
                  <a:spcPct val="0"/>
                </a:spcBef>
                <a:spcAft>
                  <a:spcPct val="35000"/>
                </a:spcAft>
              </a:pPr>
              <a:r>
                <a:rPr lang="en-US" sz="2700" kern="1200" baseline="0" dirty="0" smtClean="0"/>
                <a:t>Cache hits</a:t>
              </a:r>
              <a:endParaRPr lang="en-US" sz="2700" kern="1200" dirty="0"/>
            </a:p>
          </p:txBody>
        </p:sp>
      </p:grpSp>
      <p:grpSp>
        <p:nvGrpSpPr>
          <p:cNvPr id="20" name="Group 39"/>
          <p:cNvGrpSpPr/>
          <p:nvPr/>
        </p:nvGrpSpPr>
        <p:grpSpPr>
          <a:xfrm>
            <a:off x="6326059" y="1516062"/>
            <a:ext cx="2812181" cy="5029199"/>
            <a:chOff x="6326059" y="1516062"/>
            <a:chExt cx="2812181" cy="5029199"/>
          </a:xfrm>
        </p:grpSpPr>
        <p:sp>
          <p:nvSpPr>
            <p:cNvPr id="12" name="Freeform 40"/>
            <p:cNvSpPr/>
            <p:nvPr/>
          </p:nvSpPr>
          <p:spPr>
            <a:xfrm>
              <a:off x="6326059" y="1516062"/>
              <a:ext cx="2812181" cy="5029199"/>
            </a:xfrm>
            <a:custGeom>
              <a:avLst/>
              <a:gdLst>
                <a:gd name="connsiteX0" fmla="*/ 0 w 2812181"/>
                <a:gd name="connsiteY0" fmla="*/ 281218 h 5029199"/>
                <a:gd name="connsiteX1" fmla="*/ 281218 w 2812181"/>
                <a:gd name="connsiteY1" fmla="*/ 0 h 5029199"/>
                <a:gd name="connsiteX2" fmla="*/ 2530963 w 2812181"/>
                <a:gd name="connsiteY2" fmla="*/ 0 h 5029199"/>
                <a:gd name="connsiteX3" fmla="*/ 2812181 w 2812181"/>
                <a:gd name="connsiteY3" fmla="*/ 281218 h 5029199"/>
                <a:gd name="connsiteX4" fmla="*/ 2812181 w 2812181"/>
                <a:gd name="connsiteY4" fmla="*/ 4747981 h 5029199"/>
                <a:gd name="connsiteX5" fmla="*/ 2530963 w 2812181"/>
                <a:gd name="connsiteY5" fmla="*/ 5029199 h 5029199"/>
                <a:gd name="connsiteX6" fmla="*/ 281218 w 2812181"/>
                <a:gd name="connsiteY6" fmla="*/ 5029199 h 5029199"/>
                <a:gd name="connsiteX7" fmla="*/ 0 w 2812181"/>
                <a:gd name="connsiteY7" fmla="*/ 4747981 h 5029199"/>
                <a:gd name="connsiteX8" fmla="*/ 0 w 2812181"/>
                <a:gd name="connsiteY8" fmla="*/ 281218 h 502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1" h="5029199">
                  <a:moveTo>
                    <a:pt x="0" y="281218"/>
                  </a:moveTo>
                  <a:cubicBezTo>
                    <a:pt x="0" y="125906"/>
                    <a:pt x="125906" y="0"/>
                    <a:pt x="281218" y="0"/>
                  </a:cubicBezTo>
                  <a:lnTo>
                    <a:pt x="2530963" y="0"/>
                  </a:lnTo>
                  <a:cubicBezTo>
                    <a:pt x="2686275" y="0"/>
                    <a:pt x="2812181" y="125906"/>
                    <a:pt x="2812181" y="281218"/>
                  </a:cubicBezTo>
                  <a:lnTo>
                    <a:pt x="2812181" y="4747981"/>
                  </a:lnTo>
                  <a:cubicBezTo>
                    <a:pt x="2812181" y="4903293"/>
                    <a:pt x="2686275" y="5029199"/>
                    <a:pt x="2530963" y="5029199"/>
                  </a:cubicBezTo>
                  <a:lnTo>
                    <a:pt x="281218" y="5029199"/>
                  </a:lnTo>
                  <a:cubicBezTo>
                    <a:pt x="125906" y="5029199"/>
                    <a:pt x="0" y="4903293"/>
                    <a:pt x="0" y="4747981"/>
                  </a:cubicBezTo>
                  <a:lnTo>
                    <a:pt x="0" y="281218"/>
                  </a:lnTo>
                  <a:close/>
                </a:path>
              </a:pathLst>
            </a:cu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25730" tIns="125730" rIns="125730" bIns="3646169" numCol="1" spcCol="1270" anchor="ctr" anchorCtr="0">
              <a:noAutofit/>
            </a:bodyPr>
            <a:lstStyle/>
            <a:p>
              <a:pPr lvl="0" algn="ctr" defTabSz="1466850" rtl="0">
                <a:lnSpc>
                  <a:spcPct val="90000"/>
                </a:lnSpc>
                <a:spcBef>
                  <a:spcPct val="0"/>
                </a:spcBef>
                <a:spcAft>
                  <a:spcPct val="35000"/>
                </a:spcAft>
              </a:pPr>
              <a:r>
                <a:rPr lang="en-US" sz="3300" kern="1200" baseline="0" dirty="0" smtClean="0"/>
                <a:t>Migration</a:t>
              </a:r>
              <a:endParaRPr lang="en-US" sz="3300" kern="1200" dirty="0"/>
            </a:p>
          </p:txBody>
        </p:sp>
        <p:sp>
          <p:nvSpPr>
            <p:cNvPr id="13" name="Freeform 41"/>
            <p:cNvSpPr/>
            <p:nvPr/>
          </p:nvSpPr>
          <p:spPr>
            <a:xfrm>
              <a:off x="6607278" y="3026295"/>
              <a:ext cx="2249745" cy="1516372"/>
            </a:xfrm>
            <a:custGeom>
              <a:avLst/>
              <a:gdLst>
                <a:gd name="connsiteX0" fmla="*/ 0 w 2249745"/>
                <a:gd name="connsiteY0" fmla="*/ 151637 h 1516372"/>
                <a:gd name="connsiteX1" fmla="*/ 151637 w 2249745"/>
                <a:gd name="connsiteY1" fmla="*/ 0 h 1516372"/>
                <a:gd name="connsiteX2" fmla="*/ 2098108 w 2249745"/>
                <a:gd name="connsiteY2" fmla="*/ 0 h 1516372"/>
                <a:gd name="connsiteX3" fmla="*/ 2249745 w 2249745"/>
                <a:gd name="connsiteY3" fmla="*/ 151637 h 1516372"/>
                <a:gd name="connsiteX4" fmla="*/ 2249745 w 2249745"/>
                <a:gd name="connsiteY4" fmla="*/ 1364735 h 1516372"/>
                <a:gd name="connsiteX5" fmla="*/ 2098108 w 2249745"/>
                <a:gd name="connsiteY5" fmla="*/ 1516372 h 1516372"/>
                <a:gd name="connsiteX6" fmla="*/ 151637 w 2249745"/>
                <a:gd name="connsiteY6" fmla="*/ 1516372 h 1516372"/>
                <a:gd name="connsiteX7" fmla="*/ 0 w 2249745"/>
                <a:gd name="connsiteY7" fmla="*/ 1364735 h 1516372"/>
                <a:gd name="connsiteX8" fmla="*/ 0 w 2249745"/>
                <a:gd name="connsiteY8" fmla="*/ 151637 h 15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1516372">
                  <a:moveTo>
                    <a:pt x="0" y="151637"/>
                  </a:moveTo>
                  <a:cubicBezTo>
                    <a:pt x="0" y="67890"/>
                    <a:pt x="67890" y="0"/>
                    <a:pt x="151637" y="0"/>
                  </a:cubicBezTo>
                  <a:lnTo>
                    <a:pt x="2098108" y="0"/>
                  </a:lnTo>
                  <a:cubicBezTo>
                    <a:pt x="2181855" y="0"/>
                    <a:pt x="2249745" y="67890"/>
                    <a:pt x="2249745" y="151637"/>
                  </a:cubicBezTo>
                  <a:lnTo>
                    <a:pt x="2249745" y="1364735"/>
                  </a:lnTo>
                  <a:cubicBezTo>
                    <a:pt x="2249745" y="1448482"/>
                    <a:pt x="2181855" y="1516372"/>
                    <a:pt x="2098108" y="1516372"/>
                  </a:cubicBezTo>
                  <a:lnTo>
                    <a:pt x="151637" y="1516372"/>
                  </a:lnTo>
                  <a:cubicBezTo>
                    <a:pt x="67890" y="1516372"/>
                    <a:pt x="0" y="1448482"/>
                    <a:pt x="0" y="1364735"/>
                  </a:cubicBezTo>
                  <a:lnTo>
                    <a:pt x="0" y="15163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12993" tIns="95848" rIns="112993" bIns="95848" numCol="1" spcCol="1270" anchor="ctr" anchorCtr="0">
              <a:noAutofit/>
            </a:bodyPr>
            <a:lstStyle/>
            <a:p>
              <a:pPr lvl="0" algn="ctr" defTabSz="1200150" rtl="0">
                <a:lnSpc>
                  <a:spcPct val="90000"/>
                </a:lnSpc>
                <a:spcBef>
                  <a:spcPct val="0"/>
                </a:spcBef>
                <a:spcAft>
                  <a:spcPct val="35000"/>
                </a:spcAft>
              </a:pPr>
              <a:r>
                <a:rPr lang="en-US" sz="2700" kern="1200" baseline="0" dirty="0" smtClean="0"/>
                <a:t>Cost Optimization</a:t>
              </a:r>
              <a:endParaRPr lang="en-US" sz="2700" kern="1200" dirty="0"/>
            </a:p>
          </p:txBody>
        </p:sp>
        <p:sp>
          <p:nvSpPr>
            <p:cNvPr id="14" name="Freeform 42"/>
            <p:cNvSpPr/>
            <p:nvPr/>
          </p:nvSpPr>
          <p:spPr>
            <a:xfrm>
              <a:off x="6607278" y="4775956"/>
              <a:ext cx="2249745" cy="1516372"/>
            </a:xfrm>
            <a:custGeom>
              <a:avLst/>
              <a:gdLst>
                <a:gd name="connsiteX0" fmla="*/ 0 w 2249745"/>
                <a:gd name="connsiteY0" fmla="*/ 151637 h 1516372"/>
                <a:gd name="connsiteX1" fmla="*/ 151637 w 2249745"/>
                <a:gd name="connsiteY1" fmla="*/ 0 h 1516372"/>
                <a:gd name="connsiteX2" fmla="*/ 2098108 w 2249745"/>
                <a:gd name="connsiteY2" fmla="*/ 0 h 1516372"/>
                <a:gd name="connsiteX3" fmla="*/ 2249745 w 2249745"/>
                <a:gd name="connsiteY3" fmla="*/ 151637 h 1516372"/>
                <a:gd name="connsiteX4" fmla="*/ 2249745 w 2249745"/>
                <a:gd name="connsiteY4" fmla="*/ 1364735 h 1516372"/>
                <a:gd name="connsiteX5" fmla="*/ 2098108 w 2249745"/>
                <a:gd name="connsiteY5" fmla="*/ 1516372 h 1516372"/>
                <a:gd name="connsiteX6" fmla="*/ 151637 w 2249745"/>
                <a:gd name="connsiteY6" fmla="*/ 1516372 h 1516372"/>
                <a:gd name="connsiteX7" fmla="*/ 0 w 2249745"/>
                <a:gd name="connsiteY7" fmla="*/ 1364735 h 1516372"/>
                <a:gd name="connsiteX8" fmla="*/ 0 w 2249745"/>
                <a:gd name="connsiteY8" fmla="*/ 151637 h 15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1516372">
                  <a:moveTo>
                    <a:pt x="0" y="151637"/>
                  </a:moveTo>
                  <a:cubicBezTo>
                    <a:pt x="0" y="67890"/>
                    <a:pt x="67890" y="0"/>
                    <a:pt x="151637" y="0"/>
                  </a:cubicBezTo>
                  <a:lnTo>
                    <a:pt x="2098108" y="0"/>
                  </a:lnTo>
                  <a:cubicBezTo>
                    <a:pt x="2181855" y="0"/>
                    <a:pt x="2249745" y="67890"/>
                    <a:pt x="2249745" y="151637"/>
                  </a:cubicBezTo>
                  <a:lnTo>
                    <a:pt x="2249745" y="1364735"/>
                  </a:lnTo>
                  <a:cubicBezTo>
                    <a:pt x="2249745" y="1448482"/>
                    <a:pt x="2181855" y="1516372"/>
                    <a:pt x="2098108" y="1516372"/>
                  </a:cubicBezTo>
                  <a:lnTo>
                    <a:pt x="151637" y="1516372"/>
                  </a:lnTo>
                  <a:cubicBezTo>
                    <a:pt x="67890" y="1516372"/>
                    <a:pt x="0" y="1448482"/>
                    <a:pt x="0" y="1364735"/>
                  </a:cubicBezTo>
                  <a:lnTo>
                    <a:pt x="0" y="15163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12993" tIns="95848" rIns="112993" bIns="95848" numCol="1" spcCol="1270" anchor="ctr" anchorCtr="0">
              <a:noAutofit/>
            </a:bodyPr>
            <a:lstStyle/>
            <a:p>
              <a:pPr lvl="0" algn="ctr" defTabSz="1200150" rtl="0">
                <a:lnSpc>
                  <a:spcPct val="90000"/>
                </a:lnSpc>
                <a:spcBef>
                  <a:spcPct val="0"/>
                </a:spcBef>
                <a:spcAft>
                  <a:spcPct val="35000"/>
                </a:spcAft>
              </a:pPr>
              <a:r>
                <a:rPr lang="en-US" sz="2700" kern="1200" baseline="0" dirty="0" smtClean="0"/>
                <a:t>Migration tips</a:t>
              </a:r>
              <a:endParaRPr lang="en-US" sz="2700" kern="1200" dirty="0"/>
            </a:p>
          </p:txBody>
        </p:sp>
      </p:grpSp>
      <p:grpSp>
        <p:nvGrpSpPr>
          <p:cNvPr id="21" name="Group 47"/>
          <p:cNvGrpSpPr/>
          <p:nvPr/>
        </p:nvGrpSpPr>
        <p:grpSpPr>
          <a:xfrm>
            <a:off x="9349155" y="1516062"/>
            <a:ext cx="2812181" cy="5029199"/>
            <a:chOff x="9349155" y="1516062"/>
            <a:chExt cx="2812181" cy="5029199"/>
          </a:xfrm>
        </p:grpSpPr>
        <p:sp>
          <p:nvSpPr>
            <p:cNvPr id="15" name="Freeform 48"/>
            <p:cNvSpPr/>
            <p:nvPr/>
          </p:nvSpPr>
          <p:spPr>
            <a:xfrm>
              <a:off x="9349155" y="1516062"/>
              <a:ext cx="2812181" cy="5029199"/>
            </a:xfrm>
            <a:custGeom>
              <a:avLst/>
              <a:gdLst>
                <a:gd name="connsiteX0" fmla="*/ 0 w 2812181"/>
                <a:gd name="connsiteY0" fmla="*/ 281218 h 5029199"/>
                <a:gd name="connsiteX1" fmla="*/ 281218 w 2812181"/>
                <a:gd name="connsiteY1" fmla="*/ 0 h 5029199"/>
                <a:gd name="connsiteX2" fmla="*/ 2530963 w 2812181"/>
                <a:gd name="connsiteY2" fmla="*/ 0 h 5029199"/>
                <a:gd name="connsiteX3" fmla="*/ 2812181 w 2812181"/>
                <a:gd name="connsiteY3" fmla="*/ 281218 h 5029199"/>
                <a:gd name="connsiteX4" fmla="*/ 2812181 w 2812181"/>
                <a:gd name="connsiteY4" fmla="*/ 4747981 h 5029199"/>
                <a:gd name="connsiteX5" fmla="*/ 2530963 w 2812181"/>
                <a:gd name="connsiteY5" fmla="*/ 5029199 h 5029199"/>
                <a:gd name="connsiteX6" fmla="*/ 281218 w 2812181"/>
                <a:gd name="connsiteY6" fmla="*/ 5029199 h 5029199"/>
                <a:gd name="connsiteX7" fmla="*/ 0 w 2812181"/>
                <a:gd name="connsiteY7" fmla="*/ 4747981 h 5029199"/>
                <a:gd name="connsiteX8" fmla="*/ 0 w 2812181"/>
                <a:gd name="connsiteY8" fmla="*/ 281218 h 502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1" h="5029199">
                  <a:moveTo>
                    <a:pt x="0" y="281218"/>
                  </a:moveTo>
                  <a:cubicBezTo>
                    <a:pt x="0" y="125906"/>
                    <a:pt x="125906" y="0"/>
                    <a:pt x="281218" y="0"/>
                  </a:cubicBezTo>
                  <a:lnTo>
                    <a:pt x="2530963" y="0"/>
                  </a:lnTo>
                  <a:cubicBezTo>
                    <a:pt x="2686275" y="0"/>
                    <a:pt x="2812181" y="125906"/>
                    <a:pt x="2812181" y="281218"/>
                  </a:cubicBezTo>
                  <a:lnTo>
                    <a:pt x="2812181" y="4747981"/>
                  </a:lnTo>
                  <a:cubicBezTo>
                    <a:pt x="2812181" y="4903293"/>
                    <a:pt x="2686275" y="5029199"/>
                    <a:pt x="2530963" y="5029199"/>
                  </a:cubicBezTo>
                  <a:lnTo>
                    <a:pt x="281218" y="5029199"/>
                  </a:lnTo>
                  <a:cubicBezTo>
                    <a:pt x="125906" y="5029199"/>
                    <a:pt x="0" y="4903293"/>
                    <a:pt x="0" y="4747981"/>
                  </a:cubicBezTo>
                  <a:lnTo>
                    <a:pt x="0" y="281218"/>
                  </a:lnTo>
                  <a:close/>
                </a:path>
              </a:pathLst>
            </a:cu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25730" tIns="125730" rIns="125730" bIns="3646169" numCol="1" spcCol="1270" anchor="ctr" anchorCtr="0">
              <a:noAutofit/>
            </a:bodyPr>
            <a:lstStyle/>
            <a:p>
              <a:pPr lvl="0" algn="ctr" defTabSz="1466850" rtl="0">
                <a:lnSpc>
                  <a:spcPct val="90000"/>
                </a:lnSpc>
                <a:spcBef>
                  <a:spcPct val="0"/>
                </a:spcBef>
                <a:spcAft>
                  <a:spcPct val="35000"/>
                </a:spcAft>
              </a:pPr>
              <a:r>
                <a:rPr lang="en-US" sz="3300" kern="1200" dirty="0" smtClean="0"/>
                <a:t>Backup/DR</a:t>
              </a:r>
              <a:endParaRPr lang="en-US" sz="3300" kern="1200" dirty="0"/>
            </a:p>
          </p:txBody>
        </p:sp>
        <p:sp>
          <p:nvSpPr>
            <p:cNvPr id="16" name="Freeform 49"/>
            <p:cNvSpPr/>
            <p:nvPr/>
          </p:nvSpPr>
          <p:spPr>
            <a:xfrm>
              <a:off x="9630373" y="3026295"/>
              <a:ext cx="2249745" cy="1516372"/>
            </a:xfrm>
            <a:custGeom>
              <a:avLst/>
              <a:gdLst>
                <a:gd name="connsiteX0" fmla="*/ 0 w 2249745"/>
                <a:gd name="connsiteY0" fmla="*/ 151637 h 1516372"/>
                <a:gd name="connsiteX1" fmla="*/ 151637 w 2249745"/>
                <a:gd name="connsiteY1" fmla="*/ 0 h 1516372"/>
                <a:gd name="connsiteX2" fmla="*/ 2098108 w 2249745"/>
                <a:gd name="connsiteY2" fmla="*/ 0 h 1516372"/>
                <a:gd name="connsiteX3" fmla="*/ 2249745 w 2249745"/>
                <a:gd name="connsiteY3" fmla="*/ 151637 h 1516372"/>
                <a:gd name="connsiteX4" fmla="*/ 2249745 w 2249745"/>
                <a:gd name="connsiteY4" fmla="*/ 1364735 h 1516372"/>
                <a:gd name="connsiteX5" fmla="*/ 2098108 w 2249745"/>
                <a:gd name="connsiteY5" fmla="*/ 1516372 h 1516372"/>
                <a:gd name="connsiteX6" fmla="*/ 151637 w 2249745"/>
                <a:gd name="connsiteY6" fmla="*/ 1516372 h 1516372"/>
                <a:gd name="connsiteX7" fmla="*/ 0 w 2249745"/>
                <a:gd name="connsiteY7" fmla="*/ 1364735 h 1516372"/>
                <a:gd name="connsiteX8" fmla="*/ 0 w 2249745"/>
                <a:gd name="connsiteY8" fmla="*/ 151637 h 15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1516372">
                  <a:moveTo>
                    <a:pt x="0" y="151637"/>
                  </a:moveTo>
                  <a:cubicBezTo>
                    <a:pt x="0" y="67890"/>
                    <a:pt x="67890" y="0"/>
                    <a:pt x="151637" y="0"/>
                  </a:cubicBezTo>
                  <a:lnTo>
                    <a:pt x="2098108" y="0"/>
                  </a:lnTo>
                  <a:cubicBezTo>
                    <a:pt x="2181855" y="0"/>
                    <a:pt x="2249745" y="67890"/>
                    <a:pt x="2249745" y="151637"/>
                  </a:cubicBezTo>
                  <a:lnTo>
                    <a:pt x="2249745" y="1364735"/>
                  </a:lnTo>
                  <a:cubicBezTo>
                    <a:pt x="2249745" y="1448482"/>
                    <a:pt x="2181855" y="1516372"/>
                    <a:pt x="2098108" y="1516372"/>
                  </a:cubicBezTo>
                  <a:lnTo>
                    <a:pt x="151637" y="1516372"/>
                  </a:lnTo>
                  <a:cubicBezTo>
                    <a:pt x="67890" y="1516372"/>
                    <a:pt x="0" y="1448482"/>
                    <a:pt x="0" y="1364735"/>
                  </a:cubicBezTo>
                  <a:lnTo>
                    <a:pt x="0" y="15163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12993" tIns="95848" rIns="112993" bIns="95848" numCol="1" spcCol="1270" anchor="ctr" anchorCtr="0">
              <a:noAutofit/>
            </a:bodyPr>
            <a:lstStyle/>
            <a:p>
              <a:pPr lvl="0" algn="ctr" defTabSz="1200150" rtl="0">
                <a:lnSpc>
                  <a:spcPct val="90000"/>
                </a:lnSpc>
                <a:spcBef>
                  <a:spcPct val="0"/>
                </a:spcBef>
                <a:spcAft>
                  <a:spcPct val="35000"/>
                </a:spcAft>
              </a:pPr>
              <a:r>
                <a:rPr lang="en-US" sz="2700" kern="1200" dirty="0" smtClean="0"/>
                <a:t>Backing up the VHDs</a:t>
              </a:r>
              <a:endParaRPr lang="en-US" sz="2700" kern="1200" dirty="0"/>
            </a:p>
          </p:txBody>
        </p:sp>
        <p:sp>
          <p:nvSpPr>
            <p:cNvPr id="17" name="Freeform 50"/>
            <p:cNvSpPr/>
            <p:nvPr/>
          </p:nvSpPr>
          <p:spPr>
            <a:xfrm>
              <a:off x="9630373" y="4775956"/>
              <a:ext cx="2249745" cy="1516372"/>
            </a:xfrm>
            <a:custGeom>
              <a:avLst/>
              <a:gdLst>
                <a:gd name="connsiteX0" fmla="*/ 0 w 2249745"/>
                <a:gd name="connsiteY0" fmla="*/ 151637 h 1516372"/>
                <a:gd name="connsiteX1" fmla="*/ 151637 w 2249745"/>
                <a:gd name="connsiteY1" fmla="*/ 0 h 1516372"/>
                <a:gd name="connsiteX2" fmla="*/ 2098108 w 2249745"/>
                <a:gd name="connsiteY2" fmla="*/ 0 h 1516372"/>
                <a:gd name="connsiteX3" fmla="*/ 2249745 w 2249745"/>
                <a:gd name="connsiteY3" fmla="*/ 151637 h 1516372"/>
                <a:gd name="connsiteX4" fmla="*/ 2249745 w 2249745"/>
                <a:gd name="connsiteY4" fmla="*/ 1364735 h 1516372"/>
                <a:gd name="connsiteX5" fmla="*/ 2098108 w 2249745"/>
                <a:gd name="connsiteY5" fmla="*/ 1516372 h 1516372"/>
                <a:gd name="connsiteX6" fmla="*/ 151637 w 2249745"/>
                <a:gd name="connsiteY6" fmla="*/ 1516372 h 1516372"/>
                <a:gd name="connsiteX7" fmla="*/ 0 w 2249745"/>
                <a:gd name="connsiteY7" fmla="*/ 1364735 h 1516372"/>
                <a:gd name="connsiteX8" fmla="*/ 0 w 2249745"/>
                <a:gd name="connsiteY8" fmla="*/ 151637 h 15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1516372">
                  <a:moveTo>
                    <a:pt x="0" y="151637"/>
                  </a:moveTo>
                  <a:cubicBezTo>
                    <a:pt x="0" y="67890"/>
                    <a:pt x="67890" y="0"/>
                    <a:pt x="151637" y="0"/>
                  </a:cubicBezTo>
                  <a:lnTo>
                    <a:pt x="2098108" y="0"/>
                  </a:lnTo>
                  <a:cubicBezTo>
                    <a:pt x="2181855" y="0"/>
                    <a:pt x="2249745" y="67890"/>
                    <a:pt x="2249745" y="151637"/>
                  </a:cubicBezTo>
                  <a:lnTo>
                    <a:pt x="2249745" y="1364735"/>
                  </a:lnTo>
                  <a:cubicBezTo>
                    <a:pt x="2249745" y="1448482"/>
                    <a:pt x="2181855" y="1516372"/>
                    <a:pt x="2098108" y="1516372"/>
                  </a:cubicBezTo>
                  <a:lnTo>
                    <a:pt x="151637" y="1516372"/>
                  </a:lnTo>
                  <a:cubicBezTo>
                    <a:pt x="67890" y="1516372"/>
                    <a:pt x="0" y="1448482"/>
                    <a:pt x="0" y="1364735"/>
                  </a:cubicBezTo>
                  <a:lnTo>
                    <a:pt x="0" y="15163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12993" tIns="95848" rIns="112993" bIns="95848" numCol="1" spcCol="1270" anchor="ctr" anchorCtr="0">
              <a:noAutofit/>
            </a:bodyPr>
            <a:lstStyle/>
            <a:p>
              <a:pPr lvl="0" algn="ctr" defTabSz="1200150" rtl="0">
                <a:lnSpc>
                  <a:spcPct val="90000"/>
                </a:lnSpc>
                <a:spcBef>
                  <a:spcPct val="0"/>
                </a:spcBef>
                <a:spcAft>
                  <a:spcPct val="35000"/>
                </a:spcAft>
              </a:pPr>
              <a:r>
                <a:rPr lang="en-US" sz="2700" kern="1200" dirty="0" smtClean="0"/>
                <a:t>Azure Backup</a:t>
              </a:r>
              <a:endParaRPr lang="en-US" sz="2700" kern="1200" dirty="0"/>
            </a:p>
          </p:txBody>
        </p:sp>
      </p:grpSp>
      <p:sp>
        <p:nvSpPr>
          <p:cNvPr id="22" name="Rounded Rectangle 21"/>
          <p:cNvSpPr/>
          <p:nvPr/>
        </p:nvSpPr>
        <p:spPr bwMode="auto">
          <a:xfrm>
            <a:off x="3170237" y="1439862"/>
            <a:ext cx="3096000" cy="5181600"/>
          </a:xfrm>
          <a:prstGeom prst="roundRect">
            <a:avLst/>
          </a:prstGeom>
          <a:noFill/>
          <a:ln w="28575">
            <a:solidFill>
              <a:srgbClr val="FFC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Oval 2"/>
          <p:cNvSpPr/>
          <p:nvPr/>
        </p:nvSpPr>
        <p:spPr bwMode="auto">
          <a:xfrm>
            <a:off x="1410821" y="1262877"/>
            <a:ext cx="695761" cy="5334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400" dirty="0">
                <a:latin typeface="Wingdings 2" panose="05020102010507070707" pitchFamily="18" charset="2"/>
              </a:rPr>
              <a:t>P</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0674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par>
                          <p:cTn id="15" fill="hold">
                            <p:stCondLst>
                              <p:cond delay="500"/>
                            </p:stCondLst>
                            <p:childTnLst>
                              <p:par>
                                <p:cTn id="16" presetID="26" presetClass="emph" presetSubtype="0" fill="hold" nodeType="afterEffect">
                                  <p:stCondLst>
                                    <p:cond delay="0"/>
                                  </p:stCondLst>
                                  <p:childTnLst>
                                    <p:animEffect transition="out" filter="fade">
                                      <p:cBhvr>
                                        <p:cTn id="17" dur="1000" tmFilter="0, 0; .2, .5; .8, .5; 1, 0"/>
                                        <p:tgtEl>
                                          <p:spTgt spid="19"/>
                                        </p:tgtEl>
                                      </p:cBhvr>
                                    </p:animEffect>
                                    <p:animScale>
                                      <p:cBhvr>
                                        <p:cTn id="18" dur="50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IO Size </a:t>
            </a:r>
            <a:r>
              <a:rPr lang="en-US" sz="4800" dirty="0" smtClean="0"/>
              <a:t>Implications</a:t>
            </a:r>
            <a:endParaRPr lang="en-US" sz="4800" dirty="0"/>
          </a:p>
        </p:txBody>
      </p:sp>
      <p:sp>
        <p:nvSpPr>
          <p:cNvPr id="3" name="Text Placeholder 2"/>
          <p:cNvSpPr>
            <a:spLocks noGrp="1"/>
          </p:cNvSpPr>
          <p:nvPr>
            <p:ph type="body" sz="quarter" idx="10"/>
          </p:nvPr>
        </p:nvSpPr>
        <p:spPr>
          <a:xfrm>
            <a:off x="306499" y="1591715"/>
            <a:ext cx="11887200" cy="4995385"/>
          </a:xfrm>
        </p:spPr>
        <p:txBody>
          <a:bodyPr/>
          <a:lstStyle/>
          <a:p>
            <a:pPr marL="0" indent="0">
              <a:buNone/>
            </a:pPr>
            <a:r>
              <a:rPr lang="en-US" spc="-102" dirty="0">
                <a:ln w="3175">
                  <a:noFill/>
                </a:ln>
                <a:gradFill>
                  <a:gsLst>
                    <a:gs pos="16814">
                      <a:srgbClr val="47D8FF"/>
                    </a:gs>
                    <a:gs pos="23000">
                      <a:srgbClr val="47D8FF"/>
                    </a:gs>
                  </a:gsLst>
                  <a:lin ang="5400000" scaled="0"/>
                </a:gradFill>
                <a:cs typeface="Segoe UI" pitchFamily="34" charset="0"/>
              </a:rPr>
              <a:t>IO Size implications</a:t>
            </a:r>
          </a:p>
          <a:p>
            <a:pPr lvl="1">
              <a:buFont typeface="Wingdings" panose="05000000000000000000" pitchFamily="2" charset="2"/>
              <a:buChar char="§"/>
            </a:pPr>
            <a:r>
              <a:rPr lang="en-US" dirty="0" smtClean="0"/>
              <a:t>Use </a:t>
            </a:r>
            <a:r>
              <a:rPr lang="en-US" dirty="0"/>
              <a:t>smaller IO sizes </a:t>
            </a:r>
            <a:r>
              <a:rPr lang="en-US" dirty="0" smtClean="0"/>
              <a:t>to increase </a:t>
            </a:r>
            <a:r>
              <a:rPr lang="en-US" dirty="0"/>
              <a:t>IOPS</a:t>
            </a:r>
          </a:p>
          <a:p>
            <a:pPr lvl="1">
              <a:buFont typeface="Wingdings" panose="05000000000000000000" pitchFamily="2" charset="2"/>
              <a:buChar char="§"/>
            </a:pPr>
            <a:r>
              <a:rPr lang="en-US" dirty="0" smtClean="0"/>
              <a:t>Use </a:t>
            </a:r>
            <a:r>
              <a:rPr lang="en-US" dirty="0"/>
              <a:t>larger IO sizes to increase Throughput</a:t>
            </a:r>
          </a:p>
          <a:p>
            <a:pPr lvl="1">
              <a:buFont typeface="Arial" panose="020B0604020202020204" pitchFamily="34" charset="0"/>
              <a:buChar char="•"/>
            </a:pPr>
            <a:endParaRPr lang="en-US" dirty="0"/>
          </a:p>
          <a:p>
            <a:pPr marL="0" indent="0">
              <a:buNone/>
            </a:pPr>
            <a:r>
              <a:rPr lang="en-US" spc="-102" dirty="0">
                <a:ln w="3175">
                  <a:noFill/>
                </a:ln>
                <a:gradFill>
                  <a:gsLst>
                    <a:gs pos="16814">
                      <a:srgbClr val="47D8FF"/>
                    </a:gs>
                    <a:gs pos="23000">
                      <a:srgbClr val="47D8FF"/>
                    </a:gs>
                  </a:gsLst>
                  <a:lin ang="5400000" scaled="0"/>
                </a:gradFill>
                <a:cs typeface="Segoe UI" pitchFamily="34" charset="0"/>
              </a:rPr>
              <a:t>Example #1: P30 disk; IO Size is 8KB; 5000 </a:t>
            </a:r>
            <a:r>
              <a:rPr lang="en-US" spc="-102" dirty="0" smtClean="0">
                <a:ln w="3175">
                  <a:noFill/>
                </a:ln>
                <a:gradFill>
                  <a:gsLst>
                    <a:gs pos="16814">
                      <a:srgbClr val="47D8FF"/>
                    </a:gs>
                    <a:gs pos="23000">
                      <a:srgbClr val="47D8FF"/>
                    </a:gs>
                  </a:gsLst>
                  <a:lin ang="5400000" scaled="0"/>
                </a:gradFill>
                <a:cs typeface="Segoe UI" pitchFamily="34" charset="0"/>
              </a:rPr>
              <a:t>IOPS</a:t>
            </a:r>
          </a:p>
          <a:p>
            <a:pPr lvl="1">
              <a:buFont typeface="Wingdings" panose="05000000000000000000" pitchFamily="2" charset="2"/>
              <a:buChar char="§"/>
            </a:pPr>
            <a:r>
              <a:rPr lang="en-US" dirty="0"/>
              <a:t>Throughput = 5000 * 8 KB = 40 MB/sec</a:t>
            </a:r>
          </a:p>
          <a:p>
            <a:pPr lvl="1">
              <a:buFont typeface="Arial" panose="020B0604020202020204" pitchFamily="34" charset="0"/>
              <a:buChar char="•"/>
            </a:pPr>
            <a:endParaRPr lang="en-US" dirty="0"/>
          </a:p>
          <a:p>
            <a:pPr marL="0" indent="0">
              <a:buNone/>
            </a:pPr>
            <a:r>
              <a:rPr lang="en-US" spc="-102" dirty="0">
                <a:ln w="3175">
                  <a:noFill/>
                </a:ln>
                <a:gradFill>
                  <a:gsLst>
                    <a:gs pos="16814">
                      <a:srgbClr val="47D8FF"/>
                    </a:gs>
                    <a:gs pos="23000">
                      <a:srgbClr val="47D8FF"/>
                    </a:gs>
                  </a:gsLst>
                  <a:lin ang="5400000" scaled="0"/>
                </a:gradFill>
                <a:cs typeface="Segoe UI" pitchFamily="34" charset="0"/>
              </a:rPr>
              <a:t>Example #2: P30 disk; IO Size is 256 KB</a:t>
            </a:r>
          </a:p>
          <a:p>
            <a:pPr lvl="1">
              <a:buFont typeface="Wingdings" panose="05000000000000000000" pitchFamily="2" charset="2"/>
              <a:buChar char="§"/>
            </a:pPr>
            <a:r>
              <a:rPr lang="en-US" dirty="0"/>
              <a:t>P30 disk Throughput limit is 200 MB/sec</a:t>
            </a:r>
          </a:p>
          <a:p>
            <a:pPr lvl="1">
              <a:buFont typeface="Wingdings" panose="05000000000000000000" pitchFamily="2" charset="2"/>
              <a:buChar char="§"/>
            </a:pPr>
            <a:r>
              <a:rPr lang="en-US" dirty="0"/>
              <a:t>Max IOPS = 200 / 0.25 =  800 IOPS</a:t>
            </a:r>
          </a:p>
        </p:txBody>
      </p:sp>
      <p:graphicFrame>
        <p:nvGraphicFramePr>
          <p:cNvPr id="4" name="Diagram 3"/>
          <p:cNvGraphicFramePr/>
          <p:nvPr>
            <p:extLst>
              <p:ext uri="{D42A27DB-BD31-4B8C-83A1-F6EECF244321}">
                <p14:modId xmlns:p14="http://schemas.microsoft.com/office/powerpoint/2010/main" val="1592952777"/>
              </p:ext>
            </p:extLst>
          </p:nvPr>
        </p:nvGraphicFramePr>
        <p:xfrm>
          <a:off x="6599237" y="1096167"/>
          <a:ext cx="5367794" cy="1258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932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Queue Depth</a:t>
            </a:r>
            <a:endParaRPr lang="en-US" sz="4800" dirty="0"/>
          </a:p>
        </p:txBody>
      </p:sp>
      <p:sp>
        <p:nvSpPr>
          <p:cNvPr id="3" name="Text Placeholder 2"/>
          <p:cNvSpPr>
            <a:spLocks noGrp="1"/>
          </p:cNvSpPr>
          <p:nvPr>
            <p:ph type="body" sz="quarter" idx="10"/>
          </p:nvPr>
        </p:nvSpPr>
        <p:spPr>
          <a:xfrm>
            <a:off x="306499" y="1439862"/>
            <a:ext cx="12007738" cy="4872275"/>
          </a:xfrm>
        </p:spPr>
        <p:txBody>
          <a:bodyPr/>
          <a:lstStyle/>
          <a:p>
            <a:pPr marL="0" indent="0">
              <a:buNone/>
            </a:pPr>
            <a:r>
              <a:rPr lang="en-US" dirty="0" smtClean="0"/>
              <a:t>“QD” is the Number of pending IO requests</a:t>
            </a:r>
          </a:p>
          <a:p>
            <a:pPr lvl="1">
              <a:buFont typeface="Arial" panose="020B0604020202020204" pitchFamily="34" charset="0"/>
              <a:buChar char="•"/>
            </a:pPr>
            <a:endParaRPr lang="en-US" dirty="0" smtClean="0"/>
          </a:p>
          <a:p>
            <a:pPr lvl="1">
              <a:buFont typeface="Arial" panose="020B0604020202020204" pitchFamily="34" charset="0"/>
              <a:buChar char="•"/>
            </a:pPr>
            <a:endParaRPr lang="en-US" dirty="0"/>
          </a:p>
          <a:p>
            <a:pPr lvl="1">
              <a:buFont typeface="Arial" panose="020B0604020202020204" pitchFamily="34" charset="0"/>
              <a:buChar char="•"/>
            </a:pPr>
            <a:endParaRPr lang="en-US" dirty="0" smtClean="0"/>
          </a:p>
          <a:p>
            <a:pPr lvl="1">
              <a:buFont typeface="Arial" panose="020B0604020202020204" pitchFamily="34" charset="0"/>
              <a:buChar char="•"/>
            </a:pPr>
            <a:endParaRPr lang="en-US" dirty="0"/>
          </a:p>
          <a:p>
            <a:pPr lvl="1">
              <a:buFont typeface="Arial" panose="020B0604020202020204" pitchFamily="34" charset="0"/>
              <a:buChar char="•"/>
            </a:pPr>
            <a:endParaRPr lang="en-US" dirty="0" smtClean="0"/>
          </a:p>
          <a:p>
            <a:pPr marL="0" indent="0">
              <a:buNone/>
            </a:pPr>
            <a:r>
              <a:rPr lang="en-US" dirty="0" smtClean="0"/>
              <a:t>Example: If the latency is 1 millisecond, what is the QD needed to achieve 5000 IOPS?</a:t>
            </a:r>
          </a:p>
          <a:p>
            <a:pPr lvl="1">
              <a:buFont typeface="Wingdings" panose="05000000000000000000" pitchFamily="2" charset="2"/>
              <a:buChar char="§"/>
            </a:pPr>
            <a:r>
              <a:rPr lang="en-US" dirty="0" smtClean="0"/>
              <a:t>QD = 5000 * 0.001 = 5</a:t>
            </a:r>
          </a:p>
          <a:p>
            <a:pPr lvl="1">
              <a:buFont typeface="Arial" panose="020B0604020202020204" pitchFamily="34" charset="0"/>
              <a:buChar char="•"/>
            </a:pPr>
            <a:endParaRPr lang="en-US" dirty="0" smtClean="0"/>
          </a:p>
        </p:txBody>
      </p:sp>
      <p:graphicFrame>
        <p:nvGraphicFramePr>
          <p:cNvPr id="5" name="Diagram 3"/>
          <p:cNvGraphicFramePr/>
          <p:nvPr>
            <p:extLst>
              <p:ext uri="{D42A27DB-BD31-4B8C-83A1-F6EECF244321}">
                <p14:modId xmlns:p14="http://schemas.microsoft.com/office/powerpoint/2010/main" val="3018541577"/>
              </p:ext>
            </p:extLst>
          </p:nvPr>
        </p:nvGraphicFramePr>
        <p:xfrm>
          <a:off x="1036637" y="2506662"/>
          <a:ext cx="5367794" cy="1258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38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Queue Depth Optimization</a:t>
            </a:r>
            <a:endParaRPr lang="en-US" sz="4800" dirty="0"/>
          </a:p>
        </p:txBody>
      </p:sp>
      <p:sp>
        <p:nvSpPr>
          <p:cNvPr id="3" name="Text Placeholder 2"/>
          <p:cNvSpPr>
            <a:spLocks noGrp="1"/>
          </p:cNvSpPr>
          <p:nvPr>
            <p:ph type="body" sz="quarter" idx="10"/>
          </p:nvPr>
        </p:nvSpPr>
        <p:spPr>
          <a:xfrm>
            <a:off x="306499" y="1439862"/>
            <a:ext cx="12007738" cy="4453699"/>
          </a:xfrm>
        </p:spPr>
        <p:txBody>
          <a:bodyPr/>
          <a:lstStyle/>
          <a:p>
            <a:pPr marL="0" indent="0">
              <a:buNone/>
            </a:pPr>
            <a:r>
              <a:rPr lang="en-US" dirty="0" smtClean="0"/>
              <a:t>Keep IOPS &amp; Throughput just below the limits</a:t>
            </a:r>
          </a:p>
          <a:p>
            <a:pPr lvl="1">
              <a:buClr>
                <a:srgbClr val="FFFFFF"/>
              </a:buClr>
              <a:buFont typeface="Wingdings" panose="05000000000000000000" pitchFamily="2" charset="2"/>
              <a:buChar char="§"/>
            </a:pPr>
            <a:r>
              <a:rPr lang="en-US" dirty="0" smtClean="0">
                <a:gradFill>
                  <a:gsLst>
                    <a:gs pos="1250">
                      <a:srgbClr val="FFFFFF"/>
                    </a:gs>
                    <a:gs pos="100000">
                      <a:srgbClr val="FFFFFF"/>
                    </a:gs>
                  </a:gsLst>
                  <a:lin ang="5400000" scaled="0"/>
                </a:gradFill>
                <a:latin typeface="Segoe UI Light"/>
              </a:rPr>
              <a:t>Control QD / IO Channels / Threads</a:t>
            </a:r>
          </a:p>
          <a:p>
            <a:pPr lvl="1">
              <a:buClr>
                <a:srgbClr val="FFFFFF"/>
              </a:buClr>
              <a:buFont typeface="Wingdings" panose="05000000000000000000" pitchFamily="2" charset="2"/>
              <a:buChar char="§"/>
            </a:pPr>
            <a:r>
              <a:rPr lang="en-US" dirty="0" smtClean="0">
                <a:gradFill>
                  <a:gsLst>
                    <a:gs pos="1250">
                      <a:srgbClr val="FFFFFF"/>
                    </a:gs>
                    <a:gs pos="100000">
                      <a:srgbClr val="FFFFFF"/>
                    </a:gs>
                  </a:gsLst>
                  <a:lin ang="5400000" scaled="0"/>
                </a:gradFill>
                <a:latin typeface="Segoe UI Light"/>
              </a:rPr>
              <a:t>QD </a:t>
            </a:r>
            <a:r>
              <a:rPr lang="en-US" dirty="0">
                <a:gradFill>
                  <a:gsLst>
                    <a:gs pos="1250">
                      <a:srgbClr val="FFFFFF"/>
                    </a:gs>
                    <a:gs pos="100000">
                      <a:srgbClr val="FFFFFF"/>
                    </a:gs>
                  </a:gsLst>
                  <a:lin ang="5400000" scaled="0"/>
                </a:gradFill>
                <a:latin typeface="Segoe UI Light"/>
              </a:rPr>
              <a:t>for Striped volumes = </a:t>
            </a:r>
            <a:r>
              <a:rPr lang="en-US" dirty="0" smtClean="0">
                <a:gradFill>
                  <a:gsLst>
                    <a:gs pos="1250">
                      <a:srgbClr val="FFFFFF"/>
                    </a:gs>
                    <a:gs pos="100000">
                      <a:srgbClr val="FFFFFF"/>
                    </a:gs>
                  </a:gsLst>
                  <a:lin ang="5400000" scaled="0"/>
                </a:gradFill>
                <a:latin typeface="Segoe UI Light"/>
              </a:rPr>
              <a:t>QD Per </a:t>
            </a:r>
            <a:r>
              <a:rPr lang="en-US" dirty="0">
                <a:gradFill>
                  <a:gsLst>
                    <a:gs pos="1250">
                      <a:srgbClr val="FFFFFF"/>
                    </a:gs>
                    <a:gs pos="100000">
                      <a:srgbClr val="FFFFFF"/>
                    </a:gs>
                  </a:gsLst>
                  <a:lin ang="5400000" scaled="0"/>
                </a:gradFill>
                <a:latin typeface="Segoe UI Light"/>
              </a:rPr>
              <a:t>Disk </a:t>
            </a:r>
            <a:r>
              <a:rPr lang="en-US" dirty="0">
                <a:solidFill>
                  <a:srgbClr val="00B0F0"/>
                </a:solidFill>
                <a:latin typeface="+mj-lt"/>
              </a:rPr>
              <a:t>x</a:t>
            </a:r>
            <a:r>
              <a:rPr lang="en-US" dirty="0" smtClean="0">
                <a:gradFill>
                  <a:gsLst>
                    <a:gs pos="1250">
                      <a:srgbClr val="FFFFFF"/>
                    </a:gs>
                    <a:gs pos="100000">
                      <a:srgbClr val="FFFFFF"/>
                    </a:gs>
                  </a:gsLst>
                  <a:lin ang="5400000" scaled="0"/>
                </a:gradFill>
                <a:latin typeface="Segoe UI Light"/>
              </a:rPr>
              <a:t> Number of Columns</a:t>
            </a:r>
            <a:endParaRPr lang="en-US" dirty="0">
              <a:gradFill>
                <a:gsLst>
                  <a:gs pos="1250">
                    <a:srgbClr val="FFFFFF"/>
                  </a:gs>
                  <a:gs pos="100000">
                    <a:srgbClr val="FFFFFF"/>
                  </a:gs>
                </a:gsLst>
                <a:lin ang="5400000" scaled="0"/>
              </a:gradFill>
              <a:latin typeface="Segoe UI Light"/>
            </a:endParaRP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If QD is too high:</a:t>
            </a:r>
          </a:p>
          <a:p>
            <a:pPr lvl="1">
              <a:buClr>
                <a:srgbClr val="FFFFFF"/>
              </a:buClr>
              <a:buFont typeface="Wingdings" panose="05000000000000000000" pitchFamily="2" charset="2"/>
              <a:buChar char="§"/>
            </a:pPr>
            <a:endParaRPr lang="en-US" dirty="0">
              <a:gradFill>
                <a:gsLst>
                  <a:gs pos="1250">
                    <a:srgbClr val="FFFFFF"/>
                  </a:gs>
                  <a:gs pos="100000">
                    <a:srgbClr val="FFFFFF"/>
                  </a:gs>
                </a:gsLst>
                <a:lin ang="5400000" scaled="0"/>
              </a:gradFill>
              <a:latin typeface="Segoe UI Light"/>
            </a:endParaRPr>
          </a:p>
          <a:p>
            <a:pPr lvl="1">
              <a:buClr>
                <a:srgbClr val="FFFFFF"/>
              </a:buClr>
              <a:buFont typeface="Wingdings" panose="05000000000000000000" pitchFamily="2" charset="2"/>
              <a:buChar char="§"/>
            </a:pPr>
            <a:endParaRPr lang="en-US" dirty="0">
              <a:gradFill>
                <a:gsLst>
                  <a:gs pos="1250">
                    <a:srgbClr val="FFFFFF"/>
                  </a:gs>
                  <a:gs pos="100000">
                    <a:srgbClr val="FFFFFF"/>
                  </a:gs>
                </a:gsLst>
                <a:lin ang="5400000" scaled="0"/>
              </a:gradFill>
              <a:latin typeface="Segoe UI Light"/>
            </a:endParaRPr>
          </a:p>
          <a:p>
            <a:pPr lvl="1">
              <a:buClr>
                <a:srgbClr val="FFFFFF"/>
              </a:buClr>
              <a:buFont typeface="Wingdings" panose="05000000000000000000" pitchFamily="2" charset="2"/>
              <a:buChar char="§"/>
            </a:pPr>
            <a:endParaRPr lang="en-US" dirty="0" smtClean="0">
              <a:gradFill>
                <a:gsLst>
                  <a:gs pos="1250">
                    <a:srgbClr val="FFFFFF"/>
                  </a:gs>
                  <a:gs pos="100000">
                    <a:srgbClr val="FFFFFF"/>
                  </a:gs>
                </a:gsLst>
                <a:lin ang="5400000" scaled="0"/>
              </a:gradFill>
              <a:latin typeface="Segoe UI Light"/>
            </a:endParaRPr>
          </a:p>
          <a:p>
            <a:pPr lvl="1">
              <a:buClr>
                <a:srgbClr val="FFFFFF"/>
              </a:buClr>
              <a:buFont typeface="Wingdings" panose="05000000000000000000" pitchFamily="2" charset="2"/>
              <a:buChar char="§"/>
            </a:pPr>
            <a:endParaRPr lang="en-US" dirty="0">
              <a:gradFill>
                <a:gsLst>
                  <a:gs pos="1250">
                    <a:srgbClr val="FFFFFF"/>
                  </a:gs>
                  <a:gs pos="100000">
                    <a:srgbClr val="FFFFFF"/>
                  </a:gs>
                </a:gsLst>
                <a:lin ang="5400000" scaled="0"/>
              </a:gradFill>
              <a:latin typeface="Segoe UI Light"/>
            </a:endParaRP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If QD is too low:</a:t>
            </a:r>
          </a:p>
          <a:p>
            <a:pPr lvl="1">
              <a:buFont typeface="Arial" panose="020B0604020202020204" pitchFamily="34" charset="0"/>
              <a:buChar char="•"/>
            </a:pPr>
            <a:endParaRPr lang="en-US" dirty="0" smtClean="0"/>
          </a:p>
        </p:txBody>
      </p:sp>
      <p:graphicFrame>
        <p:nvGraphicFramePr>
          <p:cNvPr id="8" name="Diagram 7"/>
          <p:cNvGraphicFramePr/>
          <p:nvPr>
            <p:extLst>
              <p:ext uri="{D42A27DB-BD31-4B8C-83A1-F6EECF244321}">
                <p14:modId xmlns:p14="http://schemas.microsoft.com/office/powerpoint/2010/main" val="1368103560"/>
              </p:ext>
            </p:extLst>
          </p:nvPr>
        </p:nvGraphicFramePr>
        <p:xfrm>
          <a:off x="1646237" y="3359036"/>
          <a:ext cx="5486400" cy="1511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3454655240"/>
              </p:ext>
            </p:extLst>
          </p:nvPr>
        </p:nvGraphicFramePr>
        <p:xfrm>
          <a:off x="1628431" y="5261919"/>
          <a:ext cx="5486400" cy="15119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4075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Cache hits</a:t>
            </a:r>
            <a:endParaRPr lang="en-US" sz="4800" dirty="0"/>
          </a:p>
        </p:txBody>
      </p:sp>
      <p:sp>
        <p:nvSpPr>
          <p:cNvPr id="3" name="Text Placeholder 2"/>
          <p:cNvSpPr>
            <a:spLocks noGrp="1"/>
          </p:cNvSpPr>
          <p:nvPr>
            <p:ph type="body" sz="quarter" idx="10"/>
          </p:nvPr>
        </p:nvSpPr>
        <p:spPr>
          <a:xfrm>
            <a:off x="306499" y="1668462"/>
            <a:ext cx="11887200" cy="4318277"/>
          </a:xfrm>
        </p:spPr>
        <p:txBody>
          <a:bodyPr/>
          <a:lstStyle/>
          <a:p>
            <a:pPr marL="0" indent="0">
              <a:buNone/>
            </a:pPr>
            <a:r>
              <a:rPr lang="en-US" dirty="0"/>
              <a:t>Cache hits don’t consume disk IOPS or Throughput</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Cache has </a:t>
            </a:r>
            <a:r>
              <a:rPr lang="en-US">
                <a:gradFill>
                  <a:gsLst>
                    <a:gs pos="1250">
                      <a:srgbClr val="FFFFFF"/>
                    </a:gs>
                    <a:gs pos="100000">
                      <a:srgbClr val="FFFFFF"/>
                    </a:gs>
                  </a:gsLst>
                  <a:lin ang="5400000" scaled="0"/>
                </a:gradFill>
                <a:latin typeface="Segoe UI Light"/>
              </a:rPr>
              <a:t>separate limits</a:t>
            </a:r>
            <a:r>
              <a:rPr lang="en-US" dirty="0">
                <a:gradFill>
                  <a:gsLst>
                    <a:gs pos="1250">
                      <a:srgbClr val="FFFFFF"/>
                    </a:gs>
                    <a:gs pos="100000">
                      <a:srgbClr val="FFFFFF"/>
                    </a:gs>
                  </a:gsLst>
                  <a:lin ang="5400000" scaled="0"/>
                </a:gradFill>
                <a:latin typeface="Segoe UI Light"/>
              </a:rPr>
              <a:t>:</a:t>
            </a:r>
            <a:r>
              <a:rPr lang="en-US">
                <a:gradFill>
                  <a:gsLst>
                    <a:gs pos="1250">
                      <a:srgbClr val="FFFFFF"/>
                    </a:gs>
                    <a:gs pos="100000">
                      <a:srgbClr val="FFFFFF"/>
                    </a:gs>
                  </a:gsLst>
                  <a:lin ang="5400000" scaled="0"/>
                </a:gradFill>
                <a:latin typeface="Segoe UI Light"/>
              </a:rPr>
              <a:t> </a:t>
            </a:r>
            <a:r>
              <a:rPr lang="it-IT">
                <a:gradFill>
                  <a:gsLst>
                    <a:gs pos="1250">
                      <a:srgbClr val="FFFFFF"/>
                    </a:gs>
                    <a:gs pos="100000">
                      <a:srgbClr val="FFFFFF"/>
                    </a:gs>
                  </a:gsLst>
                  <a:lin ang="5400000" scaled="0"/>
                </a:gradFill>
                <a:latin typeface="Segoe UI Light"/>
              </a:rPr>
              <a:t>4000 IOPS per core; 33 MB/sec per core</a:t>
            </a:r>
            <a:endParaRPr lang="en-US" dirty="0">
              <a:gradFill>
                <a:gsLst>
                  <a:gs pos="1250">
                    <a:srgbClr val="FFFFFF"/>
                  </a:gs>
                  <a:gs pos="100000">
                    <a:srgbClr val="FFFFFF"/>
                  </a:gs>
                </a:gsLst>
                <a:lin ang="5400000" scaled="0"/>
              </a:gradFill>
              <a:latin typeface="Segoe UI Light"/>
            </a:endParaRP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Shared by Cache as well as local SSD IOs</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All IOs on cached disks consume Cache limits</a:t>
            </a:r>
          </a:p>
          <a:p>
            <a:pPr lvl="1">
              <a:buFont typeface="Arial" panose="020B0604020202020204" pitchFamily="34" charset="0"/>
              <a:buChar char="•"/>
            </a:pPr>
            <a:endParaRPr lang="en-US" dirty="0"/>
          </a:p>
          <a:p>
            <a:pPr marL="0" indent="0">
              <a:buNone/>
            </a:pPr>
            <a:r>
              <a:rPr lang="en-US" dirty="0"/>
              <a:t>Recommended disk cache settings</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a:t>
            </a:r>
            <a:r>
              <a:rPr lang="en-US" dirty="0" err="1">
                <a:gradFill>
                  <a:gsLst>
                    <a:gs pos="1250">
                      <a:srgbClr val="FFFFFF"/>
                    </a:gs>
                    <a:gs pos="100000">
                      <a:srgbClr val="FFFFFF"/>
                    </a:gs>
                  </a:gsLst>
                  <a:lin ang="5400000" scaled="0"/>
                </a:gradFill>
                <a:latin typeface="Segoe UI Light"/>
              </a:rPr>
              <a:t>ReadWrite</a:t>
            </a:r>
            <a:r>
              <a:rPr lang="en-US" dirty="0">
                <a:gradFill>
                  <a:gsLst>
                    <a:gs pos="1250">
                      <a:srgbClr val="FFFFFF"/>
                    </a:gs>
                    <a:gs pos="100000">
                      <a:srgbClr val="FFFFFF"/>
                    </a:gs>
                  </a:gsLst>
                  <a:lin ang="5400000" scaled="0"/>
                </a:gradFill>
                <a:latin typeface="Segoe UI Light"/>
              </a:rPr>
              <a:t>” for OS disks by default</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“ReadOnly” for data disks by default</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“None” for write-only / write-heavy data disks</a:t>
            </a:r>
          </a:p>
        </p:txBody>
      </p:sp>
    </p:spTree>
    <p:extLst>
      <p:ext uri="{BB962C8B-B14F-4D97-AF65-F5344CB8AC3E}">
        <p14:creationId xmlns:p14="http://schemas.microsoft.com/office/powerpoint/2010/main" val="10868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More IOPS and Throughput using Cache hits</a:t>
            </a:r>
            <a:endParaRPr lang="en-US" sz="4800" dirty="0"/>
          </a:p>
        </p:txBody>
      </p:sp>
      <p:sp>
        <p:nvSpPr>
          <p:cNvPr id="3" name="Text Placeholder 2"/>
          <p:cNvSpPr>
            <a:spLocks noGrp="1"/>
          </p:cNvSpPr>
          <p:nvPr>
            <p:ph type="body" sz="quarter" idx="10"/>
          </p:nvPr>
        </p:nvSpPr>
        <p:spPr>
          <a:xfrm>
            <a:off x="306499" y="1668462"/>
            <a:ext cx="11887200" cy="3505747"/>
          </a:xfrm>
        </p:spPr>
        <p:txBody>
          <a:bodyPr/>
          <a:lstStyle/>
          <a:p>
            <a:pPr marL="0" indent="0">
              <a:buNone/>
            </a:pPr>
            <a:r>
              <a:rPr lang="en-US" dirty="0" smtClean="0"/>
              <a:t>Example #1: DS14 VM with a single P30 disk</a:t>
            </a:r>
          </a:p>
          <a:p>
            <a:pPr lvl="1">
              <a:buClr>
                <a:srgbClr val="FFFFFF"/>
              </a:buClr>
              <a:buFont typeface="Wingdings" panose="05000000000000000000" pitchFamily="2" charset="2"/>
              <a:buChar char="§"/>
            </a:pPr>
            <a:r>
              <a:rPr lang="en-US" dirty="0" smtClean="0">
                <a:gradFill>
                  <a:gsLst>
                    <a:gs pos="1250">
                      <a:srgbClr val="FFFFFF"/>
                    </a:gs>
                    <a:gs pos="100000">
                      <a:srgbClr val="FFFFFF"/>
                    </a:gs>
                  </a:gsLst>
                  <a:lin ang="5400000" scaled="0"/>
                </a:gradFill>
                <a:latin typeface="Segoe UI Light"/>
              </a:rPr>
              <a:t>5,000 IOPS and 200 MB/sec for Writes</a:t>
            </a:r>
          </a:p>
          <a:p>
            <a:pPr lvl="1">
              <a:buClr>
                <a:srgbClr val="FFFFFF"/>
              </a:buClr>
              <a:buFont typeface="Wingdings" panose="05000000000000000000" pitchFamily="2" charset="2"/>
              <a:buChar char="§"/>
            </a:pPr>
            <a:r>
              <a:rPr lang="en-US" dirty="0" smtClean="0">
                <a:gradFill>
                  <a:gsLst>
                    <a:gs pos="1250">
                      <a:srgbClr val="FFFFFF"/>
                    </a:gs>
                    <a:gs pos="100000">
                      <a:srgbClr val="FFFFFF"/>
                    </a:gs>
                  </a:gsLst>
                  <a:lin ang="5400000" scaled="0"/>
                </a:gradFill>
                <a:latin typeface="Segoe UI Light"/>
              </a:rPr>
              <a:t>64,000 IOPS and 524 MB/sec for cache Reads</a:t>
            </a:r>
            <a:endParaRPr lang="en-US" dirty="0">
              <a:gradFill>
                <a:gsLst>
                  <a:gs pos="1250">
                    <a:srgbClr val="FFFFFF"/>
                  </a:gs>
                  <a:gs pos="100000">
                    <a:srgbClr val="FFFFFF"/>
                  </a:gs>
                </a:gsLst>
                <a:lin ang="5400000" scaled="0"/>
              </a:gradFill>
              <a:latin typeface="Segoe UI Light"/>
            </a:endParaRPr>
          </a:p>
          <a:p>
            <a:pPr lvl="1">
              <a:buFont typeface="Arial" panose="020B0604020202020204" pitchFamily="34" charset="0"/>
              <a:buChar char="•"/>
            </a:pPr>
            <a:endParaRPr lang="en-US" dirty="0" smtClean="0"/>
          </a:p>
          <a:p>
            <a:pPr marL="0" indent="0">
              <a:buNone/>
            </a:pPr>
            <a:r>
              <a:rPr lang="en-US" dirty="0"/>
              <a:t>Example </a:t>
            </a:r>
            <a:r>
              <a:rPr lang="en-US" dirty="0" smtClean="0"/>
              <a:t>#2: Pushing beyond the limits…</a:t>
            </a:r>
            <a:endParaRPr lang="en-US" dirty="0"/>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DS14 VM with </a:t>
            </a:r>
            <a:r>
              <a:rPr lang="en-US" dirty="0" smtClean="0">
                <a:gradFill>
                  <a:gsLst>
                    <a:gs pos="1250">
                      <a:srgbClr val="FFFFFF"/>
                    </a:gs>
                    <a:gs pos="100000">
                      <a:srgbClr val="FFFFFF"/>
                    </a:gs>
                  </a:gsLst>
                  <a:lin ang="5400000" scaled="0"/>
                </a:gradFill>
                <a:latin typeface="Segoe UI Light"/>
              </a:rPr>
              <a:t>1 x P30 disk ReadOnly cache and 10 </a:t>
            </a:r>
            <a:r>
              <a:rPr lang="en-US" dirty="0">
                <a:gradFill>
                  <a:gsLst>
                    <a:gs pos="1250">
                      <a:srgbClr val="FFFFFF"/>
                    </a:gs>
                    <a:gs pos="100000">
                      <a:srgbClr val="FFFFFF"/>
                    </a:gs>
                  </a:gsLst>
                  <a:lin ang="5400000" scaled="0"/>
                </a:gradFill>
                <a:latin typeface="Segoe UI Light"/>
              </a:rPr>
              <a:t>x P30 </a:t>
            </a:r>
            <a:r>
              <a:rPr lang="en-US" dirty="0" smtClean="0">
                <a:gradFill>
                  <a:gsLst>
                    <a:gs pos="1250">
                      <a:srgbClr val="FFFFFF"/>
                    </a:gs>
                    <a:gs pos="100000">
                      <a:srgbClr val="FFFFFF"/>
                    </a:gs>
                  </a:gsLst>
                  <a:lin ang="5400000" scaled="0"/>
                </a:gradFill>
                <a:latin typeface="Segoe UI Light"/>
              </a:rPr>
              <a:t>disks with No cache</a:t>
            </a:r>
            <a:endParaRPr lang="en-US" dirty="0">
              <a:gradFill>
                <a:gsLst>
                  <a:gs pos="1250">
                    <a:srgbClr val="FFFFFF"/>
                  </a:gs>
                  <a:gs pos="100000">
                    <a:srgbClr val="FFFFFF"/>
                  </a:gs>
                </a:gsLst>
                <a:lin ang="5400000" scaled="0"/>
              </a:gradFill>
              <a:latin typeface="Segoe UI Light"/>
            </a:endParaRPr>
          </a:p>
          <a:p>
            <a:pPr lvl="1">
              <a:buClr>
                <a:srgbClr val="FFFFFF"/>
              </a:buClr>
              <a:buFont typeface="Wingdings" panose="05000000000000000000" pitchFamily="2" charset="2"/>
              <a:buChar char="§"/>
            </a:pPr>
            <a:r>
              <a:rPr lang="en-US" dirty="0" smtClean="0">
                <a:gradFill>
                  <a:gsLst>
                    <a:gs pos="1250">
                      <a:srgbClr val="FFFFFF"/>
                    </a:gs>
                    <a:gs pos="100000">
                      <a:srgbClr val="FFFFFF"/>
                    </a:gs>
                  </a:gsLst>
                  <a:lin ang="5400000" scaled="0"/>
                </a:gradFill>
                <a:latin typeface="Segoe UI Light"/>
              </a:rPr>
              <a:t>100,000 </a:t>
            </a:r>
            <a:r>
              <a:rPr lang="en-US" dirty="0">
                <a:gradFill>
                  <a:gsLst>
                    <a:gs pos="1250">
                      <a:srgbClr val="FFFFFF"/>
                    </a:gs>
                    <a:gs pos="100000">
                      <a:srgbClr val="FFFFFF"/>
                    </a:gs>
                  </a:gsLst>
                  <a:lin ang="5400000" scaled="0"/>
                </a:gradFill>
                <a:latin typeface="Segoe UI Light"/>
              </a:rPr>
              <a:t>IOPS and </a:t>
            </a:r>
            <a:r>
              <a:rPr lang="en-US" dirty="0" smtClean="0">
                <a:gradFill>
                  <a:gsLst>
                    <a:gs pos="1250">
                      <a:srgbClr val="FFFFFF"/>
                    </a:gs>
                    <a:gs pos="100000">
                      <a:srgbClr val="FFFFFF"/>
                    </a:gs>
                  </a:gsLst>
                  <a:lin ang="5400000" scaled="0"/>
                </a:gradFill>
                <a:latin typeface="Segoe UI Light"/>
              </a:rPr>
              <a:t>1000 MB/sec</a:t>
            </a:r>
            <a:endParaRPr lang="en-US" dirty="0">
              <a:gradFill>
                <a:gsLst>
                  <a:gs pos="1250">
                    <a:srgbClr val="FFFFFF"/>
                  </a:gs>
                  <a:gs pos="100000">
                    <a:srgbClr val="FFFFFF"/>
                  </a:gs>
                </a:gsLst>
                <a:lin ang="5400000" scaled="0"/>
              </a:gradFill>
              <a:latin typeface="Segoe UI Light"/>
            </a:endParaRPr>
          </a:p>
        </p:txBody>
      </p:sp>
    </p:spTree>
    <p:extLst>
      <p:ext uri="{BB962C8B-B14F-4D97-AF65-F5344CB8AC3E}">
        <p14:creationId xmlns:p14="http://schemas.microsoft.com/office/powerpoint/2010/main" val="153405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98437" y="1212850"/>
            <a:ext cx="12006072" cy="5330690"/>
          </a:xfrm>
        </p:spPr>
        <p:txBody>
          <a:bodyPr/>
          <a:lstStyle/>
          <a:p>
            <a:r>
              <a:rPr lang="en-US" spc="-102" dirty="0" smtClean="0">
                <a:ln w="3175">
                  <a:noFill/>
                </a:ln>
                <a:gradFill>
                  <a:gsLst>
                    <a:gs pos="16814">
                      <a:srgbClr val="47D8FF"/>
                    </a:gs>
                    <a:gs pos="23000">
                      <a:srgbClr val="47D8FF"/>
                    </a:gs>
                  </a:gsLst>
                  <a:lin ang="5400000" scaled="0"/>
                </a:gradFill>
                <a:cs typeface="Segoe UI" pitchFamily="34" charset="0"/>
              </a:rPr>
              <a:t>Objectives</a:t>
            </a:r>
            <a:endParaRPr lang="en-US" sz="2800" dirty="0" smtClean="0"/>
          </a:p>
          <a:p>
            <a:pPr marL="571482" lvl="2" indent="-342900">
              <a:spcBef>
                <a:spcPts val="1200"/>
              </a:spcBef>
              <a:buFont typeface="Wingdings" panose="05000000000000000000" pitchFamily="2" charset="2"/>
              <a:buChar char="§"/>
            </a:pPr>
            <a:r>
              <a:rPr lang="en-US" sz="2800" dirty="0" smtClean="0"/>
              <a:t>Features and capabilities provided by Premium Storage</a:t>
            </a:r>
          </a:p>
          <a:p>
            <a:pPr marL="571482" lvl="2" indent="-342900">
              <a:spcBef>
                <a:spcPts val="1200"/>
              </a:spcBef>
              <a:buFont typeface="Wingdings" panose="05000000000000000000" pitchFamily="2" charset="2"/>
              <a:buChar char="§"/>
            </a:pPr>
            <a:r>
              <a:rPr lang="en-US" sz="2800" dirty="0" smtClean="0"/>
              <a:t>Inner workings of Premium Storage</a:t>
            </a:r>
          </a:p>
          <a:p>
            <a:pPr marL="571482" lvl="2" indent="-342900">
              <a:spcBef>
                <a:spcPts val="1200"/>
              </a:spcBef>
              <a:buFont typeface="Wingdings" panose="05000000000000000000" pitchFamily="2" charset="2"/>
              <a:buChar char="§"/>
            </a:pPr>
            <a:r>
              <a:rPr lang="en-US" sz="2800" dirty="0" smtClean="0"/>
              <a:t>Real world workloads and best practices</a:t>
            </a:r>
            <a:endParaRPr lang="en-US" sz="2800" dirty="0"/>
          </a:p>
          <a:p>
            <a:pPr lvl="1">
              <a:spcBef>
                <a:spcPts val="1200"/>
              </a:spcBef>
            </a:pPr>
            <a:endParaRPr lang="en-US" dirty="0" smtClean="0"/>
          </a:p>
          <a:p>
            <a:r>
              <a:rPr lang="en-US" spc="-102" dirty="0">
                <a:ln w="3175">
                  <a:noFill/>
                </a:ln>
                <a:gradFill>
                  <a:gsLst>
                    <a:gs pos="16814">
                      <a:srgbClr val="47D8FF"/>
                    </a:gs>
                    <a:gs pos="23000">
                      <a:srgbClr val="47D8FF"/>
                    </a:gs>
                  </a:gsLst>
                  <a:lin ang="5400000" scaled="0"/>
                </a:gradFill>
                <a:cs typeface="Segoe UI" pitchFamily="34" charset="0"/>
              </a:rPr>
              <a:t>Takeaways</a:t>
            </a:r>
          </a:p>
          <a:p>
            <a:pPr marL="571482" lvl="2" indent="-342900">
              <a:spcBef>
                <a:spcPts val="1200"/>
              </a:spcBef>
              <a:buFont typeface="Wingdings" panose="05000000000000000000" pitchFamily="2" charset="2"/>
              <a:buChar char="§"/>
            </a:pPr>
            <a:r>
              <a:rPr lang="en-US" sz="2800" dirty="0"/>
              <a:t>Premium Storage </a:t>
            </a:r>
            <a:r>
              <a:rPr lang="en-US" sz="2800" dirty="0" smtClean="0"/>
              <a:t>enables industry leading high </a:t>
            </a:r>
            <a:r>
              <a:rPr lang="en-US" sz="2800" dirty="0"/>
              <a:t>IO </a:t>
            </a:r>
            <a:r>
              <a:rPr lang="en-US" sz="2800" dirty="0" smtClean="0"/>
              <a:t>performance for </a:t>
            </a:r>
            <a:r>
              <a:rPr lang="en-US" sz="2800" dirty="0" err="1" smtClean="0"/>
              <a:t>IaaS</a:t>
            </a:r>
            <a:r>
              <a:rPr lang="en-US" sz="2800" dirty="0" smtClean="0"/>
              <a:t> VMs</a:t>
            </a:r>
            <a:endParaRPr lang="en-US" sz="2800" dirty="0"/>
          </a:p>
          <a:p>
            <a:pPr marL="571482" lvl="2" indent="-342900">
              <a:spcBef>
                <a:spcPts val="1200"/>
              </a:spcBef>
              <a:buFont typeface="Wingdings" panose="05000000000000000000" pitchFamily="2" charset="2"/>
              <a:buChar char="§"/>
            </a:pPr>
            <a:r>
              <a:rPr lang="en-US" sz="2800" dirty="0" smtClean="0"/>
              <a:t>Run demanding </a:t>
            </a:r>
            <a:r>
              <a:rPr lang="en-US" sz="2800" dirty="0"/>
              <a:t>enterprise workloads </a:t>
            </a:r>
            <a:r>
              <a:rPr lang="en-US" sz="2800" dirty="0" smtClean="0"/>
              <a:t>including Databases, Big Data </a:t>
            </a:r>
            <a:r>
              <a:rPr lang="en-US" sz="2800" dirty="0"/>
              <a:t>and Data Warehousing </a:t>
            </a:r>
            <a:r>
              <a:rPr lang="en-US" sz="2800" dirty="0" smtClean="0"/>
              <a:t>on Azure</a:t>
            </a:r>
            <a:endParaRPr lang="en-US" sz="2800" dirty="0"/>
          </a:p>
        </p:txBody>
      </p:sp>
      <p:sp>
        <p:nvSpPr>
          <p:cNvPr id="4" name="Title 3"/>
          <p:cNvSpPr>
            <a:spLocks noGrp="1"/>
          </p:cNvSpPr>
          <p:nvPr>
            <p:ph type="title"/>
          </p:nvPr>
        </p:nvSpPr>
        <p:spPr/>
        <p:txBody>
          <a:bodyPr/>
          <a:lstStyle/>
          <a:p>
            <a:r>
              <a:rPr lang="en-US" sz="4800" dirty="0"/>
              <a:t>Session Objectives </a:t>
            </a:r>
            <a:r>
              <a:rPr lang="en-US" sz="4800" dirty="0" smtClean="0"/>
              <a:t>And </a:t>
            </a:r>
            <a:r>
              <a:rPr lang="en-US" sz="4800" dirty="0"/>
              <a:t>Takeaways</a:t>
            </a:r>
          </a:p>
        </p:txBody>
      </p:sp>
    </p:spTree>
    <p:extLst>
      <p:ext uri="{BB962C8B-B14F-4D97-AF65-F5344CB8AC3E}">
        <p14:creationId xmlns:p14="http://schemas.microsoft.com/office/powerpoint/2010/main" val="201218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734"/>
          </a:xfrm>
        </p:spPr>
        <p:txBody>
          <a:bodyPr/>
          <a:lstStyle/>
          <a:p>
            <a:r>
              <a:rPr lang="en-US" dirty="0" smtClean="0"/>
              <a:t>SQL Demo</a:t>
            </a:r>
            <a:endParaRPr lang="en-US" dirty="0"/>
          </a:p>
        </p:txBody>
      </p:sp>
    </p:spTree>
    <p:extLst>
      <p:ext uri="{BB962C8B-B14F-4D97-AF65-F5344CB8AC3E}">
        <p14:creationId xmlns:p14="http://schemas.microsoft.com/office/powerpoint/2010/main" val="386628427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11889564" cy="1296988"/>
          </a:xfrm>
        </p:spPr>
        <p:txBody>
          <a:bodyPr/>
          <a:lstStyle/>
          <a:p>
            <a:r>
              <a:rPr lang="en-US" sz="4800" dirty="0" smtClean="0"/>
              <a:t>SQL Performance</a:t>
            </a:r>
            <a:br>
              <a:rPr lang="en-US" sz="4800" dirty="0" smtClean="0"/>
            </a:br>
            <a:r>
              <a:rPr lang="en-US" sz="4000" dirty="0">
                <a:gradFill>
                  <a:gsLst>
                    <a:gs pos="16814">
                      <a:srgbClr val="47D8FF"/>
                    </a:gs>
                    <a:gs pos="23000">
                      <a:srgbClr val="47D8FF"/>
                    </a:gs>
                  </a:gsLst>
                  <a:lin ang="5400000" scaled="0"/>
                </a:gradFill>
              </a:rPr>
              <a:t>Test Results</a:t>
            </a:r>
          </a:p>
        </p:txBody>
      </p:sp>
      <p:graphicFrame>
        <p:nvGraphicFramePr>
          <p:cNvPr id="5" name="Table 3"/>
          <p:cNvGraphicFramePr>
            <a:graphicFrameLocks noGrp="1"/>
          </p:cNvGraphicFramePr>
          <p:nvPr>
            <p:extLst>
              <p:ext uri="{D42A27DB-BD31-4B8C-83A1-F6EECF244321}">
                <p14:modId xmlns:p14="http://schemas.microsoft.com/office/powerpoint/2010/main" val="2766682249"/>
              </p:ext>
            </p:extLst>
          </p:nvPr>
        </p:nvGraphicFramePr>
        <p:xfrm>
          <a:off x="844944" y="3808275"/>
          <a:ext cx="7506893" cy="3070974"/>
        </p:xfrm>
        <a:graphic>
          <a:graphicData uri="http://schemas.openxmlformats.org/drawingml/2006/table">
            <a:tbl>
              <a:tblPr firstRow="1">
                <a:tableStyleId>{93296810-A885-4BE3-A3E7-6D5BEEA58F35}</a:tableStyleId>
              </a:tblPr>
              <a:tblGrid>
                <a:gridCol w="3132265"/>
                <a:gridCol w="2164828"/>
                <a:gridCol w="2209800"/>
              </a:tblGrid>
              <a:tr h="342789">
                <a:tc>
                  <a:txBody>
                    <a:bodyPr/>
                    <a:lstStyle/>
                    <a:p>
                      <a:pPr marL="0" algn="l" defTabSz="932742" rtl="0" eaLnBrk="1" latinLnBrk="0" hangingPunct="1"/>
                      <a:r>
                        <a:rPr lang="en-US" sz="1800" kern="1200" dirty="0" smtClean="0"/>
                        <a:t>Operation</a:t>
                      </a:r>
                      <a:endParaRPr lang="en-US" sz="1800" kern="1200" dirty="0">
                        <a:solidFill>
                          <a:schemeClr val="tx1"/>
                        </a:solidFill>
                        <a:latin typeface="+mn-lt"/>
                        <a:ea typeface="+mn-ea"/>
                        <a:cs typeface="+mn-cs"/>
                      </a:endParaRPr>
                    </a:p>
                  </a:txBody>
                  <a:tcPr/>
                </a:tc>
                <a:tc>
                  <a:txBody>
                    <a:bodyPr/>
                    <a:lstStyle/>
                    <a:p>
                      <a:pPr marL="0" algn="l" defTabSz="932742" rtl="0" eaLnBrk="1" fontAlgn="b" latinLnBrk="0" hangingPunct="1"/>
                      <a:r>
                        <a:rPr lang="en-US" sz="1800" kern="1200" dirty="0" smtClean="0"/>
                        <a:t>Execution </a:t>
                      </a:r>
                      <a:r>
                        <a:rPr lang="en-US" sz="1800" kern="1200" baseline="0" dirty="0" smtClean="0"/>
                        <a:t>Time</a:t>
                      </a:r>
                      <a:endParaRPr lang="en-US" sz="1800" kern="1200" dirty="0">
                        <a:solidFill>
                          <a:schemeClr val="tx1"/>
                        </a:solidFill>
                        <a:latin typeface="+mn-lt"/>
                        <a:ea typeface="+mn-ea"/>
                        <a:cs typeface="+mn-cs"/>
                      </a:endParaRPr>
                    </a:p>
                  </a:txBody>
                  <a:tcPr/>
                </a:tc>
                <a:tc>
                  <a:txBody>
                    <a:bodyPr/>
                    <a:lstStyle/>
                    <a:p>
                      <a:pPr marL="0" algn="l" defTabSz="932742" rtl="0" eaLnBrk="1" latinLnBrk="0" hangingPunct="1"/>
                      <a:r>
                        <a:rPr lang="en-US" sz="1800" kern="1200" dirty="0" smtClean="0"/>
                        <a:t>Bandwidth</a:t>
                      </a:r>
                      <a:endParaRPr lang="en-US" sz="1800" kern="1200" dirty="0">
                        <a:solidFill>
                          <a:schemeClr val="tx1"/>
                        </a:solidFill>
                        <a:latin typeface="+mn-lt"/>
                        <a:ea typeface="+mn-ea"/>
                        <a:cs typeface="+mn-cs"/>
                      </a:endParaRPr>
                    </a:p>
                  </a:txBody>
                  <a:tcPr/>
                </a:tc>
              </a:tr>
              <a:tr h="467648">
                <a:tc>
                  <a:txBody>
                    <a:bodyPr/>
                    <a:lstStyle/>
                    <a:p>
                      <a:pPr marL="0" algn="l" defTabSz="932742" rtl="0" eaLnBrk="1" latinLnBrk="0" hangingPunct="1"/>
                      <a:r>
                        <a:rPr lang="en-US" sz="1800" kern="1200" dirty="0" smtClean="0">
                          <a:solidFill>
                            <a:schemeClr val="tx1"/>
                          </a:solidFill>
                          <a:latin typeface="+mn-lt"/>
                          <a:ea typeface="+mn-ea"/>
                          <a:cs typeface="+mn-cs"/>
                        </a:rPr>
                        <a:t>Full Restore</a:t>
                      </a:r>
                      <a:endParaRPr lang="en-US" sz="1800" kern="1200" dirty="0">
                        <a:solidFill>
                          <a:schemeClr val="tx1"/>
                        </a:solidFill>
                        <a:latin typeface="+mn-lt"/>
                        <a:ea typeface="+mn-ea"/>
                        <a:cs typeface="+mn-cs"/>
                      </a:endParaRPr>
                    </a:p>
                  </a:txBody>
                  <a:tcPr>
                    <a:solidFill>
                      <a:srgbClr val="505050"/>
                    </a:solidFill>
                  </a:tcPr>
                </a:tc>
                <a:tc>
                  <a:txBody>
                    <a:bodyPr/>
                    <a:lstStyle/>
                    <a:p>
                      <a:pPr marL="0" algn="l" defTabSz="932742" rtl="0" eaLnBrk="1" latinLnBrk="0" hangingPunct="1"/>
                      <a:r>
                        <a:rPr lang="en-US" sz="1800" kern="1200" dirty="0" smtClean="0">
                          <a:solidFill>
                            <a:schemeClr val="tx1"/>
                          </a:solidFill>
                          <a:latin typeface="+mn-lt"/>
                          <a:ea typeface="+mn-ea"/>
                          <a:cs typeface="+mn-cs"/>
                        </a:rPr>
                        <a:t>49min</a:t>
                      </a:r>
                      <a:endParaRPr lang="en-US" sz="1800" kern="1200" dirty="0">
                        <a:solidFill>
                          <a:schemeClr val="tx1"/>
                        </a:solidFill>
                        <a:latin typeface="+mn-lt"/>
                        <a:ea typeface="+mn-ea"/>
                        <a:cs typeface="+mn-cs"/>
                      </a:endParaRPr>
                    </a:p>
                  </a:txBody>
                  <a:tcPr>
                    <a:solidFill>
                      <a:srgbClr val="505050"/>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266MB/sec</a:t>
                      </a:r>
                    </a:p>
                  </a:txBody>
                  <a:tcPr>
                    <a:solidFill>
                      <a:srgbClr val="505050"/>
                    </a:solidFill>
                  </a:tcPr>
                </a:tc>
              </a:tr>
              <a:tr h="427115">
                <a:tc>
                  <a:txBody>
                    <a:bodyPr/>
                    <a:lstStyle/>
                    <a:p>
                      <a:pPr marL="0" algn="l" defTabSz="932742" rtl="0" eaLnBrk="1" latinLnBrk="0" hangingPunct="1"/>
                      <a:r>
                        <a:rPr lang="en-US" sz="1800" kern="1200" dirty="0" smtClean="0">
                          <a:solidFill>
                            <a:schemeClr val="tx1"/>
                          </a:solidFill>
                          <a:latin typeface="+mn-lt"/>
                          <a:ea typeface="+mn-ea"/>
                          <a:cs typeface="+mn-cs"/>
                        </a:rPr>
                        <a:t>Full Backup</a:t>
                      </a:r>
                      <a:endParaRPr lang="en-US" sz="1800" kern="1200" dirty="0">
                        <a:solidFill>
                          <a:schemeClr val="tx1"/>
                        </a:solidFill>
                        <a:latin typeface="+mn-lt"/>
                        <a:ea typeface="+mn-ea"/>
                        <a:cs typeface="+mn-cs"/>
                      </a:endParaRPr>
                    </a:p>
                  </a:txBody>
                  <a:tcPr>
                    <a:solidFill>
                      <a:srgbClr val="505050"/>
                    </a:solidFill>
                  </a:tcPr>
                </a:tc>
                <a:tc>
                  <a:txBody>
                    <a:bodyPr/>
                    <a:lstStyle/>
                    <a:p>
                      <a:pPr marL="0" algn="l" defTabSz="932742" rtl="0" eaLnBrk="1" latinLnBrk="0" hangingPunct="1"/>
                      <a:r>
                        <a:rPr lang="en-US" sz="1800" kern="1200" dirty="0" smtClean="0">
                          <a:solidFill>
                            <a:schemeClr val="tx1"/>
                          </a:solidFill>
                          <a:latin typeface="+mn-lt"/>
                          <a:ea typeface="+mn-ea"/>
                          <a:cs typeface="+mn-cs"/>
                        </a:rPr>
                        <a:t>52min</a:t>
                      </a:r>
                      <a:endParaRPr lang="en-US" sz="1800" kern="1200" dirty="0">
                        <a:solidFill>
                          <a:schemeClr val="tx1"/>
                        </a:solidFill>
                        <a:latin typeface="+mn-lt"/>
                        <a:ea typeface="+mn-ea"/>
                        <a:cs typeface="+mn-cs"/>
                      </a:endParaRPr>
                    </a:p>
                  </a:txBody>
                  <a:tcPr>
                    <a:solidFill>
                      <a:srgbClr val="505050"/>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249 MB/sec</a:t>
                      </a:r>
                      <a:endParaRPr lang="en-US" sz="1800" kern="1200" dirty="0">
                        <a:solidFill>
                          <a:schemeClr val="tx1"/>
                        </a:solidFill>
                        <a:latin typeface="+mn-lt"/>
                        <a:ea typeface="+mn-ea"/>
                        <a:cs typeface="+mn-cs"/>
                      </a:endParaRPr>
                    </a:p>
                  </a:txBody>
                  <a:tcPr>
                    <a:solidFill>
                      <a:srgbClr val="505050"/>
                    </a:solidFill>
                  </a:tcPr>
                </a:tc>
              </a:tr>
              <a:tr h="475753">
                <a:tc>
                  <a:txBody>
                    <a:bodyPr/>
                    <a:lstStyle/>
                    <a:p>
                      <a:pPr marL="0" marR="0" lvl="1" indent="0" algn="l" defTabSz="932742"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Index Scan select COUNT*</a:t>
                      </a:r>
                    </a:p>
                  </a:txBody>
                  <a:tcPr>
                    <a:solidFill>
                      <a:srgbClr val="505050"/>
                    </a:solidFill>
                  </a:tcPr>
                </a:tc>
                <a:tc>
                  <a:txBody>
                    <a:bodyPr/>
                    <a:lstStyle/>
                    <a:p>
                      <a:pPr marL="0" algn="l" defTabSz="932742" rtl="0" eaLnBrk="1" latinLnBrk="0" hangingPunct="1"/>
                      <a:r>
                        <a:rPr lang="en-US" sz="1800" kern="1200" dirty="0" smtClean="0">
                          <a:solidFill>
                            <a:schemeClr val="tx1"/>
                          </a:solidFill>
                          <a:latin typeface="+mn-lt"/>
                          <a:ea typeface="+mn-ea"/>
                          <a:cs typeface="+mn-cs"/>
                        </a:rPr>
                        <a:t>25min</a:t>
                      </a:r>
                      <a:endParaRPr lang="en-US" sz="1800" kern="1200" dirty="0">
                        <a:solidFill>
                          <a:schemeClr val="tx1"/>
                        </a:solidFill>
                        <a:latin typeface="+mn-lt"/>
                        <a:ea typeface="+mn-ea"/>
                        <a:cs typeface="+mn-cs"/>
                      </a:endParaRPr>
                    </a:p>
                  </a:txBody>
                  <a:tcPr>
                    <a:solidFill>
                      <a:srgbClr val="505050"/>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470MB/sec</a:t>
                      </a:r>
                    </a:p>
                  </a:txBody>
                  <a:tcPr>
                    <a:solidFill>
                      <a:srgbClr val="505050"/>
                    </a:solidFill>
                  </a:tcPr>
                </a:tc>
              </a:tr>
              <a:tr h="461150">
                <a:tc>
                  <a:txBody>
                    <a:bodyPr/>
                    <a:lstStyle/>
                    <a:p>
                      <a:pPr marL="0" marR="0" lvl="1" indent="0" algn="l" defTabSz="932742"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Drop Index (Clustered)</a:t>
                      </a:r>
                    </a:p>
                  </a:txBody>
                  <a:tcPr>
                    <a:solidFill>
                      <a:srgbClr val="505050"/>
                    </a:solidFill>
                  </a:tcPr>
                </a:tc>
                <a:tc>
                  <a:txBody>
                    <a:bodyPr/>
                    <a:lstStyle/>
                    <a:p>
                      <a:pPr marL="0" algn="l" defTabSz="932742" rtl="0" eaLnBrk="1" latinLnBrk="0" hangingPunct="1"/>
                      <a:r>
                        <a:rPr lang="en-US" sz="1800" kern="1200" dirty="0" smtClean="0">
                          <a:solidFill>
                            <a:schemeClr val="tx1"/>
                          </a:solidFill>
                          <a:latin typeface="+mn-lt"/>
                          <a:ea typeface="+mn-ea"/>
                          <a:cs typeface="+mn-cs"/>
                        </a:rPr>
                        <a:t>23min</a:t>
                      </a:r>
                      <a:endParaRPr lang="en-US" sz="1800" kern="1200" dirty="0">
                        <a:solidFill>
                          <a:schemeClr val="tx1"/>
                        </a:solidFill>
                        <a:latin typeface="+mn-lt"/>
                        <a:ea typeface="+mn-ea"/>
                        <a:cs typeface="+mn-cs"/>
                      </a:endParaRPr>
                    </a:p>
                  </a:txBody>
                  <a:tcPr>
                    <a:solidFill>
                      <a:srgbClr val="505050"/>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525MB/sec</a:t>
                      </a:r>
                    </a:p>
                  </a:txBody>
                  <a:tcPr>
                    <a:solidFill>
                      <a:srgbClr val="505050"/>
                    </a:solidFill>
                  </a:tcPr>
                </a:tc>
              </a:tr>
              <a:tr h="436774">
                <a:tc>
                  <a:txBody>
                    <a:bodyPr/>
                    <a:lstStyle/>
                    <a:p>
                      <a:pPr marL="0" algn="l" defTabSz="932742" rtl="0" eaLnBrk="1" latinLnBrk="0" hangingPunct="1"/>
                      <a:r>
                        <a:rPr lang="en-US" sz="1800" kern="1200" dirty="0" smtClean="0">
                          <a:solidFill>
                            <a:schemeClr val="tx1"/>
                          </a:solidFill>
                          <a:latin typeface="+mn-lt"/>
                          <a:ea typeface="+mn-ea"/>
                          <a:cs typeface="+mn-cs"/>
                        </a:rPr>
                        <a:t>Create Index (Clustered)</a:t>
                      </a:r>
                      <a:endParaRPr lang="en-US" sz="1800" kern="1200" dirty="0">
                        <a:solidFill>
                          <a:schemeClr val="tx1"/>
                        </a:solidFill>
                        <a:latin typeface="+mn-lt"/>
                        <a:ea typeface="+mn-ea"/>
                        <a:cs typeface="+mn-cs"/>
                      </a:endParaRPr>
                    </a:p>
                  </a:txBody>
                  <a:tcPr>
                    <a:solidFill>
                      <a:srgbClr val="505050"/>
                    </a:solidFill>
                  </a:tcPr>
                </a:tc>
                <a:tc>
                  <a:txBody>
                    <a:bodyPr/>
                    <a:lstStyle/>
                    <a:p>
                      <a:pPr marL="0" algn="l" defTabSz="932742" rtl="0" eaLnBrk="1" latinLnBrk="0" hangingPunct="1"/>
                      <a:r>
                        <a:rPr lang="en-US" sz="1800" kern="1200" dirty="0" smtClean="0">
                          <a:solidFill>
                            <a:schemeClr val="tx1"/>
                          </a:solidFill>
                          <a:latin typeface="+mn-lt"/>
                          <a:ea typeface="+mn-ea"/>
                          <a:cs typeface="+mn-cs"/>
                        </a:rPr>
                        <a:t>1hr 39min</a:t>
                      </a:r>
                      <a:endParaRPr lang="en-US" sz="1800" kern="1200" dirty="0">
                        <a:solidFill>
                          <a:schemeClr val="tx1"/>
                        </a:solidFill>
                        <a:latin typeface="+mn-lt"/>
                        <a:ea typeface="+mn-ea"/>
                        <a:cs typeface="+mn-cs"/>
                      </a:endParaRPr>
                    </a:p>
                  </a:txBody>
                  <a:tcPr>
                    <a:solidFill>
                      <a:srgbClr val="505050"/>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252 MB/sec</a:t>
                      </a:r>
                    </a:p>
                  </a:txBody>
                  <a:tcPr>
                    <a:solidFill>
                      <a:srgbClr val="505050"/>
                    </a:solidFill>
                  </a:tcPr>
                </a:tc>
              </a:tr>
              <a:tr h="436774">
                <a:tc>
                  <a:txBody>
                    <a:bodyPr/>
                    <a:lstStyle/>
                    <a:p>
                      <a:pPr marL="0" algn="l" defTabSz="932742" rtl="0" eaLnBrk="1" latinLnBrk="0" hangingPunct="1"/>
                      <a:r>
                        <a:rPr lang="en-US" sz="1800" kern="1200" dirty="0" err="1" smtClean="0">
                          <a:solidFill>
                            <a:schemeClr val="tx1"/>
                          </a:solidFill>
                          <a:latin typeface="+mn-lt"/>
                          <a:ea typeface="+mn-ea"/>
                          <a:cs typeface="+mn-cs"/>
                        </a:rPr>
                        <a:t>Checkdb</a:t>
                      </a:r>
                      <a:endParaRPr lang="en-US" sz="1800" kern="1200" dirty="0">
                        <a:solidFill>
                          <a:schemeClr val="tx1"/>
                        </a:solidFill>
                        <a:latin typeface="+mn-lt"/>
                        <a:ea typeface="+mn-ea"/>
                        <a:cs typeface="+mn-cs"/>
                      </a:endParaRPr>
                    </a:p>
                  </a:txBody>
                  <a:tcPr>
                    <a:solidFill>
                      <a:srgbClr val="505050"/>
                    </a:solidFill>
                  </a:tcPr>
                </a:tc>
                <a:tc>
                  <a:txBody>
                    <a:bodyPr/>
                    <a:lstStyle/>
                    <a:p>
                      <a:pPr marL="0" algn="l" defTabSz="932742" rtl="0" eaLnBrk="1" latinLnBrk="0" hangingPunct="1"/>
                      <a:r>
                        <a:rPr lang="en-US" sz="1800" kern="1200" dirty="0" smtClean="0">
                          <a:solidFill>
                            <a:schemeClr val="tx1"/>
                          </a:solidFill>
                          <a:latin typeface="+mn-lt"/>
                          <a:ea typeface="+mn-ea"/>
                          <a:cs typeface="+mn-cs"/>
                        </a:rPr>
                        <a:t>54min</a:t>
                      </a:r>
                      <a:endParaRPr lang="en-US" sz="1800" kern="1200" dirty="0">
                        <a:solidFill>
                          <a:schemeClr val="tx1"/>
                        </a:solidFill>
                        <a:latin typeface="+mn-lt"/>
                        <a:ea typeface="+mn-ea"/>
                        <a:cs typeface="+mn-cs"/>
                      </a:endParaRPr>
                    </a:p>
                  </a:txBody>
                  <a:tcPr>
                    <a:solidFill>
                      <a:srgbClr val="505050"/>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269MB/sec</a:t>
                      </a:r>
                    </a:p>
                  </a:txBody>
                  <a:tcPr>
                    <a:solidFill>
                      <a:srgbClr val="505050"/>
                    </a:solidFill>
                  </a:tcPr>
                </a:tc>
              </a:tr>
            </a:tbl>
          </a:graphicData>
        </a:graphic>
      </p:graphicFrame>
      <p:sp>
        <p:nvSpPr>
          <p:cNvPr id="10" name="Text Placeholder 2"/>
          <p:cNvSpPr>
            <a:spLocks noGrp="1"/>
          </p:cNvSpPr>
          <p:nvPr>
            <p:ph type="body" sz="quarter" idx="10"/>
          </p:nvPr>
        </p:nvSpPr>
        <p:spPr>
          <a:xfrm>
            <a:off x="306499" y="1744663"/>
            <a:ext cx="11887200" cy="2016108"/>
          </a:xfrm>
        </p:spPr>
        <p:txBody>
          <a:bodyPr/>
          <a:lstStyle/>
          <a:p>
            <a:pPr>
              <a:buClr>
                <a:srgbClr val="FFFFFF"/>
              </a:buClr>
              <a:buFont typeface="Wingdings" panose="05000000000000000000" pitchFamily="2" charset="2"/>
              <a:buChar char="§"/>
            </a:pPr>
            <a:r>
              <a:rPr lang="en-US" smtClean="0">
                <a:gradFill>
                  <a:gsLst>
                    <a:gs pos="1250">
                      <a:srgbClr val="FFFFFF"/>
                    </a:gs>
                    <a:gs pos="100000">
                      <a:srgbClr val="FFFFFF"/>
                    </a:gs>
                  </a:gsLst>
                  <a:lin ang="5400000" scaled="0"/>
                </a:gradFill>
                <a:latin typeface="Segoe UI Light"/>
              </a:rPr>
              <a:t>Configuration</a:t>
            </a:r>
            <a:endParaRPr lang="en-US" dirty="0">
              <a:gradFill>
                <a:gsLst>
                  <a:gs pos="1250">
                    <a:srgbClr val="FFFFFF"/>
                  </a:gs>
                  <a:gs pos="100000">
                    <a:srgbClr val="FFFFFF"/>
                  </a:gs>
                </a:gsLst>
                <a:lin ang="5400000" scaled="0"/>
              </a:gradFill>
              <a:latin typeface="Segoe UI Light"/>
            </a:endParaRP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DS14 VM (16 cores and 116 GB RAM). Ten P30 (1 TB) data disks.</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Database with ~750GB data, which is larger than the cache on the VM (576 GB).</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Single table (7.2 billon rows)/single clustered index (750GB)</a:t>
            </a:r>
          </a:p>
        </p:txBody>
      </p:sp>
      <p:sp>
        <p:nvSpPr>
          <p:cNvPr id="3" name="Rectangle 6"/>
          <p:cNvSpPr/>
          <p:nvPr/>
        </p:nvSpPr>
        <p:spPr>
          <a:xfrm>
            <a:off x="8961437" y="4136703"/>
            <a:ext cx="2971800" cy="1938992"/>
          </a:xfrm>
          <a:prstGeom prst="rect">
            <a:avLst/>
          </a:prstGeom>
        </p:spPr>
        <p:txBody>
          <a:bodyPr wrap="square">
            <a:spAutoFit/>
          </a:bodyPr>
          <a:lstStyle/>
          <a:p>
            <a:pPr>
              <a:buClr>
                <a:srgbClr val="FFFFFF"/>
              </a:buClr>
            </a:pPr>
            <a:r>
              <a:rPr lang="en-US" sz="4000" dirty="0" smtClean="0">
                <a:gradFill>
                  <a:gsLst>
                    <a:gs pos="1250">
                      <a:srgbClr val="FFFFFF"/>
                    </a:gs>
                    <a:gs pos="100000">
                      <a:srgbClr val="FFFFFF"/>
                    </a:gs>
                  </a:gsLst>
                  <a:lin ang="5400000" scaled="0"/>
                </a:gradFill>
                <a:latin typeface="Segoe UI Light"/>
              </a:rPr>
              <a:t>Up to 140% faster than competition</a:t>
            </a:r>
            <a:endParaRPr lang="en-US" sz="4000" dirty="0">
              <a:gradFill>
                <a:gsLst>
                  <a:gs pos="1250">
                    <a:srgbClr val="FFFFFF"/>
                  </a:gs>
                  <a:gs pos="100000">
                    <a:srgbClr val="FFFFFF"/>
                  </a:gs>
                </a:gsLst>
                <a:lin ang="5400000" scaled="0"/>
              </a:gradFill>
              <a:latin typeface="Segoe UI Light"/>
            </a:endParaRPr>
          </a:p>
        </p:txBody>
      </p:sp>
    </p:spTree>
    <p:extLst>
      <p:ext uri="{BB962C8B-B14F-4D97-AF65-F5344CB8AC3E}">
        <p14:creationId xmlns:p14="http://schemas.microsoft.com/office/powerpoint/2010/main" val="174647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Topics</a:t>
            </a:r>
            <a:endParaRPr lang="en-US" sz="4800" dirty="0"/>
          </a:p>
        </p:txBody>
      </p:sp>
      <p:grpSp>
        <p:nvGrpSpPr>
          <p:cNvPr id="18" name="Group 4"/>
          <p:cNvGrpSpPr/>
          <p:nvPr/>
        </p:nvGrpSpPr>
        <p:grpSpPr>
          <a:xfrm>
            <a:off x="277003" y="1516062"/>
            <a:ext cx="2812181" cy="5029199"/>
            <a:chOff x="277003" y="1516062"/>
            <a:chExt cx="2812181" cy="5029199"/>
          </a:xfrm>
        </p:grpSpPr>
        <p:sp>
          <p:nvSpPr>
            <p:cNvPr id="4" name="Freeform 23"/>
            <p:cNvSpPr/>
            <p:nvPr/>
          </p:nvSpPr>
          <p:spPr>
            <a:xfrm>
              <a:off x="277003" y="1516062"/>
              <a:ext cx="2812181" cy="5029199"/>
            </a:xfrm>
            <a:custGeom>
              <a:avLst/>
              <a:gdLst>
                <a:gd name="connsiteX0" fmla="*/ 0 w 2812181"/>
                <a:gd name="connsiteY0" fmla="*/ 281218 h 5029199"/>
                <a:gd name="connsiteX1" fmla="*/ 281218 w 2812181"/>
                <a:gd name="connsiteY1" fmla="*/ 0 h 5029199"/>
                <a:gd name="connsiteX2" fmla="*/ 2530963 w 2812181"/>
                <a:gd name="connsiteY2" fmla="*/ 0 h 5029199"/>
                <a:gd name="connsiteX3" fmla="*/ 2812181 w 2812181"/>
                <a:gd name="connsiteY3" fmla="*/ 281218 h 5029199"/>
                <a:gd name="connsiteX4" fmla="*/ 2812181 w 2812181"/>
                <a:gd name="connsiteY4" fmla="*/ 4747981 h 5029199"/>
                <a:gd name="connsiteX5" fmla="*/ 2530963 w 2812181"/>
                <a:gd name="connsiteY5" fmla="*/ 5029199 h 5029199"/>
                <a:gd name="connsiteX6" fmla="*/ 281218 w 2812181"/>
                <a:gd name="connsiteY6" fmla="*/ 5029199 h 5029199"/>
                <a:gd name="connsiteX7" fmla="*/ 0 w 2812181"/>
                <a:gd name="connsiteY7" fmla="*/ 4747981 h 5029199"/>
                <a:gd name="connsiteX8" fmla="*/ 0 w 2812181"/>
                <a:gd name="connsiteY8" fmla="*/ 281218 h 502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1" h="5029199">
                  <a:moveTo>
                    <a:pt x="0" y="281218"/>
                  </a:moveTo>
                  <a:cubicBezTo>
                    <a:pt x="0" y="125906"/>
                    <a:pt x="125906" y="0"/>
                    <a:pt x="281218" y="0"/>
                  </a:cubicBezTo>
                  <a:lnTo>
                    <a:pt x="2530963" y="0"/>
                  </a:lnTo>
                  <a:cubicBezTo>
                    <a:pt x="2686275" y="0"/>
                    <a:pt x="2812181" y="125906"/>
                    <a:pt x="2812181" y="281218"/>
                  </a:cubicBezTo>
                  <a:lnTo>
                    <a:pt x="2812181" y="4747981"/>
                  </a:lnTo>
                  <a:cubicBezTo>
                    <a:pt x="2812181" y="4903293"/>
                    <a:pt x="2686275" y="5029199"/>
                    <a:pt x="2530963" y="5029199"/>
                  </a:cubicBezTo>
                  <a:lnTo>
                    <a:pt x="281218" y="5029199"/>
                  </a:lnTo>
                  <a:cubicBezTo>
                    <a:pt x="125906" y="5029199"/>
                    <a:pt x="0" y="4903293"/>
                    <a:pt x="0" y="4747981"/>
                  </a:cubicBezTo>
                  <a:lnTo>
                    <a:pt x="0" y="281218"/>
                  </a:lnTo>
                  <a:close/>
                </a:path>
              </a:pathLst>
            </a:cu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25730" tIns="125730" rIns="125730" bIns="3646169" numCol="1" spcCol="1270" anchor="ctr" anchorCtr="0">
              <a:noAutofit/>
            </a:bodyPr>
            <a:lstStyle/>
            <a:p>
              <a:pPr lvl="0" algn="ctr" defTabSz="1466850" rtl="0">
                <a:lnSpc>
                  <a:spcPct val="90000"/>
                </a:lnSpc>
                <a:spcBef>
                  <a:spcPct val="0"/>
                </a:spcBef>
                <a:spcAft>
                  <a:spcPct val="35000"/>
                </a:spcAft>
              </a:pPr>
              <a:r>
                <a:rPr lang="en-US" sz="3300" kern="1200" dirty="0" smtClean="0"/>
                <a:t>Service Specifications</a:t>
              </a:r>
              <a:endParaRPr lang="en-US" sz="3300" kern="1200" dirty="0"/>
            </a:p>
          </p:txBody>
        </p:sp>
        <p:sp>
          <p:nvSpPr>
            <p:cNvPr id="6" name="Freeform 24"/>
            <p:cNvSpPr/>
            <p:nvPr/>
          </p:nvSpPr>
          <p:spPr>
            <a:xfrm>
              <a:off x="561087" y="3026295"/>
              <a:ext cx="2249745" cy="1516372"/>
            </a:xfrm>
            <a:custGeom>
              <a:avLst/>
              <a:gdLst>
                <a:gd name="connsiteX0" fmla="*/ 0 w 2249745"/>
                <a:gd name="connsiteY0" fmla="*/ 151637 h 1516372"/>
                <a:gd name="connsiteX1" fmla="*/ 151637 w 2249745"/>
                <a:gd name="connsiteY1" fmla="*/ 0 h 1516372"/>
                <a:gd name="connsiteX2" fmla="*/ 2098108 w 2249745"/>
                <a:gd name="connsiteY2" fmla="*/ 0 h 1516372"/>
                <a:gd name="connsiteX3" fmla="*/ 2249745 w 2249745"/>
                <a:gd name="connsiteY3" fmla="*/ 151637 h 1516372"/>
                <a:gd name="connsiteX4" fmla="*/ 2249745 w 2249745"/>
                <a:gd name="connsiteY4" fmla="*/ 1364735 h 1516372"/>
                <a:gd name="connsiteX5" fmla="*/ 2098108 w 2249745"/>
                <a:gd name="connsiteY5" fmla="*/ 1516372 h 1516372"/>
                <a:gd name="connsiteX6" fmla="*/ 151637 w 2249745"/>
                <a:gd name="connsiteY6" fmla="*/ 1516372 h 1516372"/>
                <a:gd name="connsiteX7" fmla="*/ 0 w 2249745"/>
                <a:gd name="connsiteY7" fmla="*/ 1364735 h 1516372"/>
                <a:gd name="connsiteX8" fmla="*/ 0 w 2249745"/>
                <a:gd name="connsiteY8" fmla="*/ 151637 h 15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1516372">
                  <a:moveTo>
                    <a:pt x="0" y="151637"/>
                  </a:moveTo>
                  <a:cubicBezTo>
                    <a:pt x="0" y="67890"/>
                    <a:pt x="67890" y="0"/>
                    <a:pt x="151637" y="0"/>
                  </a:cubicBezTo>
                  <a:lnTo>
                    <a:pt x="2098108" y="0"/>
                  </a:lnTo>
                  <a:cubicBezTo>
                    <a:pt x="2181855" y="0"/>
                    <a:pt x="2249745" y="67890"/>
                    <a:pt x="2249745" y="151637"/>
                  </a:cubicBezTo>
                  <a:lnTo>
                    <a:pt x="2249745" y="1364735"/>
                  </a:lnTo>
                  <a:cubicBezTo>
                    <a:pt x="2249745" y="1448482"/>
                    <a:pt x="2181855" y="1516372"/>
                    <a:pt x="2098108" y="1516372"/>
                  </a:cubicBezTo>
                  <a:lnTo>
                    <a:pt x="151637" y="1516372"/>
                  </a:lnTo>
                  <a:cubicBezTo>
                    <a:pt x="67890" y="1516372"/>
                    <a:pt x="0" y="1448482"/>
                    <a:pt x="0" y="1364735"/>
                  </a:cubicBezTo>
                  <a:lnTo>
                    <a:pt x="0" y="15163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12993" tIns="95848" rIns="112993" bIns="95848" numCol="1" spcCol="1270" anchor="ctr" anchorCtr="0">
              <a:noAutofit/>
            </a:bodyPr>
            <a:lstStyle/>
            <a:p>
              <a:pPr lvl="0" algn="ctr" defTabSz="1200150" rtl="0">
                <a:lnSpc>
                  <a:spcPct val="90000"/>
                </a:lnSpc>
                <a:spcBef>
                  <a:spcPct val="0"/>
                </a:spcBef>
                <a:spcAft>
                  <a:spcPct val="35000"/>
                </a:spcAft>
              </a:pPr>
              <a:r>
                <a:rPr lang="en-US" sz="2700" kern="1200" baseline="0" dirty="0" smtClean="0"/>
                <a:t>VM and Disk sizes and limits</a:t>
              </a:r>
              <a:endParaRPr lang="en-US" sz="2700" kern="1200" dirty="0"/>
            </a:p>
          </p:txBody>
        </p:sp>
        <p:sp>
          <p:nvSpPr>
            <p:cNvPr id="7" name="Freeform 25"/>
            <p:cNvSpPr/>
            <p:nvPr/>
          </p:nvSpPr>
          <p:spPr>
            <a:xfrm>
              <a:off x="561087" y="4775956"/>
              <a:ext cx="2249745" cy="1516372"/>
            </a:xfrm>
            <a:custGeom>
              <a:avLst/>
              <a:gdLst>
                <a:gd name="connsiteX0" fmla="*/ 0 w 2249745"/>
                <a:gd name="connsiteY0" fmla="*/ 151637 h 1516372"/>
                <a:gd name="connsiteX1" fmla="*/ 151637 w 2249745"/>
                <a:gd name="connsiteY1" fmla="*/ 0 h 1516372"/>
                <a:gd name="connsiteX2" fmla="*/ 2098108 w 2249745"/>
                <a:gd name="connsiteY2" fmla="*/ 0 h 1516372"/>
                <a:gd name="connsiteX3" fmla="*/ 2249745 w 2249745"/>
                <a:gd name="connsiteY3" fmla="*/ 151637 h 1516372"/>
                <a:gd name="connsiteX4" fmla="*/ 2249745 w 2249745"/>
                <a:gd name="connsiteY4" fmla="*/ 1364735 h 1516372"/>
                <a:gd name="connsiteX5" fmla="*/ 2098108 w 2249745"/>
                <a:gd name="connsiteY5" fmla="*/ 1516372 h 1516372"/>
                <a:gd name="connsiteX6" fmla="*/ 151637 w 2249745"/>
                <a:gd name="connsiteY6" fmla="*/ 1516372 h 1516372"/>
                <a:gd name="connsiteX7" fmla="*/ 0 w 2249745"/>
                <a:gd name="connsiteY7" fmla="*/ 1364735 h 1516372"/>
                <a:gd name="connsiteX8" fmla="*/ 0 w 2249745"/>
                <a:gd name="connsiteY8" fmla="*/ 151637 h 15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1516372">
                  <a:moveTo>
                    <a:pt x="0" y="151637"/>
                  </a:moveTo>
                  <a:cubicBezTo>
                    <a:pt x="0" y="67890"/>
                    <a:pt x="67890" y="0"/>
                    <a:pt x="151637" y="0"/>
                  </a:cubicBezTo>
                  <a:lnTo>
                    <a:pt x="2098108" y="0"/>
                  </a:lnTo>
                  <a:cubicBezTo>
                    <a:pt x="2181855" y="0"/>
                    <a:pt x="2249745" y="67890"/>
                    <a:pt x="2249745" y="151637"/>
                  </a:cubicBezTo>
                  <a:lnTo>
                    <a:pt x="2249745" y="1364735"/>
                  </a:lnTo>
                  <a:cubicBezTo>
                    <a:pt x="2249745" y="1448482"/>
                    <a:pt x="2181855" y="1516372"/>
                    <a:pt x="2098108" y="1516372"/>
                  </a:cubicBezTo>
                  <a:lnTo>
                    <a:pt x="151637" y="1516372"/>
                  </a:lnTo>
                  <a:cubicBezTo>
                    <a:pt x="67890" y="1516372"/>
                    <a:pt x="0" y="1448482"/>
                    <a:pt x="0" y="1364735"/>
                  </a:cubicBezTo>
                  <a:lnTo>
                    <a:pt x="0" y="15163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12993" tIns="95848" rIns="112993" bIns="95848" numCol="1" spcCol="1270" anchor="ctr" anchorCtr="0">
              <a:noAutofit/>
            </a:bodyPr>
            <a:lstStyle/>
            <a:p>
              <a:pPr lvl="0" algn="ctr" defTabSz="1200150" rtl="0">
                <a:lnSpc>
                  <a:spcPct val="90000"/>
                </a:lnSpc>
                <a:spcBef>
                  <a:spcPct val="0"/>
                </a:spcBef>
                <a:spcAft>
                  <a:spcPct val="35000"/>
                </a:spcAft>
              </a:pPr>
              <a:r>
                <a:rPr lang="en-US" sz="2700" kern="1200" baseline="0" dirty="0" smtClean="0"/>
                <a:t>IOPS and Throughput</a:t>
              </a:r>
              <a:endParaRPr lang="en-US" sz="2700" kern="1200" dirty="0"/>
            </a:p>
          </p:txBody>
        </p:sp>
      </p:grpSp>
      <p:grpSp>
        <p:nvGrpSpPr>
          <p:cNvPr id="19" name="Group 30"/>
          <p:cNvGrpSpPr/>
          <p:nvPr/>
        </p:nvGrpSpPr>
        <p:grpSpPr>
          <a:xfrm>
            <a:off x="3302964" y="1516062"/>
            <a:ext cx="2812181" cy="5029199"/>
            <a:chOff x="3302964" y="1516062"/>
            <a:chExt cx="2812181" cy="5029199"/>
          </a:xfrm>
        </p:grpSpPr>
        <p:sp>
          <p:nvSpPr>
            <p:cNvPr id="8" name="Freeform 31"/>
            <p:cNvSpPr/>
            <p:nvPr/>
          </p:nvSpPr>
          <p:spPr>
            <a:xfrm>
              <a:off x="3302964" y="1516062"/>
              <a:ext cx="2812181" cy="5029199"/>
            </a:xfrm>
            <a:custGeom>
              <a:avLst/>
              <a:gdLst>
                <a:gd name="connsiteX0" fmla="*/ 0 w 2812181"/>
                <a:gd name="connsiteY0" fmla="*/ 281218 h 5029199"/>
                <a:gd name="connsiteX1" fmla="*/ 281218 w 2812181"/>
                <a:gd name="connsiteY1" fmla="*/ 0 h 5029199"/>
                <a:gd name="connsiteX2" fmla="*/ 2530963 w 2812181"/>
                <a:gd name="connsiteY2" fmla="*/ 0 h 5029199"/>
                <a:gd name="connsiteX3" fmla="*/ 2812181 w 2812181"/>
                <a:gd name="connsiteY3" fmla="*/ 281218 h 5029199"/>
                <a:gd name="connsiteX4" fmla="*/ 2812181 w 2812181"/>
                <a:gd name="connsiteY4" fmla="*/ 4747981 h 5029199"/>
                <a:gd name="connsiteX5" fmla="*/ 2530963 w 2812181"/>
                <a:gd name="connsiteY5" fmla="*/ 5029199 h 5029199"/>
                <a:gd name="connsiteX6" fmla="*/ 281218 w 2812181"/>
                <a:gd name="connsiteY6" fmla="*/ 5029199 h 5029199"/>
                <a:gd name="connsiteX7" fmla="*/ 0 w 2812181"/>
                <a:gd name="connsiteY7" fmla="*/ 4747981 h 5029199"/>
                <a:gd name="connsiteX8" fmla="*/ 0 w 2812181"/>
                <a:gd name="connsiteY8" fmla="*/ 281218 h 502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1" h="5029199">
                  <a:moveTo>
                    <a:pt x="0" y="281218"/>
                  </a:moveTo>
                  <a:cubicBezTo>
                    <a:pt x="0" y="125906"/>
                    <a:pt x="125906" y="0"/>
                    <a:pt x="281218" y="0"/>
                  </a:cubicBezTo>
                  <a:lnTo>
                    <a:pt x="2530963" y="0"/>
                  </a:lnTo>
                  <a:cubicBezTo>
                    <a:pt x="2686275" y="0"/>
                    <a:pt x="2812181" y="125906"/>
                    <a:pt x="2812181" y="281218"/>
                  </a:cubicBezTo>
                  <a:lnTo>
                    <a:pt x="2812181" y="4747981"/>
                  </a:lnTo>
                  <a:cubicBezTo>
                    <a:pt x="2812181" y="4903293"/>
                    <a:pt x="2686275" y="5029199"/>
                    <a:pt x="2530963" y="5029199"/>
                  </a:cubicBezTo>
                  <a:lnTo>
                    <a:pt x="281218" y="5029199"/>
                  </a:lnTo>
                  <a:cubicBezTo>
                    <a:pt x="125906" y="5029199"/>
                    <a:pt x="0" y="4903293"/>
                    <a:pt x="0" y="4747981"/>
                  </a:cubicBezTo>
                  <a:lnTo>
                    <a:pt x="0" y="281218"/>
                  </a:lnTo>
                  <a:close/>
                </a:path>
              </a:pathLst>
            </a:cu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25730" tIns="125730" rIns="125730" bIns="3646169" numCol="1" spcCol="1270" anchor="ctr" anchorCtr="0">
              <a:noAutofit/>
            </a:bodyPr>
            <a:lstStyle/>
            <a:p>
              <a:pPr lvl="0" algn="ctr" defTabSz="1466850" rtl="0">
                <a:lnSpc>
                  <a:spcPct val="90000"/>
                </a:lnSpc>
                <a:spcBef>
                  <a:spcPct val="0"/>
                </a:spcBef>
                <a:spcAft>
                  <a:spcPct val="35000"/>
                </a:spcAft>
              </a:pPr>
              <a:r>
                <a:rPr lang="en-US" sz="3300" kern="1200" baseline="0" dirty="0" smtClean="0"/>
                <a:t>Traffic Patterns</a:t>
              </a:r>
              <a:endParaRPr lang="en-US" sz="3300" kern="1200" dirty="0"/>
            </a:p>
          </p:txBody>
        </p:sp>
        <p:sp>
          <p:nvSpPr>
            <p:cNvPr id="9" name="Freeform 32"/>
            <p:cNvSpPr/>
            <p:nvPr/>
          </p:nvSpPr>
          <p:spPr>
            <a:xfrm>
              <a:off x="3584182" y="3025251"/>
              <a:ext cx="2249745" cy="988036"/>
            </a:xfrm>
            <a:custGeom>
              <a:avLst/>
              <a:gdLst>
                <a:gd name="connsiteX0" fmla="*/ 0 w 2249745"/>
                <a:gd name="connsiteY0" fmla="*/ 98804 h 988036"/>
                <a:gd name="connsiteX1" fmla="*/ 98804 w 2249745"/>
                <a:gd name="connsiteY1" fmla="*/ 0 h 988036"/>
                <a:gd name="connsiteX2" fmla="*/ 2150941 w 2249745"/>
                <a:gd name="connsiteY2" fmla="*/ 0 h 988036"/>
                <a:gd name="connsiteX3" fmla="*/ 2249745 w 2249745"/>
                <a:gd name="connsiteY3" fmla="*/ 98804 h 988036"/>
                <a:gd name="connsiteX4" fmla="*/ 2249745 w 2249745"/>
                <a:gd name="connsiteY4" fmla="*/ 889232 h 988036"/>
                <a:gd name="connsiteX5" fmla="*/ 2150941 w 2249745"/>
                <a:gd name="connsiteY5" fmla="*/ 988036 h 988036"/>
                <a:gd name="connsiteX6" fmla="*/ 98804 w 2249745"/>
                <a:gd name="connsiteY6" fmla="*/ 988036 h 988036"/>
                <a:gd name="connsiteX7" fmla="*/ 0 w 2249745"/>
                <a:gd name="connsiteY7" fmla="*/ 889232 h 988036"/>
                <a:gd name="connsiteX8" fmla="*/ 0 w 2249745"/>
                <a:gd name="connsiteY8" fmla="*/ 98804 h 98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988036">
                  <a:moveTo>
                    <a:pt x="0" y="98804"/>
                  </a:moveTo>
                  <a:cubicBezTo>
                    <a:pt x="0" y="44236"/>
                    <a:pt x="44236" y="0"/>
                    <a:pt x="98804" y="0"/>
                  </a:cubicBezTo>
                  <a:lnTo>
                    <a:pt x="2150941" y="0"/>
                  </a:lnTo>
                  <a:cubicBezTo>
                    <a:pt x="2205509" y="0"/>
                    <a:pt x="2249745" y="44236"/>
                    <a:pt x="2249745" y="98804"/>
                  </a:cubicBezTo>
                  <a:lnTo>
                    <a:pt x="2249745" y="889232"/>
                  </a:lnTo>
                  <a:cubicBezTo>
                    <a:pt x="2249745" y="943800"/>
                    <a:pt x="2205509" y="988036"/>
                    <a:pt x="2150941" y="988036"/>
                  </a:cubicBezTo>
                  <a:lnTo>
                    <a:pt x="98804" y="988036"/>
                  </a:lnTo>
                  <a:cubicBezTo>
                    <a:pt x="44236" y="988036"/>
                    <a:pt x="0" y="943800"/>
                    <a:pt x="0" y="889232"/>
                  </a:cubicBezTo>
                  <a:lnTo>
                    <a:pt x="0" y="98804"/>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97519" tIns="80374" rIns="97519" bIns="80374" numCol="1" spcCol="1270" anchor="ctr" anchorCtr="0">
              <a:noAutofit/>
            </a:bodyPr>
            <a:lstStyle/>
            <a:p>
              <a:pPr lvl="0" algn="ctr" defTabSz="1200150" rtl="0">
                <a:lnSpc>
                  <a:spcPct val="90000"/>
                </a:lnSpc>
                <a:spcBef>
                  <a:spcPct val="0"/>
                </a:spcBef>
                <a:spcAft>
                  <a:spcPct val="35000"/>
                </a:spcAft>
              </a:pPr>
              <a:r>
                <a:rPr lang="en-US" sz="2700" kern="1200" baseline="0" dirty="0" smtClean="0"/>
                <a:t>IO Size</a:t>
              </a:r>
              <a:endParaRPr lang="en-US" sz="2700" kern="1200" dirty="0"/>
            </a:p>
          </p:txBody>
        </p:sp>
        <p:sp>
          <p:nvSpPr>
            <p:cNvPr id="10" name="Freeform 33"/>
            <p:cNvSpPr/>
            <p:nvPr/>
          </p:nvSpPr>
          <p:spPr>
            <a:xfrm>
              <a:off x="3584182" y="4165293"/>
              <a:ext cx="2249745" cy="988036"/>
            </a:xfrm>
            <a:custGeom>
              <a:avLst/>
              <a:gdLst>
                <a:gd name="connsiteX0" fmla="*/ 0 w 2249745"/>
                <a:gd name="connsiteY0" fmla="*/ 98804 h 988036"/>
                <a:gd name="connsiteX1" fmla="*/ 98804 w 2249745"/>
                <a:gd name="connsiteY1" fmla="*/ 0 h 988036"/>
                <a:gd name="connsiteX2" fmla="*/ 2150941 w 2249745"/>
                <a:gd name="connsiteY2" fmla="*/ 0 h 988036"/>
                <a:gd name="connsiteX3" fmla="*/ 2249745 w 2249745"/>
                <a:gd name="connsiteY3" fmla="*/ 98804 h 988036"/>
                <a:gd name="connsiteX4" fmla="*/ 2249745 w 2249745"/>
                <a:gd name="connsiteY4" fmla="*/ 889232 h 988036"/>
                <a:gd name="connsiteX5" fmla="*/ 2150941 w 2249745"/>
                <a:gd name="connsiteY5" fmla="*/ 988036 h 988036"/>
                <a:gd name="connsiteX6" fmla="*/ 98804 w 2249745"/>
                <a:gd name="connsiteY6" fmla="*/ 988036 h 988036"/>
                <a:gd name="connsiteX7" fmla="*/ 0 w 2249745"/>
                <a:gd name="connsiteY7" fmla="*/ 889232 h 988036"/>
                <a:gd name="connsiteX8" fmla="*/ 0 w 2249745"/>
                <a:gd name="connsiteY8" fmla="*/ 98804 h 98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988036">
                  <a:moveTo>
                    <a:pt x="0" y="98804"/>
                  </a:moveTo>
                  <a:cubicBezTo>
                    <a:pt x="0" y="44236"/>
                    <a:pt x="44236" y="0"/>
                    <a:pt x="98804" y="0"/>
                  </a:cubicBezTo>
                  <a:lnTo>
                    <a:pt x="2150941" y="0"/>
                  </a:lnTo>
                  <a:cubicBezTo>
                    <a:pt x="2205509" y="0"/>
                    <a:pt x="2249745" y="44236"/>
                    <a:pt x="2249745" y="98804"/>
                  </a:cubicBezTo>
                  <a:lnTo>
                    <a:pt x="2249745" y="889232"/>
                  </a:lnTo>
                  <a:cubicBezTo>
                    <a:pt x="2249745" y="943800"/>
                    <a:pt x="2205509" y="988036"/>
                    <a:pt x="2150941" y="988036"/>
                  </a:cubicBezTo>
                  <a:lnTo>
                    <a:pt x="98804" y="988036"/>
                  </a:lnTo>
                  <a:cubicBezTo>
                    <a:pt x="44236" y="988036"/>
                    <a:pt x="0" y="943800"/>
                    <a:pt x="0" y="889232"/>
                  </a:cubicBezTo>
                  <a:lnTo>
                    <a:pt x="0" y="98804"/>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97519" tIns="80374" rIns="97519" bIns="80374" numCol="1" spcCol="1270" anchor="ctr" anchorCtr="0">
              <a:noAutofit/>
            </a:bodyPr>
            <a:lstStyle/>
            <a:p>
              <a:pPr lvl="0" algn="ctr" defTabSz="1200150" rtl="0">
                <a:lnSpc>
                  <a:spcPct val="90000"/>
                </a:lnSpc>
                <a:spcBef>
                  <a:spcPct val="0"/>
                </a:spcBef>
                <a:spcAft>
                  <a:spcPct val="35000"/>
                </a:spcAft>
              </a:pPr>
              <a:r>
                <a:rPr lang="en-US" sz="2700" kern="1200" baseline="0" dirty="0" smtClean="0"/>
                <a:t>Queue Depth</a:t>
              </a:r>
              <a:endParaRPr lang="en-US" sz="2700" kern="1200" dirty="0"/>
            </a:p>
          </p:txBody>
        </p:sp>
        <p:sp>
          <p:nvSpPr>
            <p:cNvPr id="11" name="Freeform 34"/>
            <p:cNvSpPr/>
            <p:nvPr/>
          </p:nvSpPr>
          <p:spPr>
            <a:xfrm>
              <a:off x="3584182" y="5305335"/>
              <a:ext cx="2249745" cy="988036"/>
            </a:xfrm>
            <a:custGeom>
              <a:avLst/>
              <a:gdLst>
                <a:gd name="connsiteX0" fmla="*/ 0 w 2249745"/>
                <a:gd name="connsiteY0" fmla="*/ 98804 h 988036"/>
                <a:gd name="connsiteX1" fmla="*/ 98804 w 2249745"/>
                <a:gd name="connsiteY1" fmla="*/ 0 h 988036"/>
                <a:gd name="connsiteX2" fmla="*/ 2150941 w 2249745"/>
                <a:gd name="connsiteY2" fmla="*/ 0 h 988036"/>
                <a:gd name="connsiteX3" fmla="*/ 2249745 w 2249745"/>
                <a:gd name="connsiteY3" fmla="*/ 98804 h 988036"/>
                <a:gd name="connsiteX4" fmla="*/ 2249745 w 2249745"/>
                <a:gd name="connsiteY4" fmla="*/ 889232 h 988036"/>
                <a:gd name="connsiteX5" fmla="*/ 2150941 w 2249745"/>
                <a:gd name="connsiteY5" fmla="*/ 988036 h 988036"/>
                <a:gd name="connsiteX6" fmla="*/ 98804 w 2249745"/>
                <a:gd name="connsiteY6" fmla="*/ 988036 h 988036"/>
                <a:gd name="connsiteX7" fmla="*/ 0 w 2249745"/>
                <a:gd name="connsiteY7" fmla="*/ 889232 h 988036"/>
                <a:gd name="connsiteX8" fmla="*/ 0 w 2249745"/>
                <a:gd name="connsiteY8" fmla="*/ 98804 h 98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988036">
                  <a:moveTo>
                    <a:pt x="0" y="98804"/>
                  </a:moveTo>
                  <a:cubicBezTo>
                    <a:pt x="0" y="44236"/>
                    <a:pt x="44236" y="0"/>
                    <a:pt x="98804" y="0"/>
                  </a:cubicBezTo>
                  <a:lnTo>
                    <a:pt x="2150941" y="0"/>
                  </a:lnTo>
                  <a:cubicBezTo>
                    <a:pt x="2205509" y="0"/>
                    <a:pt x="2249745" y="44236"/>
                    <a:pt x="2249745" y="98804"/>
                  </a:cubicBezTo>
                  <a:lnTo>
                    <a:pt x="2249745" y="889232"/>
                  </a:lnTo>
                  <a:cubicBezTo>
                    <a:pt x="2249745" y="943800"/>
                    <a:pt x="2205509" y="988036"/>
                    <a:pt x="2150941" y="988036"/>
                  </a:cubicBezTo>
                  <a:lnTo>
                    <a:pt x="98804" y="988036"/>
                  </a:lnTo>
                  <a:cubicBezTo>
                    <a:pt x="44236" y="988036"/>
                    <a:pt x="0" y="943800"/>
                    <a:pt x="0" y="889232"/>
                  </a:cubicBezTo>
                  <a:lnTo>
                    <a:pt x="0" y="98804"/>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97519" tIns="80374" rIns="97519" bIns="80374" numCol="1" spcCol="1270" anchor="ctr" anchorCtr="0">
              <a:noAutofit/>
            </a:bodyPr>
            <a:lstStyle/>
            <a:p>
              <a:pPr lvl="0" algn="ctr" defTabSz="1200150" rtl="0">
                <a:lnSpc>
                  <a:spcPct val="90000"/>
                </a:lnSpc>
                <a:spcBef>
                  <a:spcPct val="0"/>
                </a:spcBef>
                <a:spcAft>
                  <a:spcPct val="35000"/>
                </a:spcAft>
              </a:pPr>
              <a:r>
                <a:rPr lang="en-US" sz="2700" kern="1200" baseline="0" dirty="0" smtClean="0"/>
                <a:t>Cache hits</a:t>
              </a:r>
              <a:endParaRPr lang="en-US" sz="2700" kern="1200" dirty="0"/>
            </a:p>
          </p:txBody>
        </p:sp>
      </p:grpSp>
      <p:grpSp>
        <p:nvGrpSpPr>
          <p:cNvPr id="20" name="Group 40"/>
          <p:cNvGrpSpPr/>
          <p:nvPr/>
        </p:nvGrpSpPr>
        <p:grpSpPr>
          <a:xfrm>
            <a:off x="6326059" y="1516062"/>
            <a:ext cx="2812181" cy="5029199"/>
            <a:chOff x="6326059" y="1516062"/>
            <a:chExt cx="2812181" cy="5029199"/>
          </a:xfrm>
        </p:grpSpPr>
        <p:sp>
          <p:nvSpPr>
            <p:cNvPr id="12" name="Freeform 41"/>
            <p:cNvSpPr/>
            <p:nvPr/>
          </p:nvSpPr>
          <p:spPr>
            <a:xfrm>
              <a:off x="6326059" y="1516062"/>
              <a:ext cx="2812181" cy="5029199"/>
            </a:xfrm>
            <a:custGeom>
              <a:avLst/>
              <a:gdLst>
                <a:gd name="connsiteX0" fmla="*/ 0 w 2812181"/>
                <a:gd name="connsiteY0" fmla="*/ 281218 h 5029199"/>
                <a:gd name="connsiteX1" fmla="*/ 281218 w 2812181"/>
                <a:gd name="connsiteY1" fmla="*/ 0 h 5029199"/>
                <a:gd name="connsiteX2" fmla="*/ 2530963 w 2812181"/>
                <a:gd name="connsiteY2" fmla="*/ 0 h 5029199"/>
                <a:gd name="connsiteX3" fmla="*/ 2812181 w 2812181"/>
                <a:gd name="connsiteY3" fmla="*/ 281218 h 5029199"/>
                <a:gd name="connsiteX4" fmla="*/ 2812181 w 2812181"/>
                <a:gd name="connsiteY4" fmla="*/ 4747981 h 5029199"/>
                <a:gd name="connsiteX5" fmla="*/ 2530963 w 2812181"/>
                <a:gd name="connsiteY5" fmla="*/ 5029199 h 5029199"/>
                <a:gd name="connsiteX6" fmla="*/ 281218 w 2812181"/>
                <a:gd name="connsiteY6" fmla="*/ 5029199 h 5029199"/>
                <a:gd name="connsiteX7" fmla="*/ 0 w 2812181"/>
                <a:gd name="connsiteY7" fmla="*/ 4747981 h 5029199"/>
                <a:gd name="connsiteX8" fmla="*/ 0 w 2812181"/>
                <a:gd name="connsiteY8" fmla="*/ 281218 h 502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1" h="5029199">
                  <a:moveTo>
                    <a:pt x="0" y="281218"/>
                  </a:moveTo>
                  <a:cubicBezTo>
                    <a:pt x="0" y="125906"/>
                    <a:pt x="125906" y="0"/>
                    <a:pt x="281218" y="0"/>
                  </a:cubicBezTo>
                  <a:lnTo>
                    <a:pt x="2530963" y="0"/>
                  </a:lnTo>
                  <a:cubicBezTo>
                    <a:pt x="2686275" y="0"/>
                    <a:pt x="2812181" y="125906"/>
                    <a:pt x="2812181" y="281218"/>
                  </a:cubicBezTo>
                  <a:lnTo>
                    <a:pt x="2812181" y="4747981"/>
                  </a:lnTo>
                  <a:cubicBezTo>
                    <a:pt x="2812181" y="4903293"/>
                    <a:pt x="2686275" y="5029199"/>
                    <a:pt x="2530963" y="5029199"/>
                  </a:cubicBezTo>
                  <a:lnTo>
                    <a:pt x="281218" y="5029199"/>
                  </a:lnTo>
                  <a:cubicBezTo>
                    <a:pt x="125906" y="5029199"/>
                    <a:pt x="0" y="4903293"/>
                    <a:pt x="0" y="4747981"/>
                  </a:cubicBezTo>
                  <a:lnTo>
                    <a:pt x="0" y="281218"/>
                  </a:lnTo>
                  <a:close/>
                </a:path>
              </a:pathLst>
            </a:cu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25730" tIns="125730" rIns="125730" bIns="3646169" numCol="1" spcCol="1270" anchor="ctr" anchorCtr="0">
              <a:noAutofit/>
            </a:bodyPr>
            <a:lstStyle/>
            <a:p>
              <a:pPr lvl="0" algn="ctr" defTabSz="1466850" rtl="0">
                <a:lnSpc>
                  <a:spcPct val="90000"/>
                </a:lnSpc>
                <a:spcBef>
                  <a:spcPct val="0"/>
                </a:spcBef>
                <a:spcAft>
                  <a:spcPct val="35000"/>
                </a:spcAft>
              </a:pPr>
              <a:r>
                <a:rPr lang="en-US" sz="3300" kern="1200" baseline="0" dirty="0" smtClean="0"/>
                <a:t>Migration</a:t>
              </a:r>
              <a:endParaRPr lang="en-US" sz="3300" kern="1200" dirty="0"/>
            </a:p>
          </p:txBody>
        </p:sp>
        <p:sp>
          <p:nvSpPr>
            <p:cNvPr id="13" name="Freeform 42"/>
            <p:cNvSpPr/>
            <p:nvPr/>
          </p:nvSpPr>
          <p:spPr>
            <a:xfrm>
              <a:off x="6607278" y="3026295"/>
              <a:ext cx="2249745" cy="1516372"/>
            </a:xfrm>
            <a:custGeom>
              <a:avLst/>
              <a:gdLst>
                <a:gd name="connsiteX0" fmla="*/ 0 w 2249745"/>
                <a:gd name="connsiteY0" fmla="*/ 151637 h 1516372"/>
                <a:gd name="connsiteX1" fmla="*/ 151637 w 2249745"/>
                <a:gd name="connsiteY1" fmla="*/ 0 h 1516372"/>
                <a:gd name="connsiteX2" fmla="*/ 2098108 w 2249745"/>
                <a:gd name="connsiteY2" fmla="*/ 0 h 1516372"/>
                <a:gd name="connsiteX3" fmla="*/ 2249745 w 2249745"/>
                <a:gd name="connsiteY3" fmla="*/ 151637 h 1516372"/>
                <a:gd name="connsiteX4" fmla="*/ 2249745 w 2249745"/>
                <a:gd name="connsiteY4" fmla="*/ 1364735 h 1516372"/>
                <a:gd name="connsiteX5" fmla="*/ 2098108 w 2249745"/>
                <a:gd name="connsiteY5" fmla="*/ 1516372 h 1516372"/>
                <a:gd name="connsiteX6" fmla="*/ 151637 w 2249745"/>
                <a:gd name="connsiteY6" fmla="*/ 1516372 h 1516372"/>
                <a:gd name="connsiteX7" fmla="*/ 0 w 2249745"/>
                <a:gd name="connsiteY7" fmla="*/ 1364735 h 1516372"/>
                <a:gd name="connsiteX8" fmla="*/ 0 w 2249745"/>
                <a:gd name="connsiteY8" fmla="*/ 151637 h 15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1516372">
                  <a:moveTo>
                    <a:pt x="0" y="151637"/>
                  </a:moveTo>
                  <a:cubicBezTo>
                    <a:pt x="0" y="67890"/>
                    <a:pt x="67890" y="0"/>
                    <a:pt x="151637" y="0"/>
                  </a:cubicBezTo>
                  <a:lnTo>
                    <a:pt x="2098108" y="0"/>
                  </a:lnTo>
                  <a:cubicBezTo>
                    <a:pt x="2181855" y="0"/>
                    <a:pt x="2249745" y="67890"/>
                    <a:pt x="2249745" y="151637"/>
                  </a:cubicBezTo>
                  <a:lnTo>
                    <a:pt x="2249745" y="1364735"/>
                  </a:lnTo>
                  <a:cubicBezTo>
                    <a:pt x="2249745" y="1448482"/>
                    <a:pt x="2181855" y="1516372"/>
                    <a:pt x="2098108" y="1516372"/>
                  </a:cubicBezTo>
                  <a:lnTo>
                    <a:pt x="151637" y="1516372"/>
                  </a:lnTo>
                  <a:cubicBezTo>
                    <a:pt x="67890" y="1516372"/>
                    <a:pt x="0" y="1448482"/>
                    <a:pt x="0" y="1364735"/>
                  </a:cubicBezTo>
                  <a:lnTo>
                    <a:pt x="0" y="15163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12993" tIns="95848" rIns="112993" bIns="95848" numCol="1" spcCol="1270" anchor="ctr" anchorCtr="0">
              <a:noAutofit/>
            </a:bodyPr>
            <a:lstStyle/>
            <a:p>
              <a:pPr lvl="0" algn="ctr" defTabSz="1200150" rtl="0">
                <a:lnSpc>
                  <a:spcPct val="90000"/>
                </a:lnSpc>
                <a:spcBef>
                  <a:spcPct val="0"/>
                </a:spcBef>
                <a:spcAft>
                  <a:spcPct val="35000"/>
                </a:spcAft>
              </a:pPr>
              <a:r>
                <a:rPr lang="en-US" sz="2700" kern="1200" baseline="0" dirty="0" smtClean="0"/>
                <a:t>Cost Optimization</a:t>
              </a:r>
              <a:endParaRPr lang="en-US" sz="2700" kern="1200" dirty="0"/>
            </a:p>
          </p:txBody>
        </p:sp>
        <p:sp>
          <p:nvSpPr>
            <p:cNvPr id="14" name="Freeform 43"/>
            <p:cNvSpPr/>
            <p:nvPr/>
          </p:nvSpPr>
          <p:spPr>
            <a:xfrm>
              <a:off x="6607278" y="4775956"/>
              <a:ext cx="2249745" cy="1516372"/>
            </a:xfrm>
            <a:custGeom>
              <a:avLst/>
              <a:gdLst>
                <a:gd name="connsiteX0" fmla="*/ 0 w 2249745"/>
                <a:gd name="connsiteY0" fmla="*/ 151637 h 1516372"/>
                <a:gd name="connsiteX1" fmla="*/ 151637 w 2249745"/>
                <a:gd name="connsiteY1" fmla="*/ 0 h 1516372"/>
                <a:gd name="connsiteX2" fmla="*/ 2098108 w 2249745"/>
                <a:gd name="connsiteY2" fmla="*/ 0 h 1516372"/>
                <a:gd name="connsiteX3" fmla="*/ 2249745 w 2249745"/>
                <a:gd name="connsiteY3" fmla="*/ 151637 h 1516372"/>
                <a:gd name="connsiteX4" fmla="*/ 2249745 w 2249745"/>
                <a:gd name="connsiteY4" fmla="*/ 1364735 h 1516372"/>
                <a:gd name="connsiteX5" fmla="*/ 2098108 w 2249745"/>
                <a:gd name="connsiteY5" fmla="*/ 1516372 h 1516372"/>
                <a:gd name="connsiteX6" fmla="*/ 151637 w 2249745"/>
                <a:gd name="connsiteY6" fmla="*/ 1516372 h 1516372"/>
                <a:gd name="connsiteX7" fmla="*/ 0 w 2249745"/>
                <a:gd name="connsiteY7" fmla="*/ 1364735 h 1516372"/>
                <a:gd name="connsiteX8" fmla="*/ 0 w 2249745"/>
                <a:gd name="connsiteY8" fmla="*/ 151637 h 15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1516372">
                  <a:moveTo>
                    <a:pt x="0" y="151637"/>
                  </a:moveTo>
                  <a:cubicBezTo>
                    <a:pt x="0" y="67890"/>
                    <a:pt x="67890" y="0"/>
                    <a:pt x="151637" y="0"/>
                  </a:cubicBezTo>
                  <a:lnTo>
                    <a:pt x="2098108" y="0"/>
                  </a:lnTo>
                  <a:cubicBezTo>
                    <a:pt x="2181855" y="0"/>
                    <a:pt x="2249745" y="67890"/>
                    <a:pt x="2249745" y="151637"/>
                  </a:cubicBezTo>
                  <a:lnTo>
                    <a:pt x="2249745" y="1364735"/>
                  </a:lnTo>
                  <a:cubicBezTo>
                    <a:pt x="2249745" y="1448482"/>
                    <a:pt x="2181855" y="1516372"/>
                    <a:pt x="2098108" y="1516372"/>
                  </a:cubicBezTo>
                  <a:lnTo>
                    <a:pt x="151637" y="1516372"/>
                  </a:lnTo>
                  <a:cubicBezTo>
                    <a:pt x="67890" y="1516372"/>
                    <a:pt x="0" y="1448482"/>
                    <a:pt x="0" y="1364735"/>
                  </a:cubicBezTo>
                  <a:lnTo>
                    <a:pt x="0" y="15163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12993" tIns="95848" rIns="112993" bIns="95848" numCol="1" spcCol="1270" anchor="ctr" anchorCtr="0">
              <a:noAutofit/>
            </a:bodyPr>
            <a:lstStyle/>
            <a:p>
              <a:pPr lvl="0" algn="ctr" defTabSz="1200150" rtl="0">
                <a:lnSpc>
                  <a:spcPct val="90000"/>
                </a:lnSpc>
                <a:spcBef>
                  <a:spcPct val="0"/>
                </a:spcBef>
                <a:spcAft>
                  <a:spcPct val="35000"/>
                </a:spcAft>
              </a:pPr>
              <a:r>
                <a:rPr lang="en-US" sz="2700" kern="1200" baseline="0" dirty="0" smtClean="0"/>
                <a:t>Migration tips</a:t>
              </a:r>
              <a:endParaRPr lang="en-US" sz="2700" kern="1200" dirty="0"/>
            </a:p>
          </p:txBody>
        </p:sp>
      </p:grpSp>
      <p:grpSp>
        <p:nvGrpSpPr>
          <p:cNvPr id="21" name="Group 48"/>
          <p:cNvGrpSpPr/>
          <p:nvPr/>
        </p:nvGrpSpPr>
        <p:grpSpPr>
          <a:xfrm>
            <a:off x="9349155" y="1516062"/>
            <a:ext cx="2812181" cy="5029199"/>
            <a:chOff x="9349155" y="1516062"/>
            <a:chExt cx="2812181" cy="5029199"/>
          </a:xfrm>
        </p:grpSpPr>
        <p:sp>
          <p:nvSpPr>
            <p:cNvPr id="15" name="Freeform 49"/>
            <p:cNvSpPr/>
            <p:nvPr/>
          </p:nvSpPr>
          <p:spPr>
            <a:xfrm>
              <a:off x="9349155" y="1516062"/>
              <a:ext cx="2812181" cy="5029199"/>
            </a:xfrm>
            <a:custGeom>
              <a:avLst/>
              <a:gdLst>
                <a:gd name="connsiteX0" fmla="*/ 0 w 2812181"/>
                <a:gd name="connsiteY0" fmla="*/ 281218 h 5029199"/>
                <a:gd name="connsiteX1" fmla="*/ 281218 w 2812181"/>
                <a:gd name="connsiteY1" fmla="*/ 0 h 5029199"/>
                <a:gd name="connsiteX2" fmla="*/ 2530963 w 2812181"/>
                <a:gd name="connsiteY2" fmla="*/ 0 h 5029199"/>
                <a:gd name="connsiteX3" fmla="*/ 2812181 w 2812181"/>
                <a:gd name="connsiteY3" fmla="*/ 281218 h 5029199"/>
                <a:gd name="connsiteX4" fmla="*/ 2812181 w 2812181"/>
                <a:gd name="connsiteY4" fmla="*/ 4747981 h 5029199"/>
                <a:gd name="connsiteX5" fmla="*/ 2530963 w 2812181"/>
                <a:gd name="connsiteY5" fmla="*/ 5029199 h 5029199"/>
                <a:gd name="connsiteX6" fmla="*/ 281218 w 2812181"/>
                <a:gd name="connsiteY6" fmla="*/ 5029199 h 5029199"/>
                <a:gd name="connsiteX7" fmla="*/ 0 w 2812181"/>
                <a:gd name="connsiteY7" fmla="*/ 4747981 h 5029199"/>
                <a:gd name="connsiteX8" fmla="*/ 0 w 2812181"/>
                <a:gd name="connsiteY8" fmla="*/ 281218 h 502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1" h="5029199">
                  <a:moveTo>
                    <a:pt x="0" y="281218"/>
                  </a:moveTo>
                  <a:cubicBezTo>
                    <a:pt x="0" y="125906"/>
                    <a:pt x="125906" y="0"/>
                    <a:pt x="281218" y="0"/>
                  </a:cubicBezTo>
                  <a:lnTo>
                    <a:pt x="2530963" y="0"/>
                  </a:lnTo>
                  <a:cubicBezTo>
                    <a:pt x="2686275" y="0"/>
                    <a:pt x="2812181" y="125906"/>
                    <a:pt x="2812181" y="281218"/>
                  </a:cubicBezTo>
                  <a:lnTo>
                    <a:pt x="2812181" y="4747981"/>
                  </a:lnTo>
                  <a:cubicBezTo>
                    <a:pt x="2812181" y="4903293"/>
                    <a:pt x="2686275" y="5029199"/>
                    <a:pt x="2530963" y="5029199"/>
                  </a:cubicBezTo>
                  <a:lnTo>
                    <a:pt x="281218" y="5029199"/>
                  </a:lnTo>
                  <a:cubicBezTo>
                    <a:pt x="125906" y="5029199"/>
                    <a:pt x="0" y="4903293"/>
                    <a:pt x="0" y="4747981"/>
                  </a:cubicBezTo>
                  <a:lnTo>
                    <a:pt x="0" y="281218"/>
                  </a:lnTo>
                  <a:close/>
                </a:path>
              </a:pathLst>
            </a:cu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25730" tIns="125730" rIns="125730" bIns="3646169" numCol="1" spcCol="1270" anchor="ctr" anchorCtr="0">
              <a:noAutofit/>
            </a:bodyPr>
            <a:lstStyle/>
            <a:p>
              <a:pPr lvl="0" algn="ctr" defTabSz="1466850" rtl="0">
                <a:lnSpc>
                  <a:spcPct val="90000"/>
                </a:lnSpc>
                <a:spcBef>
                  <a:spcPct val="0"/>
                </a:spcBef>
                <a:spcAft>
                  <a:spcPct val="35000"/>
                </a:spcAft>
              </a:pPr>
              <a:r>
                <a:rPr lang="en-US" sz="3300" kern="1200" dirty="0" smtClean="0"/>
                <a:t>Backup/DR</a:t>
              </a:r>
              <a:endParaRPr lang="en-US" sz="3300" kern="1200" dirty="0"/>
            </a:p>
          </p:txBody>
        </p:sp>
        <p:sp>
          <p:nvSpPr>
            <p:cNvPr id="16" name="Freeform 50"/>
            <p:cNvSpPr/>
            <p:nvPr/>
          </p:nvSpPr>
          <p:spPr>
            <a:xfrm>
              <a:off x="9630373" y="3026295"/>
              <a:ext cx="2249745" cy="1516372"/>
            </a:xfrm>
            <a:custGeom>
              <a:avLst/>
              <a:gdLst>
                <a:gd name="connsiteX0" fmla="*/ 0 w 2249745"/>
                <a:gd name="connsiteY0" fmla="*/ 151637 h 1516372"/>
                <a:gd name="connsiteX1" fmla="*/ 151637 w 2249745"/>
                <a:gd name="connsiteY1" fmla="*/ 0 h 1516372"/>
                <a:gd name="connsiteX2" fmla="*/ 2098108 w 2249745"/>
                <a:gd name="connsiteY2" fmla="*/ 0 h 1516372"/>
                <a:gd name="connsiteX3" fmla="*/ 2249745 w 2249745"/>
                <a:gd name="connsiteY3" fmla="*/ 151637 h 1516372"/>
                <a:gd name="connsiteX4" fmla="*/ 2249745 w 2249745"/>
                <a:gd name="connsiteY4" fmla="*/ 1364735 h 1516372"/>
                <a:gd name="connsiteX5" fmla="*/ 2098108 w 2249745"/>
                <a:gd name="connsiteY5" fmla="*/ 1516372 h 1516372"/>
                <a:gd name="connsiteX6" fmla="*/ 151637 w 2249745"/>
                <a:gd name="connsiteY6" fmla="*/ 1516372 h 1516372"/>
                <a:gd name="connsiteX7" fmla="*/ 0 w 2249745"/>
                <a:gd name="connsiteY7" fmla="*/ 1364735 h 1516372"/>
                <a:gd name="connsiteX8" fmla="*/ 0 w 2249745"/>
                <a:gd name="connsiteY8" fmla="*/ 151637 h 15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1516372">
                  <a:moveTo>
                    <a:pt x="0" y="151637"/>
                  </a:moveTo>
                  <a:cubicBezTo>
                    <a:pt x="0" y="67890"/>
                    <a:pt x="67890" y="0"/>
                    <a:pt x="151637" y="0"/>
                  </a:cubicBezTo>
                  <a:lnTo>
                    <a:pt x="2098108" y="0"/>
                  </a:lnTo>
                  <a:cubicBezTo>
                    <a:pt x="2181855" y="0"/>
                    <a:pt x="2249745" y="67890"/>
                    <a:pt x="2249745" y="151637"/>
                  </a:cubicBezTo>
                  <a:lnTo>
                    <a:pt x="2249745" y="1364735"/>
                  </a:lnTo>
                  <a:cubicBezTo>
                    <a:pt x="2249745" y="1448482"/>
                    <a:pt x="2181855" y="1516372"/>
                    <a:pt x="2098108" y="1516372"/>
                  </a:cubicBezTo>
                  <a:lnTo>
                    <a:pt x="151637" y="1516372"/>
                  </a:lnTo>
                  <a:cubicBezTo>
                    <a:pt x="67890" y="1516372"/>
                    <a:pt x="0" y="1448482"/>
                    <a:pt x="0" y="1364735"/>
                  </a:cubicBezTo>
                  <a:lnTo>
                    <a:pt x="0" y="15163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12993" tIns="95848" rIns="112993" bIns="95848" numCol="1" spcCol="1270" anchor="ctr" anchorCtr="0">
              <a:noAutofit/>
            </a:bodyPr>
            <a:lstStyle/>
            <a:p>
              <a:pPr lvl="0" algn="ctr" defTabSz="1200150" rtl="0">
                <a:lnSpc>
                  <a:spcPct val="90000"/>
                </a:lnSpc>
                <a:spcBef>
                  <a:spcPct val="0"/>
                </a:spcBef>
                <a:spcAft>
                  <a:spcPct val="35000"/>
                </a:spcAft>
              </a:pPr>
              <a:r>
                <a:rPr lang="en-US" sz="2700" kern="1200" dirty="0" smtClean="0"/>
                <a:t>Backing up the VHDs</a:t>
              </a:r>
              <a:endParaRPr lang="en-US" sz="2700" kern="1200" dirty="0"/>
            </a:p>
          </p:txBody>
        </p:sp>
        <p:sp>
          <p:nvSpPr>
            <p:cNvPr id="17" name="Freeform 51"/>
            <p:cNvSpPr/>
            <p:nvPr/>
          </p:nvSpPr>
          <p:spPr>
            <a:xfrm>
              <a:off x="9630373" y="4775956"/>
              <a:ext cx="2249745" cy="1516372"/>
            </a:xfrm>
            <a:custGeom>
              <a:avLst/>
              <a:gdLst>
                <a:gd name="connsiteX0" fmla="*/ 0 w 2249745"/>
                <a:gd name="connsiteY0" fmla="*/ 151637 h 1516372"/>
                <a:gd name="connsiteX1" fmla="*/ 151637 w 2249745"/>
                <a:gd name="connsiteY1" fmla="*/ 0 h 1516372"/>
                <a:gd name="connsiteX2" fmla="*/ 2098108 w 2249745"/>
                <a:gd name="connsiteY2" fmla="*/ 0 h 1516372"/>
                <a:gd name="connsiteX3" fmla="*/ 2249745 w 2249745"/>
                <a:gd name="connsiteY3" fmla="*/ 151637 h 1516372"/>
                <a:gd name="connsiteX4" fmla="*/ 2249745 w 2249745"/>
                <a:gd name="connsiteY4" fmla="*/ 1364735 h 1516372"/>
                <a:gd name="connsiteX5" fmla="*/ 2098108 w 2249745"/>
                <a:gd name="connsiteY5" fmla="*/ 1516372 h 1516372"/>
                <a:gd name="connsiteX6" fmla="*/ 151637 w 2249745"/>
                <a:gd name="connsiteY6" fmla="*/ 1516372 h 1516372"/>
                <a:gd name="connsiteX7" fmla="*/ 0 w 2249745"/>
                <a:gd name="connsiteY7" fmla="*/ 1364735 h 1516372"/>
                <a:gd name="connsiteX8" fmla="*/ 0 w 2249745"/>
                <a:gd name="connsiteY8" fmla="*/ 151637 h 15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1516372">
                  <a:moveTo>
                    <a:pt x="0" y="151637"/>
                  </a:moveTo>
                  <a:cubicBezTo>
                    <a:pt x="0" y="67890"/>
                    <a:pt x="67890" y="0"/>
                    <a:pt x="151637" y="0"/>
                  </a:cubicBezTo>
                  <a:lnTo>
                    <a:pt x="2098108" y="0"/>
                  </a:lnTo>
                  <a:cubicBezTo>
                    <a:pt x="2181855" y="0"/>
                    <a:pt x="2249745" y="67890"/>
                    <a:pt x="2249745" y="151637"/>
                  </a:cubicBezTo>
                  <a:lnTo>
                    <a:pt x="2249745" y="1364735"/>
                  </a:lnTo>
                  <a:cubicBezTo>
                    <a:pt x="2249745" y="1448482"/>
                    <a:pt x="2181855" y="1516372"/>
                    <a:pt x="2098108" y="1516372"/>
                  </a:cubicBezTo>
                  <a:lnTo>
                    <a:pt x="151637" y="1516372"/>
                  </a:lnTo>
                  <a:cubicBezTo>
                    <a:pt x="67890" y="1516372"/>
                    <a:pt x="0" y="1448482"/>
                    <a:pt x="0" y="1364735"/>
                  </a:cubicBezTo>
                  <a:lnTo>
                    <a:pt x="0" y="15163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12993" tIns="95848" rIns="112993" bIns="95848" numCol="1" spcCol="1270" anchor="ctr" anchorCtr="0">
              <a:noAutofit/>
            </a:bodyPr>
            <a:lstStyle/>
            <a:p>
              <a:pPr lvl="0" algn="ctr" defTabSz="1200150" rtl="0">
                <a:lnSpc>
                  <a:spcPct val="90000"/>
                </a:lnSpc>
                <a:spcBef>
                  <a:spcPct val="0"/>
                </a:spcBef>
                <a:spcAft>
                  <a:spcPct val="35000"/>
                </a:spcAft>
              </a:pPr>
              <a:r>
                <a:rPr lang="en-US" sz="2700" kern="1200" dirty="0" smtClean="0"/>
                <a:t>Azure Backup</a:t>
              </a:r>
              <a:endParaRPr lang="en-US" sz="2700" kern="1200" dirty="0"/>
            </a:p>
          </p:txBody>
        </p:sp>
      </p:grpSp>
      <p:sp>
        <p:nvSpPr>
          <p:cNvPr id="22" name="Rounded Rectangle 21"/>
          <p:cNvSpPr/>
          <p:nvPr/>
        </p:nvSpPr>
        <p:spPr bwMode="auto">
          <a:xfrm>
            <a:off x="6194951" y="1439862"/>
            <a:ext cx="3096000" cy="5181600"/>
          </a:xfrm>
          <a:prstGeom prst="roundRect">
            <a:avLst/>
          </a:prstGeom>
          <a:noFill/>
          <a:ln w="28575">
            <a:solidFill>
              <a:srgbClr val="FFC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Oval 2"/>
          <p:cNvSpPr/>
          <p:nvPr/>
        </p:nvSpPr>
        <p:spPr bwMode="auto">
          <a:xfrm>
            <a:off x="1410821" y="1262877"/>
            <a:ext cx="695761" cy="5334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400" dirty="0">
                <a:latin typeface="Wingdings 2" panose="05020102010507070707" pitchFamily="18" charset="2"/>
              </a:rPr>
              <a:t>P</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Oval 22"/>
          <p:cNvSpPr/>
          <p:nvPr/>
        </p:nvSpPr>
        <p:spPr bwMode="auto">
          <a:xfrm>
            <a:off x="4379476" y="1275105"/>
            <a:ext cx="695761" cy="5334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400" dirty="0">
                <a:latin typeface="Wingdings 2" panose="05020102010507070707" pitchFamily="18" charset="2"/>
              </a:rPr>
              <a:t>P</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1469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par>
                          <p:cTn id="15" fill="hold">
                            <p:stCondLst>
                              <p:cond delay="500"/>
                            </p:stCondLst>
                            <p:childTnLst>
                              <p:par>
                                <p:cTn id="16" presetID="26" presetClass="emph" presetSubtype="0" fill="hold" nodeType="afterEffect">
                                  <p:stCondLst>
                                    <p:cond delay="0"/>
                                  </p:stCondLst>
                                  <p:childTnLst>
                                    <p:animEffect transition="out" filter="fade">
                                      <p:cBhvr>
                                        <p:cTn id="17" dur="1000" tmFilter="0, 0; .2, .5; .8, .5; 1, 0"/>
                                        <p:tgtEl>
                                          <p:spTgt spid="20"/>
                                        </p:tgtEl>
                                      </p:cBhvr>
                                    </p:animEffect>
                                    <p:animScale>
                                      <p:cBhvr>
                                        <p:cTn id="18" dur="50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Cost </a:t>
            </a:r>
            <a:r>
              <a:rPr lang="en-US" sz="4800" dirty="0"/>
              <a:t>O</a:t>
            </a:r>
            <a:r>
              <a:rPr lang="en-US" sz="4800" dirty="0" smtClean="0"/>
              <a:t>ptimization</a:t>
            </a:r>
            <a:endParaRPr lang="en-US" sz="4800" dirty="0"/>
          </a:p>
        </p:txBody>
      </p:sp>
      <p:sp>
        <p:nvSpPr>
          <p:cNvPr id="4" name="Text Placeholder 2"/>
          <p:cNvSpPr>
            <a:spLocks noGrp="1"/>
          </p:cNvSpPr>
          <p:nvPr>
            <p:ph type="body" sz="quarter" idx="10"/>
          </p:nvPr>
        </p:nvSpPr>
        <p:spPr>
          <a:xfrm>
            <a:off x="306499" y="1287462"/>
            <a:ext cx="11887200" cy="4995385"/>
          </a:xfrm>
        </p:spPr>
        <p:txBody>
          <a:bodyPr/>
          <a:lstStyle/>
          <a:p>
            <a:pPr marL="0" indent="0">
              <a:buNone/>
            </a:pPr>
            <a:r>
              <a:rPr lang="en-US" dirty="0" smtClean="0"/>
              <a:t>Three specific disk size offers</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Pricing includes GB as well as IOPS/Throughput</a:t>
            </a:r>
          </a:p>
          <a:p>
            <a:pPr lvl="1">
              <a:buFont typeface="Arial" panose="020B0604020202020204" pitchFamily="34" charset="0"/>
              <a:buChar char="•"/>
            </a:pPr>
            <a:endParaRPr lang="en-US" dirty="0" smtClean="0"/>
          </a:p>
          <a:p>
            <a:pPr marL="0" indent="0">
              <a:buNone/>
            </a:pPr>
            <a:r>
              <a:rPr lang="en-US" dirty="0" smtClean="0"/>
              <a:t>Optimizing the cost / configuration</a:t>
            </a:r>
            <a:endParaRPr lang="en-US" dirty="0"/>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Determine the GB, IOPS and Throughput needed</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Select the disk offering required for meeting that</a:t>
            </a:r>
          </a:p>
          <a:p>
            <a:pPr lvl="1">
              <a:buFont typeface="Arial" panose="020B0604020202020204" pitchFamily="34" charset="0"/>
              <a:buChar char="•"/>
            </a:pPr>
            <a:endParaRPr lang="en-US" dirty="0" smtClean="0"/>
          </a:p>
          <a:p>
            <a:pPr marL="0" indent="0">
              <a:buNone/>
            </a:pPr>
            <a:r>
              <a:rPr lang="en-US" dirty="0"/>
              <a:t>Example #1: 1 TB and 10,000 IOPS</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Use 2 x P30 disks striped to create a single volume with 10,000 IOPS</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Cost for competitive offer is over 30% </a:t>
            </a:r>
            <a:r>
              <a:rPr lang="en-US" dirty="0" smtClean="0">
                <a:gradFill>
                  <a:gsLst>
                    <a:gs pos="1250">
                      <a:srgbClr val="FFFFFF"/>
                    </a:gs>
                    <a:gs pos="100000">
                      <a:srgbClr val="FFFFFF"/>
                    </a:gs>
                  </a:gsLst>
                  <a:lin ang="5400000" scaled="0"/>
                </a:gradFill>
                <a:latin typeface="Segoe UI Light"/>
              </a:rPr>
              <a:t>more than </a:t>
            </a:r>
            <a:r>
              <a:rPr lang="en-US" dirty="0">
                <a:gradFill>
                  <a:gsLst>
                    <a:gs pos="1250">
                      <a:srgbClr val="FFFFFF"/>
                    </a:gs>
                    <a:gs pos="100000">
                      <a:srgbClr val="FFFFFF"/>
                    </a:gs>
                  </a:gsLst>
                  <a:lin ang="5400000" scaled="0"/>
                </a:gradFill>
                <a:latin typeface="Segoe UI Light"/>
              </a:rPr>
              <a:t>Premium </a:t>
            </a:r>
            <a:r>
              <a:rPr lang="en-US" dirty="0" smtClean="0">
                <a:gradFill>
                  <a:gsLst>
                    <a:gs pos="1250">
                      <a:srgbClr val="FFFFFF"/>
                    </a:gs>
                    <a:gs pos="100000">
                      <a:srgbClr val="FFFFFF"/>
                    </a:gs>
                  </a:gsLst>
                  <a:lin ang="5400000" scaled="0"/>
                </a:gradFill>
                <a:latin typeface="Segoe UI Light"/>
              </a:rPr>
              <a:t>Storage</a:t>
            </a:r>
            <a:endParaRPr lang="en-US" dirty="0">
              <a:gradFill>
                <a:gsLst>
                  <a:gs pos="1250">
                    <a:srgbClr val="FFFFFF"/>
                  </a:gs>
                  <a:gs pos="100000">
                    <a:srgbClr val="FFFFFF"/>
                  </a:gs>
                </a:gsLst>
                <a:lin ang="5400000" scaled="0"/>
              </a:gradFill>
              <a:latin typeface="Segoe UI Light"/>
            </a:endParaRPr>
          </a:p>
        </p:txBody>
      </p:sp>
    </p:spTree>
    <p:extLst>
      <p:ext uri="{BB962C8B-B14F-4D97-AF65-F5344CB8AC3E}">
        <p14:creationId xmlns:p14="http://schemas.microsoft.com/office/powerpoint/2010/main" val="13677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fade">
                                      <p:cBhvr>
                                        <p:cTn id="18" dur="500"/>
                                        <p:tgtEl>
                                          <p:spTgt spid="4">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Effect transition="in" filter="fade">
                                      <p:cBhvr>
                                        <p:cTn id="21" dur="500"/>
                                        <p:tgtEl>
                                          <p:spTgt spid="4">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9" end="9"/>
                                            </p:txEl>
                                          </p:spTgt>
                                        </p:tgtEl>
                                        <p:attrNameLst>
                                          <p:attrName>style.visibility</p:attrName>
                                        </p:attrNameLst>
                                      </p:cBhvr>
                                      <p:to>
                                        <p:strVal val="visible"/>
                                      </p:to>
                                    </p:set>
                                    <p:animEffect transition="in" filter="fade">
                                      <p:cBhvr>
                                        <p:cTn id="24"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Migration from Standard to Premium</a:t>
            </a:r>
            <a:endParaRPr lang="en-US" sz="4800" dirty="0"/>
          </a:p>
        </p:txBody>
      </p:sp>
      <p:sp>
        <p:nvSpPr>
          <p:cNvPr id="4" name="Text Placeholder 2"/>
          <p:cNvSpPr>
            <a:spLocks noGrp="1"/>
          </p:cNvSpPr>
          <p:nvPr>
            <p:ph type="body" sz="quarter" idx="10"/>
          </p:nvPr>
        </p:nvSpPr>
        <p:spPr>
          <a:xfrm>
            <a:off x="306499" y="1448007"/>
            <a:ext cx="11887200" cy="3912012"/>
          </a:xfrm>
        </p:spPr>
        <p:txBody>
          <a:bodyPr/>
          <a:lstStyle/>
          <a:p>
            <a:pPr marL="0" indent="0">
              <a:buNone/>
            </a:pPr>
            <a:r>
              <a:rPr lang="en-US" dirty="0" smtClean="0"/>
              <a:t>Selecting the VM size</a:t>
            </a:r>
            <a:endParaRPr lang="en-US" dirty="0"/>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Choose based on VM specifications and application needs</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Smaller VMs may be sufficient due to better disk performance</a:t>
            </a:r>
          </a:p>
          <a:p>
            <a:pPr lvl="1">
              <a:buClr>
                <a:srgbClr val="FFFFFF"/>
              </a:buClr>
              <a:buFont typeface="Wingdings" panose="05000000000000000000" pitchFamily="2" charset="2"/>
              <a:buChar char="§"/>
            </a:pPr>
            <a:endParaRPr lang="en-US" dirty="0">
              <a:gradFill>
                <a:gsLst>
                  <a:gs pos="1250">
                    <a:srgbClr val="FFFFFF"/>
                  </a:gs>
                  <a:gs pos="100000">
                    <a:srgbClr val="FFFFFF"/>
                  </a:gs>
                </a:gsLst>
                <a:lin ang="5400000" scaled="0"/>
              </a:gradFill>
              <a:latin typeface="Segoe UI Light"/>
            </a:endParaRPr>
          </a:p>
          <a:p>
            <a:pPr marL="0" indent="0">
              <a:buNone/>
            </a:pPr>
            <a:r>
              <a:rPr lang="en-US" dirty="0"/>
              <a:t>Example #1: Migrating a D4 VM (8 cores; 16 disks)</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D4 VM has max disk IOPS of 16 * 500 = 8000 IOPS</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DS3 VM (4 cores) can provides 12,800 IOPS for disk traffic</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Also consider CPU, Memory and Bandwidth needs</a:t>
            </a:r>
          </a:p>
        </p:txBody>
      </p:sp>
    </p:spTree>
    <p:extLst>
      <p:ext uri="{BB962C8B-B14F-4D97-AF65-F5344CB8AC3E}">
        <p14:creationId xmlns:p14="http://schemas.microsoft.com/office/powerpoint/2010/main" val="380165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fade">
                                      <p:cBhvr>
                                        <p:cTn id="13" dur="500"/>
                                        <p:tgtEl>
                                          <p:spTgt spid="4">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Effect transition="in" filter="fade">
                                      <p:cBhvr>
                                        <p:cTn id="1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Migration to Premium… continued</a:t>
            </a:r>
            <a:endParaRPr lang="en-US" sz="4800" dirty="0"/>
          </a:p>
        </p:txBody>
      </p:sp>
      <p:sp>
        <p:nvSpPr>
          <p:cNvPr id="4" name="Text Placeholder 2"/>
          <p:cNvSpPr>
            <a:spLocks noGrp="1"/>
          </p:cNvSpPr>
          <p:nvPr>
            <p:ph type="body" sz="quarter" idx="10"/>
          </p:nvPr>
        </p:nvSpPr>
        <p:spPr>
          <a:xfrm>
            <a:off x="306499" y="1212849"/>
            <a:ext cx="11887200" cy="5327784"/>
          </a:xfrm>
        </p:spPr>
        <p:txBody>
          <a:bodyPr/>
          <a:lstStyle/>
          <a:p>
            <a:pPr marL="0" indent="0">
              <a:buNone/>
            </a:pPr>
            <a:r>
              <a:rPr lang="en-US" dirty="0" smtClean="0"/>
              <a:t>Re-evaluate the disk sizes</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Optimize for Premium Storage based on Capacity, IOPS and Throughput</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Consider peak load and future growth</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Disk sizes can be increased later</a:t>
            </a:r>
          </a:p>
          <a:p>
            <a:pPr marL="342900" lvl="1" indent="0">
              <a:buNone/>
            </a:pPr>
            <a:endParaRPr lang="en-US" dirty="0" smtClean="0"/>
          </a:p>
          <a:p>
            <a:pPr marL="0" indent="0">
              <a:buNone/>
            </a:pPr>
            <a:r>
              <a:rPr lang="en-US" dirty="0" smtClean="0"/>
              <a:t>Example #2: You have 4 x Standard 1 TB disks</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Striped to get a volume with up to 2000 IOPS</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You might be able to replace it with a single P20 or P30 disk depending on capacity requirements</a:t>
            </a:r>
          </a:p>
          <a:p>
            <a:pPr lvl="1">
              <a:buClr>
                <a:srgbClr val="FFFFFF"/>
              </a:buClr>
              <a:buFont typeface="Wingdings" panose="05000000000000000000" pitchFamily="2" charset="2"/>
              <a:buChar char="§"/>
            </a:pPr>
            <a:endParaRPr lang="en-US" dirty="0">
              <a:gradFill>
                <a:gsLst>
                  <a:gs pos="1250">
                    <a:srgbClr val="FFFFFF"/>
                  </a:gs>
                  <a:gs pos="100000">
                    <a:srgbClr val="FFFFFF"/>
                  </a:gs>
                </a:gsLst>
                <a:lin ang="5400000" scaled="0"/>
              </a:gradFill>
              <a:latin typeface="Segoe UI Light"/>
            </a:endParaRPr>
          </a:p>
          <a:p>
            <a:pPr marL="0" indent="0">
              <a:buNone/>
            </a:pPr>
            <a:r>
              <a:rPr lang="en-US" dirty="0" smtClean="0"/>
              <a:t>Choose the right cache settings per disk</a:t>
            </a:r>
          </a:p>
        </p:txBody>
      </p:sp>
    </p:spTree>
    <p:extLst>
      <p:ext uri="{BB962C8B-B14F-4D97-AF65-F5344CB8AC3E}">
        <p14:creationId xmlns:p14="http://schemas.microsoft.com/office/powerpoint/2010/main" val="129120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Effect transition="in" filter="fade">
                                      <p:cBhvr>
                                        <p:cTn id="10" dur="500"/>
                                        <p:tgtEl>
                                          <p:spTgt spid="4">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Effect transition="in" filter="fade">
                                      <p:cBhvr>
                                        <p:cTn id="13" dur="500"/>
                                        <p:tgtEl>
                                          <p:spTgt spid="4">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9" end="9"/>
                                            </p:txEl>
                                          </p:spTgt>
                                        </p:tgtEl>
                                        <p:attrNameLst>
                                          <p:attrName>style.visibility</p:attrName>
                                        </p:attrNameLst>
                                      </p:cBhvr>
                                      <p:to>
                                        <p:strVal val="visible"/>
                                      </p:to>
                                    </p:set>
                                    <p:animEffect transition="in" filter="fade">
                                      <p:cBhvr>
                                        <p:cTn id="18"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VM / Disk Migration steps</a:t>
            </a:r>
            <a:endParaRPr lang="en-US" sz="4800" dirty="0"/>
          </a:p>
        </p:txBody>
      </p:sp>
      <p:sp>
        <p:nvSpPr>
          <p:cNvPr id="4" name="Text Placeholder 2"/>
          <p:cNvSpPr>
            <a:spLocks noGrp="1"/>
          </p:cNvSpPr>
          <p:nvPr>
            <p:ph type="body" sz="quarter" idx="10"/>
          </p:nvPr>
        </p:nvSpPr>
        <p:spPr>
          <a:xfrm>
            <a:off x="306499" y="1201830"/>
            <a:ext cx="11887200" cy="5056941"/>
          </a:xfrm>
        </p:spPr>
        <p:txBody>
          <a:bodyPr/>
          <a:lstStyle/>
          <a:p>
            <a:pPr marL="0" indent="0">
              <a:buNone/>
            </a:pPr>
            <a:r>
              <a:rPr lang="en-US" dirty="0" smtClean="0"/>
              <a:t>For details, refer to Migration guidelines doc</a:t>
            </a:r>
          </a:p>
          <a:p>
            <a:pPr lvl="1">
              <a:buFont typeface="Wingdings" panose="05000000000000000000" pitchFamily="2" charset="2"/>
              <a:buChar char="§"/>
            </a:pPr>
            <a:r>
              <a:rPr lang="en-US" dirty="0" smtClean="0">
                <a:hlinkClick r:id="rId2"/>
              </a:rPr>
              <a:t>http</a:t>
            </a:r>
            <a:r>
              <a:rPr lang="en-US" dirty="0">
                <a:hlinkClick r:id="rId2"/>
              </a:rPr>
              <a:t>://azure.microsoft.com/en-us/documentation/articles/storage-migration-to-premium-storage</a:t>
            </a:r>
            <a:r>
              <a:rPr lang="en-US" dirty="0" smtClean="0">
                <a:hlinkClick r:id="rId2"/>
              </a:rPr>
              <a:t>/</a:t>
            </a:r>
            <a:r>
              <a:rPr lang="en-US" dirty="0" smtClean="0"/>
              <a:t> </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Also look at application migration documents</a:t>
            </a:r>
          </a:p>
          <a:p>
            <a:pPr lvl="1">
              <a:buFont typeface="Arial" panose="020B0604020202020204" pitchFamily="34" charset="0"/>
              <a:buChar char="•"/>
            </a:pPr>
            <a:endParaRPr lang="en-US" dirty="0" smtClean="0"/>
          </a:p>
          <a:p>
            <a:pPr marL="0" indent="0">
              <a:buNone/>
            </a:pPr>
            <a:r>
              <a:rPr lang="en-US" dirty="0" smtClean="0"/>
              <a:t>Note a few points…</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DS-series VM cannot be placed in an existing Resource Group / Cloud Service</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For reusing an existing Virtual Network, it needs to be a Regional Virtual Network</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35 TB limit on provisioned capacity per storage account</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For custom VM image deployment, max size allowed is 17 TB</a:t>
            </a:r>
          </a:p>
          <a:p>
            <a:pPr lvl="1">
              <a:buFont typeface="Arial" panose="020B0604020202020204" pitchFamily="34" charset="0"/>
              <a:buChar char="•"/>
            </a:pPr>
            <a:endParaRPr lang="en-US" dirty="0" smtClean="0"/>
          </a:p>
        </p:txBody>
      </p:sp>
    </p:spTree>
    <p:extLst>
      <p:ext uri="{BB962C8B-B14F-4D97-AF65-F5344CB8AC3E}">
        <p14:creationId xmlns:p14="http://schemas.microsoft.com/office/powerpoint/2010/main" val="136440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500"/>
                                        <p:tgtEl>
                                          <p:spTgt spid="4">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7" end="7"/>
                                            </p:txEl>
                                          </p:spTgt>
                                        </p:tgtEl>
                                        <p:attrNameLst>
                                          <p:attrName>style.visibility</p:attrName>
                                        </p:attrNameLst>
                                      </p:cBhvr>
                                      <p:to>
                                        <p:strVal val="visible"/>
                                      </p:to>
                                    </p:set>
                                    <p:animEffect transition="in" filter="fade">
                                      <p:cBhvr>
                                        <p:cTn id="20" dur="500"/>
                                        <p:tgtEl>
                                          <p:spTgt spid="4">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fade">
                                      <p:cBhvr>
                                        <p:cTn id="2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Linux Support</a:t>
            </a:r>
            <a:endParaRPr lang="en-US" sz="4800" dirty="0"/>
          </a:p>
        </p:txBody>
      </p:sp>
      <p:graphicFrame>
        <p:nvGraphicFramePr>
          <p:cNvPr id="4" name="Table 2"/>
          <p:cNvGraphicFramePr>
            <a:graphicFrameLocks noGrp="1"/>
          </p:cNvGraphicFramePr>
          <p:nvPr>
            <p:extLst>
              <p:ext uri="{D42A27DB-BD31-4B8C-83A1-F6EECF244321}">
                <p14:modId xmlns:p14="http://schemas.microsoft.com/office/powerpoint/2010/main" val="794150664"/>
              </p:ext>
            </p:extLst>
          </p:nvPr>
        </p:nvGraphicFramePr>
        <p:xfrm>
          <a:off x="345452" y="1287462"/>
          <a:ext cx="11811000" cy="4405208"/>
        </p:xfrm>
        <a:graphic>
          <a:graphicData uri="http://schemas.openxmlformats.org/drawingml/2006/table">
            <a:tbl>
              <a:tblPr firstRow="1">
                <a:tableStyleId>{93296810-A885-4BE3-A3E7-6D5BEEA58F35}</a:tableStyleId>
              </a:tblPr>
              <a:tblGrid>
                <a:gridCol w="1539526"/>
                <a:gridCol w="1342384"/>
                <a:gridCol w="2207641"/>
                <a:gridCol w="6721449"/>
              </a:tblGrid>
              <a:tr h="152751">
                <a:tc>
                  <a:txBody>
                    <a:bodyPr/>
                    <a:lstStyle/>
                    <a:p>
                      <a:r>
                        <a:rPr lang="en-US" sz="1800" dirty="0"/>
                        <a:t>Distribution</a:t>
                      </a:r>
                    </a:p>
                  </a:txBody>
                  <a:tcPr marL="15591" marR="15591" marT="15591" marB="15591" anchor="ctr"/>
                </a:tc>
                <a:tc>
                  <a:txBody>
                    <a:bodyPr/>
                    <a:lstStyle/>
                    <a:p>
                      <a:r>
                        <a:rPr lang="en-US" sz="1800" dirty="0"/>
                        <a:t>Version</a:t>
                      </a:r>
                    </a:p>
                  </a:txBody>
                  <a:tcPr marL="15591" marR="15591" marT="15591" marB="15591" anchor="ctr"/>
                </a:tc>
                <a:tc>
                  <a:txBody>
                    <a:bodyPr/>
                    <a:lstStyle/>
                    <a:p>
                      <a:r>
                        <a:rPr lang="en-US" sz="1800"/>
                        <a:t>Supported Kernel</a:t>
                      </a:r>
                    </a:p>
                  </a:txBody>
                  <a:tcPr marL="15591" marR="15591" marT="15591" marB="15591" anchor="ctr"/>
                </a:tc>
                <a:tc>
                  <a:txBody>
                    <a:bodyPr/>
                    <a:lstStyle/>
                    <a:p>
                      <a:r>
                        <a:rPr lang="en-US" sz="1800" dirty="0"/>
                        <a:t>Supported Image</a:t>
                      </a:r>
                    </a:p>
                  </a:txBody>
                  <a:tcPr marL="15591" marR="15591" marT="15591" marB="15591" anchor="ctr"/>
                </a:tc>
              </a:tr>
              <a:tr h="152751">
                <a:tc>
                  <a:txBody>
                    <a:bodyPr/>
                    <a:lstStyle/>
                    <a:p>
                      <a:endParaRPr lang="en-US" sz="1800" kern="1200" dirty="0">
                        <a:solidFill>
                          <a:schemeClr val="tx1"/>
                        </a:solidFill>
                        <a:latin typeface="+mn-lt"/>
                        <a:ea typeface="+mn-ea"/>
                        <a:cs typeface="+mn-cs"/>
                      </a:endParaRPr>
                    </a:p>
                  </a:txBody>
                  <a:tcPr marL="15591" marR="15591" marT="15591" marB="15591" anchor="ctr">
                    <a:solidFill>
                      <a:srgbClr val="505050"/>
                    </a:solidFill>
                  </a:tcPr>
                </a:tc>
                <a:tc>
                  <a:txBody>
                    <a:bodyPr/>
                    <a:lstStyle/>
                    <a:p>
                      <a:endParaRPr lang="en-US" sz="1800" kern="1200" dirty="0">
                        <a:solidFill>
                          <a:schemeClr val="tx1"/>
                        </a:solidFill>
                        <a:latin typeface="+mn-lt"/>
                        <a:ea typeface="+mn-ea"/>
                        <a:cs typeface="+mn-cs"/>
                      </a:endParaRPr>
                    </a:p>
                  </a:txBody>
                  <a:tcPr marL="15591" marR="15591" marT="15591" marB="15591" anchor="ctr">
                    <a:solidFill>
                      <a:srgbClr val="505050"/>
                    </a:solidFill>
                  </a:tcPr>
                </a:tc>
                <a:tc>
                  <a:txBody>
                    <a:bodyPr/>
                    <a:lstStyle/>
                    <a:p>
                      <a:endParaRPr lang="en-US" sz="1800" kern="1200">
                        <a:solidFill>
                          <a:schemeClr val="tx1"/>
                        </a:solidFill>
                        <a:latin typeface="+mn-lt"/>
                        <a:ea typeface="+mn-ea"/>
                        <a:cs typeface="+mn-cs"/>
                      </a:endParaRPr>
                    </a:p>
                  </a:txBody>
                  <a:tcPr marL="15591" marR="15591" marT="15591" marB="15591" anchor="ctr">
                    <a:solidFill>
                      <a:srgbClr val="505050"/>
                    </a:solidFill>
                  </a:tcPr>
                </a:tc>
                <a:tc>
                  <a:txBody>
                    <a:bodyPr/>
                    <a:lstStyle/>
                    <a:p>
                      <a:endParaRPr lang="en-US" sz="1800" kern="1200" dirty="0">
                        <a:solidFill>
                          <a:schemeClr val="tx1"/>
                        </a:solidFill>
                        <a:latin typeface="+mn-lt"/>
                        <a:ea typeface="+mn-ea"/>
                        <a:cs typeface="+mn-cs"/>
                      </a:endParaRPr>
                    </a:p>
                  </a:txBody>
                  <a:tcPr marL="15591" marR="15591" marT="15591" marB="15591" anchor="ctr">
                    <a:solidFill>
                      <a:srgbClr val="505050"/>
                    </a:solidFill>
                  </a:tcPr>
                </a:tc>
              </a:tr>
              <a:tr h="421718">
                <a:tc rowSpan="4">
                  <a:txBody>
                    <a:bodyPr/>
                    <a:lstStyle/>
                    <a:p>
                      <a:r>
                        <a:rPr lang="en-US" sz="1800" kern="1200" dirty="0">
                          <a:solidFill>
                            <a:schemeClr val="tx1"/>
                          </a:solidFill>
                          <a:latin typeface="+mn-lt"/>
                          <a:ea typeface="+mn-ea"/>
                          <a:cs typeface="+mn-cs"/>
                        </a:rPr>
                        <a:t>Ubuntu</a:t>
                      </a:r>
                    </a:p>
                  </a:txBody>
                  <a:tcPr marL="15591" marR="15591" marT="15591" marB="15591" anchor="ctr">
                    <a:solidFill>
                      <a:srgbClr val="505050"/>
                    </a:solidFill>
                  </a:tcPr>
                </a:tc>
                <a:tc>
                  <a:txBody>
                    <a:bodyPr/>
                    <a:lstStyle/>
                    <a:p>
                      <a:r>
                        <a:rPr lang="en-US" sz="1800" kern="1200" dirty="0">
                          <a:solidFill>
                            <a:schemeClr val="tx1"/>
                          </a:solidFill>
                          <a:latin typeface="+mn-lt"/>
                          <a:ea typeface="+mn-ea"/>
                          <a:cs typeface="+mn-cs"/>
                        </a:rPr>
                        <a:t>12.04</a:t>
                      </a:r>
                    </a:p>
                  </a:txBody>
                  <a:tcPr marL="15591" marR="15591" marT="15591" marB="15591" anchor="ctr">
                    <a:solidFill>
                      <a:srgbClr val="505050"/>
                    </a:solidFill>
                  </a:tcPr>
                </a:tc>
                <a:tc>
                  <a:txBody>
                    <a:bodyPr/>
                    <a:lstStyle/>
                    <a:p>
                      <a:r>
                        <a:rPr lang="en-US" sz="1800" kern="1200">
                          <a:solidFill>
                            <a:schemeClr val="tx1"/>
                          </a:solidFill>
                          <a:latin typeface="+mn-lt"/>
                          <a:ea typeface="+mn-ea"/>
                          <a:cs typeface="+mn-cs"/>
                        </a:rPr>
                        <a:t>3.2.0-75.110</a:t>
                      </a:r>
                    </a:p>
                  </a:txBody>
                  <a:tcPr marL="15591" marR="15591" marT="15591" marB="15591" anchor="ctr">
                    <a:solidFill>
                      <a:srgbClr val="505050"/>
                    </a:solidFill>
                  </a:tcPr>
                </a:tc>
                <a:tc>
                  <a:txBody>
                    <a:bodyPr/>
                    <a:lstStyle/>
                    <a:p>
                      <a:r>
                        <a:rPr lang="en-US" sz="1800" kern="1200" dirty="0">
                          <a:solidFill>
                            <a:schemeClr val="tx1"/>
                          </a:solidFill>
                          <a:latin typeface="+mn-lt"/>
                          <a:ea typeface="+mn-ea"/>
                          <a:cs typeface="+mn-cs"/>
                        </a:rPr>
                        <a:t>Ubuntu-12_04_5-LTS-amd64-server-20150119-en-us-30GB</a:t>
                      </a:r>
                    </a:p>
                  </a:txBody>
                  <a:tcPr marL="15591" marR="15591" marT="15591" marB="15591" anchor="ctr">
                    <a:solidFill>
                      <a:srgbClr val="505050"/>
                    </a:solidFill>
                  </a:tcPr>
                </a:tc>
              </a:tr>
              <a:tr h="421718">
                <a:tc vMerge="1">
                  <a:txBody>
                    <a:bodyPr/>
                    <a:lstStyle/>
                    <a:p>
                      <a:endParaRPr lang="en-US"/>
                    </a:p>
                  </a:txBody>
                  <a:tcPr/>
                </a:tc>
                <a:tc>
                  <a:txBody>
                    <a:bodyPr/>
                    <a:lstStyle/>
                    <a:p>
                      <a:r>
                        <a:rPr lang="en-US" sz="1800" kern="1200" dirty="0">
                          <a:solidFill>
                            <a:schemeClr val="tx1"/>
                          </a:solidFill>
                          <a:latin typeface="+mn-lt"/>
                          <a:ea typeface="+mn-ea"/>
                          <a:cs typeface="+mn-cs"/>
                        </a:rPr>
                        <a:t>14.04</a:t>
                      </a:r>
                    </a:p>
                  </a:txBody>
                  <a:tcPr marL="15591" marR="15591" marT="15591" marB="15591" anchor="ctr">
                    <a:solidFill>
                      <a:srgbClr val="505050"/>
                    </a:solidFill>
                  </a:tcPr>
                </a:tc>
                <a:tc>
                  <a:txBody>
                    <a:bodyPr/>
                    <a:lstStyle/>
                    <a:p>
                      <a:r>
                        <a:rPr lang="en-US" sz="1800" kern="1200">
                          <a:solidFill>
                            <a:schemeClr val="tx1"/>
                          </a:solidFill>
                          <a:latin typeface="+mn-lt"/>
                          <a:ea typeface="+mn-ea"/>
                          <a:cs typeface="+mn-cs"/>
                        </a:rPr>
                        <a:t>3.13.0-44.73</a:t>
                      </a:r>
                    </a:p>
                  </a:txBody>
                  <a:tcPr marL="15591" marR="15591" marT="15591" marB="15591" anchor="ctr">
                    <a:solidFill>
                      <a:srgbClr val="505050"/>
                    </a:solidFill>
                  </a:tcPr>
                </a:tc>
                <a:tc>
                  <a:txBody>
                    <a:bodyPr/>
                    <a:lstStyle/>
                    <a:p>
                      <a:r>
                        <a:rPr lang="en-US" sz="1800" kern="1200" dirty="0">
                          <a:solidFill>
                            <a:schemeClr val="tx1"/>
                          </a:solidFill>
                          <a:latin typeface="+mn-lt"/>
                          <a:ea typeface="+mn-ea"/>
                          <a:cs typeface="+mn-cs"/>
                        </a:rPr>
                        <a:t>Ubuntu-14_04_1-LTS-amd64-server-20150123-en-us-30GB</a:t>
                      </a:r>
                    </a:p>
                  </a:txBody>
                  <a:tcPr marL="15591" marR="15591" marT="15591" marB="15591" anchor="ctr">
                    <a:solidFill>
                      <a:srgbClr val="505050"/>
                    </a:solidFill>
                  </a:tcPr>
                </a:tc>
              </a:tr>
              <a:tr h="421718">
                <a:tc vMerge="1">
                  <a:txBody>
                    <a:bodyPr/>
                    <a:lstStyle/>
                    <a:p>
                      <a:endParaRPr lang="en-US"/>
                    </a:p>
                  </a:txBody>
                  <a:tcPr/>
                </a:tc>
                <a:tc>
                  <a:txBody>
                    <a:bodyPr/>
                    <a:lstStyle/>
                    <a:p>
                      <a:r>
                        <a:rPr lang="en-US" sz="1800" kern="1200" dirty="0">
                          <a:solidFill>
                            <a:schemeClr val="tx1"/>
                          </a:solidFill>
                          <a:latin typeface="+mn-lt"/>
                          <a:ea typeface="+mn-ea"/>
                          <a:cs typeface="+mn-cs"/>
                        </a:rPr>
                        <a:t>14.10</a:t>
                      </a:r>
                    </a:p>
                  </a:txBody>
                  <a:tcPr marL="15591" marR="15591" marT="15591" marB="15591" anchor="ctr">
                    <a:solidFill>
                      <a:srgbClr val="505050"/>
                    </a:solidFill>
                  </a:tcPr>
                </a:tc>
                <a:tc>
                  <a:txBody>
                    <a:bodyPr/>
                    <a:lstStyle/>
                    <a:p>
                      <a:r>
                        <a:rPr lang="en-US" sz="1800" kern="1200" dirty="0">
                          <a:solidFill>
                            <a:schemeClr val="tx1"/>
                          </a:solidFill>
                          <a:latin typeface="+mn-lt"/>
                          <a:ea typeface="+mn-ea"/>
                          <a:cs typeface="+mn-cs"/>
                        </a:rPr>
                        <a:t>3.16.0-29.39</a:t>
                      </a:r>
                    </a:p>
                  </a:txBody>
                  <a:tcPr marL="15591" marR="15591" marT="15591" marB="15591" anchor="ctr">
                    <a:solidFill>
                      <a:srgbClr val="505050"/>
                    </a:solidFill>
                  </a:tcPr>
                </a:tc>
                <a:tc>
                  <a:txBody>
                    <a:bodyPr/>
                    <a:lstStyle/>
                    <a:p>
                      <a:r>
                        <a:rPr lang="en-US" sz="1800" kern="1200" dirty="0">
                          <a:solidFill>
                            <a:schemeClr val="tx1"/>
                          </a:solidFill>
                          <a:latin typeface="+mn-lt"/>
                          <a:ea typeface="+mn-ea"/>
                          <a:cs typeface="+mn-cs"/>
                        </a:rPr>
                        <a:t>Ubuntu-14_10-amd64-server-20150202-en-us-30GB</a:t>
                      </a:r>
                    </a:p>
                  </a:txBody>
                  <a:tcPr marL="15591" marR="15591" marT="15591" marB="15591" anchor="ctr">
                    <a:solidFill>
                      <a:srgbClr val="505050"/>
                    </a:solidFill>
                  </a:tcPr>
                </a:tc>
              </a:tr>
              <a:tr h="421718">
                <a:tc vMerge="1">
                  <a:txBody>
                    <a:bodyPr/>
                    <a:lstStyle/>
                    <a:p>
                      <a:endParaRPr lang="en-US"/>
                    </a:p>
                  </a:txBody>
                  <a:tcPr/>
                </a:tc>
                <a:tc>
                  <a:txBody>
                    <a:bodyPr/>
                    <a:lstStyle/>
                    <a:p>
                      <a:r>
                        <a:rPr lang="en-US" sz="1800" kern="1200" dirty="0">
                          <a:solidFill>
                            <a:schemeClr val="tx1"/>
                          </a:solidFill>
                          <a:latin typeface="+mn-lt"/>
                          <a:ea typeface="+mn-ea"/>
                          <a:cs typeface="+mn-cs"/>
                        </a:rPr>
                        <a:t>15.04</a:t>
                      </a:r>
                    </a:p>
                  </a:txBody>
                  <a:tcPr marL="15591" marR="15591" marT="15591" marB="15591" anchor="ctr">
                    <a:solidFill>
                      <a:srgbClr val="505050"/>
                    </a:solidFill>
                  </a:tcPr>
                </a:tc>
                <a:tc>
                  <a:txBody>
                    <a:bodyPr/>
                    <a:lstStyle/>
                    <a:p>
                      <a:r>
                        <a:rPr lang="en-US" sz="1800" kern="1200" dirty="0">
                          <a:solidFill>
                            <a:schemeClr val="tx1"/>
                          </a:solidFill>
                          <a:latin typeface="+mn-lt"/>
                          <a:ea typeface="+mn-ea"/>
                          <a:cs typeface="+mn-cs"/>
                        </a:rPr>
                        <a:t>3.19.0-15</a:t>
                      </a:r>
                    </a:p>
                  </a:txBody>
                  <a:tcPr marL="15591" marR="15591" marT="15591" marB="15591" anchor="ctr">
                    <a:solidFill>
                      <a:srgbClr val="505050"/>
                    </a:solidFill>
                  </a:tcPr>
                </a:tc>
                <a:tc>
                  <a:txBody>
                    <a:bodyPr/>
                    <a:lstStyle/>
                    <a:p>
                      <a:r>
                        <a:rPr lang="en-US" sz="1800" kern="1200" dirty="0">
                          <a:solidFill>
                            <a:schemeClr val="tx1"/>
                          </a:solidFill>
                          <a:latin typeface="+mn-lt"/>
                          <a:ea typeface="+mn-ea"/>
                          <a:cs typeface="+mn-cs"/>
                        </a:rPr>
                        <a:t>Ubuntu-15_04-amd64-server-20150422-en-us-30GB</a:t>
                      </a:r>
                    </a:p>
                  </a:txBody>
                  <a:tcPr marL="15591" marR="15591" marT="15591" marB="15591" anchor="ctr">
                    <a:solidFill>
                      <a:srgbClr val="505050"/>
                    </a:solidFill>
                  </a:tcPr>
                </a:tc>
              </a:tr>
              <a:tr h="421718">
                <a:tc>
                  <a:txBody>
                    <a:bodyPr/>
                    <a:lstStyle/>
                    <a:p>
                      <a:r>
                        <a:rPr lang="en-US" sz="1800" kern="1200">
                          <a:solidFill>
                            <a:schemeClr val="tx1"/>
                          </a:solidFill>
                          <a:latin typeface="+mn-lt"/>
                          <a:ea typeface="+mn-ea"/>
                          <a:cs typeface="+mn-cs"/>
                        </a:rPr>
                        <a:t>SUSE</a:t>
                      </a:r>
                    </a:p>
                  </a:txBody>
                  <a:tcPr marL="15591" marR="15591" marT="15591" marB="15591" anchor="ctr">
                    <a:solidFill>
                      <a:srgbClr val="505050"/>
                    </a:solidFill>
                  </a:tcPr>
                </a:tc>
                <a:tc>
                  <a:txBody>
                    <a:bodyPr/>
                    <a:lstStyle/>
                    <a:p>
                      <a:r>
                        <a:rPr lang="en-US" sz="1800" kern="1200" dirty="0">
                          <a:solidFill>
                            <a:schemeClr val="tx1"/>
                          </a:solidFill>
                          <a:latin typeface="+mn-lt"/>
                          <a:ea typeface="+mn-ea"/>
                          <a:cs typeface="+mn-cs"/>
                        </a:rPr>
                        <a:t>SLES 12</a:t>
                      </a:r>
                    </a:p>
                  </a:txBody>
                  <a:tcPr marL="15591" marR="15591" marT="15591" marB="15591" anchor="ctr">
                    <a:solidFill>
                      <a:srgbClr val="505050"/>
                    </a:solidFill>
                  </a:tcPr>
                </a:tc>
                <a:tc>
                  <a:txBody>
                    <a:bodyPr/>
                    <a:lstStyle/>
                    <a:p>
                      <a:r>
                        <a:rPr lang="en-US" sz="1800" kern="1200" dirty="0">
                          <a:solidFill>
                            <a:schemeClr val="tx1"/>
                          </a:solidFill>
                          <a:latin typeface="+mn-lt"/>
                          <a:ea typeface="+mn-ea"/>
                          <a:cs typeface="+mn-cs"/>
                        </a:rPr>
                        <a:t>3.12.36-38.1</a:t>
                      </a:r>
                    </a:p>
                  </a:txBody>
                  <a:tcPr marL="15591" marR="15591" marT="15591" marB="15591" anchor="ctr">
                    <a:solidFill>
                      <a:srgbClr val="505050"/>
                    </a:solidFill>
                  </a:tcPr>
                </a:tc>
                <a:tc>
                  <a:txBody>
                    <a:bodyPr/>
                    <a:lstStyle/>
                    <a:p>
                      <a:r>
                        <a:rPr lang="en-US" sz="1800" kern="1200" dirty="0">
                          <a:solidFill>
                            <a:schemeClr val="tx1"/>
                          </a:solidFill>
                          <a:latin typeface="+mn-lt"/>
                          <a:ea typeface="+mn-ea"/>
                          <a:cs typeface="+mn-cs"/>
                        </a:rPr>
                        <a:t>suse-sles-12-priority-v20150213</a:t>
                      </a:r>
                      <a:br>
                        <a:rPr lang="en-US" sz="1800" kern="1200" dirty="0">
                          <a:solidFill>
                            <a:schemeClr val="tx1"/>
                          </a:solidFill>
                          <a:latin typeface="+mn-lt"/>
                          <a:ea typeface="+mn-ea"/>
                          <a:cs typeface="+mn-cs"/>
                        </a:rPr>
                      </a:br>
                      <a:r>
                        <a:rPr lang="en-US" sz="1800" kern="1200" dirty="0">
                          <a:solidFill>
                            <a:schemeClr val="tx1"/>
                          </a:solidFill>
                          <a:latin typeface="+mn-lt"/>
                          <a:ea typeface="+mn-ea"/>
                          <a:cs typeface="+mn-cs"/>
                        </a:rPr>
                        <a:t>suse-sles-12-v20150213</a:t>
                      </a:r>
                    </a:p>
                  </a:txBody>
                  <a:tcPr marL="15591" marR="15591" marT="15591" marB="15591" anchor="ctr">
                    <a:solidFill>
                      <a:srgbClr val="505050"/>
                    </a:solidFill>
                  </a:tcPr>
                </a:tc>
              </a:tr>
              <a:tr h="169269">
                <a:tc>
                  <a:txBody>
                    <a:bodyPr/>
                    <a:lstStyle/>
                    <a:p>
                      <a:r>
                        <a:rPr lang="en-US" sz="1800" kern="1200">
                          <a:solidFill>
                            <a:schemeClr val="tx1"/>
                          </a:solidFill>
                          <a:latin typeface="+mn-lt"/>
                          <a:ea typeface="+mn-ea"/>
                          <a:cs typeface="+mn-cs"/>
                        </a:rPr>
                        <a:t>CoreOS</a:t>
                      </a:r>
                    </a:p>
                  </a:txBody>
                  <a:tcPr marL="15591" marR="15591" marT="15591" marB="15591" anchor="ctr">
                    <a:solidFill>
                      <a:srgbClr val="505050"/>
                    </a:solidFill>
                  </a:tcPr>
                </a:tc>
                <a:tc>
                  <a:txBody>
                    <a:bodyPr/>
                    <a:lstStyle/>
                    <a:p>
                      <a:r>
                        <a:rPr lang="en-US" sz="1800" kern="1200">
                          <a:solidFill>
                            <a:schemeClr val="tx1"/>
                          </a:solidFill>
                          <a:latin typeface="+mn-lt"/>
                          <a:ea typeface="+mn-ea"/>
                          <a:cs typeface="+mn-cs"/>
                        </a:rPr>
                        <a:t>584.0.0</a:t>
                      </a:r>
                    </a:p>
                  </a:txBody>
                  <a:tcPr marL="15591" marR="15591" marT="15591" marB="15591" anchor="ctr">
                    <a:solidFill>
                      <a:srgbClr val="505050"/>
                    </a:solidFill>
                  </a:tcPr>
                </a:tc>
                <a:tc>
                  <a:txBody>
                    <a:bodyPr/>
                    <a:lstStyle/>
                    <a:p>
                      <a:r>
                        <a:rPr lang="en-US" sz="1800" kern="1200" dirty="0">
                          <a:solidFill>
                            <a:schemeClr val="tx1"/>
                          </a:solidFill>
                          <a:latin typeface="+mn-lt"/>
                          <a:ea typeface="+mn-ea"/>
                          <a:cs typeface="+mn-cs"/>
                        </a:rPr>
                        <a:t>3.18.4</a:t>
                      </a:r>
                    </a:p>
                  </a:txBody>
                  <a:tcPr marL="15591" marR="15591" marT="15591" marB="15591" anchor="ctr">
                    <a:solidFill>
                      <a:srgbClr val="505050"/>
                    </a:solidFill>
                  </a:tcPr>
                </a:tc>
                <a:tc>
                  <a:txBody>
                    <a:bodyPr/>
                    <a:lstStyle/>
                    <a:p>
                      <a:r>
                        <a:rPr lang="en-US" sz="1800" kern="1200" dirty="0">
                          <a:solidFill>
                            <a:schemeClr val="tx1"/>
                          </a:solidFill>
                          <a:latin typeface="+mn-lt"/>
                          <a:ea typeface="+mn-ea"/>
                          <a:cs typeface="+mn-cs"/>
                        </a:rPr>
                        <a:t>CoreOS 584.0.0</a:t>
                      </a:r>
                    </a:p>
                  </a:txBody>
                  <a:tcPr marL="15591" marR="15591" marT="15591" marB="15591" anchor="ctr">
                    <a:solidFill>
                      <a:srgbClr val="505050"/>
                    </a:solidFill>
                  </a:tcPr>
                </a:tc>
              </a:tr>
              <a:tr h="169269">
                <a:tc rowSpan="2">
                  <a:txBody>
                    <a:bodyPr/>
                    <a:lstStyle/>
                    <a:p>
                      <a:r>
                        <a:rPr lang="en-US" sz="1800" kern="1200">
                          <a:solidFill>
                            <a:schemeClr val="tx1"/>
                          </a:solidFill>
                          <a:latin typeface="+mn-lt"/>
                          <a:ea typeface="+mn-ea"/>
                          <a:cs typeface="+mn-cs"/>
                        </a:rPr>
                        <a:t>CentOS</a:t>
                      </a:r>
                    </a:p>
                  </a:txBody>
                  <a:tcPr marL="15591" marR="15591" marT="15591" marB="15591" anchor="ctr">
                    <a:solidFill>
                      <a:srgbClr val="505050"/>
                    </a:solidFill>
                  </a:tcPr>
                </a:tc>
                <a:tc>
                  <a:txBody>
                    <a:bodyPr/>
                    <a:lstStyle/>
                    <a:p>
                      <a:r>
                        <a:rPr lang="en-US" sz="1800" kern="1200">
                          <a:solidFill>
                            <a:schemeClr val="tx1"/>
                          </a:solidFill>
                          <a:latin typeface="+mn-lt"/>
                          <a:ea typeface="+mn-ea"/>
                          <a:cs typeface="+mn-cs"/>
                        </a:rPr>
                        <a:t>6.5, 6.6, 7.0</a:t>
                      </a:r>
                    </a:p>
                  </a:txBody>
                  <a:tcPr marL="15591" marR="15591" marT="15591" marB="15591" anchor="ctr">
                    <a:solidFill>
                      <a:srgbClr val="505050"/>
                    </a:solidFill>
                  </a:tcPr>
                </a:tc>
                <a:tc>
                  <a:txBody>
                    <a:bodyPr/>
                    <a:lstStyle/>
                    <a:p>
                      <a:endParaRPr lang="en-US" sz="1800" kern="1200" dirty="0">
                        <a:solidFill>
                          <a:schemeClr val="tx1"/>
                        </a:solidFill>
                        <a:latin typeface="+mn-lt"/>
                        <a:ea typeface="+mn-ea"/>
                        <a:cs typeface="+mn-cs"/>
                      </a:endParaRPr>
                    </a:p>
                  </a:txBody>
                  <a:tcPr marL="15591" marR="15591" marT="15591" marB="15591" anchor="ctr">
                    <a:solidFill>
                      <a:srgbClr val="505050"/>
                    </a:solidFill>
                  </a:tcPr>
                </a:tc>
                <a:tc>
                  <a:txBody>
                    <a:bodyPr/>
                    <a:lstStyle/>
                    <a:p>
                      <a:r>
                        <a:rPr lang="en-US" sz="1800" dirty="0">
                          <a:hlinkClick r:id="rId3"/>
                        </a:rPr>
                        <a:t>LIS 4.0 Required </a:t>
                      </a:r>
                      <a:endParaRPr lang="en-US" sz="1800" dirty="0"/>
                    </a:p>
                  </a:txBody>
                  <a:tcPr marL="15591" marR="15591" marT="15591" marB="15591" anchor="ctr">
                    <a:solidFill>
                      <a:srgbClr val="505050"/>
                    </a:solidFill>
                  </a:tcPr>
                </a:tc>
              </a:tr>
              <a:tr h="169269">
                <a:tc vMerge="1">
                  <a:txBody>
                    <a:bodyPr/>
                    <a:lstStyle/>
                    <a:p>
                      <a:endParaRPr lang="en-US"/>
                    </a:p>
                  </a:txBody>
                  <a:tcPr/>
                </a:tc>
                <a:tc>
                  <a:txBody>
                    <a:bodyPr/>
                    <a:lstStyle/>
                    <a:p>
                      <a:r>
                        <a:rPr lang="en-US" sz="1800" kern="1200">
                          <a:solidFill>
                            <a:schemeClr val="tx1"/>
                          </a:solidFill>
                          <a:latin typeface="+mn-lt"/>
                          <a:ea typeface="+mn-ea"/>
                          <a:cs typeface="+mn-cs"/>
                        </a:rPr>
                        <a:t>7.1</a:t>
                      </a:r>
                    </a:p>
                  </a:txBody>
                  <a:tcPr marL="15591" marR="15591" marT="15591" marB="15591" anchor="ctr">
                    <a:solidFill>
                      <a:srgbClr val="505050"/>
                    </a:solidFill>
                  </a:tcPr>
                </a:tc>
                <a:tc>
                  <a:txBody>
                    <a:bodyPr/>
                    <a:lstStyle/>
                    <a:p>
                      <a:r>
                        <a:rPr lang="en-US" sz="1800" kern="1200" dirty="0">
                          <a:solidFill>
                            <a:schemeClr val="tx1"/>
                          </a:solidFill>
                          <a:latin typeface="+mn-lt"/>
                          <a:ea typeface="+mn-ea"/>
                          <a:cs typeface="+mn-cs"/>
                        </a:rPr>
                        <a:t>3.10.0-229.1.2.el7</a:t>
                      </a:r>
                    </a:p>
                  </a:txBody>
                  <a:tcPr marL="15591" marR="15591" marT="15591" marB="15591" anchor="ctr">
                    <a:solidFill>
                      <a:srgbClr val="505050"/>
                    </a:solidFill>
                  </a:tcPr>
                </a:tc>
                <a:tc>
                  <a:txBody>
                    <a:bodyPr/>
                    <a:lstStyle/>
                    <a:p>
                      <a:r>
                        <a:rPr lang="en-US" sz="1800" dirty="0">
                          <a:hlinkClick r:id="rId3"/>
                        </a:rPr>
                        <a:t>LIS 4.0 Recommended </a:t>
                      </a:r>
                      <a:endParaRPr lang="en-US" sz="1800" dirty="0"/>
                    </a:p>
                  </a:txBody>
                  <a:tcPr marL="15591" marR="15591" marT="15591" marB="15591" anchor="ctr">
                    <a:solidFill>
                      <a:srgbClr val="505050"/>
                    </a:solidFill>
                  </a:tcPr>
                </a:tc>
              </a:tr>
              <a:tr h="169269">
                <a:tc rowSpan="2">
                  <a:txBody>
                    <a:bodyPr/>
                    <a:lstStyle/>
                    <a:p>
                      <a:r>
                        <a:rPr lang="en-US" sz="1800" kern="1200">
                          <a:solidFill>
                            <a:schemeClr val="tx1"/>
                          </a:solidFill>
                          <a:latin typeface="+mn-lt"/>
                          <a:ea typeface="+mn-ea"/>
                          <a:cs typeface="+mn-cs"/>
                        </a:rPr>
                        <a:t>Oracle</a:t>
                      </a:r>
                    </a:p>
                  </a:txBody>
                  <a:tcPr marL="15591" marR="15591" marT="15591" marB="15591" anchor="ctr">
                    <a:solidFill>
                      <a:srgbClr val="505050"/>
                    </a:solidFill>
                  </a:tcPr>
                </a:tc>
                <a:tc>
                  <a:txBody>
                    <a:bodyPr/>
                    <a:lstStyle/>
                    <a:p>
                      <a:r>
                        <a:rPr lang="en-US" sz="1800" kern="1200">
                          <a:solidFill>
                            <a:schemeClr val="tx1"/>
                          </a:solidFill>
                          <a:latin typeface="+mn-lt"/>
                          <a:ea typeface="+mn-ea"/>
                          <a:cs typeface="+mn-cs"/>
                        </a:rPr>
                        <a:t>6.4</a:t>
                      </a:r>
                    </a:p>
                  </a:txBody>
                  <a:tcPr marL="15591" marR="15591" marT="15591" marB="15591" anchor="ctr">
                    <a:solidFill>
                      <a:srgbClr val="505050"/>
                    </a:solidFill>
                  </a:tcPr>
                </a:tc>
                <a:tc>
                  <a:txBody>
                    <a:bodyPr/>
                    <a:lstStyle/>
                    <a:p>
                      <a:endParaRPr lang="en-US" sz="1800" kern="1200" dirty="0">
                        <a:solidFill>
                          <a:schemeClr val="tx1"/>
                        </a:solidFill>
                        <a:latin typeface="+mn-lt"/>
                        <a:ea typeface="+mn-ea"/>
                        <a:cs typeface="+mn-cs"/>
                      </a:endParaRPr>
                    </a:p>
                  </a:txBody>
                  <a:tcPr marL="15591" marR="15591" marT="15591" marB="15591" anchor="ctr">
                    <a:solidFill>
                      <a:srgbClr val="505050"/>
                    </a:solidFill>
                  </a:tcPr>
                </a:tc>
                <a:tc>
                  <a:txBody>
                    <a:bodyPr/>
                    <a:lstStyle/>
                    <a:p>
                      <a:r>
                        <a:rPr lang="en-US" sz="1800" dirty="0">
                          <a:hlinkClick r:id="rId3"/>
                        </a:rPr>
                        <a:t>LIS 4.0 Required </a:t>
                      </a:r>
                      <a:endParaRPr lang="en-US" sz="1800" dirty="0"/>
                    </a:p>
                  </a:txBody>
                  <a:tcPr marL="15591" marR="15591" marT="15591" marB="15591" anchor="ctr">
                    <a:solidFill>
                      <a:srgbClr val="505050"/>
                    </a:solidFill>
                  </a:tcPr>
                </a:tc>
              </a:tr>
              <a:tr h="169269">
                <a:tc vMerge="1">
                  <a:txBody>
                    <a:bodyPr/>
                    <a:lstStyle/>
                    <a:p>
                      <a:endParaRPr lang="en-US"/>
                    </a:p>
                  </a:txBody>
                  <a:tcPr/>
                </a:tc>
                <a:tc>
                  <a:txBody>
                    <a:bodyPr/>
                    <a:lstStyle/>
                    <a:p>
                      <a:r>
                        <a:rPr lang="en-US" sz="1800" kern="1200">
                          <a:solidFill>
                            <a:schemeClr val="tx1"/>
                          </a:solidFill>
                          <a:latin typeface="+mn-lt"/>
                          <a:ea typeface="+mn-ea"/>
                          <a:cs typeface="+mn-cs"/>
                        </a:rPr>
                        <a:t>7.0</a:t>
                      </a:r>
                    </a:p>
                  </a:txBody>
                  <a:tcPr marL="15591" marR="15591" marT="15591" marB="15591" anchor="ctr">
                    <a:solidFill>
                      <a:srgbClr val="505050"/>
                    </a:solidFill>
                  </a:tcPr>
                </a:tc>
                <a:tc>
                  <a:txBody>
                    <a:bodyPr/>
                    <a:lstStyle/>
                    <a:p>
                      <a:endParaRPr lang="en-US" sz="1800" kern="1200" dirty="0">
                        <a:solidFill>
                          <a:schemeClr val="tx1"/>
                        </a:solidFill>
                        <a:latin typeface="+mn-lt"/>
                        <a:ea typeface="+mn-ea"/>
                        <a:cs typeface="+mn-cs"/>
                      </a:endParaRPr>
                    </a:p>
                  </a:txBody>
                  <a:tcPr marL="15591" marR="15591" marT="15591" marB="15591" anchor="ctr">
                    <a:solidFill>
                      <a:srgbClr val="505050"/>
                    </a:solidFill>
                  </a:tcPr>
                </a:tc>
                <a:tc>
                  <a:txBody>
                    <a:bodyPr/>
                    <a:lstStyle/>
                    <a:p>
                      <a:r>
                        <a:rPr lang="en-US" sz="1800" kern="1200" dirty="0">
                          <a:solidFill>
                            <a:schemeClr val="tx1"/>
                          </a:solidFill>
                          <a:latin typeface="+mn-lt"/>
                          <a:ea typeface="+mn-ea"/>
                          <a:cs typeface="+mn-cs"/>
                        </a:rPr>
                        <a:t>Contact Support for details</a:t>
                      </a:r>
                    </a:p>
                  </a:txBody>
                  <a:tcPr marL="15591" marR="15591" marT="15591" marB="15591" anchor="ctr">
                    <a:solidFill>
                      <a:srgbClr val="505050"/>
                    </a:solidFill>
                  </a:tcPr>
                </a:tc>
              </a:tr>
            </a:tbl>
          </a:graphicData>
        </a:graphic>
      </p:graphicFrame>
      <p:sp>
        <p:nvSpPr>
          <p:cNvPr id="7" name="Text Placeholder 2"/>
          <p:cNvSpPr txBox="1">
            <a:spLocks/>
          </p:cNvSpPr>
          <p:nvPr/>
        </p:nvSpPr>
        <p:spPr>
          <a:xfrm>
            <a:off x="86920" y="5800205"/>
            <a:ext cx="12151117" cy="981979"/>
          </a:xfrm>
          <a:prstGeom prst="rect">
            <a:avLst/>
          </a:prstGeom>
        </p:spPr>
        <p:txBody>
          <a:bodyPr vert="horz" wrap="square" lIns="150602" tIns="120481" rIns="150602" bIns="120481"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Actual performance may vary depending on the </a:t>
            </a:r>
            <a:r>
              <a:rPr lang="en-US" dirty="0" err="1">
                <a:gradFill>
                  <a:gsLst>
                    <a:gs pos="1250">
                      <a:srgbClr val="FFFFFF"/>
                    </a:gs>
                    <a:gs pos="100000">
                      <a:srgbClr val="FFFFFF"/>
                    </a:gs>
                  </a:gsLst>
                  <a:lin ang="5400000" scaled="0"/>
                </a:gradFill>
                <a:latin typeface="Segoe UI Light"/>
              </a:rPr>
              <a:t>distro</a:t>
            </a:r>
            <a:r>
              <a:rPr lang="en-US" dirty="0">
                <a:gradFill>
                  <a:gsLst>
                    <a:gs pos="1250">
                      <a:srgbClr val="FFFFFF"/>
                    </a:gs>
                    <a:gs pos="100000">
                      <a:srgbClr val="FFFFFF"/>
                    </a:gs>
                  </a:gsLst>
                  <a:lin ang="5400000" scaled="0"/>
                </a:gradFill>
                <a:latin typeface="Segoe UI Light"/>
              </a:rPr>
              <a:t>, settings and file system</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See more Linux instructions on Premium Storage document at azure.microsoft.com</a:t>
            </a:r>
          </a:p>
        </p:txBody>
      </p:sp>
    </p:spTree>
    <p:extLst>
      <p:ext uri="{BB962C8B-B14F-4D97-AF65-F5344CB8AC3E}">
        <p14:creationId xmlns:p14="http://schemas.microsoft.com/office/powerpoint/2010/main" val="238270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Topics</a:t>
            </a:r>
            <a:endParaRPr lang="en-US" dirty="0"/>
          </a:p>
        </p:txBody>
      </p:sp>
      <p:grpSp>
        <p:nvGrpSpPr>
          <p:cNvPr id="18" name="Group 4"/>
          <p:cNvGrpSpPr/>
          <p:nvPr/>
        </p:nvGrpSpPr>
        <p:grpSpPr>
          <a:xfrm>
            <a:off x="277003" y="1516062"/>
            <a:ext cx="2812181" cy="5029199"/>
            <a:chOff x="277003" y="1516062"/>
            <a:chExt cx="2812181" cy="5029199"/>
          </a:xfrm>
        </p:grpSpPr>
        <p:sp>
          <p:nvSpPr>
            <p:cNvPr id="4" name="Freeform 24"/>
            <p:cNvSpPr/>
            <p:nvPr/>
          </p:nvSpPr>
          <p:spPr>
            <a:xfrm>
              <a:off x="277003" y="1516062"/>
              <a:ext cx="2812181" cy="5029199"/>
            </a:xfrm>
            <a:custGeom>
              <a:avLst/>
              <a:gdLst>
                <a:gd name="connsiteX0" fmla="*/ 0 w 2812181"/>
                <a:gd name="connsiteY0" fmla="*/ 281218 h 5029199"/>
                <a:gd name="connsiteX1" fmla="*/ 281218 w 2812181"/>
                <a:gd name="connsiteY1" fmla="*/ 0 h 5029199"/>
                <a:gd name="connsiteX2" fmla="*/ 2530963 w 2812181"/>
                <a:gd name="connsiteY2" fmla="*/ 0 h 5029199"/>
                <a:gd name="connsiteX3" fmla="*/ 2812181 w 2812181"/>
                <a:gd name="connsiteY3" fmla="*/ 281218 h 5029199"/>
                <a:gd name="connsiteX4" fmla="*/ 2812181 w 2812181"/>
                <a:gd name="connsiteY4" fmla="*/ 4747981 h 5029199"/>
                <a:gd name="connsiteX5" fmla="*/ 2530963 w 2812181"/>
                <a:gd name="connsiteY5" fmla="*/ 5029199 h 5029199"/>
                <a:gd name="connsiteX6" fmla="*/ 281218 w 2812181"/>
                <a:gd name="connsiteY6" fmla="*/ 5029199 h 5029199"/>
                <a:gd name="connsiteX7" fmla="*/ 0 w 2812181"/>
                <a:gd name="connsiteY7" fmla="*/ 4747981 h 5029199"/>
                <a:gd name="connsiteX8" fmla="*/ 0 w 2812181"/>
                <a:gd name="connsiteY8" fmla="*/ 281218 h 502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1" h="5029199">
                  <a:moveTo>
                    <a:pt x="0" y="281218"/>
                  </a:moveTo>
                  <a:cubicBezTo>
                    <a:pt x="0" y="125906"/>
                    <a:pt x="125906" y="0"/>
                    <a:pt x="281218" y="0"/>
                  </a:cubicBezTo>
                  <a:lnTo>
                    <a:pt x="2530963" y="0"/>
                  </a:lnTo>
                  <a:cubicBezTo>
                    <a:pt x="2686275" y="0"/>
                    <a:pt x="2812181" y="125906"/>
                    <a:pt x="2812181" y="281218"/>
                  </a:cubicBezTo>
                  <a:lnTo>
                    <a:pt x="2812181" y="4747981"/>
                  </a:lnTo>
                  <a:cubicBezTo>
                    <a:pt x="2812181" y="4903293"/>
                    <a:pt x="2686275" y="5029199"/>
                    <a:pt x="2530963" y="5029199"/>
                  </a:cubicBezTo>
                  <a:lnTo>
                    <a:pt x="281218" y="5029199"/>
                  </a:lnTo>
                  <a:cubicBezTo>
                    <a:pt x="125906" y="5029199"/>
                    <a:pt x="0" y="4903293"/>
                    <a:pt x="0" y="4747981"/>
                  </a:cubicBezTo>
                  <a:lnTo>
                    <a:pt x="0" y="281218"/>
                  </a:lnTo>
                  <a:close/>
                </a:path>
              </a:pathLst>
            </a:cu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25730" tIns="125730" rIns="125730" bIns="3646169" numCol="1" spcCol="1270" anchor="ctr" anchorCtr="0">
              <a:noAutofit/>
            </a:bodyPr>
            <a:lstStyle/>
            <a:p>
              <a:pPr lvl="0" algn="ctr" defTabSz="1466850" rtl="0">
                <a:lnSpc>
                  <a:spcPct val="90000"/>
                </a:lnSpc>
                <a:spcBef>
                  <a:spcPct val="0"/>
                </a:spcBef>
                <a:spcAft>
                  <a:spcPct val="35000"/>
                </a:spcAft>
              </a:pPr>
              <a:r>
                <a:rPr lang="en-US" sz="3300" kern="1200" dirty="0" smtClean="0"/>
                <a:t>Service Specifications</a:t>
              </a:r>
              <a:endParaRPr lang="en-US" sz="3300" kern="1200" dirty="0"/>
            </a:p>
          </p:txBody>
        </p:sp>
        <p:sp>
          <p:nvSpPr>
            <p:cNvPr id="6" name="Freeform 25"/>
            <p:cNvSpPr/>
            <p:nvPr/>
          </p:nvSpPr>
          <p:spPr>
            <a:xfrm>
              <a:off x="561087" y="3026295"/>
              <a:ext cx="2249745" cy="1516372"/>
            </a:xfrm>
            <a:custGeom>
              <a:avLst/>
              <a:gdLst>
                <a:gd name="connsiteX0" fmla="*/ 0 w 2249745"/>
                <a:gd name="connsiteY0" fmla="*/ 151637 h 1516372"/>
                <a:gd name="connsiteX1" fmla="*/ 151637 w 2249745"/>
                <a:gd name="connsiteY1" fmla="*/ 0 h 1516372"/>
                <a:gd name="connsiteX2" fmla="*/ 2098108 w 2249745"/>
                <a:gd name="connsiteY2" fmla="*/ 0 h 1516372"/>
                <a:gd name="connsiteX3" fmla="*/ 2249745 w 2249745"/>
                <a:gd name="connsiteY3" fmla="*/ 151637 h 1516372"/>
                <a:gd name="connsiteX4" fmla="*/ 2249745 w 2249745"/>
                <a:gd name="connsiteY4" fmla="*/ 1364735 h 1516372"/>
                <a:gd name="connsiteX5" fmla="*/ 2098108 w 2249745"/>
                <a:gd name="connsiteY5" fmla="*/ 1516372 h 1516372"/>
                <a:gd name="connsiteX6" fmla="*/ 151637 w 2249745"/>
                <a:gd name="connsiteY6" fmla="*/ 1516372 h 1516372"/>
                <a:gd name="connsiteX7" fmla="*/ 0 w 2249745"/>
                <a:gd name="connsiteY7" fmla="*/ 1364735 h 1516372"/>
                <a:gd name="connsiteX8" fmla="*/ 0 w 2249745"/>
                <a:gd name="connsiteY8" fmla="*/ 151637 h 15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1516372">
                  <a:moveTo>
                    <a:pt x="0" y="151637"/>
                  </a:moveTo>
                  <a:cubicBezTo>
                    <a:pt x="0" y="67890"/>
                    <a:pt x="67890" y="0"/>
                    <a:pt x="151637" y="0"/>
                  </a:cubicBezTo>
                  <a:lnTo>
                    <a:pt x="2098108" y="0"/>
                  </a:lnTo>
                  <a:cubicBezTo>
                    <a:pt x="2181855" y="0"/>
                    <a:pt x="2249745" y="67890"/>
                    <a:pt x="2249745" y="151637"/>
                  </a:cubicBezTo>
                  <a:lnTo>
                    <a:pt x="2249745" y="1364735"/>
                  </a:lnTo>
                  <a:cubicBezTo>
                    <a:pt x="2249745" y="1448482"/>
                    <a:pt x="2181855" y="1516372"/>
                    <a:pt x="2098108" y="1516372"/>
                  </a:cubicBezTo>
                  <a:lnTo>
                    <a:pt x="151637" y="1516372"/>
                  </a:lnTo>
                  <a:cubicBezTo>
                    <a:pt x="67890" y="1516372"/>
                    <a:pt x="0" y="1448482"/>
                    <a:pt x="0" y="1364735"/>
                  </a:cubicBezTo>
                  <a:lnTo>
                    <a:pt x="0" y="15163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12993" tIns="95848" rIns="112993" bIns="95848" numCol="1" spcCol="1270" anchor="ctr" anchorCtr="0">
              <a:noAutofit/>
            </a:bodyPr>
            <a:lstStyle/>
            <a:p>
              <a:pPr lvl="0" algn="ctr" defTabSz="1200150" rtl="0">
                <a:lnSpc>
                  <a:spcPct val="90000"/>
                </a:lnSpc>
                <a:spcBef>
                  <a:spcPct val="0"/>
                </a:spcBef>
                <a:spcAft>
                  <a:spcPct val="35000"/>
                </a:spcAft>
              </a:pPr>
              <a:r>
                <a:rPr lang="en-US" sz="2700" kern="1200" baseline="0" dirty="0" smtClean="0"/>
                <a:t>VM and Disk sizes and limits</a:t>
              </a:r>
              <a:endParaRPr lang="en-US" sz="2700" kern="1200" dirty="0"/>
            </a:p>
          </p:txBody>
        </p:sp>
        <p:sp>
          <p:nvSpPr>
            <p:cNvPr id="7" name="Freeform 26"/>
            <p:cNvSpPr/>
            <p:nvPr/>
          </p:nvSpPr>
          <p:spPr>
            <a:xfrm>
              <a:off x="561087" y="4775956"/>
              <a:ext cx="2249745" cy="1516372"/>
            </a:xfrm>
            <a:custGeom>
              <a:avLst/>
              <a:gdLst>
                <a:gd name="connsiteX0" fmla="*/ 0 w 2249745"/>
                <a:gd name="connsiteY0" fmla="*/ 151637 h 1516372"/>
                <a:gd name="connsiteX1" fmla="*/ 151637 w 2249745"/>
                <a:gd name="connsiteY1" fmla="*/ 0 h 1516372"/>
                <a:gd name="connsiteX2" fmla="*/ 2098108 w 2249745"/>
                <a:gd name="connsiteY2" fmla="*/ 0 h 1516372"/>
                <a:gd name="connsiteX3" fmla="*/ 2249745 w 2249745"/>
                <a:gd name="connsiteY3" fmla="*/ 151637 h 1516372"/>
                <a:gd name="connsiteX4" fmla="*/ 2249745 w 2249745"/>
                <a:gd name="connsiteY4" fmla="*/ 1364735 h 1516372"/>
                <a:gd name="connsiteX5" fmla="*/ 2098108 w 2249745"/>
                <a:gd name="connsiteY5" fmla="*/ 1516372 h 1516372"/>
                <a:gd name="connsiteX6" fmla="*/ 151637 w 2249745"/>
                <a:gd name="connsiteY6" fmla="*/ 1516372 h 1516372"/>
                <a:gd name="connsiteX7" fmla="*/ 0 w 2249745"/>
                <a:gd name="connsiteY7" fmla="*/ 1364735 h 1516372"/>
                <a:gd name="connsiteX8" fmla="*/ 0 w 2249745"/>
                <a:gd name="connsiteY8" fmla="*/ 151637 h 15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1516372">
                  <a:moveTo>
                    <a:pt x="0" y="151637"/>
                  </a:moveTo>
                  <a:cubicBezTo>
                    <a:pt x="0" y="67890"/>
                    <a:pt x="67890" y="0"/>
                    <a:pt x="151637" y="0"/>
                  </a:cubicBezTo>
                  <a:lnTo>
                    <a:pt x="2098108" y="0"/>
                  </a:lnTo>
                  <a:cubicBezTo>
                    <a:pt x="2181855" y="0"/>
                    <a:pt x="2249745" y="67890"/>
                    <a:pt x="2249745" y="151637"/>
                  </a:cubicBezTo>
                  <a:lnTo>
                    <a:pt x="2249745" y="1364735"/>
                  </a:lnTo>
                  <a:cubicBezTo>
                    <a:pt x="2249745" y="1448482"/>
                    <a:pt x="2181855" y="1516372"/>
                    <a:pt x="2098108" y="1516372"/>
                  </a:cubicBezTo>
                  <a:lnTo>
                    <a:pt x="151637" y="1516372"/>
                  </a:lnTo>
                  <a:cubicBezTo>
                    <a:pt x="67890" y="1516372"/>
                    <a:pt x="0" y="1448482"/>
                    <a:pt x="0" y="1364735"/>
                  </a:cubicBezTo>
                  <a:lnTo>
                    <a:pt x="0" y="15163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12993" tIns="95848" rIns="112993" bIns="95848" numCol="1" spcCol="1270" anchor="ctr" anchorCtr="0">
              <a:noAutofit/>
            </a:bodyPr>
            <a:lstStyle/>
            <a:p>
              <a:pPr lvl="0" algn="ctr" defTabSz="1200150" rtl="0">
                <a:lnSpc>
                  <a:spcPct val="90000"/>
                </a:lnSpc>
                <a:spcBef>
                  <a:spcPct val="0"/>
                </a:spcBef>
                <a:spcAft>
                  <a:spcPct val="35000"/>
                </a:spcAft>
              </a:pPr>
              <a:r>
                <a:rPr lang="en-US" sz="2700" kern="1200" baseline="0" dirty="0" smtClean="0"/>
                <a:t>IOPS and Throughput</a:t>
              </a:r>
              <a:endParaRPr lang="en-US" sz="2700" kern="1200" dirty="0"/>
            </a:p>
          </p:txBody>
        </p:sp>
      </p:grpSp>
      <p:grpSp>
        <p:nvGrpSpPr>
          <p:cNvPr id="19" name="Group 31"/>
          <p:cNvGrpSpPr/>
          <p:nvPr/>
        </p:nvGrpSpPr>
        <p:grpSpPr>
          <a:xfrm>
            <a:off x="3302964" y="1516062"/>
            <a:ext cx="2812181" cy="5029199"/>
            <a:chOff x="3302964" y="1516062"/>
            <a:chExt cx="2812181" cy="5029199"/>
          </a:xfrm>
        </p:grpSpPr>
        <p:sp>
          <p:nvSpPr>
            <p:cNvPr id="8" name="Freeform 32"/>
            <p:cNvSpPr/>
            <p:nvPr/>
          </p:nvSpPr>
          <p:spPr>
            <a:xfrm>
              <a:off x="3302964" y="1516062"/>
              <a:ext cx="2812181" cy="5029199"/>
            </a:xfrm>
            <a:custGeom>
              <a:avLst/>
              <a:gdLst>
                <a:gd name="connsiteX0" fmla="*/ 0 w 2812181"/>
                <a:gd name="connsiteY0" fmla="*/ 281218 h 5029199"/>
                <a:gd name="connsiteX1" fmla="*/ 281218 w 2812181"/>
                <a:gd name="connsiteY1" fmla="*/ 0 h 5029199"/>
                <a:gd name="connsiteX2" fmla="*/ 2530963 w 2812181"/>
                <a:gd name="connsiteY2" fmla="*/ 0 h 5029199"/>
                <a:gd name="connsiteX3" fmla="*/ 2812181 w 2812181"/>
                <a:gd name="connsiteY3" fmla="*/ 281218 h 5029199"/>
                <a:gd name="connsiteX4" fmla="*/ 2812181 w 2812181"/>
                <a:gd name="connsiteY4" fmla="*/ 4747981 h 5029199"/>
                <a:gd name="connsiteX5" fmla="*/ 2530963 w 2812181"/>
                <a:gd name="connsiteY5" fmla="*/ 5029199 h 5029199"/>
                <a:gd name="connsiteX6" fmla="*/ 281218 w 2812181"/>
                <a:gd name="connsiteY6" fmla="*/ 5029199 h 5029199"/>
                <a:gd name="connsiteX7" fmla="*/ 0 w 2812181"/>
                <a:gd name="connsiteY7" fmla="*/ 4747981 h 5029199"/>
                <a:gd name="connsiteX8" fmla="*/ 0 w 2812181"/>
                <a:gd name="connsiteY8" fmla="*/ 281218 h 502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1" h="5029199">
                  <a:moveTo>
                    <a:pt x="0" y="281218"/>
                  </a:moveTo>
                  <a:cubicBezTo>
                    <a:pt x="0" y="125906"/>
                    <a:pt x="125906" y="0"/>
                    <a:pt x="281218" y="0"/>
                  </a:cubicBezTo>
                  <a:lnTo>
                    <a:pt x="2530963" y="0"/>
                  </a:lnTo>
                  <a:cubicBezTo>
                    <a:pt x="2686275" y="0"/>
                    <a:pt x="2812181" y="125906"/>
                    <a:pt x="2812181" y="281218"/>
                  </a:cubicBezTo>
                  <a:lnTo>
                    <a:pt x="2812181" y="4747981"/>
                  </a:lnTo>
                  <a:cubicBezTo>
                    <a:pt x="2812181" y="4903293"/>
                    <a:pt x="2686275" y="5029199"/>
                    <a:pt x="2530963" y="5029199"/>
                  </a:cubicBezTo>
                  <a:lnTo>
                    <a:pt x="281218" y="5029199"/>
                  </a:lnTo>
                  <a:cubicBezTo>
                    <a:pt x="125906" y="5029199"/>
                    <a:pt x="0" y="4903293"/>
                    <a:pt x="0" y="4747981"/>
                  </a:cubicBezTo>
                  <a:lnTo>
                    <a:pt x="0" y="281218"/>
                  </a:lnTo>
                  <a:close/>
                </a:path>
              </a:pathLst>
            </a:cu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25730" tIns="125730" rIns="125730" bIns="3646169" numCol="1" spcCol="1270" anchor="ctr" anchorCtr="0">
              <a:noAutofit/>
            </a:bodyPr>
            <a:lstStyle/>
            <a:p>
              <a:pPr lvl="0" algn="ctr" defTabSz="1466850" rtl="0">
                <a:lnSpc>
                  <a:spcPct val="90000"/>
                </a:lnSpc>
                <a:spcBef>
                  <a:spcPct val="0"/>
                </a:spcBef>
                <a:spcAft>
                  <a:spcPct val="35000"/>
                </a:spcAft>
              </a:pPr>
              <a:r>
                <a:rPr lang="en-US" sz="3300" kern="1200" baseline="0" dirty="0" smtClean="0"/>
                <a:t>Traffic Patterns</a:t>
              </a:r>
              <a:endParaRPr lang="en-US" sz="3300" kern="1200" dirty="0"/>
            </a:p>
          </p:txBody>
        </p:sp>
        <p:sp>
          <p:nvSpPr>
            <p:cNvPr id="9" name="Freeform 33"/>
            <p:cNvSpPr/>
            <p:nvPr/>
          </p:nvSpPr>
          <p:spPr>
            <a:xfrm>
              <a:off x="3584182" y="3025251"/>
              <a:ext cx="2249745" cy="988036"/>
            </a:xfrm>
            <a:custGeom>
              <a:avLst/>
              <a:gdLst>
                <a:gd name="connsiteX0" fmla="*/ 0 w 2249745"/>
                <a:gd name="connsiteY0" fmla="*/ 98804 h 988036"/>
                <a:gd name="connsiteX1" fmla="*/ 98804 w 2249745"/>
                <a:gd name="connsiteY1" fmla="*/ 0 h 988036"/>
                <a:gd name="connsiteX2" fmla="*/ 2150941 w 2249745"/>
                <a:gd name="connsiteY2" fmla="*/ 0 h 988036"/>
                <a:gd name="connsiteX3" fmla="*/ 2249745 w 2249745"/>
                <a:gd name="connsiteY3" fmla="*/ 98804 h 988036"/>
                <a:gd name="connsiteX4" fmla="*/ 2249745 w 2249745"/>
                <a:gd name="connsiteY4" fmla="*/ 889232 h 988036"/>
                <a:gd name="connsiteX5" fmla="*/ 2150941 w 2249745"/>
                <a:gd name="connsiteY5" fmla="*/ 988036 h 988036"/>
                <a:gd name="connsiteX6" fmla="*/ 98804 w 2249745"/>
                <a:gd name="connsiteY6" fmla="*/ 988036 h 988036"/>
                <a:gd name="connsiteX7" fmla="*/ 0 w 2249745"/>
                <a:gd name="connsiteY7" fmla="*/ 889232 h 988036"/>
                <a:gd name="connsiteX8" fmla="*/ 0 w 2249745"/>
                <a:gd name="connsiteY8" fmla="*/ 98804 h 98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988036">
                  <a:moveTo>
                    <a:pt x="0" y="98804"/>
                  </a:moveTo>
                  <a:cubicBezTo>
                    <a:pt x="0" y="44236"/>
                    <a:pt x="44236" y="0"/>
                    <a:pt x="98804" y="0"/>
                  </a:cubicBezTo>
                  <a:lnTo>
                    <a:pt x="2150941" y="0"/>
                  </a:lnTo>
                  <a:cubicBezTo>
                    <a:pt x="2205509" y="0"/>
                    <a:pt x="2249745" y="44236"/>
                    <a:pt x="2249745" y="98804"/>
                  </a:cubicBezTo>
                  <a:lnTo>
                    <a:pt x="2249745" y="889232"/>
                  </a:lnTo>
                  <a:cubicBezTo>
                    <a:pt x="2249745" y="943800"/>
                    <a:pt x="2205509" y="988036"/>
                    <a:pt x="2150941" y="988036"/>
                  </a:cubicBezTo>
                  <a:lnTo>
                    <a:pt x="98804" y="988036"/>
                  </a:lnTo>
                  <a:cubicBezTo>
                    <a:pt x="44236" y="988036"/>
                    <a:pt x="0" y="943800"/>
                    <a:pt x="0" y="889232"/>
                  </a:cubicBezTo>
                  <a:lnTo>
                    <a:pt x="0" y="98804"/>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97519" tIns="80374" rIns="97519" bIns="80374" numCol="1" spcCol="1270" anchor="ctr" anchorCtr="0">
              <a:noAutofit/>
            </a:bodyPr>
            <a:lstStyle/>
            <a:p>
              <a:pPr lvl="0" algn="ctr" defTabSz="1200150" rtl="0">
                <a:lnSpc>
                  <a:spcPct val="90000"/>
                </a:lnSpc>
                <a:spcBef>
                  <a:spcPct val="0"/>
                </a:spcBef>
                <a:spcAft>
                  <a:spcPct val="35000"/>
                </a:spcAft>
              </a:pPr>
              <a:r>
                <a:rPr lang="en-US" sz="2700" kern="1200" baseline="0" dirty="0" smtClean="0"/>
                <a:t>IO Size</a:t>
              </a:r>
              <a:endParaRPr lang="en-US" sz="2700" kern="1200" dirty="0"/>
            </a:p>
          </p:txBody>
        </p:sp>
        <p:sp>
          <p:nvSpPr>
            <p:cNvPr id="10" name="Freeform 34"/>
            <p:cNvSpPr/>
            <p:nvPr/>
          </p:nvSpPr>
          <p:spPr>
            <a:xfrm>
              <a:off x="3584182" y="4165293"/>
              <a:ext cx="2249745" cy="988036"/>
            </a:xfrm>
            <a:custGeom>
              <a:avLst/>
              <a:gdLst>
                <a:gd name="connsiteX0" fmla="*/ 0 w 2249745"/>
                <a:gd name="connsiteY0" fmla="*/ 98804 h 988036"/>
                <a:gd name="connsiteX1" fmla="*/ 98804 w 2249745"/>
                <a:gd name="connsiteY1" fmla="*/ 0 h 988036"/>
                <a:gd name="connsiteX2" fmla="*/ 2150941 w 2249745"/>
                <a:gd name="connsiteY2" fmla="*/ 0 h 988036"/>
                <a:gd name="connsiteX3" fmla="*/ 2249745 w 2249745"/>
                <a:gd name="connsiteY3" fmla="*/ 98804 h 988036"/>
                <a:gd name="connsiteX4" fmla="*/ 2249745 w 2249745"/>
                <a:gd name="connsiteY4" fmla="*/ 889232 h 988036"/>
                <a:gd name="connsiteX5" fmla="*/ 2150941 w 2249745"/>
                <a:gd name="connsiteY5" fmla="*/ 988036 h 988036"/>
                <a:gd name="connsiteX6" fmla="*/ 98804 w 2249745"/>
                <a:gd name="connsiteY6" fmla="*/ 988036 h 988036"/>
                <a:gd name="connsiteX7" fmla="*/ 0 w 2249745"/>
                <a:gd name="connsiteY7" fmla="*/ 889232 h 988036"/>
                <a:gd name="connsiteX8" fmla="*/ 0 w 2249745"/>
                <a:gd name="connsiteY8" fmla="*/ 98804 h 98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988036">
                  <a:moveTo>
                    <a:pt x="0" y="98804"/>
                  </a:moveTo>
                  <a:cubicBezTo>
                    <a:pt x="0" y="44236"/>
                    <a:pt x="44236" y="0"/>
                    <a:pt x="98804" y="0"/>
                  </a:cubicBezTo>
                  <a:lnTo>
                    <a:pt x="2150941" y="0"/>
                  </a:lnTo>
                  <a:cubicBezTo>
                    <a:pt x="2205509" y="0"/>
                    <a:pt x="2249745" y="44236"/>
                    <a:pt x="2249745" y="98804"/>
                  </a:cubicBezTo>
                  <a:lnTo>
                    <a:pt x="2249745" y="889232"/>
                  </a:lnTo>
                  <a:cubicBezTo>
                    <a:pt x="2249745" y="943800"/>
                    <a:pt x="2205509" y="988036"/>
                    <a:pt x="2150941" y="988036"/>
                  </a:cubicBezTo>
                  <a:lnTo>
                    <a:pt x="98804" y="988036"/>
                  </a:lnTo>
                  <a:cubicBezTo>
                    <a:pt x="44236" y="988036"/>
                    <a:pt x="0" y="943800"/>
                    <a:pt x="0" y="889232"/>
                  </a:cubicBezTo>
                  <a:lnTo>
                    <a:pt x="0" y="98804"/>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97519" tIns="80374" rIns="97519" bIns="80374" numCol="1" spcCol="1270" anchor="ctr" anchorCtr="0">
              <a:noAutofit/>
            </a:bodyPr>
            <a:lstStyle/>
            <a:p>
              <a:pPr lvl="0" algn="ctr" defTabSz="1200150" rtl="0">
                <a:lnSpc>
                  <a:spcPct val="90000"/>
                </a:lnSpc>
                <a:spcBef>
                  <a:spcPct val="0"/>
                </a:spcBef>
                <a:spcAft>
                  <a:spcPct val="35000"/>
                </a:spcAft>
              </a:pPr>
              <a:r>
                <a:rPr lang="en-US" sz="2700" kern="1200" baseline="0" dirty="0" smtClean="0"/>
                <a:t>Queue Depth</a:t>
              </a:r>
              <a:endParaRPr lang="en-US" sz="2700" kern="1200" dirty="0"/>
            </a:p>
          </p:txBody>
        </p:sp>
        <p:sp>
          <p:nvSpPr>
            <p:cNvPr id="11" name="Freeform 35"/>
            <p:cNvSpPr/>
            <p:nvPr/>
          </p:nvSpPr>
          <p:spPr>
            <a:xfrm>
              <a:off x="3584182" y="5305335"/>
              <a:ext cx="2249745" cy="988036"/>
            </a:xfrm>
            <a:custGeom>
              <a:avLst/>
              <a:gdLst>
                <a:gd name="connsiteX0" fmla="*/ 0 w 2249745"/>
                <a:gd name="connsiteY0" fmla="*/ 98804 h 988036"/>
                <a:gd name="connsiteX1" fmla="*/ 98804 w 2249745"/>
                <a:gd name="connsiteY1" fmla="*/ 0 h 988036"/>
                <a:gd name="connsiteX2" fmla="*/ 2150941 w 2249745"/>
                <a:gd name="connsiteY2" fmla="*/ 0 h 988036"/>
                <a:gd name="connsiteX3" fmla="*/ 2249745 w 2249745"/>
                <a:gd name="connsiteY3" fmla="*/ 98804 h 988036"/>
                <a:gd name="connsiteX4" fmla="*/ 2249745 w 2249745"/>
                <a:gd name="connsiteY4" fmla="*/ 889232 h 988036"/>
                <a:gd name="connsiteX5" fmla="*/ 2150941 w 2249745"/>
                <a:gd name="connsiteY5" fmla="*/ 988036 h 988036"/>
                <a:gd name="connsiteX6" fmla="*/ 98804 w 2249745"/>
                <a:gd name="connsiteY6" fmla="*/ 988036 h 988036"/>
                <a:gd name="connsiteX7" fmla="*/ 0 w 2249745"/>
                <a:gd name="connsiteY7" fmla="*/ 889232 h 988036"/>
                <a:gd name="connsiteX8" fmla="*/ 0 w 2249745"/>
                <a:gd name="connsiteY8" fmla="*/ 98804 h 98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988036">
                  <a:moveTo>
                    <a:pt x="0" y="98804"/>
                  </a:moveTo>
                  <a:cubicBezTo>
                    <a:pt x="0" y="44236"/>
                    <a:pt x="44236" y="0"/>
                    <a:pt x="98804" y="0"/>
                  </a:cubicBezTo>
                  <a:lnTo>
                    <a:pt x="2150941" y="0"/>
                  </a:lnTo>
                  <a:cubicBezTo>
                    <a:pt x="2205509" y="0"/>
                    <a:pt x="2249745" y="44236"/>
                    <a:pt x="2249745" y="98804"/>
                  </a:cubicBezTo>
                  <a:lnTo>
                    <a:pt x="2249745" y="889232"/>
                  </a:lnTo>
                  <a:cubicBezTo>
                    <a:pt x="2249745" y="943800"/>
                    <a:pt x="2205509" y="988036"/>
                    <a:pt x="2150941" y="988036"/>
                  </a:cubicBezTo>
                  <a:lnTo>
                    <a:pt x="98804" y="988036"/>
                  </a:lnTo>
                  <a:cubicBezTo>
                    <a:pt x="44236" y="988036"/>
                    <a:pt x="0" y="943800"/>
                    <a:pt x="0" y="889232"/>
                  </a:cubicBezTo>
                  <a:lnTo>
                    <a:pt x="0" y="98804"/>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97519" tIns="80374" rIns="97519" bIns="80374" numCol="1" spcCol="1270" anchor="ctr" anchorCtr="0">
              <a:noAutofit/>
            </a:bodyPr>
            <a:lstStyle/>
            <a:p>
              <a:pPr lvl="0" algn="ctr" defTabSz="1200150" rtl="0">
                <a:lnSpc>
                  <a:spcPct val="90000"/>
                </a:lnSpc>
                <a:spcBef>
                  <a:spcPct val="0"/>
                </a:spcBef>
                <a:spcAft>
                  <a:spcPct val="35000"/>
                </a:spcAft>
              </a:pPr>
              <a:r>
                <a:rPr lang="en-US" sz="2700" kern="1200" baseline="0" dirty="0" smtClean="0"/>
                <a:t>Cache hits</a:t>
              </a:r>
              <a:endParaRPr lang="en-US" sz="2700" kern="1200" dirty="0"/>
            </a:p>
          </p:txBody>
        </p:sp>
      </p:grpSp>
      <p:grpSp>
        <p:nvGrpSpPr>
          <p:cNvPr id="20" name="Group 41"/>
          <p:cNvGrpSpPr/>
          <p:nvPr/>
        </p:nvGrpSpPr>
        <p:grpSpPr>
          <a:xfrm>
            <a:off x="6326059" y="1516062"/>
            <a:ext cx="2812181" cy="5029199"/>
            <a:chOff x="6326059" y="1516062"/>
            <a:chExt cx="2812181" cy="5029199"/>
          </a:xfrm>
        </p:grpSpPr>
        <p:sp>
          <p:nvSpPr>
            <p:cNvPr id="12" name="Freeform 42"/>
            <p:cNvSpPr/>
            <p:nvPr/>
          </p:nvSpPr>
          <p:spPr>
            <a:xfrm>
              <a:off x="6326059" y="1516062"/>
              <a:ext cx="2812181" cy="5029199"/>
            </a:xfrm>
            <a:custGeom>
              <a:avLst/>
              <a:gdLst>
                <a:gd name="connsiteX0" fmla="*/ 0 w 2812181"/>
                <a:gd name="connsiteY0" fmla="*/ 281218 h 5029199"/>
                <a:gd name="connsiteX1" fmla="*/ 281218 w 2812181"/>
                <a:gd name="connsiteY1" fmla="*/ 0 h 5029199"/>
                <a:gd name="connsiteX2" fmla="*/ 2530963 w 2812181"/>
                <a:gd name="connsiteY2" fmla="*/ 0 h 5029199"/>
                <a:gd name="connsiteX3" fmla="*/ 2812181 w 2812181"/>
                <a:gd name="connsiteY3" fmla="*/ 281218 h 5029199"/>
                <a:gd name="connsiteX4" fmla="*/ 2812181 w 2812181"/>
                <a:gd name="connsiteY4" fmla="*/ 4747981 h 5029199"/>
                <a:gd name="connsiteX5" fmla="*/ 2530963 w 2812181"/>
                <a:gd name="connsiteY5" fmla="*/ 5029199 h 5029199"/>
                <a:gd name="connsiteX6" fmla="*/ 281218 w 2812181"/>
                <a:gd name="connsiteY6" fmla="*/ 5029199 h 5029199"/>
                <a:gd name="connsiteX7" fmla="*/ 0 w 2812181"/>
                <a:gd name="connsiteY7" fmla="*/ 4747981 h 5029199"/>
                <a:gd name="connsiteX8" fmla="*/ 0 w 2812181"/>
                <a:gd name="connsiteY8" fmla="*/ 281218 h 502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1" h="5029199">
                  <a:moveTo>
                    <a:pt x="0" y="281218"/>
                  </a:moveTo>
                  <a:cubicBezTo>
                    <a:pt x="0" y="125906"/>
                    <a:pt x="125906" y="0"/>
                    <a:pt x="281218" y="0"/>
                  </a:cubicBezTo>
                  <a:lnTo>
                    <a:pt x="2530963" y="0"/>
                  </a:lnTo>
                  <a:cubicBezTo>
                    <a:pt x="2686275" y="0"/>
                    <a:pt x="2812181" y="125906"/>
                    <a:pt x="2812181" y="281218"/>
                  </a:cubicBezTo>
                  <a:lnTo>
                    <a:pt x="2812181" y="4747981"/>
                  </a:lnTo>
                  <a:cubicBezTo>
                    <a:pt x="2812181" y="4903293"/>
                    <a:pt x="2686275" y="5029199"/>
                    <a:pt x="2530963" y="5029199"/>
                  </a:cubicBezTo>
                  <a:lnTo>
                    <a:pt x="281218" y="5029199"/>
                  </a:lnTo>
                  <a:cubicBezTo>
                    <a:pt x="125906" y="5029199"/>
                    <a:pt x="0" y="4903293"/>
                    <a:pt x="0" y="4747981"/>
                  </a:cubicBezTo>
                  <a:lnTo>
                    <a:pt x="0" y="281218"/>
                  </a:lnTo>
                  <a:close/>
                </a:path>
              </a:pathLst>
            </a:cu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25730" tIns="125730" rIns="125730" bIns="3646169" numCol="1" spcCol="1270" anchor="ctr" anchorCtr="0">
              <a:noAutofit/>
            </a:bodyPr>
            <a:lstStyle/>
            <a:p>
              <a:pPr lvl="0" algn="ctr" defTabSz="1466850" rtl="0">
                <a:lnSpc>
                  <a:spcPct val="90000"/>
                </a:lnSpc>
                <a:spcBef>
                  <a:spcPct val="0"/>
                </a:spcBef>
                <a:spcAft>
                  <a:spcPct val="35000"/>
                </a:spcAft>
              </a:pPr>
              <a:r>
                <a:rPr lang="en-US" sz="3300" kern="1200" baseline="0" dirty="0" smtClean="0"/>
                <a:t>Migration</a:t>
              </a:r>
              <a:endParaRPr lang="en-US" sz="3300" kern="1200" dirty="0"/>
            </a:p>
          </p:txBody>
        </p:sp>
        <p:sp>
          <p:nvSpPr>
            <p:cNvPr id="13" name="Freeform 43"/>
            <p:cNvSpPr/>
            <p:nvPr/>
          </p:nvSpPr>
          <p:spPr>
            <a:xfrm>
              <a:off x="6607278" y="3026295"/>
              <a:ext cx="2249745" cy="1516372"/>
            </a:xfrm>
            <a:custGeom>
              <a:avLst/>
              <a:gdLst>
                <a:gd name="connsiteX0" fmla="*/ 0 w 2249745"/>
                <a:gd name="connsiteY0" fmla="*/ 151637 h 1516372"/>
                <a:gd name="connsiteX1" fmla="*/ 151637 w 2249745"/>
                <a:gd name="connsiteY1" fmla="*/ 0 h 1516372"/>
                <a:gd name="connsiteX2" fmla="*/ 2098108 w 2249745"/>
                <a:gd name="connsiteY2" fmla="*/ 0 h 1516372"/>
                <a:gd name="connsiteX3" fmla="*/ 2249745 w 2249745"/>
                <a:gd name="connsiteY3" fmla="*/ 151637 h 1516372"/>
                <a:gd name="connsiteX4" fmla="*/ 2249745 w 2249745"/>
                <a:gd name="connsiteY4" fmla="*/ 1364735 h 1516372"/>
                <a:gd name="connsiteX5" fmla="*/ 2098108 w 2249745"/>
                <a:gd name="connsiteY5" fmla="*/ 1516372 h 1516372"/>
                <a:gd name="connsiteX6" fmla="*/ 151637 w 2249745"/>
                <a:gd name="connsiteY6" fmla="*/ 1516372 h 1516372"/>
                <a:gd name="connsiteX7" fmla="*/ 0 w 2249745"/>
                <a:gd name="connsiteY7" fmla="*/ 1364735 h 1516372"/>
                <a:gd name="connsiteX8" fmla="*/ 0 w 2249745"/>
                <a:gd name="connsiteY8" fmla="*/ 151637 h 15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1516372">
                  <a:moveTo>
                    <a:pt x="0" y="151637"/>
                  </a:moveTo>
                  <a:cubicBezTo>
                    <a:pt x="0" y="67890"/>
                    <a:pt x="67890" y="0"/>
                    <a:pt x="151637" y="0"/>
                  </a:cubicBezTo>
                  <a:lnTo>
                    <a:pt x="2098108" y="0"/>
                  </a:lnTo>
                  <a:cubicBezTo>
                    <a:pt x="2181855" y="0"/>
                    <a:pt x="2249745" y="67890"/>
                    <a:pt x="2249745" y="151637"/>
                  </a:cubicBezTo>
                  <a:lnTo>
                    <a:pt x="2249745" y="1364735"/>
                  </a:lnTo>
                  <a:cubicBezTo>
                    <a:pt x="2249745" y="1448482"/>
                    <a:pt x="2181855" y="1516372"/>
                    <a:pt x="2098108" y="1516372"/>
                  </a:cubicBezTo>
                  <a:lnTo>
                    <a:pt x="151637" y="1516372"/>
                  </a:lnTo>
                  <a:cubicBezTo>
                    <a:pt x="67890" y="1516372"/>
                    <a:pt x="0" y="1448482"/>
                    <a:pt x="0" y="1364735"/>
                  </a:cubicBezTo>
                  <a:lnTo>
                    <a:pt x="0" y="15163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12993" tIns="95848" rIns="112993" bIns="95848" numCol="1" spcCol="1270" anchor="ctr" anchorCtr="0">
              <a:noAutofit/>
            </a:bodyPr>
            <a:lstStyle/>
            <a:p>
              <a:pPr lvl="0" algn="ctr" defTabSz="1200150" rtl="0">
                <a:lnSpc>
                  <a:spcPct val="90000"/>
                </a:lnSpc>
                <a:spcBef>
                  <a:spcPct val="0"/>
                </a:spcBef>
                <a:spcAft>
                  <a:spcPct val="35000"/>
                </a:spcAft>
              </a:pPr>
              <a:r>
                <a:rPr lang="en-US" sz="2700" kern="1200" baseline="0" dirty="0" smtClean="0"/>
                <a:t>Cost Optimization</a:t>
              </a:r>
              <a:endParaRPr lang="en-US" sz="2700" kern="1200" dirty="0"/>
            </a:p>
          </p:txBody>
        </p:sp>
        <p:sp>
          <p:nvSpPr>
            <p:cNvPr id="14" name="Freeform 44"/>
            <p:cNvSpPr/>
            <p:nvPr/>
          </p:nvSpPr>
          <p:spPr>
            <a:xfrm>
              <a:off x="6607278" y="4775956"/>
              <a:ext cx="2249745" cy="1516372"/>
            </a:xfrm>
            <a:custGeom>
              <a:avLst/>
              <a:gdLst>
                <a:gd name="connsiteX0" fmla="*/ 0 w 2249745"/>
                <a:gd name="connsiteY0" fmla="*/ 151637 h 1516372"/>
                <a:gd name="connsiteX1" fmla="*/ 151637 w 2249745"/>
                <a:gd name="connsiteY1" fmla="*/ 0 h 1516372"/>
                <a:gd name="connsiteX2" fmla="*/ 2098108 w 2249745"/>
                <a:gd name="connsiteY2" fmla="*/ 0 h 1516372"/>
                <a:gd name="connsiteX3" fmla="*/ 2249745 w 2249745"/>
                <a:gd name="connsiteY3" fmla="*/ 151637 h 1516372"/>
                <a:gd name="connsiteX4" fmla="*/ 2249745 w 2249745"/>
                <a:gd name="connsiteY4" fmla="*/ 1364735 h 1516372"/>
                <a:gd name="connsiteX5" fmla="*/ 2098108 w 2249745"/>
                <a:gd name="connsiteY5" fmla="*/ 1516372 h 1516372"/>
                <a:gd name="connsiteX6" fmla="*/ 151637 w 2249745"/>
                <a:gd name="connsiteY6" fmla="*/ 1516372 h 1516372"/>
                <a:gd name="connsiteX7" fmla="*/ 0 w 2249745"/>
                <a:gd name="connsiteY7" fmla="*/ 1364735 h 1516372"/>
                <a:gd name="connsiteX8" fmla="*/ 0 w 2249745"/>
                <a:gd name="connsiteY8" fmla="*/ 151637 h 15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1516372">
                  <a:moveTo>
                    <a:pt x="0" y="151637"/>
                  </a:moveTo>
                  <a:cubicBezTo>
                    <a:pt x="0" y="67890"/>
                    <a:pt x="67890" y="0"/>
                    <a:pt x="151637" y="0"/>
                  </a:cubicBezTo>
                  <a:lnTo>
                    <a:pt x="2098108" y="0"/>
                  </a:lnTo>
                  <a:cubicBezTo>
                    <a:pt x="2181855" y="0"/>
                    <a:pt x="2249745" y="67890"/>
                    <a:pt x="2249745" y="151637"/>
                  </a:cubicBezTo>
                  <a:lnTo>
                    <a:pt x="2249745" y="1364735"/>
                  </a:lnTo>
                  <a:cubicBezTo>
                    <a:pt x="2249745" y="1448482"/>
                    <a:pt x="2181855" y="1516372"/>
                    <a:pt x="2098108" y="1516372"/>
                  </a:cubicBezTo>
                  <a:lnTo>
                    <a:pt x="151637" y="1516372"/>
                  </a:lnTo>
                  <a:cubicBezTo>
                    <a:pt x="67890" y="1516372"/>
                    <a:pt x="0" y="1448482"/>
                    <a:pt x="0" y="1364735"/>
                  </a:cubicBezTo>
                  <a:lnTo>
                    <a:pt x="0" y="15163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12993" tIns="95848" rIns="112993" bIns="95848" numCol="1" spcCol="1270" anchor="ctr" anchorCtr="0">
              <a:noAutofit/>
            </a:bodyPr>
            <a:lstStyle/>
            <a:p>
              <a:pPr lvl="0" algn="ctr" defTabSz="1200150" rtl="0">
                <a:lnSpc>
                  <a:spcPct val="90000"/>
                </a:lnSpc>
                <a:spcBef>
                  <a:spcPct val="0"/>
                </a:spcBef>
                <a:spcAft>
                  <a:spcPct val="35000"/>
                </a:spcAft>
              </a:pPr>
              <a:r>
                <a:rPr lang="en-US" sz="2700" kern="1200" baseline="0" dirty="0" smtClean="0"/>
                <a:t>Migration tips</a:t>
              </a:r>
              <a:endParaRPr lang="en-US" sz="2700" kern="1200" dirty="0"/>
            </a:p>
          </p:txBody>
        </p:sp>
      </p:grpSp>
      <p:grpSp>
        <p:nvGrpSpPr>
          <p:cNvPr id="21" name="Group 49"/>
          <p:cNvGrpSpPr/>
          <p:nvPr/>
        </p:nvGrpSpPr>
        <p:grpSpPr>
          <a:xfrm>
            <a:off x="9349155" y="1516062"/>
            <a:ext cx="2812181" cy="5029199"/>
            <a:chOff x="9349155" y="1516062"/>
            <a:chExt cx="2812181" cy="5029199"/>
          </a:xfrm>
        </p:grpSpPr>
        <p:sp>
          <p:nvSpPr>
            <p:cNvPr id="15" name="Freeform 50"/>
            <p:cNvSpPr/>
            <p:nvPr/>
          </p:nvSpPr>
          <p:spPr>
            <a:xfrm>
              <a:off x="9349155" y="1516062"/>
              <a:ext cx="2812181" cy="5029199"/>
            </a:xfrm>
            <a:custGeom>
              <a:avLst/>
              <a:gdLst>
                <a:gd name="connsiteX0" fmla="*/ 0 w 2812181"/>
                <a:gd name="connsiteY0" fmla="*/ 281218 h 5029199"/>
                <a:gd name="connsiteX1" fmla="*/ 281218 w 2812181"/>
                <a:gd name="connsiteY1" fmla="*/ 0 h 5029199"/>
                <a:gd name="connsiteX2" fmla="*/ 2530963 w 2812181"/>
                <a:gd name="connsiteY2" fmla="*/ 0 h 5029199"/>
                <a:gd name="connsiteX3" fmla="*/ 2812181 w 2812181"/>
                <a:gd name="connsiteY3" fmla="*/ 281218 h 5029199"/>
                <a:gd name="connsiteX4" fmla="*/ 2812181 w 2812181"/>
                <a:gd name="connsiteY4" fmla="*/ 4747981 h 5029199"/>
                <a:gd name="connsiteX5" fmla="*/ 2530963 w 2812181"/>
                <a:gd name="connsiteY5" fmla="*/ 5029199 h 5029199"/>
                <a:gd name="connsiteX6" fmla="*/ 281218 w 2812181"/>
                <a:gd name="connsiteY6" fmla="*/ 5029199 h 5029199"/>
                <a:gd name="connsiteX7" fmla="*/ 0 w 2812181"/>
                <a:gd name="connsiteY7" fmla="*/ 4747981 h 5029199"/>
                <a:gd name="connsiteX8" fmla="*/ 0 w 2812181"/>
                <a:gd name="connsiteY8" fmla="*/ 281218 h 502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1" h="5029199">
                  <a:moveTo>
                    <a:pt x="0" y="281218"/>
                  </a:moveTo>
                  <a:cubicBezTo>
                    <a:pt x="0" y="125906"/>
                    <a:pt x="125906" y="0"/>
                    <a:pt x="281218" y="0"/>
                  </a:cubicBezTo>
                  <a:lnTo>
                    <a:pt x="2530963" y="0"/>
                  </a:lnTo>
                  <a:cubicBezTo>
                    <a:pt x="2686275" y="0"/>
                    <a:pt x="2812181" y="125906"/>
                    <a:pt x="2812181" y="281218"/>
                  </a:cubicBezTo>
                  <a:lnTo>
                    <a:pt x="2812181" y="4747981"/>
                  </a:lnTo>
                  <a:cubicBezTo>
                    <a:pt x="2812181" y="4903293"/>
                    <a:pt x="2686275" y="5029199"/>
                    <a:pt x="2530963" y="5029199"/>
                  </a:cubicBezTo>
                  <a:lnTo>
                    <a:pt x="281218" y="5029199"/>
                  </a:lnTo>
                  <a:cubicBezTo>
                    <a:pt x="125906" y="5029199"/>
                    <a:pt x="0" y="4903293"/>
                    <a:pt x="0" y="4747981"/>
                  </a:cubicBezTo>
                  <a:lnTo>
                    <a:pt x="0" y="281218"/>
                  </a:lnTo>
                  <a:close/>
                </a:path>
              </a:pathLst>
            </a:cu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25730" tIns="125730" rIns="125730" bIns="3646169" numCol="1" spcCol="1270" anchor="ctr" anchorCtr="0">
              <a:noAutofit/>
            </a:bodyPr>
            <a:lstStyle/>
            <a:p>
              <a:pPr lvl="0" algn="ctr" defTabSz="1466850" rtl="0">
                <a:lnSpc>
                  <a:spcPct val="90000"/>
                </a:lnSpc>
                <a:spcBef>
                  <a:spcPct val="0"/>
                </a:spcBef>
                <a:spcAft>
                  <a:spcPct val="35000"/>
                </a:spcAft>
              </a:pPr>
              <a:r>
                <a:rPr lang="en-US" sz="3300" kern="1200" dirty="0" smtClean="0"/>
                <a:t>Backup/DR</a:t>
              </a:r>
              <a:endParaRPr lang="en-US" sz="3300" kern="1200" dirty="0"/>
            </a:p>
          </p:txBody>
        </p:sp>
        <p:sp>
          <p:nvSpPr>
            <p:cNvPr id="16" name="Freeform 51"/>
            <p:cNvSpPr/>
            <p:nvPr/>
          </p:nvSpPr>
          <p:spPr>
            <a:xfrm>
              <a:off x="9630373" y="3026295"/>
              <a:ext cx="2249745" cy="1516372"/>
            </a:xfrm>
            <a:custGeom>
              <a:avLst/>
              <a:gdLst>
                <a:gd name="connsiteX0" fmla="*/ 0 w 2249745"/>
                <a:gd name="connsiteY0" fmla="*/ 151637 h 1516372"/>
                <a:gd name="connsiteX1" fmla="*/ 151637 w 2249745"/>
                <a:gd name="connsiteY1" fmla="*/ 0 h 1516372"/>
                <a:gd name="connsiteX2" fmla="*/ 2098108 w 2249745"/>
                <a:gd name="connsiteY2" fmla="*/ 0 h 1516372"/>
                <a:gd name="connsiteX3" fmla="*/ 2249745 w 2249745"/>
                <a:gd name="connsiteY3" fmla="*/ 151637 h 1516372"/>
                <a:gd name="connsiteX4" fmla="*/ 2249745 w 2249745"/>
                <a:gd name="connsiteY4" fmla="*/ 1364735 h 1516372"/>
                <a:gd name="connsiteX5" fmla="*/ 2098108 w 2249745"/>
                <a:gd name="connsiteY5" fmla="*/ 1516372 h 1516372"/>
                <a:gd name="connsiteX6" fmla="*/ 151637 w 2249745"/>
                <a:gd name="connsiteY6" fmla="*/ 1516372 h 1516372"/>
                <a:gd name="connsiteX7" fmla="*/ 0 w 2249745"/>
                <a:gd name="connsiteY7" fmla="*/ 1364735 h 1516372"/>
                <a:gd name="connsiteX8" fmla="*/ 0 w 2249745"/>
                <a:gd name="connsiteY8" fmla="*/ 151637 h 15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1516372">
                  <a:moveTo>
                    <a:pt x="0" y="151637"/>
                  </a:moveTo>
                  <a:cubicBezTo>
                    <a:pt x="0" y="67890"/>
                    <a:pt x="67890" y="0"/>
                    <a:pt x="151637" y="0"/>
                  </a:cubicBezTo>
                  <a:lnTo>
                    <a:pt x="2098108" y="0"/>
                  </a:lnTo>
                  <a:cubicBezTo>
                    <a:pt x="2181855" y="0"/>
                    <a:pt x="2249745" y="67890"/>
                    <a:pt x="2249745" y="151637"/>
                  </a:cubicBezTo>
                  <a:lnTo>
                    <a:pt x="2249745" y="1364735"/>
                  </a:lnTo>
                  <a:cubicBezTo>
                    <a:pt x="2249745" y="1448482"/>
                    <a:pt x="2181855" y="1516372"/>
                    <a:pt x="2098108" y="1516372"/>
                  </a:cubicBezTo>
                  <a:lnTo>
                    <a:pt x="151637" y="1516372"/>
                  </a:lnTo>
                  <a:cubicBezTo>
                    <a:pt x="67890" y="1516372"/>
                    <a:pt x="0" y="1448482"/>
                    <a:pt x="0" y="1364735"/>
                  </a:cubicBezTo>
                  <a:lnTo>
                    <a:pt x="0" y="15163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12993" tIns="95848" rIns="112993" bIns="95848" numCol="1" spcCol="1270" anchor="ctr" anchorCtr="0">
              <a:noAutofit/>
            </a:bodyPr>
            <a:lstStyle/>
            <a:p>
              <a:pPr lvl="0" algn="ctr" defTabSz="1200150" rtl="0">
                <a:lnSpc>
                  <a:spcPct val="90000"/>
                </a:lnSpc>
                <a:spcBef>
                  <a:spcPct val="0"/>
                </a:spcBef>
                <a:spcAft>
                  <a:spcPct val="35000"/>
                </a:spcAft>
              </a:pPr>
              <a:r>
                <a:rPr lang="en-US" sz="2700" kern="1200" dirty="0" smtClean="0"/>
                <a:t>Backing up the VHDs</a:t>
              </a:r>
              <a:endParaRPr lang="en-US" sz="2700" kern="1200" dirty="0"/>
            </a:p>
          </p:txBody>
        </p:sp>
        <p:sp>
          <p:nvSpPr>
            <p:cNvPr id="17" name="Freeform 52"/>
            <p:cNvSpPr/>
            <p:nvPr/>
          </p:nvSpPr>
          <p:spPr>
            <a:xfrm>
              <a:off x="9630373" y="4775956"/>
              <a:ext cx="2249745" cy="1516372"/>
            </a:xfrm>
            <a:custGeom>
              <a:avLst/>
              <a:gdLst>
                <a:gd name="connsiteX0" fmla="*/ 0 w 2249745"/>
                <a:gd name="connsiteY0" fmla="*/ 151637 h 1516372"/>
                <a:gd name="connsiteX1" fmla="*/ 151637 w 2249745"/>
                <a:gd name="connsiteY1" fmla="*/ 0 h 1516372"/>
                <a:gd name="connsiteX2" fmla="*/ 2098108 w 2249745"/>
                <a:gd name="connsiteY2" fmla="*/ 0 h 1516372"/>
                <a:gd name="connsiteX3" fmla="*/ 2249745 w 2249745"/>
                <a:gd name="connsiteY3" fmla="*/ 151637 h 1516372"/>
                <a:gd name="connsiteX4" fmla="*/ 2249745 w 2249745"/>
                <a:gd name="connsiteY4" fmla="*/ 1364735 h 1516372"/>
                <a:gd name="connsiteX5" fmla="*/ 2098108 w 2249745"/>
                <a:gd name="connsiteY5" fmla="*/ 1516372 h 1516372"/>
                <a:gd name="connsiteX6" fmla="*/ 151637 w 2249745"/>
                <a:gd name="connsiteY6" fmla="*/ 1516372 h 1516372"/>
                <a:gd name="connsiteX7" fmla="*/ 0 w 2249745"/>
                <a:gd name="connsiteY7" fmla="*/ 1364735 h 1516372"/>
                <a:gd name="connsiteX8" fmla="*/ 0 w 2249745"/>
                <a:gd name="connsiteY8" fmla="*/ 151637 h 15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1516372">
                  <a:moveTo>
                    <a:pt x="0" y="151637"/>
                  </a:moveTo>
                  <a:cubicBezTo>
                    <a:pt x="0" y="67890"/>
                    <a:pt x="67890" y="0"/>
                    <a:pt x="151637" y="0"/>
                  </a:cubicBezTo>
                  <a:lnTo>
                    <a:pt x="2098108" y="0"/>
                  </a:lnTo>
                  <a:cubicBezTo>
                    <a:pt x="2181855" y="0"/>
                    <a:pt x="2249745" y="67890"/>
                    <a:pt x="2249745" y="151637"/>
                  </a:cubicBezTo>
                  <a:lnTo>
                    <a:pt x="2249745" y="1364735"/>
                  </a:lnTo>
                  <a:cubicBezTo>
                    <a:pt x="2249745" y="1448482"/>
                    <a:pt x="2181855" y="1516372"/>
                    <a:pt x="2098108" y="1516372"/>
                  </a:cubicBezTo>
                  <a:lnTo>
                    <a:pt x="151637" y="1516372"/>
                  </a:lnTo>
                  <a:cubicBezTo>
                    <a:pt x="67890" y="1516372"/>
                    <a:pt x="0" y="1448482"/>
                    <a:pt x="0" y="1364735"/>
                  </a:cubicBezTo>
                  <a:lnTo>
                    <a:pt x="0" y="15163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12993" tIns="95848" rIns="112993" bIns="95848" numCol="1" spcCol="1270" anchor="ctr" anchorCtr="0">
              <a:noAutofit/>
            </a:bodyPr>
            <a:lstStyle/>
            <a:p>
              <a:pPr lvl="0" algn="ctr" defTabSz="1200150" rtl="0">
                <a:lnSpc>
                  <a:spcPct val="90000"/>
                </a:lnSpc>
                <a:spcBef>
                  <a:spcPct val="0"/>
                </a:spcBef>
                <a:spcAft>
                  <a:spcPct val="35000"/>
                </a:spcAft>
              </a:pPr>
              <a:r>
                <a:rPr lang="en-US" sz="2700" kern="1200" dirty="0" smtClean="0"/>
                <a:t>Azure Backup</a:t>
              </a:r>
              <a:endParaRPr lang="en-US" sz="2700" kern="1200" dirty="0"/>
            </a:p>
          </p:txBody>
        </p:sp>
      </p:grpSp>
      <p:sp>
        <p:nvSpPr>
          <p:cNvPr id="22" name="Rounded Rectangle 21"/>
          <p:cNvSpPr/>
          <p:nvPr/>
        </p:nvSpPr>
        <p:spPr bwMode="auto">
          <a:xfrm>
            <a:off x="9218237" y="1439862"/>
            <a:ext cx="3096000" cy="5181600"/>
          </a:xfrm>
          <a:prstGeom prst="roundRect">
            <a:avLst/>
          </a:prstGeom>
          <a:noFill/>
          <a:ln w="28575">
            <a:solidFill>
              <a:srgbClr val="FFC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Oval 2"/>
          <p:cNvSpPr/>
          <p:nvPr/>
        </p:nvSpPr>
        <p:spPr bwMode="auto">
          <a:xfrm>
            <a:off x="1410821" y="1262877"/>
            <a:ext cx="695761" cy="5334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400" dirty="0">
                <a:latin typeface="Wingdings 2" panose="05020102010507070707" pitchFamily="18" charset="2"/>
              </a:rPr>
              <a:t>P</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Oval 22"/>
          <p:cNvSpPr/>
          <p:nvPr/>
        </p:nvSpPr>
        <p:spPr bwMode="auto">
          <a:xfrm>
            <a:off x="7427476" y="1275105"/>
            <a:ext cx="695761" cy="5334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400" dirty="0">
                <a:latin typeface="Wingdings 2" panose="05020102010507070707" pitchFamily="18" charset="2"/>
              </a:rPr>
              <a:t>P</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Oval 23"/>
          <p:cNvSpPr/>
          <p:nvPr/>
        </p:nvSpPr>
        <p:spPr bwMode="auto">
          <a:xfrm>
            <a:off x="4465637" y="1275105"/>
            <a:ext cx="695761" cy="5334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400" dirty="0">
                <a:latin typeface="Wingdings 2" panose="05020102010507070707" pitchFamily="18" charset="2"/>
              </a:rPr>
              <a:t>P</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8336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par>
                          <p:cTn id="15" fill="hold">
                            <p:stCondLst>
                              <p:cond delay="500"/>
                            </p:stCondLst>
                            <p:childTnLst>
                              <p:par>
                                <p:cTn id="16" presetID="26" presetClass="emph" presetSubtype="0" fill="hold" nodeType="afterEffect">
                                  <p:stCondLst>
                                    <p:cond delay="0"/>
                                  </p:stCondLst>
                                  <p:childTnLst>
                                    <p:animEffect transition="out" filter="fade">
                                      <p:cBhvr>
                                        <p:cTn id="17" dur="1000" tmFilter="0, 0; .2, .5; .8, .5; 1, 0"/>
                                        <p:tgtEl>
                                          <p:spTgt spid="21"/>
                                        </p:tgtEl>
                                      </p:cBhvr>
                                    </p:animEffect>
                                    <p:animScale>
                                      <p:cBhvr>
                                        <p:cTn id="18" dur="50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Backing up your Disks</a:t>
            </a:r>
            <a:endParaRPr lang="en-US" sz="4800" dirty="0"/>
          </a:p>
        </p:txBody>
      </p:sp>
      <p:sp>
        <p:nvSpPr>
          <p:cNvPr id="3" name="Text Placeholder 2"/>
          <p:cNvSpPr>
            <a:spLocks noGrp="1"/>
          </p:cNvSpPr>
          <p:nvPr>
            <p:ph type="body" sz="quarter" idx="10"/>
          </p:nvPr>
        </p:nvSpPr>
        <p:spPr>
          <a:xfrm>
            <a:off x="274639" y="1668464"/>
            <a:ext cx="11887200" cy="3505747"/>
          </a:xfrm>
        </p:spPr>
        <p:txBody>
          <a:bodyPr/>
          <a:lstStyle/>
          <a:p>
            <a:pPr marL="0" indent="0">
              <a:buNone/>
            </a:pPr>
            <a:r>
              <a:rPr lang="en-US" dirty="0" smtClean="0"/>
              <a:t>Snapshot the VHD blobs to take backups</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Use Storage REST API</a:t>
            </a:r>
          </a:p>
          <a:p>
            <a:pPr lvl="1">
              <a:buClr>
                <a:srgbClr val="FFFFFF"/>
              </a:buClr>
              <a:buFont typeface="Wingdings" panose="05000000000000000000" pitchFamily="2" charset="2"/>
              <a:buChar char="§"/>
            </a:pPr>
            <a:endParaRPr lang="en-US" dirty="0">
              <a:gradFill>
                <a:gsLst>
                  <a:gs pos="1250">
                    <a:srgbClr val="FFFFFF"/>
                  </a:gs>
                  <a:gs pos="100000">
                    <a:srgbClr val="FFFFFF"/>
                  </a:gs>
                </a:gsLst>
                <a:lin ang="5400000" scaled="0"/>
              </a:gradFill>
              <a:latin typeface="Segoe UI Light"/>
            </a:endParaRPr>
          </a:p>
          <a:p>
            <a:pPr marL="0" indent="0">
              <a:buNone/>
            </a:pPr>
            <a:r>
              <a:rPr lang="en-US" dirty="0" smtClean="0"/>
              <a:t>Copy snapshots to a different storage account</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Recommend using a </a:t>
            </a:r>
            <a:r>
              <a:rPr lang="en-US" dirty="0" err="1">
                <a:gradFill>
                  <a:gsLst>
                    <a:gs pos="1250">
                      <a:srgbClr val="FFFFFF"/>
                    </a:gs>
                    <a:gs pos="100000">
                      <a:srgbClr val="FFFFFF"/>
                    </a:gs>
                  </a:gsLst>
                  <a:lin ang="5400000" scaled="0"/>
                </a:gradFill>
                <a:latin typeface="Segoe UI Light"/>
              </a:rPr>
              <a:t>Standard_GRS</a:t>
            </a:r>
            <a:r>
              <a:rPr lang="en-US" dirty="0">
                <a:gradFill>
                  <a:gsLst>
                    <a:gs pos="1250">
                      <a:srgbClr val="FFFFFF"/>
                    </a:gs>
                    <a:gs pos="100000">
                      <a:srgbClr val="FFFFFF"/>
                    </a:gs>
                  </a:gsLst>
                  <a:lin ang="5400000" scaled="0"/>
                </a:gradFill>
                <a:latin typeface="Segoe UI Light"/>
              </a:rPr>
              <a:t> account for DR</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Copying snapshots require an intermediate copy blob in the same account</a:t>
            </a:r>
          </a:p>
          <a:p>
            <a:pPr lvl="1">
              <a:buClr>
                <a:srgbClr val="FFFFFF"/>
              </a:buClr>
              <a:buFont typeface="Wingdings" panose="05000000000000000000" pitchFamily="2" charset="2"/>
              <a:buChar char="§"/>
            </a:pPr>
            <a:endParaRPr lang="en-US" dirty="0">
              <a:gradFill>
                <a:gsLst>
                  <a:gs pos="1250">
                    <a:srgbClr val="FFFFFF"/>
                  </a:gs>
                  <a:gs pos="100000">
                    <a:srgbClr val="FFFFFF"/>
                  </a:gs>
                </a:gsLst>
                <a:lin ang="5400000" scaled="0"/>
              </a:gradFill>
              <a:latin typeface="Segoe UI Light"/>
            </a:endParaRPr>
          </a:p>
        </p:txBody>
      </p:sp>
    </p:spTree>
    <p:extLst>
      <p:ext uri="{BB962C8B-B14F-4D97-AF65-F5344CB8AC3E}">
        <p14:creationId xmlns:p14="http://schemas.microsoft.com/office/powerpoint/2010/main" val="257981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Agenda</a:t>
            </a:r>
            <a:endParaRPr lang="en-US" sz="4800" dirty="0"/>
          </a:p>
        </p:txBody>
      </p:sp>
      <p:sp>
        <p:nvSpPr>
          <p:cNvPr id="3" name="Text Placeholder 2"/>
          <p:cNvSpPr>
            <a:spLocks noGrp="1"/>
          </p:cNvSpPr>
          <p:nvPr>
            <p:ph type="body" sz="quarter" idx="10"/>
          </p:nvPr>
        </p:nvSpPr>
        <p:spPr>
          <a:xfrm>
            <a:off x="655637" y="1439862"/>
            <a:ext cx="10965875" cy="5130807"/>
          </a:xfrm>
        </p:spPr>
        <p:txBody>
          <a:bodyPr/>
          <a:lstStyle/>
          <a:p>
            <a:pPr>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Overview</a:t>
            </a:r>
          </a:p>
          <a:p>
            <a:pPr lvl="1">
              <a:buFont typeface="Wingdings" panose="05000000000000000000" pitchFamily="2" charset="2"/>
              <a:buChar char="§"/>
            </a:pPr>
            <a:endParaRPr lang="en-US" dirty="0" smtClean="0"/>
          </a:p>
          <a:p>
            <a:pPr>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Inside Premium Storage</a:t>
            </a:r>
          </a:p>
          <a:p>
            <a:pPr lvl="1">
              <a:buFont typeface="Wingdings" panose="05000000000000000000" pitchFamily="2" charset="2"/>
              <a:buChar char="§"/>
            </a:pPr>
            <a:endParaRPr lang="en-US" dirty="0" smtClean="0"/>
          </a:p>
          <a:p>
            <a:pPr>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Demo</a:t>
            </a:r>
          </a:p>
          <a:p>
            <a:pPr lvl="1">
              <a:buFont typeface="Wingdings" panose="05000000000000000000" pitchFamily="2" charset="2"/>
              <a:buChar char="§"/>
            </a:pPr>
            <a:endParaRPr lang="en-US" dirty="0" smtClean="0"/>
          </a:p>
          <a:p>
            <a:pPr>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Best Practices and Patterns</a:t>
            </a:r>
          </a:p>
          <a:p>
            <a:pPr lvl="1">
              <a:buFont typeface="Wingdings" panose="05000000000000000000" pitchFamily="2" charset="2"/>
              <a:buChar char="§"/>
            </a:pPr>
            <a:endParaRPr lang="en-US" dirty="0" smtClean="0"/>
          </a:p>
          <a:p>
            <a:pPr>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Q&amp;A</a:t>
            </a:r>
          </a:p>
        </p:txBody>
      </p:sp>
    </p:spTree>
    <p:extLst>
      <p:ext uri="{BB962C8B-B14F-4D97-AF65-F5344CB8AC3E}">
        <p14:creationId xmlns:p14="http://schemas.microsoft.com/office/powerpoint/2010/main" val="411110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Azure Backup service</a:t>
            </a:r>
          </a:p>
        </p:txBody>
      </p:sp>
      <p:sp>
        <p:nvSpPr>
          <p:cNvPr id="3" name="Text Placeholder 2"/>
          <p:cNvSpPr>
            <a:spLocks noGrp="1"/>
          </p:cNvSpPr>
          <p:nvPr>
            <p:ph type="body" sz="quarter" idx="10"/>
          </p:nvPr>
        </p:nvSpPr>
        <p:spPr>
          <a:xfrm>
            <a:off x="274639" y="1668464"/>
            <a:ext cx="11887200" cy="2286952"/>
          </a:xfrm>
        </p:spPr>
        <p:txBody>
          <a:bodyPr/>
          <a:lstStyle/>
          <a:p>
            <a:pPr marL="0" indent="0">
              <a:buNone/>
            </a:pPr>
            <a:r>
              <a:rPr lang="en-US" dirty="0"/>
              <a:t>Azure Backup </a:t>
            </a:r>
            <a:r>
              <a:rPr lang="en-US" dirty="0" smtClean="0"/>
              <a:t>service for VM/Disk</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Currently in Preview</a:t>
            </a:r>
          </a:p>
          <a:p>
            <a:pPr lvl="1">
              <a:buFont typeface="Arial" panose="020B0604020202020204" pitchFamily="34" charset="0"/>
              <a:buChar char="•"/>
            </a:pPr>
            <a:endParaRPr lang="en-US" dirty="0" smtClean="0"/>
          </a:p>
          <a:p>
            <a:pPr marL="0" indent="0">
              <a:buNone/>
            </a:pPr>
            <a:r>
              <a:rPr lang="en-US" dirty="0" smtClean="0"/>
              <a:t>Support for Premium Storage is coming soon</a:t>
            </a:r>
          </a:p>
        </p:txBody>
      </p:sp>
    </p:spTree>
    <p:extLst>
      <p:ext uri="{BB962C8B-B14F-4D97-AF65-F5344CB8AC3E}">
        <p14:creationId xmlns:p14="http://schemas.microsoft.com/office/powerpoint/2010/main" val="114029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Additional info…</a:t>
            </a:r>
            <a:endParaRPr lang="en-US" sz="4800" dirty="0"/>
          </a:p>
        </p:txBody>
      </p:sp>
      <p:sp>
        <p:nvSpPr>
          <p:cNvPr id="3" name="Text Placeholder 2"/>
          <p:cNvSpPr>
            <a:spLocks noGrp="1"/>
          </p:cNvSpPr>
          <p:nvPr>
            <p:ph type="body" sz="quarter" idx="10"/>
          </p:nvPr>
        </p:nvSpPr>
        <p:spPr>
          <a:xfrm>
            <a:off x="274639" y="1668464"/>
            <a:ext cx="11887200" cy="4318277"/>
          </a:xfrm>
        </p:spPr>
        <p:txBody>
          <a:bodyPr/>
          <a:lstStyle/>
          <a:p>
            <a:pPr marL="0" indent="0">
              <a:buNone/>
            </a:pPr>
            <a:r>
              <a:rPr lang="en-US" dirty="0" smtClean="0"/>
              <a:t>Analytics</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Use the disk metrics available on Portal</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Use </a:t>
            </a:r>
            <a:r>
              <a:rPr lang="en-US" dirty="0" err="1">
                <a:gradFill>
                  <a:gsLst>
                    <a:gs pos="1250">
                      <a:srgbClr val="FFFFFF"/>
                    </a:gs>
                    <a:gs pos="100000">
                      <a:srgbClr val="FFFFFF"/>
                    </a:gs>
                  </a:gsLst>
                  <a:lin ang="5400000" scaled="0"/>
                </a:gradFill>
                <a:latin typeface="Segoe UI Light"/>
              </a:rPr>
              <a:t>PerfMon</a:t>
            </a:r>
            <a:r>
              <a:rPr lang="en-US" dirty="0">
                <a:gradFill>
                  <a:gsLst>
                    <a:gs pos="1250">
                      <a:srgbClr val="FFFFFF"/>
                    </a:gs>
                    <a:gs pos="100000">
                      <a:srgbClr val="FFFFFF"/>
                    </a:gs>
                  </a:gsLst>
                  <a:lin ang="5400000" scaled="0"/>
                </a:gradFill>
                <a:latin typeface="Segoe UI Light"/>
              </a:rPr>
              <a:t>, IOSTAT for additional details</a:t>
            </a:r>
          </a:p>
          <a:p>
            <a:pPr lvl="1">
              <a:buClr>
                <a:srgbClr val="FFFFFF"/>
              </a:buClr>
              <a:buFont typeface="Wingdings" panose="05000000000000000000" pitchFamily="2" charset="2"/>
              <a:buChar char="§"/>
            </a:pPr>
            <a:endParaRPr lang="en-US" dirty="0">
              <a:gradFill>
                <a:gsLst>
                  <a:gs pos="1250">
                    <a:srgbClr val="FFFFFF"/>
                  </a:gs>
                  <a:gs pos="100000">
                    <a:srgbClr val="FFFFFF"/>
                  </a:gs>
                </a:gsLst>
                <a:lin ang="5400000" scaled="0"/>
              </a:gradFill>
              <a:latin typeface="Segoe UI Light"/>
            </a:endParaRPr>
          </a:p>
          <a:p>
            <a:pPr marL="0" indent="0">
              <a:buNone/>
            </a:pPr>
            <a:r>
              <a:rPr lang="en-US" dirty="0" smtClean="0"/>
              <a:t>Storage REST API Access</a:t>
            </a:r>
            <a:endParaRPr lang="en-US" dirty="0"/>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Needs Storage REST version 2014-02-14 and later</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Public containers are not allowed – always use SAS</a:t>
            </a:r>
          </a:p>
          <a:p>
            <a:pPr lvl="1">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latin typeface="Segoe UI Light"/>
              </a:rPr>
              <a:t>No REST access to mounted VHDs – use snapshots</a:t>
            </a:r>
          </a:p>
          <a:p>
            <a:pPr lvl="1">
              <a:buClr>
                <a:srgbClr val="FFFFFF"/>
              </a:buClr>
              <a:buFont typeface="Wingdings" panose="05000000000000000000" pitchFamily="2" charset="2"/>
              <a:buChar char="§"/>
            </a:pPr>
            <a:endParaRPr lang="en-US" dirty="0">
              <a:gradFill>
                <a:gsLst>
                  <a:gs pos="1250">
                    <a:srgbClr val="FFFFFF"/>
                  </a:gs>
                  <a:gs pos="100000">
                    <a:srgbClr val="FFFFFF"/>
                  </a:gs>
                </a:gsLst>
                <a:lin ang="5400000" scaled="0"/>
              </a:gradFill>
              <a:latin typeface="Segoe UI Light"/>
            </a:endParaRPr>
          </a:p>
        </p:txBody>
      </p:sp>
    </p:spTree>
    <p:extLst>
      <p:ext uri="{BB962C8B-B14F-4D97-AF65-F5344CB8AC3E}">
        <p14:creationId xmlns:p14="http://schemas.microsoft.com/office/powerpoint/2010/main" val="61765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Topics</a:t>
            </a:r>
            <a:endParaRPr lang="en-US" sz="4800" dirty="0"/>
          </a:p>
        </p:txBody>
      </p:sp>
      <p:grpSp>
        <p:nvGrpSpPr>
          <p:cNvPr id="18" name="Group 4"/>
          <p:cNvGrpSpPr/>
          <p:nvPr/>
        </p:nvGrpSpPr>
        <p:grpSpPr>
          <a:xfrm>
            <a:off x="277003" y="1516062"/>
            <a:ext cx="2812181" cy="5029199"/>
            <a:chOff x="277003" y="1516062"/>
            <a:chExt cx="2812181" cy="5029199"/>
          </a:xfrm>
        </p:grpSpPr>
        <p:sp>
          <p:nvSpPr>
            <p:cNvPr id="4" name="Freeform 21"/>
            <p:cNvSpPr/>
            <p:nvPr/>
          </p:nvSpPr>
          <p:spPr>
            <a:xfrm>
              <a:off x="277003" y="1516062"/>
              <a:ext cx="2812181" cy="5029199"/>
            </a:xfrm>
            <a:custGeom>
              <a:avLst/>
              <a:gdLst>
                <a:gd name="connsiteX0" fmla="*/ 0 w 2812181"/>
                <a:gd name="connsiteY0" fmla="*/ 281218 h 5029199"/>
                <a:gd name="connsiteX1" fmla="*/ 281218 w 2812181"/>
                <a:gd name="connsiteY1" fmla="*/ 0 h 5029199"/>
                <a:gd name="connsiteX2" fmla="*/ 2530963 w 2812181"/>
                <a:gd name="connsiteY2" fmla="*/ 0 h 5029199"/>
                <a:gd name="connsiteX3" fmla="*/ 2812181 w 2812181"/>
                <a:gd name="connsiteY3" fmla="*/ 281218 h 5029199"/>
                <a:gd name="connsiteX4" fmla="*/ 2812181 w 2812181"/>
                <a:gd name="connsiteY4" fmla="*/ 4747981 h 5029199"/>
                <a:gd name="connsiteX5" fmla="*/ 2530963 w 2812181"/>
                <a:gd name="connsiteY5" fmla="*/ 5029199 h 5029199"/>
                <a:gd name="connsiteX6" fmla="*/ 281218 w 2812181"/>
                <a:gd name="connsiteY6" fmla="*/ 5029199 h 5029199"/>
                <a:gd name="connsiteX7" fmla="*/ 0 w 2812181"/>
                <a:gd name="connsiteY7" fmla="*/ 4747981 h 5029199"/>
                <a:gd name="connsiteX8" fmla="*/ 0 w 2812181"/>
                <a:gd name="connsiteY8" fmla="*/ 281218 h 502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1" h="5029199">
                  <a:moveTo>
                    <a:pt x="0" y="281218"/>
                  </a:moveTo>
                  <a:cubicBezTo>
                    <a:pt x="0" y="125906"/>
                    <a:pt x="125906" y="0"/>
                    <a:pt x="281218" y="0"/>
                  </a:cubicBezTo>
                  <a:lnTo>
                    <a:pt x="2530963" y="0"/>
                  </a:lnTo>
                  <a:cubicBezTo>
                    <a:pt x="2686275" y="0"/>
                    <a:pt x="2812181" y="125906"/>
                    <a:pt x="2812181" y="281218"/>
                  </a:cubicBezTo>
                  <a:lnTo>
                    <a:pt x="2812181" y="4747981"/>
                  </a:lnTo>
                  <a:cubicBezTo>
                    <a:pt x="2812181" y="4903293"/>
                    <a:pt x="2686275" y="5029199"/>
                    <a:pt x="2530963" y="5029199"/>
                  </a:cubicBezTo>
                  <a:lnTo>
                    <a:pt x="281218" y="5029199"/>
                  </a:lnTo>
                  <a:cubicBezTo>
                    <a:pt x="125906" y="5029199"/>
                    <a:pt x="0" y="4903293"/>
                    <a:pt x="0" y="4747981"/>
                  </a:cubicBezTo>
                  <a:lnTo>
                    <a:pt x="0" y="281218"/>
                  </a:lnTo>
                  <a:close/>
                </a:path>
              </a:pathLst>
            </a:cu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25730" tIns="125730" rIns="125730" bIns="3646169" numCol="1" spcCol="1270" anchor="ctr" anchorCtr="0">
              <a:noAutofit/>
            </a:bodyPr>
            <a:lstStyle/>
            <a:p>
              <a:pPr lvl="0" algn="ctr" defTabSz="1466850" rtl="0">
                <a:lnSpc>
                  <a:spcPct val="90000"/>
                </a:lnSpc>
                <a:spcBef>
                  <a:spcPct val="0"/>
                </a:spcBef>
                <a:spcAft>
                  <a:spcPct val="35000"/>
                </a:spcAft>
              </a:pPr>
              <a:r>
                <a:rPr lang="en-US" sz="3300" kern="1200" dirty="0" smtClean="0"/>
                <a:t>Service Specifications</a:t>
              </a:r>
              <a:endParaRPr lang="en-US" sz="3300" kern="1200" dirty="0"/>
            </a:p>
          </p:txBody>
        </p:sp>
        <p:sp>
          <p:nvSpPr>
            <p:cNvPr id="6" name="Freeform 25"/>
            <p:cNvSpPr/>
            <p:nvPr/>
          </p:nvSpPr>
          <p:spPr>
            <a:xfrm>
              <a:off x="561087" y="3026295"/>
              <a:ext cx="2249745" cy="1516372"/>
            </a:xfrm>
            <a:custGeom>
              <a:avLst/>
              <a:gdLst>
                <a:gd name="connsiteX0" fmla="*/ 0 w 2249745"/>
                <a:gd name="connsiteY0" fmla="*/ 151637 h 1516372"/>
                <a:gd name="connsiteX1" fmla="*/ 151637 w 2249745"/>
                <a:gd name="connsiteY1" fmla="*/ 0 h 1516372"/>
                <a:gd name="connsiteX2" fmla="*/ 2098108 w 2249745"/>
                <a:gd name="connsiteY2" fmla="*/ 0 h 1516372"/>
                <a:gd name="connsiteX3" fmla="*/ 2249745 w 2249745"/>
                <a:gd name="connsiteY3" fmla="*/ 151637 h 1516372"/>
                <a:gd name="connsiteX4" fmla="*/ 2249745 w 2249745"/>
                <a:gd name="connsiteY4" fmla="*/ 1364735 h 1516372"/>
                <a:gd name="connsiteX5" fmla="*/ 2098108 w 2249745"/>
                <a:gd name="connsiteY5" fmla="*/ 1516372 h 1516372"/>
                <a:gd name="connsiteX6" fmla="*/ 151637 w 2249745"/>
                <a:gd name="connsiteY6" fmla="*/ 1516372 h 1516372"/>
                <a:gd name="connsiteX7" fmla="*/ 0 w 2249745"/>
                <a:gd name="connsiteY7" fmla="*/ 1364735 h 1516372"/>
                <a:gd name="connsiteX8" fmla="*/ 0 w 2249745"/>
                <a:gd name="connsiteY8" fmla="*/ 151637 h 15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1516372">
                  <a:moveTo>
                    <a:pt x="0" y="151637"/>
                  </a:moveTo>
                  <a:cubicBezTo>
                    <a:pt x="0" y="67890"/>
                    <a:pt x="67890" y="0"/>
                    <a:pt x="151637" y="0"/>
                  </a:cubicBezTo>
                  <a:lnTo>
                    <a:pt x="2098108" y="0"/>
                  </a:lnTo>
                  <a:cubicBezTo>
                    <a:pt x="2181855" y="0"/>
                    <a:pt x="2249745" y="67890"/>
                    <a:pt x="2249745" y="151637"/>
                  </a:cubicBezTo>
                  <a:lnTo>
                    <a:pt x="2249745" y="1364735"/>
                  </a:lnTo>
                  <a:cubicBezTo>
                    <a:pt x="2249745" y="1448482"/>
                    <a:pt x="2181855" y="1516372"/>
                    <a:pt x="2098108" y="1516372"/>
                  </a:cubicBezTo>
                  <a:lnTo>
                    <a:pt x="151637" y="1516372"/>
                  </a:lnTo>
                  <a:cubicBezTo>
                    <a:pt x="67890" y="1516372"/>
                    <a:pt x="0" y="1448482"/>
                    <a:pt x="0" y="1364735"/>
                  </a:cubicBezTo>
                  <a:lnTo>
                    <a:pt x="0" y="15163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12993" tIns="95848" rIns="112993" bIns="95848" numCol="1" spcCol="1270" anchor="ctr" anchorCtr="0">
              <a:noAutofit/>
            </a:bodyPr>
            <a:lstStyle/>
            <a:p>
              <a:pPr lvl="0" algn="ctr" defTabSz="1200150" rtl="0">
                <a:lnSpc>
                  <a:spcPct val="90000"/>
                </a:lnSpc>
                <a:spcBef>
                  <a:spcPct val="0"/>
                </a:spcBef>
                <a:spcAft>
                  <a:spcPct val="35000"/>
                </a:spcAft>
              </a:pPr>
              <a:r>
                <a:rPr lang="en-US" sz="2700" kern="1200" baseline="0" dirty="0" smtClean="0"/>
                <a:t>VM and Disk sizes and limits</a:t>
              </a:r>
              <a:endParaRPr lang="en-US" sz="2700" kern="1200" dirty="0"/>
            </a:p>
          </p:txBody>
        </p:sp>
        <p:sp>
          <p:nvSpPr>
            <p:cNvPr id="7" name="Freeform 26"/>
            <p:cNvSpPr/>
            <p:nvPr/>
          </p:nvSpPr>
          <p:spPr>
            <a:xfrm>
              <a:off x="561087" y="4775956"/>
              <a:ext cx="2249745" cy="1516372"/>
            </a:xfrm>
            <a:custGeom>
              <a:avLst/>
              <a:gdLst>
                <a:gd name="connsiteX0" fmla="*/ 0 w 2249745"/>
                <a:gd name="connsiteY0" fmla="*/ 151637 h 1516372"/>
                <a:gd name="connsiteX1" fmla="*/ 151637 w 2249745"/>
                <a:gd name="connsiteY1" fmla="*/ 0 h 1516372"/>
                <a:gd name="connsiteX2" fmla="*/ 2098108 w 2249745"/>
                <a:gd name="connsiteY2" fmla="*/ 0 h 1516372"/>
                <a:gd name="connsiteX3" fmla="*/ 2249745 w 2249745"/>
                <a:gd name="connsiteY3" fmla="*/ 151637 h 1516372"/>
                <a:gd name="connsiteX4" fmla="*/ 2249745 w 2249745"/>
                <a:gd name="connsiteY4" fmla="*/ 1364735 h 1516372"/>
                <a:gd name="connsiteX5" fmla="*/ 2098108 w 2249745"/>
                <a:gd name="connsiteY5" fmla="*/ 1516372 h 1516372"/>
                <a:gd name="connsiteX6" fmla="*/ 151637 w 2249745"/>
                <a:gd name="connsiteY6" fmla="*/ 1516372 h 1516372"/>
                <a:gd name="connsiteX7" fmla="*/ 0 w 2249745"/>
                <a:gd name="connsiteY7" fmla="*/ 1364735 h 1516372"/>
                <a:gd name="connsiteX8" fmla="*/ 0 w 2249745"/>
                <a:gd name="connsiteY8" fmla="*/ 151637 h 15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1516372">
                  <a:moveTo>
                    <a:pt x="0" y="151637"/>
                  </a:moveTo>
                  <a:cubicBezTo>
                    <a:pt x="0" y="67890"/>
                    <a:pt x="67890" y="0"/>
                    <a:pt x="151637" y="0"/>
                  </a:cubicBezTo>
                  <a:lnTo>
                    <a:pt x="2098108" y="0"/>
                  </a:lnTo>
                  <a:cubicBezTo>
                    <a:pt x="2181855" y="0"/>
                    <a:pt x="2249745" y="67890"/>
                    <a:pt x="2249745" y="151637"/>
                  </a:cubicBezTo>
                  <a:lnTo>
                    <a:pt x="2249745" y="1364735"/>
                  </a:lnTo>
                  <a:cubicBezTo>
                    <a:pt x="2249745" y="1448482"/>
                    <a:pt x="2181855" y="1516372"/>
                    <a:pt x="2098108" y="1516372"/>
                  </a:cubicBezTo>
                  <a:lnTo>
                    <a:pt x="151637" y="1516372"/>
                  </a:lnTo>
                  <a:cubicBezTo>
                    <a:pt x="67890" y="1516372"/>
                    <a:pt x="0" y="1448482"/>
                    <a:pt x="0" y="1364735"/>
                  </a:cubicBezTo>
                  <a:lnTo>
                    <a:pt x="0" y="15163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12993" tIns="95848" rIns="112993" bIns="95848" numCol="1" spcCol="1270" anchor="ctr" anchorCtr="0">
              <a:noAutofit/>
            </a:bodyPr>
            <a:lstStyle/>
            <a:p>
              <a:pPr lvl="0" algn="ctr" defTabSz="1200150" rtl="0">
                <a:lnSpc>
                  <a:spcPct val="90000"/>
                </a:lnSpc>
                <a:spcBef>
                  <a:spcPct val="0"/>
                </a:spcBef>
                <a:spcAft>
                  <a:spcPct val="35000"/>
                </a:spcAft>
              </a:pPr>
              <a:r>
                <a:rPr lang="en-US" sz="2700" kern="1200" baseline="0" dirty="0" smtClean="0"/>
                <a:t>IOPS and Throughput</a:t>
              </a:r>
              <a:endParaRPr lang="en-US" sz="2700" kern="1200" dirty="0"/>
            </a:p>
          </p:txBody>
        </p:sp>
      </p:grpSp>
      <p:grpSp>
        <p:nvGrpSpPr>
          <p:cNvPr id="19" name="Group 31"/>
          <p:cNvGrpSpPr/>
          <p:nvPr/>
        </p:nvGrpSpPr>
        <p:grpSpPr>
          <a:xfrm>
            <a:off x="3302964" y="1516062"/>
            <a:ext cx="2812181" cy="5029199"/>
            <a:chOff x="3302964" y="1516062"/>
            <a:chExt cx="2812181" cy="5029199"/>
          </a:xfrm>
        </p:grpSpPr>
        <p:sp>
          <p:nvSpPr>
            <p:cNvPr id="8" name="Freeform 32"/>
            <p:cNvSpPr/>
            <p:nvPr/>
          </p:nvSpPr>
          <p:spPr>
            <a:xfrm>
              <a:off x="3302964" y="1516062"/>
              <a:ext cx="2812181" cy="5029199"/>
            </a:xfrm>
            <a:custGeom>
              <a:avLst/>
              <a:gdLst>
                <a:gd name="connsiteX0" fmla="*/ 0 w 2812181"/>
                <a:gd name="connsiteY0" fmla="*/ 281218 h 5029199"/>
                <a:gd name="connsiteX1" fmla="*/ 281218 w 2812181"/>
                <a:gd name="connsiteY1" fmla="*/ 0 h 5029199"/>
                <a:gd name="connsiteX2" fmla="*/ 2530963 w 2812181"/>
                <a:gd name="connsiteY2" fmla="*/ 0 h 5029199"/>
                <a:gd name="connsiteX3" fmla="*/ 2812181 w 2812181"/>
                <a:gd name="connsiteY3" fmla="*/ 281218 h 5029199"/>
                <a:gd name="connsiteX4" fmla="*/ 2812181 w 2812181"/>
                <a:gd name="connsiteY4" fmla="*/ 4747981 h 5029199"/>
                <a:gd name="connsiteX5" fmla="*/ 2530963 w 2812181"/>
                <a:gd name="connsiteY5" fmla="*/ 5029199 h 5029199"/>
                <a:gd name="connsiteX6" fmla="*/ 281218 w 2812181"/>
                <a:gd name="connsiteY6" fmla="*/ 5029199 h 5029199"/>
                <a:gd name="connsiteX7" fmla="*/ 0 w 2812181"/>
                <a:gd name="connsiteY7" fmla="*/ 4747981 h 5029199"/>
                <a:gd name="connsiteX8" fmla="*/ 0 w 2812181"/>
                <a:gd name="connsiteY8" fmla="*/ 281218 h 502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1" h="5029199">
                  <a:moveTo>
                    <a:pt x="0" y="281218"/>
                  </a:moveTo>
                  <a:cubicBezTo>
                    <a:pt x="0" y="125906"/>
                    <a:pt x="125906" y="0"/>
                    <a:pt x="281218" y="0"/>
                  </a:cubicBezTo>
                  <a:lnTo>
                    <a:pt x="2530963" y="0"/>
                  </a:lnTo>
                  <a:cubicBezTo>
                    <a:pt x="2686275" y="0"/>
                    <a:pt x="2812181" y="125906"/>
                    <a:pt x="2812181" y="281218"/>
                  </a:cubicBezTo>
                  <a:lnTo>
                    <a:pt x="2812181" y="4747981"/>
                  </a:lnTo>
                  <a:cubicBezTo>
                    <a:pt x="2812181" y="4903293"/>
                    <a:pt x="2686275" y="5029199"/>
                    <a:pt x="2530963" y="5029199"/>
                  </a:cubicBezTo>
                  <a:lnTo>
                    <a:pt x="281218" y="5029199"/>
                  </a:lnTo>
                  <a:cubicBezTo>
                    <a:pt x="125906" y="5029199"/>
                    <a:pt x="0" y="4903293"/>
                    <a:pt x="0" y="4747981"/>
                  </a:cubicBezTo>
                  <a:lnTo>
                    <a:pt x="0" y="281218"/>
                  </a:lnTo>
                  <a:close/>
                </a:path>
              </a:pathLst>
            </a:cu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25730" tIns="125730" rIns="125730" bIns="3646169" numCol="1" spcCol="1270" anchor="ctr" anchorCtr="0">
              <a:noAutofit/>
            </a:bodyPr>
            <a:lstStyle/>
            <a:p>
              <a:pPr lvl="0" algn="ctr" defTabSz="1466850" rtl="0">
                <a:lnSpc>
                  <a:spcPct val="90000"/>
                </a:lnSpc>
                <a:spcBef>
                  <a:spcPct val="0"/>
                </a:spcBef>
                <a:spcAft>
                  <a:spcPct val="35000"/>
                </a:spcAft>
              </a:pPr>
              <a:r>
                <a:rPr lang="en-US" sz="3300" kern="1200" baseline="0" dirty="0" smtClean="0"/>
                <a:t>Traffic Patterns</a:t>
              </a:r>
              <a:endParaRPr lang="en-US" sz="3300" kern="1200" dirty="0"/>
            </a:p>
          </p:txBody>
        </p:sp>
        <p:sp>
          <p:nvSpPr>
            <p:cNvPr id="9" name="Freeform 33"/>
            <p:cNvSpPr/>
            <p:nvPr/>
          </p:nvSpPr>
          <p:spPr>
            <a:xfrm>
              <a:off x="3584182" y="3025251"/>
              <a:ext cx="2249745" cy="988036"/>
            </a:xfrm>
            <a:custGeom>
              <a:avLst/>
              <a:gdLst>
                <a:gd name="connsiteX0" fmla="*/ 0 w 2249745"/>
                <a:gd name="connsiteY0" fmla="*/ 98804 h 988036"/>
                <a:gd name="connsiteX1" fmla="*/ 98804 w 2249745"/>
                <a:gd name="connsiteY1" fmla="*/ 0 h 988036"/>
                <a:gd name="connsiteX2" fmla="*/ 2150941 w 2249745"/>
                <a:gd name="connsiteY2" fmla="*/ 0 h 988036"/>
                <a:gd name="connsiteX3" fmla="*/ 2249745 w 2249745"/>
                <a:gd name="connsiteY3" fmla="*/ 98804 h 988036"/>
                <a:gd name="connsiteX4" fmla="*/ 2249745 w 2249745"/>
                <a:gd name="connsiteY4" fmla="*/ 889232 h 988036"/>
                <a:gd name="connsiteX5" fmla="*/ 2150941 w 2249745"/>
                <a:gd name="connsiteY5" fmla="*/ 988036 h 988036"/>
                <a:gd name="connsiteX6" fmla="*/ 98804 w 2249745"/>
                <a:gd name="connsiteY6" fmla="*/ 988036 h 988036"/>
                <a:gd name="connsiteX7" fmla="*/ 0 w 2249745"/>
                <a:gd name="connsiteY7" fmla="*/ 889232 h 988036"/>
                <a:gd name="connsiteX8" fmla="*/ 0 w 2249745"/>
                <a:gd name="connsiteY8" fmla="*/ 98804 h 98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988036">
                  <a:moveTo>
                    <a:pt x="0" y="98804"/>
                  </a:moveTo>
                  <a:cubicBezTo>
                    <a:pt x="0" y="44236"/>
                    <a:pt x="44236" y="0"/>
                    <a:pt x="98804" y="0"/>
                  </a:cubicBezTo>
                  <a:lnTo>
                    <a:pt x="2150941" y="0"/>
                  </a:lnTo>
                  <a:cubicBezTo>
                    <a:pt x="2205509" y="0"/>
                    <a:pt x="2249745" y="44236"/>
                    <a:pt x="2249745" y="98804"/>
                  </a:cubicBezTo>
                  <a:lnTo>
                    <a:pt x="2249745" y="889232"/>
                  </a:lnTo>
                  <a:cubicBezTo>
                    <a:pt x="2249745" y="943800"/>
                    <a:pt x="2205509" y="988036"/>
                    <a:pt x="2150941" y="988036"/>
                  </a:cubicBezTo>
                  <a:lnTo>
                    <a:pt x="98804" y="988036"/>
                  </a:lnTo>
                  <a:cubicBezTo>
                    <a:pt x="44236" y="988036"/>
                    <a:pt x="0" y="943800"/>
                    <a:pt x="0" y="889232"/>
                  </a:cubicBezTo>
                  <a:lnTo>
                    <a:pt x="0" y="98804"/>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97519" tIns="80374" rIns="97519" bIns="80374" numCol="1" spcCol="1270" anchor="ctr" anchorCtr="0">
              <a:noAutofit/>
            </a:bodyPr>
            <a:lstStyle/>
            <a:p>
              <a:pPr lvl="0" algn="ctr" defTabSz="1200150" rtl="0">
                <a:lnSpc>
                  <a:spcPct val="90000"/>
                </a:lnSpc>
                <a:spcBef>
                  <a:spcPct val="0"/>
                </a:spcBef>
                <a:spcAft>
                  <a:spcPct val="35000"/>
                </a:spcAft>
              </a:pPr>
              <a:r>
                <a:rPr lang="en-US" sz="2700" kern="1200" baseline="0" dirty="0" smtClean="0"/>
                <a:t>IO Size</a:t>
              </a:r>
              <a:endParaRPr lang="en-US" sz="2700" kern="1200" dirty="0"/>
            </a:p>
          </p:txBody>
        </p:sp>
        <p:sp>
          <p:nvSpPr>
            <p:cNvPr id="10" name="Freeform 34"/>
            <p:cNvSpPr/>
            <p:nvPr/>
          </p:nvSpPr>
          <p:spPr>
            <a:xfrm>
              <a:off x="3584182" y="4165293"/>
              <a:ext cx="2249745" cy="988036"/>
            </a:xfrm>
            <a:custGeom>
              <a:avLst/>
              <a:gdLst>
                <a:gd name="connsiteX0" fmla="*/ 0 w 2249745"/>
                <a:gd name="connsiteY0" fmla="*/ 98804 h 988036"/>
                <a:gd name="connsiteX1" fmla="*/ 98804 w 2249745"/>
                <a:gd name="connsiteY1" fmla="*/ 0 h 988036"/>
                <a:gd name="connsiteX2" fmla="*/ 2150941 w 2249745"/>
                <a:gd name="connsiteY2" fmla="*/ 0 h 988036"/>
                <a:gd name="connsiteX3" fmla="*/ 2249745 w 2249745"/>
                <a:gd name="connsiteY3" fmla="*/ 98804 h 988036"/>
                <a:gd name="connsiteX4" fmla="*/ 2249745 w 2249745"/>
                <a:gd name="connsiteY4" fmla="*/ 889232 h 988036"/>
                <a:gd name="connsiteX5" fmla="*/ 2150941 w 2249745"/>
                <a:gd name="connsiteY5" fmla="*/ 988036 h 988036"/>
                <a:gd name="connsiteX6" fmla="*/ 98804 w 2249745"/>
                <a:gd name="connsiteY6" fmla="*/ 988036 h 988036"/>
                <a:gd name="connsiteX7" fmla="*/ 0 w 2249745"/>
                <a:gd name="connsiteY7" fmla="*/ 889232 h 988036"/>
                <a:gd name="connsiteX8" fmla="*/ 0 w 2249745"/>
                <a:gd name="connsiteY8" fmla="*/ 98804 h 98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988036">
                  <a:moveTo>
                    <a:pt x="0" y="98804"/>
                  </a:moveTo>
                  <a:cubicBezTo>
                    <a:pt x="0" y="44236"/>
                    <a:pt x="44236" y="0"/>
                    <a:pt x="98804" y="0"/>
                  </a:cubicBezTo>
                  <a:lnTo>
                    <a:pt x="2150941" y="0"/>
                  </a:lnTo>
                  <a:cubicBezTo>
                    <a:pt x="2205509" y="0"/>
                    <a:pt x="2249745" y="44236"/>
                    <a:pt x="2249745" y="98804"/>
                  </a:cubicBezTo>
                  <a:lnTo>
                    <a:pt x="2249745" y="889232"/>
                  </a:lnTo>
                  <a:cubicBezTo>
                    <a:pt x="2249745" y="943800"/>
                    <a:pt x="2205509" y="988036"/>
                    <a:pt x="2150941" y="988036"/>
                  </a:cubicBezTo>
                  <a:lnTo>
                    <a:pt x="98804" y="988036"/>
                  </a:lnTo>
                  <a:cubicBezTo>
                    <a:pt x="44236" y="988036"/>
                    <a:pt x="0" y="943800"/>
                    <a:pt x="0" y="889232"/>
                  </a:cubicBezTo>
                  <a:lnTo>
                    <a:pt x="0" y="98804"/>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97519" tIns="80374" rIns="97519" bIns="80374" numCol="1" spcCol="1270" anchor="ctr" anchorCtr="0">
              <a:noAutofit/>
            </a:bodyPr>
            <a:lstStyle/>
            <a:p>
              <a:pPr lvl="0" algn="ctr" defTabSz="1200150" rtl="0">
                <a:lnSpc>
                  <a:spcPct val="90000"/>
                </a:lnSpc>
                <a:spcBef>
                  <a:spcPct val="0"/>
                </a:spcBef>
                <a:spcAft>
                  <a:spcPct val="35000"/>
                </a:spcAft>
              </a:pPr>
              <a:r>
                <a:rPr lang="en-US" sz="2700" kern="1200" baseline="0" dirty="0" smtClean="0"/>
                <a:t>Queue Depth</a:t>
              </a:r>
              <a:endParaRPr lang="en-US" sz="2700" kern="1200" dirty="0"/>
            </a:p>
          </p:txBody>
        </p:sp>
        <p:sp>
          <p:nvSpPr>
            <p:cNvPr id="11" name="Freeform 35"/>
            <p:cNvSpPr/>
            <p:nvPr/>
          </p:nvSpPr>
          <p:spPr>
            <a:xfrm>
              <a:off x="3584182" y="5305335"/>
              <a:ext cx="2249745" cy="988036"/>
            </a:xfrm>
            <a:custGeom>
              <a:avLst/>
              <a:gdLst>
                <a:gd name="connsiteX0" fmla="*/ 0 w 2249745"/>
                <a:gd name="connsiteY0" fmla="*/ 98804 h 988036"/>
                <a:gd name="connsiteX1" fmla="*/ 98804 w 2249745"/>
                <a:gd name="connsiteY1" fmla="*/ 0 h 988036"/>
                <a:gd name="connsiteX2" fmla="*/ 2150941 w 2249745"/>
                <a:gd name="connsiteY2" fmla="*/ 0 h 988036"/>
                <a:gd name="connsiteX3" fmla="*/ 2249745 w 2249745"/>
                <a:gd name="connsiteY3" fmla="*/ 98804 h 988036"/>
                <a:gd name="connsiteX4" fmla="*/ 2249745 w 2249745"/>
                <a:gd name="connsiteY4" fmla="*/ 889232 h 988036"/>
                <a:gd name="connsiteX5" fmla="*/ 2150941 w 2249745"/>
                <a:gd name="connsiteY5" fmla="*/ 988036 h 988036"/>
                <a:gd name="connsiteX6" fmla="*/ 98804 w 2249745"/>
                <a:gd name="connsiteY6" fmla="*/ 988036 h 988036"/>
                <a:gd name="connsiteX7" fmla="*/ 0 w 2249745"/>
                <a:gd name="connsiteY7" fmla="*/ 889232 h 988036"/>
                <a:gd name="connsiteX8" fmla="*/ 0 w 2249745"/>
                <a:gd name="connsiteY8" fmla="*/ 98804 h 98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988036">
                  <a:moveTo>
                    <a:pt x="0" y="98804"/>
                  </a:moveTo>
                  <a:cubicBezTo>
                    <a:pt x="0" y="44236"/>
                    <a:pt x="44236" y="0"/>
                    <a:pt x="98804" y="0"/>
                  </a:cubicBezTo>
                  <a:lnTo>
                    <a:pt x="2150941" y="0"/>
                  </a:lnTo>
                  <a:cubicBezTo>
                    <a:pt x="2205509" y="0"/>
                    <a:pt x="2249745" y="44236"/>
                    <a:pt x="2249745" y="98804"/>
                  </a:cubicBezTo>
                  <a:lnTo>
                    <a:pt x="2249745" y="889232"/>
                  </a:lnTo>
                  <a:cubicBezTo>
                    <a:pt x="2249745" y="943800"/>
                    <a:pt x="2205509" y="988036"/>
                    <a:pt x="2150941" y="988036"/>
                  </a:cubicBezTo>
                  <a:lnTo>
                    <a:pt x="98804" y="988036"/>
                  </a:lnTo>
                  <a:cubicBezTo>
                    <a:pt x="44236" y="988036"/>
                    <a:pt x="0" y="943800"/>
                    <a:pt x="0" y="889232"/>
                  </a:cubicBezTo>
                  <a:lnTo>
                    <a:pt x="0" y="98804"/>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97519" tIns="80374" rIns="97519" bIns="80374" numCol="1" spcCol="1270" anchor="ctr" anchorCtr="0">
              <a:noAutofit/>
            </a:bodyPr>
            <a:lstStyle/>
            <a:p>
              <a:pPr lvl="0" algn="ctr" defTabSz="1200150" rtl="0">
                <a:lnSpc>
                  <a:spcPct val="90000"/>
                </a:lnSpc>
                <a:spcBef>
                  <a:spcPct val="0"/>
                </a:spcBef>
                <a:spcAft>
                  <a:spcPct val="35000"/>
                </a:spcAft>
              </a:pPr>
              <a:r>
                <a:rPr lang="en-US" sz="2700" kern="1200" baseline="0" dirty="0" smtClean="0"/>
                <a:t>Cache hits</a:t>
              </a:r>
              <a:endParaRPr lang="en-US" sz="2700" kern="1200" dirty="0"/>
            </a:p>
          </p:txBody>
        </p:sp>
      </p:grpSp>
      <p:grpSp>
        <p:nvGrpSpPr>
          <p:cNvPr id="20" name="Group 41"/>
          <p:cNvGrpSpPr/>
          <p:nvPr/>
        </p:nvGrpSpPr>
        <p:grpSpPr>
          <a:xfrm>
            <a:off x="6326059" y="1516062"/>
            <a:ext cx="2812181" cy="5029199"/>
            <a:chOff x="6326059" y="1516062"/>
            <a:chExt cx="2812181" cy="5029199"/>
          </a:xfrm>
        </p:grpSpPr>
        <p:sp>
          <p:nvSpPr>
            <p:cNvPr id="12" name="Freeform 42"/>
            <p:cNvSpPr/>
            <p:nvPr/>
          </p:nvSpPr>
          <p:spPr>
            <a:xfrm>
              <a:off x="6326059" y="1516062"/>
              <a:ext cx="2812181" cy="5029199"/>
            </a:xfrm>
            <a:custGeom>
              <a:avLst/>
              <a:gdLst>
                <a:gd name="connsiteX0" fmla="*/ 0 w 2812181"/>
                <a:gd name="connsiteY0" fmla="*/ 281218 h 5029199"/>
                <a:gd name="connsiteX1" fmla="*/ 281218 w 2812181"/>
                <a:gd name="connsiteY1" fmla="*/ 0 h 5029199"/>
                <a:gd name="connsiteX2" fmla="*/ 2530963 w 2812181"/>
                <a:gd name="connsiteY2" fmla="*/ 0 h 5029199"/>
                <a:gd name="connsiteX3" fmla="*/ 2812181 w 2812181"/>
                <a:gd name="connsiteY3" fmla="*/ 281218 h 5029199"/>
                <a:gd name="connsiteX4" fmla="*/ 2812181 w 2812181"/>
                <a:gd name="connsiteY4" fmla="*/ 4747981 h 5029199"/>
                <a:gd name="connsiteX5" fmla="*/ 2530963 w 2812181"/>
                <a:gd name="connsiteY5" fmla="*/ 5029199 h 5029199"/>
                <a:gd name="connsiteX6" fmla="*/ 281218 w 2812181"/>
                <a:gd name="connsiteY6" fmla="*/ 5029199 h 5029199"/>
                <a:gd name="connsiteX7" fmla="*/ 0 w 2812181"/>
                <a:gd name="connsiteY7" fmla="*/ 4747981 h 5029199"/>
                <a:gd name="connsiteX8" fmla="*/ 0 w 2812181"/>
                <a:gd name="connsiteY8" fmla="*/ 281218 h 502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1" h="5029199">
                  <a:moveTo>
                    <a:pt x="0" y="281218"/>
                  </a:moveTo>
                  <a:cubicBezTo>
                    <a:pt x="0" y="125906"/>
                    <a:pt x="125906" y="0"/>
                    <a:pt x="281218" y="0"/>
                  </a:cubicBezTo>
                  <a:lnTo>
                    <a:pt x="2530963" y="0"/>
                  </a:lnTo>
                  <a:cubicBezTo>
                    <a:pt x="2686275" y="0"/>
                    <a:pt x="2812181" y="125906"/>
                    <a:pt x="2812181" y="281218"/>
                  </a:cubicBezTo>
                  <a:lnTo>
                    <a:pt x="2812181" y="4747981"/>
                  </a:lnTo>
                  <a:cubicBezTo>
                    <a:pt x="2812181" y="4903293"/>
                    <a:pt x="2686275" y="5029199"/>
                    <a:pt x="2530963" y="5029199"/>
                  </a:cubicBezTo>
                  <a:lnTo>
                    <a:pt x="281218" y="5029199"/>
                  </a:lnTo>
                  <a:cubicBezTo>
                    <a:pt x="125906" y="5029199"/>
                    <a:pt x="0" y="4903293"/>
                    <a:pt x="0" y="4747981"/>
                  </a:cubicBezTo>
                  <a:lnTo>
                    <a:pt x="0" y="281218"/>
                  </a:lnTo>
                  <a:close/>
                </a:path>
              </a:pathLst>
            </a:cu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25730" tIns="125730" rIns="125730" bIns="3646169" numCol="1" spcCol="1270" anchor="ctr" anchorCtr="0">
              <a:noAutofit/>
            </a:bodyPr>
            <a:lstStyle/>
            <a:p>
              <a:pPr lvl="0" algn="ctr" defTabSz="1466850" rtl="0">
                <a:lnSpc>
                  <a:spcPct val="90000"/>
                </a:lnSpc>
                <a:spcBef>
                  <a:spcPct val="0"/>
                </a:spcBef>
                <a:spcAft>
                  <a:spcPct val="35000"/>
                </a:spcAft>
              </a:pPr>
              <a:r>
                <a:rPr lang="en-US" sz="3300" kern="1200" baseline="0" dirty="0" smtClean="0"/>
                <a:t>Migration</a:t>
              </a:r>
              <a:endParaRPr lang="en-US" sz="3300" kern="1200" dirty="0"/>
            </a:p>
          </p:txBody>
        </p:sp>
        <p:sp>
          <p:nvSpPr>
            <p:cNvPr id="13" name="Freeform 43"/>
            <p:cNvSpPr/>
            <p:nvPr/>
          </p:nvSpPr>
          <p:spPr>
            <a:xfrm>
              <a:off x="6607278" y="3026295"/>
              <a:ext cx="2249745" cy="1516372"/>
            </a:xfrm>
            <a:custGeom>
              <a:avLst/>
              <a:gdLst>
                <a:gd name="connsiteX0" fmla="*/ 0 w 2249745"/>
                <a:gd name="connsiteY0" fmla="*/ 151637 h 1516372"/>
                <a:gd name="connsiteX1" fmla="*/ 151637 w 2249745"/>
                <a:gd name="connsiteY1" fmla="*/ 0 h 1516372"/>
                <a:gd name="connsiteX2" fmla="*/ 2098108 w 2249745"/>
                <a:gd name="connsiteY2" fmla="*/ 0 h 1516372"/>
                <a:gd name="connsiteX3" fmla="*/ 2249745 w 2249745"/>
                <a:gd name="connsiteY3" fmla="*/ 151637 h 1516372"/>
                <a:gd name="connsiteX4" fmla="*/ 2249745 w 2249745"/>
                <a:gd name="connsiteY4" fmla="*/ 1364735 h 1516372"/>
                <a:gd name="connsiteX5" fmla="*/ 2098108 w 2249745"/>
                <a:gd name="connsiteY5" fmla="*/ 1516372 h 1516372"/>
                <a:gd name="connsiteX6" fmla="*/ 151637 w 2249745"/>
                <a:gd name="connsiteY6" fmla="*/ 1516372 h 1516372"/>
                <a:gd name="connsiteX7" fmla="*/ 0 w 2249745"/>
                <a:gd name="connsiteY7" fmla="*/ 1364735 h 1516372"/>
                <a:gd name="connsiteX8" fmla="*/ 0 w 2249745"/>
                <a:gd name="connsiteY8" fmla="*/ 151637 h 15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1516372">
                  <a:moveTo>
                    <a:pt x="0" y="151637"/>
                  </a:moveTo>
                  <a:cubicBezTo>
                    <a:pt x="0" y="67890"/>
                    <a:pt x="67890" y="0"/>
                    <a:pt x="151637" y="0"/>
                  </a:cubicBezTo>
                  <a:lnTo>
                    <a:pt x="2098108" y="0"/>
                  </a:lnTo>
                  <a:cubicBezTo>
                    <a:pt x="2181855" y="0"/>
                    <a:pt x="2249745" y="67890"/>
                    <a:pt x="2249745" y="151637"/>
                  </a:cubicBezTo>
                  <a:lnTo>
                    <a:pt x="2249745" y="1364735"/>
                  </a:lnTo>
                  <a:cubicBezTo>
                    <a:pt x="2249745" y="1448482"/>
                    <a:pt x="2181855" y="1516372"/>
                    <a:pt x="2098108" y="1516372"/>
                  </a:cubicBezTo>
                  <a:lnTo>
                    <a:pt x="151637" y="1516372"/>
                  </a:lnTo>
                  <a:cubicBezTo>
                    <a:pt x="67890" y="1516372"/>
                    <a:pt x="0" y="1448482"/>
                    <a:pt x="0" y="1364735"/>
                  </a:cubicBezTo>
                  <a:lnTo>
                    <a:pt x="0" y="15163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12993" tIns="95848" rIns="112993" bIns="95848" numCol="1" spcCol="1270" anchor="ctr" anchorCtr="0">
              <a:noAutofit/>
            </a:bodyPr>
            <a:lstStyle/>
            <a:p>
              <a:pPr lvl="0" algn="ctr" defTabSz="1200150" rtl="0">
                <a:lnSpc>
                  <a:spcPct val="90000"/>
                </a:lnSpc>
                <a:spcBef>
                  <a:spcPct val="0"/>
                </a:spcBef>
                <a:spcAft>
                  <a:spcPct val="35000"/>
                </a:spcAft>
              </a:pPr>
              <a:r>
                <a:rPr lang="en-US" sz="2700" kern="1200" baseline="0" dirty="0" smtClean="0"/>
                <a:t>Cost Optimization</a:t>
              </a:r>
              <a:endParaRPr lang="en-US" sz="2700" kern="1200" dirty="0"/>
            </a:p>
          </p:txBody>
        </p:sp>
        <p:sp>
          <p:nvSpPr>
            <p:cNvPr id="14" name="Freeform 44"/>
            <p:cNvSpPr/>
            <p:nvPr/>
          </p:nvSpPr>
          <p:spPr>
            <a:xfrm>
              <a:off x="6607278" y="4775956"/>
              <a:ext cx="2249745" cy="1516372"/>
            </a:xfrm>
            <a:custGeom>
              <a:avLst/>
              <a:gdLst>
                <a:gd name="connsiteX0" fmla="*/ 0 w 2249745"/>
                <a:gd name="connsiteY0" fmla="*/ 151637 h 1516372"/>
                <a:gd name="connsiteX1" fmla="*/ 151637 w 2249745"/>
                <a:gd name="connsiteY1" fmla="*/ 0 h 1516372"/>
                <a:gd name="connsiteX2" fmla="*/ 2098108 w 2249745"/>
                <a:gd name="connsiteY2" fmla="*/ 0 h 1516372"/>
                <a:gd name="connsiteX3" fmla="*/ 2249745 w 2249745"/>
                <a:gd name="connsiteY3" fmla="*/ 151637 h 1516372"/>
                <a:gd name="connsiteX4" fmla="*/ 2249745 w 2249745"/>
                <a:gd name="connsiteY4" fmla="*/ 1364735 h 1516372"/>
                <a:gd name="connsiteX5" fmla="*/ 2098108 w 2249745"/>
                <a:gd name="connsiteY5" fmla="*/ 1516372 h 1516372"/>
                <a:gd name="connsiteX6" fmla="*/ 151637 w 2249745"/>
                <a:gd name="connsiteY6" fmla="*/ 1516372 h 1516372"/>
                <a:gd name="connsiteX7" fmla="*/ 0 w 2249745"/>
                <a:gd name="connsiteY7" fmla="*/ 1364735 h 1516372"/>
                <a:gd name="connsiteX8" fmla="*/ 0 w 2249745"/>
                <a:gd name="connsiteY8" fmla="*/ 151637 h 15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1516372">
                  <a:moveTo>
                    <a:pt x="0" y="151637"/>
                  </a:moveTo>
                  <a:cubicBezTo>
                    <a:pt x="0" y="67890"/>
                    <a:pt x="67890" y="0"/>
                    <a:pt x="151637" y="0"/>
                  </a:cubicBezTo>
                  <a:lnTo>
                    <a:pt x="2098108" y="0"/>
                  </a:lnTo>
                  <a:cubicBezTo>
                    <a:pt x="2181855" y="0"/>
                    <a:pt x="2249745" y="67890"/>
                    <a:pt x="2249745" y="151637"/>
                  </a:cubicBezTo>
                  <a:lnTo>
                    <a:pt x="2249745" y="1364735"/>
                  </a:lnTo>
                  <a:cubicBezTo>
                    <a:pt x="2249745" y="1448482"/>
                    <a:pt x="2181855" y="1516372"/>
                    <a:pt x="2098108" y="1516372"/>
                  </a:cubicBezTo>
                  <a:lnTo>
                    <a:pt x="151637" y="1516372"/>
                  </a:lnTo>
                  <a:cubicBezTo>
                    <a:pt x="67890" y="1516372"/>
                    <a:pt x="0" y="1448482"/>
                    <a:pt x="0" y="1364735"/>
                  </a:cubicBezTo>
                  <a:lnTo>
                    <a:pt x="0" y="15163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12993" tIns="95848" rIns="112993" bIns="95848" numCol="1" spcCol="1270" anchor="ctr" anchorCtr="0">
              <a:noAutofit/>
            </a:bodyPr>
            <a:lstStyle/>
            <a:p>
              <a:pPr lvl="0" algn="ctr" defTabSz="1200150" rtl="0">
                <a:lnSpc>
                  <a:spcPct val="90000"/>
                </a:lnSpc>
                <a:spcBef>
                  <a:spcPct val="0"/>
                </a:spcBef>
                <a:spcAft>
                  <a:spcPct val="35000"/>
                </a:spcAft>
              </a:pPr>
              <a:r>
                <a:rPr lang="en-US" sz="2700" kern="1200" baseline="0" dirty="0" smtClean="0"/>
                <a:t>Migration tips</a:t>
              </a:r>
              <a:endParaRPr lang="en-US" sz="2700" kern="1200" dirty="0"/>
            </a:p>
          </p:txBody>
        </p:sp>
      </p:grpSp>
      <p:grpSp>
        <p:nvGrpSpPr>
          <p:cNvPr id="21" name="Group 49"/>
          <p:cNvGrpSpPr/>
          <p:nvPr/>
        </p:nvGrpSpPr>
        <p:grpSpPr>
          <a:xfrm>
            <a:off x="9349155" y="1516062"/>
            <a:ext cx="2812181" cy="5029199"/>
            <a:chOff x="9349155" y="1516062"/>
            <a:chExt cx="2812181" cy="5029199"/>
          </a:xfrm>
        </p:grpSpPr>
        <p:sp>
          <p:nvSpPr>
            <p:cNvPr id="15" name="Freeform 50"/>
            <p:cNvSpPr/>
            <p:nvPr/>
          </p:nvSpPr>
          <p:spPr>
            <a:xfrm>
              <a:off x="9349155" y="1516062"/>
              <a:ext cx="2812181" cy="5029199"/>
            </a:xfrm>
            <a:custGeom>
              <a:avLst/>
              <a:gdLst>
                <a:gd name="connsiteX0" fmla="*/ 0 w 2812181"/>
                <a:gd name="connsiteY0" fmla="*/ 281218 h 5029199"/>
                <a:gd name="connsiteX1" fmla="*/ 281218 w 2812181"/>
                <a:gd name="connsiteY1" fmla="*/ 0 h 5029199"/>
                <a:gd name="connsiteX2" fmla="*/ 2530963 w 2812181"/>
                <a:gd name="connsiteY2" fmla="*/ 0 h 5029199"/>
                <a:gd name="connsiteX3" fmla="*/ 2812181 w 2812181"/>
                <a:gd name="connsiteY3" fmla="*/ 281218 h 5029199"/>
                <a:gd name="connsiteX4" fmla="*/ 2812181 w 2812181"/>
                <a:gd name="connsiteY4" fmla="*/ 4747981 h 5029199"/>
                <a:gd name="connsiteX5" fmla="*/ 2530963 w 2812181"/>
                <a:gd name="connsiteY5" fmla="*/ 5029199 h 5029199"/>
                <a:gd name="connsiteX6" fmla="*/ 281218 w 2812181"/>
                <a:gd name="connsiteY6" fmla="*/ 5029199 h 5029199"/>
                <a:gd name="connsiteX7" fmla="*/ 0 w 2812181"/>
                <a:gd name="connsiteY7" fmla="*/ 4747981 h 5029199"/>
                <a:gd name="connsiteX8" fmla="*/ 0 w 2812181"/>
                <a:gd name="connsiteY8" fmla="*/ 281218 h 502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1" h="5029199">
                  <a:moveTo>
                    <a:pt x="0" y="281218"/>
                  </a:moveTo>
                  <a:cubicBezTo>
                    <a:pt x="0" y="125906"/>
                    <a:pt x="125906" y="0"/>
                    <a:pt x="281218" y="0"/>
                  </a:cubicBezTo>
                  <a:lnTo>
                    <a:pt x="2530963" y="0"/>
                  </a:lnTo>
                  <a:cubicBezTo>
                    <a:pt x="2686275" y="0"/>
                    <a:pt x="2812181" y="125906"/>
                    <a:pt x="2812181" y="281218"/>
                  </a:cubicBezTo>
                  <a:lnTo>
                    <a:pt x="2812181" y="4747981"/>
                  </a:lnTo>
                  <a:cubicBezTo>
                    <a:pt x="2812181" y="4903293"/>
                    <a:pt x="2686275" y="5029199"/>
                    <a:pt x="2530963" y="5029199"/>
                  </a:cubicBezTo>
                  <a:lnTo>
                    <a:pt x="281218" y="5029199"/>
                  </a:lnTo>
                  <a:cubicBezTo>
                    <a:pt x="125906" y="5029199"/>
                    <a:pt x="0" y="4903293"/>
                    <a:pt x="0" y="4747981"/>
                  </a:cubicBezTo>
                  <a:lnTo>
                    <a:pt x="0" y="281218"/>
                  </a:lnTo>
                  <a:close/>
                </a:path>
              </a:pathLst>
            </a:cu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25730" tIns="125730" rIns="125730" bIns="3646169" numCol="1" spcCol="1270" anchor="ctr" anchorCtr="0">
              <a:noAutofit/>
            </a:bodyPr>
            <a:lstStyle/>
            <a:p>
              <a:pPr lvl="0" algn="ctr" defTabSz="1466850" rtl="0">
                <a:lnSpc>
                  <a:spcPct val="90000"/>
                </a:lnSpc>
                <a:spcBef>
                  <a:spcPct val="0"/>
                </a:spcBef>
                <a:spcAft>
                  <a:spcPct val="35000"/>
                </a:spcAft>
              </a:pPr>
              <a:r>
                <a:rPr lang="en-US" sz="3300" kern="1200" dirty="0" smtClean="0"/>
                <a:t>Backup/DR</a:t>
              </a:r>
              <a:endParaRPr lang="en-US" sz="3300" kern="1200" dirty="0"/>
            </a:p>
          </p:txBody>
        </p:sp>
        <p:sp>
          <p:nvSpPr>
            <p:cNvPr id="16" name="Freeform 51"/>
            <p:cNvSpPr/>
            <p:nvPr/>
          </p:nvSpPr>
          <p:spPr>
            <a:xfrm>
              <a:off x="9630373" y="3026295"/>
              <a:ext cx="2249745" cy="1516372"/>
            </a:xfrm>
            <a:custGeom>
              <a:avLst/>
              <a:gdLst>
                <a:gd name="connsiteX0" fmla="*/ 0 w 2249745"/>
                <a:gd name="connsiteY0" fmla="*/ 151637 h 1516372"/>
                <a:gd name="connsiteX1" fmla="*/ 151637 w 2249745"/>
                <a:gd name="connsiteY1" fmla="*/ 0 h 1516372"/>
                <a:gd name="connsiteX2" fmla="*/ 2098108 w 2249745"/>
                <a:gd name="connsiteY2" fmla="*/ 0 h 1516372"/>
                <a:gd name="connsiteX3" fmla="*/ 2249745 w 2249745"/>
                <a:gd name="connsiteY3" fmla="*/ 151637 h 1516372"/>
                <a:gd name="connsiteX4" fmla="*/ 2249745 w 2249745"/>
                <a:gd name="connsiteY4" fmla="*/ 1364735 h 1516372"/>
                <a:gd name="connsiteX5" fmla="*/ 2098108 w 2249745"/>
                <a:gd name="connsiteY5" fmla="*/ 1516372 h 1516372"/>
                <a:gd name="connsiteX6" fmla="*/ 151637 w 2249745"/>
                <a:gd name="connsiteY6" fmla="*/ 1516372 h 1516372"/>
                <a:gd name="connsiteX7" fmla="*/ 0 w 2249745"/>
                <a:gd name="connsiteY7" fmla="*/ 1364735 h 1516372"/>
                <a:gd name="connsiteX8" fmla="*/ 0 w 2249745"/>
                <a:gd name="connsiteY8" fmla="*/ 151637 h 15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1516372">
                  <a:moveTo>
                    <a:pt x="0" y="151637"/>
                  </a:moveTo>
                  <a:cubicBezTo>
                    <a:pt x="0" y="67890"/>
                    <a:pt x="67890" y="0"/>
                    <a:pt x="151637" y="0"/>
                  </a:cubicBezTo>
                  <a:lnTo>
                    <a:pt x="2098108" y="0"/>
                  </a:lnTo>
                  <a:cubicBezTo>
                    <a:pt x="2181855" y="0"/>
                    <a:pt x="2249745" y="67890"/>
                    <a:pt x="2249745" y="151637"/>
                  </a:cubicBezTo>
                  <a:lnTo>
                    <a:pt x="2249745" y="1364735"/>
                  </a:lnTo>
                  <a:cubicBezTo>
                    <a:pt x="2249745" y="1448482"/>
                    <a:pt x="2181855" y="1516372"/>
                    <a:pt x="2098108" y="1516372"/>
                  </a:cubicBezTo>
                  <a:lnTo>
                    <a:pt x="151637" y="1516372"/>
                  </a:lnTo>
                  <a:cubicBezTo>
                    <a:pt x="67890" y="1516372"/>
                    <a:pt x="0" y="1448482"/>
                    <a:pt x="0" y="1364735"/>
                  </a:cubicBezTo>
                  <a:lnTo>
                    <a:pt x="0" y="15163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12993" tIns="95848" rIns="112993" bIns="95848" numCol="1" spcCol="1270" anchor="ctr" anchorCtr="0">
              <a:noAutofit/>
            </a:bodyPr>
            <a:lstStyle/>
            <a:p>
              <a:pPr lvl="0" algn="ctr" defTabSz="1200150" rtl="0">
                <a:lnSpc>
                  <a:spcPct val="90000"/>
                </a:lnSpc>
                <a:spcBef>
                  <a:spcPct val="0"/>
                </a:spcBef>
                <a:spcAft>
                  <a:spcPct val="35000"/>
                </a:spcAft>
              </a:pPr>
              <a:r>
                <a:rPr lang="en-US" sz="2700" kern="1200" dirty="0" smtClean="0"/>
                <a:t>Backing up the VHDs</a:t>
              </a:r>
              <a:endParaRPr lang="en-US" sz="2700" kern="1200" dirty="0"/>
            </a:p>
          </p:txBody>
        </p:sp>
        <p:sp>
          <p:nvSpPr>
            <p:cNvPr id="17" name="Freeform 52"/>
            <p:cNvSpPr/>
            <p:nvPr/>
          </p:nvSpPr>
          <p:spPr>
            <a:xfrm>
              <a:off x="9630373" y="4775956"/>
              <a:ext cx="2249745" cy="1516372"/>
            </a:xfrm>
            <a:custGeom>
              <a:avLst/>
              <a:gdLst>
                <a:gd name="connsiteX0" fmla="*/ 0 w 2249745"/>
                <a:gd name="connsiteY0" fmla="*/ 151637 h 1516372"/>
                <a:gd name="connsiteX1" fmla="*/ 151637 w 2249745"/>
                <a:gd name="connsiteY1" fmla="*/ 0 h 1516372"/>
                <a:gd name="connsiteX2" fmla="*/ 2098108 w 2249745"/>
                <a:gd name="connsiteY2" fmla="*/ 0 h 1516372"/>
                <a:gd name="connsiteX3" fmla="*/ 2249745 w 2249745"/>
                <a:gd name="connsiteY3" fmla="*/ 151637 h 1516372"/>
                <a:gd name="connsiteX4" fmla="*/ 2249745 w 2249745"/>
                <a:gd name="connsiteY4" fmla="*/ 1364735 h 1516372"/>
                <a:gd name="connsiteX5" fmla="*/ 2098108 w 2249745"/>
                <a:gd name="connsiteY5" fmla="*/ 1516372 h 1516372"/>
                <a:gd name="connsiteX6" fmla="*/ 151637 w 2249745"/>
                <a:gd name="connsiteY6" fmla="*/ 1516372 h 1516372"/>
                <a:gd name="connsiteX7" fmla="*/ 0 w 2249745"/>
                <a:gd name="connsiteY7" fmla="*/ 1364735 h 1516372"/>
                <a:gd name="connsiteX8" fmla="*/ 0 w 2249745"/>
                <a:gd name="connsiteY8" fmla="*/ 151637 h 15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45" h="1516372">
                  <a:moveTo>
                    <a:pt x="0" y="151637"/>
                  </a:moveTo>
                  <a:cubicBezTo>
                    <a:pt x="0" y="67890"/>
                    <a:pt x="67890" y="0"/>
                    <a:pt x="151637" y="0"/>
                  </a:cubicBezTo>
                  <a:lnTo>
                    <a:pt x="2098108" y="0"/>
                  </a:lnTo>
                  <a:cubicBezTo>
                    <a:pt x="2181855" y="0"/>
                    <a:pt x="2249745" y="67890"/>
                    <a:pt x="2249745" y="151637"/>
                  </a:cubicBezTo>
                  <a:lnTo>
                    <a:pt x="2249745" y="1364735"/>
                  </a:lnTo>
                  <a:cubicBezTo>
                    <a:pt x="2249745" y="1448482"/>
                    <a:pt x="2181855" y="1516372"/>
                    <a:pt x="2098108" y="1516372"/>
                  </a:cubicBezTo>
                  <a:lnTo>
                    <a:pt x="151637" y="1516372"/>
                  </a:lnTo>
                  <a:cubicBezTo>
                    <a:pt x="67890" y="1516372"/>
                    <a:pt x="0" y="1448482"/>
                    <a:pt x="0" y="1364735"/>
                  </a:cubicBezTo>
                  <a:lnTo>
                    <a:pt x="0" y="15163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12993" tIns="95848" rIns="112993" bIns="95848" numCol="1" spcCol="1270" anchor="ctr" anchorCtr="0">
              <a:noAutofit/>
            </a:bodyPr>
            <a:lstStyle/>
            <a:p>
              <a:pPr lvl="0" algn="ctr" defTabSz="1200150" rtl="0">
                <a:lnSpc>
                  <a:spcPct val="90000"/>
                </a:lnSpc>
                <a:spcBef>
                  <a:spcPct val="0"/>
                </a:spcBef>
                <a:spcAft>
                  <a:spcPct val="35000"/>
                </a:spcAft>
              </a:pPr>
              <a:r>
                <a:rPr lang="en-US" sz="2700" kern="1200" dirty="0" smtClean="0"/>
                <a:t>Azure Backup</a:t>
              </a:r>
              <a:endParaRPr lang="en-US" sz="2700" kern="1200" dirty="0"/>
            </a:p>
          </p:txBody>
        </p:sp>
      </p:grpSp>
      <p:sp>
        <p:nvSpPr>
          <p:cNvPr id="3" name="Oval 2"/>
          <p:cNvSpPr/>
          <p:nvPr/>
        </p:nvSpPr>
        <p:spPr bwMode="auto">
          <a:xfrm>
            <a:off x="1410821" y="1262877"/>
            <a:ext cx="695761" cy="5334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400" dirty="0">
                <a:latin typeface="Wingdings 2" panose="05020102010507070707" pitchFamily="18" charset="2"/>
              </a:rPr>
              <a:t>P</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Oval 22"/>
          <p:cNvSpPr/>
          <p:nvPr/>
        </p:nvSpPr>
        <p:spPr bwMode="auto">
          <a:xfrm>
            <a:off x="7427476" y="1275105"/>
            <a:ext cx="695761" cy="5334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400" dirty="0">
                <a:latin typeface="Wingdings 2" panose="05020102010507070707" pitchFamily="18" charset="2"/>
              </a:rPr>
              <a:t>P</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Oval 23"/>
          <p:cNvSpPr/>
          <p:nvPr/>
        </p:nvSpPr>
        <p:spPr bwMode="auto">
          <a:xfrm>
            <a:off x="4465637" y="1275105"/>
            <a:ext cx="695761" cy="5334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400" dirty="0">
                <a:latin typeface="Wingdings 2" panose="05020102010507070707" pitchFamily="18" charset="2"/>
              </a:rPr>
              <a:t>P</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Oval 24"/>
          <p:cNvSpPr/>
          <p:nvPr/>
        </p:nvSpPr>
        <p:spPr bwMode="auto">
          <a:xfrm>
            <a:off x="10399276" y="1287462"/>
            <a:ext cx="695761" cy="5334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400" dirty="0">
                <a:latin typeface="Wingdings 2" panose="05020102010507070707" pitchFamily="18" charset="2"/>
              </a:rPr>
              <a:t>P</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44901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3120854"/>
          </a:xfrm>
        </p:spPr>
        <p:txBody>
          <a:bodyPr/>
          <a:lstStyle/>
          <a:p>
            <a:pPr marL="0" indent="0">
              <a:buNone/>
            </a:pPr>
            <a:r>
              <a:rPr lang="en-US" spc="-102" dirty="0">
                <a:ln w="3175">
                  <a:noFill/>
                </a:ln>
                <a:gradFill>
                  <a:gsLst>
                    <a:gs pos="16814">
                      <a:srgbClr val="47D8FF"/>
                    </a:gs>
                    <a:gs pos="23000">
                      <a:srgbClr val="47D8FF"/>
                    </a:gs>
                  </a:gsLst>
                  <a:lin ang="5400000" scaled="0"/>
                </a:gradFill>
                <a:cs typeface="Segoe UI" pitchFamily="34" charset="0"/>
              </a:rPr>
              <a:t>Learn More </a:t>
            </a:r>
          </a:p>
          <a:p>
            <a:pPr lvl="1">
              <a:buFont typeface="Wingdings" panose="05000000000000000000" pitchFamily="2" charset="2"/>
              <a:buChar char="§"/>
            </a:pPr>
            <a:r>
              <a:rPr lang="en-US" sz="2000" dirty="0">
                <a:solidFill>
                  <a:schemeClr val="accent6">
                    <a:lumMod val="40000"/>
                    <a:lumOff val="60000"/>
                  </a:schemeClr>
                </a:solidFill>
                <a:hlinkClick r:id="rId2"/>
              </a:rPr>
              <a:t>Premium Storage: High-Performance Storage for Azure Virtual Machine Workloads </a:t>
            </a:r>
            <a:endParaRPr lang="en-US" sz="2000" dirty="0" smtClean="0">
              <a:solidFill>
                <a:schemeClr val="accent6">
                  <a:lumMod val="40000"/>
                  <a:lumOff val="60000"/>
                </a:schemeClr>
              </a:solidFill>
            </a:endParaRPr>
          </a:p>
          <a:p>
            <a:pPr lvl="1">
              <a:buFont typeface="Wingdings" panose="05000000000000000000" pitchFamily="2" charset="2"/>
              <a:buChar char="§"/>
            </a:pPr>
            <a:r>
              <a:rPr lang="en-US" sz="2000" dirty="0">
                <a:hlinkClick r:id="rId3"/>
              </a:rPr>
              <a:t>Premium Storage REST operations</a:t>
            </a:r>
            <a:endParaRPr lang="en-US" sz="2000" dirty="0" smtClean="0"/>
          </a:p>
          <a:p>
            <a:pPr lvl="1">
              <a:buFont typeface="Wingdings" panose="05000000000000000000" pitchFamily="2" charset="2"/>
              <a:buChar char="§"/>
            </a:pPr>
            <a:r>
              <a:rPr lang="en-US" sz="2000" dirty="0">
                <a:hlinkClick r:id="rId4"/>
              </a:rPr>
              <a:t>Using Blob Service Operations with Azure Premium Storage</a:t>
            </a:r>
            <a:endParaRPr lang="en-US" sz="2000" dirty="0" smtClean="0">
              <a:hlinkClick r:id="rId5"/>
            </a:endParaRPr>
          </a:p>
          <a:p>
            <a:pPr lvl="1">
              <a:buFont typeface="Wingdings" panose="05000000000000000000" pitchFamily="2" charset="2"/>
              <a:buChar char="§"/>
            </a:pPr>
            <a:r>
              <a:rPr lang="en-US" sz="2000" dirty="0" smtClean="0">
                <a:hlinkClick r:id="rId5"/>
              </a:rPr>
              <a:t>“</a:t>
            </a:r>
            <a:r>
              <a:rPr lang="en-US" sz="2000" dirty="0">
                <a:hlinkClick r:id="rId5"/>
              </a:rPr>
              <a:t>DS” series VM </a:t>
            </a:r>
            <a:r>
              <a:rPr lang="en-US" sz="2000" dirty="0" smtClean="0">
                <a:hlinkClick r:id="rId5"/>
              </a:rPr>
              <a:t>specifications</a:t>
            </a:r>
            <a:endParaRPr lang="en-US" sz="2000" dirty="0" smtClean="0"/>
          </a:p>
          <a:p>
            <a:pPr lvl="1">
              <a:buFont typeface="Wingdings" panose="05000000000000000000" pitchFamily="2" charset="2"/>
              <a:buChar char="§"/>
            </a:pPr>
            <a:r>
              <a:rPr lang="en-US" sz="2000" dirty="0">
                <a:hlinkClick r:id="rId6"/>
              </a:rPr>
              <a:t>Migrating to Azure Premium Storage</a:t>
            </a:r>
            <a:endParaRPr lang="en-US" sz="2000" dirty="0" smtClean="0"/>
          </a:p>
          <a:p>
            <a:pPr lvl="1">
              <a:buFont typeface="Wingdings" panose="05000000000000000000" pitchFamily="2" charset="2"/>
              <a:buChar char="§"/>
            </a:pPr>
            <a:r>
              <a:rPr lang="en-US" sz="2000" dirty="0">
                <a:hlinkClick r:id="rId7"/>
              </a:rPr>
              <a:t>Channel 9 video on Premium </a:t>
            </a:r>
            <a:r>
              <a:rPr lang="en-US" sz="2000" dirty="0" smtClean="0">
                <a:hlinkClick r:id="rId7"/>
              </a:rPr>
              <a:t>Storage</a:t>
            </a:r>
            <a:endParaRPr lang="en-US" sz="2000" dirty="0" smtClean="0"/>
          </a:p>
          <a:p>
            <a:pPr lvl="1">
              <a:buFont typeface="Arial" panose="020B0604020202020204" pitchFamily="34" charset="0"/>
              <a:buChar char="•"/>
            </a:pPr>
            <a:endParaRPr lang="en-US" sz="2000" dirty="0" smtClean="0"/>
          </a:p>
        </p:txBody>
      </p:sp>
      <p:sp>
        <p:nvSpPr>
          <p:cNvPr id="3" name="Title 2"/>
          <p:cNvSpPr>
            <a:spLocks noGrp="1"/>
          </p:cNvSpPr>
          <p:nvPr>
            <p:ph type="title"/>
          </p:nvPr>
        </p:nvSpPr>
        <p:spPr/>
        <p:txBody>
          <a:bodyPr/>
          <a:lstStyle/>
          <a:p>
            <a:r>
              <a:rPr lang="en-US" sz="4800" dirty="0" smtClean="0"/>
              <a:t>Azure Premium Storage Resources</a:t>
            </a:r>
            <a:endParaRPr lang="en-US" sz="4800" dirty="0"/>
          </a:p>
        </p:txBody>
      </p:sp>
    </p:spTree>
    <p:extLst>
      <p:ext uri="{BB962C8B-B14F-4D97-AF65-F5344CB8AC3E}">
        <p14:creationId xmlns:p14="http://schemas.microsoft.com/office/powerpoint/2010/main" val="171483923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368011709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What is Azure Premium Storage?</a:t>
            </a:r>
            <a:endParaRPr lang="en-US" sz="4800" dirty="0">
              <a:solidFill>
                <a:schemeClr val="accent1"/>
              </a:solidFill>
            </a:endParaRPr>
          </a:p>
        </p:txBody>
      </p:sp>
      <p:sp>
        <p:nvSpPr>
          <p:cNvPr id="3" name="Text Placeholder 2"/>
          <p:cNvSpPr>
            <a:spLocks noGrp="1"/>
          </p:cNvSpPr>
          <p:nvPr>
            <p:ph type="body" sz="quarter" idx="10"/>
          </p:nvPr>
        </p:nvSpPr>
        <p:spPr>
          <a:xfrm>
            <a:off x="588875" y="1217826"/>
            <a:ext cx="11114924" cy="4786097"/>
          </a:xfrm>
        </p:spPr>
        <p:txBody>
          <a:bodyPr/>
          <a:lstStyle/>
          <a:p>
            <a:pPr>
              <a:buClr>
                <a:srgbClr val="FFFFFF"/>
              </a:buClr>
              <a:buFont typeface="Wingdings" panose="05000000000000000000" pitchFamily="2" charset="2"/>
              <a:buChar char="§"/>
            </a:pPr>
            <a:r>
              <a:rPr lang="en-US" sz="3600" dirty="0" smtClean="0">
                <a:gradFill>
                  <a:gsLst>
                    <a:gs pos="1250">
                      <a:srgbClr val="FFFFFF"/>
                    </a:gs>
                    <a:gs pos="100000">
                      <a:srgbClr val="FFFFFF"/>
                    </a:gs>
                  </a:gsLst>
                  <a:lin ang="5400000" scaled="0"/>
                </a:gradFill>
                <a:latin typeface="Segoe UI Light"/>
              </a:rPr>
              <a:t>Azure Storage provides persistent data disks for all </a:t>
            </a:r>
            <a:r>
              <a:rPr lang="en-US" sz="3600" dirty="0" err="1" smtClean="0">
                <a:gradFill>
                  <a:gsLst>
                    <a:gs pos="1250">
                      <a:srgbClr val="FFFFFF"/>
                    </a:gs>
                    <a:gs pos="100000">
                      <a:srgbClr val="FFFFFF"/>
                    </a:gs>
                  </a:gsLst>
                  <a:lin ang="5400000" scaled="0"/>
                </a:gradFill>
                <a:latin typeface="Segoe UI Light"/>
              </a:rPr>
              <a:t>IaaS</a:t>
            </a:r>
            <a:r>
              <a:rPr lang="en-US" sz="3600" dirty="0" smtClean="0">
                <a:gradFill>
                  <a:gsLst>
                    <a:gs pos="1250">
                      <a:srgbClr val="FFFFFF"/>
                    </a:gs>
                    <a:gs pos="100000">
                      <a:srgbClr val="FFFFFF"/>
                    </a:gs>
                  </a:gsLst>
                  <a:lin ang="5400000" scaled="0"/>
                </a:gradFill>
                <a:latin typeface="Segoe UI Light"/>
              </a:rPr>
              <a:t> VMs</a:t>
            </a:r>
          </a:p>
          <a:p>
            <a:pPr>
              <a:buClr>
                <a:srgbClr val="FFFFFF"/>
              </a:buClr>
              <a:buFont typeface="Wingdings" panose="05000000000000000000" pitchFamily="2" charset="2"/>
              <a:buChar char="§"/>
            </a:pPr>
            <a:r>
              <a:rPr lang="en-US" sz="3600" dirty="0" smtClean="0">
                <a:gradFill>
                  <a:gsLst>
                    <a:gs pos="1250">
                      <a:srgbClr val="FFFFFF"/>
                    </a:gs>
                    <a:gs pos="100000">
                      <a:srgbClr val="FFFFFF"/>
                    </a:gs>
                  </a:gsLst>
                  <a:lin ang="5400000" scaled="0"/>
                </a:gradFill>
                <a:latin typeface="Segoe UI Light"/>
              </a:rPr>
              <a:t>Two </a:t>
            </a:r>
            <a:r>
              <a:rPr lang="en-US" sz="3600" dirty="0">
                <a:gradFill>
                  <a:gsLst>
                    <a:gs pos="1250">
                      <a:srgbClr val="FFFFFF"/>
                    </a:gs>
                    <a:gs pos="100000">
                      <a:srgbClr val="FFFFFF"/>
                    </a:gs>
                  </a:gsLst>
                  <a:lin ang="5400000" scaled="0"/>
                </a:gradFill>
                <a:latin typeface="Segoe UI Light"/>
              </a:rPr>
              <a:t>types of durable storage: </a:t>
            </a:r>
            <a:r>
              <a:rPr lang="en-US" sz="3600" dirty="0" smtClean="0">
                <a:gradFill>
                  <a:gsLst>
                    <a:gs pos="1250">
                      <a:srgbClr val="FFFFFF"/>
                    </a:gs>
                    <a:gs pos="100000">
                      <a:srgbClr val="FFFFFF"/>
                    </a:gs>
                  </a:gsLst>
                  <a:lin ang="5400000" scaled="0"/>
                </a:gradFill>
                <a:latin typeface="Segoe UI Light"/>
              </a:rPr>
              <a:t>Standard Storage and Premium Storage</a:t>
            </a:r>
            <a:endParaRPr lang="en-US" sz="3600" dirty="0">
              <a:gradFill>
                <a:gsLst>
                  <a:gs pos="1250">
                    <a:srgbClr val="FFFFFF"/>
                  </a:gs>
                  <a:gs pos="100000">
                    <a:srgbClr val="FFFFFF"/>
                  </a:gs>
                </a:gsLst>
                <a:lin ang="5400000" scaled="0"/>
              </a:gradFill>
              <a:latin typeface="Segoe UI Light"/>
            </a:endParaRPr>
          </a:p>
          <a:p>
            <a:pPr>
              <a:buClr>
                <a:srgbClr val="FFFFFF"/>
              </a:buClr>
              <a:buFont typeface="Wingdings" panose="05000000000000000000" pitchFamily="2" charset="2"/>
              <a:buChar char="§"/>
            </a:pPr>
            <a:endParaRPr lang="en-US" sz="3600" dirty="0" smtClean="0">
              <a:gradFill>
                <a:gsLst>
                  <a:gs pos="1250">
                    <a:srgbClr val="FFFFFF"/>
                  </a:gs>
                  <a:gs pos="100000">
                    <a:srgbClr val="FFFFFF"/>
                  </a:gs>
                </a:gsLst>
                <a:lin ang="5400000" scaled="0"/>
              </a:gradFill>
              <a:latin typeface="Segoe UI Light"/>
            </a:endParaRPr>
          </a:p>
          <a:p>
            <a:pPr>
              <a:buClr>
                <a:srgbClr val="FFFFFF"/>
              </a:buClr>
              <a:buFont typeface="Wingdings" panose="05000000000000000000" pitchFamily="2" charset="2"/>
              <a:buChar char="§"/>
            </a:pPr>
            <a:r>
              <a:rPr lang="en-US" sz="3600" dirty="0" smtClean="0">
                <a:gradFill>
                  <a:gsLst>
                    <a:gs pos="1250">
                      <a:srgbClr val="FFFFFF"/>
                    </a:gs>
                    <a:gs pos="100000">
                      <a:srgbClr val="FFFFFF"/>
                    </a:gs>
                  </a:gsLst>
                  <a:lin ang="5400000" scaled="0"/>
                </a:gradFill>
              </a:rPr>
              <a:t>High I/O performance and low latency</a:t>
            </a:r>
            <a:endParaRPr lang="en-US" sz="3600" dirty="0" smtClean="0">
              <a:gradFill>
                <a:gsLst>
                  <a:gs pos="1250">
                    <a:srgbClr val="FFFFFF"/>
                  </a:gs>
                  <a:gs pos="100000">
                    <a:srgbClr val="FFFFFF"/>
                  </a:gs>
                </a:gsLst>
                <a:lin ang="5400000" scaled="0"/>
              </a:gradFill>
              <a:latin typeface="Segoe UI Light"/>
            </a:endParaRPr>
          </a:p>
          <a:p>
            <a:pPr>
              <a:buClr>
                <a:srgbClr val="FFFFFF"/>
              </a:buClr>
              <a:buFont typeface="Wingdings" panose="05000000000000000000" pitchFamily="2" charset="2"/>
              <a:buChar char="§"/>
            </a:pPr>
            <a:r>
              <a:rPr lang="en-US" sz="3600" dirty="0" smtClean="0">
                <a:gradFill>
                  <a:gsLst>
                    <a:gs pos="1250">
                      <a:srgbClr val="FFFFFF"/>
                    </a:gs>
                    <a:gs pos="100000">
                      <a:srgbClr val="FFFFFF"/>
                    </a:gs>
                  </a:gsLst>
                  <a:lin ang="5400000" scaled="0"/>
                </a:gradFill>
                <a:latin typeface="Segoe UI Light"/>
              </a:rPr>
              <a:t>SSD-based hardware</a:t>
            </a:r>
            <a:endParaRPr lang="en-US" sz="3600" dirty="0">
              <a:gradFill>
                <a:gsLst>
                  <a:gs pos="1250">
                    <a:srgbClr val="FFFFFF"/>
                  </a:gs>
                  <a:gs pos="100000">
                    <a:srgbClr val="FFFFFF"/>
                  </a:gs>
                </a:gsLst>
                <a:lin ang="5400000" scaled="0"/>
              </a:gradFill>
              <a:latin typeface="Segoe UI Light"/>
            </a:endParaRPr>
          </a:p>
          <a:p>
            <a:pPr>
              <a:buClr>
                <a:srgbClr val="FFFFFF"/>
              </a:buClr>
              <a:buFont typeface="Wingdings" panose="05000000000000000000" pitchFamily="2" charset="2"/>
              <a:buChar char="§"/>
            </a:pPr>
            <a:r>
              <a:rPr lang="en-US" sz="3600" dirty="0" smtClean="0">
                <a:gradFill>
                  <a:gsLst>
                    <a:gs pos="1250">
                      <a:srgbClr val="FFFFFF"/>
                    </a:gs>
                    <a:gs pos="100000">
                      <a:srgbClr val="FFFFFF"/>
                    </a:gs>
                  </a:gsLst>
                  <a:lin ang="5400000" scaled="0"/>
                </a:gradFill>
                <a:latin typeface="Segoe UI Light"/>
              </a:rPr>
              <a:t>Ideal for </a:t>
            </a:r>
            <a:r>
              <a:rPr lang="en-US" sz="3600" dirty="0">
                <a:gradFill>
                  <a:gsLst>
                    <a:gs pos="1250">
                      <a:srgbClr val="FFFFFF"/>
                    </a:gs>
                    <a:gs pos="100000">
                      <a:srgbClr val="FFFFFF"/>
                    </a:gs>
                  </a:gsLst>
                  <a:lin ang="5400000" scaled="0"/>
                </a:gradFill>
                <a:latin typeface="Segoe UI Light"/>
              </a:rPr>
              <a:t>I/O intensive </a:t>
            </a:r>
            <a:r>
              <a:rPr lang="en-US" sz="3600" dirty="0" smtClean="0">
                <a:gradFill>
                  <a:gsLst>
                    <a:gs pos="1250">
                      <a:srgbClr val="FFFFFF"/>
                    </a:gs>
                    <a:gs pos="100000">
                      <a:srgbClr val="FFFFFF"/>
                    </a:gs>
                  </a:gsLst>
                  <a:lin ang="5400000" scaled="0"/>
                </a:gradFill>
                <a:latin typeface="Segoe UI Light"/>
              </a:rPr>
              <a:t>workloads</a:t>
            </a:r>
          </a:p>
        </p:txBody>
      </p:sp>
    </p:spTree>
    <p:extLst>
      <p:ext uri="{BB962C8B-B14F-4D97-AF65-F5344CB8AC3E}">
        <p14:creationId xmlns:p14="http://schemas.microsoft.com/office/powerpoint/2010/main" val="122851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Key </a:t>
            </a:r>
            <a:r>
              <a:rPr lang="en-US" sz="4800" dirty="0" smtClean="0"/>
              <a:t>Features/Capabilities</a:t>
            </a:r>
            <a:endParaRPr lang="en-US" sz="4800" dirty="0">
              <a:solidFill>
                <a:schemeClr val="accent1"/>
              </a:solidFill>
            </a:endParaRPr>
          </a:p>
        </p:txBody>
      </p:sp>
      <p:sp>
        <p:nvSpPr>
          <p:cNvPr id="3" name="Text Placeholder 2"/>
          <p:cNvSpPr>
            <a:spLocks noGrp="1"/>
          </p:cNvSpPr>
          <p:nvPr>
            <p:ph type="body" sz="quarter" idx="10"/>
          </p:nvPr>
        </p:nvSpPr>
        <p:spPr>
          <a:xfrm>
            <a:off x="588875" y="1217826"/>
            <a:ext cx="11114924" cy="4318277"/>
          </a:xfrm>
        </p:spPr>
        <p:txBody>
          <a:bodyPr/>
          <a:lstStyle/>
          <a:p>
            <a:pPr marL="0" indent="0">
              <a:buClr>
                <a:srgbClr val="FFFFFF"/>
              </a:buClr>
              <a:buNone/>
            </a:pPr>
            <a:r>
              <a:rPr lang="en-US" dirty="0" smtClean="0">
                <a:gradFill>
                  <a:gsLst>
                    <a:gs pos="1250">
                      <a:srgbClr val="FFFFFF"/>
                    </a:gs>
                    <a:gs pos="100000">
                      <a:srgbClr val="FFFFFF"/>
                    </a:gs>
                  </a:gsLst>
                  <a:lin ang="5400000" scaled="0"/>
                </a:gradFill>
                <a:latin typeface="Segoe UI Light"/>
              </a:rPr>
              <a:t>High scale VMs</a:t>
            </a:r>
          </a:p>
          <a:p>
            <a:pPr marL="342900" lvl="1" indent="0">
              <a:buClr>
                <a:srgbClr val="FFFFFF"/>
              </a:buClr>
              <a:buNone/>
            </a:pPr>
            <a:r>
              <a:rPr lang="en-US" sz="3600" dirty="0" smtClean="0">
                <a:gradFill>
                  <a:gsLst>
                    <a:gs pos="1250">
                      <a:srgbClr val="FFFFFF"/>
                    </a:gs>
                    <a:gs pos="100000">
                      <a:srgbClr val="FFFFFF"/>
                    </a:gs>
                  </a:gsLst>
                  <a:lin ang="5400000" scaled="0"/>
                </a:gradFill>
                <a:latin typeface="Segoe UI Light"/>
              </a:rPr>
              <a:t>&gt;64,000 IOPS</a:t>
            </a:r>
          </a:p>
          <a:p>
            <a:pPr marL="342900" lvl="1" indent="0">
              <a:buClr>
                <a:srgbClr val="FFFFFF"/>
              </a:buClr>
              <a:buNone/>
            </a:pPr>
            <a:r>
              <a:rPr lang="en-US" sz="3600" dirty="0" smtClean="0">
                <a:gradFill>
                  <a:gsLst>
                    <a:gs pos="1250">
                      <a:srgbClr val="FFFFFF"/>
                    </a:gs>
                    <a:gs pos="100000">
                      <a:srgbClr val="FFFFFF"/>
                    </a:gs>
                  </a:gsLst>
                  <a:lin ang="5400000" scaled="0"/>
                </a:gradFill>
                <a:latin typeface="+mj-lt"/>
              </a:rPr>
              <a:t>32 TB of premium storage data</a:t>
            </a:r>
            <a:endParaRPr lang="en-US" sz="3600" dirty="0">
              <a:gradFill>
                <a:gsLst>
                  <a:gs pos="1250">
                    <a:srgbClr val="FFFFFF"/>
                  </a:gs>
                  <a:gs pos="100000">
                    <a:srgbClr val="FFFFFF"/>
                  </a:gs>
                </a:gsLst>
                <a:lin ang="5400000" scaled="0"/>
              </a:gradFill>
              <a:latin typeface="+mj-lt"/>
            </a:endParaRPr>
          </a:p>
          <a:p>
            <a:pPr marL="342900" lvl="1" indent="0">
              <a:buClr>
                <a:srgbClr val="FFFFFF"/>
              </a:buClr>
              <a:buNone/>
            </a:pPr>
            <a:r>
              <a:rPr lang="en-US" sz="3600" dirty="0" smtClean="0">
                <a:gradFill>
                  <a:gsLst>
                    <a:gs pos="1250">
                      <a:srgbClr val="FFFFFF"/>
                    </a:gs>
                    <a:gs pos="100000">
                      <a:srgbClr val="FFFFFF"/>
                    </a:gs>
                  </a:gsLst>
                  <a:lin ang="5400000" scaled="0"/>
                </a:gradFill>
                <a:latin typeface="Segoe UI Light"/>
              </a:rPr>
              <a:t>Up </a:t>
            </a:r>
            <a:r>
              <a:rPr lang="en-US" sz="3600" dirty="0">
                <a:gradFill>
                  <a:gsLst>
                    <a:gs pos="1250">
                      <a:srgbClr val="FFFFFF"/>
                    </a:gs>
                    <a:gs pos="100000">
                      <a:srgbClr val="FFFFFF"/>
                    </a:gs>
                  </a:gsLst>
                  <a:lin ang="5400000" scaled="0"/>
                </a:gradFill>
                <a:latin typeface="Segoe UI Light"/>
              </a:rPr>
              <a:t>to 512 </a:t>
            </a:r>
            <a:r>
              <a:rPr lang="en-US" sz="3600" dirty="0" smtClean="0">
                <a:gradFill>
                  <a:gsLst>
                    <a:gs pos="1250">
                      <a:srgbClr val="FFFFFF"/>
                    </a:gs>
                    <a:gs pos="100000">
                      <a:srgbClr val="FFFFFF"/>
                    </a:gs>
                  </a:gsLst>
                  <a:lin ang="5400000" scaled="0"/>
                </a:gradFill>
                <a:latin typeface="Segoe UI Light"/>
              </a:rPr>
              <a:t>MB/sec disk throughput</a:t>
            </a:r>
          </a:p>
          <a:p>
            <a:pPr marL="342900" lvl="1" indent="0">
              <a:buClr>
                <a:srgbClr val="FFFFFF"/>
              </a:buClr>
              <a:buNone/>
            </a:pPr>
            <a:endParaRPr lang="en-US" dirty="0">
              <a:gradFill>
                <a:gsLst>
                  <a:gs pos="1250">
                    <a:srgbClr val="FFFFFF"/>
                  </a:gs>
                  <a:gs pos="100000">
                    <a:srgbClr val="FFFFFF"/>
                  </a:gs>
                </a:gsLst>
                <a:lin ang="5400000" scaled="0"/>
              </a:gradFill>
              <a:latin typeface="Segoe UI Light"/>
            </a:endParaRPr>
          </a:p>
          <a:p>
            <a:pPr marL="0" indent="0">
              <a:buClr>
                <a:srgbClr val="FFFFFF"/>
              </a:buClr>
              <a:buNone/>
            </a:pPr>
            <a:r>
              <a:rPr lang="en-US" dirty="0">
                <a:gradFill>
                  <a:gsLst>
                    <a:gs pos="1250">
                      <a:srgbClr val="FFFFFF"/>
                    </a:gs>
                    <a:gs pos="100000">
                      <a:srgbClr val="FFFFFF"/>
                    </a:gs>
                  </a:gsLst>
                  <a:lin ang="5400000" scaled="0"/>
                </a:gradFill>
                <a:latin typeface="Segoe UI Light"/>
              </a:rPr>
              <a:t>Highly durable </a:t>
            </a:r>
            <a:r>
              <a:rPr lang="en-US" dirty="0" smtClean="0">
                <a:gradFill>
                  <a:gsLst>
                    <a:gs pos="1250">
                      <a:srgbClr val="FFFFFF"/>
                    </a:gs>
                    <a:gs pos="100000">
                      <a:srgbClr val="FFFFFF"/>
                    </a:gs>
                  </a:gsLst>
                  <a:lin ang="5400000" scaled="0"/>
                </a:gradFill>
                <a:latin typeface="Segoe UI Light"/>
              </a:rPr>
              <a:t>and available</a:t>
            </a:r>
          </a:p>
          <a:p>
            <a:pPr marL="342900" lvl="1" indent="0">
              <a:buClr>
                <a:srgbClr val="FFFFFF"/>
              </a:buClr>
              <a:buNone/>
            </a:pPr>
            <a:r>
              <a:rPr lang="en-US" sz="3600" dirty="0" smtClean="0">
                <a:gradFill>
                  <a:gsLst>
                    <a:gs pos="1250">
                      <a:srgbClr val="FFFFFF"/>
                    </a:gs>
                    <a:gs pos="100000">
                      <a:srgbClr val="FFFFFF"/>
                    </a:gs>
                  </a:gsLst>
                  <a:lin ang="5400000" scaled="0"/>
                </a:gradFill>
                <a:latin typeface="Segoe UI Light"/>
              </a:rPr>
              <a:t>3 replicas, strong consistent</a:t>
            </a:r>
          </a:p>
        </p:txBody>
      </p:sp>
    </p:spTree>
    <p:extLst>
      <p:ext uri="{BB962C8B-B14F-4D97-AF65-F5344CB8AC3E}">
        <p14:creationId xmlns:p14="http://schemas.microsoft.com/office/powerpoint/2010/main" val="24669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9" name="Group 1238"/>
          <p:cNvGrpSpPr/>
          <p:nvPr/>
        </p:nvGrpSpPr>
        <p:grpSpPr>
          <a:xfrm>
            <a:off x="374715" y="293483"/>
            <a:ext cx="11369066" cy="6338197"/>
            <a:chOff x="395371" y="1139688"/>
            <a:chExt cx="8399866" cy="4651514"/>
          </a:xfrm>
          <a:solidFill>
            <a:srgbClr val="00B0F0"/>
          </a:solidFill>
        </p:grpSpPr>
        <p:sp>
          <p:nvSpPr>
            <p:cNvPr id="1240" name="Oval 9"/>
            <p:cNvSpPr>
              <a:spLocks noChangeAspect="1" noChangeArrowheads="1"/>
            </p:cNvSpPr>
            <p:nvPr userDrawn="1"/>
          </p:nvSpPr>
          <p:spPr bwMode="auto">
            <a:xfrm>
              <a:off x="2417310"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41" name="Oval 10"/>
            <p:cNvSpPr>
              <a:spLocks noChangeAspect="1" noChangeArrowheads="1"/>
            </p:cNvSpPr>
            <p:nvPr userDrawn="1"/>
          </p:nvSpPr>
          <p:spPr bwMode="auto">
            <a:xfrm>
              <a:off x="2528886"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42" name="Oval 11"/>
            <p:cNvSpPr>
              <a:spLocks noChangeAspect="1" noChangeArrowheads="1"/>
            </p:cNvSpPr>
            <p:nvPr userDrawn="1"/>
          </p:nvSpPr>
          <p:spPr bwMode="auto">
            <a:xfrm>
              <a:off x="264196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43" name="Oval 12"/>
            <p:cNvSpPr>
              <a:spLocks noChangeAspect="1" noChangeArrowheads="1"/>
            </p:cNvSpPr>
            <p:nvPr userDrawn="1"/>
          </p:nvSpPr>
          <p:spPr bwMode="auto">
            <a:xfrm>
              <a:off x="2753545"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44" name="Oval 13"/>
            <p:cNvSpPr>
              <a:spLocks noChangeAspect="1" noChangeArrowheads="1"/>
            </p:cNvSpPr>
            <p:nvPr userDrawn="1"/>
          </p:nvSpPr>
          <p:spPr bwMode="auto">
            <a:xfrm>
              <a:off x="309128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45" name="Oval 14"/>
            <p:cNvSpPr>
              <a:spLocks noChangeAspect="1" noChangeArrowheads="1"/>
            </p:cNvSpPr>
            <p:nvPr userDrawn="1"/>
          </p:nvSpPr>
          <p:spPr bwMode="auto">
            <a:xfrm>
              <a:off x="3204373"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46" name="Oval 15"/>
            <p:cNvSpPr>
              <a:spLocks noChangeAspect="1" noChangeArrowheads="1"/>
            </p:cNvSpPr>
            <p:nvPr userDrawn="1"/>
          </p:nvSpPr>
          <p:spPr bwMode="auto">
            <a:xfrm>
              <a:off x="3315949"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47" name="Oval 16"/>
            <p:cNvSpPr>
              <a:spLocks noChangeAspect="1" noChangeArrowheads="1"/>
            </p:cNvSpPr>
            <p:nvPr userDrawn="1"/>
          </p:nvSpPr>
          <p:spPr bwMode="auto">
            <a:xfrm>
              <a:off x="3429033"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48" name="Oval 17"/>
            <p:cNvSpPr>
              <a:spLocks noChangeAspect="1" noChangeArrowheads="1"/>
            </p:cNvSpPr>
            <p:nvPr userDrawn="1"/>
          </p:nvSpPr>
          <p:spPr bwMode="auto">
            <a:xfrm>
              <a:off x="354060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49" name="Oval 18"/>
            <p:cNvSpPr>
              <a:spLocks noChangeAspect="1" noChangeArrowheads="1"/>
            </p:cNvSpPr>
            <p:nvPr userDrawn="1"/>
          </p:nvSpPr>
          <p:spPr bwMode="auto">
            <a:xfrm>
              <a:off x="3653693"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50" name="Oval 19"/>
            <p:cNvSpPr>
              <a:spLocks noChangeAspect="1" noChangeArrowheads="1"/>
            </p:cNvSpPr>
            <p:nvPr userDrawn="1"/>
          </p:nvSpPr>
          <p:spPr bwMode="auto">
            <a:xfrm>
              <a:off x="3765269"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51" name="Oval 20"/>
            <p:cNvSpPr>
              <a:spLocks noChangeAspect="1" noChangeArrowheads="1"/>
            </p:cNvSpPr>
            <p:nvPr userDrawn="1"/>
          </p:nvSpPr>
          <p:spPr bwMode="auto">
            <a:xfrm>
              <a:off x="3878352"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52" name="Oval 21"/>
            <p:cNvSpPr>
              <a:spLocks noChangeAspect="1" noChangeArrowheads="1"/>
            </p:cNvSpPr>
            <p:nvPr userDrawn="1"/>
          </p:nvSpPr>
          <p:spPr bwMode="auto">
            <a:xfrm>
              <a:off x="3989928"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53" name="Oval 22"/>
            <p:cNvSpPr>
              <a:spLocks noChangeAspect="1" noChangeArrowheads="1"/>
            </p:cNvSpPr>
            <p:nvPr userDrawn="1"/>
          </p:nvSpPr>
          <p:spPr bwMode="auto">
            <a:xfrm>
              <a:off x="6574270"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54" name="Oval 23"/>
            <p:cNvSpPr>
              <a:spLocks noChangeAspect="1" noChangeArrowheads="1"/>
            </p:cNvSpPr>
            <p:nvPr userDrawn="1"/>
          </p:nvSpPr>
          <p:spPr bwMode="auto">
            <a:xfrm>
              <a:off x="2192650"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55" name="Oval 24"/>
            <p:cNvSpPr>
              <a:spLocks noChangeAspect="1" noChangeArrowheads="1"/>
            </p:cNvSpPr>
            <p:nvPr userDrawn="1"/>
          </p:nvSpPr>
          <p:spPr bwMode="auto">
            <a:xfrm>
              <a:off x="2304226"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56" name="Oval 25"/>
            <p:cNvSpPr>
              <a:spLocks noChangeAspect="1" noChangeArrowheads="1"/>
            </p:cNvSpPr>
            <p:nvPr userDrawn="1"/>
          </p:nvSpPr>
          <p:spPr bwMode="auto">
            <a:xfrm>
              <a:off x="2417310"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57" name="Oval 26"/>
            <p:cNvSpPr>
              <a:spLocks noChangeAspect="1" noChangeArrowheads="1"/>
            </p:cNvSpPr>
            <p:nvPr userDrawn="1"/>
          </p:nvSpPr>
          <p:spPr bwMode="auto">
            <a:xfrm>
              <a:off x="2528886"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58" name="Oval 27"/>
            <p:cNvSpPr>
              <a:spLocks noChangeAspect="1" noChangeArrowheads="1"/>
            </p:cNvSpPr>
            <p:nvPr userDrawn="1"/>
          </p:nvSpPr>
          <p:spPr bwMode="auto">
            <a:xfrm>
              <a:off x="264196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59" name="Oval 28"/>
            <p:cNvSpPr>
              <a:spLocks noChangeAspect="1" noChangeArrowheads="1"/>
            </p:cNvSpPr>
            <p:nvPr userDrawn="1"/>
          </p:nvSpPr>
          <p:spPr bwMode="auto">
            <a:xfrm>
              <a:off x="2866630"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60" name="Oval 29"/>
            <p:cNvSpPr>
              <a:spLocks noChangeAspect="1" noChangeArrowheads="1"/>
            </p:cNvSpPr>
            <p:nvPr userDrawn="1"/>
          </p:nvSpPr>
          <p:spPr bwMode="auto">
            <a:xfrm>
              <a:off x="2978206"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61" name="Oval 30"/>
            <p:cNvSpPr>
              <a:spLocks noChangeAspect="1" noChangeArrowheads="1"/>
            </p:cNvSpPr>
            <p:nvPr userDrawn="1"/>
          </p:nvSpPr>
          <p:spPr bwMode="auto">
            <a:xfrm>
              <a:off x="309128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62" name="Oval 31"/>
            <p:cNvSpPr>
              <a:spLocks noChangeAspect="1" noChangeArrowheads="1"/>
            </p:cNvSpPr>
            <p:nvPr userDrawn="1"/>
          </p:nvSpPr>
          <p:spPr bwMode="auto">
            <a:xfrm>
              <a:off x="3204373"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63" name="Oval 32"/>
            <p:cNvSpPr>
              <a:spLocks noChangeAspect="1" noChangeArrowheads="1"/>
            </p:cNvSpPr>
            <p:nvPr userDrawn="1"/>
          </p:nvSpPr>
          <p:spPr bwMode="auto">
            <a:xfrm>
              <a:off x="3315949"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64" name="Oval 33"/>
            <p:cNvSpPr>
              <a:spLocks noChangeAspect="1" noChangeArrowheads="1"/>
            </p:cNvSpPr>
            <p:nvPr userDrawn="1"/>
          </p:nvSpPr>
          <p:spPr bwMode="auto">
            <a:xfrm>
              <a:off x="3429033"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65" name="Oval 34"/>
            <p:cNvSpPr>
              <a:spLocks noChangeAspect="1" noChangeArrowheads="1"/>
            </p:cNvSpPr>
            <p:nvPr userDrawn="1"/>
          </p:nvSpPr>
          <p:spPr bwMode="auto">
            <a:xfrm>
              <a:off x="354060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66" name="Oval 35"/>
            <p:cNvSpPr>
              <a:spLocks noChangeAspect="1" noChangeArrowheads="1"/>
            </p:cNvSpPr>
            <p:nvPr userDrawn="1"/>
          </p:nvSpPr>
          <p:spPr bwMode="auto">
            <a:xfrm>
              <a:off x="3653693"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67" name="Oval 36"/>
            <p:cNvSpPr>
              <a:spLocks noChangeAspect="1" noChangeArrowheads="1"/>
            </p:cNvSpPr>
            <p:nvPr userDrawn="1"/>
          </p:nvSpPr>
          <p:spPr bwMode="auto">
            <a:xfrm>
              <a:off x="3765269"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68" name="Oval 37"/>
            <p:cNvSpPr>
              <a:spLocks noChangeAspect="1" noChangeArrowheads="1"/>
            </p:cNvSpPr>
            <p:nvPr userDrawn="1"/>
          </p:nvSpPr>
          <p:spPr bwMode="auto">
            <a:xfrm>
              <a:off x="3878352"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69" name="Oval 38"/>
            <p:cNvSpPr>
              <a:spLocks noChangeAspect="1" noChangeArrowheads="1"/>
            </p:cNvSpPr>
            <p:nvPr userDrawn="1"/>
          </p:nvSpPr>
          <p:spPr bwMode="auto">
            <a:xfrm>
              <a:off x="4663908"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70" name="Oval 39"/>
            <p:cNvSpPr>
              <a:spLocks noChangeAspect="1" noChangeArrowheads="1"/>
            </p:cNvSpPr>
            <p:nvPr userDrawn="1"/>
          </p:nvSpPr>
          <p:spPr bwMode="auto">
            <a:xfrm>
              <a:off x="4776992"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71" name="Oval 40"/>
            <p:cNvSpPr>
              <a:spLocks noChangeAspect="1" noChangeArrowheads="1"/>
            </p:cNvSpPr>
            <p:nvPr userDrawn="1"/>
          </p:nvSpPr>
          <p:spPr bwMode="auto">
            <a:xfrm>
              <a:off x="6462694"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72" name="Oval 41"/>
            <p:cNvSpPr>
              <a:spLocks noChangeAspect="1" noChangeArrowheads="1"/>
            </p:cNvSpPr>
            <p:nvPr userDrawn="1"/>
          </p:nvSpPr>
          <p:spPr bwMode="auto">
            <a:xfrm>
              <a:off x="6574270"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73" name="Oval 42"/>
            <p:cNvSpPr>
              <a:spLocks noChangeAspect="1" noChangeArrowheads="1"/>
            </p:cNvSpPr>
            <p:nvPr userDrawn="1"/>
          </p:nvSpPr>
          <p:spPr bwMode="auto">
            <a:xfrm>
              <a:off x="6687355"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74" name="Oval 43"/>
            <p:cNvSpPr>
              <a:spLocks noChangeAspect="1" noChangeArrowheads="1"/>
            </p:cNvSpPr>
            <p:nvPr userDrawn="1"/>
          </p:nvSpPr>
          <p:spPr bwMode="auto">
            <a:xfrm>
              <a:off x="1518671"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75" name="Oval 44"/>
            <p:cNvSpPr>
              <a:spLocks noChangeAspect="1" noChangeArrowheads="1"/>
            </p:cNvSpPr>
            <p:nvPr userDrawn="1"/>
          </p:nvSpPr>
          <p:spPr bwMode="auto">
            <a:xfrm>
              <a:off x="1630247"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76" name="Oval 45"/>
            <p:cNvSpPr>
              <a:spLocks noChangeAspect="1" noChangeArrowheads="1"/>
            </p:cNvSpPr>
            <p:nvPr userDrawn="1"/>
          </p:nvSpPr>
          <p:spPr bwMode="auto">
            <a:xfrm>
              <a:off x="1743330"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77" name="Oval 46"/>
            <p:cNvSpPr>
              <a:spLocks noChangeAspect="1" noChangeArrowheads="1"/>
            </p:cNvSpPr>
            <p:nvPr userDrawn="1"/>
          </p:nvSpPr>
          <p:spPr bwMode="auto">
            <a:xfrm>
              <a:off x="1854906"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78" name="Oval 47"/>
            <p:cNvSpPr>
              <a:spLocks noChangeAspect="1" noChangeArrowheads="1"/>
            </p:cNvSpPr>
            <p:nvPr userDrawn="1"/>
          </p:nvSpPr>
          <p:spPr bwMode="auto">
            <a:xfrm>
              <a:off x="196799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79" name="Oval 48"/>
            <p:cNvSpPr>
              <a:spLocks noChangeAspect="1" noChangeArrowheads="1"/>
            </p:cNvSpPr>
            <p:nvPr userDrawn="1"/>
          </p:nvSpPr>
          <p:spPr bwMode="auto">
            <a:xfrm>
              <a:off x="2192650"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80" name="Oval 49"/>
            <p:cNvSpPr>
              <a:spLocks noChangeAspect="1" noChangeArrowheads="1"/>
            </p:cNvSpPr>
            <p:nvPr userDrawn="1"/>
          </p:nvSpPr>
          <p:spPr bwMode="auto">
            <a:xfrm>
              <a:off x="2304226"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81" name="Oval 50"/>
            <p:cNvSpPr>
              <a:spLocks noChangeAspect="1" noChangeArrowheads="1"/>
            </p:cNvSpPr>
            <p:nvPr userDrawn="1"/>
          </p:nvSpPr>
          <p:spPr bwMode="auto">
            <a:xfrm>
              <a:off x="241731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82" name="Oval 51"/>
            <p:cNvSpPr>
              <a:spLocks noChangeAspect="1" noChangeArrowheads="1"/>
            </p:cNvSpPr>
            <p:nvPr userDrawn="1"/>
          </p:nvSpPr>
          <p:spPr bwMode="auto">
            <a:xfrm>
              <a:off x="2528886"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83" name="Oval 52"/>
            <p:cNvSpPr>
              <a:spLocks noChangeAspect="1" noChangeArrowheads="1"/>
            </p:cNvSpPr>
            <p:nvPr userDrawn="1"/>
          </p:nvSpPr>
          <p:spPr bwMode="auto">
            <a:xfrm>
              <a:off x="2753545"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84" name="Oval 53"/>
            <p:cNvSpPr>
              <a:spLocks noChangeAspect="1" noChangeArrowheads="1"/>
            </p:cNvSpPr>
            <p:nvPr userDrawn="1"/>
          </p:nvSpPr>
          <p:spPr bwMode="auto">
            <a:xfrm>
              <a:off x="286663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85" name="Oval 54"/>
            <p:cNvSpPr>
              <a:spLocks noChangeAspect="1" noChangeArrowheads="1"/>
            </p:cNvSpPr>
            <p:nvPr userDrawn="1"/>
          </p:nvSpPr>
          <p:spPr bwMode="auto">
            <a:xfrm>
              <a:off x="2978206"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86" name="Oval 55"/>
            <p:cNvSpPr>
              <a:spLocks noChangeAspect="1" noChangeArrowheads="1"/>
            </p:cNvSpPr>
            <p:nvPr userDrawn="1"/>
          </p:nvSpPr>
          <p:spPr bwMode="auto">
            <a:xfrm>
              <a:off x="3091289"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87" name="Oval 56"/>
            <p:cNvSpPr>
              <a:spLocks noChangeAspect="1" noChangeArrowheads="1"/>
            </p:cNvSpPr>
            <p:nvPr userDrawn="1"/>
          </p:nvSpPr>
          <p:spPr bwMode="auto">
            <a:xfrm>
              <a:off x="3204373"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88" name="Oval 57"/>
            <p:cNvSpPr>
              <a:spLocks noChangeAspect="1" noChangeArrowheads="1"/>
            </p:cNvSpPr>
            <p:nvPr userDrawn="1"/>
          </p:nvSpPr>
          <p:spPr bwMode="auto">
            <a:xfrm>
              <a:off x="3315949"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89" name="Oval 58"/>
            <p:cNvSpPr>
              <a:spLocks noChangeAspect="1" noChangeArrowheads="1"/>
            </p:cNvSpPr>
            <p:nvPr userDrawn="1"/>
          </p:nvSpPr>
          <p:spPr bwMode="auto">
            <a:xfrm>
              <a:off x="3429033"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90" name="Oval 59"/>
            <p:cNvSpPr>
              <a:spLocks noChangeAspect="1" noChangeArrowheads="1"/>
            </p:cNvSpPr>
            <p:nvPr userDrawn="1"/>
          </p:nvSpPr>
          <p:spPr bwMode="auto">
            <a:xfrm>
              <a:off x="3540609"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91" name="Oval 60"/>
            <p:cNvSpPr>
              <a:spLocks noChangeAspect="1" noChangeArrowheads="1"/>
            </p:cNvSpPr>
            <p:nvPr userDrawn="1"/>
          </p:nvSpPr>
          <p:spPr bwMode="auto">
            <a:xfrm>
              <a:off x="3653693"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92" name="Oval 61"/>
            <p:cNvSpPr>
              <a:spLocks noChangeAspect="1" noChangeArrowheads="1"/>
            </p:cNvSpPr>
            <p:nvPr userDrawn="1"/>
          </p:nvSpPr>
          <p:spPr bwMode="auto">
            <a:xfrm>
              <a:off x="3765269"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93" name="Oval 62"/>
            <p:cNvSpPr>
              <a:spLocks noChangeAspect="1" noChangeArrowheads="1"/>
            </p:cNvSpPr>
            <p:nvPr userDrawn="1"/>
          </p:nvSpPr>
          <p:spPr bwMode="auto">
            <a:xfrm>
              <a:off x="4663908"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94" name="Oval 63"/>
            <p:cNvSpPr>
              <a:spLocks noChangeAspect="1" noChangeArrowheads="1"/>
            </p:cNvSpPr>
            <p:nvPr userDrawn="1"/>
          </p:nvSpPr>
          <p:spPr bwMode="auto">
            <a:xfrm>
              <a:off x="6687355"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95" name="Oval 64"/>
            <p:cNvSpPr>
              <a:spLocks noChangeAspect="1" noChangeArrowheads="1"/>
            </p:cNvSpPr>
            <p:nvPr userDrawn="1"/>
          </p:nvSpPr>
          <p:spPr bwMode="auto">
            <a:xfrm>
              <a:off x="6798931"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96" name="Oval 65"/>
            <p:cNvSpPr>
              <a:spLocks noChangeAspect="1" noChangeArrowheads="1"/>
            </p:cNvSpPr>
            <p:nvPr userDrawn="1"/>
          </p:nvSpPr>
          <p:spPr bwMode="auto">
            <a:xfrm>
              <a:off x="140558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97" name="Oval 66"/>
            <p:cNvSpPr>
              <a:spLocks noChangeAspect="1" noChangeArrowheads="1"/>
            </p:cNvSpPr>
            <p:nvPr userDrawn="1"/>
          </p:nvSpPr>
          <p:spPr bwMode="auto">
            <a:xfrm>
              <a:off x="151867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98" name="Oval 67"/>
            <p:cNvSpPr>
              <a:spLocks noChangeAspect="1" noChangeArrowheads="1"/>
            </p:cNvSpPr>
            <p:nvPr userDrawn="1"/>
          </p:nvSpPr>
          <p:spPr bwMode="auto">
            <a:xfrm>
              <a:off x="1630247"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299" name="Oval 68"/>
            <p:cNvSpPr>
              <a:spLocks noChangeAspect="1" noChangeArrowheads="1"/>
            </p:cNvSpPr>
            <p:nvPr userDrawn="1"/>
          </p:nvSpPr>
          <p:spPr bwMode="auto">
            <a:xfrm>
              <a:off x="174333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00" name="Oval 69"/>
            <p:cNvSpPr>
              <a:spLocks noChangeAspect="1" noChangeArrowheads="1"/>
            </p:cNvSpPr>
            <p:nvPr userDrawn="1"/>
          </p:nvSpPr>
          <p:spPr bwMode="auto">
            <a:xfrm>
              <a:off x="185490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01" name="Oval 70"/>
            <p:cNvSpPr>
              <a:spLocks noChangeAspect="1" noChangeArrowheads="1"/>
            </p:cNvSpPr>
            <p:nvPr userDrawn="1"/>
          </p:nvSpPr>
          <p:spPr bwMode="auto">
            <a:xfrm>
              <a:off x="196799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02" name="Oval 71"/>
            <p:cNvSpPr>
              <a:spLocks noChangeAspect="1" noChangeArrowheads="1"/>
            </p:cNvSpPr>
            <p:nvPr userDrawn="1"/>
          </p:nvSpPr>
          <p:spPr bwMode="auto">
            <a:xfrm>
              <a:off x="2079566"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03" name="Oval 72"/>
            <p:cNvSpPr>
              <a:spLocks noChangeAspect="1" noChangeArrowheads="1"/>
            </p:cNvSpPr>
            <p:nvPr userDrawn="1"/>
          </p:nvSpPr>
          <p:spPr bwMode="auto">
            <a:xfrm>
              <a:off x="219265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04" name="Oval 73"/>
            <p:cNvSpPr>
              <a:spLocks noChangeAspect="1" noChangeArrowheads="1"/>
            </p:cNvSpPr>
            <p:nvPr userDrawn="1"/>
          </p:nvSpPr>
          <p:spPr bwMode="auto">
            <a:xfrm>
              <a:off x="230422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05" name="Oval 74"/>
            <p:cNvSpPr>
              <a:spLocks noChangeAspect="1" noChangeArrowheads="1"/>
            </p:cNvSpPr>
            <p:nvPr userDrawn="1"/>
          </p:nvSpPr>
          <p:spPr bwMode="auto">
            <a:xfrm>
              <a:off x="241731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06" name="Oval 75"/>
            <p:cNvSpPr>
              <a:spLocks noChangeAspect="1" noChangeArrowheads="1"/>
            </p:cNvSpPr>
            <p:nvPr userDrawn="1"/>
          </p:nvSpPr>
          <p:spPr bwMode="auto">
            <a:xfrm>
              <a:off x="2753545"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07" name="Oval 76"/>
            <p:cNvSpPr>
              <a:spLocks noChangeAspect="1" noChangeArrowheads="1"/>
            </p:cNvSpPr>
            <p:nvPr userDrawn="1"/>
          </p:nvSpPr>
          <p:spPr bwMode="auto">
            <a:xfrm>
              <a:off x="286663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08" name="Oval 77"/>
            <p:cNvSpPr>
              <a:spLocks noChangeAspect="1" noChangeArrowheads="1"/>
            </p:cNvSpPr>
            <p:nvPr userDrawn="1"/>
          </p:nvSpPr>
          <p:spPr bwMode="auto">
            <a:xfrm>
              <a:off x="2978206"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09" name="Oval 78"/>
            <p:cNvSpPr>
              <a:spLocks noChangeAspect="1" noChangeArrowheads="1"/>
            </p:cNvSpPr>
            <p:nvPr userDrawn="1"/>
          </p:nvSpPr>
          <p:spPr bwMode="auto">
            <a:xfrm>
              <a:off x="3091289"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10" name="Oval 79"/>
            <p:cNvSpPr>
              <a:spLocks noChangeAspect="1" noChangeArrowheads="1"/>
            </p:cNvSpPr>
            <p:nvPr userDrawn="1"/>
          </p:nvSpPr>
          <p:spPr bwMode="auto">
            <a:xfrm>
              <a:off x="3204373"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11" name="Oval 80"/>
            <p:cNvSpPr>
              <a:spLocks noChangeAspect="1" noChangeArrowheads="1"/>
            </p:cNvSpPr>
            <p:nvPr userDrawn="1"/>
          </p:nvSpPr>
          <p:spPr bwMode="auto">
            <a:xfrm>
              <a:off x="3315949"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12" name="Oval 81"/>
            <p:cNvSpPr>
              <a:spLocks noChangeAspect="1" noChangeArrowheads="1"/>
            </p:cNvSpPr>
            <p:nvPr userDrawn="1"/>
          </p:nvSpPr>
          <p:spPr bwMode="auto">
            <a:xfrm>
              <a:off x="3429033"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13" name="Oval 82"/>
            <p:cNvSpPr>
              <a:spLocks noChangeAspect="1" noChangeArrowheads="1"/>
            </p:cNvSpPr>
            <p:nvPr userDrawn="1"/>
          </p:nvSpPr>
          <p:spPr bwMode="auto">
            <a:xfrm>
              <a:off x="3540609"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14" name="Oval 83"/>
            <p:cNvSpPr>
              <a:spLocks noChangeAspect="1" noChangeArrowheads="1"/>
            </p:cNvSpPr>
            <p:nvPr userDrawn="1"/>
          </p:nvSpPr>
          <p:spPr bwMode="auto">
            <a:xfrm>
              <a:off x="3653693"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15" name="Oval 84"/>
            <p:cNvSpPr>
              <a:spLocks noChangeAspect="1" noChangeArrowheads="1"/>
            </p:cNvSpPr>
            <p:nvPr userDrawn="1"/>
          </p:nvSpPr>
          <p:spPr bwMode="auto">
            <a:xfrm>
              <a:off x="3765269"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16" name="Oval 85"/>
            <p:cNvSpPr>
              <a:spLocks noChangeAspect="1" noChangeArrowheads="1"/>
            </p:cNvSpPr>
            <p:nvPr userDrawn="1"/>
          </p:nvSpPr>
          <p:spPr bwMode="auto">
            <a:xfrm>
              <a:off x="5787207"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17" name="Oval 86"/>
            <p:cNvSpPr>
              <a:spLocks noChangeAspect="1" noChangeArrowheads="1"/>
            </p:cNvSpPr>
            <p:nvPr userDrawn="1"/>
          </p:nvSpPr>
          <p:spPr bwMode="auto">
            <a:xfrm>
              <a:off x="590029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18" name="Oval 87"/>
            <p:cNvSpPr>
              <a:spLocks noChangeAspect="1" noChangeArrowheads="1"/>
            </p:cNvSpPr>
            <p:nvPr userDrawn="1"/>
          </p:nvSpPr>
          <p:spPr bwMode="auto">
            <a:xfrm>
              <a:off x="657427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19" name="Oval 88"/>
            <p:cNvSpPr>
              <a:spLocks noChangeAspect="1" noChangeArrowheads="1"/>
            </p:cNvSpPr>
            <p:nvPr userDrawn="1"/>
          </p:nvSpPr>
          <p:spPr bwMode="auto">
            <a:xfrm>
              <a:off x="6687355"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20" name="Oval 89"/>
            <p:cNvSpPr>
              <a:spLocks noChangeAspect="1" noChangeArrowheads="1"/>
            </p:cNvSpPr>
            <p:nvPr userDrawn="1"/>
          </p:nvSpPr>
          <p:spPr bwMode="auto">
            <a:xfrm>
              <a:off x="679893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21" name="Oval 90"/>
            <p:cNvSpPr>
              <a:spLocks noChangeAspect="1" noChangeArrowheads="1"/>
            </p:cNvSpPr>
            <p:nvPr userDrawn="1"/>
          </p:nvSpPr>
          <p:spPr bwMode="auto">
            <a:xfrm>
              <a:off x="6912014"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22" name="Oval 91"/>
            <p:cNvSpPr>
              <a:spLocks noChangeAspect="1" noChangeArrowheads="1"/>
            </p:cNvSpPr>
            <p:nvPr userDrawn="1"/>
          </p:nvSpPr>
          <p:spPr bwMode="auto">
            <a:xfrm>
              <a:off x="7585994"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23" name="Oval 92"/>
            <p:cNvSpPr>
              <a:spLocks noChangeAspect="1" noChangeArrowheads="1"/>
            </p:cNvSpPr>
            <p:nvPr userDrawn="1"/>
          </p:nvSpPr>
          <p:spPr bwMode="auto">
            <a:xfrm>
              <a:off x="769757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24" name="Oval 93"/>
            <p:cNvSpPr>
              <a:spLocks noChangeAspect="1" noChangeArrowheads="1"/>
            </p:cNvSpPr>
            <p:nvPr userDrawn="1"/>
          </p:nvSpPr>
          <p:spPr bwMode="auto">
            <a:xfrm>
              <a:off x="7810653"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25" name="Oval 94"/>
            <p:cNvSpPr>
              <a:spLocks noChangeAspect="1" noChangeArrowheads="1"/>
            </p:cNvSpPr>
            <p:nvPr userDrawn="1"/>
          </p:nvSpPr>
          <p:spPr bwMode="auto">
            <a:xfrm>
              <a:off x="140558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26" name="Oval 95"/>
            <p:cNvSpPr>
              <a:spLocks noChangeAspect="1" noChangeArrowheads="1"/>
            </p:cNvSpPr>
            <p:nvPr userDrawn="1"/>
          </p:nvSpPr>
          <p:spPr bwMode="auto">
            <a:xfrm>
              <a:off x="151867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27" name="Oval 96"/>
            <p:cNvSpPr>
              <a:spLocks noChangeAspect="1" noChangeArrowheads="1"/>
            </p:cNvSpPr>
            <p:nvPr userDrawn="1"/>
          </p:nvSpPr>
          <p:spPr bwMode="auto">
            <a:xfrm>
              <a:off x="1630247"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28" name="Oval 97"/>
            <p:cNvSpPr>
              <a:spLocks noChangeAspect="1" noChangeArrowheads="1"/>
            </p:cNvSpPr>
            <p:nvPr userDrawn="1"/>
          </p:nvSpPr>
          <p:spPr bwMode="auto">
            <a:xfrm>
              <a:off x="174333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29" name="Oval 98"/>
            <p:cNvSpPr>
              <a:spLocks noChangeAspect="1" noChangeArrowheads="1"/>
            </p:cNvSpPr>
            <p:nvPr userDrawn="1"/>
          </p:nvSpPr>
          <p:spPr bwMode="auto">
            <a:xfrm>
              <a:off x="185490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30" name="Oval 99"/>
            <p:cNvSpPr>
              <a:spLocks noChangeAspect="1" noChangeArrowheads="1"/>
            </p:cNvSpPr>
            <p:nvPr userDrawn="1"/>
          </p:nvSpPr>
          <p:spPr bwMode="auto">
            <a:xfrm>
              <a:off x="196799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31" name="Oval 100"/>
            <p:cNvSpPr>
              <a:spLocks noChangeAspect="1" noChangeArrowheads="1"/>
            </p:cNvSpPr>
            <p:nvPr userDrawn="1"/>
          </p:nvSpPr>
          <p:spPr bwMode="auto">
            <a:xfrm>
              <a:off x="2079566"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32" name="Oval 101"/>
            <p:cNvSpPr>
              <a:spLocks noChangeAspect="1" noChangeArrowheads="1"/>
            </p:cNvSpPr>
            <p:nvPr userDrawn="1"/>
          </p:nvSpPr>
          <p:spPr bwMode="auto">
            <a:xfrm>
              <a:off x="219265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33" name="Oval 102"/>
            <p:cNvSpPr>
              <a:spLocks noChangeAspect="1" noChangeArrowheads="1"/>
            </p:cNvSpPr>
            <p:nvPr userDrawn="1"/>
          </p:nvSpPr>
          <p:spPr bwMode="auto">
            <a:xfrm>
              <a:off x="230422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34" name="Oval 103"/>
            <p:cNvSpPr>
              <a:spLocks noChangeAspect="1" noChangeArrowheads="1"/>
            </p:cNvSpPr>
            <p:nvPr userDrawn="1"/>
          </p:nvSpPr>
          <p:spPr bwMode="auto">
            <a:xfrm>
              <a:off x="241731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35" name="Oval 104"/>
            <p:cNvSpPr>
              <a:spLocks noChangeAspect="1" noChangeArrowheads="1"/>
            </p:cNvSpPr>
            <p:nvPr userDrawn="1"/>
          </p:nvSpPr>
          <p:spPr bwMode="auto">
            <a:xfrm>
              <a:off x="3091289"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36" name="Oval 105"/>
            <p:cNvSpPr>
              <a:spLocks noChangeAspect="1" noChangeArrowheads="1"/>
            </p:cNvSpPr>
            <p:nvPr userDrawn="1"/>
          </p:nvSpPr>
          <p:spPr bwMode="auto">
            <a:xfrm>
              <a:off x="3204373"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37" name="Oval 106"/>
            <p:cNvSpPr>
              <a:spLocks noChangeAspect="1" noChangeArrowheads="1"/>
            </p:cNvSpPr>
            <p:nvPr userDrawn="1"/>
          </p:nvSpPr>
          <p:spPr bwMode="auto">
            <a:xfrm>
              <a:off x="3315949"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38" name="Oval 107"/>
            <p:cNvSpPr>
              <a:spLocks noChangeAspect="1" noChangeArrowheads="1"/>
            </p:cNvSpPr>
            <p:nvPr userDrawn="1"/>
          </p:nvSpPr>
          <p:spPr bwMode="auto">
            <a:xfrm>
              <a:off x="3429033"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39" name="Oval 108"/>
            <p:cNvSpPr>
              <a:spLocks noChangeAspect="1" noChangeArrowheads="1"/>
            </p:cNvSpPr>
            <p:nvPr userDrawn="1"/>
          </p:nvSpPr>
          <p:spPr bwMode="auto">
            <a:xfrm>
              <a:off x="3540609"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40" name="Oval 109"/>
            <p:cNvSpPr>
              <a:spLocks noChangeAspect="1" noChangeArrowheads="1"/>
            </p:cNvSpPr>
            <p:nvPr userDrawn="1"/>
          </p:nvSpPr>
          <p:spPr bwMode="auto">
            <a:xfrm>
              <a:off x="3653693"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41" name="Oval 110"/>
            <p:cNvSpPr>
              <a:spLocks noChangeAspect="1" noChangeArrowheads="1"/>
            </p:cNvSpPr>
            <p:nvPr userDrawn="1"/>
          </p:nvSpPr>
          <p:spPr bwMode="auto">
            <a:xfrm>
              <a:off x="3765269"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42" name="Oval 111"/>
            <p:cNvSpPr>
              <a:spLocks noChangeAspect="1" noChangeArrowheads="1"/>
            </p:cNvSpPr>
            <p:nvPr userDrawn="1"/>
          </p:nvSpPr>
          <p:spPr bwMode="auto">
            <a:xfrm>
              <a:off x="5675631"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43" name="Oval 112"/>
            <p:cNvSpPr>
              <a:spLocks noChangeAspect="1" noChangeArrowheads="1"/>
            </p:cNvSpPr>
            <p:nvPr userDrawn="1"/>
          </p:nvSpPr>
          <p:spPr bwMode="auto">
            <a:xfrm>
              <a:off x="6238035"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44" name="Oval 113"/>
            <p:cNvSpPr>
              <a:spLocks noChangeAspect="1" noChangeArrowheads="1"/>
            </p:cNvSpPr>
            <p:nvPr userDrawn="1"/>
          </p:nvSpPr>
          <p:spPr bwMode="auto">
            <a:xfrm>
              <a:off x="634961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45" name="Oval 114"/>
            <p:cNvSpPr>
              <a:spLocks noChangeAspect="1" noChangeArrowheads="1"/>
            </p:cNvSpPr>
            <p:nvPr userDrawn="1"/>
          </p:nvSpPr>
          <p:spPr bwMode="auto">
            <a:xfrm>
              <a:off x="6462694"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46" name="Oval 115"/>
            <p:cNvSpPr>
              <a:spLocks noChangeAspect="1" noChangeArrowheads="1"/>
            </p:cNvSpPr>
            <p:nvPr userDrawn="1"/>
          </p:nvSpPr>
          <p:spPr bwMode="auto">
            <a:xfrm>
              <a:off x="657427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47" name="Oval 116"/>
            <p:cNvSpPr>
              <a:spLocks noChangeAspect="1" noChangeArrowheads="1"/>
            </p:cNvSpPr>
            <p:nvPr userDrawn="1"/>
          </p:nvSpPr>
          <p:spPr bwMode="auto">
            <a:xfrm>
              <a:off x="6687355"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48" name="Oval 117"/>
            <p:cNvSpPr>
              <a:spLocks noChangeAspect="1" noChangeArrowheads="1"/>
            </p:cNvSpPr>
            <p:nvPr userDrawn="1"/>
          </p:nvSpPr>
          <p:spPr bwMode="auto">
            <a:xfrm>
              <a:off x="679893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49" name="Oval 118"/>
            <p:cNvSpPr>
              <a:spLocks noChangeAspect="1" noChangeArrowheads="1"/>
            </p:cNvSpPr>
            <p:nvPr userDrawn="1"/>
          </p:nvSpPr>
          <p:spPr bwMode="auto">
            <a:xfrm>
              <a:off x="6912014"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50" name="Oval 119"/>
            <p:cNvSpPr>
              <a:spLocks noChangeAspect="1" noChangeArrowheads="1"/>
            </p:cNvSpPr>
            <p:nvPr userDrawn="1"/>
          </p:nvSpPr>
          <p:spPr bwMode="auto">
            <a:xfrm>
              <a:off x="702359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51" name="Oval 120"/>
            <p:cNvSpPr>
              <a:spLocks noChangeAspect="1" noChangeArrowheads="1"/>
            </p:cNvSpPr>
            <p:nvPr userDrawn="1"/>
          </p:nvSpPr>
          <p:spPr bwMode="auto">
            <a:xfrm>
              <a:off x="7136674"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52" name="Oval 121"/>
            <p:cNvSpPr>
              <a:spLocks noChangeAspect="1" noChangeArrowheads="1"/>
            </p:cNvSpPr>
            <p:nvPr userDrawn="1"/>
          </p:nvSpPr>
          <p:spPr bwMode="auto">
            <a:xfrm>
              <a:off x="724825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53" name="Oval 122"/>
            <p:cNvSpPr>
              <a:spLocks noChangeAspect="1" noChangeArrowheads="1"/>
            </p:cNvSpPr>
            <p:nvPr userDrawn="1"/>
          </p:nvSpPr>
          <p:spPr bwMode="auto">
            <a:xfrm>
              <a:off x="7585994"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54" name="Oval 123"/>
            <p:cNvSpPr>
              <a:spLocks noChangeAspect="1" noChangeArrowheads="1"/>
            </p:cNvSpPr>
            <p:nvPr userDrawn="1"/>
          </p:nvSpPr>
          <p:spPr bwMode="auto">
            <a:xfrm>
              <a:off x="140558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55" name="Oval 124"/>
            <p:cNvSpPr>
              <a:spLocks noChangeAspect="1" noChangeArrowheads="1"/>
            </p:cNvSpPr>
            <p:nvPr userDrawn="1"/>
          </p:nvSpPr>
          <p:spPr bwMode="auto">
            <a:xfrm>
              <a:off x="151867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56" name="Oval 125"/>
            <p:cNvSpPr>
              <a:spLocks noChangeAspect="1" noChangeArrowheads="1"/>
            </p:cNvSpPr>
            <p:nvPr userDrawn="1"/>
          </p:nvSpPr>
          <p:spPr bwMode="auto">
            <a:xfrm>
              <a:off x="1630247"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57" name="Oval 126"/>
            <p:cNvSpPr>
              <a:spLocks noChangeAspect="1" noChangeArrowheads="1"/>
            </p:cNvSpPr>
            <p:nvPr userDrawn="1"/>
          </p:nvSpPr>
          <p:spPr bwMode="auto">
            <a:xfrm>
              <a:off x="174333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58" name="Oval 127"/>
            <p:cNvSpPr>
              <a:spLocks noChangeAspect="1" noChangeArrowheads="1"/>
            </p:cNvSpPr>
            <p:nvPr userDrawn="1"/>
          </p:nvSpPr>
          <p:spPr bwMode="auto">
            <a:xfrm>
              <a:off x="185490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59" name="Oval 128"/>
            <p:cNvSpPr>
              <a:spLocks noChangeAspect="1" noChangeArrowheads="1"/>
            </p:cNvSpPr>
            <p:nvPr userDrawn="1"/>
          </p:nvSpPr>
          <p:spPr bwMode="auto">
            <a:xfrm>
              <a:off x="196799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60" name="Oval 129"/>
            <p:cNvSpPr>
              <a:spLocks noChangeAspect="1" noChangeArrowheads="1"/>
            </p:cNvSpPr>
            <p:nvPr userDrawn="1"/>
          </p:nvSpPr>
          <p:spPr bwMode="auto">
            <a:xfrm>
              <a:off x="2079566"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61" name="Oval 130"/>
            <p:cNvSpPr>
              <a:spLocks noChangeAspect="1" noChangeArrowheads="1"/>
            </p:cNvSpPr>
            <p:nvPr userDrawn="1"/>
          </p:nvSpPr>
          <p:spPr bwMode="auto">
            <a:xfrm>
              <a:off x="219265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62" name="Oval 131"/>
            <p:cNvSpPr>
              <a:spLocks noChangeAspect="1" noChangeArrowheads="1"/>
            </p:cNvSpPr>
            <p:nvPr userDrawn="1"/>
          </p:nvSpPr>
          <p:spPr bwMode="auto">
            <a:xfrm>
              <a:off x="230422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63" name="Oval 132"/>
            <p:cNvSpPr>
              <a:spLocks noChangeAspect="1" noChangeArrowheads="1"/>
            </p:cNvSpPr>
            <p:nvPr userDrawn="1"/>
          </p:nvSpPr>
          <p:spPr bwMode="auto">
            <a:xfrm>
              <a:off x="241731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64" name="Oval 133"/>
            <p:cNvSpPr>
              <a:spLocks noChangeAspect="1" noChangeArrowheads="1"/>
            </p:cNvSpPr>
            <p:nvPr userDrawn="1"/>
          </p:nvSpPr>
          <p:spPr bwMode="auto">
            <a:xfrm>
              <a:off x="2528886"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65" name="Oval 134"/>
            <p:cNvSpPr>
              <a:spLocks noChangeAspect="1" noChangeArrowheads="1"/>
            </p:cNvSpPr>
            <p:nvPr userDrawn="1"/>
          </p:nvSpPr>
          <p:spPr bwMode="auto">
            <a:xfrm>
              <a:off x="3091289"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66" name="Oval 135"/>
            <p:cNvSpPr>
              <a:spLocks noChangeAspect="1" noChangeArrowheads="1"/>
            </p:cNvSpPr>
            <p:nvPr userDrawn="1"/>
          </p:nvSpPr>
          <p:spPr bwMode="auto">
            <a:xfrm>
              <a:off x="3204373"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67" name="Oval 136"/>
            <p:cNvSpPr>
              <a:spLocks noChangeAspect="1" noChangeArrowheads="1"/>
            </p:cNvSpPr>
            <p:nvPr userDrawn="1"/>
          </p:nvSpPr>
          <p:spPr bwMode="auto">
            <a:xfrm>
              <a:off x="3315949"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68" name="Oval 137"/>
            <p:cNvSpPr>
              <a:spLocks noChangeAspect="1" noChangeArrowheads="1"/>
            </p:cNvSpPr>
            <p:nvPr userDrawn="1"/>
          </p:nvSpPr>
          <p:spPr bwMode="auto">
            <a:xfrm>
              <a:off x="3429033"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69" name="Oval 138"/>
            <p:cNvSpPr>
              <a:spLocks noChangeAspect="1" noChangeArrowheads="1"/>
            </p:cNvSpPr>
            <p:nvPr userDrawn="1"/>
          </p:nvSpPr>
          <p:spPr bwMode="auto">
            <a:xfrm>
              <a:off x="3540609"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70" name="Oval 139"/>
            <p:cNvSpPr>
              <a:spLocks noChangeAspect="1" noChangeArrowheads="1"/>
            </p:cNvSpPr>
            <p:nvPr userDrawn="1"/>
          </p:nvSpPr>
          <p:spPr bwMode="auto">
            <a:xfrm>
              <a:off x="3653693"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71" name="Oval 140"/>
            <p:cNvSpPr>
              <a:spLocks noChangeAspect="1" noChangeArrowheads="1"/>
            </p:cNvSpPr>
            <p:nvPr userDrawn="1"/>
          </p:nvSpPr>
          <p:spPr bwMode="auto">
            <a:xfrm>
              <a:off x="3765269"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72" name="Oval 141"/>
            <p:cNvSpPr>
              <a:spLocks noChangeAspect="1" noChangeArrowheads="1"/>
            </p:cNvSpPr>
            <p:nvPr userDrawn="1"/>
          </p:nvSpPr>
          <p:spPr bwMode="auto">
            <a:xfrm>
              <a:off x="4776992"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73" name="Oval 142"/>
            <p:cNvSpPr>
              <a:spLocks noChangeAspect="1" noChangeArrowheads="1"/>
            </p:cNvSpPr>
            <p:nvPr userDrawn="1"/>
          </p:nvSpPr>
          <p:spPr bwMode="auto">
            <a:xfrm>
              <a:off x="4888568"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74" name="Oval 143"/>
            <p:cNvSpPr>
              <a:spLocks noChangeAspect="1" noChangeArrowheads="1"/>
            </p:cNvSpPr>
            <p:nvPr userDrawn="1"/>
          </p:nvSpPr>
          <p:spPr bwMode="auto">
            <a:xfrm>
              <a:off x="5001652"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75" name="Oval 144"/>
            <p:cNvSpPr>
              <a:spLocks noChangeAspect="1" noChangeArrowheads="1"/>
            </p:cNvSpPr>
            <p:nvPr userDrawn="1"/>
          </p:nvSpPr>
          <p:spPr bwMode="auto">
            <a:xfrm>
              <a:off x="5562548"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76" name="Oval 145"/>
            <p:cNvSpPr>
              <a:spLocks noChangeAspect="1" noChangeArrowheads="1"/>
            </p:cNvSpPr>
            <p:nvPr userDrawn="1"/>
          </p:nvSpPr>
          <p:spPr bwMode="auto">
            <a:xfrm>
              <a:off x="6013375"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77" name="Oval 146"/>
            <p:cNvSpPr>
              <a:spLocks noChangeAspect="1" noChangeArrowheads="1"/>
            </p:cNvSpPr>
            <p:nvPr userDrawn="1"/>
          </p:nvSpPr>
          <p:spPr bwMode="auto">
            <a:xfrm>
              <a:off x="6124951"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78" name="Oval 147"/>
            <p:cNvSpPr>
              <a:spLocks noChangeAspect="1" noChangeArrowheads="1"/>
            </p:cNvSpPr>
            <p:nvPr userDrawn="1"/>
          </p:nvSpPr>
          <p:spPr bwMode="auto">
            <a:xfrm>
              <a:off x="6238035"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79" name="Oval 148"/>
            <p:cNvSpPr>
              <a:spLocks noChangeAspect="1" noChangeArrowheads="1"/>
            </p:cNvSpPr>
            <p:nvPr userDrawn="1"/>
          </p:nvSpPr>
          <p:spPr bwMode="auto">
            <a:xfrm>
              <a:off x="634961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80" name="Oval 149"/>
            <p:cNvSpPr>
              <a:spLocks noChangeAspect="1" noChangeArrowheads="1"/>
            </p:cNvSpPr>
            <p:nvPr userDrawn="1"/>
          </p:nvSpPr>
          <p:spPr bwMode="auto">
            <a:xfrm>
              <a:off x="646269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81" name="Oval 150"/>
            <p:cNvSpPr>
              <a:spLocks noChangeAspect="1" noChangeArrowheads="1"/>
            </p:cNvSpPr>
            <p:nvPr userDrawn="1"/>
          </p:nvSpPr>
          <p:spPr bwMode="auto">
            <a:xfrm>
              <a:off x="657427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82" name="Oval 151"/>
            <p:cNvSpPr>
              <a:spLocks noChangeAspect="1" noChangeArrowheads="1"/>
            </p:cNvSpPr>
            <p:nvPr userDrawn="1"/>
          </p:nvSpPr>
          <p:spPr bwMode="auto">
            <a:xfrm>
              <a:off x="6687355"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83" name="Oval 152"/>
            <p:cNvSpPr>
              <a:spLocks noChangeAspect="1" noChangeArrowheads="1"/>
            </p:cNvSpPr>
            <p:nvPr userDrawn="1"/>
          </p:nvSpPr>
          <p:spPr bwMode="auto">
            <a:xfrm>
              <a:off x="679893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84" name="Oval 153"/>
            <p:cNvSpPr>
              <a:spLocks noChangeAspect="1" noChangeArrowheads="1"/>
            </p:cNvSpPr>
            <p:nvPr userDrawn="1"/>
          </p:nvSpPr>
          <p:spPr bwMode="auto">
            <a:xfrm>
              <a:off x="691201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85" name="Oval 154"/>
            <p:cNvSpPr>
              <a:spLocks noChangeAspect="1" noChangeArrowheads="1"/>
            </p:cNvSpPr>
            <p:nvPr userDrawn="1"/>
          </p:nvSpPr>
          <p:spPr bwMode="auto">
            <a:xfrm>
              <a:off x="702359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86" name="Oval 155"/>
            <p:cNvSpPr>
              <a:spLocks noChangeAspect="1" noChangeArrowheads="1"/>
            </p:cNvSpPr>
            <p:nvPr userDrawn="1"/>
          </p:nvSpPr>
          <p:spPr bwMode="auto">
            <a:xfrm>
              <a:off x="7136674"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87" name="Oval 156"/>
            <p:cNvSpPr>
              <a:spLocks noChangeAspect="1" noChangeArrowheads="1"/>
            </p:cNvSpPr>
            <p:nvPr userDrawn="1"/>
          </p:nvSpPr>
          <p:spPr bwMode="auto">
            <a:xfrm>
              <a:off x="724825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88" name="Oval 157"/>
            <p:cNvSpPr>
              <a:spLocks noChangeAspect="1" noChangeArrowheads="1"/>
            </p:cNvSpPr>
            <p:nvPr userDrawn="1"/>
          </p:nvSpPr>
          <p:spPr bwMode="auto">
            <a:xfrm>
              <a:off x="736133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89" name="Oval 158"/>
            <p:cNvSpPr>
              <a:spLocks noChangeAspect="1" noChangeArrowheads="1"/>
            </p:cNvSpPr>
            <p:nvPr userDrawn="1"/>
          </p:nvSpPr>
          <p:spPr bwMode="auto">
            <a:xfrm>
              <a:off x="747291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90" name="Oval 159"/>
            <p:cNvSpPr>
              <a:spLocks noChangeAspect="1" noChangeArrowheads="1"/>
            </p:cNvSpPr>
            <p:nvPr userDrawn="1"/>
          </p:nvSpPr>
          <p:spPr bwMode="auto">
            <a:xfrm>
              <a:off x="7585994"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91" name="Oval 160"/>
            <p:cNvSpPr>
              <a:spLocks noChangeAspect="1" noChangeArrowheads="1"/>
            </p:cNvSpPr>
            <p:nvPr userDrawn="1"/>
          </p:nvSpPr>
          <p:spPr bwMode="auto">
            <a:xfrm>
              <a:off x="769757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92" name="Oval 161"/>
            <p:cNvSpPr>
              <a:spLocks noChangeAspect="1" noChangeArrowheads="1"/>
            </p:cNvSpPr>
            <p:nvPr userDrawn="1"/>
          </p:nvSpPr>
          <p:spPr bwMode="auto">
            <a:xfrm>
              <a:off x="7810653"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93" name="Oval 162"/>
            <p:cNvSpPr>
              <a:spLocks noChangeAspect="1" noChangeArrowheads="1"/>
            </p:cNvSpPr>
            <p:nvPr userDrawn="1"/>
          </p:nvSpPr>
          <p:spPr bwMode="auto">
            <a:xfrm>
              <a:off x="84469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94" name="Oval 163"/>
            <p:cNvSpPr>
              <a:spLocks noChangeAspect="1" noChangeArrowheads="1"/>
            </p:cNvSpPr>
            <p:nvPr userDrawn="1"/>
          </p:nvSpPr>
          <p:spPr bwMode="auto">
            <a:xfrm>
              <a:off x="95626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95" name="Oval 164"/>
            <p:cNvSpPr>
              <a:spLocks noChangeAspect="1" noChangeArrowheads="1"/>
            </p:cNvSpPr>
            <p:nvPr userDrawn="1"/>
          </p:nvSpPr>
          <p:spPr bwMode="auto">
            <a:xfrm>
              <a:off x="106935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96" name="Oval 165"/>
            <p:cNvSpPr>
              <a:spLocks noChangeAspect="1" noChangeArrowheads="1"/>
            </p:cNvSpPr>
            <p:nvPr userDrawn="1"/>
          </p:nvSpPr>
          <p:spPr bwMode="auto">
            <a:xfrm>
              <a:off x="118092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97" name="Oval 166"/>
            <p:cNvSpPr>
              <a:spLocks noChangeAspect="1" noChangeArrowheads="1"/>
            </p:cNvSpPr>
            <p:nvPr userDrawn="1"/>
          </p:nvSpPr>
          <p:spPr bwMode="auto">
            <a:xfrm>
              <a:off x="129401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98" name="Oval 167"/>
            <p:cNvSpPr>
              <a:spLocks noChangeAspect="1" noChangeArrowheads="1"/>
            </p:cNvSpPr>
            <p:nvPr userDrawn="1"/>
          </p:nvSpPr>
          <p:spPr bwMode="auto">
            <a:xfrm>
              <a:off x="140558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399" name="Oval 168"/>
            <p:cNvSpPr>
              <a:spLocks noChangeAspect="1" noChangeArrowheads="1"/>
            </p:cNvSpPr>
            <p:nvPr userDrawn="1"/>
          </p:nvSpPr>
          <p:spPr bwMode="auto">
            <a:xfrm>
              <a:off x="151867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00" name="Oval 169"/>
            <p:cNvSpPr>
              <a:spLocks noChangeAspect="1" noChangeArrowheads="1"/>
            </p:cNvSpPr>
            <p:nvPr userDrawn="1"/>
          </p:nvSpPr>
          <p:spPr bwMode="auto">
            <a:xfrm>
              <a:off x="163024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01" name="Oval 170"/>
            <p:cNvSpPr>
              <a:spLocks noChangeAspect="1" noChangeArrowheads="1"/>
            </p:cNvSpPr>
            <p:nvPr userDrawn="1"/>
          </p:nvSpPr>
          <p:spPr bwMode="auto">
            <a:xfrm>
              <a:off x="174333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02" name="Oval 171"/>
            <p:cNvSpPr>
              <a:spLocks noChangeAspect="1" noChangeArrowheads="1"/>
            </p:cNvSpPr>
            <p:nvPr userDrawn="1"/>
          </p:nvSpPr>
          <p:spPr bwMode="auto">
            <a:xfrm>
              <a:off x="185490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03" name="Oval 172"/>
            <p:cNvSpPr>
              <a:spLocks noChangeAspect="1" noChangeArrowheads="1"/>
            </p:cNvSpPr>
            <p:nvPr userDrawn="1"/>
          </p:nvSpPr>
          <p:spPr bwMode="auto">
            <a:xfrm>
              <a:off x="196799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04" name="Oval 173"/>
            <p:cNvSpPr>
              <a:spLocks noChangeAspect="1" noChangeArrowheads="1"/>
            </p:cNvSpPr>
            <p:nvPr userDrawn="1"/>
          </p:nvSpPr>
          <p:spPr bwMode="auto">
            <a:xfrm>
              <a:off x="2079566"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05" name="Oval 174"/>
            <p:cNvSpPr>
              <a:spLocks noChangeAspect="1" noChangeArrowheads="1"/>
            </p:cNvSpPr>
            <p:nvPr userDrawn="1"/>
          </p:nvSpPr>
          <p:spPr bwMode="auto">
            <a:xfrm>
              <a:off x="219265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06" name="Oval 175"/>
            <p:cNvSpPr>
              <a:spLocks noChangeAspect="1" noChangeArrowheads="1"/>
            </p:cNvSpPr>
            <p:nvPr userDrawn="1"/>
          </p:nvSpPr>
          <p:spPr bwMode="auto">
            <a:xfrm>
              <a:off x="230422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07" name="Oval 176"/>
            <p:cNvSpPr>
              <a:spLocks noChangeAspect="1" noChangeArrowheads="1"/>
            </p:cNvSpPr>
            <p:nvPr userDrawn="1"/>
          </p:nvSpPr>
          <p:spPr bwMode="auto">
            <a:xfrm>
              <a:off x="241731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08" name="Oval 177"/>
            <p:cNvSpPr>
              <a:spLocks noChangeAspect="1" noChangeArrowheads="1"/>
            </p:cNvSpPr>
            <p:nvPr userDrawn="1"/>
          </p:nvSpPr>
          <p:spPr bwMode="auto">
            <a:xfrm>
              <a:off x="2528886"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09" name="Oval 178"/>
            <p:cNvSpPr>
              <a:spLocks noChangeAspect="1" noChangeArrowheads="1"/>
            </p:cNvSpPr>
            <p:nvPr userDrawn="1"/>
          </p:nvSpPr>
          <p:spPr bwMode="auto">
            <a:xfrm>
              <a:off x="264196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10" name="Oval 179"/>
            <p:cNvSpPr>
              <a:spLocks noChangeAspect="1" noChangeArrowheads="1"/>
            </p:cNvSpPr>
            <p:nvPr userDrawn="1"/>
          </p:nvSpPr>
          <p:spPr bwMode="auto">
            <a:xfrm>
              <a:off x="2753545"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11" name="Oval 180"/>
            <p:cNvSpPr>
              <a:spLocks noChangeAspect="1" noChangeArrowheads="1"/>
            </p:cNvSpPr>
            <p:nvPr userDrawn="1"/>
          </p:nvSpPr>
          <p:spPr bwMode="auto">
            <a:xfrm>
              <a:off x="320437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12" name="Oval 181"/>
            <p:cNvSpPr>
              <a:spLocks noChangeAspect="1" noChangeArrowheads="1"/>
            </p:cNvSpPr>
            <p:nvPr userDrawn="1"/>
          </p:nvSpPr>
          <p:spPr bwMode="auto">
            <a:xfrm>
              <a:off x="3315949"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13" name="Oval 182"/>
            <p:cNvSpPr>
              <a:spLocks noChangeAspect="1" noChangeArrowheads="1"/>
            </p:cNvSpPr>
            <p:nvPr userDrawn="1"/>
          </p:nvSpPr>
          <p:spPr bwMode="auto">
            <a:xfrm>
              <a:off x="342903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14" name="Oval 183"/>
            <p:cNvSpPr>
              <a:spLocks noChangeAspect="1" noChangeArrowheads="1"/>
            </p:cNvSpPr>
            <p:nvPr userDrawn="1"/>
          </p:nvSpPr>
          <p:spPr bwMode="auto">
            <a:xfrm>
              <a:off x="354060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15" name="Oval 184"/>
            <p:cNvSpPr>
              <a:spLocks noChangeAspect="1" noChangeArrowheads="1"/>
            </p:cNvSpPr>
            <p:nvPr userDrawn="1"/>
          </p:nvSpPr>
          <p:spPr bwMode="auto">
            <a:xfrm>
              <a:off x="365369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16" name="Oval 185"/>
            <p:cNvSpPr>
              <a:spLocks noChangeAspect="1" noChangeArrowheads="1"/>
            </p:cNvSpPr>
            <p:nvPr userDrawn="1"/>
          </p:nvSpPr>
          <p:spPr bwMode="auto">
            <a:xfrm>
              <a:off x="466390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17" name="Oval 186"/>
            <p:cNvSpPr>
              <a:spLocks noChangeAspect="1" noChangeArrowheads="1"/>
            </p:cNvSpPr>
            <p:nvPr userDrawn="1"/>
          </p:nvSpPr>
          <p:spPr bwMode="auto">
            <a:xfrm>
              <a:off x="4776992"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18" name="Oval 187"/>
            <p:cNvSpPr>
              <a:spLocks noChangeAspect="1" noChangeArrowheads="1"/>
            </p:cNvSpPr>
            <p:nvPr userDrawn="1"/>
          </p:nvSpPr>
          <p:spPr bwMode="auto">
            <a:xfrm>
              <a:off x="4888568"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19" name="Oval 188"/>
            <p:cNvSpPr>
              <a:spLocks noChangeAspect="1" noChangeArrowheads="1"/>
            </p:cNvSpPr>
            <p:nvPr userDrawn="1"/>
          </p:nvSpPr>
          <p:spPr bwMode="auto">
            <a:xfrm>
              <a:off x="5001652"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20" name="Oval 189"/>
            <p:cNvSpPr>
              <a:spLocks noChangeAspect="1" noChangeArrowheads="1"/>
            </p:cNvSpPr>
            <p:nvPr userDrawn="1"/>
          </p:nvSpPr>
          <p:spPr bwMode="auto">
            <a:xfrm>
              <a:off x="511322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21" name="Oval 190"/>
            <p:cNvSpPr>
              <a:spLocks noChangeAspect="1" noChangeArrowheads="1"/>
            </p:cNvSpPr>
            <p:nvPr userDrawn="1"/>
          </p:nvSpPr>
          <p:spPr bwMode="auto">
            <a:xfrm>
              <a:off x="556254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22" name="Oval 191"/>
            <p:cNvSpPr>
              <a:spLocks noChangeAspect="1" noChangeArrowheads="1"/>
            </p:cNvSpPr>
            <p:nvPr userDrawn="1"/>
          </p:nvSpPr>
          <p:spPr bwMode="auto">
            <a:xfrm>
              <a:off x="567563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23" name="Oval 192"/>
            <p:cNvSpPr>
              <a:spLocks noChangeAspect="1" noChangeArrowheads="1"/>
            </p:cNvSpPr>
            <p:nvPr userDrawn="1"/>
          </p:nvSpPr>
          <p:spPr bwMode="auto">
            <a:xfrm>
              <a:off x="578720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24" name="Oval 193"/>
            <p:cNvSpPr>
              <a:spLocks noChangeAspect="1" noChangeArrowheads="1"/>
            </p:cNvSpPr>
            <p:nvPr userDrawn="1"/>
          </p:nvSpPr>
          <p:spPr bwMode="auto">
            <a:xfrm>
              <a:off x="590029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25" name="Oval 194"/>
            <p:cNvSpPr>
              <a:spLocks noChangeAspect="1" noChangeArrowheads="1"/>
            </p:cNvSpPr>
            <p:nvPr userDrawn="1"/>
          </p:nvSpPr>
          <p:spPr bwMode="auto">
            <a:xfrm>
              <a:off x="6013375"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26" name="Oval 195"/>
            <p:cNvSpPr>
              <a:spLocks noChangeAspect="1" noChangeArrowheads="1"/>
            </p:cNvSpPr>
            <p:nvPr userDrawn="1"/>
          </p:nvSpPr>
          <p:spPr bwMode="auto">
            <a:xfrm>
              <a:off x="612495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27" name="Oval 196"/>
            <p:cNvSpPr>
              <a:spLocks noChangeAspect="1" noChangeArrowheads="1"/>
            </p:cNvSpPr>
            <p:nvPr userDrawn="1"/>
          </p:nvSpPr>
          <p:spPr bwMode="auto">
            <a:xfrm>
              <a:off x="6238035"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28" name="Oval 197"/>
            <p:cNvSpPr>
              <a:spLocks noChangeAspect="1" noChangeArrowheads="1"/>
            </p:cNvSpPr>
            <p:nvPr userDrawn="1"/>
          </p:nvSpPr>
          <p:spPr bwMode="auto">
            <a:xfrm>
              <a:off x="634961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29" name="Oval 198"/>
            <p:cNvSpPr>
              <a:spLocks noChangeAspect="1" noChangeArrowheads="1"/>
            </p:cNvSpPr>
            <p:nvPr userDrawn="1"/>
          </p:nvSpPr>
          <p:spPr bwMode="auto">
            <a:xfrm>
              <a:off x="646269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30" name="Oval 199"/>
            <p:cNvSpPr>
              <a:spLocks noChangeAspect="1" noChangeArrowheads="1"/>
            </p:cNvSpPr>
            <p:nvPr userDrawn="1"/>
          </p:nvSpPr>
          <p:spPr bwMode="auto">
            <a:xfrm>
              <a:off x="657427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31" name="Oval 200"/>
            <p:cNvSpPr>
              <a:spLocks noChangeAspect="1" noChangeArrowheads="1"/>
            </p:cNvSpPr>
            <p:nvPr userDrawn="1"/>
          </p:nvSpPr>
          <p:spPr bwMode="auto">
            <a:xfrm>
              <a:off x="6687355"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32" name="Oval 201"/>
            <p:cNvSpPr>
              <a:spLocks noChangeAspect="1" noChangeArrowheads="1"/>
            </p:cNvSpPr>
            <p:nvPr userDrawn="1"/>
          </p:nvSpPr>
          <p:spPr bwMode="auto">
            <a:xfrm>
              <a:off x="679893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33" name="Oval 202"/>
            <p:cNvSpPr>
              <a:spLocks noChangeAspect="1" noChangeArrowheads="1"/>
            </p:cNvSpPr>
            <p:nvPr userDrawn="1"/>
          </p:nvSpPr>
          <p:spPr bwMode="auto">
            <a:xfrm>
              <a:off x="691201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34" name="Oval 203"/>
            <p:cNvSpPr>
              <a:spLocks noChangeAspect="1" noChangeArrowheads="1"/>
            </p:cNvSpPr>
            <p:nvPr userDrawn="1"/>
          </p:nvSpPr>
          <p:spPr bwMode="auto">
            <a:xfrm>
              <a:off x="702359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35" name="Oval 204"/>
            <p:cNvSpPr>
              <a:spLocks noChangeAspect="1" noChangeArrowheads="1"/>
            </p:cNvSpPr>
            <p:nvPr userDrawn="1"/>
          </p:nvSpPr>
          <p:spPr bwMode="auto">
            <a:xfrm>
              <a:off x="713667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36" name="Oval 205"/>
            <p:cNvSpPr>
              <a:spLocks noChangeAspect="1" noChangeArrowheads="1"/>
            </p:cNvSpPr>
            <p:nvPr userDrawn="1"/>
          </p:nvSpPr>
          <p:spPr bwMode="auto">
            <a:xfrm>
              <a:off x="724825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37" name="Oval 206"/>
            <p:cNvSpPr>
              <a:spLocks noChangeAspect="1" noChangeArrowheads="1"/>
            </p:cNvSpPr>
            <p:nvPr userDrawn="1"/>
          </p:nvSpPr>
          <p:spPr bwMode="auto">
            <a:xfrm>
              <a:off x="736133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38" name="Oval 207"/>
            <p:cNvSpPr>
              <a:spLocks noChangeAspect="1" noChangeArrowheads="1"/>
            </p:cNvSpPr>
            <p:nvPr userDrawn="1"/>
          </p:nvSpPr>
          <p:spPr bwMode="auto">
            <a:xfrm>
              <a:off x="747291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39" name="Oval 208"/>
            <p:cNvSpPr>
              <a:spLocks noChangeAspect="1" noChangeArrowheads="1"/>
            </p:cNvSpPr>
            <p:nvPr userDrawn="1"/>
          </p:nvSpPr>
          <p:spPr bwMode="auto">
            <a:xfrm>
              <a:off x="758599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40" name="Oval 209"/>
            <p:cNvSpPr>
              <a:spLocks noChangeAspect="1" noChangeArrowheads="1"/>
            </p:cNvSpPr>
            <p:nvPr userDrawn="1"/>
          </p:nvSpPr>
          <p:spPr bwMode="auto">
            <a:xfrm>
              <a:off x="769757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41" name="Oval 210"/>
            <p:cNvSpPr>
              <a:spLocks noChangeAspect="1" noChangeArrowheads="1"/>
            </p:cNvSpPr>
            <p:nvPr userDrawn="1"/>
          </p:nvSpPr>
          <p:spPr bwMode="auto">
            <a:xfrm>
              <a:off x="781065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42" name="Oval 211"/>
            <p:cNvSpPr>
              <a:spLocks noChangeAspect="1" noChangeArrowheads="1"/>
            </p:cNvSpPr>
            <p:nvPr userDrawn="1"/>
          </p:nvSpPr>
          <p:spPr bwMode="auto">
            <a:xfrm>
              <a:off x="792222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43" name="Oval 212"/>
            <p:cNvSpPr>
              <a:spLocks noChangeAspect="1" noChangeArrowheads="1"/>
            </p:cNvSpPr>
            <p:nvPr userDrawn="1"/>
          </p:nvSpPr>
          <p:spPr bwMode="auto">
            <a:xfrm>
              <a:off x="803531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44" name="Oval 213"/>
            <p:cNvSpPr>
              <a:spLocks noChangeAspect="1" noChangeArrowheads="1"/>
            </p:cNvSpPr>
            <p:nvPr userDrawn="1"/>
          </p:nvSpPr>
          <p:spPr bwMode="auto">
            <a:xfrm>
              <a:off x="814689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45" name="Oval 214"/>
            <p:cNvSpPr>
              <a:spLocks noChangeAspect="1" noChangeArrowheads="1"/>
            </p:cNvSpPr>
            <p:nvPr userDrawn="1"/>
          </p:nvSpPr>
          <p:spPr bwMode="auto">
            <a:xfrm>
              <a:off x="825997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46" name="Oval 215"/>
            <p:cNvSpPr>
              <a:spLocks noChangeAspect="1" noChangeArrowheads="1"/>
            </p:cNvSpPr>
            <p:nvPr userDrawn="1"/>
          </p:nvSpPr>
          <p:spPr bwMode="auto">
            <a:xfrm>
              <a:off x="837154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47" name="Oval 216"/>
            <p:cNvSpPr>
              <a:spLocks noChangeAspect="1" noChangeArrowheads="1"/>
            </p:cNvSpPr>
            <p:nvPr userDrawn="1"/>
          </p:nvSpPr>
          <p:spPr bwMode="auto">
            <a:xfrm>
              <a:off x="848463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48" name="Oval 217"/>
            <p:cNvSpPr>
              <a:spLocks noChangeAspect="1" noChangeArrowheads="1"/>
            </p:cNvSpPr>
            <p:nvPr userDrawn="1"/>
          </p:nvSpPr>
          <p:spPr bwMode="auto">
            <a:xfrm>
              <a:off x="8596209"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49" name="Oval 218"/>
            <p:cNvSpPr>
              <a:spLocks noChangeAspect="1" noChangeArrowheads="1"/>
            </p:cNvSpPr>
            <p:nvPr userDrawn="1"/>
          </p:nvSpPr>
          <p:spPr bwMode="auto">
            <a:xfrm>
              <a:off x="50694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50" name="Oval 219"/>
            <p:cNvSpPr>
              <a:spLocks noChangeAspect="1" noChangeArrowheads="1"/>
            </p:cNvSpPr>
            <p:nvPr userDrawn="1"/>
          </p:nvSpPr>
          <p:spPr bwMode="auto">
            <a:xfrm>
              <a:off x="62003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51" name="Oval 220"/>
            <p:cNvSpPr>
              <a:spLocks noChangeAspect="1" noChangeArrowheads="1"/>
            </p:cNvSpPr>
            <p:nvPr userDrawn="1"/>
          </p:nvSpPr>
          <p:spPr bwMode="auto">
            <a:xfrm>
              <a:off x="73160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52" name="Oval 221"/>
            <p:cNvSpPr>
              <a:spLocks noChangeAspect="1" noChangeArrowheads="1"/>
            </p:cNvSpPr>
            <p:nvPr userDrawn="1"/>
          </p:nvSpPr>
          <p:spPr bwMode="auto">
            <a:xfrm>
              <a:off x="84469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53" name="Oval 222"/>
            <p:cNvSpPr>
              <a:spLocks noChangeAspect="1" noChangeArrowheads="1"/>
            </p:cNvSpPr>
            <p:nvPr userDrawn="1"/>
          </p:nvSpPr>
          <p:spPr bwMode="auto">
            <a:xfrm>
              <a:off x="95626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54" name="Oval 223"/>
            <p:cNvSpPr>
              <a:spLocks noChangeAspect="1" noChangeArrowheads="1"/>
            </p:cNvSpPr>
            <p:nvPr userDrawn="1"/>
          </p:nvSpPr>
          <p:spPr bwMode="auto">
            <a:xfrm>
              <a:off x="106935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55" name="Oval 224"/>
            <p:cNvSpPr>
              <a:spLocks noChangeAspect="1" noChangeArrowheads="1"/>
            </p:cNvSpPr>
            <p:nvPr userDrawn="1"/>
          </p:nvSpPr>
          <p:spPr bwMode="auto">
            <a:xfrm>
              <a:off x="118092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56" name="Oval 225"/>
            <p:cNvSpPr>
              <a:spLocks noChangeAspect="1" noChangeArrowheads="1"/>
            </p:cNvSpPr>
            <p:nvPr userDrawn="1"/>
          </p:nvSpPr>
          <p:spPr bwMode="auto">
            <a:xfrm>
              <a:off x="129401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57" name="Oval 226"/>
            <p:cNvSpPr>
              <a:spLocks noChangeAspect="1" noChangeArrowheads="1"/>
            </p:cNvSpPr>
            <p:nvPr userDrawn="1"/>
          </p:nvSpPr>
          <p:spPr bwMode="auto">
            <a:xfrm>
              <a:off x="140558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58" name="Oval 227"/>
            <p:cNvSpPr>
              <a:spLocks noChangeAspect="1" noChangeArrowheads="1"/>
            </p:cNvSpPr>
            <p:nvPr userDrawn="1"/>
          </p:nvSpPr>
          <p:spPr bwMode="auto">
            <a:xfrm>
              <a:off x="151867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59" name="Oval 228"/>
            <p:cNvSpPr>
              <a:spLocks noChangeAspect="1" noChangeArrowheads="1"/>
            </p:cNvSpPr>
            <p:nvPr userDrawn="1"/>
          </p:nvSpPr>
          <p:spPr bwMode="auto">
            <a:xfrm>
              <a:off x="163024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60" name="Oval 229"/>
            <p:cNvSpPr>
              <a:spLocks noChangeAspect="1" noChangeArrowheads="1"/>
            </p:cNvSpPr>
            <p:nvPr userDrawn="1"/>
          </p:nvSpPr>
          <p:spPr bwMode="auto">
            <a:xfrm>
              <a:off x="174333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61" name="Oval 230"/>
            <p:cNvSpPr>
              <a:spLocks noChangeAspect="1" noChangeArrowheads="1"/>
            </p:cNvSpPr>
            <p:nvPr userDrawn="1"/>
          </p:nvSpPr>
          <p:spPr bwMode="auto">
            <a:xfrm>
              <a:off x="185490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62" name="Oval 231"/>
            <p:cNvSpPr>
              <a:spLocks noChangeAspect="1" noChangeArrowheads="1"/>
            </p:cNvSpPr>
            <p:nvPr userDrawn="1"/>
          </p:nvSpPr>
          <p:spPr bwMode="auto">
            <a:xfrm>
              <a:off x="196799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63" name="Oval 232"/>
            <p:cNvSpPr>
              <a:spLocks noChangeAspect="1" noChangeArrowheads="1"/>
            </p:cNvSpPr>
            <p:nvPr userDrawn="1"/>
          </p:nvSpPr>
          <p:spPr bwMode="auto">
            <a:xfrm>
              <a:off x="2079566"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64" name="Oval 233"/>
            <p:cNvSpPr>
              <a:spLocks noChangeAspect="1" noChangeArrowheads="1"/>
            </p:cNvSpPr>
            <p:nvPr userDrawn="1"/>
          </p:nvSpPr>
          <p:spPr bwMode="auto">
            <a:xfrm>
              <a:off x="219265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65" name="Oval 234"/>
            <p:cNvSpPr>
              <a:spLocks noChangeAspect="1" noChangeArrowheads="1"/>
            </p:cNvSpPr>
            <p:nvPr userDrawn="1"/>
          </p:nvSpPr>
          <p:spPr bwMode="auto">
            <a:xfrm>
              <a:off x="230422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66" name="Oval 235"/>
            <p:cNvSpPr>
              <a:spLocks noChangeAspect="1" noChangeArrowheads="1"/>
            </p:cNvSpPr>
            <p:nvPr userDrawn="1"/>
          </p:nvSpPr>
          <p:spPr bwMode="auto">
            <a:xfrm>
              <a:off x="2528886"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67" name="Oval 236"/>
            <p:cNvSpPr>
              <a:spLocks noChangeAspect="1" noChangeArrowheads="1"/>
            </p:cNvSpPr>
            <p:nvPr userDrawn="1"/>
          </p:nvSpPr>
          <p:spPr bwMode="auto">
            <a:xfrm>
              <a:off x="264196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68" name="Oval 237"/>
            <p:cNvSpPr>
              <a:spLocks noChangeAspect="1" noChangeArrowheads="1"/>
            </p:cNvSpPr>
            <p:nvPr userDrawn="1"/>
          </p:nvSpPr>
          <p:spPr bwMode="auto">
            <a:xfrm>
              <a:off x="2753545"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69" name="Oval 238"/>
            <p:cNvSpPr>
              <a:spLocks noChangeAspect="1" noChangeArrowheads="1"/>
            </p:cNvSpPr>
            <p:nvPr userDrawn="1"/>
          </p:nvSpPr>
          <p:spPr bwMode="auto">
            <a:xfrm>
              <a:off x="3204373"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70" name="Oval 239"/>
            <p:cNvSpPr>
              <a:spLocks noChangeAspect="1" noChangeArrowheads="1"/>
            </p:cNvSpPr>
            <p:nvPr userDrawn="1"/>
          </p:nvSpPr>
          <p:spPr bwMode="auto">
            <a:xfrm>
              <a:off x="3315949"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71" name="Oval 240"/>
            <p:cNvSpPr>
              <a:spLocks noChangeAspect="1" noChangeArrowheads="1"/>
            </p:cNvSpPr>
            <p:nvPr userDrawn="1"/>
          </p:nvSpPr>
          <p:spPr bwMode="auto">
            <a:xfrm>
              <a:off x="342903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72" name="Oval 241"/>
            <p:cNvSpPr>
              <a:spLocks noChangeAspect="1" noChangeArrowheads="1"/>
            </p:cNvSpPr>
            <p:nvPr userDrawn="1"/>
          </p:nvSpPr>
          <p:spPr bwMode="auto">
            <a:xfrm>
              <a:off x="3878352"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73" name="Oval 242"/>
            <p:cNvSpPr>
              <a:spLocks noChangeAspect="1" noChangeArrowheads="1"/>
            </p:cNvSpPr>
            <p:nvPr userDrawn="1"/>
          </p:nvSpPr>
          <p:spPr bwMode="auto">
            <a:xfrm>
              <a:off x="466390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74" name="Oval 243"/>
            <p:cNvSpPr>
              <a:spLocks noChangeAspect="1" noChangeArrowheads="1"/>
            </p:cNvSpPr>
            <p:nvPr userDrawn="1"/>
          </p:nvSpPr>
          <p:spPr bwMode="auto">
            <a:xfrm>
              <a:off x="4776992"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75" name="Oval 244"/>
            <p:cNvSpPr>
              <a:spLocks noChangeAspect="1" noChangeArrowheads="1"/>
            </p:cNvSpPr>
            <p:nvPr userDrawn="1"/>
          </p:nvSpPr>
          <p:spPr bwMode="auto">
            <a:xfrm>
              <a:off x="4888568"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76" name="Oval 245"/>
            <p:cNvSpPr>
              <a:spLocks noChangeAspect="1" noChangeArrowheads="1"/>
            </p:cNvSpPr>
            <p:nvPr userDrawn="1"/>
          </p:nvSpPr>
          <p:spPr bwMode="auto">
            <a:xfrm>
              <a:off x="5001652"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77" name="Oval 246"/>
            <p:cNvSpPr>
              <a:spLocks noChangeAspect="1" noChangeArrowheads="1"/>
            </p:cNvSpPr>
            <p:nvPr userDrawn="1"/>
          </p:nvSpPr>
          <p:spPr bwMode="auto">
            <a:xfrm>
              <a:off x="511322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78" name="Oval 247"/>
            <p:cNvSpPr>
              <a:spLocks noChangeAspect="1" noChangeArrowheads="1"/>
            </p:cNvSpPr>
            <p:nvPr userDrawn="1"/>
          </p:nvSpPr>
          <p:spPr bwMode="auto">
            <a:xfrm>
              <a:off x="522631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79" name="Oval 248"/>
            <p:cNvSpPr>
              <a:spLocks noChangeAspect="1" noChangeArrowheads="1"/>
            </p:cNvSpPr>
            <p:nvPr userDrawn="1"/>
          </p:nvSpPr>
          <p:spPr bwMode="auto">
            <a:xfrm>
              <a:off x="533788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80" name="Oval 249"/>
            <p:cNvSpPr>
              <a:spLocks noChangeAspect="1" noChangeArrowheads="1"/>
            </p:cNvSpPr>
            <p:nvPr userDrawn="1"/>
          </p:nvSpPr>
          <p:spPr bwMode="auto">
            <a:xfrm>
              <a:off x="5450972"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81" name="Oval 250"/>
            <p:cNvSpPr>
              <a:spLocks noChangeAspect="1" noChangeArrowheads="1"/>
            </p:cNvSpPr>
            <p:nvPr userDrawn="1"/>
          </p:nvSpPr>
          <p:spPr bwMode="auto">
            <a:xfrm>
              <a:off x="556254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82" name="Oval 251"/>
            <p:cNvSpPr>
              <a:spLocks noChangeAspect="1" noChangeArrowheads="1"/>
            </p:cNvSpPr>
            <p:nvPr userDrawn="1"/>
          </p:nvSpPr>
          <p:spPr bwMode="auto">
            <a:xfrm>
              <a:off x="567563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83" name="Oval 252"/>
            <p:cNvSpPr>
              <a:spLocks noChangeAspect="1" noChangeArrowheads="1"/>
            </p:cNvSpPr>
            <p:nvPr userDrawn="1"/>
          </p:nvSpPr>
          <p:spPr bwMode="auto">
            <a:xfrm>
              <a:off x="578720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84" name="Oval 253"/>
            <p:cNvSpPr>
              <a:spLocks noChangeAspect="1" noChangeArrowheads="1"/>
            </p:cNvSpPr>
            <p:nvPr userDrawn="1"/>
          </p:nvSpPr>
          <p:spPr bwMode="auto">
            <a:xfrm>
              <a:off x="590029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85" name="Oval 254"/>
            <p:cNvSpPr>
              <a:spLocks noChangeAspect="1" noChangeArrowheads="1"/>
            </p:cNvSpPr>
            <p:nvPr userDrawn="1"/>
          </p:nvSpPr>
          <p:spPr bwMode="auto">
            <a:xfrm>
              <a:off x="6013375"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86" name="Oval 255"/>
            <p:cNvSpPr>
              <a:spLocks noChangeAspect="1" noChangeArrowheads="1"/>
            </p:cNvSpPr>
            <p:nvPr userDrawn="1"/>
          </p:nvSpPr>
          <p:spPr bwMode="auto">
            <a:xfrm>
              <a:off x="612495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87" name="Oval 256"/>
            <p:cNvSpPr>
              <a:spLocks noChangeAspect="1" noChangeArrowheads="1"/>
            </p:cNvSpPr>
            <p:nvPr userDrawn="1"/>
          </p:nvSpPr>
          <p:spPr bwMode="auto">
            <a:xfrm>
              <a:off x="6238035"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88" name="Oval 257"/>
            <p:cNvSpPr>
              <a:spLocks noChangeAspect="1" noChangeArrowheads="1"/>
            </p:cNvSpPr>
            <p:nvPr userDrawn="1"/>
          </p:nvSpPr>
          <p:spPr bwMode="auto">
            <a:xfrm>
              <a:off x="634961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89" name="Oval 258"/>
            <p:cNvSpPr>
              <a:spLocks noChangeAspect="1" noChangeArrowheads="1"/>
            </p:cNvSpPr>
            <p:nvPr userDrawn="1"/>
          </p:nvSpPr>
          <p:spPr bwMode="auto">
            <a:xfrm>
              <a:off x="646269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90" name="Oval 259"/>
            <p:cNvSpPr>
              <a:spLocks noChangeAspect="1" noChangeArrowheads="1"/>
            </p:cNvSpPr>
            <p:nvPr userDrawn="1"/>
          </p:nvSpPr>
          <p:spPr bwMode="auto">
            <a:xfrm>
              <a:off x="657427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91" name="Oval 260"/>
            <p:cNvSpPr>
              <a:spLocks noChangeAspect="1" noChangeArrowheads="1"/>
            </p:cNvSpPr>
            <p:nvPr userDrawn="1"/>
          </p:nvSpPr>
          <p:spPr bwMode="auto">
            <a:xfrm>
              <a:off x="6687355"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92" name="Oval 261"/>
            <p:cNvSpPr>
              <a:spLocks noChangeAspect="1" noChangeArrowheads="1"/>
            </p:cNvSpPr>
            <p:nvPr userDrawn="1"/>
          </p:nvSpPr>
          <p:spPr bwMode="auto">
            <a:xfrm>
              <a:off x="679893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93" name="Oval 262"/>
            <p:cNvSpPr>
              <a:spLocks noChangeAspect="1" noChangeArrowheads="1"/>
            </p:cNvSpPr>
            <p:nvPr userDrawn="1"/>
          </p:nvSpPr>
          <p:spPr bwMode="auto">
            <a:xfrm>
              <a:off x="691201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94" name="Oval 263"/>
            <p:cNvSpPr>
              <a:spLocks noChangeAspect="1" noChangeArrowheads="1"/>
            </p:cNvSpPr>
            <p:nvPr userDrawn="1"/>
          </p:nvSpPr>
          <p:spPr bwMode="auto">
            <a:xfrm>
              <a:off x="702359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95" name="Oval 264"/>
            <p:cNvSpPr>
              <a:spLocks noChangeAspect="1" noChangeArrowheads="1"/>
            </p:cNvSpPr>
            <p:nvPr userDrawn="1"/>
          </p:nvSpPr>
          <p:spPr bwMode="auto">
            <a:xfrm>
              <a:off x="713667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96" name="Oval 265"/>
            <p:cNvSpPr>
              <a:spLocks noChangeAspect="1" noChangeArrowheads="1"/>
            </p:cNvSpPr>
            <p:nvPr userDrawn="1"/>
          </p:nvSpPr>
          <p:spPr bwMode="auto">
            <a:xfrm>
              <a:off x="724825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97" name="Oval 266"/>
            <p:cNvSpPr>
              <a:spLocks noChangeAspect="1" noChangeArrowheads="1"/>
            </p:cNvSpPr>
            <p:nvPr userDrawn="1"/>
          </p:nvSpPr>
          <p:spPr bwMode="auto">
            <a:xfrm>
              <a:off x="736133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98" name="Oval 267"/>
            <p:cNvSpPr>
              <a:spLocks noChangeAspect="1" noChangeArrowheads="1"/>
            </p:cNvSpPr>
            <p:nvPr userDrawn="1"/>
          </p:nvSpPr>
          <p:spPr bwMode="auto">
            <a:xfrm>
              <a:off x="747291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499" name="Oval 268"/>
            <p:cNvSpPr>
              <a:spLocks noChangeAspect="1" noChangeArrowheads="1"/>
            </p:cNvSpPr>
            <p:nvPr userDrawn="1"/>
          </p:nvSpPr>
          <p:spPr bwMode="auto">
            <a:xfrm>
              <a:off x="758599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00" name="Oval 269"/>
            <p:cNvSpPr>
              <a:spLocks noChangeAspect="1" noChangeArrowheads="1"/>
            </p:cNvSpPr>
            <p:nvPr userDrawn="1"/>
          </p:nvSpPr>
          <p:spPr bwMode="auto">
            <a:xfrm>
              <a:off x="769757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01" name="Oval 270"/>
            <p:cNvSpPr>
              <a:spLocks noChangeAspect="1" noChangeArrowheads="1"/>
            </p:cNvSpPr>
            <p:nvPr userDrawn="1"/>
          </p:nvSpPr>
          <p:spPr bwMode="auto">
            <a:xfrm>
              <a:off x="781065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02" name="Oval 271"/>
            <p:cNvSpPr>
              <a:spLocks noChangeAspect="1" noChangeArrowheads="1"/>
            </p:cNvSpPr>
            <p:nvPr userDrawn="1"/>
          </p:nvSpPr>
          <p:spPr bwMode="auto">
            <a:xfrm>
              <a:off x="792222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03" name="Oval 272"/>
            <p:cNvSpPr>
              <a:spLocks noChangeAspect="1" noChangeArrowheads="1"/>
            </p:cNvSpPr>
            <p:nvPr userDrawn="1"/>
          </p:nvSpPr>
          <p:spPr bwMode="auto">
            <a:xfrm>
              <a:off x="803531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04" name="Oval 273"/>
            <p:cNvSpPr>
              <a:spLocks noChangeAspect="1" noChangeArrowheads="1"/>
            </p:cNvSpPr>
            <p:nvPr userDrawn="1"/>
          </p:nvSpPr>
          <p:spPr bwMode="auto">
            <a:xfrm>
              <a:off x="814689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05" name="Oval 274"/>
            <p:cNvSpPr>
              <a:spLocks noChangeAspect="1" noChangeArrowheads="1"/>
            </p:cNvSpPr>
            <p:nvPr userDrawn="1"/>
          </p:nvSpPr>
          <p:spPr bwMode="auto">
            <a:xfrm>
              <a:off x="825997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06" name="Oval 275"/>
            <p:cNvSpPr>
              <a:spLocks noChangeAspect="1" noChangeArrowheads="1"/>
            </p:cNvSpPr>
            <p:nvPr userDrawn="1"/>
          </p:nvSpPr>
          <p:spPr bwMode="auto">
            <a:xfrm>
              <a:off x="837154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07" name="Oval 276"/>
            <p:cNvSpPr>
              <a:spLocks noChangeAspect="1" noChangeArrowheads="1"/>
            </p:cNvSpPr>
            <p:nvPr userDrawn="1"/>
          </p:nvSpPr>
          <p:spPr bwMode="auto">
            <a:xfrm>
              <a:off x="8484633"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08" name="Oval 277"/>
            <p:cNvSpPr>
              <a:spLocks noChangeAspect="1" noChangeArrowheads="1"/>
            </p:cNvSpPr>
            <p:nvPr userDrawn="1"/>
          </p:nvSpPr>
          <p:spPr bwMode="auto">
            <a:xfrm>
              <a:off x="8596209"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09" name="Oval 278"/>
            <p:cNvSpPr>
              <a:spLocks noChangeAspect="1" noChangeArrowheads="1"/>
            </p:cNvSpPr>
            <p:nvPr userDrawn="1"/>
          </p:nvSpPr>
          <p:spPr bwMode="auto">
            <a:xfrm>
              <a:off x="870929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10" name="Oval 279"/>
            <p:cNvSpPr>
              <a:spLocks noChangeAspect="1" noChangeArrowheads="1"/>
            </p:cNvSpPr>
            <p:nvPr userDrawn="1"/>
          </p:nvSpPr>
          <p:spPr bwMode="auto">
            <a:xfrm>
              <a:off x="50694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11" name="Oval 280"/>
            <p:cNvSpPr>
              <a:spLocks noChangeAspect="1" noChangeArrowheads="1"/>
            </p:cNvSpPr>
            <p:nvPr userDrawn="1"/>
          </p:nvSpPr>
          <p:spPr bwMode="auto">
            <a:xfrm>
              <a:off x="62003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12" name="Oval 281"/>
            <p:cNvSpPr>
              <a:spLocks noChangeAspect="1" noChangeArrowheads="1"/>
            </p:cNvSpPr>
            <p:nvPr userDrawn="1"/>
          </p:nvSpPr>
          <p:spPr bwMode="auto">
            <a:xfrm>
              <a:off x="73160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13" name="Oval 282"/>
            <p:cNvSpPr>
              <a:spLocks noChangeAspect="1" noChangeArrowheads="1"/>
            </p:cNvSpPr>
            <p:nvPr userDrawn="1"/>
          </p:nvSpPr>
          <p:spPr bwMode="auto">
            <a:xfrm>
              <a:off x="84469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14" name="Oval 283"/>
            <p:cNvSpPr>
              <a:spLocks noChangeAspect="1" noChangeArrowheads="1"/>
            </p:cNvSpPr>
            <p:nvPr userDrawn="1"/>
          </p:nvSpPr>
          <p:spPr bwMode="auto">
            <a:xfrm>
              <a:off x="95626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15" name="Oval 284"/>
            <p:cNvSpPr>
              <a:spLocks noChangeAspect="1" noChangeArrowheads="1"/>
            </p:cNvSpPr>
            <p:nvPr userDrawn="1"/>
          </p:nvSpPr>
          <p:spPr bwMode="auto">
            <a:xfrm>
              <a:off x="106935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16" name="Oval 285"/>
            <p:cNvSpPr>
              <a:spLocks noChangeAspect="1" noChangeArrowheads="1"/>
            </p:cNvSpPr>
            <p:nvPr userDrawn="1"/>
          </p:nvSpPr>
          <p:spPr bwMode="auto">
            <a:xfrm>
              <a:off x="118092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17" name="Oval 286"/>
            <p:cNvSpPr>
              <a:spLocks noChangeAspect="1" noChangeArrowheads="1"/>
            </p:cNvSpPr>
            <p:nvPr userDrawn="1"/>
          </p:nvSpPr>
          <p:spPr bwMode="auto">
            <a:xfrm>
              <a:off x="129401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18" name="Oval 287"/>
            <p:cNvSpPr>
              <a:spLocks noChangeAspect="1" noChangeArrowheads="1"/>
            </p:cNvSpPr>
            <p:nvPr userDrawn="1"/>
          </p:nvSpPr>
          <p:spPr bwMode="auto">
            <a:xfrm>
              <a:off x="140558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19" name="Oval 288"/>
            <p:cNvSpPr>
              <a:spLocks noChangeAspect="1" noChangeArrowheads="1"/>
            </p:cNvSpPr>
            <p:nvPr userDrawn="1"/>
          </p:nvSpPr>
          <p:spPr bwMode="auto">
            <a:xfrm>
              <a:off x="151867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20" name="Oval 289"/>
            <p:cNvSpPr>
              <a:spLocks noChangeAspect="1" noChangeArrowheads="1"/>
            </p:cNvSpPr>
            <p:nvPr userDrawn="1"/>
          </p:nvSpPr>
          <p:spPr bwMode="auto">
            <a:xfrm>
              <a:off x="163024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21" name="Oval 290"/>
            <p:cNvSpPr>
              <a:spLocks noChangeAspect="1" noChangeArrowheads="1"/>
            </p:cNvSpPr>
            <p:nvPr userDrawn="1"/>
          </p:nvSpPr>
          <p:spPr bwMode="auto">
            <a:xfrm>
              <a:off x="174333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22" name="Oval 291"/>
            <p:cNvSpPr>
              <a:spLocks noChangeAspect="1" noChangeArrowheads="1"/>
            </p:cNvSpPr>
            <p:nvPr userDrawn="1"/>
          </p:nvSpPr>
          <p:spPr bwMode="auto">
            <a:xfrm>
              <a:off x="185490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23" name="Oval 292"/>
            <p:cNvSpPr>
              <a:spLocks noChangeAspect="1" noChangeArrowheads="1"/>
            </p:cNvSpPr>
            <p:nvPr userDrawn="1"/>
          </p:nvSpPr>
          <p:spPr bwMode="auto">
            <a:xfrm>
              <a:off x="196799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24" name="Oval 293"/>
            <p:cNvSpPr>
              <a:spLocks noChangeAspect="1" noChangeArrowheads="1"/>
            </p:cNvSpPr>
            <p:nvPr userDrawn="1"/>
          </p:nvSpPr>
          <p:spPr bwMode="auto">
            <a:xfrm>
              <a:off x="2079566"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25" name="Oval 294"/>
            <p:cNvSpPr>
              <a:spLocks noChangeAspect="1" noChangeArrowheads="1"/>
            </p:cNvSpPr>
            <p:nvPr userDrawn="1"/>
          </p:nvSpPr>
          <p:spPr bwMode="auto">
            <a:xfrm>
              <a:off x="219265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26" name="Oval 295"/>
            <p:cNvSpPr>
              <a:spLocks noChangeAspect="1" noChangeArrowheads="1"/>
            </p:cNvSpPr>
            <p:nvPr userDrawn="1"/>
          </p:nvSpPr>
          <p:spPr bwMode="auto">
            <a:xfrm>
              <a:off x="230422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27" name="Oval 296"/>
            <p:cNvSpPr>
              <a:spLocks noChangeAspect="1" noChangeArrowheads="1"/>
            </p:cNvSpPr>
            <p:nvPr userDrawn="1"/>
          </p:nvSpPr>
          <p:spPr bwMode="auto">
            <a:xfrm>
              <a:off x="264196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28" name="Oval 297"/>
            <p:cNvSpPr>
              <a:spLocks noChangeAspect="1" noChangeArrowheads="1"/>
            </p:cNvSpPr>
            <p:nvPr userDrawn="1"/>
          </p:nvSpPr>
          <p:spPr bwMode="auto">
            <a:xfrm>
              <a:off x="2753545"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29" name="Oval 298"/>
            <p:cNvSpPr>
              <a:spLocks noChangeAspect="1" noChangeArrowheads="1"/>
            </p:cNvSpPr>
            <p:nvPr userDrawn="1"/>
          </p:nvSpPr>
          <p:spPr bwMode="auto">
            <a:xfrm>
              <a:off x="3204373"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30" name="Oval 299"/>
            <p:cNvSpPr>
              <a:spLocks noChangeAspect="1" noChangeArrowheads="1"/>
            </p:cNvSpPr>
            <p:nvPr userDrawn="1"/>
          </p:nvSpPr>
          <p:spPr bwMode="auto">
            <a:xfrm>
              <a:off x="3315949"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31" name="Oval 300"/>
            <p:cNvSpPr>
              <a:spLocks noChangeAspect="1" noChangeArrowheads="1"/>
            </p:cNvSpPr>
            <p:nvPr userDrawn="1"/>
          </p:nvSpPr>
          <p:spPr bwMode="auto">
            <a:xfrm>
              <a:off x="3878352"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32" name="Oval 301"/>
            <p:cNvSpPr>
              <a:spLocks noChangeAspect="1" noChangeArrowheads="1"/>
            </p:cNvSpPr>
            <p:nvPr userDrawn="1"/>
          </p:nvSpPr>
          <p:spPr bwMode="auto">
            <a:xfrm>
              <a:off x="3989928"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33" name="Oval 302"/>
            <p:cNvSpPr>
              <a:spLocks noChangeAspect="1" noChangeArrowheads="1"/>
            </p:cNvSpPr>
            <p:nvPr userDrawn="1"/>
          </p:nvSpPr>
          <p:spPr bwMode="auto">
            <a:xfrm>
              <a:off x="455233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34" name="Oval 303"/>
            <p:cNvSpPr>
              <a:spLocks noChangeAspect="1" noChangeArrowheads="1"/>
            </p:cNvSpPr>
            <p:nvPr userDrawn="1"/>
          </p:nvSpPr>
          <p:spPr bwMode="auto">
            <a:xfrm>
              <a:off x="466390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35" name="Oval 304"/>
            <p:cNvSpPr>
              <a:spLocks noChangeAspect="1" noChangeArrowheads="1"/>
            </p:cNvSpPr>
            <p:nvPr userDrawn="1"/>
          </p:nvSpPr>
          <p:spPr bwMode="auto">
            <a:xfrm>
              <a:off x="4776992"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36" name="Oval 305"/>
            <p:cNvSpPr>
              <a:spLocks noChangeAspect="1" noChangeArrowheads="1"/>
            </p:cNvSpPr>
            <p:nvPr userDrawn="1"/>
          </p:nvSpPr>
          <p:spPr bwMode="auto">
            <a:xfrm>
              <a:off x="4888568"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37" name="Oval 306"/>
            <p:cNvSpPr>
              <a:spLocks noChangeAspect="1" noChangeArrowheads="1"/>
            </p:cNvSpPr>
            <p:nvPr userDrawn="1"/>
          </p:nvSpPr>
          <p:spPr bwMode="auto">
            <a:xfrm>
              <a:off x="500165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38" name="Oval 307"/>
            <p:cNvSpPr>
              <a:spLocks noChangeAspect="1" noChangeArrowheads="1"/>
            </p:cNvSpPr>
            <p:nvPr userDrawn="1"/>
          </p:nvSpPr>
          <p:spPr bwMode="auto">
            <a:xfrm>
              <a:off x="511322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39" name="Oval 308"/>
            <p:cNvSpPr>
              <a:spLocks noChangeAspect="1" noChangeArrowheads="1"/>
            </p:cNvSpPr>
            <p:nvPr userDrawn="1"/>
          </p:nvSpPr>
          <p:spPr bwMode="auto">
            <a:xfrm>
              <a:off x="522631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40" name="Oval 309"/>
            <p:cNvSpPr>
              <a:spLocks noChangeAspect="1" noChangeArrowheads="1"/>
            </p:cNvSpPr>
            <p:nvPr userDrawn="1"/>
          </p:nvSpPr>
          <p:spPr bwMode="auto">
            <a:xfrm>
              <a:off x="533788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41" name="Oval 310"/>
            <p:cNvSpPr>
              <a:spLocks noChangeAspect="1" noChangeArrowheads="1"/>
            </p:cNvSpPr>
            <p:nvPr userDrawn="1"/>
          </p:nvSpPr>
          <p:spPr bwMode="auto">
            <a:xfrm>
              <a:off x="545097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42" name="Oval 311"/>
            <p:cNvSpPr>
              <a:spLocks noChangeAspect="1" noChangeArrowheads="1"/>
            </p:cNvSpPr>
            <p:nvPr userDrawn="1"/>
          </p:nvSpPr>
          <p:spPr bwMode="auto">
            <a:xfrm>
              <a:off x="556254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43" name="Oval 312"/>
            <p:cNvSpPr>
              <a:spLocks noChangeAspect="1" noChangeArrowheads="1"/>
            </p:cNvSpPr>
            <p:nvPr userDrawn="1"/>
          </p:nvSpPr>
          <p:spPr bwMode="auto">
            <a:xfrm>
              <a:off x="567563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44" name="Oval 313"/>
            <p:cNvSpPr>
              <a:spLocks noChangeAspect="1" noChangeArrowheads="1"/>
            </p:cNvSpPr>
            <p:nvPr userDrawn="1"/>
          </p:nvSpPr>
          <p:spPr bwMode="auto">
            <a:xfrm>
              <a:off x="578720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45" name="Oval 314"/>
            <p:cNvSpPr>
              <a:spLocks noChangeAspect="1" noChangeArrowheads="1"/>
            </p:cNvSpPr>
            <p:nvPr userDrawn="1"/>
          </p:nvSpPr>
          <p:spPr bwMode="auto">
            <a:xfrm>
              <a:off x="590029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46" name="Oval 315"/>
            <p:cNvSpPr>
              <a:spLocks noChangeAspect="1" noChangeArrowheads="1"/>
            </p:cNvSpPr>
            <p:nvPr userDrawn="1"/>
          </p:nvSpPr>
          <p:spPr bwMode="auto">
            <a:xfrm>
              <a:off x="6013375"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47" name="Oval 316"/>
            <p:cNvSpPr>
              <a:spLocks noChangeAspect="1" noChangeArrowheads="1"/>
            </p:cNvSpPr>
            <p:nvPr userDrawn="1"/>
          </p:nvSpPr>
          <p:spPr bwMode="auto">
            <a:xfrm>
              <a:off x="612495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48" name="Oval 317"/>
            <p:cNvSpPr>
              <a:spLocks noChangeAspect="1" noChangeArrowheads="1"/>
            </p:cNvSpPr>
            <p:nvPr userDrawn="1"/>
          </p:nvSpPr>
          <p:spPr bwMode="auto">
            <a:xfrm>
              <a:off x="6238035"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49" name="Oval 318"/>
            <p:cNvSpPr>
              <a:spLocks noChangeAspect="1" noChangeArrowheads="1"/>
            </p:cNvSpPr>
            <p:nvPr userDrawn="1"/>
          </p:nvSpPr>
          <p:spPr bwMode="auto">
            <a:xfrm>
              <a:off x="634961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50" name="Oval 319"/>
            <p:cNvSpPr>
              <a:spLocks noChangeAspect="1" noChangeArrowheads="1"/>
            </p:cNvSpPr>
            <p:nvPr userDrawn="1"/>
          </p:nvSpPr>
          <p:spPr bwMode="auto">
            <a:xfrm>
              <a:off x="646269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51" name="Oval 320"/>
            <p:cNvSpPr>
              <a:spLocks noChangeAspect="1" noChangeArrowheads="1"/>
            </p:cNvSpPr>
            <p:nvPr userDrawn="1"/>
          </p:nvSpPr>
          <p:spPr bwMode="auto">
            <a:xfrm>
              <a:off x="657427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52" name="Oval 321"/>
            <p:cNvSpPr>
              <a:spLocks noChangeAspect="1" noChangeArrowheads="1"/>
            </p:cNvSpPr>
            <p:nvPr userDrawn="1"/>
          </p:nvSpPr>
          <p:spPr bwMode="auto">
            <a:xfrm>
              <a:off x="6687355"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53" name="Oval 322"/>
            <p:cNvSpPr>
              <a:spLocks noChangeAspect="1" noChangeArrowheads="1"/>
            </p:cNvSpPr>
            <p:nvPr userDrawn="1"/>
          </p:nvSpPr>
          <p:spPr bwMode="auto">
            <a:xfrm>
              <a:off x="679893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54" name="Oval 323"/>
            <p:cNvSpPr>
              <a:spLocks noChangeAspect="1" noChangeArrowheads="1"/>
            </p:cNvSpPr>
            <p:nvPr userDrawn="1"/>
          </p:nvSpPr>
          <p:spPr bwMode="auto">
            <a:xfrm>
              <a:off x="691201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55" name="Oval 324"/>
            <p:cNvSpPr>
              <a:spLocks noChangeAspect="1" noChangeArrowheads="1"/>
            </p:cNvSpPr>
            <p:nvPr userDrawn="1"/>
          </p:nvSpPr>
          <p:spPr bwMode="auto">
            <a:xfrm>
              <a:off x="702359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56" name="Oval 325"/>
            <p:cNvSpPr>
              <a:spLocks noChangeAspect="1" noChangeArrowheads="1"/>
            </p:cNvSpPr>
            <p:nvPr userDrawn="1"/>
          </p:nvSpPr>
          <p:spPr bwMode="auto">
            <a:xfrm>
              <a:off x="713667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57" name="Oval 326"/>
            <p:cNvSpPr>
              <a:spLocks noChangeAspect="1" noChangeArrowheads="1"/>
            </p:cNvSpPr>
            <p:nvPr userDrawn="1"/>
          </p:nvSpPr>
          <p:spPr bwMode="auto">
            <a:xfrm>
              <a:off x="724825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58" name="Oval 327"/>
            <p:cNvSpPr>
              <a:spLocks noChangeAspect="1" noChangeArrowheads="1"/>
            </p:cNvSpPr>
            <p:nvPr userDrawn="1"/>
          </p:nvSpPr>
          <p:spPr bwMode="auto">
            <a:xfrm>
              <a:off x="736133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59" name="Oval 328"/>
            <p:cNvSpPr>
              <a:spLocks noChangeAspect="1" noChangeArrowheads="1"/>
            </p:cNvSpPr>
            <p:nvPr userDrawn="1"/>
          </p:nvSpPr>
          <p:spPr bwMode="auto">
            <a:xfrm>
              <a:off x="747291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60" name="Oval 329"/>
            <p:cNvSpPr>
              <a:spLocks noChangeAspect="1" noChangeArrowheads="1"/>
            </p:cNvSpPr>
            <p:nvPr userDrawn="1"/>
          </p:nvSpPr>
          <p:spPr bwMode="auto">
            <a:xfrm>
              <a:off x="758599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61" name="Oval 330"/>
            <p:cNvSpPr>
              <a:spLocks noChangeAspect="1" noChangeArrowheads="1"/>
            </p:cNvSpPr>
            <p:nvPr userDrawn="1"/>
          </p:nvSpPr>
          <p:spPr bwMode="auto">
            <a:xfrm>
              <a:off x="769757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62" name="Oval 331"/>
            <p:cNvSpPr>
              <a:spLocks noChangeAspect="1" noChangeArrowheads="1"/>
            </p:cNvSpPr>
            <p:nvPr userDrawn="1"/>
          </p:nvSpPr>
          <p:spPr bwMode="auto">
            <a:xfrm>
              <a:off x="7810653"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63" name="Oval 332"/>
            <p:cNvSpPr>
              <a:spLocks noChangeAspect="1" noChangeArrowheads="1"/>
            </p:cNvSpPr>
            <p:nvPr userDrawn="1"/>
          </p:nvSpPr>
          <p:spPr bwMode="auto">
            <a:xfrm>
              <a:off x="792222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64" name="Oval 333"/>
            <p:cNvSpPr>
              <a:spLocks noChangeAspect="1" noChangeArrowheads="1"/>
            </p:cNvSpPr>
            <p:nvPr userDrawn="1"/>
          </p:nvSpPr>
          <p:spPr bwMode="auto">
            <a:xfrm>
              <a:off x="803531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65" name="Oval 334"/>
            <p:cNvSpPr>
              <a:spLocks noChangeAspect="1" noChangeArrowheads="1"/>
            </p:cNvSpPr>
            <p:nvPr userDrawn="1"/>
          </p:nvSpPr>
          <p:spPr bwMode="auto">
            <a:xfrm>
              <a:off x="814689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66" name="Oval 335"/>
            <p:cNvSpPr>
              <a:spLocks noChangeAspect="1" noChangeArrowheads="1"/>
            </p:cNvSpPr>
            <p:nvPr userDrawn="1"/>
          </p:nvSpPr>
          <p:spPr bwMode="auto">
            <a:xfrm>
              <a:off x="8259973"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67" name="Oval 336"/>
            <p:cNvSpPr>
              <a:spLocks noChangeAspect="1" noChangeArrowheads="1"/>
            </p:cNvSpPr>
            <p:nvPr userDrawn="1"/>
          </p:nvSpPr>
          <p:spPr bwMode="auto">
            <a:xfrm>
              <a:off x="837154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68" name="Oval 337"/>
            <p:cNvSpPr>
              <a:spLocks noChangeAspect="1" noChangeArrowheads="1"/>
            </p:cNvSpPr>
            <p:nvPr userDrawn="1"/>
          </p:nvSpPr>
          <p:spPr bwMode="auto">
            <a:xfrm>
              <a:off x="8484633"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69" name="Oval 338"/>
            <p:cNvSpPr>
              <a:spLocks noChangeAspect="1" noChangeArrowheads="1"/>
            </p:cNvSpPr>
            <p:nvPr userDrawn="1"/>
          </p:nvSpPr>
          <p:spPr bwMode="auto">
            <a:xfrm>
              <a:off x="39537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70" name="Oval 339"/>
            <p:cNvSpPr>
              <a:spLocks noChangeAspect="1" noChangeArrowheads="1"/>
            </p:cNvSpPr>
            <p:nvPr userDrawn="1"/>
          </p:nvSpPr>
          <p:spPr bwMode="auto">
            <a:xfrm>
              <a:off x="50694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71" name="Oval 340"/>
            <p:cNvSpPr>
              <a:spLocks noChangeAspect="1" noChangeArrowheads="1"/>
            </p:cNvSpPr>
            <p:nvPr userDrawn="1"/>
          </p:nvSpPr>
          <p:spPr bwMode="auto">
            <a:xfrm>
              <a:off x="62003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72" name="Oval 341"/>
            <p:cNvSpPr>
              <a:spLocks noChangeAspect="1" noChangeArrowheads="1"/>
            </p:cNvSpPr>
            <p:nvPr userDrawn="1"/>
          </p:nvSpPr>
          <p:spPr bwMode="auto">
            <a:xfrm>
              <a:off x="73160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73" name="Oval 342"/>
            <p:cNvSpPr>
              <a:spLocks noChangeAspect="1" noChangeArrowheads="1"/>
            </p:cNvSpPr>
            <p:nvPr userDrawn="1"/>
          </p:nvSpPr>
          <p:spPr bwMode="auto">
            <a:xfrm>
              <a:off x="84469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74" name="Oval 343"/>
            <p:cNvSpPr>
              <a:spLocks noChangeAspect="1" noChangeArrowheads="1"/>
            </p:cNvSpPr>
            <p:nvPr userDrawn="1"/>
          </p:nvSpPr>
          <p:spPr bwMode="auto">
            <a:xfrm>
              <a:off x="95626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75" name="Oval 344"/>
            <p:cNvSpPr>
              <a:spLocks noChangeAspect="1" noChangeArrowheads="1"/>
            </p:cNvSpPr>
            <p:nvPr userDrawn="1"/>
          </p:nvSpPr>
          <p:spPr bwMode="auto">
            <a:xfrm>
              <a:off x="106935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76" name="Oval 345"/>
            <p:cNvSpPr>
              <a:spLocks noChangeAspect="1" noChangeArrowheads="1"/>
            </p:cNvSpPr>
            <p:nvPr userDrawn="1"/>
          </p:nvSpPr>
          <p:spPr bwMode="auto">
            <a:xfrm>
              <a:off x="118092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77" name="Oval 346"/>
            <p:cNvSpPr>
              <a:spLocks noChangeAspect="1" noChangeArrowheads="1"/>
            </p:cNvSpPr>
            <p:nvPr userDrawn="1"/>
          </p:nvSpPr>
          <p:spPr bwMode="auto">
            <a:xfrm>
              <a:off x="129401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78" name="Oval 347"/>
            <p:cNvSpPr>
              <a:spLocks noChangeAspect="1" noChangeArrowheads="1"/>
            </p:cNvSpPr>
            <p:nvPr userDrawn="1"/>
          </p:nvSpPr>
          <p:spPr bwMode="auto">
            <a:xfrm>
              <a:off x="1405586"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79" name="Oval 348"/>
            <p:cNvSpPr>
              <a:spLocks noChangeAspect="1" noChangeArrowheads="1"/>
            </p:cNvSpPr>
            <p:nvPr userDrawn="1"/>
          </p:nvSpPr>
          <p:spPr bwMode="auto">
            <a:xfrm>
              <a:off x="151867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80" name="Oval 349"/>
            <p:cNvSpPr>
              <a:spLocks noChangeAspect="1" noChangeArrowheads="1"/>
            </p:cNvSpPr>
            <p:nvPr userDrawn="1"/>
          </p:nvSpPr>
          <p:spPr bwMode="auto">
            <a:xfrm>
              <a:off x="163024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81" name="Oval 350"/>
            <p:cNvSpPr>
              <a:spLocks noChangeAspect="1" noChangeArrowheads="1"/>
            </p:cNvSpPr>
            <p:nvPr userDrawn="1"/>
          </p:nvSpPr>
          <p:spPr bwMode="auto">
            <a:xfrm>
              <a:off x="174333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82" name="Oval 351"/>
            <p:cNvSpPr>
              <a:spLocks noChangeAspect="1" noChangeArrowheads="1"/>
            </p:cNvSpPr>
            <p:nvPr userDrawn="1"/>
          </p:nvSpPr>
          <p:spPr bwMode="auto">
            <a:xfrm>
              <a:off x="1854906"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83" name="Oval 352"/>
            <p:cNvSpPr>
              <a:spLocks noChangeAspect="1" noChangeArrowheads="1"/>
            </p:cNvSpPr>
            <p:nvPr userDrawn="1"/>
          </p:nvSpPr>
          <p:spPr bwMode="auto">
            <a:xfrm>
              <a:off x="196799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84" name="Oval 353"/>
            <p:cNvSpPr>
              <a:spLocks noChangeAspect="1" noChangeArrowheads="1"/>
            </p:cNvSpPr>
            <p:nvPr userDrawn="1"/>
          </p:nvSpPr>
          <p:spPr bwMode="auto">
            <a:xfrm>
              <a:off x="2079566"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85" name="Oval 354"/>
            <p:cNvSpPr>
              <a:spLocks noChangeAspect="1" noChangeArrowheads="1"/>
            </p:cNvSpPr>
            <p:nvPr userDrawn="1"/>
          </p:nvSpPr>
          <p:spPr bwMode="auto">
            <a:xfrm>
              <a:off x="2528886"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86" name="Oval 355"/>
            <p:cNvSpPr>
              <a:spLocks noChangeAspect="1" noChangeArrowheads="1"/>
            </p:cNvSpPr>
            <p:nvPr userDrawn="1"/>
          </p:nvSpPr>
          <p:spPr bwMode="auto">
            <a:xfrm>
              <a:off x="3315949"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87" name="Oval 356"/>
            <p:cNvSpPr>
              <a:spLocks noChangeAspect="1" noChangeArrowheads="1"/>
            </p:cNvSpPr>
            <p:nvPr userDrawn="1"/>
          </p:nvSpPr>
          <p:spPr bwMode="auto">
            <a:xfrm>
              <a:off x="3765269"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88" name="Oval 357"/>
            <p:cNvSpPr>
              <a:spLocks noChangeAspect="1" noChangeArrowheads="1"/>
            </p:cNvSpPr>
            <p:nvPr userDrawn="1"/>
          </p:nvSpPr>
          <p:spPr bwMode="auto">
            <a:xfrm>
              <a:off x="4439248"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89" name="Oval 358"/>
            <p:cNvSpPr>
              <a:spLocks noChangeAspect="1" noChangeArrowheads="1"/>
            </p:cNvSpPr>
            <p:nvPr userDrawn="1"/>
          </p:nvSpPr>
          <p:spPr bwMode="auto">
            <a:xfrm>
              <a:off x="455233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90" name="Oval 359"/>
            <p:cNvSpPr>
              <a:spLocks noChangeAspect="1" noChangeArrowheads="1"/>
            </p:cNvSpPr>
            <p:nvPr userDrawn="1"/>
          </p:nvSpPr>
          <p:spPr bwMode="auto">
            <a:xfrm>
              <a:off x="4663908" y="2074514"/>
              <a:ext cx="85943" cy="85943"/>
            </a:xfrm>
            <a:prstGeom prst="ellipse">
              <a:avLst/>
            </a:prstGeom>
            <a:grpFill/>
            <a:ln>
              <a:noFill/>
            </a:ln>
            <a:effectLst/>
          </p:spPr>
          <p:txBody>
            <a:bodyPr wrap="none" anchor="ctr"/>
            <a:lstStyle/>
            <a:p>
              <a:pPr defTabSz="1242514">
                <a:defRPr/>
              </a:pPr>
              <a:endParaRPr lang="en-US" sz="2447" kern="0" dirty="0">
                <a:solidFill>
                  <a:srgbClr val="292929"/>
                </a:solidFill>
              </a:endParaRPr>
            </a:p>
          </p:txBody>
        </p:sp>
        <p:sp>
          <p:nvSpPr>
            <p:cNvPr id="1591" name="Oval 360"/>
            <p:cNvSpPr>
              <a:spLocks noChangeAspect="1" noChangeArrowheads="1"/>
            </p:cNvSpPr>
            <p:nvPr userDrawn="1"/>
          </p:nvSpPr>
          <p:spPr bwMode="auto">
            <a:xfrm>
              <a:off x="4888568"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92" name="Oval 361"/>
            <p:cNvSpPr>
              <a:spLocks noChangeAspect="1" noChangeArrowheads="1"/>
            </p:cNvSpPr>
            <p:nvPr userDrawn="1"/>
          </p:nvSpPr>
          <p:spPr bwMode="auto">
            <a:xfrm>
              <a:off x="500165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93" name="Oval 362"/>
            <p:cNvSpPr>
              <a:spLocks noChangeAspect="1" noChangeArrowheads="1"/>
            </p:cNvSpPr>
            <p:nvPr userDrawn="1"/>
          </p:nvSpPr>
          <p:spPr bwMode="auto">
            <a:xfrm>
              <a:off x="5113228"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94" name="Oval 363"/>
            <p:cNvSpPr>
              <a:spLocks noChangeAspect="1" noChangeArrowheads="1"/>
            </p:cNvSpPr>
            <p:nvPr userDrawn="1"/>
          </p:nvSpPr>
          <p:spPr bwMode="auto">
            <a:xfrm>
              <a:off x="5226311" y="2074514"/>
              <a:ext cx="85944" cy="85943"/>
            </a:xfrm>
            <a:prstGeom prst="ellipse">
              <a:avLst/>
            </a:prstGeom>
            <a:grpFill/>
            <a:ln>
              <a:noFill/>
            </a:ln>
            <a:effectLst/>
          </p:spPr>
          <p:txBody>
            <a:bodyPr wrap="none" anchor="ctr"/>
            <a:lstStyle/>
            <a:p>
              <a:pPr defTabSz="1242514">
                <a:defRPr/>
              </a:pPr>
              <a:endParaRPr lang="en-US" sz="2447" kern="0" dirty="0">
                <a:solidFill>
                  <a:srgbClr val="292929"/>
                </a:solidFill>
              </a:endParaRPr>
            </a:p>
          </p:txBody>
        </p:sp>
        <p:sp>
          <p:nvSpPr>
            <p:cNvPr id="1595" name="Oval 364"/>
            <p:cNvSpPr>
              <a:spLocks noChangeAspect="1" noChangeArrowheads="1"/>
            </p:cNvSpPr>
            <p:nvPr userDrawn="1"/>
          </p:nvSpPr>
          <p:spPr bwMode="auto">
            <a:xfrm>
              <a:off x="533788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96" name="Oval 365"/>
            <p:cNvSpPr>
              <a:spLocks noChangeAspect="1" noChangeArrowheads="1"/>
            </p:cNvSpPr>
            <p:nvPr userDrawn="1"/>
          </p:nvSpPr>
          <p:spPr bwMode="auto">
            <a:xfrm>
              <a:off x="545097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97" name="Oval 366"/>
            <p:cNvSpPr>
              <a:spLocks noChangeAspect="1" noChangeArrowheads="1"/>
            </p:cNvSpPr>
            <p:nvPr userDrawn="1"/>
          </p:nvSpPr>
          <p:spPr bwMode="auto">
            <a:xfrm>
              <a:off x="5562548"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98" name="Oval 367"/>
            <p:cNvSpPr>
              <a:spLocks noChangeAspect="1" noChangeArrowheads="1"/>
            </p:cNvSpPr>
            <p:nvPr userDrawn="1"/>
          </p:nvSpPr>
          <p:spPr bwMode="auto">
            <a:xfrm>
              <a:off x="567563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599" name="Oval 368"/>
            <p:cNvSpPr>
              <a:spLocks noChangeAspect="1" noChangeArrowheads="1"/>
            </p:cNvSpPr>
            <p:nvPr userDrawn="1"/>
          </p:nvSpPr>
          <p:spPr bwMode="auto">
            <a:xfrm>
              <a:off x="578720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00" name="Oval 369"/>
            <p:cNvSpPr>
              <a:spLocks noChangeAspect="1" noChangeArrowheads="1"/>
            </p:cNvSpPr>
            <p:nvPr userDrawn="1"/>
          </p:nvSpPr>
          <p:spPr bwMode="auto">
            <a:xfrm>
              <a:off x="590029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01" name="Oval 370"/>
            <p:cNvSpPr>
              <a:spLocks noChangeAspect="1" noChangeArrowheads="1"/>
            </p:cNvSpPr>
            <p:nvPr userDrawn="1"/>
          </p:nvSpPr>
          <p:spPr bwMode="auto">
            <a:xfrm>
              <a:off x="6013375"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02" name="Oval 371"/>
            <p:cNvSpPr>
              <a:spLocks noChangeAspect="1" noChangeArrowheads="1"/>
            </p:cNvSpPr>
            <p:nvPr userDrawn="1"/>
          </p:nvSpPr>
          <p:spPr bwMode="auto">
            <a:xfrm>
              <a:off x="612495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03" name="Oval 372"/>
            <p:cNvSpPr>
              <a:spLocks noChangeAspect="1" noChangeArrowheads="1"/>
            </p:cNvSpPr>
            <p:nvPr userDrawn="1"/>
          </p:nvSpPr>
          <p:spPr bwMode="auto">
            <a:xfrm>
              <a:off x="6238035"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04" name="Oval 373"/>
            <p:cNvSpPr>
              <a:spLocks noChangeAspect="1" noChangeArrowheads="1"/>
            </p:cNvSpPr>
            <p:nvPr userDrawn="1"/>
          </p:nvSpPr>
          <p:spPr bwMode="auto">
            <a:xfrm>
              <a:off x="634961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05" name="Oval 374"/>
            <p:cNvSpPr>
              <a:spLocks noChangeAspect="1" noChangeArrowheads="1"/>
            </p:cNvSpPr>
            <p:nvPr userDrawn="1"/>
          </p:nvSpPr>
          <p:spPr bwMode="auto">
            <a:xfrm>
              <a:off x="646269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06" name="Oval 375"/>
            <p:cNvSpPr>
              <a:spLocks noChangeAspect="1" noChangeArrowheads="1"/>
            </p:cNvSpPr>
            <p:nvPr userDrawn="1"/>
          </p:nvSpPr>
          <p:spPr bwMode="auto">
            <a:xfrm>
              <a:off x="657427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07" name="Oval 376"/>
            <p:cNvSpPr>
              <a:spLocks noChangeAspect="1" noChangeArrowheads="1"/>
            </p:cNvSpPr>
            <p:nvPr userDrawn="1"/>
          </p:nvSpPr>
          <p:spPr bwMode="auto">
            <a:xfrm>
              <a:off x="6687355"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08" name="Oval 377"/>
            <p:cNvSpPr>
              <a:spLocks noChangeAspect="1" noChangeArrowheads="1"/>
            </p:cNvSpPr>
            <p:nvPr userDrawn="1"/>
          </p:nvSpPr>
          <p:spPr bwMode="auto">
            <a:xfrm>
              <a:off x="679893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09" name="Oval 378"/>
            <p:cNvSpPr>
              <a:spLocks noChangeAspect="1" noChangeArrowheads="1"/>
            </p:cNvSpPr>
            <p:nvPr userDrawn="1"/>
          </p:nvSpPr>
          <p:spPr bwMode="auto">
            <a:xfrm>
              <a:off x="691201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10" name="Oval 379"/>
            <p:cNvSpPr>
              <a:spLocks noChangeAspect="1" noChangeArrowheads="1"/>
            </p:cNvSpPr>
            <p:nvPr userDrawn="1"/>
          </p:nvSpPr>
          <p:spPr bwMode="auto">
            <a:xfrm>
              <a:off x="702359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11" name="Oval 380"/>
            <p:cNvSpPr>
              <a:spLocks noChangeAspect="1" noChangeArrowheads="1"/>
            </p:cNvSpPr>
            <p:nvPr userDrawn="1"/>
          </p:nvSpPr>
          <p:spPr bwMode="auto">
            <a:xfrm>
              <a:off x="713667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12" name="Oval 381"/>
            <p:cNvSpPr>
              <a:spLocks noChangeAspect="1" noChangeArrowheads="1"/>
            </p:cNvSpPr>
            <p:nvPr userDrawn="1"/>
          </p:nvSpPr>
          <p:spPr bwMode="auto">
            <a:xfrm>
              <a:off x="724825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13" name="Oval 382"/>
            <p:cNvSpPr>
              <a:spLocks noChangeAspect="1" noChangeArrowheads="1"/>
            </p:cNvSpPr>
            <p:nvPr userDrawn="1"/>
          </p:nvSpPr>
          <p:spPr bwMode="auto">
            <a:xfrm>
              <a:off x="736133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14" name="Oval 383"/>
            <p:cNvSpPr>
              <a:spLocks noChangeAspect="1" noChangeArrowheads="1"/>
            </p:cNvSpPr>
            <p:nvPr userDrawn="1"/>
          </p:nvSpPr>
          <p:spPr bwMode="auto">
            <a:xfrm>
              <a:off x="747291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15" name="Oval 384"/>
            <p:cNvSpPr>
              <a:spLocks noChangeAspect="1" noChangeArrowheads="1"/>
            </p:cNvSpPr>
            <p:nvPr userDrawn="1"/>
          </p:nvSpPr>
          <p:spPr bwMode="auto">
            <a:xfrm>
              <a:off x="758599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16" name="Oval 385"/>
            <p:cNvSpPr>
              <a:spLocks noChangeAspect="1" noChangeArrowheads="1"/>
            </p:cNvSpPr>
            <p:nvPr userDrawn="1"/>
          </p:nvSpPr>
          <p:spPr bwMode="auto">
            <a:xfrm>
              <a:off x="769757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17" name="Oval 386"/>
            <p:cNvSpPr>
              <a:spLocks noChangeAspect="1" noChangeArrowheads="1"/>
            </p:cNvSpPr>
            <p:nvPr userDrawn="1"/>
          </p:nvSpPr>
          <p:spPr bwMode="auto">
            <a:xfrm>
              <a:off x="7810653"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18" name="Oval 387"/>
            <p:cNvSpPr>
              <a:spLocks noChangeAspect="1" noChangeArrowheads="1"/>
            </p:cNvSpPr>
            <p:nvPr userDrawn="1"/>
          </p:nvSpPr>
          <p:spPr bwMode="auto">
            <a:xfrm>
              <a:off x="7922229"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19" name="Oval 388"/>
            <p:cNvSpPr>
              <a:spLocks noChangeAspect="1" noChangeArrowheads="1"/>
            </p:cNvSpPr>
            <p:nvPr userDrawn="1"/>
          </p:nvSpPr>
          <p:spPr bwMode="auto">
            <a:xfrm>
              <a:off x="803531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20" name="Oval 389"/>
            <p:cNvSpPr>
              <a:spLocks noChangeAspect="1" noChangeArrowheads="1"/>
            </p:cNvSpPr>
            <p:nvPr userDrawn="1"/>
          </p:nvSpPr>
          <p:spPr bwMode="auto">
            <a:xfrm>
              <a:off x="814689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21" name="Oval 390"/>
            <p:cNvSpPr>
              <a:spLocks noChangeAspect="1" noChangeArrowheads="1"/>
            </p:cNvSpPr>
            <p:nvPr userDrawn="1"/>
          </p:nvSpPr>
          <p:spPr bwMode="auto">
            <a:xfrm>
              <a:off x="8259973"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22" name="Oval 391"/>
            <p:cNvSpPr>
              <a:spLocks noChangeAspect="1" noChangeArrowheads="1"/>
            </p:cNvSpPr>
            <p:nvPr userDrawn="1"/>
          </p:nvSpPr>
          <p:spPr bwMode="auto">
            <a:xfrm>
              <a:off x="8371549"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23" name="Oval 392"/>
            <p:cNvSpPr>
              <a:spLocks noChangeAspect="1" noChangeArrowheads="1"/>
            </p:cNvSpPr>
            <p:nvPr userDrawn="1"/>
          </p:nvSpPr>
          <p:spPr bwMode="auto">
            <a:xfrm>
              <a:off x="39537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24" name="Oval 393"/>
            <p:cNvSpPr>
              <a:spLocks noChangeAspect="1" noChangeArrowheads="1"/>
            </p:cNvSpPr>
            <p:nvPr userDrawn="1"/>
          </p:nvSpPr>
          <p:spPr bwMode="auto">
            <a:xfrm>
              <a:off x="50694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25" name="Oval 394"/>
            <p:cNvSpPr>
              <a:spLocks noChangeAspect="1" noChangeArrowheads="1"/>
            </p:cNvSpPr>
            <p:nvPr userDrawn="1"/>
          </p:nvSpPr>
          <p:spPr bwMode="auto">
            <a:xfrm>
              <a:off x="62003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26" name="Oval 395"/>
            <p:cNvSpPr>
              <a:spLocks noChangeAspect="1" noChangeArrowheads="1"/>
            </p:cNvSpPr>
            <p:nvPr userDrawn="1"/>
          </p:nvSpPr>
          <p:spPr bwMode="auto">
            <a:xfrm>
              <a:off x="73160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27" name="Oval 396"/>
            <p:cNvSpPr>
              <a:spLocks noChangeAspect="1" noChangeArrowheads="1"/>
            </p:cNvSpPr>
            <p:nvPr userDrawn="1"/>
          </p:nvSpPr>
          <p:spPr bwMode="auto">
            <a:xfrm>
              <a:off x="118092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28" name="Oval 397"/>
            <p:cNvSpPr>
              <a:spLocks noChangeAspect="1" noChangeArrowheads="1"/>
            </p:cNvSpPr>
            <p:nvPr userDrawn="1"/>
          </p:nvSpPr>
          <p:spPr bwMode="auto">
            <a:xfrm>
              <a:off x="129401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29" name="Oval 398"/>
            <p:cNvSpPr>
              <a:spLocks noChangeAspect="1" noChangeArrowheads="1"/>
            </p:cNvSpPr>
            <p:nvPr userDrawn="1"/>
          </p:nvSpPr>
          <p:spPr bwMode="auto">
            <a:xfrm>
              <a:off x="1405586"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30" name="Oval 399"/>
            <p:cNvSpPr>
              <a:spLocks noChangeAspect="1" noChangeArrowheads="1"/>
            </p:cNvSpPr>
            <p:nvPr userDrawn="1"/>
          </p:nvSpPr>
          <p:spPr bwMode="auto">
            <a:xfrm>
              <a:off x="151867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31" name="Oval 400"/>
            <p:cNvSpPr>
              <a:spLocks noChangeAspect="1" noChangeArrowheads="1"/>
            </p:cNvSpPr>
            <p:nvPr userDrawn="1"/>
          </p:nvSpPr>
          <p:spPr bwMode="auto">
            <a:xfrm>
              <a:off x="163024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32" name="Oval 401"/>
            <p:cNvSpPr>
              <a:spLocks noChangeAspect="1" noChangeArrowheads="1"/>
            </p:cNvSpPr>
            <p:nvPr userDrawn="1"/>
          </p:nvSpPr>
          <p:spPr bwMode="auto">
            <a:xfrm>
              <a:off x="174333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33" name="Oval 402"/>
            <p:cNvSpPr>
              <a:spLocks noChangeAspect="1" noChangeArrowheads="1"/>
            </p:cNvSpPr>
            <p:nvPr userDrawn="1"/>
          </p:nvSpPr>
          <p:spPr bwMode="auto">
            <a:xfrm>
              <a:off x="1854906"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34" name="Oval 403"/>
            <p:cNvSpPr>
              <a:spLocks noChangeAspect="1" noChangeArrowheads="1"/>
            </p:cNvSpPr>
            <p:nvPr userDrawn="1"/>
          </p:nvSpPr>
          <p:spPr bwMode="auto">
            <a:xfrm>
              <a:off x="196799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35" name="Oval 404"/>
            <p:cNvSpPr>
              <a:spLocks noChangeAspect="1" noChangeArrowheads="1"/>
            </p:cNvSpPr>
            <p:nvPr userDrawn="1"/>
          </p:nvSpPr>
          <p:spPr bwMode="auto">
            <a:xfrm>
              <a:off x="2079566"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36" name="Oval 405"/>
            <p:cNvSpPr>
              <a:spLocks noChangeAspect="1" noChangeArrowheads="1"/>
            </p:cNvSpPr>
            <p:nvPr userDrawn="1"/>
          </p:nvSpPr>
          <p:spPr bwMode="auto">
            <a:xfrm>
              <a:off x="2528886"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37" name="Oval 406"/>
            <p:cNvSpPr>
              <a:spLocks noChangeAspect="1" noChangeArrowheads="1"/>
            </p:cNvSpPr>
            <p:nvPr userDrawn="1"/>
          </p:nvSpPr>
          <p:spPr bwMode="auto">
            <a:xfrm>
              <a:off x="2641969"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38" name="Oval 407"/>
            <p:cNvSpPr>
              <a:spLocks noChangeAspect="1" noChangeArrowheads="1"/>
            </p:cNvSpPr>
            <p:nvPr userDrawn="1"/>
          </p:nvSpPr>
          <p:spPr bwMode="auto">
            <a:xfrm>
              <a:off x="2753545"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39" name="Oval 408"/>
            <p:cNvSpPr>
              <a:spLocks noChangeAspect="1" noChangeArrowheads="1"/>
            </p:cNvSpPr>
            <p:nvPr userDrawn="1"/>
          </p:nvSpPr>
          <p:spPr bwMode="auto">
            <a:xfrm>
              <a:off x="4214589" y="2178551"/>
              <a:ext cx="85943" cy="85944"/>
            </a:xfrm>
            <a:prstGeom prst="ellipse">
              <a:avLst/>
            </a:prstGeom>
            <a:grpFill/>
            <a:ln>
              <a:noFill/>
            </a:ln>
            <a:effectLst/>
          </p:spPr>
          <p:txBody>
            <a:bodyPr wrap="none" anchor="ctr"/>
            <a:lstStyle/>
            <a:p>
              <a:pPr defTabSz="1242514">
                <a:defRPr/>
              </a:pPr>
              <a:endParaRPr lang="en-US" sz="2447" kern="0" dirty="0">
                <a:solidFill>
                  <a:srgbClr val="292929"/>
                </a:solidFill>
              </a:endParaRPr>
            </a:p>
          </p:txBody>
        </p:sp>
        <p:sp>
          <p:nvSpPr>
            <p:cNvPr id="1640" name="Oval 409"/>
            <p:cNvSpPr>
              <a:spLocks noChangeAspect="1" noChangeArrowheads="1"/>
            </p:cNvSpPr>
            <p:nvPr userDrawn="1"/>
          </p:nvSpPr>
          <p:spPr bwMode="auto">
            <a:xfrm>
              <a:off x="4439248"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41" name="Oval 410"/>
            <p:cNvSpPr>
              <a:spLocks noChangeAspect="1" noChangeArrowheads="1"/>
            </p:cNvSpPr>
            <p:nvPr userDrawn="1"/>
          </p:nvSpPr>
          <p:spPr bwMode="auto">
            <a:xfrm>
              <a:off x="455233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42" name="Oval 411"/>
            <p:cNvSpPr>
              <a:spLocks noChangeAspect="1" noChangeArrowheads="1"/>
            </p:cNvSpPr>
            <p:nvPr userDrawn="1"/>
          </p:nvSpPr>
          <p:spPr bwMode="auto">
            <a:xfrm>
              <a:off x="466390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43" name="Oval 412"/>
            <p:cNvSpPr>
              <a:spLocks noChangeAspect="1" noChangeArrowheads="1"/>
            </p:cNvSpPr>
            <p:nvPr userDrawn="1"/>
          </p:nvSpPr>
          <p:spPr bwMode="auto">
            <a:xfrm>
              <a:off x="4888568"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44" name="Oval 413"/>
            <p:cNvSpPr>
              <a:spLocks noChangeAspect="1" noChangeArrowheads="1"/>
            </p:cNvSpPr>
            <p:nvPr userDrawn="1"/>
          </p:nvSpPr>
          <p:spPr bwMode="auto">
            <a:xfrm>
              <a:off x="500165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45" name="Oval 414"/>
            <p:cNvSpPr>
              <a:spLocks noChangeAspect="1" noChangeArrowheads="1"/>
            </p:cNvSpPr>
            <p:nvPr userDrawn="1"/>
          </p:nvSpPr>
          <p:spPr bwMode="auto">
            <a:xfrm>
              <a:off x="511322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46" name="Oval 415"/>
            <p:cNvSpPr>
              <a:spLocks noChangeAspect="1" noChangeArrowheads="1"/>
            </p:cNvSpPr>
            <p:nvPr userDrawn="1"/>
          </p:nvSpPr>
          <p:spPr bwMode="auto">
            <a:xfrm>
              <a:off x="522631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47" name="Oval 416"/>
            <p:cNvSpPr>
              <a:spLocks noChangeAspect="1" noChangeArrowheads="1"/>
            </p:cNvSpPr>
            <p:nvPr userDrawn="1"/>
          </p:nvSpPr>
          <p:spPr bwMode="auto">
            <a:xfrm>
              <a:off x="533788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48" name="Oval 417"/>
            <p:cNvSpPr>
              <a:spLocks noChangeAspect="1" noChangeArrowheads="1"/>
            </p:cNvSpPr>
            <p:nvPr userDrawn="1"/>
          </p:nvSpPr>
          <p:spPr bwMode="auto">
            <a:xfrm>
              <a:off x="545097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49" name="Oval 418"/>
            <p:cNvSpPr>
              <a:spLocks noChangeAspect="1" noChangeArrowheads="1"/>
            </p:cNvSpPr>
            <p:nvPr userDrawn="1"/>
          </p:nvSpPr>
          <p:spPr bwMode="auto">
            <a:xfrm>
              <a:off x="556254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50" name="Oval 419"/>
            <p:cNvSpPr>
              <a:spLocks noChangeAspect="1" noChangeArrowheads="1"/>
            </p:cNvSpPr>
            <p:nvPr userDrawn="1"/>
          </p:nvSpPr>
          <p:spPr bwMode="auto">
            <a:xfrm>
              <a:off x="567563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51" name="Oval 420"/>
            <p:cNvSpPr>
              <a:spLocks noChangeAspect="1" noChangeArrowheads="1"/>
            </p:cNvSpPr>
            <p:nvPr userDrawn="1"/>
          </p:nvSpPr>
          <p:spPr bwMode="auto">
            <a:xfrm>
              <a:off x="578720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52" name="Oval 421"/>
            <p:cNvSpPr>
              <a:spLocks noChangeAspect="1" noChangeArrowheads="1"/>
            </p:cNvSpPr>
            <p:nvPr userDrawn="1"/>
          </p:nvSpPr>
          <p:spPr bwMode="auto">
            <a:xfrm>
              <a:off x="590029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53" name="Oval 422"/>
            <p:cNvSpPr>
              <a:spLocks noChangeAspect="1" noChangeArrowheads="1"/>
            </p:cNvSpPr>
            <p:nvPr userDrawn="1"/>
          </p:nvSpPr>
          <p:spPr bwMode="auto">
            <a:xfrm>
              <a:off x="6013375"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54" name="Oval 423"/>
            <p:cNvSpPr>
              <a:spLocks noChangeAspect="1" noChangeArrowheads="1"/>
            </p:cNvSpPr>
            <p:nvPr userDrawn="1"/>
          </p:nvSpPr>
          <p:spPr bwMode="auto">
            <a:xfrm>
              <a:off x="612495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55" name="Oval 424"/>
            <p:cNvSpPr>
              <a:spLocks noChangeAspect="1" noChangeArrowheads="1"/>
            </p:cNvSpPr>
            <p:nvPr userDrawn="1"/>
          </p:nvSpPr>
          <p:spPr bwMode="auto">
            <a:xfrm>
              <a:off x="6238035"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56" name="Oval 425"/>
            <p:cNvSpPr>
              <a:spLocks noChangeAspect="1" noChangeArrowheads="1"/>
            </p:cNvSpPr>
            <p:nvPr userDrawn="1"/>
          </p:nvSpPr>
          <p:spPr bwMode="auto">
            <a:xfrm>
              <a:off x="634961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57" name="Oval 426"/>
            <p:cNvSpPr>
              <a:spLocks noChangeAspect="1" noChangeArrowheads="1"/>
            </p:cNvSpPr>
            <p:nvPr userDrawn="1"/>
          </p:nvSpPr>
          <p:spPr bwMode="auto">
            <a:xfrm>
              <a:off x="646269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58" name="Oval 427"/>
            <p:cNvSpPr>
              <a:spLocks noChangeAspect="1" noChangeArrowheads="1"/>
            </p:cNvSpPr>
            <p:nvPr userDrawn="1"/>
          </p:nvSpPr>
          <p:spPr bwMode="auto">
            <a:xfrm>
              <a:off x="657427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59" name="Oval 428"/>
            <p:cNvSpPr>
              <a:spLocks noChangeAspect="1" noChangeArrowheads="1"/>
            </p:cNvSpPr>
            <p:nvPr userDrawn="1"/>
          </p:nvSpPr>
          <p:spPr bwMode="auto">
            <a:xfrm>
              <a:off x="6687355"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60" name="Oval 429"/>
            <p:cNvSpPr>
              <a:spLocks noChangeAspect="1" noChangeArrowheads="1"/>
            </p:cNvSpPr>
            <p:nvPr userDrawn="1"/>
          </p:nvSpPr>
          <p:spPr bwMode="auto">
            <a:xfrm>
              <a:off x="679893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61" name="Oval 430"/>
            <p:cNvSpPr>
              <a:spLocks noChangeAspect="1" noChangeArrowheads="1"/>
            </p:cNvSpPr>
            <p:nvPr userDrawn="1"/>
          </p:nvSpPr>
          <p:spPr bwMode="auto">
            <a:xfrm>
              <a:off x="691201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62" name="Oval 431"/>
            <p:cNvSpPr>
              <a:spLocks noChangeAspect="1" noChangeArrowheads="1"/>
            </p:cNvSpPr>
            <p:nvPr userDrawn="1"/>
          </p:nvSpPr>
          <p:spPr bwMode="auto">
            <a:xfrm>
              <a:off x="702359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63" name="Oval 432"/>
            <p:cNvSpPr>
              <a:spLocks noChangeAspect="1" noChangeArrowheads="1"/>
            </p:cNvSpPr>
            <p:nvPr userDrawn="1"/>
          </p:nvSpPr>
          <p:spPr bwMode="auto">
            <a:xfrm>
              <a:off x="713667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64" name="Oval 433"/>
            <p:cNvSpPr>
              <a:spLocks noChangeAspect="1" noChangeArrowheads="1"/>
            </p:cNvSpPr>
            <p:nvPr userDrawn="1"/>
          </p:nvSpPr>
          <p:spPr bwMode="auto">
            <a:xfrm>
              <a:off x="724825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65" name="Oval 434"/>
            <p:cNvSpPr>
              <a:spLocks noChangeAspect="1" noChangeArrowheads="1"/>
            </p:cNvSpPr>
            <p:nvPr userDrawn="1"/>
          </p:nvSpPr>
          <p:spPr bwMode="auto">
            <a:xfrm>
              <a:off x="736133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66" name="Oval 435"/>
            <p:cNvSpPr>
              <a:spLocks noChangeAspect="1" noChangeArrowheads="1"/>
            </p:cNvSpPr>
            <p:nvPr userDrawn="1"/>
          </p:nvSpPr>
          <p:spPr bwMode="auto">
            <a:xfrm>
              <a:off x="747291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67" name="Oval 436"/>
            <p:cNvSpPr>
              <a:spLocks noChangeAspect="1" noChangeArrowheads="1"/>
            </p:cNvSpPr>
            <p:nvPr userDrawn="1"/>
          </p:nvSpPr>
          <p:spPr bwMode="auto">
            <a:xfrm>
              <a:off x="758599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68" name="Oval 437"/>
            <p:cNvSpPr>
              <a:spLocks noChangeAspect="1" noChangeArrowheads="1"/>
            </p:cNvSpPr>
            <p:nvPr userDrawn="1"/>
          </p:nvSpPr>
          <p:spPr bwMode="auto">
            <a:xfrm>
              <a:off x="803531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69" name="Oval 438"/>
            <p:cNvSpPr>
              <a:spLocks noChangeAspect="1" noChangeArrowheads="1"/>
            </p:cNvSpPr>
            <p:nvPr userDrawn="1"/>
          </p:nvSpPr>
          <p:spPr bwMode="auto">
            <a:xfrm>
              <a:off x="814689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70" name="Oval 439"/>
            <p:cNvSpPr>
              <a:spLocks noChangeAspect="1" noChangeArrowheads="1"/>
            </p:cNvSpPr>
            <p:nvPr userDrawn="1"/>
          </p:nvSpPr>
          <p:spPr bwMode="auto">
            <a:xfrm>
              <a:off x="50694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71" name="Oval 440"/>
            <p:cNvSpPr>
              <a:spLocks noChangeAspect="1" noChangeArrowheads="1"/>
            </p:cNvSpPr>
            <p:nvPr userDrawn="1"/>
          </p:nvSpPr>
          <p:spPr bwMode="auto">
            <a:xfrm>
              <a:off x="62003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72" name="Oval 441"/>
            <p:cNvSpPr>
              <a:spLocks noChangeAspect="1" noChangeArrowheads="1"/>
            </p:cNvSpPr>
            <p:nvPr userDrawn="1"/>
          </p:nvSpPr>
          <p:spPr bwMode="auto">
            <a:xfrm>
              <a:off x="73160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73" name="Oval 442"/>
            <p:cNvSpPr>
              <a:spLocks noChangeAspect="1" noChangeArrowheads="1"/>
            </p:cNvSpPr>
            <p:nvPr userDrawn="1"/>
          </p:nvSpPr>
          <p:spPr bwMode="auto">
            <a:xfrm>
              <a:off x="1180927"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74" name="Oval 443"/>
            <p:cNvSpPr>
              <a:spLocks noChangeAspect="1" noChangeArrowheads="1"/>
            </p:cNvSpPr>
            <p:nvPr userDrawn="1"/>
          </p:nvSpPr>
          <p:spPr bwMode="auto">
            <a:xfrm>
              <a:off x="129401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75" name="Oval 444"/>
            <p:cNvSpPr>
              <a:spLocks noChangeAspect="1" noChangeArrowheads="1"/>
            </p:cNvSpPr>
            <p:nvPr userDrawn="1"/>
          </p:nvSpPr>
          <p:spPr bwMode="auto">
            <a:xfrm>
              <a:off x="1405586"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76" name="Oval 445"/>
            <p:cNvSpPr>
              <a:spLocks noChangeAspect="1" noChangeArrowheads="1"/>
            </p:cNvSpPr>
            <p:nvPr userDrawn="1"/>
          </p:nvSpPr>
          <p:spPr bwMode="auto">
            <a:xfrm>
              <a:off x="151867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77" name="Oval 446"/>
            <p:cNvSpPr>
              <a:spLocks noChangeAspect="1" noChangeArrowheads="1"/>
            </p:cNvSpPr>
            <p:nvPr userDrawn="1"/>
          </p:nvSpPr>
          <p:spPr bwMode="auto">
            <a:xfrm>
              <a:off x="1630247"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78" name="Oval 447"/>
            <p:cNvSpPr>
              <a:spLocks noChangeAspect="1" noChangeArrowheads="1"/>
            </p:cNvSpPr>
            <p:nvPr userDrawn="1"/>
          </p:nvSpPr>
          <p:spPr bwMode="auto">
            <a:xfrm>
              <a:off x="174333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79" name="Oval 448"/>
            <p:cNvSpPr>
              <a:spLocks noChangeAspect="1" noChangeArrowheads="1"/>
            </p:cNvSpPr>
            <p:nvPr userDrawn="1"/>
          </p:nvSpPr>
          <p:spPr bwMode="auto">
            <a:xfrm>
              <a:off x="1854906"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80" name="Oval 449"/>
            <p:cNvSpPr>
              <a:spLocks noChangeAspect="1" noChangeArrowheads="1"/>
            </p:cNvSpPr>
            <p:nvPr userDrawn="1"/>
          </p:nvSpPr>
          <p:spPr bwMode="auto">
            <a:xfrm>
              <a:off x="196799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81" name="Oval 450"/>
            <p:cNvSpPr>
              <a:spLocks noChangeAspect="1" noChangeArrowheads="1"/>
            </p:cNvSpPr>
            <p:nvPr userDrawn="1"/>
          </p:nvSpPr>
          <p:spPr bwMode="auto">
            <a:xfrm>
              <a:off x="2079566"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82" name="Oval 451"/>
            <p:cNvSpPr>
              <a:spLocks noChangeAspect="1" noChangeArrowheads="1"/>
            </p:cNvSpPr>
            <p:nvPr userDrawn="1"/>
          </p:nvSpPr>
          <p:spPr bwMode="auto">
            <a:xfrm>
              <a:off x="219265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83" name="Oval 452"/>
            <p:cNvSpPr>
              <a:spLocks noChangeAspect="1" noChangeArrowheads="1"/>
            </p:cNvSpPr>
            <p:nvPr userDrawn="1"/>
          </p:nvSpPr>
          <p:spPr bwMode="auto">
            <a:xfrm>
              <a:off x="2528886"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84" name="Oval 453"/>
            <p:cNvSpPr>
              <a:spLocks noChangeAspect="1" noChangeArrowheads="1"/>
            </p:cNvSpPr>
            <p:nvPr userDrawn="1"/>
          </p:nvSpPr>
          <p:spPr bwMode="auto">
            <a:xfrm>
              <a:off x="2641969"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85" name="Oval 454"/>
            <p:cNvSpPr>
              <a:spLocks noChangeAspect="1" noChangeArrowheads="1"/>
            </p:cNvSpPr>
            <p:nvPr userDrawn="1"/>
          </p:nvSpPr>
          <p:spPr bwMode="auto">
            <a:xfrm>
              <a:off x="2753545"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86" name="Oval 455"/>
            <p:cNvSpPr>
              <a:spLocks noChangeAspect="1" noChangeArrowheads="1"/>
            </p:cNvSpPr>
            <p:nvPr userDrawn="1"/>
          </p:nvSpPr>
          <p:spPr bwMode="auto">
            <a:xfrm>
              <a:off x="286663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87" name="Oval 456"/>
            <p:cNvSpPr>
              <a:spLocks noChangeAspect="1" noChangeArrowheads="1"/>
            </p:cNvSpPr>
            <p:nvPr userDrawn="1"/>
          </p:nvSpPr>
          <p:spPr bwMode="auto">
            <a:xfrm>
              <a:off x="4214589"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88" name="Oval 457"/>
            <p:cNvSpPr>
              <a:spLocks noChangeAspect="1" noChangeArrowheads="1"/>
            </p:cNvSpPr>
            <p:nvPr userDrawn="1"/>
          </p:nvSpPr>
          <p:spPr bwMode="auto">
            <a:xfrm>
              <a:off x="455233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89" name="Oval 458"/>
            <p:cNvSpPr>
              <a:spLocks noChangeAspect="1" noChangeArrowheads="1"/>
            </p:cNvSpPr>
            <p:nvPr userDrawn="1"/>
          </p:nvSpPr>
          <p:spPr bwMode="auto">
            <a:xfrm>
              <a:off x="4888568"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90" name="Oval 459"/>
            <p:cNvSpPr>
              <a:spLocks noChangeAspect="1" noChangeArrowheads="1"/>
            </p:cNvSpPr>
            <p:nvPr userDrawn="1"/>
          </p:nvSpPr>
          <p:spPr bwMode="auto">
            <a:xfrm>
              <a:off x="500165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91" name="Oval 460"/>
            <p:cNvSpPr>
              <a:spLocks noChangeAspect="1" noChangeArrowheads="1"/>
            </p:cNvSpPr>
            <p:nvPr userDrawn="1"/>
          </p:nvSpPr>
          <p:spPr bwMode="auto">
            <a:xfrm>
              <a:off x="5113228"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92" name="Oval 461"/>
            <p:cNvSpPr>
              <a:spLocks noChangeAspect="1" noChangeArrowheads="1"/>
            </p:cNvSpPr>
            <p:nvPr userDrawn="1"/>
          </p:nvSpPr>
          <p:spPr bwMode="auto">
            <a:xfrm>
              <a:off x="522631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93" name="Oval 462"/>
            <p:cNvSpPr>
              <a:spLocks noChangeAspect="1" noChangeArrowheads="1"/>
            </p:cNvSpPr>
            <p:nvPr userDrawn="1"/>
          </p:nvSpPr>
          <p:spPr bwMode="auto">
            <a:xfrm>
              <a:off x="533788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94" name="Oval 463"/>
            <p:cNvSpPr>
              <a:spLocks noChangeAspect="1" noChangeArrowheads="1"/>
            </p:cNvSpPr>
            <p:nvPr userDrawn="1"/>
          </p:nvSpPr>
          <p:spPr bwMode="auto">
            <a:xfrm>
              <a:off x="545097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95" name="Oval 464"/>
            <p:cNvSpPr>
              <a:spLocks noChangeAspect="1" noChangeArrowheads="1"/>
            </p:cNvSpPr>
            <p:nvPr userDrawn="1"/>
          </p:nvSpPr>
          <p:spPr bwMode="auto">
            <a:xfrm>
              <a:off x="5562548"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96" name="Oval 465"/>
            <p:cNvSpPr>
              <a:spLocks noChangeAspect="1" noChangeArrowheads="1"/>
            </p:cNvSpPr>
            <p:nvPr userDrawn="1"/>
          </p:nvSpPr>
          <p:spPr bwMode="auto">
            <a:xfrm>
              <a:off x="567563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97" name="Oval 466"/>
            <p:cNvSpPr>
              <a:spLocks noChangeAspect="1" noChangeArrowheads="1"/>
            </p:cNvSpPr>
            <p:nvPr userDrawn="1"/>
          </p:nvSpPr>
          <p:spPr bwMode="auto">
            <a:xfrm>
              <a:off x="578720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98" name="Oval 467"/>
            <p:cNvSpPr>
              <a:spLocks noChangeAspect="1" noChangeArrowheads="1"/>
            </p:cNvSpPr>
            <p:nvPr userDrawn="1"/>
          </p:nvSpPr>
          <p:spPr bwMode="auto">
            <a:xfrm>
              <a:off x="590029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699" name="Oval 468"/>
            <p:cNvSpPr>
              <a:spLocks noChangeAspect="1" noChangeArrowheads="1"/>
            </p:cNvSpPr>
            <p:nvPr userDrawn="1"/>
          </p:nvSpPr>
          <p:spPr bwMode="auto">
            <a:xfrm>
              <a:off x="6013375"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00" name="Oval 469"/>
            <p:cNvSpPr>
              <a:spLocks noChangeAspect="1" noChangeArrowheads="1"/>
            </p:cNvSpPr>
            <p:nvPr userDrawn="1"/>
          </p:nvSpPr>
          <p:spPr bwMode="auto">
            <a:xfrm>
              <a:off x="612495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01" name="Oval 470"/>
            <p:cNvSpPr>
              <a:spLocks noChangeAspect="1" noChangeArrowheads="1"/>
            </p:cNvSpPr>
            <p:nvPr userDrawn="1"/>
          </p:nvSpPr>
          <p:spPr bwMode="auto">
            <a:xfrm>
              <a:off x="6238035"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02" name="Oval 471"/>
            <p:cNvSpPr>
              <a:spLocks noChangeAspect="1" noChangeArrowheads="1"/>
            </p:cNvSpPr>
            <p:nvPr userDrawn="1"/>
          </p:nvSpPr>
          <p:spPr bwMode="auto">
            <a:xfrm>
              <a:off x="634961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03" name="Oval 472"/>
            <p:cNvSpPr>
              <a:spLocks noChangeAspect="1" noChangeArrowheads="1"/>
            </p:cNvSpPr>
            <p:nvPr userDrawn="1"/>
          </p:nvSpPr>
          <p:spPr bwMode="auto">
            <a:xfrm>
              <a:off x="646269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04" name="Oval 473"/>
            <p:cNvSpPr>
              <a:spLocks noChangeAspect="1" noChangeArrowheads="1"/>
            </p:cNvSpPr>
            <p:nvPr userDrawn="1"/>
          </p:nvSpPr>
          <p:spPr bwMode="auto">
            <a:xfrm>
              <a:off x="657427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05" name="Oval 474"/>
            <p:cNvSpPr>
              <a:spLocks noChangeAspect="1" noChangeArrowheads="1"/>
            </p:cNvSpPr>
            <p:nvPr userDrawn="1"/>
          </p:nvSpPr>
          <p:spPr bwMode="auto">
            <a:xfrm>
              <a:off x="6687355"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06" name="Oval 475"/>
            <p:cNvSpPr>
              <a:spLocks noChangeAspect="1" noChangeArrowheads="1"/>
            </p:cNvSpPr>
            <p:nvPr userDrawn="1"/>
          </p:nvSpPr>
          <p:spPr bwMode="auto">
            <a:xfrm>
              <a:off x="679893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07" name="Oval 476"/>
            <p:cNvSpPr>
              <a:spLocks noChangeAspect="1" noChangeArrowheads="1"/>
            </p:cNvSpPr>
            <p:nvPr userDrawn="1"/>
          </p:nvSpPr>
          <p:spPr bwMode="auto">
            <a:xfrm>
              <a:off x="691201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08" name="Oval 477"/>
            <p:cNvSpPr>
              <a:spLocks noChangeAspect="1" noChangeArrowheads="1"/>
            </p:cNvSpPr>
            <p:nvPr userDrawn="1"/>
          </p:nvSpPr>
          <p:spPr bwMode="auto">
            <a:xfrm>
              <a:off x="702359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09" name="Oval 478"/>
            <p:cNvSpPr>
              <a:spLocks noChangeAspect="1" noChangeArrowheads="1"/>
            </p:cNvSpPr>
            <p:nvPr userDrawn="1"/>
          </p:nvSpPr>
          <p:spPr bwMode="auto">
            <a:xfrm>
              <a:off x="7136674"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10" name="Oval 479"/>
            <p:cNvSpPr>
              <a:spLocks noChangeAspect="1" noChangeArrowheads="1"/>
            </p:cNvSpPr>
            <p:nvPr userDrawn="1"/>
          </p:nvSpPr>
          <p:spPr bwMode="auto">
            <a:xfrm>
              <a:off x="724825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11" name="Oval 480"/>
            <p:cNvSpPr>
              <a:spLocks noChangeAspect="1" noChangeArrowheads="1"/>
            </p:cNvSpPr>
            <p:nvPr userDrawn="1"/>
          </p:nvSpPr>
          <p:spPr bwMode="auto">
            <a:xfrm>
              <a:off x="736133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12" name="Oval 481"/>
            <p:cNvSpPr>
              <a:spLocks noChangeAspect="1" noChangeArrowheads="1"/>
            </p:cNvSpPr>
            <p:nvPr userDrawn="1"/>
          </p:nvSpPr>
          <p:spPr bwMode="auto">
            <a:xfrm>
              <a:off x="747291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13" name="Oval 482"/>
            <p:cNvSpPr>
              <a:spLocks noChangeAspect="1" noChangeArrowheads="1"/>
            </p:cNvSpPr>
            <p:nvPr userDrawn="1"/>
          </p:nvSpPr>
          <p:spPr bwMode="auto">
            <a:xfrm>
              <a:off x="8035314"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14" name="Oval 483"/>
            <p:cNvSpPr>
              <a:spLocks noChangeAspect="1" noChangeArrowheads="1"/>
            </p:cNvSpPr>
            <p:nvPr userDrawn="1"/>
          </p:nvSpPr>
          <p:spPr bwMode="auto">
            <a:xfrm>
              <a:off x="814689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15" name="Oval 484"/>
            <p:cNvSpPr>
              <a:spLocks noChangeAspect="1" noChangeArrowheads="1"/>
            </p:cNvSpPr>
            <p:nvPr userDrawn="1"/>
          </p:nvSpPr>
          <p:spPr bwMode="auto">
            <a:xfrm>
              <a:off x="50694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16" name="Oval 485"/>
            <p:cNvSpPr>
              <a:spLocks noChangeAspect="1" noChangeArrowheads="1"/>
            </p:cNvSpPr>
            <p:nvPr userDrawn="1"/>
          </p:nvSpPr>
          <p:spPr bwMode="auto">
            <a:xfrm>
              <a:off x="1180927"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17" name="Oval 486"/>
            <p:cNvSpPr>
              <a:spLocks noChangeAspect="1" noChangeArrowheads="1"/>
            </p:cNvSpPr>
            <p:nvPr userDrawn="1"/>
          </p:nvSpPr>
          <p:spPr bwMode="auto">
            <a:xfrm>
              <a:off x="129401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18" name="Oval 487"/>
            <p:cNvSpPr>
              <a:spLocks noChangeAspect="1" noChangeArrowheads="1"/>
            </p:cNvSpPr>
            <p:nvPr userDrawn="1"/>
          </p:nvSpPr>
          <p:spPr bwMode="auto">
            <a:xfrm>
              <a:off x="140558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19" name="Oval 488"/>
            <p:cNvSpPr>
              <a:spLocks noChangeAspect="1" noChangeArrowheads="1"/>
            </p:cNvSpPr>
            <p:nvPr userDrawn="1"/>
          </p:nvSpPr>
          <p:spPr bwMode="auto">
            <a:xfrm>
              <a:off x="151867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20" name="Oval 489"/>
            <p:cNvSpPr>
              <a:spLocks noChangeAspect="1" noChangeArrowheads="1"/>
            </p:cNvSpPr>
            <p:nvPr userDrawn="1"/>
          </p:nvSpPr>
          <p:spPr bwMode="auto">
            <a:xfrm>
              <a:off x="1630247"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21" name="Oval 490"/>
            <p:cNvSpPr>
              <a:spLocks noChangeAspect="1" noChangeArrowheads="1"/>
            </p:cNvSpPr>
            <p:nvPr userDrawn="1"/>
          </p:nvSpPr>
          <p:spPr bwMode="auto">
            <a:xfrm>
              <a:off x="174333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22" name="Oval 491"/>
            <p:cNvSpPr>
              <a:spLocks noChangeAspect="1" noChangeArrowheads="1"/>
            </p:cNvSpPr>
            <p:nvPr userDrawn="1"/>
          </p:nvSpPr>
          <p:spPr bwMode="auto">
            <a:xfrm>
              <a:off x="185490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23" name="Oval 492"/>
            <p:cNvSpPr>
              <a:spLocks noChangeAspect="1" noChangeArrowheads="1"/>
            </p:cNvSpPr>
            <p:nvPr userDrawn="1"/>
          </p:nvSpPr>
          <p:spPr bwMode="auto">
            <a:xfrm>
              <a:off x="196799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24" name="Oval 493"/>
            <p:cNvSpPr>
              <a:spLocks noChangeAspect="1" noChangeArrowheads="1"/>
            </p:cNvSpPr>
            <p:nvPr userDrawn="1"/>
          </p:nvSpPr>
          <p:spPr bwMode="auto">
            <a:xfrm>
              <a:off x="207956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25" name="Oval 494"/>
            <p:cNvSpPr>
              <a:spLocks noChangeAspect="1" noChangeArrowheads="1"/>
            </p:cNvSpPr>
            <p:nvPr userDrawn="1"/>
          </p:nvSpPr>
          <p:spPr bwMode="auto">
            <a:xfrm>
              <a:off x="219265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26" name="Oval 495"/>
            <p:cNvSpPr>
              <a:spLocks noChangeAspect="1" noChangeArrowheads="1"/>
            </p:cNvSpPr>
            <p:nvPr userDrawn="1"/>
          </p:nvSpPr>
          <p:spPr bwMode="auto">
            <a:xfrm>
              <a:off x="230422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27" name="Oval 496"/>
            <p:cNvSpPr>
              <a:spLocks noChangeAspect="1" noChangeArrowheads="1"/>
            </p:cNvSpPr>
            <p:nvPr userDrawn="1"/>
          </p:nvSpPr>
          <p:spPr bwMode="auto">
            <a:xfrm>
              <a:off x="241731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28" name="Oval 497"/>
            <p:cNvSpPr>
              <a:spLocks noChangeAspect="1" noChangeArrowheads="1"/>
            </p:cNvSpPr>
            <p:nvPr userDrawn="1"/>
          </p:nvSpPr>
          <p:spPr bwMode="auto">
            <a:xfrm>
              <a:off x="252888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29" name="Oval 498"/>
            <p:cNvSpPr>
              <a:spLocks noChangeAspect="1" noChangeArrowheads="1"/>
            </p:cNvSpPr>
            <p:nvPr userDrawn="1"/>
          </p:nvSpPr>
          <p:spPr bwMode="auto">
            <a:xfrm>
              <a:off x="2641969"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30" name="Oval 499"/>
            <p:cNvSpPr>
              <a:spLocks noChangeAspect="1" noChangeArrowheads="1"/>
            </p:cNvSpPr>
            <p:nvPr userDrawn="1"/>
          </p:nvSpPr>
          <p:spPr bwMode="auto">
            <a:xfrm>
              <a:off x="2753545"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31" name="Oval 500"/>
            <p:cNvSpPr>
              <a:spLocks noChangeAspect="1" noChangeArrowheads="1"/>
            </p:cNvSpPr>
            <p:nvPr userDrawn="1"/>
          </p:nvSpPr>
          <p:spPr bwMode="auto">
            <a:xfrm>
              <a:off x="286663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32" name="Oval 501"/>
            <p:cNvSpPr>
              <a:spLocks noChangeAspect="1" noChangeArrowheads="1"/>
            </p:cNvSpPr>
            <p:nvPr userDrawn="1"/>
          </p:nvSpPr>
          <p:spPr bwMode="auto">
            <a:xfrm>
              <a:off x="297820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33" name="Oval 502"/>
            <p:cNvSpPr>
              <a:spLocks noChangeAspect="1" noChangeArrowheads="1"/>
            </p:cNvSpPr>
            <p:nvPr userDrawn="1"/>
          </p:nvSpPr>
          <p:spPr bwMode="auto">
            <a:xfrm>
              <a:off x="4103013"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34" name="Oval 503"/>
            <p:cNvSpPr>
              <a:spLocks noChangeAspect="1" noChangeArrowheads="1"/>
            </p:cNvSpPr>
            <p:nvPr userDrawn="1"/>
          </p:nvSpPr>
          <p:spPr bwMode="auto">
            <a:xfrm>
              <a:off x="4214589"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35" name="Oval 504"/>
            <p:cNvSpPr>
              <a:spLocks noChangeAspect="1" noChangeArrowheads="1"/>
            </p:cNvSpPr>
            <p:nvPr userDrawn="1"/>
          </p:nvSpPr>
          <p:spPr bwMode="auto">
            <a:xfrm>
              <a:off x="4327672"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36" name="Oval 505"/>
            <p:cNvSpPr>
              <a:spLocks noChangeAspect="1" noChangeArrowheads="1"/>
            </p:cNvSpPr>
            <p:nvPr userDrawn="1"/>
          </p:nvSpPr>
          <p:spPr bwMode="auto">
            <a:xfrm>
              <a:off x="4439248"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37" name="Oval 506"/>
            <p:cNvSpPr>
              <a:spLocks noChangeAspect="1" noChangeArrowheads="1"/>
            </p:cNvSpPr>
            <p:nvPr userDrawn="1"/>
          </p:nvSpPr>
          <p:spPr bwMode="auto">
            <a:xfrm>
              <a:off x="455233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38" name="Oval 507"/>
            <p:cNvSpPr>
              <a:spLocks noChangeAspect="1" noChangeArrowheads="1"/>
            </p:cNvSpPr>
            <p:nvPr userDrawn="1"/>
          </p:nvSpPr>
          <p:spPr bwMode="auto">
            <a:xfrm>
              <a:off x="466390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39" name="Oval 508"/>
            <p:cNvSpPr>
              <a:spLocks noChangeAspect="1" noChangeArrowheads="1"/>
            </p:cNvSpPr>
            <p:nvPr userDrawn="1"/>
          </p:nvSpPr>
          <p:spPr bwMode="auto">
            <a:xfrm>
              <a:off x="4776992"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40" name="Oval 509"/>
            <p:cNvSpPr>
              <a:spLocks noChangeAspect="1" noChangeArrowheads="1"/>
            </p:cNvSpPr>
            <p:nvPr userDrawn="1"/>
          </p:nvSpPr>
          <p:spPr bwMode="auto">
            <a:xfrm>
              <a:off x="4888568" y="2385118"/>
              <a:ext cx="85944" cy="85943"/>
            </a:xfrm>
            <a:prstGeom prst="ellipse">
              <a:avLst/>
            </a:prstGeom>
            <a:grpFill/>
            <a:ln>
              <a:noFill/>
            </a:ln>
            <a:effectLst/>
          </p:spPr>
          <p:txBody>
            <a:bodyPr wrap="none" anchor="ctr"/>
            <a:lstStyle/>
            <a:p>
              <a:pPr defTabSz="1242514">
                <a:defRPr/>
              </a:pPr>
              <a:endParaRPr lang="en-US" sz="2447" kern="0" dirty="0">
                <a:solidFill>
                  <a:srgbClr val="292929"/>
                </a:solidFill>
              </a:endParaRPr>
            </a:p>
          </p:txBody>
        </p:sp>
        <p:sp>
          <p:nvSpPr>
            <p:cNvPr id="1741" name="Oval 510"/>
            <p:cNvSpPr>
              <a:spLocks noChangeAspect="1" noChangeArrowheads="1"/>
            </p:cNvSpPr>
            <p:nvPr userDrawn="1"/>
          </p:nvSpPr>
          <p:spPr bwMode="auto">
            <a:xfrm>
              <a:off x="500165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42" name="Oval 511"/>
            <p:cNvSpPr>
              <a:spLocks noChangeAspect="1" noChangeArrowheads="1"/>
            </p:cNvSpPr>
            <p:nvPr userDrawn="1"/>
          </p:nvSpPr>
          <p:spPr bwMode="auto">
            <a:xfrm>
              <a:off x="511322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43" name="Oval 512"/>
            <p:cNvSpPr>
              <a:spLocks noChangeAspect="1" noChangeArrowheads="1"/>
            </p:cNvSpPr>
            <p:nvPr userDrawn="1"/>
          </p:nvSpPr>
          <p:spPr bwMode="auto">
            <a:xfrm>
              <a:off x="522631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44" name="Oval 513"/>
            <p:cNvSpPr>
              <a:spLocks noChangeAspect="1" noChangeArrowheads="1"/>
            </p:cNvSpPr>
            <p:nvPr userDrawn="1"/>
          </p:nvSpPr>
          <p:spPr bwMode="auto">
            <a:xfrm>
              <a:off x="5337887"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45" name="Oval 514"/>
            <p:cNvSpPr>
              <a:spLocks noChangeAspect="1" noChangeArrowheads="1"/>
            </p:cNvSpPr>
            <p:nvPr userDrawn="1"/>
          </p:nvSpPr>
          <p:spPr bwMode="auto">
            <a:xfrm>
              <a:off x="545097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46" name="Oval 515"/>
            <p:cNvSpPr>
              <a:spLocks noChangeAspect="1" noChangeArrowheads="1"/>
            </p:cNvSpPr>
            <p:nvPr userDrawn="1"/>
          </p:nvSpPr>
          <p:spPr bwMode="auto">
            <a:xfrm>
              <a:off x="556254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47" name="Oval 516"/>
            <p:cNvSpPr>
              <a:spLocks noChangeAspect="1" noChangeArrowheads="1"/>
            </p:cNvSpPr>
            <p:nvPr userDrawn="1"/>
          </p:nvSpPr>
          <p:spPr bwMode="auto">
            <a:xfrm>
              <a:off x="567563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48" name="Oval 517"/>
            <p:cNvSpPr>
              <a:spLocks noChangeAspect="1" noChangeArrowheads="1"/>
            </p:cNvSpPr>
            <p:nvPr userDrawn="1"/>
          </p:nvSpPr>
          <p:spPr bwMode="auto">
            <a:xfrm>
              <a:off x="5787207"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49" name="Oval 518"/>
            <p:cNvSpPr>
              <a:spLocks noChangeAspect="1" noChangeArrowheads="1"/>
            </p:cNvSpPr>
            <p:nvPr userDrawn="1"/>
          </p:nvSpPr>
          <p:spPr bwMode="auto">
            <a:xfrm>
              <a:off x="590029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50" name="Oval 519"/>
            <p:cNvSpPr>
              <a:spLocks noChangeAspect="1" noChangeArrowheads="1"/>
            </p:cNvSpPr>
            <p:nvPr userDrawn="1"/>
          </p:nvSpPr>
          <p:spPr bwMode="auto">
            <a:xfrm>
              <a:off x="6013375"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51" name="Oval 520"/>
            <p:cNvSpPr>
              <a:spLocks noChangeAspect="1" noChangeArrowheads="1"/>
            </p:cNvSpPr>
            <p:nvPr userDrawn="1"/>
          </p:nvSpPr>
          <p:spPr bwMode="auto">
            <a:xfrm>
              <a:off x="612495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52" name="Oval 521"/>
            <p:cNvSpPr>
              <a:spLocks noChangeAspect="1" noChangeArrowheads="1"/>
            </p:cNvSpPr>
            <p:nvPr userDrawn="1"/>
          </p:nvSpPr>
          <p:spPr bwMode="auto">
            <a:xfrm>
              <a:off x="6238035"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53" name="Oval 522"/>
            <p:cNvSpPr>
              <a:spLocks noChangeAspect="1" noChangeArrowheads="1"/>
            </p:cNvSpPr>
            <p:nvPr userDrawn="1"/>
          </p:nvSpPr>
          <p:spPr bwMode="auto">
            <a:xfrm>
              <a:off x="634961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54" name="Oval 523"/>
            <p:cNvSpPr>
              <a:spLocks noChangeAspect="1" noChangeArrowheads="1"/>
            </p:cNvSpPr>
            <p:nvPr userDrawn="1"/>
          </p:nvSpPr>
          <p:spPr bwMode="auto">
            <a:xfrm>
              <a:off x="646269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55" name="Oval 524"/>
            <p:cNvSpPr>
              <a:spLocks noChangeAspect="1" noChangeArrowheads="1"/>
            </p:cNvSpPr>
            <p:nvPr userDrawn="1"/>
          </p:nvSpPr>
          <p:spPr bwMode="auto">
            <a:xfrm>
              <a:off x="657427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56" name="Oval 525"/>
            <p:cNvSpPr>
              <a:spLocks noChangeAspect="1" noChangeArrowheads="1"/>
            </p:cNvSpPr>
            <p:nvPr userDrawn="1"/>
          </p:nvSpPr>
          <p:spPr bwMode="auto">
            <a:xfrm>
              <a:off x="6687355"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57" name="Oval 526"/>
            <p:cNvSpPr>
              <a:spLocks noChangeAspect="1" noChangeArrowheads="1"/>
            </p:cNvSpPr>
            <p:nvPr userDrawn="1"/>
          </p:nvSpPr>
          <p:spPr bwMode="auto">
            <a:xfrm>
              <a:off x="679893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58" name="Oval 527"/>
            <p:cNvSpPr>
              <a:spLocks noChangeAspect="1" noChangeArrowheads="1"/>
            </p:cNvSpPr>
            <p:nvPr userDrawn="1"/>
          </p:nvSpPr>
          <p:spPr bwMode="auto">
            <a:xfrm>
              <a:off x="691201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59" name="Oval 528"/>
            <p:cNvSpPr>
              <a:spLocks noChangeAspect="1" noChangeArrowheads="1"/>
            </p:cNvSpPr>
            <p:nvPr userDrawn="1"/>
          </p:nvSpPr>
          <p:spPr bwMode="auto">
            <a:xfrm>
              <a:off x="702359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60" name="Oval 529"/>
            <p:cNvSpPr>
              <a:spLocks noChangeAspect="1" noChangeArrowheads="1"/>
            </p:cNvSpPr>
            <p:nvPr userDrawn="1"/>
          </p:nvSpPr>
          <p:spPr bwMode="auto">
            <a:xfrm>
              <a:off x="713667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61" name="Oval 530"/>
            <p:cNvSpPr>
              <a:spLocks noChangeAspect="1" noChangeArrowheads="1"/>
            </p:cNvSpPr>
            <p:nvPr userDrawn="1"/>
          </p:nvSpPr>
          <p:spPr bwMode="auto">
            <a:xfrm>
              <a:off x="724825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62" name="Oval 531"/>
            <p:cNvSpPr>
              <a:spLocks noChangeAspect="1" noChangeArrowheads="1"/>
            </p:cNvSpPr>
            <p:nvPr userDrawn="1"/>
          </p:nvSpPr>
          <p:spPr bwMode="auto">
            <a:xfrm>
              <a:off x="736133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63" name="Oval 532"/>
            <p:cNvSpPr>
              <a:spLocks noChangeAspect="1" noChangeArrowheads="1"/>
            </p:cNvSpPr>
            <p:nvPr userDrawn="1"/>
          </p:nvSpPr>
          <p:spPr bwMode="auto">
            <a:xfrm>
              <a:off x="747291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64" name="Oval 533"/>
            <p:cNvSpPr>
              <a:spLocks noChangeAspect="1" noChangeArrowheads="1"/>
            </p:cNvSpPr>
            <p:nvPr userDrawn="1"/>
          </p:nvSpPr>
          <p:spPr bwMode="auto">
            <a:xfrm>
              <a:off x="758599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65" name="Oval 534"/>
            <p:cNvSpPr>
              <a:spLocks noChangeAspect="1" noChangeArrowheads="1"/>
            </p:cNvSpPr>
            <p:nvPr userDrawn="1"/>
          </p:nvSpPr>
          <p:spPr bwMode="auto">
            <a:xfrm>
              <a:off x="769757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66" name="Oval 535"/>
            <p:cNvSpPr>
              <a:spLocks noChangeAspect="1" noChangeArrowheads="1"/>
            </p:cNvSpPr>
            <p:nvPr userDrawn="1"/>
          </p:nvSpPr>
          <p:spPr bwMode="auto">
            <a:xfrm>
              <a:off x="803531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67" name="Oval 536"/>
            <p:cNvSpPr>
              <a:spLocks noChangeAspect="1" noChangeArrowheads="1"/>
            </p:cNvSpPr>
            <p:nvPr userDrawn="1"/>
          </p:nvSpPr>
          <p:spPr bwMode="auto">
            <a:xfrm>
              <a:off x="140558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68" name="Oval 537"/>
            <p:cNvSpPr>
              <a:spLocks noChangeAspect="1" noChangeArrowheads="1"/>
            </p:cNvSpPr>
            <p:nvPr userDrawn="1"/>
          </p:nvSpPr>
          <p:spPr bwMode="auto">
            <a:xfrm>
              <a:off x="151867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69" name="Oval 538"/>
            <p:cNvSpPr>
              <a:spLocks noChangeAspect="1" noChangeArrowheads="1"/>
            </p:cNvSpPr>
            <p:nvPr userDrawn="1"/>
          </p:nvSpPr>
          <p:spPr bwMode="auto">
            <a:xfrm>
              <a:off x="1630247"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70" name="Oval 539"/>
            <p:cNvSpPr>
              <a:spLocks noChangeAspect="1" noChangeArrowheads="1"/>
            </p:cNvSpPr>
            <p:nvPr userDrawn="1"/>
          </p:nvSpPr>
          <p:spPr bwMode="auto">
            <a:xfrm>
              <a:off x="174333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71" name="Oval 540"/>
            <p:cNvSpPr>
              <a:spLocks noChangeAspect="1" noChangeArrowheads="1"/>
            </p:cNvSpPr>
            <p:nvPr userDrawn="1"/>
          </p:nvSpPr>
          <p:spPr bwMode="auto">
            <a:xfrm>
              <a:off x="185490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72" name="Oval 541"/>
            <p:cNvSpPr>
              <a:spLocks noChangeAspect="1" noChangeArrowheads="1"/>
            </p:cNvSpPr>
            <p:nvPr userDrawn="1"/>
          </p:nvSpPr>
          <p:spPr bwMode="auto">
            <a:xfrm>
              <a:off x="196799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73" name="Oval 542"/>
            <p:cNvSpPr>
              <a:spLocks noChangeAspect="1" noChangeArrowheads="1"/>
            </p:cNvSpPr>
            <p:nvPr userDrawn="1"/>
          </p:nvSpPr>
          <p:spPr bwMode="auto">
            <a:xfrm>
              <a:off x="207956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74" name="Oval 543"/>
            <p:cNvSpPr>
              <a:spLocks noChangeAspect="1" noChangeArrowheads="1"/>
            </p:cNvSpPr>
            <p:nvPr userDrawn="1"/>
          </p:nvSpPr>
          <p:spPr bwMode="auto">
            <a:xfrm>
              <a:off x="219265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75" name="Oval 544"/>
            <p:cNvSpPr>
              <a:spLocks noChangeAspect="1" noChangeArrowheads="1"/>
            </p:cNvSpPr>
            <p:nvPr userDrawn="1"/>
          </p:nvSpPr>
          <p:spPr bwMode="auto">
            <a:xfrm>
              <a:off x="230422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76" name="Oval 545"/>
            <p:cNvSpPr>
              <a:spLocks noChangeAspect="1" noChangeArrowheads="1"/>
            </p:cNvSpPr>
            <p:nvPr userDrawn="1"/>
          </p:nvSpPr>
          <p:spPr bwMode="auto">
            <a:xfrm>
              <a:off x="241731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77" name="Oval 546"/>
            <p:cNvSpPr>
              <a:spLocks noChangeAspect="1" noChangeArrowheads="1"/>
            </p:cNvSpPr>
            <p:nvPr userDrawn="1"/>
          </p:nvSpPr>
          <p:spPr bwMode="auto">
            <a:xfrm>
              <a:off x="252888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78" name="Oval 547"/>
            <p:cNvSpPr>
              <a:spLocks noChangeAspect="1" noChangeArrowheads="1"/>
            </p:cNvSpPr>
            <p:nvPr userDrawn="1"/>
          </p:nvSpPr>
          <p:spPr bwMode="auto">
            <a:xfrm>
              <a:off x="2641969"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79" name="Oval 548"/>
            <p:cNvSpPr>
              <a:spLocks noChangeAspect="1" noChangeArrowheads="1"/>
            </p:cNvSpPr>
            <p:nvPr userDrawn="1"/>
          </p:nvSpPr>
          <p:spPr bwMode="auto">
            <a:xfrm>
              <a:off x="2753545"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80" name="Oval 549"/>
            <p:cNvSpPr>
              <a:spLocks noChangeAspect="1" noChangeArrowheads="1"/>
            </p:cNvSpPr>
            <p:nvPr userDrawn="1"/>
          </p:nvSpPr>
          <p:spPr bwMode="auto">
            <a:xfrm>
              <a:off x="286663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81" name="Oval 550"/>
            <p:cNvSpPr>
              <a:spLocks noChangeAspect="1" noChangeArrowheads="1"/>
            </p:cNvSpPr>
            <p:nvPr userDrawn="1"/>
          </p:nvSpPr>
          <p:spPr bwMode="auto">
            <a:xfrm>
              <a:off x="297820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82" name="Oval 551"/>
            <p:cNvSpPr>
              <a:spLocks noChangeAspect="1" noChangeArrowheads="1"/>
            </p:cNvSpPr>
            <p:nvPr userDrawn="1"/>
          </p:nvSpPr>
          <p:spPr bwMode="auto">
            <a:xfrm>
              <a:off x="4214589"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83" name="Oval 552"/>
            <p:cNvSpPr>
              <a:spLocks noChangeAspect="1" noChangeArrowheads="1"/>
            </p:cNvSpPr>
            <p:nvPr userDrawn="1"/>
          </p:nvSpPr>
          <p:spPr bwMode="auto">
            <a:xfrm>
              <a:off x="4327672" y="2489154"/>
              <a:ext cx="85944" cy="85944"/>
            </a:xfrm>
            <a:prstGeom prst="ellipse">
              <a:avLst/>
            </a:prstGeom>
            <a:grpFill/>
            <a:ln>
              <a:noFill/>
            </a:ln>
            <a:effectLst/>
          </p:spPr>
          <p:txBody>
            <a:bodyPr wrap="none" anchor="ctr"/>
            <a:lstStyle/>
            <a:p>
              <a:pPr defTabSz="1242514">
                <a:defRPr/>
              </a:pPr>
              <a:endParaRPr lang="en-US" sz="2447" kern="0" dirty="0">
                <a:solidFill>
                  <a:srgbClr val="292929"/>
                </a:solidFill>
              </a:endParaRPr>
            </a:p>
          </p:txBody>
        </p:sp>
        <p:sp>
          <p:nvSpPr>
            <p:cNvPr id="1784" name="Oval 553"/>
            <p:cNvSpPr>
              <a:spLocks noChangeAspect="1" noChangeArrowheads="1"/>
            </p:cNvSpPr>
            <p:nvPr userDrawn="1"/>
          </p:nvSpPr>
          <p:spPr bwMode="auto">
            <a:xfrm>
              <a:off x="4439248"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85" name="Oval 554"/>
            <p:cNvSpPr>
              <a:spLocks noChangeAspect="1" noChangeArrowheads="1"/>
            </p:cNvSpPr>
            <p:nvPr userDrawn="1"/>
          </p:nvSpPr>
          <p:spPr bwMode="auto">
            <a:xfrm>
              <a:off x="455233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86" name="Oval 555"/>
            <p:cNvSpPr>
              <a:spLocks noChangeAspect="1" noChangeArrowheads="1"/>
            </p:cNvSpPr>
            <p:nvPr userDrawn="1"/>
          </p:nvSpPr>
          <p:spPr bwMode="auto">
            <a:xfrm>
              <a:off x="466390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87" name="Oval 556"/>
            <p:cNvSpPr>
              <a:spLocks noChangeAspect="1" noChangeArrowheads="1"/>
            </p:cNvSpPr>
            <p:nvPr userDrawn="1"/>
          </p:nvSpPr>
          <p:spPr bwMode="auto">
            <a:xfrm>
              <a:off x="4776992"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88" name="Oval 557"/>
            <p:cNvSpPr>
              <a:spLocks noChangeAspect="1" noChangeArrowheads="1"/>
            </p:cNvSpPr>
            <p:nvPr userDrawn="1"/>
          </p:nvSpPr>
          <p:spPr bwMode="auto">
            <a:xfrm>
              <a:off x="4888568"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89" name="Oval 558"/>
            <p:cNvSpPr>
              <a:spLocks noChangeAspect="1" noChangeArrowheads="1"/>
            </p:cNvSpPr>
            <p:nvPr userDrawn="1"/>
          </p:nvSpPr>
          <p:spPr bwMode="auto">
            <a:xfrm>
              <a:off x="500165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90" name="Oval 559"/>
            <p:cNvSpPr>
              <a:spLocks noChangeAspect="1" noChangeArrowheads="1"/>
            </p:cNvSpPr>
            <p:nvPr userDrawn="1"/>
          </p:nvSpPr>
          <p:spPr bwMode="auto">
            <a:xfrm>
              <a:off x="511322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91" name="Oval 560"/>
            <p:cNvSpPr>
              <a:spLocks noChangeAspect="1" noChangeArrowheads="1"/>
            </p:cNvSpPr>
            <p:nvPr userDrawn="1"/>
          </p:nvSpPr>
          <p:spPr bwMode="auto">
            <a:xfrm>
              <a:off x="522631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92" name="Oval 561"/>
            <p:cNvSpPr>
              <a:spLocks noChangeAspect="1" noChangeArrowheads="1"/>
            </p:cNvSpPr>
            <p:nvPr userDrawn="1"/>
          </p:nvSpPr>
          <p:spPr bwMode="auto">
            <a:xfrm>
              <a:off x="5337887"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93" name="Oval 562"/>
            <p:cNvSpPr>
              <a:spLocks noChangeAspect="1" noChangeArrowheads="1"/>
            </p:cNvSpPr>
            <p:nvPr userDrawn="1"/>
          </p:nvSpPr>
          <p:spPr bwMode="auto">
            <a:xfrm>
              <a:off x="545097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94" name="Oval 563"/>
            <p:cNvSpPr>
              <a:spLocks noChangeAspect="1" noChangeArrowheads="1"/>
            </p:cNvSpPr>
            <p:nvPr userDrawn="1"/>
          </p:nvSpPr>
          <p:spPr bwMode="auto">
            <a:xfrm>
              <a:off x="556254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95" name="Oval 564"/>
            <p:cNvSpPr>
              <a:spLocks noChangeAspect="1" noChangeArrowheads="1"/>
            </p:cNvSpPr>
            <p:nvPr userDrawn="1"/>
          </p:nvSpPr>
          <p:spPr bwMode="auto">
            <a:xfrm>
              <a:off x="567563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96" name="Oval 565"/>
            <p:cNvSpPr>
              <a:spLocks noChangeAspect="1" noChangeArrowheads="1"/>
            </p:cNvSpPr>
            <p:nvPr userDrawn="1"/>
          </p:nvSpPr>
          <p:spPr bwMode="auto">
            <a:xfrm>
              <a:off x="5787207"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97" name="Oval 566"/>
            <p:cNvSpPr>
              <a:spLocks noChangeAspect="1" noChangeArrowheads="1"/>
            </p:cNvSpPr>
            <p:nvPr userDrawn="1"/>
          </p:nvSpPr>
          <p:spPr bwMode="auto">
            <a:xfrm>
              <a:off x="590029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98" name="Oval 567"/>
            <p:cNvSpPr>
              <a:spLocks noChangeAspect="1" noChangeArrowheads="1"/>
            </p:cNvSpPr>
            <p:nvPr userDrawn="1"/>
          </p:nvSpPr>
          <p:spPr bwMode="auto">
            <a:xfrm>
              <a:off x="6013375"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799" name="Oval 568"/>
            <p:cNvSpPr>
              <a:spLocks noChangeAspect="1" noChangeArrowheads="1"/>
            </p:cNvSpPr>
            <p:nvPr userDrawn="1"/>
          </p:nvSpPr>
          <p:spPr bwMode="auto">
            <a:xfrm>
              <a:off x="612495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00" name="Oval 569"/>
            <p:cNvSpPr>
              <a:spLocks noChangeAspect="1" noChangeArrowheads="1"/>
            </p:cNvSpPr>
            <p:nvPr userDrawn="1"/>
          </p:nvSpPr>
          <p:spPr bwMode="auto">
            <a:xfrm>
              <a:off x="6238035"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01" name="Oval 570"/>
            <p:cNvSpPr>
              <a:spLocks noChangeAspect="1" noChangeArrowheads="1"/>
            </p:cNvSpPr>
            <p:nvPr userDrawn="1"/>
          </p:nvSpPr>
          <p:spPr bwMode="auto">
            <a:xfrm>
              <a:off x="634961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02" name="Oval 571"/>
            <p:cNvSpPr>
              <a:spLocks noChangeAspect="1" noChangeArrowheads="1"/>
            </p:cNvSpPr>
            <p:nvPr userDrawn="1"/>
          </p:nvSpPr>
          <p:spPr bwMode="auto">
            <a:xfrm>
              <a:off x="646269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03" name="Oval 572"/>
            <p:cNvSpPr>
              <a:spLocks noChangeAspect="1" noChangeArrowheads="1"/>
            </p:cNvSpPr>
            <p:nvPr userDrawn="1"/>
          </p:nvSpPr>
          <p:spPr bwMode="auto">
            <a:xfrm>
              <a:off x="657427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04" name="Oval 573"/>
            <p:cNvSpPr>
              <a:spLocks noChangeAspect="1" noChangeArrowheads="1"/>
            </p:cNvSpPr>
            <p:nvPr userDrawn="1"/>
          </p:nvSpPr>
          <p:spPr bwMode="auto">
            <a:xfrm>
              <a:off x="6687355"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05" name="Oval 574"/>
            <p:cNvSpPr>
              <a:spLocks noChangeAspect="1" noChangeArrowheads="1"/>
            </p:cNvSpPr>
            <p:nvPr userDrawn="1"/>
          </p:nvSpPr>
          <p:spPr bwMode="auto">
            <a:xfrm>
              <a:off x="679893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06" name="Oval 575"/>
            <p:cNvSpPr>
              <a:spLocks noChangeAspect="1" noChangeArrowheads="1"/>
            </p:cNvSpPr>
            <p:nvPr userDrawn="1"/>
          </p:nvSpPr>
          <p:spPr bwMode="auto">
            <a:xfrm>
              <a:off x="691201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07" name="Oval 576"/>
            <p:cNvSpPr>
              <a:spLocks noChangeAspect="1" noChangeArrowheads="1"/>
            </p:cNvSpPr>
            <p:nvPr userDrawn="1"/>
          </p:nvSpPr>
          <p:spPr bwMode="auto">
            <a:xfrm>
              <a:off x="702359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08" name="Oval 577"/>
            <p:cNvSpPr>
              <a:spLocks noChangeAspect="1" noChangeArrowheads="1"/>
            </p:cNvSpPr>
            <p:nvPr userDrawn="1"/>
          </p:nvSpPr>
          <p:spPr bwMode="auto">
            <a:xfrm>
              <a:off x="713667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09" name="Oval 578"/>
            <p:cNvSpPr>
              <a:spLocks noChangeAspect="1" noChangeArrowheads="1"/>
            </p:cNvSpPr>
            <p:nvPr userDrawn="1"/>
          </p:nvSpPr>
          <p:spPr bwMode="auto">
            <a:xfrm>
              <a:off x="724825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10" name="Oval 579"/>
            <p:cNvSpPr>
              <a:spLocks noChangeAspect="1" noChangeArrowheads="1"/>
            </p:cNvSpPr>
            <p:nvPr userDrawn="1"/>
          </p:nvSpPr>
          <p:spPr bwMode="auto">
            <a:xfrm>
              <a:off x="736133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11" name="Oval 580"/>
            <p:cNvSpPr>
              <a:spLocks noChangeAspect="1" noChangeArrowheads="1"/>
            </p:cNvSpPr>
            <p:nvPr userDrawn="1"/>
          </p:nvSpPr>
          <p:spPr bwMode="auto">
            <a:xfrm>
              <a:off x="747291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12" name="Oval 581"/>
            <p:cNvSpPr>
              <a:spLocks noChangeAspect="1" noChangeArrowheads="1"/>
            </p:cNvSpPr>
            <p:nvPr userDrawn="1"/>
          </p:nvSpPr>
          <p:spPr bwMode="auto">
            <a:xfrm>
              <a:off x="758599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13" name="Oval 582"/>
            <p:cNvSpPr>
              <a:spLocks noChangeAspect="1" noChangeArrowheads="1"/>
            </p:cNvSpPr>
            <p:nvPr userDrawn="1"/>
          </p:nvSpPr>
          <p:spPr bwMode="auto">
            <a:xfrm>
              <a:off x="769757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14" name="Oval 583"/>
            <p:cNvSpPr>
              <a:spLocks noChangeAspect="1" noChangeArrowheads="1"/>
            </p:cNvSpPr>
            <p:nvPr userDrawn="1"/>
          </p:nvSpPr>
          <p:spPr bwMode="auto">
            <a:xfrm>
              <a:off x="803531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15" name="Oval 584"/>
            <p:cNvSpPr>
              <a:spLocks noChangeAspect="1" noChangeArrowheads="1"/>
            </p:cNvSpPr>
            <p:nvPr userDrawn="1"/>
          </p:nvSpPr>
          <p:spPr bwMode="auto">
            <a:xfrm>
              <a:off x="140558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16" name="Oval 585"/>
            <p:cNvSpPr>
              <a:spLocks noChangeAspect="1" noChangeArrowheads="1"/>
            </p:cNvSpPr>
            <p:nvPr userDrawn="1"/>
          </p:nvSpPr>
          <p:spPr bwMode="auto">
            <a:xfrm>
              <a:off x="151867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17" name="Oval 586"/>
            <p:cNvSpPr>
              <a:spLocks noChangeAspect="1" noChangeArrowheads="1"/>
            </p:cNvSpPr>
            <p:nvPr userDrawn="1"/>
          </p:nvSpPr>
          <p:spPr bwMode="auto">
            <a:xfrm>
              <a:off x="1630247"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18" name="Oval 587"/>
            <p:cNvSpPr>
              <a:spLocks noChangeAspect="1" noChangeArrowheads="1"/>
            </p:cNvSpPr>
            <p:nvPr userDrawn="1"/>
          </p:nvSpPr>
          <p:spPr bwMode="auto">
            <a:xfrm>
              <a:off x="174333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19" name="Oval 588"/>
            <p:cNvSpPr>
              <a:spLocks noChangeAspect="1" noChangeArrowheads="1"/>
            </p:cNvSpPr>
            <p:nvPr userDrawn="1"/>
          </p:nvSpPr>
          <p:spPr bwMode="auto">
            <a:xfrm>
              <a:off x="185490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20" name="Oval 589"/>
            <p:cNvSpPr>
              <a:spLocks noChangeAspect="1" noChangeArrowheads="1"/>
            </p:cNvSpPr>
            <p:nvPr userDrawn="1"/>
          </p:nvSpPr>
          <p:spPr bwMode="auto">
            <a:xfrm>
              <a:off x="196799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21" name="Oval 590"/>
            <p:cNvSpPr>
              <a:spLocks noChangeAspect="1" noChangeArrowheads="1"/>
            </p:cNvSpPr>
            <p:nvPr userDrawn="1"/>
          </p:nvSpPr>
          <p:spPr bwMode="auto">
            <a:xfrm>
              <a:off x="207956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22" name="Oval 591"/>
            <p:cNvSpPr>
              <a:spLocks noChangeAspect="1" noChangeArrowheads="1"/>
            </p:cNvSpPr>
            <p:nvPr userDrawn="1"/>
          </p:nvSpPr>
          <p:spPr bwMode="auto">
            <a:xfrm>
              <a:off x="219265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23" name="Oval 592"/>
            <p:cNvSpPr>
              <a:spLocks noChangeAspect="1" noChangeArrowheads="1"/>
            </p:cNvSpPr>
            <p:nvPr userDrawn="1"/>
          </p:nvSpPr>
          <p:spPr bwMode="auto">
            <a:xfrm>
              <a:off x="230422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24" name="Oval 593"/>
            <p:cNvSpPr>
              <a:spLocks noChangeAspect="1" noChangeArrowheads="1"/>
            </p:cNvSpPr>
            <p:nvPr userDrawn="1"/>
          </p:nvSpPr>
          <p:spPr bwMode="auto">
            <a:xfrm>
              <a:off x="241731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25" name="Oval 594"/>
            <p:cNvSpPr>
              <a:spLocks noChangeAspect="1" noChangeArrowheads="1"/>
            </p:cNvSpPr>
            <p:nvPr userDrawn="1"/>
          </p:nvSpPr>
          <p:spPr bwMode="auto">
            <a:xfrm>
              <a:off x="252888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26" name="Oval 595"/>
            <p:cNvSpPr>
              <a:spLocks noChangeAspect="1" noChangeArrowheads="1"/>
            </p:cNvSpPr>
            <p:nvPr userDrawn="1"/>
          </p:nvSpPr>
          <p:spPr bwMode="auto">
            <a:xfrm>
              <a:off x="2641969"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27" name="Oval 596"/>
            <p:cNvSpPr>
              <a:spLocks noChangeAspect="1" noChangeArrowheads="1"/>
            </p:cNvSpPr>
            <p:nvPr userDrawn="1"/>
          </p:nvSpPr>
          <p:spPr bwMode="auto">
            <a:xfrm>
              <a:off x="2753545"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28" name="Oval 597"/>
            <p:cNvSpPr>
              <a:spLocks noChangeAspect="1" noChangeArrowheads="1"/>
            </p:cNvSpPr>
            <p:nvPr userDrawn="1"/>
          </p:nvSpPr>
          <p:spPr bwMode="auto">
            <a:xfrm>
              <a:off x="286663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29" name="Oval 598"/>
            <p:cNvSpPr>
              <a:spLocks noChangeAspect="1" noChangeArrowheads="1"/>
            </p:cNvSpPr>
            <p:nvPr userDrawn="1"/>
          </p:nvSpPr>
          <p:spPr bwMode="auto">
            <a:xfrm>
              <a:off x="297820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30" name="Oval 599"/>
            <p:cNvSpPr>
              <a:spLocks noChangeAspect="1" noChangeArrowheads="1"/>
            </p:cNvSpPr>
            <p:nvPr userDrawn="1"/>
          </p:nvSpPr>
          <p:spPr bwMode="auto">
            <a:xfrm>
              <a:off x="4327672"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31" name="Oval 600"/>
            <p:cNvSpPr>
              <a:spLocks noChangeAspect="1" noChangeArrowheads="1"/>
            </p:cNvSpPr>
            <p:nvPr userDrawn="1"/>
          </p:nvSpPr>
          <p:spPr bwMode="auto">
            <a:xfrm>
              <a:off x="4439248"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32" name="Oval 601"/>
            <p:cNvSpPr>
              <a:spLocks noChangeAspect="1" noChangeArrowheads="1"/>
            </p:cNvSpPr>
            <p:nvPr userDrawn="1"/>
          </p:nvSpPr>
          <p:spPr bwMode="auto">
            <a:xfrm>
              <a:off x="455233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33" name="Oval 602"/>
            <p:cNvSpPr>
              <a:spLocks noChangeAspect="1" noChangeArrowheads="1"/>
            </p:cNvSpPr>
            <p:nvPr userDrawn="1"/>
          </p:nvSpPr>
          <p:spPr bwMode="auto">
            <a:xfrm>
              <a:off x="466390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34" name="Oval 603"/>
            <p:cNvSpPr>
              <a:spLocks noChangeAspect="1" noChangeArrowheads="1"/>
            </p:cNvSpPr>
            <p:nvPr userDrawn="1"/>
          </p:nvSpPr>
          <p:spPr bwMode="auto">
            <a:xfrm>
              <a:off x="4776992" y="2593192"/>
              <a:ext cx="85944" cy="85943"/>
            </a:xfrm>
            <a:prstGeom prst="ellipse">
              <a:avLst/>
            </a:prstGeom>
            <a:grpFill/>
            <a:ln>
              <a:noFill/>
            </a:ln>
            <a:effectLst/>
          </p:spPr>
          <p:txBody>
            <a:bodyPr wrap="none" anchor="ctr"/>
            <a:lstStyle/>
            <a:p>
              <a:pPr defTabSz="1242514">
                <a:defRPr/>
              </a:pPr>
              <a:endParaRPr lang="en-US" sz="2447" kern="0" dirty="0">
                <a:solidFill>
                  <a:srgbClr val="292929"/>
                </a:solidFill>
              </a:endParaRPr>
            </a:p>
          </p:txBody>
        </p:sp>
        <p:sp>
          <p:nvSpPr>
            <p:cNvPr id="1835" name="Oval 604"/>
            <p:cNvSpPr>
              <a:spLocks noChangeAspect="1" noChangeArrowheads="1"/>
            </p:cNvSpPr>
            <p:nvPr userDrawn="1"/>
          </p:nvSpPr>
          <p:spPr bwMode="auto">
            <a:xfrm>
              <a:off x="4888568"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36" name="Oval 605"/>
            <p:cNvSpPr>
              <a:spLocks noChangeAspect="1" noChangeArrowheads="1"/>
            </p:cNvSpPr>
            <p:nvPr userDrawn="1"/>
          </p:nvSpPr>
          <p:spPr bwMode="auto">
            <a:xfrm>
              <a:off x="500165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37" name="Oval 606"/>
            <p:cNvSpPr>
              <a:spLocks noChangeAspect="1" noChangeArrowheads="1"/>
            </p:cNvSpPr>
            <p:nvPr userDrawn="1"/>
          </p:nvSpPr>
          <p:spPr bwMode="auto">
            <a:xfrm>
              <a:off x="511322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38" name="Oval 607"/>
            <p:cNvSpPr>
              <a:spLocks noChangeAspect="1" noChangeArrowheads="1"/>
            </p:cNvSpPr>
            <p:nvPr userDrawn="1"/>
          </p:nvSpPr>
          <p:spPr bwMode="auto">
            <a:xfrm>
              <a:off x="522631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39" name="Oval 608"/>
            <p:cNvSpPr>
              <a:spLocks noChangeAspect="1" noChangeArrowheads="1"/>
            </p:cNvSpPr>
            <p:nvPr userDrawn="1"/>
          </p:nvSpPr>
          <p:spPr bwMode="auto">
            <a:xfrm>
              <a:off x="5337887"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40" name="Oval 609"/>
            <p:cNvSpPr>
              <a:spLocks noChangeAspect="1" noChangeArrowheads="1"/>
            </p:cNvSpPr>
            <p:nvPr userDrawn="1"/>
          </p:nvSpPr>
          <p:spPr bwMode="auto">
            <a:xfrm>
              <a:off x="545097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41" name="Oval 610"/>
            <p:cNvSpPr>
              <a:spLocks noChangeAspect="1" noChangeArrowheads="1"/>
            </p:cNvSpPr>
            <p:nvPr userDrawn="1"/>
          </p:nvSpPr>
          <p:spPr bwMode="auto">
            <a:xfrm>
              <a:off x="556254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42" name="Oval 611"/>
            <p:cNvSpPr>
              <a:spLocks noChangeAspect="1" noChangeArrowheads="1"/>
            </p:cNvSpPr>
            <p:nvPr userDrawn="1"/>
          </p:nvSpPr>
          <p:spPr bwMode="auto">
            <a:xfrm>
              <a:off x="567563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43" name="Oval 612"/>
            <p:cNvSpPr>
              <a:spLocks noChangeAspect="1" noChangeArrowheads="1"/>
            </p:cNvSpPr>
            <p:nvPr userDrawn="1"/>
          </p:nvSpPr>
          <p:spPr bwMode="auto">
            <a:xfrm>
              <a:off x="5787207"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44" name="Oval 613"/>
            <p:cNvSpPr>
              <a:spLocks noChangeAspect="1" noChangeArrowheads="1"/>
            </p:cNvSpPr>
            <p:nvPr userDrawn="1"/>
          </p:nvSpPr>
          <p:spPr bwMode="auto">
            <a:xfrm>
              <a:off x="590029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45" name="Oval 614"/>
            <p:cNvSpPr>
              <a:spLocks noChangeAspect="1" noChangeArrowheads="1"/>
            </p:cNvSpPr>
            <p:nvPr userDrawn="1"/>
          </p:nvSpPr>
          <p:spPr bwMode="auto">
            <a:xfrm>
              <a:off x="6013375"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46" name="Oval 615"/>
            <p:cNvSpPr>
              <a:spLocks noChangeAspect="1" noChangeArrowheads="1"/>
            </p:cNvSpPr>
            <p:nvPr userDrawn="1"/>
          </p:nvSpPr>
          <p:spPr bwMode="auto">
            <a:xfrm>
              <a:off x="612495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47" name="Oval 616"/>
            <p:cNvSpPr>
              <a:spLocks noChangeAspect="1" noChangeArrowheads="1"/>
            </p:cNvSpPr>
            <p:nvPr userDrawn="1"/>
          </p:nvSpPr>
          <p:spPr bwMode="auto">
            <a:xfrm>
              <a:off x="6238035"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48" name="Oval 617"/>
            <p:cNvSpPr>
              <a:spLocks noChangeAspect="1" noChangeArrowheads="1"/>
            </p:cNvSpPr>
            <p:nvPr userDrawn="1"/>
          </p:nvSpPr>
          <p:spPr bwMode="auto">
            <a:xfrm>
              <a:off x="634961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49" name="Oval 618"/>
            <p:cNvSpPr>
              <a:spLocks noChangeAspect="1" noChangeArrowheads="1"/>
            </p:cNvSpPr>
            <p:nvPr userDrawn="1"/>
          </p:nvSpPr>
          <p:spPr bwMode="auto">
            <a:xfrm>
              <a:off x="646269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50" name="Oval 619"/>
            <p:cNvSpPr>
              <a:spLocks noChangeAspect="1" noChangeArrowheads="1"/>
            </p:cNvSpPr>
            <p:nvPr userDrawn="1"/>
          </p:nvSpPr>
          <p:spPr bwMode="auto">
            <a:xfrm>
              <a:off x="657427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51" name="Oval 620"/>
            <p:cNvSpPr>
              <a:spLocks noChangeAspect="1" noChangeArrowheads="1"/>
            </p:cNvSpPr>
            <p:nvPr userDrawn="1"/>
          </p:nvSpPr>
          <p:spPr bwMode="auto">
            <a:xfrm>
              <a:off x="6687355"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52" name="Oval 621"/>
            <p:cNvSpPr>
              <a:spLocks noChangeAspect="1" noChangeArrowheads="1"/>
            </p:cNvSpPr>
            <p:nvPr userDrawn="1"/>
          </p:nvSpPr>
          <p:spPr bwMode="auto">
            <a:xfrm>
              <a:off x="679893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53" name="Oval 622"/>
            <p:cNvSpPr>
              <a:spLocks noChangeAspect="1" noChangeArrowheads="1"/>
            </p:cNvSpPr>
            <p:nvPr userDrawn="1"/>
          </p:nvSpPr>
          <p:spPr bwMode="auto">
            <a:xfrm>
              <a:off x="691201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54" name="Oval 623"/>
            <p:cNvSpPr>
              <a:spLocks noChangeAspect="1" noChangeArrowheads="1"/>
            </p:cNvSpPr>
            <p:nvPr userDrawn="1"/>
          </p:nvSpPr>
          <p:spPr bwMode="auto">
            <a:xfrm>
              <a:off x="702359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55" name="Oval 624"/>
            <p:cNvSpPr>
              <a:spLocks noChangeAspect="1" noChangeArrowheads="1"/>
            </p:cNvSpPr>
            <p:nvPr userDrawn="1"/>
          </p:nvSpPr>
          <p:spPr bwMode="auto">
            <a:xfrm>
              <a:off x="7136674"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56" name="Oval 625"/>
            <p:cNvSpPr>
              <a:spLocks noChangeAspect="1" noChangeArrowheads="1"/>
            </p:cNvSpPr>
            <p:nvPr userDrawn="1"/>
          </p:nvSpPr>
          <p:spPr bwMode="auto">
            <a:xfrm>
              <a:off x="724825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57" name="Oval 626"/>
            <p:cNvSpPr>
              <a:spLocks noChangeAspect="1" noChangeArrowheads="1"/>
            </p:cNvSpPr>
            <p:nvPr userDrawn="1"/>
          </p:nvSpPr>
          <p:spPr bwMode="auto">
            <a:xfrm>
              <a:off x="736133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58" name="Oval 627"/>
            <p:cNvSpPr>
              <a:spLocks noChangeAspect="1" noChangeArrowheads="1"/>
            </p:cNvSpPr>
            <p:nvPr userDrawn="1"/>
          </p:nvSpPr>
          <p:spPr bwMode="auto">
            <a:xfrm>
              <a:off x="747291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59" name="Oval 628"/>
            <p:cNvSpPr>
              <a:spLocks noChangeAspect="1" noChangeArrowheads="1"/>
            </p:cNvSpPr>
            <p:nvPr userDrawn="1"/>
          </p:nvSpPr>
          <p:spPr bwMode="auto">
            <a:xfrm>
              <a:off x="7585994"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60" name="Oval 629"/>
            <p:cNvSpPr>
              <a:spLocks noChangeAspect="1" noChangeArrowheads="1"/>
            </p:cNvSpPr>
            <p:nvPr userDrawn="1"/>
          </p:nvSpPr>
          <p:spPr bwMode="auto">
            <a:xfrm>
              <a:off x="769757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61" name="Oval 630"/>
            <p:cNvSpPr>
              <a:spLocks noChangeAspect="1" noChangeArrowheads="1"/>
            </p:cNvSpPr>
            <p:nvPr userDrawn="1"/>
          </p:nvSpPr>
          <p:spPr bwMode="auto">
            <a:xfrm>
              <a:off x="7810653" y="2593192"/>
              <a:ext cx="85944" cy="85943"/>
            </a:xfrm>
            <a:prstGeom prst="ellipse">
              <a:avLst/>
            </a:prstGeom>
            <a:grpFill/>
            <a:ln>
              <a:noFill/>
            </a:ln>
            <a:effectLst/>
          </p:spPr>
          <p:txBody>
            <a:bodyPr wrap="none" anchor="ctr"/>
            <a:lstStyle/>
            <a:p>
              <a:pPr defTabSz="1242514">
                <a:defRPr/>
              </a:pPr>
              <a:endParaRPr lang="en-US" sz="2447" kern="0" dirty="0">
                <a:solidFill>
                  <a:srgbClr val="292929"/>
                </a:solidFill>
              </a:endParaRPr>
            </a:p>
          </p:txBody>
        </p:sp>
        <p:sp>
          <p:nvSpPr>
            <p:cNvPr id="1862" name="Oval 631"/>
            <p:cNvSpPr>
              <a:spLocks noChangeAspect="1" noChangeArrowheads="1"/>
            </p:cNvSpPr>
            <p:nvPr userDrawn="1"/>
          </p:nvSpPr>
          <p:spPr bwMode="auto">
            <a:xfrm>
              <a:off x="140558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63" name="Oval 632"/>
            <p:cNvSpPr>
              <a:spLocks noChangeAspect="1" noChangeArrowheads="1"/>
            </p:cNvSpPr>
            <p:nvPr userDrawn="1"/>
          </p:nvSpPr>
          <p:spPr bwMode="auto">
            <a:xfrm>
              <a:off x="151867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64" name="Oval 633"/>
            <p:cNvSpPr>
              <a:spLocks noChangeAspect="1" noChangeArrowheads="1"/>
            </p:cNvSpPr>
            <p:nvPr userDrawn="1"/>
          </p:nvSpPr>
          <p:spPr bwMode="auto">
            <a:xfrm>
              <a:off x="1630247"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65" name="Oval 634"/>
            <p:cNvSpPr>
              <a:spLocks noChangeAspect="1" noChangeArrowheads="1"/>
            </p:cNvSpPr>
            <p:nvPr userDrawn="1"/>
          </p:nvSpPr>
          <p:spPr bwMode="auto">
            <a:xfrm>
              <a:off x="174333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66" name="Oval 635"/>
            <p:cNvSpPr>
              <a:spLocks noChangeAspect="1" noChangeArrowheads="1"/>
            </p:cNvSpPr>
            <p:nvPr userDrawn="1"/>
          </p:nvSpPr>
          <p:spPr bwMode="auto">
            <a:xfrm>
              <a:off x="185490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67" name="Oval 636"/>
            <p:cNvSpPr>
              <a:spLocks noChangeAspect="1" noChangeArrowheads="1"/>
            </p:cNvSpPr>
            <p:nvPr userDrawn="1"/>
          </p:nvSpPr>
          <p:spPr bwMode="auto">
            <a:xfrm>
              <a:off x="196799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68" name="Oval 637"/>
            <p:cNvSpPr>
              <a:spLocks noChangeAspect="1" noChangeArrowheads="1"/>
            </p:cNvSpPr>
            <p:nvPr userDrawn="1"/>
          </p:nvSpPr>
          <p:spPr bwMode="auto">
            <a:xfrm>
              <a:off x="2079566"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69" name="Oval 638"/>
            <p:cNvSpPr>
              <a:spLocks noChangeAspect="1" noChangeArrowheads="1"/>
            </p:cNvSpPr>
            <p:nvPr userDrawn="1"/>
          </p:nvSpPr>
          <p:spPr bwMode="auto">
            <a:xfrm>
              <a:off x="219265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70" name="Oval 639"/>
            <p:cNvSpPr>
              <a:spLocks noChangeAspect="1" noChangeArrowheads="1"/>
            </p:cNvSpPr>
            <p:nvPr userDrawn="1"/>
          </p:nvSpPr>
          <p:spPr bwMode="auto">
            <a:xfrm>
              <a:off x="230422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71" name="Oval 640"/>
            <p:cNvSpPr>
              <a:spLocks noChangeAspect="1" noChangeArrowheads="1"/>
            </p:cNvSpPr>
            <p:nvPr userDrawn="1"/>
          </p:nvSpPr>
          <p:spPr bwMode="auto">
            <a:xfrm>
              <a:off x="241731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72" name="Oval 641"/>
            <p:cNvSpPr>
              <a:spLocks noChangeAspect="1" noChangeArrowheads="1"/>
            </p:cNvSpPr>
            <p:nvPr userDrawn="1"/>
          </p:nvSpPr>
          <p:spPr bwMode="auto">
            <a:xfrm>
              <a:off x="2528886"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73" name="Oval 642"/>
            <p:cNvSpPr>
              <a:spLocks noChangeAspect="1" noChangeArrowheads="1"/>
            </p:cNvSpPr>
            <p:nvPr userDrawn="1"/>
          </p:nvSpPr>
          <p:spPr bwMode="auto">
            <a:xfrm>
              <a:off x="2641969"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74" name="Oval 643"/>
            <p:cNvSpPr>
              <a:spLocks noChangeAspect="1" noChangeArrowheads="1"/>
            </p:cNvSpPr>
            <p:nvPr userDrawn="1"/>
          </p:nvSpPr>
          <p:spPr bwMode="auto">
            <a:xfrm>
              <a:off x="2753545"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75" name="Oval 644"/>
            <p:cNvSpPr>
              <a:spLocks noChangeAspect="1" noChangeArrowheads="1"/>
            </p:cNvSpPr>
            <p:nvPr userDrawn="1"/>
          </p:nvSpPr>
          <p:spPr bwMode="auto">
            <a:xfrm>
              <a:off x="4327672"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76" name="Oval 645"/>
            <p:cNvSpPr>
              <a:spLocks noChangeAspect="1" noChangeArrowheads="1"/>
            </p:cNvSpPr>
            <p:nvPr userDrawn="1"/>
          </p:nvSpPr>
          <p:spPr bwMode="auto">
            <a:xfrm>
              <a:off x="4439248"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77" name="Oval 646"/>
            <p:cNvSpPr>
              <a:spLocks noChangeAspect="1" noChangeArrowheads="1"/>
            </p:cNvSpPr>
            <p:nvPr userDrawn="1"/>
          </p:nvSpPr>
          <p:spPr bwMode="auto">
            <a:xfrm>
              <a:off x="455233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78" name="Oval 647"/>
            <p:cNvSpPr>
              <a:spLocks noChangeAspect="1" noChangeArrowheads="1"/>
            </p:cNvSpPr>
            <p:nvPr userDrawn="1"/>
          </p:nvSpPr>
          <p:spPr bwMode="auto">
            <a:xfrm>
              <a:off x="4663908"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79" name="Oval 648"/>
            <p:cNvSpPr>
              <a:spLocks noChangeAspect="1" noChangeArrowheads="1"/>
            </p:cNvSpPr>
            <p:nvPr userDrawn="1"/>
          </p:nvSpPr>
          <p:spPr bwMode="auto">
            <a:xfrm>
              <a:off x="4776992"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80" name="Oval 649"/>
            <p:cNvSpPr>
              <a:spLocks noChangeAspect="1" noChangeArrowheads="1"/>
            </p:cNvSpPr>
            <p:nvPr userDrawn="1"/>
          </p:nvSpPr>
          <p:spPr bwMode="auto">
            <a:xfrm>
              <a:off x="4888568"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81" name="Oval 650"/>
            <p:cNvSpPr>
              <a:spLocks noChangeAspect="1" noChangeArrowheads="1"/>
            </p:cNvSpPr>
            <p:nvPr userDrawn="1"/>
          </p:nvSpPr>
          <p:spPr bwMode="auto">
            <a:xfrm>
              <a:off x="500165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82" name="Oval 651"/>
            <p:cNvSpPr>
              <a:spLocks noChangeAspect="1" noChangeArrowheads="1"/>
            </p:cNvSpPr>
            <p:nvPr userDrawn="1"/>
          </p:nvSpPr>
          <p:spPr bwMode="auto">
            <a:xfrm>
              <a:off x="522631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83" name="Oval 652"/>
            <p:cNvSpPr>
              <a:spLocks noChangeAspect="1" noChangeArrowheads="1"/>
            </p:cNvSpPr>
            <p:nvPr userDrawn="1"/>
          </p:nvSpPr>
          <p:spPr bwMode="auto">
            <a:xfrm>
              <a:off x="5337887"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84" name="Oval 653"/>
            <p:cNvSpPr>
              <a:spLocks noChangeAspect="1" noChangeArrowheads="1"/>
            </p:cNvSpPr>
            <p:nvPr userDrawn="1"/>
          </p:nvSpPr>
          <p:spPr bwMode="auto">
            <a:xfrm>
              <a:off x="545097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85" name="Oval 654"/>
            <p:cNvSpPr>
              <a:spLocks noChangeAspect="1" noChangeArrowheads="1"/>
            </p:cNvSpPr>
            <p:nvPr userDrawn="1"/>
          </p:nvSpPr>
          <p:spPr bwMode="auto">
            <a:xfrm>
              <a:off x="5562548"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86" name="Oval 655"/>
            <p:cNvSpPr>
              <a:spLocks noChangeAspect="1" noChangeArrowheads="1"/>
            </p:cNvSpPr>
            <p:nvPr userDrawn="1"/>
          </p:nvSpPr>
          <p:spPr bwMode="auto">
            <a:xfrm>
              <a:off x="567563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87" name="Oval 656"/>
            <p:cNvSpPr>
              <a:spLocks noChangeAspect="1" noChangeArrowheads="1"/>
            </p:cNvSpPr>
            <p:nvPr userDrawn="1"/>
          </p:nvSpPr>
          <p:spPr bwMode="auto">
            <a:xfrm>
              <a:off x="590029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88" name="Oval 657"/>
            <p:cNvSpPr>
              <a:spLocks noChangeAspect="1" noChangeArrowheads="1"/>
            </p:cNvSpPr>
            <p:nvPr userDrawn="1"/>
          </p:nvSpPr>
          <p:spPr bwMode="auto">
            <a:xfrm>
              <a:off x="6013375"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89" name="Oval 658"/>
            <p:cNvSpPr>
              <a:spLocks noChangeAspect="1" noChangeArrowheads="1"/>
            </p:cNvSpPr>
            <p:nvPr userDrawn="1"/>
          </p:nvSpPr>
          <p:spPr bwMode="auto">
            <a:xfrm>
              <a:off x="612495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90" name="Oval 659"/>
            <p:cNvSpPr>
              <a:spLocks noChangeAspect="1" noChangeArrowheads="1"/>
            </p:cNvSpPr>
            <p:nvPr userDrawn="1"/>
          </p:nvSpPr>
          <p:spPr bwMode="auto">
            <a:xfrm>
              <a:off x="6238035"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91" name="Oval 660"/>
            <p:cNvSpPr>
              <a:spLocks noChangeAspect="1" noChangeArrowheads="1"/>
            </p:cNvSpPr>
            <p:nvPr userDrawn="1"/>
          </p:nvSpPr>
          <p:spPr bwMode="auto">
            <a:xfrm>
              <a:off x="634961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92" name="Oval 661"/>
            <p:cNvSpPr>
              <a:spLocks noChangeAspect="1" noChangeArrowheads="1"/>
            </p:cNvSpPr>
            <p:nvPr userDrawn="1"/>
          </p:nvSpPr>
          <p:spPr bwMode="auto">
            <a:xfrm>
              <a:off x="646269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93" name="Oval 662"/>
            <p:cNvSpPr>
              <a:spLocks noChangeAspect="1" noChangeArrowheads="1"/>
            </p:cNvSpPr>
            <p:nvPr userDrawn="1"/>
          </p:nvSpPr>
          <p:spPr bwMode="auto">
            <a:xfrm>
              <a:off x="657427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94" name="Oval 663"/>
            <p:cNvSpPr>
              <a:spLocks noChangeAspect="1" noChangeArrowheads="1"/>
            </p:cNvSpPr>
            <p:nvPr userDrawn="1"/>
          </p:nvSpPr>
          <p:spPr bwMode="auto">
            <a:xfrm>
              <a:off x="6687355"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95" name="Oval 664"/>
            <p:cNvSpPr>
              <a:spLocks noChangeAspect="1" noChangeArrowheads="1"/>
            </p:cNvSpPr>
            <p:nvPr userDrawn="1"/>
          </p:nvSpPr>
          <p:spPr bwMode="auto">
            <a:xfrm>
              <a:off x="679893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96" name="Oval 665"/>
            <p:cNvSpPr>
              <a:spLocks noChangeAspect="1" noChangeArrowheads="1"/>
            </p:cNvSpPr>
            <p:nvPr userDrawn="1"/>
          </p:nvSpPr>
          <p:spPr bwMode="auto">
            <a:xfrm>
              <a:off x="691201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97" name="Oval 666"/>
            <p:cNvSpPr>
              <a:spLocks noChangeAspect="1" noChangeArrowheads="1"/>
            </p:cNvSpPr>
            <p:nvPr userDrawn="1"/>
          </p:nvSpPr>
          <p:spPr bwMode="auto">
            <a:xfrm>
              <a:off x="702359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98" name="Oval 667"/>
            <p:cNvSpPr>
              <a:spLocks noChangeAspect="1" noChangeArrowheads="1"/>
            </p:cNvSpPr>
            <p:nvPr userDrawn="1"/>
          </p:nvSpPr>
          <p:spPr bwMode="auto">
            <a:xfrm>
              <a:off x="7136674"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899" name="Oval 668"/>
            <p:cNvSpPr>
              <a:spLocks noChangeAspect="1" noChangeArrowheads="1"/>
            </p:cNvSpPr>
            <p:nvPr userDrawn="1"/>
          </p:nvSpPr>
          <p:spPr bwMode="auto">
            <a:xfrm>
              <a:off x="724825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00" name="Oval 669"/>
            <p:cNvSpPr>
              <a:spLocks noChangeAspect="1" noChangeArrowheads="1"/>
            </p:cNvSpPr>
            <p:nvPr userDrawn="1"/>
          </p:nvSpPr>
          <p:spPr bwMode="auto">
            <a:xfrm>
              <a:off x="736133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01" name="Oval 670"/>
            <p:cNvSpPr>
              <a:spLocks noChangeAspect="1" noChangeArrowheads="1"/>
            </p:cNvSpPr>
            <p:nvPr userDrawn="1"/>
          </p:nvSpPr>
          <p:spPr bwMode="auto">
            <a:xfrm>
              <a:off x="747291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02" name="Oval 671"/>
            <p:cNvSpPr>
              <a:spLocks noChangeAspect="1" noChangeArrowheads="1"/>
            </p:cNvSpPr>
            <p:nvPr userDrawn="1"/>
          </p:nvSpPr>
          <p:spPr bwMode="auto">
            <a:xfrm>
              <a:off x="140558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03" name="Oval 672"/>
            <p:cNvSpPr>
              <a:spLocks noChangeAspect="1" noChangeArrowheads="1"/>
            </p:cNvSpPr>
            <p:nvPr userDrawn="1"/>
          </p:nvSpPr>
          <p:spPr bwMode="auto">
            <a:xfrm>
              <a:off x="151867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04" name="Oval 673"/>
            <p:cNvSpPr>
              <a:spLocks noChangeAspect="1" noChangeArrowheads="1"/>
            </p:cNvSpPr>
            <p:nvPr userDrawn="1"/>
          </p:nvSpPr>
          <p:spPr bwMode="auto">
            <a:xfrm>
              <a:off x="1630247"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05" name="Oval 674"/>
            <p:cNvSpPr>
              <a:spLocks noChangeAspect="1" noChangeArrowheads="1"/>
            </p:cNvSpPr>
            <p:nvPr userDrawn="1"/>
          </p:nvSpPr>
          <p:spPr bwMode="auto">
            <a:xfrm>
              <a:off x="174333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06" name="Oval 675"/>
            <p:cNvSpPr>
              <a:spLocks noChangeAspect="1" noChangeArrowheads="1"/>
            </p:cNvSpPr>
            <p:nvPr userDrawn="1"/>
          </p:nvSpPr>
          <p:spPr bwMode="auto">
            <a:xfrm>
              <a:off x="185490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07" name="Oval 676"/>
            <p:cNvSpPr>
              <a:spLocks noChangeAspect="1" noChangeArrowheads="1"/>
            </p:cNvSpPr>
            <p:nvPr userDrawn="1"/>
          </p:nvSpPr>
          <p:spPr bwMode="auto">
            <a:xfrm>
              <a:off x="196799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08" name="Oval 677"/>
            <p:cNvSpPr>
              <a:spLocks noChangeAspect="1" noChangeArrowheads="1"/>
            </p:cNvSpPr>
            <p:nvPr userDrawn="1"/>
          </p:nvSpPr>
          <p:spPr bwMode="auto">
            <a:xfrm>
              <a:off x="2079566"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09" name="Oval 678"/>
            <p:cNvSpPr>
              <a:spLocks noChangeAspect="1" noChangeArrowheads="1"/>
            </p:cNvSpPr>
            <p:nvPr userDrawn="1"/>
          </p:nvSpPr>
          <p:spPr bwMode="auto">
            <a:xfrm>
              <a:off x="219265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10" name="Oval 679"/>
            <p:cNvSpPr>
              <a:spLocks noChangeAspect="1" noChangeArrowheads="1"/>
            </p:cNvSpPr>
            <p:nvPr userDrawn="1"/>
          </p:nvSpPr>
          <p:spPr bwMode="auto">
            <a:xfrm>
              <a:off x="230422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11" name="Oval 680"/>
            <p:cNvSpPr>
              <a:spLocks noChangeAspect="1" noChangeArrowheads="1"/>
            </p:cNvSpPr>
            <p:nvPr userDrawn="1"/>
          </p:nvSpPr>
          <p:spPr bwMode="auto">
            <a:xfrm>
              <a:off x="241731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12" name="Oval 681"/>
            <p:cNvSpPr>
              <a:spLocks noChangeAspect="1" noChangeArrowheads="1"/>
            </p:cNvSpPr>
            <p:nvPr userDrawn="1"/>
          </p:nvSpPr>
          <p:spPr bwMode="auto">
            <a:xfrm>
              <a:off x="2528886"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13" name="Oval 682"/>
            <p:cNvSpPr>
              <a:spLocks noChangeAspect="1" noChangeArrowheads="1"/>
            </p:cNvSpPr>
            <p:nvPr userDrawn="1"/>
          </p:nvSpPr>
          <p:spPr bwMode="auto">
            <a:xfrm>
              <a:off x="2641969"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14" name="Oval 683"/>
            <p:cNvSpPr>
              <a:spLocks noChangeAspect="1" noChangeArrowheads="1"/>
            </p:cNvSpPr>
            <p:nvPr userDrawn="1"/>
          </p:nvSpPr>
          <p:spPr bwMode="auto">
            <a:xfrm>
              <a:off x="4103013"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15" name="Oval 684"/>
            <p:cNvSpPr>
              <a:spLocks noChangeAspect="1" noChangeArrowheads="1"/>
            </p:cNvSpPr>
            <p:nvPr userDrawn="1"/>
          </p:nvSpPr>
          <p:spPr bwMode="auto">
            <a:xfrm>
              <a:off x="4214589"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16" name="Oval 685"/>
            <p:cNvSpPr>
              <a:spLocks noChangeAspect="1" noChangeArrowheads="1"/>
            </p:cNvSpPr>
            <p:nvPr userDrawn="1"/>
          </p:nvSpPr>
          <p:spPr bwMode="auto">
            <a:xfrm>
              <a:off x="4327672"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17" name="Oval 686"/>
            <p:cNvSpPr>
              <a:spLocks noChangeAspect="1" noChangeArrowheads="1"/>
            </p:cNvSpPr>
            <p:nvPr userDrawn="1"/>
          </p:nvSpPr>
          <p:spPr bwMode="auto">
            <a:xfrm>
              <a:off x="4663908"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18" name="Oval 687"/>
            <p:cNvSpPr>
              <a:spLocks noChangeAspect="1" noChangeArrowheads="1"/>
            </p:cNvSpPr>
            <p:nvPr userDrawn="1"/>
          </p:nvSpPr>
          <p:spPr bwMode="auto">
            <a:xfrm>
              <a:off x="4776992"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19" name="Oval 688"/>
            <p:cNvSpPr>
              <a:spLocks noChangeAspect="1" noChangeArrowheads="1"/>
            </p:cNvSpPr>
            <p:nvPr userDrawn="1"/>
          </p:nvSpPr>
          <p:spPr bwMode="auto">
            <a:xfrm>
              <a:off x="4888568"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20" name="Oval 689"/>
            <p:cNvSpPr>
              <a:spLocks noChangeAspect="1" noChangeArrowheads="1"/>
            </p:cNvSpPr>
            <p:nvPr userDrawn="1"/>
          </p:nvSpPr>
          <p:spPr bwMode="auto">
            <a:xfrm>
              <a:off x="5001652"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21" name="Oval 690"/>
            <p:cNvSpPr>
              <a:spLocks noChangeAspect="1" noChangeArrowheads="1"/>
            </p:cNvSpPr>
            <p:nvPr userDrawn="1"/>
          </p:nvSpPr>
          <p:spPr bwMode="auto">
            <a:xfrm>
              <a:off x="5113228"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22" name="Oval 691"/>
            <p:cNvSpPr>
              <a:spLocks noChangeAspect="1" noChangeArrowheads="1"/>
            </p:cNvSpPr>
            <p:nvPr userDrawn="1"/>
          </p:nvSpPr>
          <p:spPr bwMode="auto">
            <a:xfrm>
              <a:off x="522631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23" name="Oval 692"/>
            <p:cNvSpPr>
              <a:spLocks noChangeAspect="1" noChangeArrowheads="1"/>
            </p:cNvSpPr>
            <p:nvPr userDrawn="1"/>
          </p:nvSpPr>
          <p:spPr bwMode="auto">
            <a:xfrm>
              <a:off x="5337887"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24" name="Oval 693"/>
            <p:cNvSpPr>
              <a:spLocks noChangeAspect="1" noChangeArrowheads="1"/>
            </p:cNvSpPr>
            <p:nvPr userDrawn="1"/>
          </p:nvSpPr>
          <p:spPr bwMode="auto">
            <a:xfrm>
              <a:off x="5450972"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25" name="Oval 694"/>
            <p:cNvSpPr>
              <a:spLocks noChangeAspect="1" noChangeArrowheads="1"/>
            </p:cNvSpPr>
            <p:nvPr userDrawn="1"/>
          </p:nvSpPr>
          <p:spPr bwMode="auto">
            <a:xfrm>
              <a:off x="567563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26" name="Oval 695"/>
            <p:cNvSpPr>
              <a:spLocks noChangeAspect="1" noChangeArrowheads="1"/>
            </p:cNvSpPr>
            <p:nvPr userDrawn="1"/>
          </p:nvSpPr>
          <p:spPr bwMode="auto">
            <a:xfrm>
              <a:off x="5787207"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27" name="Oval 696"/>
            <p:cNvSpPr>
              <a:spLocks noChangeAspect="1" noChangeArrowheads="1"/>
            </p:cNvSpPr>
            <p:nvPr userDrawn="1"/>
          </p:nvSpPr>
          <p:spPr bwMode="auto">
            <a:xfrm>
              <a:off x="590029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28" name="Oval 697"/>
            <p:cNvSpPr>
              <a:spLocks noChangeAspect="1" noChangeArrowheads="1"/>
            </p:cNvSpPr>
            <p:nvPr userDrawn="1"/>
          </p:nvSpPr>
          <p:spPr bwMode="auto">
            <a:xfrm>
              <a:off x="6013375"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29" name="Oval 698"/>
            <p:cNvSpPr>
              <a:spLocks noChangeAspect="1" noChangeArrowheads="1"/>
            </p:cNvSpPr>
            <p:nvPr userDrawn="1"/>
          </p:nvSpPr>
          <p:spPr bwMode="auto">
            <a:xfrm>
              <a:off x="612495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30" name="Oval 699"/>
            <p:cNvSpPr>
              <a:spLocks noChangeAspect="1" noChangeArrowheads="1"/>
            </p:cNvSpPr>
            <p:nvPr userDrawn="1"/>
          </p:nvSpPr>
          <p:spPr bwMode="auto">
            <a:xfrm>
              <a:off x="6238035"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31" name="Oval 700"/>
            <p:cNvSpPr>
              <a:spLocks noChangeAspect="1" noChangeArrowheads="1"/>
            </p:cNvSpPr>
            <p:nvPr userDrawn="1"/>
          </p:nvSpPr>
          <p:spPr bwMode="auto">
            <a:xfrm>
              <a:off x="634961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32" name="Oval 701"/>
            <p:cNvSpPr>
              <a:spLocks noChangeAspect="1" noChangeArrowheads="1"/>
            </p:cNvSpPr>
            <p:nvPr userDrawn="1"/>
          </p:nvSpPr>
          <p:spPr bwMode="auto">
            <a:xfrm>
              <a:off x="646269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33" name="Oval 702"/>
            <p:cNvSpPr>
              <a:spLocks noChangeAspect="1" noChangeArrowheads="1"/>
            </p:cNvSpPr>
            <p:nvPr userDrawn="1"/>
          </p:nvSpPr>
          <p:spPr bwMode="auto">
            <a:xfrm>
              <a:off x="657427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34" name="Oval 703"/>
            <p:cNvSpPr>
              <a:spLocks noChangeAspect="1" noChangeArrowheads="1"/>
            </p:cNvSpPr>
            <p:nvPr userDrawn="1"/>
          </p:nvSpPr>
          <p:spPr bwMode="auto">
            <a:xfrm>
              <a:off x="6687355"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35" name="Oval 704"/>
            <p:cNvSpPr>
              <a:spLocks noChangeAspect="1" noChangeArrowheads="1"/>
            </p:cNvSpPr>
            <p:nvPr userDrawn="1"/>
          </p:nvSpPr>
          <p:spPr bwMode="auto">
            <a:xfrm>
              <a:off x="679893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36" name="Oval 705"/>
            <p:cNvSpPr>
              <a:spLocks noChangeAspect="1" noChangeArrowheads="1"/>
            </p:cNvSpPr>
            <p:nvPr userDrawn="1"/>
          </p:nvSpPr>
          <p:spPr bwMode="auto">
            <a:xfrm>
              <a:off x="691201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37" name="Oval 706"/>
            <p:cNvSpPr>
              <a:spLocks noChangeAspect="1" noChangeArrowheads="1"/>
            </p:cNvSpPr>
            <p:nvPr userDrawn="1"/>
          </p:nvSpPr>
          <p:spPr bwMode="auto">
            <a:xfrm>
              <a:off x="702359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38" name="Oval 707"/>
            <p:cNvSpPr>
              <a:spLocks noChangeAspect="1" noChangeArrowheads="1"/>
            </p:cNvSpPr>
            <p:nvPr userDrawn="1"/>
          </p:nvSpPr>
          <p:spPr bwMode="auto">
            <a:xfrm>
              <a:off x="7136674"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39" name="Oval 708"/>
            <p:cNvSpPr>
              <a:spLocks noChangeAspect="1" noChangeArrowheads="1"/>
            </p:cNvSpPr>
            <p:nvPr userDrawn="1"/>
          </p:nvSpPr>
          <p:spPr bwMode="auto">
            <a:xfrm>
              <a:off x="724825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40" name="Oval 709"/>
            <p:cNvSpPr>
              <a:spLocks noChangeAspect="1" noChangeArrowheads="1"/>
            </p:cNvSpPr>
            <p:nvPr userDrawn="1"/>
          </p:nvSpPr>
          <p:spPr bwMode="auto">
            <a:xfrm>
              <a:off x="736133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41" name="Oval 710"/>
            <p:cNvSpPr>
              <a:spLocks noChangeAspect="1" noChangeArrowheads="1"/>
            </p:cNvSpPr>
            <p:nvPr userDrawn="1"/>
          </p:nvSpPr>
          <p:spPr bwMode="auto">
            <a:xfrm>
              <a:off x="7585994"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42" name="Oval 711"/>
            <p:cNvSpPr>
              <a:spLocks noChangeAspect="1" noChangeArrowheads="1"/>
            </p:cNvSpPr>
            <p:nvPr userDrawn="1"/>
          </p:nvSpPr>
          <p:spPr bwMode="auto">
            <a:xfrm>
              <a:off x="140558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43" name="Oval 712"/>
            <p:cNvSpPr>
              <a:spLocks noChangeAspect="1" noChangeArrowheads="1"/>
            </p:cNvSpPr>
            <p:nvPr userDrawn="1"/>
          </p:nvSpPr>
          <p:spPr bwMode="auto">
            <a:xfrm>
              <a:off x="151867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44" name="Oval 713"/>
            <p:cNvSpPr>
              <a:spLocks noChangeAspect="1" noChangeArrowheads="1"/>
            </p:cNvSpPr>
            <p:nvPr userDrawn="1"/>
          </p:nvSpPr>
          <p:spPr bwMode="auto">
            <a:xfrm>
              <a:off x="1630247"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45" name="Oval 714"/>
            <p:cNvSpPr>
              <a:spLocks noChangeAspect="1" noChangeArrowheads="1"/>
            </p:cNvSpPr>
            <p:nvPr userDrawn="1"/>
          </p:nvSpPr>
          <p:spPr bwMode="auto">
            <a:xfrm>
              <a:off x="174333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46" name="Oval 715"/>
            <p:cNvSpPr>
              <a:spLocks noChangeAspect="1" noChangeArrowheads="1"/>
            </p:cNvSpPr>
            <p:nvPr userDrawn="1"/>
          </p:nvSpPr>
          <p:spPr bwMode="auto">
            <a:xfrm>
              <a:off x="185490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47" name="Oval 716"/>
            <p:cNvSpPr>
              <a:spLocks noChangeAspect="1" noChangeArrowheads="1"/>
            </p:cNvSpPr>
            <p:nvPr userDrawn="1"/>
          </p:nvSpPr>
          <p:spPr bwMode="auto">
            <a:xfrm>
              <a:off x="1967990"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48" name="Oval 717"/>
            <p:cNvSpPr>
              <a:spLocks noChangeAspect="1" noChangeArrowheads="1"/>
            </p:cNvSpPr>
            <p:nvPr userDrawn="1"/>
          </p:nvSpPr>
          <p:spPr bwMode="auto">
            <a:xfrm>
              <a:off x="2079566"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49" name="Oval 718"/>
            <p:cNvSpPr>
              <a:spLocks noChangeAspect="1" noChangeArrowheads="1"/>
            </p:cNvSpPr>
            <p:nvPr userDrawn="1"/>
          </p:nvSpPr>
          <p:spPr bwMode="auto">
            <a:xfrm>
              <a:off x="219265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50" name="Oval 719"/>
            <p:cNvSpPr>
              <a:spLocks noChangeAspect="1" noChangeArrowheads="1"/>
            </p:cNvSpPr>
            <p:nvPr userDrawn="1"/>
          </p:nvSpPr>
          <p:spPr bwMode="auto">
            <a:xfrm>
              <a:off x="230422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51" name="Oval 720"/>
            <p:cNvSpPr>
              <a:spLocks noChangeAspect="1" noChangeArrowheads="1"/>
            </p:cNvSpPr>
            <p:nvPr userDrawn="1"/>
          </p:nvSpPr>
          <p:spPr bwMode="auto">
            <a:xfrm>
              <a:off x="2417310"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52" name="Oval 721"/>
            <p:cNvSpPr>
              <a:spLocks noChangeAspect="1" noChangeArrowheads="1"/>
            </p:cNvSpPr>
            <p:nvPr userDrawn="1"/>
          </p:nvSpPr>
          <p:spPr bwMode="auto">
            <a:xfrm>
              <a:off x="2528886"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53" name="Oval 722"/>
            <p:cNvSpPr>
              <a:spLocks noChangeAspect="1" noChangeArrowheads="1"/>
            </p:cNvSpPr>
            <p:nvPr userDrawn="1"/>
          </p:nvSpPr>
          <p:spPr bwMode="auto">
            <a:xfrm>
              <a:off x="4103013"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54" name="Oval 723"/>
            <p:cNvSpPr>
              <a:spLocks noChangeAspect="1" noChangeArrowheads="1"/>
            </p:cNvSpPr>
            <p:nvPr userDrawn="1"/>
          </p:nvSpPr>
          <p:spPr bwMode="auto">
            <a:xfrm>
              <a:off x="4214589"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55" name="Oval 724"/>
            <p:cNvSpPr>
              <a:spLocks noChangeAspect="1" noChangeArrowheads="1"/>
            </p:cNvSpPr>
            <p:nvPr userDrawn="1"/>
          </p:nvSpPr>
          <p:spPr bwMode="auto">
            <a:xfrm>
              <a:off x="4663908"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56" name="Oval 725"/>
            <p:cNvSpPr>
              <a:spLocks noChangeAspect="1" noChangeArrowheads="1"/>
            </p:cNvSpPr>
            <p:nvPr userDrawn="1"/>
          </p:nvSpPr>
          <p:spPr bwMode="auto">
            <a:xfrm>
              <a:off x="4888568"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57" name="Oval 726"/>
            <p:cNvSpPr>
              <a:spLocks noChangeAspect="1" noChangeArrowheads="1"/>
            </p:cNvSpPr>
            <p:nvPr userDrawn="1"/>
          </p:nvSpPr>
          <p:spPr bwMode="auto">
            <a:xfrm>
              <a:off x="5001652"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58" name="Oval 727"/>
            <p:cNvSpPr>
              <a:spLocks noChangeAspect="1" noChangeArrowheads="1"/>
            </p:cNvSpPr>
            <p:nvPr userDrawn="1"/>
          </p:nvSpPr>
          <p:spPr bwMode="auto">
            <a:xfrm>
              <a:off x="5113228" y="2903796"/>
              <a:ext cx="85943" cy="85943"/>
            </a:xfrm>
            <a:prstGeom prst="ellipse">
              <a:avLst/>
            </a:prstGeom>
            <a:grpFill/>
            <a:ln>
              <a:noFill/>
            </a:ln>
            <a:effectLst/>
          </p:spPr>
          <p:txBody>
            <a:bodyPr wrap="none" anchor="ctr"/>
            <a:lstStyle/>
            <a:p>
              <a:pPr defTabSz="1242514">
                <a:defRPr/>
              </a:pPr>
              <a:endParaRPr lang="en-US" sz="2447" kern="0" dirty="0">
                <a:solidFill>
                  <a:srgbClr val="292929"/>
                </a:solidFill>
              </a:endParaRPr>
            </a:p>
          </p:txBody>
        </p:sp>
        <p:sp>
          <p:nvSpPr>
            <p:cNvPr id="1959" name="Oval 728"/>
            <p:cNvSpPr>
              <a:spLocks noChangeAspect="1" noChangeArrowheads="1"/>
            </p:cNvSpPr>
            <p:nvPr userDrawn="1"/>
          </p:nvSpPr>
          <p:spPr bwMode="auto">
            <a:xfrm>
              <a:off x="522631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60" name="Oval 729"/>
            <p:cNvSpPr>
              <a:spLocks noChangeAspect="1" noChangeArrowheads="1"/>
            </p:cNvSpPr>
            <p:nvPr userDrawn="1"/>
          </p:nvSpPr>
          <p:spPr bwMode="auto">
            <a:xfrm>
              <a:off x="5337887"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61" name="Oval 730"/>
            <p:cNvSpPr>
              <a:spLocks noChangeAspect="1" noChangeArrowheads="1"/>
            </p:cNvSpPr>
            <p:nvPr userDrawn="1"/>
          </p:nvSpPr>
          <p:spPr bwMode="auto">
            <a:xfrm>
              <a:off x="5450972"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62" name="Oval 731"/>
            <p:cNvSpPr>
              <a:spLocks noChangeAspect="1" noChangeArrowheads="1"/>
            </p:cNvSpPr>
            <p:nvPr userDrawn="1"/>
          </p:nvSpPr>
          <p:spPr bwMode="auto">
            <a:xfrm>
              <a:off x="567563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63" name="Oval 732"/>
            <p:cNvSpPr>
              <a:spLocks noChangeAspect="1" noChangeArrowheads="1"/>
            </p:cNvSpPr>
            <p:nvPr userDrawn="1"/>
          </p:nvSpPr>
          <p:spPr bwMode="auto">
            <a:xfrm>
              <a:off x="5787207"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64" name="Oval 733"/>
            <p:cNvSpPr>
              <a:spLocks noChangeAspect="1" noChangeArrowheads="1"/>
            </p:cNvSpPr>
            <p:nvPr userDrawn="1"/>
          </p:nvSpPr>
          <p:spPr bwMode="auto">
            <a:xfrm>
              <a:off x="590029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65" name="Oval 734"/>
            <p:cNvSpPr>
              <a:spLocks noChangeAspect="1" noChangeArrowheads="1"/>
            </p:cNvSpPr>
            <p:nvPr userDrawn="1"/>
          </p:nvSpPr>
          <p:spPr bwMode="auto">
            <a:xfrm>
              <a:off x="6013375"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66" name="Oval 735"/>
            <p:cNvSpPr>
              <a:spLocks noChangeAspect="1" noChangeArrowheads="1"/>
            </p:cNvSpPr>
            <p:nvPr userDrawn="1"/>
          </p:nvSpPr>
          <p:spPr bwMode="auto">
            <a:xfrm>
              <a:off x="612495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67" name="Oval 736"/>
            <p:cNvSpPr>
              <a:spLocks noChangeAspect="1" noChangeArrowheads="1"/>
            </p:cNvSpPr>
            <p:nvPr userDrawn="1"/>
          </p:nvSpPr>
          <p:spPr bwMode="auto">
            <a:xfrm>
              <a:off x="6238035"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68" name="Oval 737"/>
            <p:cNvSpPr>
              <a:spLocks noChangeAspect="1" noChangeArrowheads="1"/>
            </p:cNvSpPr>
            <p:nvPr userDrawn="1"/>
          </p:nvSpPr>
          <p:spPr bwMode="auto">
            <a:xfrm>
              <a:off x="634961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69" name="Oval 738"/>
            <p:cNvSpPr>
              <a:spLocks noChangeAspect="1" noChangeArrowheads="1"/>
            </p:cNvSpPr>
            <p:nvPr userDrawn="1"/>
          </p:nvSpPr>
          <p:spPr bwMode="auto">
            <a:xfrm>
              <a:off x="646269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70" name="Oval 739"/>
            <p:cNvSpPr>
              <a:spLocks noChangeAspect="1" noChangeArrowheads="1"/>
            </p:cNvSpPr>
            <p:nvPr userDrawn="1"/>
          </p:nvSpPr>
          <p:spPr bwMode="auto">
            <a:xfrm>
              <a:off x="657427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71" name="Oval 740"/>
            <p:cNvSpPr>
              <a:spLocks noChangeAspect="1" noChangeArrowheads="1"/>
            </p:cNvSpPr>
            <p:nvPr userDrawn="1"/>
          </p:nvSpPr>
          <p:spPr bwMode="auto">
            <a:xfrm>
              <a:off x="6687355"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72" name="Oval 741"/>
            <p:cNvSpPr>
              <a:spLocks noChangeAspect="1" noChangeArrowheads="1"/>
            </p:cNvSpPr>
            <p:nvPr userDrawn="1"/>
          </p:nvSpPr>
          <p:spPr bwMode="auto">
            <a:xfrm>
              <a:off x="679893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73" name="Oval 742"/>
            <p:cNvSpPr>
              <a:spLocks noChangeAspect="1" noChangeArrowheads="1"/>
            </p:cNvSpPr>
            <p:nvPr userDrawn="1"/>
          </p:nvSpPr>
          <p:spPr bwMode="auto">
            <a:xfrm>
              <a:off x="691201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74" name="Oval 743"/>
            <p:cNvSpPr>
              <a:spLocks noChangeAspect="1" noChangeArrowheads="1"/>
            </p:cNvSpPr>
            <p:nvPr userDrawn="1"/>
          </p:nvSpPr>
          <p:spPr bwMode="auto">
            <a:xfrm>
              <a:off x="702359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75" name="Oval 744"/>
            <p:cNvSpPr>
              <a:spLocks noChangeAspect="1" noChangeArrowheads="1"/>
            </p:cNvSpPr>
            <p:nvPr userDrawn="1"/>
          </p:nvSpPr>
          <p:spPr bwMode="auto">
            <a:xfrm>
              <a:off x="7136674"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76" name="Oval 745"/>
            <p:cNvSpPr>
              <a:spLocks noChangeAspect="1" noChangeArrowheads="1"/>
            </p:cNvSpPr>
            <p:nvPr userDrawn="1"/>
          </p:nvSpPr>
          <p:spPr bwMode="auto">
            <a:xfrm>
              <a:off x="736133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77" name="Oval 746"/>
            <p:cNvSpPr>
              <a:spLocks noChangeAspect="1" noChangeArrowheads="1"/>
            </p:cNvSpPr>
            <p:nvPr userDrawn="1"/>
          </p:nvSpPr>
          <p:spPr bwMode="auto">
            <a:xfrm>
              <a:off x="7585994" y="2903796"/>
              <a:ext cx="85943" cy="85943"/>
            </a:xfrm>
            <a:prstGeom prst="ellipse">
              <a:avLst/>
            </a:prstGeom>
            <a:grpFill/>
            <a:ln>
              <a:noFill/>
            </a:ln>
            <a:effectLst/>
          </p:spPr>
          <p:txBody>
            <a:bodyPr wrap="none" anchor="ctr"/>
            <a:lstStyle/>
            <a:p>
              <a:pPr defTabSz="1242514">
                <a:defRPr/>
              </a:pPr>
              <a:endParaRPr lang="en-US" sz="2447" kern="0" dirty="0">
                <a:solidFill>
                  <a:srgbClr val="292929"/>
                </a:solidFill>
              </a:endParaRPr>
            </a:p>
          </p:txBody>
        </p:sp>
        <p:sp>
          <p:nvSpPr>
            <p:cNvPr id="1978" name="Oval 747"/>
            <p:cNvSpPr>
              <a:spLocks noChangeAspect="1" noChangeArrowheads="1"/>
            </p:cNvSpPr>
            <p:nvPr userDrawn="1"/>
          </p:nvSpPr>
          <p:spPr bwMode="auto">
            <a:xfrm>
              <a:off x="151867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79" name="Oval 748"/>
            <p:cNvSpPr>
              <a:spLocks noChangeAspect="1" noChangeArrowheads="1"/>
            </p:cNvSpPr>
            <p:nvPr userDrawn="1"/>
          </p:nvSpPr>
          <p:spPr bwMode="auto">
            <a:xfrm>
              <a:off x="1630247"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80" name="Oval 749"/>
            <p:cNvSpPr>
              <a:spLocks noChangeAspect="1" noChangeArrowheads="1"/>
            </p:cNvSpPr>
            <p:nvPr userDrawn="1"/>
          </p:nvSpPr>
          <p:spPr bwMode="auto">
            <a:xfrm>
              <a:off x="174333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81" name="Oval 750"/>
            <p:cNvSpPr>
              <a:spLocks noChangeAspect="1" noChangeArrowheads="1"/>
            </p:cNvSpPr>
            <p:nvPr userDrawn="1"/>
          </p:nvSpPr>
          <p:spPr bwMode="auto">
            <a:xfrm>
              <a:off x="1854906"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82" name="Oval 751"/>
            <p:cNvSpPr>
              <a:spLocks noChangeAspect="1" noChangeArrowheads="1"/>
            </p:cNvSpPr>
            <p:nvPr userDrawn="1"/>
          </p:nvSpPr>
          <p:spPr bwMode="auto">
            <a:xfrm>
              <a:off x="1967990"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83" name="Oval 752"/>
            <p:cNvSpPr>
              <a:spLocks noChangeAspect="1" noChangeArrowheads="1"/>
            </p:cNvSpPr>
            <p:nvPr userDrawn="1"/>
          </p:nvSpPr>
          <p:spPr bwMode="auto">
            <a:xfrm>
              <a:off x="2079566"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84" name="Oval 753"/>
            <p:cNvSpPr>
              <a:spLocks noChangeAspect="1" noChangeArrowheads="1"/>
            </p:cNvSpPr>
            <p:nvPr userDrawn="1"/>
          </p:nvSpPr>
          <p:spPr bwMode="auto">
            <a:xfrm>
              <a:off x="219265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85" name="Oval 754"/>
            <p:cNvSpPr>
              <a:spLocks noChangeAspect="1" noChangeArrowheads="1"/>
            </p:cNvSpPr>
            <p:nvPr userDrawn="1"/>
          </p:nvSpPr>
          <p:spPr bwMode="auto">
            <a:xfrm>
              <a:off x="2304226"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86" name="Oval 755"/>
            <p:cNvSpPr>
              <a:spLocks noChangeAspect="1" noChangeArrowheads="1"/>
            </p:cNvSpPr>
            <p:nvPr userDrawn="1"/>
          </p:nvSpPr>
          <p:spPr bwMode="auto">
            <a:xfrm>
              <a:off x="2417310"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87" name="Oval 756"/>
            <p:cNvSpPr>
              <a:spLocks noChangeAspect="1" noChangeArrowheads="1"/>
            </p:cNvSpPr>
            <p:nvPr userDrawn="1"/>
          </p:nvSpPr>
          <p:spPr bwMode="auto">
            <a:xfrm>
              <a:off x="4214589"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88" name="Oval 757"/>
            <p:cNvSpPr>
              <a:spLocks noChangeAspect="1" noChangeArrowheads="1"/>
            </p:cNvSpPr>
            <p:nvPr userDrawn="1"/>
          </p:nvSpPr>
          <p:spPr bwMode="auto">
            <a:xfrm>
              <a:off x="4327672"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89" name="Oval 758"/>
            <p:cNvSpPr>
              <a:spLocks noChangeAspect="1" noChangeArrowheads="1"/>
            </p:cNvSpPr>
            <p:nvPr userDrawn="1"/>
          </p:nvSpPr>
          <p:spPr bwMode="auto">
            <a:xfrm>
              <a:off x="4439248"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90" name="Oval 759"/>
            <p:cNvSpPr>
              <a:spLocks noChangeAspect="1" noChangeArrowheads="1"/>
            </p:cNvSpPr>
            <p:nvPr userDrawn="1"/>
          </p:nvSpPr>
          <p:spPr bwMode="auto">
            <a:xfrm>
              <a:off x="4552332"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91" name="Oval 760"/>
            <p:cNvSpPr>
              <a:spLocks noChangeAspect="1" noChangeArrowheads="1"/>
            </p:cNvSpPr>
            <p:nvPr userDrawn="1"/>
          </p:nvSpPr>
          <p:spPr bwMode="auto">
            <a:xfrm>
              <a:off x="522631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92" name="Oval 761"/>
            <p:cNvSpPr>
              <a:spLocks noChangeAspect="1" noChangeArrowheads="1"/>
            </p:cNvSpPr>
            <p:nvPr userDrawn="1"/>
          </p:nvSpPr>
          <p:spPr bwMode="auto">
            <a:xfrm>
              <a:off x="5337887"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93" name="Oval 762"/>
            <p:cNvSpPr>
              <a:spLocks noChangeAspect="1" noChangeArrowheads="1"/>
            </p:cNvSpPr>
            <p:nvPr userDrawn="1"/>
          </p:nvSpPr>
          <p:spPr bwMode="auto">
            <a:xfrm>
              <a:off x="5450972"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94" name="Oval 763"/>
            <p:cNvSpPr>
              <a:spLocks noChangeAspect="1" noChangeArrowheads="1"/>
            </p:cNvSpPr>
            <p:nvPr userDrawn="1"/>
          </p:nvSpPr>
          <p:spPr bwMode="auto">
            <a:xfrm>
              <a:off x="5562548"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95" name="Oval 764"/>
            <p:cNvSpPr>
              <a:spLocks noChangeAspect="1" noChangeArrowheads="1"/>
            </p:cNvSpPr>
            <p:nvPr userDrawn="1"/>
          </p:nvSpPr>
          <p:spPr bwMode="auto">
            <a:xfrm>
              <a:off x="567563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96" name="Oval 765"/>
            <p:cNvSpPr>
              <a:spLocks noChangeAspect="1" noChangeArrowheads="1"/>
            </p:cNvSpPr>
            <p:nvPr userDrawn="1"/>
          </p:nvSpPr>
          <p:spPr bwMode="auto">
            <a:xfrm>
              <a:off x="5787207"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97" name="Oval 766"/>
            <p:cNvSpPr>
              <a:spLocks noChangeAspect="1" noChangeArrowheads="1"/>
            </p:cNvSpPr>
            <p:nvPr userDrawn="1"/>
          </p:nvSpPr>
          <p:spPr bwMode="auto">
            <a:xfrm>
              <a:off x="590029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98" name="Oval 767"/>
            <p:cNvSpPr>
              <a:spLocks noChangeAspect="1" noChangeArrowheads="1"/>
            </p:cNvSpPr>
            <p:nvPr userDrawn="1"/>
          </p:nvSpPr>
          <p:spPr bwMode="auto">
            <a:xfrm>
              <a:off x="6013375"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1999" name="Oval 768"/>
            <p:cNvSpPr>
              <a:spLocks noChangeAspect="1" noChangeArrowheads="1"/>
            </p:cNvSpPr>
            <p:nvPr userDrawn="1"/>
          </p:nvSpPr>
          <p:spPr bwMode="auto">
            <a:xfrm>
              <a:off x="612495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00" name="Oval 769"/>
            <p:cNvSpPr>
              <a:spLocks noChangeAspect="1" noChangeArrowheads="1"/>
            </p:cNvSpPr>
            <p:nvPr userDrawn="1"/>
          </p:nvSpPr>
          <p:spPr bwMode="auto">
            <a:xfrm>
              <a:off x="6238035"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01" name="Oval 770"/>
            <p:cNvSpPr>
              <a:spLocks noChangeAspect="1" noChangeArrowheads="1"/>
            </p:cNvSpPr>
            <p:nvPr userDrawn="1"/>
          </p:nvSpPr>
          <p:spPr bwMode="auto">
            <a:xfrm>
              <a:off x="634961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02" name="Oval 771"/>
            <p:cNvSpPr>
              <a:spLocks noChangeAspect="1" noChangeArrowheads="1"/>
            </p:cNvSpPr>
            <p:nvPr userDrawn="1"/>
          </p:nvSpPr>
          <p:spPr bwMode="auto">
            <a:xfrm>
              <a:off x="6462694"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03" name="Oval 772"/>
            <p:cNvSpPr>
              <a:spLocks noChangeAspect="1" noChangeArrowheads="1"/>
            </p:cNvSpPr>
            <p:nvPr userDrawn="1"/>
          </p:nvSpPr>
          <p:spPr bwMode="auto">
            <a:xfrm>
              <a:off x="657427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04" name="Oval 773"/>
            <p:cNvSpPr>
              <a:spLocks noChangeAspect="1" noChangeArrowheads="1"/>
            </p:cNvSpPr>
            <p:nvPr userDrawn="1"/>
          </p:nvSpPr>
          <p:spPr bwMode="auto">
            <a:xfrm>
              <a:off x="6687355"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05" name="Oval 774"/>
            <p:cNvSpPr>
              <a:spLocks noChangeAspect="1" noChangeArrowheads="1"/>
            </p:cNvSpPr>
            <p:nvPr userDrawn="1"/>
          </p:nvSpPr>
          <p:spPr bwMode="auto">
            <a:xfrm>
              <a:off x="679893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06" name="Oval 775"/>
            <p:cNvSpPr>
              <a:spLocks noChangeAspect="1" noChangeArrowheads="1"/>
            </p:cNvSpPr>
            <p:nvPr userDrawn="1"/>
          </p:nvSpPr>
          <p:spPr bwMode="auto">
            <a:xfrm>
              <a:off x="6912014"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07" name="Oval 776"/>
            <p:cNvSpPr>
              <a:spLocks noChangeAspect="1" noChangeArrowheads="1"/>
            </p:cNvSpPr>
            <p:nvPr userDrawn="1"/>
          </p:nvSpPr>
          <p:spPr bwMode="auto">
            <a:xfrm>
              <a:off x="702359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08" name="Oval 777"/>
            <p:cNvSpPr>
              <a:spLocks noChangeAspect="1" noChangeArrowheads="1"/>
            </p:cNvSpPr>
            <p:nvPr userDrawn="1"/>
          </p:nvSpPr>
          <p:spPr bwMode="auto">
            <a:xfrm>
              <a:off x="7136674"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09" name="Oval 778"/>
            <p:cNvSpPr>
              <a:spLocks noChangeAspect="1" noChangeArrowheads="1"/>
            </p:cNvSpPr>
            <p:nvPr userDrawn="1"/>
          </p:nvSpPr>
          <p:spPr bwMode="auto">
            <a:xfrm>
              <a:off x="747291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10" name="Oval 779"/>
            <p:cNvSpPr>
              <a:spLocks noChangeAspect="1" noChangeArrowheads="1"/>
            </p:cNvSpPr>
            <p:nvPr userDrawn="1"/>
          </p:nvSpPr>
          <p:spPr bwMode="auto">
            <a:xfrm>
              <a:off x="7585994"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11" name="Oval 780"/>
            <p:cNvSpPr>
              <a:spLocks noChangeAspect="1" noChangeArrowheads="1"/>
            </p:cNvSpPr>
            <p:nvPr userDrawn="1"/>
          </p:nvSpPr>
          <p:spPr bwMode="auto">
            <a:xfrm>
              <a:off x="1630247"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12" name="Oval 781"/>
            <p:cNvSpPr>
              <a:spLocks noChangeAspect="1" noChangeArrowheads="1"/>
            </p:cNvSpPr>
            <p:nvPr userDrawn="1"/>
          </p:nvSpPr>
          <p:spPr bwMode="auto">
            <a:xfrm>
              <a:off x="174333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13" name="Oval 782"/>
            <p:cNvSpPr>
              <a:spLocks noChangeAspect="1" noChangeArrowheads="1"/>
            </p:cNvSpPr>
            <p:nvPr userDrawn="1"/>
          </p:nvSpPr>
          <p:spPr bwMode="auto">
            <a:xfrm>
              <a:off x="1854906"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14" name="Oval 783"/>
            <p:cNvSpPr>
              <a:spLocks noChangeAspect="1" noChangeArrowheads="1"/>
            </p:cNvSpPr>
            <p:nvPr userDrawn="1"/>
          </p:nvSpPr>
          <p:spPr bwMode="auto">
            <a:xfrm>
              <a:off x="1967990"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15" name="Oval 784"/>
            <p:cNvSpPr>
              <a:spLocks noChangeAspect="1" noChangeArrowheads="1"/>
            </p:cNvSpPr>
            <p:nvPr userDrawn="1"/>
          </p:nvSpPr>
          <p:spPr bwMode="auto">
            <a:xfrm>
              <a:off x="2079566"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16" name="Oval 785"/>
            <p:cNvSpPr>
              <a:spLocks noChangeAspect="1" noChangeArrowheads="1"/>
            </p:cNvSpPr>
            <p:nvPr userDrawn="1"/>
          </p:nvSpPr>
          <p:spPr bwMode="auto">
            <a:xfrm>
              <a:off x="219265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17" name="Oval 786"/>
            <p:cNvSpPr>
              <a:spLocks noChangeAspect="1" noChangeArrowheads="1"/>
            </p:cNvSpPr>
            <p:nvPr userDrawn="1"/>
          </p:nvSpPr>
          <p:spPr bwMode="auto">
            <a:xfrm>
              <a:off x="2304226"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18" name="Oval 787"/>
            <p:cNvSpPr>
              <a:spLocks noChangeAspect="1" noChangeArrowheads="1"/>
            </p:cNvSpPr>
            <p:nvPr userDrawn="1"/>
          </p:nvSpPr>
          <p:spPr bwMode="auto">
            <a:xfrm>
              <a:off x="2417310"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19" name="Oval 788"/>
            <p:cNvSpPr>
              <a:spLocks noChangeAspect="1" noChangeArrowheads="1"/>
            </p:cNvSpPr>
            <p:nvPr userDrawn="1"/>
          </p:nvSpPr>
          <p:spPr bwMode="auto">
            <a:xfrm>
              <a:off x="4103013"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20" name="Oval 789"/>
            <p:cNvSpPr>
              <a:spLocks noChangeAspect="1" noChangeArrowheads="1"/>
            </p:cNvSpPr>
            <p:nvPr userDrawn="1"/>
          </p:nvSpPr>
          <p:spPr bwMode="auto">
            <a:xfrm>
              <a:off x="4214589"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21" name="Oval 790"/>
            <p:cNvSpPr>
              <a:spLocks noChangeAspect="1" noChangeArrowheads="1"/>
            </p:cNvSpPr>
            <p:nvPr userDrawn="1"/>
          </p:nvSpPr>
          <p:spPr bwMode="auto">
            <a:xfrm>
              <a:off x="4327672"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22" name="Oval 791"/>
            <p:cNvSpPr>
              <a:spLocks noChangeAspect="1" noChangeArrowheads="1"/>
            </p:cNvSpPr>
            <p:nvPr userDrawn="1"/>
          </p:nvSpPr>
          <p:spPr bwMode="auto">
            <a:xfrm>
              <a:off x="4439248"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23" name="Oval 792"/>
            <p:cNvSpPr>
              <a:spLocks noChangeAspect="1" noChangeArrowheads="1"/>
            </p:cNvSpPr>
            <p:nvPr userDrawn="1"/>
          </p:nvSpPr>
          <p:spPr bwMode="auto">
            <a:xfrm>
              <a:off x="455233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24" name="Oval 793"/>
            <p:cNvSpPr>
              <a:spLocks noChangeAspect="1" noChangeArrowheads="1"/>
            </p:cNvSpPr>
            <p:nvPr userDrawn="1"/>
          </p:nvSpPr>
          <p:spPr bwMode="auto">
            <a:xfrm>
              <a:off x="4663908"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25" name="Oval 794"/>
            <p:cNvSpPr>
              <a:spLocks noChangeAspect="1" noChangeArrowheads="1"/>
            </p:cNvSpPr>
            <p:nvPr userDrawn="1"/>
          </p:nvSpPr>
          <p:spPr bwMode="auto">
            <a:xfrm>
              <a:off x="4776992"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26" name="Oval 795"/>
            <p:cNvSpPr>
              <a:spLocks noChangeAspect="1" noChangeArrowheads="1"/>
            </p:cNvSpPr>
            <p:nvPr userDrawn="1"/>
          </p:nvSpPr>
          <p:spPr bwMode="auto">
            <a:xfrm>
              <a:off x="4888568"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27" name="Oval 796"/>
            <p:cNvSpPr>
              <a:spLocks noChangeAspect="1" noChangeArrowheads="1"/>
            </p:cNvSpPr>
            <p:nvPr userDrawn="1"/>
          </p:nvSpPr>
          <p:spPr bwMode="auto">
            <a:xfrm>
              <a:off x="500165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28" name="Oval 797"/>
            <p:cNvSpPr>
              <a:spLocks noChangeAspect="1" noChangeArrowheads="1"/>
            </p:cNvSpPr>
            <p:nvPr userDrawn="1"/>
          </p:nvSpPr>
          <p:spPr bwMode="auto">
            <a:xfrm>
              <a:off x="522631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29" name="Oval 798"/>
            <p:cNvSpPr>
              <a:spLocks noChangeAspect="1" noChangeArrowheads="1"/>
            </p:cNvSpPr>
            <p:nvPr userDrawn="1"/>
          </p:nvSpPr>
          <p:spPr bwMode="auto">
            <a:xfrm>
              <a:off x="5337887"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30" name="Oval 799"/>
            <p:cNvSpPr>
              <a:spLocks noChangeAspect="1" noChangeArrowheads="1"/>
            </p:cNvSpPr>
            <p:nvPr userDrawn="1"/>
          </p:nvSpPr>
          <p:spPr bwMode="auto">
            <a:xfrm>
              <a:off x="545097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31" name="Oval 800"/>
            <p:cNvSpPr>
              <a:spLocks noChangeAspect="1" noChangeArrowheads="1"/>
            </p:cNvSpPr>
            <p:nvPr userDrawn="1"/>
          </p:nvSpPr>
          <p:spPr bwMode="auto">
            <a:xfrm>
              <a:off x="5562548"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32" name="Oval 801"/>
            <p:cNvSpPr>
              <a:spLocks noChangeAspect="1" noChangeArrowheads="1"/>
            </p:cNvSpPr>
            <p:nvPr userDrawn="1"/>
          </p:nvSpPr>
          <p:spPr bwMode="auto">
            <a:xfrm>
              <a:off x="567563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33" name="Oval 802"/>
            <p:cNvSpPr>
              <a:spLocks noChangeAspect="1" noChangeArrowheads="1"/>
            </p:cNvSpPr>
            <p:nvPr userDrawn="1"/>
          </p:nvSpPr>
          <p:spPr bwMode="auto">
            <a:xfrm>
              <a:off x="5787207"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34" name="Oval 803"/>
            <p:cNvSpPr>
              <a:spLocks noChangeAspect="1" noChangeArrowheads="1"/>
            </p:cNvSpPr>
            <p:nvPr userDrawn="1"/>
          </p:nvSpPr>
          <p:spPr bwMode="auto">
            <a:xfrm>
              <a:off x="590029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35" name="Oval 804"/>
            <p:cNvSpPr>
              <a:spLocks noChangeAspect="1" noChangeArrowheads="1"/>
            </p:cNvSpPr>
            <p:nvPr userDrawn="1"/>
          </p:nvSpPr>
          <p:spPr bwMode="auto">
            <a:xfrm>
              <a:off x="6013375"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36" name="Oval 805"/>
            <p:cNvSpPr>
              <a:spLocks noChangeAspect="1" noChangeArrowheads="1"/>
            </p:cNvSpPr>
            <p:nvPr userDrawn="1"/>
          </p:nvSpPr>
          <p:spPr bwMode="auto">
            <a:xfrm>
              <a:off x="612495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37" name="Oval 806"/>
            <p:cNvSpPr>
              <a:spLocks noChangeAspect="1" noChangeArrowheads="1"/>
            </p:cNvSpPr>
            <p:nvPr userDrawn="1"/>
          </p:nvSpPr>
          <p:spPr bwMode="auto">
            <a:xfrm>
              <a:off x="6238035"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38" name="Oval 807"/>
            <p:cNvSpPr>
              <a:spLocks noChangeAspect="1" noChangeArrowheads="1"/>
            </p:cNvSpPr>
            <p:nvPr userDrawn="1"/>
          </p:nvSpPr>
          <p:spPr bwMode="auto">
            <a:xfrm>
              <a:off x="634961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39" name="Oval 808"/>
            <p:cNvSpPr>
              <a:spLocks noChangeAspect="1" noChangeArrowheads="1"/>
            </p:cNvSpPr>
            <p:nvPr userDrawn="1"/>
          </p:nvSpPr>
          <p:spPr bwMode="auto">
            <a:xfrm>
              <a:off x="6462694"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40" name="Oval 809"/>
            <p:cNvSpPr>
              <a:spLocks noChangeAspect="1" noChangeArrowheads="1"/>
            </p:cNvSpPr>
            <p:nvPr userDrawn="1"/>
          </p:nvSpPr>
          <p:spPr bwMode="auto">
            <a:xfrm>
              <a:off x="657427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41" name="Oval 810"/>
            <p:cNvSpPr>
              <a:spLocks noChangeAspect="1" noChangeArrowheads="1"/>
            </p:cNvSpPr>
            <p:nvPr userDrawn="1"/>
          </p:nvSpPr>
          <p:spPr bwMode="auto">
            <a:xfrm>
              <a:off x="6687355"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42" name="Oval 811"/>
            <p:cNvSpPr>
              <a:spLocks noChangeAspect="1" noChangeArrowheads="1"/>
            </p:cNvSpPr>
            <p:nvPr userDrawn="1"/>
          </p:nvSpPr>
          <p:spPr bwMode="auto">
            <a:xfrm>
              <a:off x="679893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43" name="Oval 812"/>
            <p:cNvSpPr>
              <a:spLocks noChangeAspect="1" noChangeArrowheads="1"/>
            </p:cNvSpPr>
            <p:nvPr userDrawn="1"/>
          </p:nvSpPr>
          <p:spPr bwMode="auto">
            <a:xfrm>
              <a:off x="6912014"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44" name="Oval 813"/>
            <p:cNvSpPr>
              <a:spLocks noChangeAspect="1" noChangeArrowheads="1"/>
            </p:cNvSpPr>
            <p:nvPr userDrawn="1"/>
          </p:nvSpPr>
          <p:spPr bwMode="auto">
            <a:xfrm>
              <a:off x="702359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45" name="Oval 814"/>
            <p:cNvSpPr>
              <a:spLocks noChangeAspect="1" noChangeArrowheads="1"/>
            </p:cNvSpPr>
            <p:nvPr userDrawn="1"/>
          </p:nvSpPr>
          <p:spPr bwMode="auto">
            <a:xfrm>
              <a:off x="7136674"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46" name="Oval 815"/>
            <p:cNvSpPr>
              <a:spLocks noChangeAspect="1" noChangeArrowheads="1"/>
            </p:cNvSpPr>
            <p:nvPr userDrawn="1"/>
          </p:nvSpPr>
          <p:spPr bwMode="auto">
            <a:xfrm>
              <a:off x="1630247"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47" name="Oval 816"/>
            <p:cNvSpPr>
              <a:spLocks noChangeAspect="1" noChangeArrowheads="1"/>
            </p:cNvSpPr>
            <p:nvPr userDrawn="1"/>
          </p:nvSpPr>
          <p:spPr bwMode="auto">
            <a:xfrm>
              <a:off x="174333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48" name="Oval 817"/>
            <p:cNvSpPr>
              <a:spLocks noChangeAspect="1" noChangeArrowheads="1"/>
            </p:cNvSpPr>
            <p:nvPr userDrawn="1"/>
          </p:nvSpPr>
          <p:spPr bwMode="auto">
            <a:xfrm>
              <a:off x="1854906"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49" name="Oval 818"/>
            <p:cNvSpPr>
              <a:spLocks noChangeAspect="1" noChangeArrowheads="1"/>
            </p:cNvSpPr>
            <p:nvPr userDrawn="1"/>
          </p:nvSpPr>
          <p:spPr bwMode="auto">
            <a:xfrm>
              <a:off x="1967990"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50" name="Oval 819"/>
            <p:cNvSpPr>
              <a:spLocks noChangeAspect="1" noChangeArrowheads="1"/>
            </p:cNvSpPr>
            <p:nvPr userDrawn="1"/>
          </p:nvSpPr>
          <p:spPr bwMode="auto">
            <a:xfrm>
              <a:off x="2417310"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51" name="Oval 820"/>
            <p:cNvSpPr>
              <a:spLocks noChangeAspect="1" noChangeArrowheads="1"/>
            </p:cNvSpPr>
            <p:nvPr userDrawn="1"/>
          </p:nvSpPr>
          <p:spPr bwMode="auto">
            <a:xfrm>
              <a:off x="4103013"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52" name="Oval 821"/>
            <p:cNvSpPr>
              <a:spLocks noChangeAspect="1" noChangeArrowheads="1"/>
            </p:cNvSpPr>
            <p:nvPr userDrawn="1"/>
          </p:nvSpPr>
          <p:spPr bwMode="auto">
            <a:xfrm>
              <a:off x="4214589"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53" name="Oval 822"/>
            <p:cNvSpPr>
              <a:spLocks noChangeAspect="1" noChangeArrowheads="1"/>
            </p:cNvSpPr>
            <p:nvPr userDrawn="1"/>
          </p:nvSpPr>
          <p:spPr bwMode="auto">
            <a:xfrm>
              <a:off x="4327672"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54" name="Oval 823"/>
            <p:cNvSpPr>
              <a:spLocks noChangeAspect="1" noChangeArrowheads="1"/>
            </p:cNvSpPr>
            <p:nvPr userDrawn="1"/>
          </p:nvSpPr>
          <p:spPr bwMode="auto">
            <a:xfrm>
              <a:off x="4439248"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55" name="Oval 824"/>
            <p:cNvSpPr>
              <a:spLocks noChangeAspect="1" noChangeArrowheads="1"/>
            </p:cNvSpPr>
            <p:nvPr userDrawn="1"/>
          </p:nvSpPr>
          <p:spPr bwMode="auto">
            <a:xfrm>
              <a:off x="455233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56" name="Oval 825"/>
            <p:cNvSpPr>
              <a:spLocks noChangeAspect="1" noChangeArrowheads="1"/>
            </p:cNvSpPr>
            <p:nvPr userDrawn="1"/>
          </p:nvSpPr>
          <p:spPr bwMode="auto">
            <a:xfrm>
              <a:off x="466390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57" name="Oval 826"/>
            <p:cNvSpPr>
              <a:spLocks noChangeAspect="1" noChangeArrowheads="1"/>
            </p:cNvSpPr>
            <p:nvPr userDrawn="1"/>
          </p:nvSpPr>
          <p:spPr bwMode="auto">
            <a:xfrm>
              <a:off x="4776992"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58" name="Oval 827"/>
            <p:cNvSpPr>
              <a:spLocks noChangeAspect="1" noChangeArrowheads="1"/>
            </p:cNvSpPr>
            <p:nvPr userDrawn="1"/>
          </p:nvSpPr>
          <p:spPr bwMode="auto">
            <a:xfrm>
              <a:off x="4888568"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59" name="Oval 828"/>
            <p:cNvSpPr>
              <a:spLocks noChangeAspect="1" noChangeArrowheads="1"/>
            </p:cNvSpPr>
            <p:nvPr userDrawn="1"/>
          </p:nvSpPr>
          <p:spPr bwMode="auto">
            <a:xfrm>
              <a:off x="500165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60" name="Oval 829"/>
            <p:cNvSpPr>
              <a:spLocks noChangeAspect="1" noChangeArrowheads="1"/>
            </p:cNvSpPr>
            <p:nvPr userDrawn="1"/>
          </p:nvSpPr>
          <p:spPr bwMode="auto">
            <a:xfrm>
              <a:off x="511322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61" name="Oval 830"/>
            <p:cNvSpPr>
              <a:spLocks noChangeAspect="1" noChangeArrowheads="1"/>
            </p:cNvSpPr>
            <p:nvPr userDrawn="1"/>
          </p:nvSpPr>
          <p:spPr bwMode="auto">
            <a:xfrm>
              <a:off x="522631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62" name="Oval 831"/>
            <p:cNvSpPr>
              <a:spLocks noChangeAspect="1" noChangeArrowheads="1"/>
            </p:cNvSpPr>
            <p:nvPr userDrawn="1"/>
          </p:nvSpPr>
          <p:spPr bwMode="auto">
            <a:xfrm>
              <a:off x="5337887"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63" name="Oval 832"/>
            <p:cNvSpPr>
              <a:spLocks noChangeAspect="1" noChangeArrowheads="1"/>
            </p:cNvSpPr>
            <p:nvPr userDrawn="1"/>
          </p:nvSpPr>
          <p:spPr bwMode="auto">
            <a:xfrm>
              <a:off x="545097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64" name="Oval 833"/>
            <p:cNvSpPr>
              <a:spLocks noChangeAspect="1" noChangeArrowheads="1"/>
            </p:cNvSpPr>
            <p:nvPr userDrawn="1"/>
          </p:nvSpPr>
          <p:spPr bwMode="auto">
            <a:xfrm>
              <a:off x="556254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65" name="Oval 834"/>
            <p:cNvSpPr>
              <a:spLocks noChangeAspect="1" noChangeArrowheads="1"/>
            </p:cNvSpPr>
            <p:nvPr userDrawn="1"/>
          </p:nvSpPr>
          <p:spPr bwMode="auto">
            <a:xfrm>
              <a:off x="567563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66" name="Oval 835"/>
            <p:cNvSpPr>
              <a:spLocks noChangeAspect="1" noChangeArrowheads="1"/>
            </p:cNvSpPr>
            <p:nvPr userDrawn="1"/>
          </p:nvSpPr>
          <p:spPr bwMode="auto">
            <a:xfrm>
              <a:off x="5787207"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67" name="Oval 836"/>
            <p:cNvSpPr>
              <a:spLocks noChangeAspect="1" noChangeArrowheads="1"/>
            </p:cNvSpPr>
            <p:nvPr userDrawn="1"/>
          </p:nvSpPr>
          <p:spPr bwMode="auto">
            <a:xfrm>
              <a:off x="590029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68" name="Oval 837"/>
            <p:cNvSpPr>
              <a:spLocks noChangeAspect="1" noChangeArrowheads="1"/>
            </p:cNvSpPr>
            <p:nvPr userDrawn="1"/>
          </p:nvSpPr>
          <p:spPr bwMode="auto">
            <a:xfrm>
              <a:off x="6013375"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69" name="Oval 838"/>
            <p:cNvSpPr>
              <a:spLocks noChangeAspect="1" noChangeArrowheads="1"/>
            </p:cNvSpPr>
            <p:nvPr userDrawn="1"/>
          </p:nvSpPr>
          <p:spPr bwMode="auto">
            <a:xfrm>
              <a:off x="612495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70" name="Oval 839"/>
            <p:cNvSpPr>
              <a:spLocks noChangeAspect="1" noChangeArrowheads="1"/>
            </p:cNvSpPr>
            <p:nvPr userDrawn="1"/>
          </p:nvSpPr>
          <p:spPr bwMode="auto">
            <a:xfrm>
              <a:off x="6238035"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71" name="Oval 840"/>
            <p:cNvSpPr>
              <a:spLocks noChangeAspect="1" noChangeArrowheads="1"/>
            </p:cNvSpPr>
            <p:nvPr userDrawn="1"/>
          </p:nvSpPr>
          <p:spPr bwMode="auto">
            <a:xfrm>
              <a:off x="634961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72" name="Oval 841"/>
            <p:cNvSpPr>
              <a:spLocks noChangeAspect="1" noChangeArrowheads="1"/>
            </p:cNvSpPr>
            <p:nvPr userDrawn="1"/>
          </p:nvSpPr>
          <p:spPr bwMode="auto">
            <a:xfrm>
              <a:off x="6462694"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73" name="Oval 842"/>
            <p:cNvSpPr>
              <a:spLocks noChangeAspect="1" noChangeArrowheads="1"/>
            </p:cNvSpPr>
            <p:nvPr userDrawn="1"/>
          </p:nvSpPr>
          <p:spPr bwMode="auto">
            <a:xfrm>
              <a:off x="657427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74" name="Oval 843"/>
            <p:cNvSpPr>
              <a:spLocks noChangeAspect="1" noChangeArrowheads="1"/>
            </p:cNvSpPr>
            <p:nvPr userDrawn="1"/>
          </p:nvSpPr>
          <p:spPr bwMode="auto">
            <a:xfrm>
              <a:off x="6687355"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75" name="Oval 844"/>
            <p:cNvSpPr>
              <a:spLocks noChangeAspect="1" noChangeArrowheads="1"/>
            </p:cNvSpPr>
            <p:nvPr userDrawn="1"/>
          </p:nvSpPr>
          <p:spPr bwMode="auto">
            <a:xfrm>
              <a:off x="679893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76" name="Oval 845"/>
            <p:cNvSpPr>
              <a:spLocks noChangeAspect="1" noChangeArrowheads="1"/>
            </p:cNvSpPr>
            <p:nvPr userDrawn="1"/>
          </p:nvSpPr>
          <p:spPr bwMode="auto">
            <a:xfrm>
              <a:off x="6912014"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77" name="Oval 846"/>
            <p:cNvSpPr>
              <a:spLocks noChangeAspect="1" noChangeArrowheads="1"/>
            </p:cNvSpPr>
            <p:nvPr userDrawn="1"/>
          </p:nvSpPr>
          <p:spPr bwMode="auto">
            <a:xfrm>
              <a:off x="702359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78" name="Oval 847"/>
            <p:cNvSpPr>
              <a:spLocks noChangeAspect="1" noChangeArrowheads="1"/>
            </p:cNvSpPr>
            <p:nvPr userDrawn="1"/>
          </p:nvSpPr>
          <p:spPr bwMode="auto">
            <a:xfrm>
              <a:off x="7136674"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79" name="Oval 848"/>
            <p:cNvSpPr>
              <a:spLocks noChangeAspect="1" noChangeArrowheads="1"/>
            </p:cNvSpPr>
            <p:nvPr userDrawn="1"/>
          </p:nvSpPr>
          <p:spPr bwMode="auto">
            <a:xfrm>
              <a:off x="174333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80" name="Oval 849"/>
            <p:cNvSpPr>
              <a:spLocks noChangeAspect="1" noChangeArrowheads="1"/>
            </p:cNvSpPr>
            <p:nvPr userDrawn="1"/>
          </p:nvSpPr>
          <p:spPr bwMode="auto">
            <a:xfrm>
              <a:off x="1854906"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81" name="Oval 850"/>
            <p:cNvSpPr>
              <a:spLocks noChangeAspect="1" noChangeArrowheads="1"/>
            </p:cNvSpPr>
            <p:nvPr userDrawn="1"/>
          </p:nvSpPr>
          <p:spPr bwMode="auto">
            <a:xfrm>
              <a:off x="1967990"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82" name="Oval 851"/>
            <p:cNvSpPr>
              <a:spLocks noChangeAspect="1" noChangeArrowheads="1"/>
            </p:cNvSpPr>
            <p:nvPr userDrawn="1"/>
          </p:nvSpPr>
          <p:spPr bwMode="auto">
            <a:xfrm>
              <a:off x="398992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83" name="Oval 852"/>
            <p:cNvSpPr>
              <a:spLocks noChangeAspect="1" noChangeArrowheads="1"/>
            </p:cNvSpPr>
            <p:nvPr userDrawn="1"/>
          </p:nvSpPr>
          <p:spPr bwMode="auto">
            <a:xfrm>
              <a:off x="4103013"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84" name="Oval 853"/>
            <p:cNvSpPr>
              <a:spLocks noChangeAspect="1" noChangeArrowheads="1"/>
            </p:cNvSpPr>
            <p:nvPr userDrawn="1"/>
          </p:nvSpPr>
          <p:spPr bwMode="auto">
            <a:xfrm>
              <a:off x="4214589"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85" name="Oval 854"/>
            <p:cNvSpPr>
              <a:spLocks noChangeAspect="1" noChangeArrowheads="1"/>
            </p:cNvSpPr>
            <p:nvPr userDrawn="1"/>
          </p:nvSpPr>
          <p:spPr bwMode="auto">
            <a:xfrm>
              <a:off x="4327672"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86" name="Oval 855"/>
            <p:cNvSpPr>
              <a:spLocks noChangeAspect="1" noChangeArrowheads="1"/>
            </p:cNvSpPr>
            <p:nvPr userDrawn="1"/>
          </p:nvSpPr>
          <p:spPr bwMode="auto">
            <a:xfrm>
              <a:off x="443924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87" name="Oval 856"/>
            <p:cNvSpPr>
              <a:spLocks noChangeAspect="1" noChangeArrowheads="1"/>
            </p:cNvSpPr>
            <p:nvPr userDrawn="1"/>
          </p:nvSpPr>
          <p:spPr bwMode="auto">
            <a:xfrm>
              <a:off x="455233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88" name="Oval 857"/>
            <p:cNvSpPr>
              <a:spLocks noChangeAspect="1" noChangeArrowheads="1"/>
            </p:cNvSpPr>
            <p:nvPr userDrawn="1"/>
          </p:nvSpPr>
          <p:spPr bwMode="auto">
            <a:xfrm>
              <a:off x="466390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89" name="Oval 858"/>
            <p:cNvSpPr>
              <a:spLocks noChangeAspect="1" noChangeArrowheads="1"/>
            </p:cNvSpPr>
            <p:nvPr userDrawn="1"/>
          </p:nvSpPr>
          <p:spPr bwMode="auto">
            <a:xfrm>
              <a:off x="4776992"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90" name="Oval 859"/>
            <p:cNvSpPr>
              <a:spLocks noChangeAspect="1" noChangeArrowheads="1"/>
            </p:cNvSpPr>
            <p:nvPr userDrawn="1"/>
          </p:nvSpPr>
          <p:spPr bwMode="auto">
            <a:xfrm>
              <a:off x="488856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91" name="Oval 860"/>
            <p:cNvSpPr>
              <a:spLocks noChangeAspect="1" noChangeArrowheads="1"/>
            </p:cNvSpPr>
            <p:nvPr userDrawn="1"/>
          </p:nvSpPr>
          <p:spPr bwMode="auto">
            <a:xfrm>
              <a:off x="500165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92" name="Oval 861"/>
            <p:cNvSpPr>
              <a:spLocks noChangeAspect="1" noChangeArrowheads="1"/>
            </p:cNvSpPr>
            <p:nvPr userDrawn="1"/>
          </p:nvSpPr>
          <p:spPr bwMode="auto">
            <a:xfrm>
              <a:off x="511322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93" name="Oval 862"/>
            <p:cNvSpPr>
              <a:spLocks noChangeAspect="1" noChangeArrowheads="1"/>
            </p:cNvSpPr>
            <p:nvPr userDrawn="1"/>
          </p:nvSpPr>
          <p:spPr bwMode="auto">
            <a:xfrm>
              <a:off x="522631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94" name="Oval 863"/>
            <p:cNvSpPr>
              <a:spLocks noChangeAspect="1" noChangeArrowheads="1"/>
            </p:cNvSpPr>
            <p:nvPr userDrawn="1"/>
          </p:nvSpPr>
          <p:spPr bwMode="auto">
            <a:xfrm>
              <a:off x="5337887"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95" name="Oval 864"/>
            <p:cNvSpPr>
              <a:spLocks noChangeAspect="1" noChangeArrowheads="1"/>
            </p:cNvSpPr>
            <p:nvPr userDrawn="1"/>
          </p:nvSpPr>
          <p:spPr bwMode="auto">
            <a:xfrm>
              <a:off x="545097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96" name="Oval 865"/>
            <p:cNvSpPr>
              <a:spLocks noChangeAspect="1" noChangeArrowheads="1"/>
            </p:cNvSpPr>
            <p:nvPr userDrawn="1"/>
          </p:nvSpPr>
          <p:spPr bwMode="auto">
            <a:xfrm>
              <a:off x="556254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97" name="Oval 866"/>
            <p:cNvSpPr>
              <a:spLocks noChangeAspect="1" noChangeArrowheads="1"/>
            </p:cNvSpPr>
            <p:nvPr userDrawn="1"/>
          </p:nvSpPr>
          <p:spPr bwMode="auto">
            <a:xfrm>
              <a:off x="567563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98" name="Oval 867"/>
            <p:cNvSpPr>
              <a:spLocks noChangeAspect="1" noChangeArrowheads="1"/>
            </p:cNvSpPr>
            <p:nvPr userDrawn="1"/>
          </p:nvSpPr>
          <p:spPr bwMode="auto">
            <a:xfrm>
              <a:off x="5787207"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099" name="Oval 868"/>
            <p:cNvSpPr>
              <a:spLocks noChangeAspect="1" noChangeArrowheads="1"/>
            </p:cNvSpPr>
            <p:nvPr userDrawn="1"/>
          </p:nvSpPr>
          <p:spPr bwMode="auto">
            <a:xfrm>
              <a:off x="590029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00" name="Oval 869"/>
            <p:cNvSpPr>
              <a:spLocks noChangeAspect="1" noChangeArrowheads="1"/>
            </p:cNvSpPr>
            <p:nvPr userDrawn="1"/>
          </p:nvSpPr>
          <p:spPr bwMode="auto">
            <a:xfrm>
              <a:off x="6013375"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01" name="Oval 870"/>
            <p:cNvSpPr>
              <a:spLocks noChangeAspect="1" noChangeArrowheads="1"/>
            </p:cNvSpPr>
            <p:nvPr userDrawn="1"/>
          </p:nvSpPr>
          <p:spPr bwMode="auto">
            <a:xfrm>
              <a:off x="612495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02" name="Oval 871"/>
            <p:cNvSpPr>
              <a:spLocks noChangeAspect="1" noChangeArrowheads="1"/>
            </p:cNvSpPr>
            <p:nvPr userDrawn="1"/>
          </p:nvSpPr>
          <p:spPr bwMode="auto">
            <a:xfrm>
              <a:off x="6238035"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03" name="Oval 872"/>
            <p:cNvSpPr>
              <a:spLocks noChangeAspect="1" noChangeArrowheads="1"/>
            </p:cNvSpPr>
            <p:nvPr userDrawn="1"/>
          </p:nvSpPr>
          <p:spPr bwMode="auto">
            <a:xfrm>
              <a:off x="634961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04" name="Oval 873"/>
            <p:cNvSpPr>
              <a:spLocks noChangeAspect="1" noChangeArrowheads="1"/>
            </p:cNvSpPr>
            <p:nvPr userDrawn="1"/>
          </p:nvSpPr>
          <p:spPr bwMode="auto">
            <a:xfrm>
              <a:off x="6462694"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05" name="Oval 874"/>
            <p:cNvSpPr>
              <a:spLocks noChangeAspect="1" noChangeArrowheads="1"/>
            </p:cNvSpPr>
            <p:nvPr userDrawn="1"/>
          </p:nvSpPr>
          <p:spPr bwMode="auto">
            <a:xfrm>
              <a:off x="657427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06" name="Oval 875"/>
            <p:cNvSpPr>
              <a:spLocks noChangeAspect="1" noChangeArrowheads="1"/>
            </p:cNvSpPr>
            <p:nvPr userDrawn="1"/>
          </p:nvSpPr>
          <p:spPr bwMode="auto">
            <a:xfrm>
              <a:off x="6687355"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07" name="Oval 876"/>
            <p:cNvSpPr>
              <a:spLocks noChangeAspect="1" noChangeArrowheads="1"/>
            </p:cNvSpPr>
            <p:nvPr userDrawn="1"/>
          </p:nvSpPr>
          <p:spPr bwMode="auto">
            <a:xfrm>
              <a:off x="679893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08" name="Oval 877"/>
            <p:cNvSpPr>
              <a:spLocks noChangeAspect="1" noChangeArrowheads="1"/>
            </p:cNvSpPr>
            <p:nvPr userDrawn="1"/>
          </p:nvSpPr>
          <p:spPr bwMode="auto">
            <a:xfrm>
              <a:off x="6912014"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09" name="Oval 878"/>
            <p:cNvSpPr>
              <a:spLocks noChangeAspect="1" noChangeArrowheads="1"/>
            </p:cNvSpPr>
            <p:nvPr userDrawn="1"/>
          </p:nvSpPr>
          <p:spPr bwMode="auto">
            <a:xfrm>
              <a:off x="702359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10" name="Oval 879"/>
            <p:cNvSpPr>
              <a:spLocks noChangeAspect="1" noChangeArrowheads="1"/>
            </p:cNvSpPr>
            <p:nvPr userDrawn="1"/>
          </p:nvSpPr>
          <p:spPr bwMode="auto">
            <a:xfrm>
              <a:off x="7136674"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11" name="Oval 880"/>
            <p:cNvSpPr>
              <a:spLocks noChangeAspect="1" noChangeArrowheads="1"/>
            </p:cNvSpPr>
            <p:nvPr userDrawn="1"/>
          </p:nvSpPr>
          <p:spPr bwMode="auto">
            <a:xfrm>
              <a:off x="1854906"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12" name="Oval 881"/>
            <p:cNvSpPr>
              <a:spLocks noChangeAspect="1" noChangeArrowheads="1"/>
            </p:cNvSpPr>
            <p:nvPr userDrawn="1"/>
          </p:nvSpPr>
          <p:spPr bwMode="auto">
            <a:xfrm>
              <a:off x="1967990"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13" name="Oval 882"/>
            <p:cNvSpPr>
              <a:spLocks noChangeAspect="1" noChangeArrowheads="1"/>
            </p:cNvSpPr>
            <p:nvPr userDrawn="1"/>
          </p:nvSpPr>
          <p:spPr bwMode="auto">
            <a:xfrm>
              <a:off x="2192650"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14" name="Oval 883"/>
            <p:cNvSpPr>
              <a:spLocks noChangeAspect="1" noChangeArrowheads="1"/>
            </p:cNvSpPr>
            <p:nvPr userDrawn="1"/>
          </p:nvSpPr>
          <p:spPr bwMode="auto">
            <a:xfrm>
              <a:off x="2417310"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15" name="Oval 884"/>
            <p:cNvSpPr>
              <a:spLocks noChangeAspect="1" noChangeArrowheads="1"/>
            </p:cNvSpPr>
            <p:nvPr userDrawn="1"/>
          </p:nvSpPr>
          <p:spPr bwMode="auto">
            <a:xfrm>
              <a:off x="398992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16" name="Oval 885"/>
            <p:cNvSpPr>
              <a:spLocks noChangeAspect="1" noChangeArrowheads="1"/>
            </p:cNvSpPr>
            <p:nvPr userDrawn="1"/>
          </p:nvSpPr>
          <p:spPr bwMode="auto">
            <a:xfrm>
              <a:off x="4103013"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17" name="Oval 886"/>
            <p:cNvSpPr>
              <a:spLocks noChangeAspect="1" noChangeArrowheads="1"/>
            </p:cNvSpPr>
            <p:nvPr userDrawn="1"/>
          </p:nvSpPr>
          <p:spPr bwMode="auto">
            <a:xfrm>
              <a:off x="4214589"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18" name="Oval 887"/>
            <p:cNvSpPr>
              <a:spLocks noChangeAspect="1" noChangeArrowheads="1"/>
            </p:cNvSpPr>
            <p:nvPr userDrawn="1"/>
          </p:nvSpPr>
          <p:spPr bwMode="auto">
            <a:xfrm>
              <a:off x="4327672"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19" name="Oval 888"/>
            <p:cNvSpPr>
              <a:spLocks noChangeAspect="1" noChangeArrowheads="1"/>
            </p:cNvSpPr>
            <p:nvPr userDrawn="1"/>
          </p:nvSpPr>
          <p:spPr bwMode="auto">
            <a:xfrm>
              <a:off x="443924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20" name="Oval 889"/>
            <p:cNvSpPr>
              <a:spLocks noChangeAspect="1" noChangeArrowheads="1"/>
            </p:cNvSpPr>
            <p:nvPr userDrawn="1"/>
          </p:nvSpPr>
          <p:spPr bwMode="auto">
            <a:xfrm>
              <a:off x="455233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21" name="Oval 890"/>
            <p:cNvSpPr>
              <a:spLocks noChangeAspect="1" noChangeArrowheads="1"/>
            </p:cNvSpPr>
            <p:nvPr userDrawn="1"/>
          </p:nvSpPr>
          <p:spPr bwMode="auto">
            <a:xfrm>
              <a:off x="466390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22" name="Oval 891"/>
            <p:cNvSpPr>
              <a:spLocks noChangeAspect="1" noChangeArrowheads="1"/>
            </p:cNvSpPr>
            <p:nvPr userDrawn="1"/>
          </p:nvSpPr>
          <p:spPr bwMode="auto">
            <a:xfrm>
              <a:off x="4776992"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23" name="Oval 892"/>
            <p:cNvSpPr>
              <a:spLocks noChangeAspect="1" noChangeArrowheads="1"/>
            </p:cNvSpPr>
            <p:nvPr userDrawn="1"/>
          </p:nvSpPr>
          <p:spPr bwMode="auto">
            <a:xfrm>
              <a:off x="488856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24" name="Oval 893"/>
            <p:cNvSpPr>
              <a:spLocks noChangeAspect="1" noChangeArrowheads="1"/>
            </p:cNvSpPr>
            <p:nvPr userDrawn="1"/>
          </p:nvSpPr>
          <p:spPr bwMode="auto">
            <a:xfrm>
              <a:off x="500165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25" name="Oval 894"/>
            <p:cNvSpPr>
              <a:spLocks noChangeAspect="1" noChangeArrowheads="1"/>
            </p:cNvSpPr>
            <p:nvPr userDrawn="1"/>
          </p:nvSpPr>
          <p:spPr bwMode="auto">
            <a:xfrm>
              <a:off x="511322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26" name="Oval 895"/>
            <p:cNvSpPr>
              <a:spLocks noChangeAspect="1" noChangeArrowheads="1"/>
            </p:cNvSpPr>
            <p:nvPr userDrawn="1"/>
          </p:nvSpPr>
          <p:spPr bwMode="auto">
            <a:xfrm>
              <a:off x="5337887"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27" name="Oval 896"/>
            <p:cNvSpPr>
              <a:spLocks noChangeAspect="1" noChangeArrowheads="1"/>
            </p:cNvSpPr>
            <p:nvPr userDrawn="1"/>
          </p:nvSpPr>
          <p:spPr bwMode="auto">
            <a:xfrm>
              <a:off x="545097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28" name="Oval 897"/>
            <p:cNvSpPr>
              <a:spLocks noChangeAspect="1" noChangeArrowheads="1"/>
            </p:cNvSpPr>
            <p:nvPr userDrawn="1"/>
          </p:nvSpPr>
          <p:spPr bwMode="auto">
            <a:xfrm>
              <a:off x="556254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29" name="Oval 898"/>
            <p:cNvSpPr>
              <a:spLocks noChangeAspect="1" noChangeArrowheads="1"/>
            </p:cNvSpPr>
            <p:nvPr userDrawn="1"/>
          </p:nvSpPr>
          <p:spPr bwMode="auto">
            <a:xfrm>
              <a:off x="5675631"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30" name="Oval 899"/>
            <p:cNvSpPr>
              <a:spLocks noChangeAspect="1" noChangeArrowheads="1"/>
            </p:cNvSpPr>
            <p:nvPr userDrawn="1"/>
          </p:nvSpPr>
          <p:spPr bwMode="auto">
            <a:xfrm>
              <a:off x="6013375"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31" name="Oval 900"/>
            <p:cNvSpPr>
              <a:spLocks noChangeAspect="1" noChangeArrowheads="1"/>
            </p:cNvSpPr>
            <p:nvPr userDrawn="1"/>
          </p:nvSpPr>
          <p:spPr bwMode="auto">
            <a:xfrm>
              <a:off x="6124951"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32" name="Oval 901"/>
            <p:cNvSpPr>
              <a:spLocks noChangeAspect="1" noChangeArrowheads="1"/>
            </p:cNvSpPr>
            <p:nvPr userDrawn="1"/>
          </p:nvSpPr>
          <p:spPr bwMode="auto">
            <a:xfrm>
              <a:off x="6238035"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33" name="Oval 902"/>
            <p:cNvSpPr>
              <a:spLocks noChangeAspect="1" noChangeArrowheads="1"/>
            </p:cNvSpPr>
            <p:nvPr userDrawn="1"/>
          </p:nvSpPr>
          <p:spPr bwMode="auto">
            <a:xfrm>
              <a:off x="6349611"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34" name="Oval 903"/>
            <p:cNvSpPr>
              <a:spLocks noChangeAspect="1" noChangeArrowheads="1"/>
            </p:cNvSpPr>
            <p:nvPr userDrawn="1"/>
          </p:nvSpPr>
          <p:spPr bwMode="auto">
            <a:xfrm>
              <a:off x="6574270"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35" name="Oval 904"/>
            <p:cNvSpPr>
              <a:spLocks noChangeAspect="1" noChangeArrowheads="1"/>
            </p:cNvSpPr>
            <p:nvPr userDrawn="1"/>
          </p:nvSpPr>
          <p:spPr bwMode="auto">
            <a:xfrm>
              <a:off x="6687355"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36" name="Oval 905"/>
            <p:cNvSpPr>
              <a:spLocks noChangeAspect="1" noChangeArrowheads="1"/>
            </p:cNvSpPr>
            <p:nvPr userDrawn="1"/>
          </p:nvSpPr>
          <p:spPr bwMode="auto">
            <a:xfrm>
              <a:off x="6798931"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37" name="Oval 906"/>
            <p:cNvSpPr>
              <a:spLocks noChangeAspect="1" noChangeArrowheads="1"/>
            </p:cNvSpPr>
            <p:nvPr userDrawn="1"/>
          </p:nvSpPr>
          <p:spPr bwMode="auto">
            <a:xfrm>
              <a:off x="1854906"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38" name="Oval 907"/>
            <p:cNvSpPr>
              <a:spLocks noChangeAspect="1" noChangeArrowheads="1"/>
            </p:cNvSpPr>
            <p:nvPr userDrawn="1"/>
          </p:nvSpPr>
          <p:spPr bwMode="auto">
            <a:xfrm>
              <a:off x="1967990"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39" name="Oval 908"/>
            <p:cNvSpPr>
              <a:spLocks noChangeAspect="1" noChangeArrowheads="1"/>
            </p:cNvSpPr>
            <p:nvPr userDrawn="1"/>
          </p:nvSpPr>
          <p:spPr bwMode="auto">
            <a:xfrm>
              <a:off x="2079566"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40" name="Oval 909"/>
            <p:cNvSpPr>
              <a:spLocks noChangeAspect="1" noChangeArrowheads="1"/>
            </p:cNvSpPr>
            <p:nvPr userDrawn="1"/>
          </p:nvSpPr>
          <p:spPr bwMode="auto">
            <a:xfrm>
              <a:off x="2192650"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41" name="Oval 910"/>
            <p:cNvSpPr>
              <a:spLocks noChangeAspect="1" noChangeArrowheads="1"/>
            </p:cNvSpPr>
            <p:nvPr userDrawn="1"/>
          </p:nvSpPr>
          <p:spPr bwMode="auto">
            <a:xfrm>
              <a:off x="2641969"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42" name="Oval 911"/>
            <p:cNvSpPr>
              <a:spLocks noChangeAspect="1" noChangeArrowheads="1"/>
            </p:cNvSpPr>
            <p:nvPr userDrawn="1"/>
          </p:nvSpPr>
          <p:spPr bwMode="auto">
            <a:xfrm>
              <a:off x="398992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43" name="Oval 912"/>
            <p:cNvSpPr>
              <a:spLocks noChangeAspect="1" noChangeArrowheads="1"/>
            </p:cNvSpPr>
            <p:nvPr userDrawn="1"/>
          </p:nvSpPr>
          <p:spPr bwMode="auto">
            <a:xfrm>
              <a:off x="4103013"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44" name="Oval 913"/>
            <p:cNvSpPr>
              <a:spLocks noChangeAspect="1" noChangeArrowheads="1"/>
            </p:cNvSpPr>
            <p:nvPr userDrawn="1"/>
          </p:nvSpPr>
          <p:spPr bwMode="auto">
            <a:xfrm>
              <a:off x="4214589"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45" name="Oval 914"/>
            <p:cNvSpPr>
              <a:spLocks noChangeAspect="1" noChangeArrowheads="1"/>
            </p:cNvSpPr>
            <p:nvPr userDrawn="1"/>
          </p:nvSpPr>
          <p:spPr bwMode="auto">
            <a:xfrm>
              <a:off x="4327672"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46" name="Oval 915"/>
            <p:cNvSpPr>
              <a:spLocks noChangeAspect="1" noChangeArrowheads="1"/>
            </p:cNvSpPr>
            <p:nvPr userDrawn="1"/>
          </p:nvSpPr>
          <p:spPr bwMode="auto">
            <a:xfrm>
              <a:off x="443924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47" name="Oval 916"/>
            <p:cNvSpPr>
              <a:spLocks noChangeAspect="1" noChangeArrowheads="1"/>
            </p:cNvSpPr>
            <p:nvPr userDrawn="1"/>
          </p:nvSpPr>
          <p:spPr bwMode="auto">
            <a:xfrm>
              <a:off x="455233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48" name="Oval 917"/>
            <p:cNvSpPr>
              <a:spLocks noChangeAspect="1" noChangeArrowheads="1"/>
            </p:cNvSpPr>
            <p:nvPr userDrawn="1"/>
          </p:nvSpPr>
          <p:spPr bwMode="auto">
            <a:xfrm>
              <a:off x="466390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49" name="Oval 918"/>
            <p:cNvSpPr>
              <a:spLocks noChangeAspect="1" noChangeArrowheads="1"/>
            </p:cNvSpPr>
            <p:nvPr userDrawn="1"/>
          </p:nvSpPr>
          <p:spPr bwMode="auto">
            <a:xfrm>
              <a:off x="4776992"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50" name="Oval 919"/>
            <p:cNvSpPr>
              <a:spLocks noChangeAspect="1" noChangeArrowheads="1"/>
            </p:cNvSpPr>
            <p:nvPr userDrawn="1"/>
          </p:nvSpPr>
          <p:spPr bwMode="auto">
            <a:xfrm>
              <a:off x="488856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51" name="Oval 920"/>
            <p:cNvSpPr>
              <a:spLocks noChangeAspect="1" noChangeArrowheads="1"/>
            </p:cNvSpPr>
            <p:nvPr userDrawn="1"/>
          </p:nvSpPr>
          <p:spPr bwMode="auto">
            <a:xfrm>
              <a:off x="500165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52" name="Oval 921"/>
            <p:cNvSpPr>
              <a:spLocks noChangeAspect="1" noChangeArrowheads="1"/>
            </p:cNvSpPr>
            <p:nvPr userDrawn="1"/>
          </p:nvSpPr>
          <p:spPr bwMode="auto">
            <a:xfrm>
              <a:off x="511322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53" name="Oval 922"/>
            <p:cNvSpPr>
              <a:spLocks noChangeAspect="1" noChangeArrowheads="1"/>
            </p:cNvSpPr>
            <p:nvPr userDrawn="1"/>
          </p:nvSpPr>
          <p:spPr bwMode="auto">
            <a:xfrm>
              <a:off x="5337887"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54" name="Oval 923"/>
            <p:cNvSpPr>
              <a:spLocks noChangeAspect="1" noChangeArrowheads="1"/>
            </p:cNvSpPr>
            <p:nvPr userDrawn="1"/>
          </p:nvSpPr>
          <p:spPr bwMode="auto">
            <a:xfrm>
              <a:off x="545097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55" name="Oval 924"/>
            <p:cNvSpPr>
              <a:spLocks noChangeAspect="1" noChangeArrowheads="1"/>
            </p:cNvSpPr>
            <p:nvPr userDrawn="1"/>
          </p:nvSpPr>
          <p:spPr bwMode="auto">
            <a:xfrm>
              <a:off x="556254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56" name="Oval 925"/>
            <p:cNvSpPr>
              <a:spLocks noChangeAspect="1" noChangeArrowheads="1"/>
            </p:cNvSpPr>
            <p:nvPr userDrawn="1"/>
          </p:nvSpPr>
          <p:spPr bwMode="auto">
            <a:xfrm>
              <a:off x="6124951"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57" name="Oval 926"/>
            <p:cNvSpPr>
              <a:spLocks noChangeAspect="1" noChangeArrowheads="1"/>
            </p:cNvSpPr>
            <p:nvPr userDrawn="1"/>
          </p:nvSpPr>
          <p:spPr bwMode="auto">
            <a:xfrm>
              <a:off x="6238035"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58" name="Oval 927"/>
            <p:cNvSpPr>
              <a:spLocks noChangeAspect="1" noChangeArrowheads="1"/>
            </p:cNvSpPr>
            <p:nvPr userDrawn="1"/>
          </p:nvSpPr>
          <p:spPr bwMode="auto">
            <a:xfrm>
              <a:off x="6574270"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59" name="Oval 928"/>
            <p:cNvSpPr>
              <a:spLocks noChangeAspect="1" noChangeArrowheads="1"/>
            </p:cNvSpPr>
            <p:nvPr userDrawn="1"/>
          </p:nvSpPr>
          <p:spPr bwMode="auto">
            <a:xfrm>
              <a:off x="6687355"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60" name="Oval 929"/>
            <p:cNvSpPr>
              <a:spLocks noChangeAspect="1" noChangeArrowheads="1"/>
            </p:cNvSpPr>
            <p:nvPr userDrawn="1"/>
          </p:nvSpPr>
          <p:spPr bwMode="auto">
            <a:xfrm>
              <a:off x="6798931"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61" name="Oval 930"/>
            <p:cNvSpPr>
              <a:spLocks noChangeAspect="1" noChangeArrowheads="1"/>
            </p:cNvSpPr>
            <p:nvPr userDrawn="1"/>
          </p:nvSpPr>
          <p:spPr bwMode="auto">
            <a:xfrm>
              <a:off x="6912014"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62" name="Oval 931"/>
            <p:cNvSpPr>
              <a:spLocks noChangeAspect="1" noChangeArrowheads="1"/>
            </p:cNvSpPr>
            <p:nvPr userDrawn="1"/>
          </p:nvSpPr>
          <p:spPr bwMode="auto">
            <a:xfrm>
              <a:off x="7136674"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63" name="Oval 932"/>
            <p:cNvSpPr>
              <a:spLocks noChangeAspect="1" noChangeArrowheads="1"/>
            </p:cNvSpPr>
            <p:nvPr userDrawn="1"/>
          </p:nvSpPr>
          <p:spPr bwMode="auto">
            <a:xfrm>
              <a:off x="7248250" y="3526510"/>
              <a:ext cx="85943" cy="85944"/>
            </a:xfrm>
            <a:prstGeom prst="ellipse">
              <a:avLst/>
            </a:prstGeom>
            <a:grpFill/>
            <a:ln>
              <a:noFill/>
            </a:ln>
            <a:effectLst/>
          </p:spPr>
          <p:txBody>
            <a:bodyPr wrap="none" anchor="ctr"/>
            <a:lstStyle/>
            <a:p>
              <a:pPr defTabSz="1242514">
                <a:defRPr/>
              </a:pPr>
              <a:endParaRPr lang="en-US" sz="2447" kern="0" dirty="0">
                <a:solidFill>
                  <a:srgbClr val="292929"/>
                </a:solidFill>
              </a:endParaRPr>
            </a:p>
          </p:txBody>
        </p:sp>
        <p:sp>
          <p:nvSpPr>
            <p:cNvPr id="2164" name="Oval 933"/>
            <p:cNvSpPr>
              <a:spLocks noChangeAspect="1" noChangeArrowheads="1"/>
            </p:cNvSpPr>
            <p:nvPr userDrawn="1"/>
          </p:nvSpPr>
          <p:spPr bwMode="auto">
            <a:xfrm>
              <a:off x="2192650"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65" name="Oval 934"/>
            <p:cNvSpPr>
              <a:spLocks noChangeAspect="1" noChangeArrowheads="1"/>
            </p:cNvSpPr>
            <p:nvPr userDrawn="1"/>
          </p:nvSpPr>
          <p:spPr bwMode="auto">
            <a:xfrm>
              <a:off x="2304226"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66" name="Oval 935"/>
            <p:cNvSpPr>
              <a:spLocks noChangeAspect="1" noChangeArrowheads="1"/>
            </p:cNvSpPr>
            <p:nvPr userDrawn="1"/>
          </p:nvSpPr>
          <p:spPr bwMode="auto">
            <a:xfrm>
              <a:off x="398992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67" name="Oval 936"/>
            <p:cNvSpPr>
              <a:spLocks noChangeAspect="1" noChangeArrowheads="1"/>
            </p:cNvSpPr>
            <p:nvPr userDrawn="1"/>
          </p:nvSpPr>
          <p:spPr bwMode="auto">
            <a:xfrm>
              <a:off x="4103013"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68" name="Oval 937"/>
            <p:cNvSpPr>
              <a:spLocks noChangeAspect="1" noChangeArrowheads="1"/>
            </p:cNvSpPr>
            <p:nvPr userDrawn="1"/>
          </p:nvSpPr>
          <p:spPr bwMode="auto">
            <a:xfrm>
              <a:off x="4214589"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69" name="Oval 938"/>
            <p:cNvSpPr>
              <a:spLocks noChangeAspect="1" noChangeArrowheads="1"/>
            </p:cNvSpPr>
            <p:nvPr userDrawn="1"/>
          </p:nvSpPr>
          <p:spPr bwMode="auto">
            <a:xfrm>
              <a:off x="4327672"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70" name="Oval 939"/>
            <p:cNvSpPr>
              <a:spLocks noChangeAspect="1" noChangeArrowheads="1"/>
            </p:cNvSpPr>
            <p:nvPr userDrawn="1"/>
          </p:nvSpPr>
          <p:spPr bwMode="auto">
            <a:xfrm>
              <a:off x="443924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71" name="Oval 940"/>
            <p:cNvSpPr>
              <a:spLocks noChangeAspect="1" noChangeArrowheads="1"/>
            </p:cNvSpPr>
            <p:nvPr userDrawn="1"/>
          </p:nvSpPr>
          <p:spPr bwMode="auto">
            <a:xfrm>
              <a:off x="4552332"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72" name="Oval 941"/>
            <p:cNvSpPr>
              <a:spLocks noChangeAspect="1" noChangeArrowheads="1"/>
            </p:cNvSpPr>
            <p:nvPr userDrawn="1"/>
          </p:nvSpPr>
          <p:spPr bwMode="auto">
            <a:xfrm>
              <a:off x="4663908"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73" name="Oval 942"/>
            <p:cNvSpPr>
              <a:spLocks noChangeAspect="1" noChangeArrowheads="1"/>
            </p:cNvSpPr>
            <p:nvPr userDrawn="1"/>
          </p:nvSpPr>
          <p:spPr bwMode="auto">
            <a:xfrm>
              <a:off x="4776992"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74" name="Oval 943"/>
            <p:cNvSpPr>
              <a:spLocks noChangeAspect="1" noChangeArrowheads="1"/>
            </p:cNvSpPr>
            <p:nvPr userDrawn="1"/>
          </p:nvSpPr>
          <p:spPr bwMode="auto">
            <a:xfrm>
              <a:off x="488856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75" name="Oval 944"/>
            <p:cNvSpPr>
              <a:spLocks noChangeAspect="1" noChangeArrowheads="1"/>
            </p:cNvSpPr>
            <p:nvPr userDrawn="1"/>
          </p:nvSpPr>
          <p:spPr bwMode="auto">
            <a:xfrm>
              <a:off x="5001652"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76" name="Oval 945"/>
            <p:cNvSpPr>
              <a:spLocks noChangeAspect="1" noChangeArrowheads="1"/>
            </p:cNvSpPr>
            <p:nvPr userDrawn="1"/>
          </p:nvSpPr>
          <p:spPr bwMode="auto">
            <a:xfrm>
              <a:off x="5113228"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77" name="Oval 946"/>
            <p:cNvSpPr>
              <a:spLocks noChangeAspect="1" noChangeArrowheads="1"/>
            </p:cNvSpPr>
            <p:nvPr userDrawn="1"/>
          </p:nvSpPr>
          <p:spPr bwMode="auto">
            <a:xfrm>
              <a:off x="5226311"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78" name="Oval 947"/>
            <p:cNvSpPr>
              <a:spLocks noChangeAspect="1" noChangeArrowheads="1"/>
            </p:cNvSpPr>
            <p:nvPr userDrawn="1"/>
          </p:nvSpPr>
          <p:spPr bwMode="auto">
            <a:xfrm>
              <a:off x="6124951"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79" name="Oval 948"/>
            <p:cNvSpPr>
              <a:spLocks noChangeAspect="1" noChangeArrowheads="1"/>
            </p:cNvSpPr>
            <p:nvPr userDrawn="1"/>
          </p:nvSpPr>
          <p:spPr bwMode="auto">
            <a:xfrm>
              <a:off x="6238035"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80" name="Oval 949"/>
            <p:cNvSpPr>
              <a:spLocks noChangeAspect="1" noChangeArrowheads="1"/>
            </p:cNvSpPr>
            <p:nvPr userDrawn="1"/>
          </p:nvSpPr>
          <p:spPr bwMode="auto">
            <a:xfrm>
              <a:off x="6687355"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81" name="Oval 950"/>
            <p:cNvSpPr>
              <a:spLocks noChangeAspect="1" noChangeArrowheads="1"/>
            </p:cNvSpPr>
            <p:nvPr userDrawn="1"/>
          </p:nvSpPr>
          <p:spPr bwMode="auto">
            <a:xfrm>
              <a:off x="6798931"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82" name="Oval 951"/>
            <p:cNvSpPr>
              <a:spLocks noChangeAspect="1" noChangeArrowheads="1"/>
            </p:cNvSpPr>
            <p:nvPr userDrawn="1"/>
          </p:nvSpPr>
          <p:spPr bwMode="auto">
            <a:xfrm>
              <a:off x="7248250"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83" name="Oval 952"/>
            <p:cNvSpPr>
              <a:spLocks noChangeAspect="1" noChangeArrowheads="1"/>
            </p:cNvSpPr>
            <p:nvPr userDrawn="1"/>
          </p:nvSpPr>
          <p:spPr bwMode="auto">
            <a:xfrm>
              <a:off x="2304226"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84" name="Oval 953"/>
            <p:cNvSpPr>
              <a:spLocks noChangeAspect="1" noChangeArrowheads="1"/>
            </p:cNvSpPr>
            <p:nvPr userDrawn="1"/>
          </p:nvSpPr>
          <p:spPr bwMode="auto">
            <a:xfrm>
              <a:off x="2417310"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85" name="Oval 954"/>
            <p:cNvSpPr>
              <a:spLocks noChangeAspect="1" noChangeArrowheads="1"/>
            </p:cNvSpPr>
            <p:nvPr userDrawn="1"/>
          </p:nvSpPr>
          <p:spPr bwMode="auto">
            <a:xfrm>
              <a:off x="2528886"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86" name="Oval 955"/>
            <p:cNvSpPr>
              <a:spLocks noChangeAspect="1" noChangeArrowheads="1"/>
            </p:cNvSpPr>
            <p:nvPr userDrawn="1"/>
          </p:nvSpPr>
          <p:spPr bwMode="auto">
            <a:xfrm>
              <a:off x="2641969"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87" name="Oval 956"/>
            <p:cNvSpPr>
              <a:spLocks noChangeAspect="1" noChangeArrowheads="1"/>
            </p:cNvSpPr>
            <p:nvPr userDrawn="1"/>
          </p:nvSpPr>
          <p:spPr bwMode="auto">
            <a:xfrm>
              <a:off x="2753545"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88" name="Oval 957"/>
            <p:cNvSpPr>
              <a:spLocks noChangeAspect="1" noChangeArrowheads="1"/>
            </p:cNvSpPr>
            <p:nvPr userDrawn="1"/>
          </p:nvSpPr>
          <p:spPr bwMode="auto">
            <a:xfrm>
              <a:off x="398992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89" name="Oval 958"/>
            <p:cNvSpPr>
              <a:spLocks noChangeAspect="1" noChangeArrowheads="1"/>
            </p:cNvSpPr>
            <p:nvPr userDrawn="1"/>
          </p:nvSpPr>
          <p:spPr bwMode="auto">
            <a:xfrm>
              <a:off x="4103013"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90" name="Oval 959"/>
            <p:cNvSpPr>
              <a:spLocks noChangeAspect="1" noChangeArrowheads="1"/>
            </p:cNvSpPr>
            <p:nvPr userDrawn="1"/>
          </p:nvSpPr>
          <p:spPr bwMode="auto">
            <a:xfrm>
              <a:off x="4214589"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91" name="Oval 960"/>
            <p:cNvSpPr>
              <a:spLocks noChangeAspect="1" noChangeArrowheads="1"/>
            </p:cNvSpPr>
            <p:nvPr userDrawn="1"/>
          </p:nvSpPr>
          <p:spPr bwMode="auto">
            <a:xfrm>
              <a:off x="4327672"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92" name="Oval 961"/>
            <p:cNvSpPr>
              <a:spLocks noChangeAspect="1" noChangeArrowheads="1"/>
            </p:cNvSpPr>
            <p:nvPr userDrawn="1"/>
          </p:nvSpPr>
          <p:spPr bwMode="auto">
            <a:xfrm>
              <a:off x="443924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93" name="Oval 962"/>
            <p:cNvSpPr>
              <a:spLocks noChangeAspect="1" noChangeArrowheads="1"/>
            </p:cNvSpPr>
            <p:nvPr userDrawn="1"/>
          </p:nvSpPr>
          <p:spPr bwMode="auto">
            <a:xfrm>
              <a:off x="455233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94" name="Oval 963"/>
            <p:cNvSpPr>
              <a:spLocks noChangeAspect="1" noChangeArrowheads="1"/>
            </p:cNvSpPr>
            <p:nvPr userDrawn="1"/>
          </p:nvSpPr>
          <p:spPr bwMode="auto">
            <a:xfrm>
              <a:off x="466390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95" name="Oval 964"/>
            <p:cNvSpPr>
              <a:spLocks noChangeAspect="1" noChangeArrowheads="1"/>
            </p:cNvSpPr>
            <p:nvPr userDrawn="1"/>
          </p:nvSpPr>
          <p:spPr bwMode="auto">
            <a:xfrm>
              <a:off x="4776992"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96" name="Oval 965"/>
            <p:cNvSpPr>
              <a:spLocks noChangeAspect="1" noChangeArrowheads="1"/>
            </p:cNvSpPr>
            <p:nvPr userDrawn="1"/>
          </p:nvSpPr>
          <p:spPr bwMode="auto">
            <a:xfrm>
              <a:off x="488856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97" name="Oval 966"/>
            <p:cNvSpPr>
              <a:spLocks noChangeAspect="1" noChangeArrowheads="1"/>
            </p:cNvSpPr>
            <p:nvPr userDrawn="1"/>
          </p:nvSpPr>
          <p:spPr bwMode="auto">
            <a:xfrm>
              <a:off x="500165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98" name="Oval 967"/>
            <p:cNvSpPr>
              <a:spLocks noChangeAspect="1" noChangeArrowheads="1"/>
            </p:cNvSpPr>
            <p:nvPr userDrawn="1"/>
          </p:nvSpPr>
          <p:spPr bwMode="auto">
            <a:xfrm>
              <a:off x="511322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199" name="Oval 968"/>
            <p:cNvSpPr>
              <a:spLocks noChangeAspect="1" noChangeArrowheads="1"/>
            </p:cNvSpPr>
            <p:nvPr userDrawn="1"/>
          </p:nvSpPr>
          <p:spPr bwMode="auto">
            <a:xfrm>
              <a:off x="5226311"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00" name="Oval 969"/>
            <p:cNvSpPr>
              <a:spLocks noChangeAspect="1" noChangeArrowheads="1"/>
            </p:cNvSpPr>
            <p:nvPr userDrawn="1"/>
          </p:nvSpPr>
          <p:spPr bwMode="auto">
            <a:xfrm>
              <a:off x="5337887"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01" name="Oval 970"/>
            <p:cNvSpPr>
              <a:spLocks noChangeAspect="1" noChangeArrowheads="1"/>
            </p:cNvSpPr>
            <p:nvPr userDrawn="1"/>
          </p:nvSpPr>
          <p:spPr bwMode="auto">
            <a:xfrm>
              <a:off x="545097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02" name="Oval 971"/>
            <p:cNvSpPr>
              <a:spLocks noChangeAspect="1" noChangeArrowheads="1"/>
            </p:cNvSpPr>
            <p:nvPr userDrawn="1"/>
          </p:nvSpPr>
          <p:spPr bwMode="auto">
            <a:xfrm>
              <a:off x="556254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03" name="Oval 972"/>
            <p:cNvSpPr>
              <a:spLocks noChangeAspect="1" noChangeArrowheads="1"/>
            </p:cNvSpPr>
            <p:nvPr userDrawn="1"/>
          </p:nvSpPr>
          <p:spPr bwMode="auto">
            <a:xfrm>
              <a:off x="6124951"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04" name="Oval 973"/>
            <p:cNvSpPr>
              <a:spLocks noChangeAspect="1" noChangeArrowheads="1"/>
            </p:cNvSpPr>
            <p:nvPr userDrawn="1"/>
          </p:nvSpPr>
          <p:spPr bwMode="auto">
            <a:xfrm>
              <a:off x="6687355"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05" name="Oval 974"/>
            <p:cNvSpPr>
              <a:spLocks noChangeAspect="1" noChangeArrowheads="1"/>
            </p:cNvSpPr>
            <p:nvPr userDrawn="1"/>
          </p:nvSpPr>
          <p:spPr bwMode="auto">
            <a:xfrm>
              <a:off x="6798931"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06" name="Oval 975"/>
            <p:cNvSpPr>
              <a:spLocks noChangeAspect="1" noChangeArrowheads="1"/>
            </p:cNvSpPr>
            <p:nvPr userDrawn="1"/>
          </p:nvSpPr>
          <p:spPr bwMode="auto">
            <a:xfrm>
              <a:off x="7248250"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07" name="Oval 976"/>
            <p:cNvSpPr>
              <a:spLocks noChangeAspect="1" noChangeArrowheads="1"/>
            </p:cNvSpPr>
            <p:nvPr userDrawn="1"/>
          </p:nvSpPr>
          <p:spPr bwMode="auto">
            <a:xfrm>
              <a:off x="2528886"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08" name="Oval 977"/>
            <p:cNvSpPr>
              <a:spLocks noChangeAspect="1" noChangeArrowheads="1"/>
            </p:cNvSpPr>
            <p:nvPr userDrawn="1"/>
          </p:nvSpPr>
          <p:spPr bwMode="auto">
            <a:xfrm>
              <a:off x="2641969"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09" name="Oval 978"/>
            <p:cNvSpPr>
              <a:spLocks noChangeAspect="1" noChangeArrowheads="1"/>
            </p:cNvSpPr>
            <p:nvPr userDrawn="1"/>
          </p:nvSpPr>
          <p:spPr bwMode="auto">
            <a:xfrm>
              <a:off x="2753545"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10" name="Oval 979"/>
            <p:cNvSpPr>
              <a:spLocks noChangeAspect="1" noChangeArrowheads="1"/>
            </p:cNvSpPr>
            <p:nvPr userDrawn="1"/>
          </p:nvSpPr>
          <p:spPr bwMode="auto">
            <a:xfrm>
              <a:off x="2866630"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11" name="Oval 980"/>
            <p:cNvSpPr>
              <a:spLocks noChangeAspect="1" noChangeArrowheads="1"/>
            </p:cNvSpPr>
            <p:nvPr userDrawn="1"/>
          </p:nvSpPr>
          <p:spPr bwMode="auto">
            <a:xfrm>
              <a:off x="4103013"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12" name="Oval 981"/>
            <p:cNvSpPr>
              <a:spLocks noChangeAspect="1" noChangeArrowheads="1"/>
            </p:cNvSpPr>
            <p:nvPr userDrawn="1"/>
          </p:nvSpPr>
          <p:spPr bwMode="auto">
            <a:xfrm>
              <a:off x="4214589"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13" name="Oval 982"/>
            <p:cNvSpPr>
              <a:spLocks noChangeAspect="1" noChangeArrowheads="1"/>
            </p:cNvSpPr>
            <p:nvPr userDrawn="1"/>
          </p:nvSpPr>
          <p:spPr bwMode="auto">
            <a:xfrm>
              <a:off x="4327672"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14" name="Oval 983"/>
            <p:cNvSpPr>
              <a:spLocks noChangeAspect="1" noChangeArrowheads="1"/>
            </p:cNvSpPr>
            <p:nvPr userDrawn="1"/>
          </p:nvSpPr>
          <p:spPr bwMode="auto">
            <a:xfrm>
              <a:off x="4439248"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15" name="Oval 984"/>
            <p:cNvSpPr>
              <a:spLocks noChangeAspect="1" noChangeArrowheads="1"/>
            </p:cNvSpPr>
            <p:nvPr userDrawn="1"/>
          </p:nvSpPr>
          <p:spPr bwMode="auto">
            <a:xfrm>
              <a:off x="455233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16" name="Oval 985"/>
            <p:cNvSpPr>
              <a:spLocks noChangeAspect="1" noChangeArrowheads="1"/>
            </p:cNvSpPr>
            <p:nvPr userDrawn="1"/>
          </p:nvSpPr>
          <p:spPr bwMode="auto">
            <a:xfrm>
              <a:off x="4663908"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17" name="Oval 986"/>
            <p:cNvSpPr>
              <a:spLocks noChangeAspect="1" noChangeArrowheads="1"/>
            </p:cNvSpPr>
            <p:nvPr userDrawn="1"/>
          </p:nvSpPr>
          <p:spPr bwMode="auto">
            <a:xfrm>
              <a:off x="4776992"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18" name="Oval 987"/>
            <p:cNvSpPr>
              <a:spLocks noChangeAspect="1" noChangeArrowheads="1"/>
            </p:cNvSpPr>
            <p:nvPr userDrawn="1"/>
          </p:nvSpPr>
          <p:spPr bwMode="auto">
            <a:xfrm>
              <a:off x="4888568"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19" name="Oval 988"/>
            <p:cNvSpPr>
              <a:spLocks noChangeAspect="1" noChangeArrowheads="1"/>
            </p:cNvSpPr>
            <p:nvPr userDrawn="1"/>
          </p:nvSpPr>
          <p:spPr bwMode="auto">
            <a:xfrm>
              <a:off x="500165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20" name="Oval 989"/>
            <p:cNvSpPr>
              <a:spLocks noChangeAspect="1" noChangeArrowheads="1"/>
            </p:cNvSpPr>
            <p:nvPr userDrawn="1"/>
          </p:nvSpPr>
          <p:spPr bwMode="auto">
            <a:xfrm>
              <a:off x="5113228"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21" name="Oval 990"/>
            <p:cNvSpPr>
              <a:spLocks noChangeAspect="1" noChangeArrowheads="1"/>
            </p:cNvSpPr>
            <p:nvPr userDrawn="1"/>
          </p:nvSpPr>
          <p:spPr bwMode="auto">
            <a:xfrm>
              <a:off x="5226311"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22" name="Oval 991"/>
            <p:cNvSpPr>
              <a:spLocks noChangeAspect="1" noChangeArrowheads="1"/>
            </p:cNvSpPr>
            <p:nvPr userDrawn="1"/>
          </p:nvSpPr>
          <p:spPr bwMode="auto">
            <a:xfrm>
              <a:off x="5337887"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23" name="Oval 992"/>
            <p:cNvSpPr>
              <a:spLocks noChangeAspect="1" noChangeArrowheads="1"/>
            </p:cNvSpPr>
            <p:nvPr userDrawn="1"/>
          </p:nvSpPr>
          <p:spPr bwMode="auto">
            <a:xfrm>
              <a:off x="545097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24" name="Oval 993"/>
            <p:cNvSpPr>
              <a:spLocks noChangeAspect="1" noChangeArrowheads="1"/>
            </p:cNvSpPr>
            <p:nvPr userDrawn="1"/>
          </p:nvSpPr>
          <p:spPr bwMode="auto">
            <a:xfrm>
              <a:off x="6238035"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25" name="Oval 994"/>
            <p:cNvSpPr>
              <a:spLocks noChangeAspect="1" noChangeArrowheads="1"/>
            </p:cNvSpPr>
            <p:nvPr userDrawn="1"/>
          </p:nvSpPr>
          <p:spPr bwMode="auto">
            <a:xfrm>
              <a:off x="6687355"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26" name="Oval 995"/>
            <p:cNvSpPr>
              <a:spLocks noChangeAspect="1" noChangeArrowheads="1"/>
            </p:cNvSpPr>
            <p:nvPr userDrawn="1"/>
          </p:nvSpPr>
          <p:spPr bwMode="auto">
            <a:xfrm>
              <a:off x="7248250"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27" name="Oval 996"/>
            <p:cNvSpPr>
              <a:spLocks noChangeAspect="1" noChangeArrowheads="1"/>
            </p:cNvSpPr>
            <p:nvPr userDrawn="1"/>
          </p:nvSpPr>
          <p:spPr bwMode="auto">
            <a:xfrm>
              <a:off x="2528886"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28" name="Oval 997"/>
            <p:cNvSpPr>
              <a:spLocks noChangeAspect="1" noChangeArrowheads="1"/>
            </p:cNvSpPr>
            <p:nvPr userDrawn="1"/>
          </p:nvSpPr>
          <p:spPr bwMode="auto">
            <a:xfrm>
              <a:off x="2641969"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29" name="Oval 998"/>
            <p:cNvSpPr>
              <a:spLocks noChangeAspect="1" noChangeArrowheads="1"/>
            </p:cNvSpPr>
            <p:nvPr userDrawn="1"/>
          </p:nvSpPr>
          <p:spPr bwMode="auto">
            <a:xfrm>
              <a:off x="2753545"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30" name="Oval 999"/>
            <p:cNvSpPr>
              <a:spLocks noChangeAspect="1" noChangeArrowheads="1"/>
            </p:cNvSpPr>
            <p:nvPr userDrawn="1"/>
          </p:nvSpPr>
          <p:spPr bwMode="auto">
            <a:xfrm>
              <a:off x="2866630"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31" name="Oval 1000"/>
            <p:cNvSpPr>
              <a:spLocks noChangeAspect="1" noChangeArrowheads="1"/>
            </p:cNvSpPr>
            <p:nvPr userDrawn="1"/>
          </p:nvSpPr>
          <p:spPr bwMode="auto">
            <a:xfrm>
              <a:off x="2978206"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32" name="Oval 1001"/>
            <p:cNvSpPr>
              <a:spLocks noChangeAspect="1" noChangeArrowheads="1"/>
            </p:cNvSpPr>
            <p:nvPr userDrawn="1"/>
          </p:nvSpPr>
          <p:spPr bwMode="auto">
            <a:xfrm>
              <a:off x="3091289"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33" name="Oval 1002"/>
            <p:cNvSpPr>
              <a:spLocks noChangeAspect="1" noChangeArrowheads="1"/>
            </p:cNvSpPr>
            <p:nvPr userDrawn="1"/>
          </p:nvSpPr>
          <p:spPr bwMode="auto">
            <a:xfrm>
              <a:off x="455233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34" name="Oval 1003"/>
            <p:cNvSpPr>
              <a:spLocks noChangeAspect="1" noChangeArrowheads="1"/>
            </p:cNvSpPr>
            <p:nvPr userDrawn="1"/>
          </p:nvSpPr>
          <p:spPr bwMode="auto">
            <a:xfrm>
              <a:off x="4663908"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35" name="Oval 1004"/>
            <p:cNvSpPr>
              <a:spLocks noChangeAspect="1" noChangeArrowheads="1"/>
            </p:cNvSpPr>
            <p:nvPr userDrawn="1"/>
          </p:nvSpPr>
          <p:spPr bwMode="auto">
            <a:xfrm>
              <a:off x="4776992"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36" name="Oval 1005"/>
            <p:cNvSpPr>
              <a:spLocks noChangeAspect="1" noChangeArrowheads="1"/>
            </p:cNvSpPr>
            <p:nvPr userDrawn="1"/>
          </p:nvSpPr>
          <p:spPr bwMode="auto">
            <a:xfrm>
              <a:off x="4888568"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37" name="Oval 1006"/>
            <p:cNvSpPr>
              <a:spLocks noChangeAspect="1" noChangeArrowheads="1"/>
            </p:cNvSpPr>
            <p:nvPr userDrawn="1"/>
          </p:nvSpPr>
          <p:spPr bwMode="auto">
            <a:xfrm>
              <a:off x="500165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38" name="Oval 1007"/>
            <p:cNvSpPr>
              <a:spLocks noChangeAspect="1" noChangeArrowheads="1"/>
            </p:cNvSpPr>
            <p:nvPr userDrawn="1"/>
          </p:nvSpPr>
          <p:spPr bwMode="auto">
            <a:xfrm>
              <a:off x="5113228"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39" name="Oval 1008"/>
            <p:cNvSpPr>
              <a:spLocks noChangeAspect="1" noChangeArrowheads="1"/>
            </p:cNvSpPr>
            <p:nvPr userDrawn="1"/>
          </p:nvSpPr>
          <p:spPr bwMode="auto">
            <a:xfrm>
              <a:off x="5226311"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40" name="Oval 1009"/>
            <p:cNvSpPr>
              <a:spLocks noChangeAspect="1" noChangeArrowheads="1"/>
            </p:cNvSpPr>
            <p:nvPr userDrawn="1"/>
          </p:nvSpPr>
          <p:spPr bwMode="auto">
            <a:xfrm>
              <a:off x="5337887"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41" name="Oval 1010"/>
            <p:cNvSpPr>
              <a:spLocks noChangeAspect="1" noChangeArrowheads="1"/>
            </p:cNvSpPr>
            <p:nvPr userDrawn="1"/>
          </p:nvSpPr>
          <p:spPr bwMode="auto">
            <a:xfrm>
              <a:off x="545097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42" name="Oval 1011"/>
            <p:cNvSpPr>
              <a:spLocks noChangeAspect="1" noChangeArrowheads="1"/>
            </p:cNvSpPr>
            <p:nvPr userDrawn="1"/>
          </p:nvSpPr>
          <p:spPr bwMode="auto">
            <a:xfrm>
              <a:off x="6687355"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43" name="Oval 1012"/>
            <p:cNvSpPr>
              <a:spLocks noChangeAspect="1" noChangeArrowheads="1"/>
            </p:cNvSpPr>
            <p:nvPr userDrawn="1"/>
          </p:nvSpPr>
          <p:spPr bwMode="auto">
            <a:xfrm>
              <a:off x="7023590" y="3941151"/>
              <a:ext cx="85944" cy="85943"/>
            </a:xfrm>
            <a:prstGeom prst="ellipse">
              <a:avLst/>
            </a:prstGeom>
            <a:grpFill/>
            <a:ln>
              <a:noFill/>
            </a:ln>
            <a:effectLst/>
          </p:spPr>
          <p:txBody>
            <a:bodyPr wrap="none" anchor="ctr"/>
            <a:lstStyle/>
            <a:p>
              <a:pPr defTabSz="1242514">
                <a:defRPr/>
              </a:pPr>
              <a:endParaRPr lang="en-US" sz="2447" kern="0" dirty="0">
                <a:solidFill>
                  <a:srgbClr val="292929"/>
                </a:solidFill>
              </a:endParaRPr>
            </a:p>
          </p:txBody>
        </p:sp>
        <p:sp>
          <p:nvSpPr>
            <p:cNvPr id="2244" name="Oval 1013"/>
            <p:cNvSpPr>
              <a:spLocks noChangeAspect="1" noChangeArrowheads="1"/>
            </p:cNvSpPr>
            <p:nvPr userDrawn="1"/>
          </p:nvSpPr>
          <p:spPr bwMode="auto">
            <a:xfrm>
              <a:off x="2417310"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45" name="Oval 1014"/>
            <p:cNvSpPr>
              <a:spLocks noChangeAspect="1" noChangeArrowheads="1"/>
            </p:cNvSpPr>
            <p:nvPr userDrawn="1"/>
          </p:nvSpPr>
          <p:spPr bwMode="auto">
            <a:xfrm>
              <a:off x="2528886"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46" name="Oval 1015"/>
            <p:cNvSpPr>
              <a:spLocks noChangeAspect="1" noChangeArrowheads="1"/>
            </p:cNvSpPr>
            <p:nvPr userDrawn="1"/>
          </p:nvSpPr>
          <p:spPr bwMode="auto">
            <a:xfrm>
              <a:off x="2641969"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47" name="Oval 1016"/>
            <p:cNvSpPr>
              <a:spLocks noChangeAspect="1" noChangeArrowheads="1"/>
            </p:cNvSpPr>
            <p:nvPr userDrawn="1"/>
          </p:nvSpPr>
          <p:spPr bwMode="auto">
            <a:xfrm>
              <a:off x="2753545"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48" name="Oval 1017"/>
            <p:cNvSpPr>
              <a:spLocks noChangeAspect="1" noChangeArrowheads="1"/>
            </p:cNvSpPr>
            <p:nvPr userDrawn="1"/>
          </p:nvSpPr>
          <p:spPr bwMode="auto">
            <a:xfrm>
              <a:off x="2866630"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49" name="Oval 1018"/>
            <p:cNvSpPr>
              <a:spLocks noChangeAspect="1" noChangeArrowheads="1"/>
            </p:cNvSpPr>
            <p:nvPr userDrawn="1"/>
          </p:nvSpPr>
          <p:spPr bwMode="auto">
            <a:xfrm>
              <a:off x="2978206"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50" name="Oval 1019"/>
            <p:cNvSpPr>
              <a:spLocks noChangeAspect="1" noChangeArrowheads="1"/>
            </p:cNvSpPr>
            <p:nvPr userDrawn="1"/>
          </p:nvSpPr>
          <p:spPr bwMode="auto">
            <a:xfrm>
              <a:off x="3091289"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51" name="Oval 1020"/>
            <p:cNvSpPr>
              <a:spLocks noChangeAspect="1" noChangeArrowheads="1"/>
            </p:cNvSpPr>
            <p:nvPr userDrawn="1"/>
          </p:nvSpPr>
          <p:spPr bwMode="auto">
            <a:xfrm>
              <a:off x="3204373"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52" name="Oval 1021"/>
            <p:cNvSpPr>
              <a:spLocks noChangeAspect="1" noChangeArrowheads="1"/>
            </p:cNvSpPr>
            <p:nvPr userDrawn="1"/>
          </p:nvSpPr>
          <p:spPr bwMode="auto">
            <a:xfrm>
              <a:off x="4552332"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53" name="Oval 1022"/>
            <p:cNvSpPr>
              <a:spLocks noChangeAspect="1" noChangeArrowheads="1"/>
            </p:cNvSpPr>
            <p:nvPr userDrawn="1"/>
          </p:nvSpPr>
          <p:spPr bwMode="auto">
            <a:xfrm>
              <a:off x="4663908"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54" name="Oval 1023"/>
            <p:cNvSpPr>
              <a:spLocks noChangeAspect="1" noChangeArrowheads="1"/>
            </p:cNvSpPr>
            <p:nvPr userDrawn="1"/>
          </p:nvSpPr>
          <p:spPr bwMode="auto">
            <a:xfrm>
              <a:off x="4776992"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55" name="Oval 1024"/>
            <p:cNvSpPr>
              <a:spLocks noChangeAspect="1" noChangeArrowheads="1"/>
            </p:cNvSpPr>
            <p:nvPr userDrawn="1"/>
          </p:nvSpPr>
          <p:spPr bwMode="auto">
            <a:xfrm>
              <a:off x="4888568"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56" name="Oval 1025"/>
            <p:cNvSpPr>
              <a:spLocks noChangeAspect="1" noChangeArrowheads="1"/>
            </p:cNvSpPr>
            <p:nvPr userDrawn="1"/>
          </p:nvSpPr>
          <p:spPr bwMode="auto">
            <a:xfrm>
              <a:off x="5001652"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57" name="Oval 1026"/>
            <p:cNvSpPr>
              <a:spLocks noChangeAspect="1" noChangeArrowheads="1"/>
            </p:cNvSpPr>
            <p:nvPr userDrawn="1"/>
          </p:nvSpPr>
          <p:spPr bwMode="auto">
            <a:xfrm>
              <a:off x="5113228"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58" name="Oval 1027"/>
            <p:cNvSpPr>
              <a:spLocks noChangeAspect="1" noChangeArrowheads="1"/>
            </p:cNvSpPr>
            <p:nvPr userDrawn="1"/>
          </p:nvSpPr>
          <p:spPr bwMode="auto">
            <a:xfrm>
              <a:off x="5226311"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59" name="Oval 1028"/>
            <p:cNvSpPr>
              <a:spLocks noChangeAspect="1" noChangeArrowheads="1"/>
            </p:cNvSpPr>
            <p:nvPr userDrawn="1"/>
          </p:nvSpPr>
          <p:spPr bwMode="auto">
            <a:xfrm>
              <a:off x="5337887"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60" name="Oval 1029"/>
            <p:cNvSpPr>
              <a:spLocks noChangeAspect="1" noChangeArrowheads="1"/>
            </p:cNvSpPr>
            <p:nvPr userDrawn="1"/>
          </p:nvSpPr>
          <p:spPr bwMode="auto">
            <a:xfrm>
              <a:off x="6687355"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61" name="Oval 1030"/>
            <p:cNvSpPr>
              <a:spLocks noChangeAspect="1" noChangeArrowheads="1"/>
            </p:cNvSpPr>
            <p:nvPr userDrawn="1"/>
          </p:nvSpPr>
          <p:spPr bwMode="auto">
            <a:xfrm>
              <a:off x="6912014"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62" name="Oval 1031"/>
            <p:cNvSpPr>
              <a:spLocks noChangeAspect="1" noChangeArrowheads="1"/>
            </p:cNvSpPr>
            <p:nvPr userDrawn="1"/>
          </p:nvSpPr>
          <p:spPr bwMode="auto">
            <a:xfrm>
              <a:off x="7023590"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63" name="Oval 1032"/>
            <p:cNvSpPr>
              <a:spLocks noChangeAspect="1" noChangeArrowheads="1"/>
            </p:cNvSpPr>
            <p:nvPr userDrawn="1"/>
          </p:nvSpPr>
          <p:spPr bwMode="auto">
            <a:xfrm>
              <a:off x="7136674"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64" name="Oval 1033"/>
            <p:cNvSpPr>
              <a:spLocks noChangeAspect="1" noChangeArrowheads="1"/>
            </p:cNvSpPr>
            <p:nvPr userDrawn="1"/>
          </p:nvSpPr>
          <p:spPr bwMode="auto">
            <a:xfrm>
              <a:off x="241731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65" name="Oval 1034"/>
            <p:cNvSpPr>
              <a:spLocks noChangeAspect="1" noChangeArrowheads="1"/>
            </p:cNvSpPr>
            <p:nvPr userDrawn="1"/>
          </p:nvSpPr>
          <p:spPr bwMode="auto">
            <a:xfrm>
              <a:off x="2528886"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66" name="Oval 1035"/>
            <p:cNvSpPr>
              <a:spLocks noChangeAspect="1" noChangeArrowheads="1"/>
            </p:cNvSpPr>
            <p:nvPr userDrawn="1"/>
          </p:nvSpPr>
          <p:spPr bwMode="auto">
            <a:xfrm>
              <a:off x="2641969"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67" name="Oval 1036"/>
            <p:cNvSpPr>
              <a:spLocks noChangeAspect="1" noChangeArrowheads="1"/>
            </p:cNvSpPr>
            <p:nvPr userDrawn="1"/>
          </p:nvSpPr>
          <p:spPr bwMode="auto">
            <a:xfrm>
              <a:off x="2753545"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68" name="Oval 1037"/>
            <p:cNvSpPr>
              <a:spLocks noChangeAspect="1" noChangeArrowheads="1"/>
            </p:cNvSpPr>
            <p:nvPr userDrawn="1"/>
          </p:nvSpPr>
          <p:spPr bwMode="auto">
            <a:xfrm>
              <a:off x="286663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69" name="Oval 1038"/>
            <p:cNvSpPr>
              <a:spLocks noChangeAspect="1" noChangeArrowheads="1"/>
            </p:cNvSpPr>
            <p:nvPr userDrawn="1"/>
          </p:nvSpPr>
          <p:spPr bwMode="auto">
            <a:xfrm>
              <a:off x="2978206"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70" name="Oval 1039"/>
            <p:cNvSpPr>
              <a:spLocks noChangeAspect="1" noChangeArrowheads="1"/>
            </p:cNvSpPr>
            <p:nvPr userDrawn="1"/>
          </p:nvSpPr>
          <p:spPr bwMode="auto">
            <a:xfrm>
              <a:off x="3091289"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71" name="Oval 1040"/>
            <p:cNvSpPr>
              <a:spLocks noChangeAspect="1" noChangeArrowheads="1"/>
            </p:cNvSpPr>
            <p:nvPr userDrawn="1"/>
          </p:nvSpPr>
          <p:spPr bwMode="auto">
            <a:xfrm>
              <a:off x="3204373"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72" name="Oval 1041"/>
            <p:cNvSpPr>
              <a:spLocks noChangeAspect="1" noChangeArrowheads="1"/>
            </p:cNvSpPr>
            <p:nvPr userDrawn="1"/>
          </p:nvSpPr>
          <p:spPr bwMode="auto">
            <a:xfrm>
              <a:off x="3315949"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73" name="Oval 1042"/>
            <p:cNvSpPr>
              <a:spLocks noChangeAspect="1" noChangeArrowheads="1"/>
            </p:cNvSpPr>
            <p:nvPr userDrawn="1"/>
          </p:nvSpPr>
          <p:spPr bwMode="auto">
            <a:xfrm>
              <a:off x="3429033"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74" name="Oval 1043"/>
            <p:cNvSpPr>
              <a:spLocks noChangeAspect="1" noChangeArrowheads="1"/>
            </p:cNvSpPr>
            <p:nvPr userDrawn="1"/>
          </p:nvSpPr>
          <p:spPr bwMode="auto">
            <a:xfrm>
              <a:off x="4663908"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75" name="Oval 1044"/>
            <p:cNvSpPr>
              <a:spLocks noChangeAspect="1" noChangeArrowheads="1"/>
            </p:cNvSpPr>
            <p:nvPr userDrawn="1"/>
          </p:nvSpPr>
          <p:spPr bwMode="auto">
            <a:xfrm>
              <a:off x="4776992"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76" name="Oval 1045"/>
            <p:cNvSpPr>
              <a:spLocks noChangeAspect="1" noChangeArrowheads="1"/>
            </p:cNvSpPr>
            <p:nvPr userDrawn="1"/>
          </p:nvSpPr>
          <p:spPr bwMode="auto">
            <a:xfrm>
              <a:off x="4888568"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77" name="Oval 1046"/>
            <p:cNvSpPr>
              <a:spLocks noChangeAspect="1" noChangeArrowheads="1"/>
            </p:cNvSpPr>
            <p:nvPr userDrawn="1"/>
          </p:nvSpPr>
          <p:spPr bwMode="auto">
            <a:xfrm>
              <a:off x="5001652"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78" name="Oval 1047"/>
            <p:cNvSpPr>
              <a:spLocks noChangeAspect="1" noChangeArrowheads="1"/>
            </p:cNvSpPr>
            <p:nvPr userDrawn="1"/>
          </p:nvSpPr>
          <p:spPr bwMode="auto">
            <a:xfrm>
              <a:off x="5113228"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79" name="Oval 1048"/>
            <p:cNvSpPr>
              <a:spLocks noChangeAspect="1" noChangeArrowheads="1"/>
            </p:cNvSpPr>
            <p:nvPr userDrawn="1"/>
          </p:nvSpPr>
          <p:spPr bwMode="auto">
            <a:xfrm>
              <a:off x="5226311"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80" name="Oval 1049"/>
            <p:cNvSpPr>
              <a:spLocks noChangeAspect="1" noChangeArrowheads="1"/>
            </p:cNvSpPr>
            <p:nvPr userDrawn="1"/>
          </p:nvSpPr>
          <p:spPr bwMode="auto">
            <a:xfrm>
              <a:off x="6798931"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81" name="Oval 1050"/>
            <p:cNvSpPr>
              <a:spLocks noChangeAspect="1" noChangeArrowheads="1"/>
            </p:cNvSpPr>
            <p:nvPr userDrawn="1"/>
          </p:nvSpPr>
          <p:spPr bwMode="auto">
            <a:xfrm>
              <a:off x="7136674"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82" name="Oval 1051"/>
            <p:cNvSpPr>
              <a:spLocks noChangeAspect="1" noChangeArrowheads="1"/>
            </p:cNvSpPr>
            <p:nvPr userDrawn="1"/>
          </p:nvSpPr>
          <p:spPr bwMode="auto">
            <a:xfrm>
              <a:off x="7472910"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83" name="Oval 1052"/>
            <p:cNvSpPr>
              <a:spLocks noChangeAspect="1" noChangeArrowheads="1"/>
            </p:cNvSpPr>
            <p:nvPr userDrawn="1"/>
          </p:nvSpPr>
          <p:spPr bwMode="auto">
            <a:xfrm>
              <a:off x="7585994"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84" name="Oval 1053"/>
            <p:cNvSpPr>
              <a:spLocks noChangeAspect="1" noChangeArrowheads="1"/>
            </p:cNvSpPr>
            <p:nvPr userDrawn="1"/>
          </p:nvSpPr>
          <p:spPr bwMode="auto">
            <a:xfrm>
              <a:off x="769757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85" name="Oval 1054"/>
            <p:cNvSpPr>
              <a:spLocks noChangeAspect="1" noChangeArrowheads="1"/>
            </p:cNvSpPr>
            <p:nvPr userDrawn="1"/>
          </p:nvSpPr>
          <p:spPr bwMode="auto">
            <a:xfrm>
              <a:off x="2528886"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86" name="Oval 1055"/>
            <p:cNvSpPr>
              <a:spLocks noChangeAspect="1" noChangeArrowheads="1"/>
            </p:cNvSpPr>
            <p:nvPr userDrawn="1"/>
          </p:nvSpPr>
          <p:spPr bwMode="auto">
            <a:xfrm>
              <a:off x="2641969"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87" name="Oval 1056"/>
            <p:cNvSpPr>
              <a:spLocks noChangeAspect="1" noChangeArrowheads="1"/>
            </p:cNvSpPr>
            <p:nvPr userDrawn="1"/>
          </p:nvSpPr>
          <p:spPr bwMode="auto">
            <a:xfrm>
              <a:off x="2753545"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88" name="Oval 1057"/>
            <p:cNvSpPr>
              <a:spLocks noChangeAspect="1" noChangeArrowheads="1"/>
            </p:cNvSpPr>
            <p:nvPr userDrawn="1"/>
          </p:nvSpPr>
          <p:spPr bwMode="auto">
            <a:xfrm>
              <a:off x="2866630"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89" name="Oval 1058"/>
            <p:cNvSpPr>
              <a:spLocks noChangeAspect="1" noChangeArrowheads="1"/>
            </p:cNvSpPr>
            <p:nvPr userDrawn="1"/>
          </p:nvSpPr>
          <p:spPr bwMode="auto">
            <a:xfrm>
              <a:off x="2978206"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90" name="Oval 1059"/>
            <p:cNvSpPr>
              <a:spLocks noChangeAspect="1" noChangeArrowheads="1"/>
            </p:cNvSpPr>
            <p:nvPr userDrawn="1"/>
          </p:nvSpPr>
          <p:spPr bwMode="auto">
            <a:xfrm>
              <a:off x="3091289"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91" name="Oval 1060"/>
            <p:cNvSpPr>
              <a:spLocks noChangeAspect="1" noChangeArrowheads="1"/>
            </p:cNvSpPr>
            <p:nvPr userDrawn="1"/>
          </p:nvSpPr>
          <p:spPr bwMode="auto">
            <a:xfrm>
              <a:off x="3204373"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92" name="Oval 1061"/>
            <p:cNvSpPr>
              <a:spLocks noChangeAspect="1" noChangeArrowheads="1"/>
            </p:cNvSpPr>
            <p:nvPr userDrawn="1"/>
          </p:nvSpPr>
          <p:spPr bwMode="auto">
            <a:xfrm>
              <a:off x="3315949"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93" name="Oval 1062"/>
            <p:cNvSpPr>
              <a:spLocks noChangeAspect="1" noChangeArrowheads="1"/>
            </p:cNvSpPr>
            <p:nvPr userDrawn="1"/>
          </p:nvSpPr>
          <p:spPr bwMode="auto">
            <a:xfrm>
              <a:off x="3429033"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94" name="Oval 1063"/>
            <p:cNvSpPr>
              <a:spLocks noChangeAspect="1" noChangeArrowheads="1"/>
            </p:cNvSpPr>
            <p:nvPr userDrawn="1"/>
          </p:nvSpPr>
          <p:spPr bwMode="auto">
            <a:xfrm>
              <a:off x="4663908"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95" name="Oval 1064"/>
            <p:cNvSpPr>
              <a:spLocks noChangeAspect="1" noChangeArrowheads="1"/>
            </p:cNvSpPr>
            <p:nvPr userDrawn="1"/>
          </p:nvSpPr>
          <p:spPr bwMode="auto">
            <a:xfrm>
              <a:off x="4776992"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96" name="Oval 1065"/>
            <p:cNvSpPr>
              <a:spLocks noChangeAspect="1" noChangeArrowheads="1"/>
            </p:cNvSpPr>
            <p:nvPr userDrawn="1"/>
          </p:nvSpPr>
          <p:spPr bwMode="auto">
            <a:xfrm>
              <a:off x="4888568"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97" name="Oval 1066"/>
            <p:cNvSpPr>
              <a:spLocks noChangeAspect="1" noChangeArrowheads="1"/>
            </p:cNvSpPr>
            <p:nvPr userDrawn="1"/>
          </p:nvSpPr>
          <p:spPr bwMode="auto">
            <a:xfrm>
              <a:off x="5001652"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98" name="Oval 1067"/>
            <p:cNvSpPr>
              <a:spLocks noChangeAspect="1" noChangeArrowheads="1"/>
            </p:cNvSpPr>
            <p:nvPr userDrawn="1"/>
          </p:nvSpPr>
          <p:spPr bwMode="auto">
            <a:xfrm>
              <a:off x="5113228"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299" name="Oval 1068"/>
            <p:cNvSpPr>
              <a:spLocks noChangeAspect="1" noChangeArrowheads="1"/>
            </p:cNvSpPr>
            <p:nvPr userDrawn="1"/>
          </p:nvSpPr>
          <p:spPr bwMode="auto">
            <a:xfrm>
              <a:off x="5226311"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00" name="Oval 1069"/>
            <p:cNvSpPr>
              <a:spLocks noChangeAspect="1" noChangeArrowheads="1"/>
            </p:cNvSpPr>
            <p:nvPr userDrawn="1"/>
          </p:nvSpPr>
          <p:spPr bwMode="auto">
            <a:xfrm>
              <a:off x="6912014"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01" name="Oval 1070"/>
            <p:cNvSpPr>
              <a:spLocks noChangeAspect="1" noChangeArrowheads="1"/>
            </p:cNvSpPr>
            <p:nvPr userDrawn="1"/>
          </p:nvSpPr>
          <p:spPr bwMode="auto">
            <a:xfrm>
              <a:off x="7023590"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02" name="Oval 1071"/>
            <p:cNvSpPr>
              <a:spLocks noChangeAspect="1" noChangeArrowheads="1"/>
            </p:cNvSpPr>
            <p:nvPr userDrawn="1"/>
          </p:nvSpPr>
          <p:spPr bwMode="auto">
            <a:xfrm>
              <a:off x="7697570" y="4253262"/>
              <a:ext cx="85943" cy="85944"/>
            </a:xfrm>
            <a:prstGeom prst="ellipse">
              <a:avLst/>
            </a:prstGeom>
            <a:grpFill/>
            <a:ln>
              <a:noFill/>
            </a:ln>
            <a:effectLst/>
          </p:spPr>
          <p:txBody>
            <a:bodyPr wrap="none" anchor="ctr"/>
            <a:lstStyle/>
            <a:p>
              <a:pPr defTabSz="1242514">
                <a:defRPr/>
              </a:pPr>
              <a:endParaRPr lang="en-US" sz="2447" kern="0" dirty="0">
                <a:solidFill>
                  <a:srgbClr val="292929"/>
                </a:solidFill>
              </a:endParaRPr>
            </a:p>
          </p:txBody>
        </p:sp>
        <p:sp>
          <p:nvSpPr>
            <p:cNvPr id="2303" name="Oval 1072"/>
            <p:cNvSpPr>
              <a:spLocks noChangeAspect="1" noChangeArrowheads="1"/>
            </p:cNvSpPr>
            <p:nvPr userDrawn="1"/>
          </p:nvSpPr>
          <p:spPr bwMode="auto">
            <a:xfrm>
              <a:off x="2528886"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04" name="Oval 1073"/>
            <p:cNvSpPr>
              <a:spLocks noChangeAspect="1" noChangeArrowheads="1"/>
            </p:cNvSpPr>
            <p:nvPr userDrawn="1"/>
          </p:nvSpPr>
          <p:spPr bwMode="auto">
            <a:xfrm>
              <a:off x="2641969"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05" name="Oval 1074"/>
            <p:cNvSpPr>
              <a:spLocks noChangeAspect="1" noChangeArrowheads="1"/>
            </p:cNvSpPr>
            <p:nvPr userDrawn="1"/>
          </p:nvSpPr>
          <p:spPr bwMode="auto">
            <a:xfrm>
              <a:off x="2753545"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06" name="Oval 1075"/>
            <p:cNvSpPr>
              <a:spLocks noChangeAspect="1" noChangeArrowheads="1"/>
            </p:cNvSpPr>
            <p:nvPr userDrawn="1"/>
          </p:nvSpPr>
          <p:spPr bwMode="auto">
            <a:xfrm>
              <a:off x="2866630"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07" name="Oval 1076"/>
            <p:cNvSpPr>
              <a:spLocks noChangeAspect="1" noChangeArrowheads="1"/>
            </p:cNvSpPr>
            <p:nvPr userDrawn="1"/>
          </p:nvSpPr>
          <p:spPr bwMode="auto">
            <a:xfrm>
              <a:off x="2978206"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08" name="Oval 1077"/>
            <p:cNvSpPr>
              <a:spLocks noChangeAspect="1" noChangeArrowheads="1"/>
            </p:cNvSpPr>
            <p:nvPr userDrawn="1"/>
          </p:nvSpPr>
          <p:spPr bwMode="auto">
            <a:xfrm>
              <a:off x="3091289"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09" name="Oval 1078"/>
            <p:cNvSpPr>
              <a:spLocks noChangeAspect="1" noChangeArrowheads="1"/>
            </p:cNvSpPr>
            <p:nvPr userDrawn="1"/>
          </p:nvSpPr>
          <p:spPr bwMode="auto">
            <a:xfrm>
              <a:off x="3204373"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10" name="Oval 1079"/>
            <p:cNvSpPr>
              <a:spLocks noChangeAspect="1" noChangeArrowheads="1"/>
            </p:cNvSpPr>
            <p:nvPr userDrawn="1"/>
          </p:nvSpPr>
          <p:spPr bwMode="auto">
            <a:xfrm>
              <a:off x="3315949"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11" name="Oval 1080"/>
            <p:cNvSpPr>
              <a:spLocks noChangeAspect="1" noChangeArrowheads="1"/>
            </p:cNvSpPr>
            <p:nvPr userDrawn="1"/>
          </p:nvSpPr>
          <p:spPr bwMode="auto">
            <a:xfrm>
              <a:off x="3429033"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12" name="Oval 1081"/>
            <p:cNvSpPr>
              <a:spLocks noChangeAspect="1" noChangeArrowheads="1"/>
            </p:cNvSpPr>
            <p:nvPr userDrawn="1"/>
          </p:nvSpPr>
          <p:spPr bwMode="auto">
            <a:xfrm>
              <a:off x="4663908"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13" name="Oval 1082"/>
            <p:cNvSpPr>
              <a:spLocks noChangeAspect="1" noChangeArrowheads="1"/>
            </p:cNvSpPr>
            <p:nvPr userDrawn="1"/>
          </p:nvSpPr>
          <p:spPr bwMode="auto">
            <a:xfrm>
              <a:off x="4776992"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14" name="Oval 1083"/>
            <p:cNvSpPr>
              <a:spLocks noChangeAspect="1" noChangeArrowheads="1"/>
            </p:cNvSpPr>
            <p:nvPr userDrawn="1"/>
          </p:nvSpPr>
          <p:spPr bwMode="auto">
            <a:xfrm>
              <a:off x="4888568"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15" name="Oval 1084"/>
            <p:cNvSpPr>
              <a:spLocks noChangeAspect="1" noChangeArrowheads="1"/>
            </p:cNvSpPr>
            <p:nvPr userDrawn="1"/>
          </p:nvSpPr>
          <p:spPr bwMode="auto">
            <a:xfrm>
              <a:off x="5001652"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16" name="Oval 1085"/>
            <p:cNvSpPr>
              <a:spLocks noChangeAspect="1" noChangeArrowheads="1"/>
            </p:cNvSpPr>
            <p:nvPr userDrawn="1"/>
          </p:nvSpPr>
          <p:spPr bwMode="auto">
            <a:xfrm>
              <a:off x="5113228"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17" name="Oval 1086"/>
            <p:cNvSpPr>
              <a:spLocks noChangeAspect="1" noChangeArrowheads="1"/>
            </p:cNvSpPr>
            <p:nvPr userDrawn="1"/>
          </p:nvSpPr>
          <p:spPr bwMode="auto">
            <a:xfrm>
              <a:off x="5226311"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18" name="Oval 1087"/>
            <p:cNvSpPr>
              <a:spLocks noChangeAspect="1" noChangeArrowheads="1"/>
            </p:cNvSpPr>
            <p:nvPr userDrawn="1"/>
          </p:nvSpPr>
          <p:spPr bwMode="auto">
            <a:xfrm>
              <a:off x="7472910"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19" name="Oval 1088"/>
            <p:cNvSpPr>
              <a:spLocks noChangeAspect="1" noChangeArrowheads="1"/>
            </p:cNvSpPr>
            <p:nvPr userDrawn="1"/>
          </p:nvSpPr>
          <p:spPr bwMode="auto">
            <a:xfrm>
              <a:off x="2641969"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20" name="Oval 1089"/>
            <p:cNvSpPr>
              <a:spLocks noChangeAspect="1" noChangeArrowheads="1"/>
            </p:cNvSpPr>
            <p:nvPr userDrawn="1"/>
          </p:nvSpPr>
          <p:spPr bwMode="auto">
            <a:xfrm>
              <a:off x="2753545"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21" name="Oval 1090"/>
            <p:cNvSpPr>
              <a:spLocks noChangeAspect="1" noChangeArrowheads="1"/>
            </p:cNvSpPr>
            <p:nvPr userDrawn="1"/>
          </p:nvSpPr>
          <p:spPr bwMode="auto">
            <a:xfrm>
              <a:off x="2866630"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22" name="Oval 1091"/>
            <p:cNvSpPr>
              <a:spLocks noChangeAspect="1" noChangeArrowheads="1"/>
            </p:cNvSpPr>
            <p:nvPr userDrawn="1"/>
          </p:nvSpPr>
          <p:spPr bwMode="auto">
            <a:xfrm>
              <a:off x="2978206"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23" name="Oval 1092"/>
            <p:cNvSpPr>
              <a:spLocks noChangeAspect="1" noChangeArrowheads="1"/>
            </p:cNvSpPr>
            <p:nvPr userDrawn="1"/>
          </p:nvSpPr>
          <p:spPr bwMode="auto">
            <a:xfrm>
              <a:off x="3091289"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24" name="Oval 1093"/>
            <p:cNvSpPr>
              <a:spLocks noChangeAspect="1" noChangeArrowheads="1"/>
            </p:cNvSpPr>
            <p:nvPr userDrawn="1"/>
          </p:nvSpPr>
          <p:spPr bwMode="auto">
            <a:xfrm>
              <a:off x="3204373"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25" name="Oval 1094"/>
            <p:cNvSpPr>
              <a:spLocks noChangeAspect="1" noChangeArrowheads="1"/>
            </p:cNvSpPr>
            <p:nvPr userDrawn="1"/>
          </p:nvSpPr>
          <p:spPr bwMode="auto">
            <a:xfrm>
              <a:off x="3315949"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26" name="Oval 1095"/>
            <p:cNvSpPr>
              <a:spLocks noChangeAspect="1" noChangeArrowheads="1"/>
            </p:cNvSpPr>
            <p:nvPr userDrawn="1"/>
          </p:nvSpPr>
          <p:spPr bwMode="auto">
            <a:xfrm>
              <a:off x="4663908"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27" name="Oval 1096"/>
            <p:cNvSpPr>
              <a:spLocks noChangeAspect="1" noChangeArrowheads="1"/>
            </p:cNvSpPr>
            <p:nvPr userDrawn="1"/>
          </p:nvSpPr>
          <p:spPr bwMode="auto">
            <a:xfrm>
              <a:off x="4776992"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28" name="Oval 1097"/>
            <p:cNvSpPr>
              <a:spLocks noChangeAspect="1" noChangeArrowheads="1"/>
            </p:cNvSpPr>
            <p:nvPr userDrawn="1"/>
          </p:nvSpPr>
          <p:spPr bwMode="auto">
            <a:xfrm>
              <a:off x="4888568"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29" name="Oval 1098"/>
            <p:cNvSpPr>
              <a:spLocks noChangeAspect="1" noChangeArrowheads="1"/>
            </p:cNvSpPr>
            <p:nvPr userDrawn="1"/>
          </p:nvSpPr>
          <p:spPr bwMode="auto">
            <a:xfrm>
              <a:off x="5001652"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30" name="Oval 1099"/>
            <p:cNvSpPr>
              <a:spLocks noChangeAspect="1" noChangeArrowheads="1"/>
            </p:cNvSpPr>
            <p:nvPr userDrawn="1"/>
          </p:nvSpPr>
          <p:spPr bwMode="auto">
            <a:xfrm>
              <a:off x="5113228"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31" name="Oval 1100"/>
            <p:cNvSpPr>
              <a:spLocks noChangeAspect="1" noChangeArrowheads="1"/>
            </p:cNvSpPr>
            <p:nvPr userDrawn="1"/>
          </p:nvSpPr>
          <p:spPr bwMode="auto">
            <a:xfrm>
              <a:off x="5226311"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32" name="Oval 1101"/>
            <p:cNvSpPr>
              <a:spLocks noChangeAspect="1" noChangeArrowheads="1"/>
            </p:cNvSpPr>
            <p:nvPr userDrawn="1"/>
          </p:nvSpPr>
          <p:spPr bwMode="auto">
            <a:xfrm>
              <a:off x="5450972"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33" name="Oval 1102"/>
            <p:cNvSpPr>
              <a:spLocks noChangeAspect="1" noChangeArrowheads="1"/>
            </p:cNvSpPr>
            <p:nvPr userDrawn="1"/>
          </p:nvSpPr>
          <p:spPr bwMode="auto">
            <a:xfrm>
              <a:off x="7361334"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34" name="Oval 1103"/>
            <p:cNvSpPr>
              <a:spLocks noChangeAspect="1" noChangeArrowheads="1"/>
            </p:cNvSpPr>
            <p:nvPr userDrawn="1"/>
          </p:nvSpPr>
          <p:spPr bwMode="auto">
            <a:xfrm>
              <a:off x="7472910"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35" name="Oval 1104"/>
            <p:cNvSpPr>
              <a:spLocks noChangeAspect="1" noChangeArrowheads="1"/>
            </p:cNvSpPr>
            <p:nvPr userDrawn="1"/>
          </p:nvSpPr>
          <p:spPr bwMode="auto">
            <a:xfrm>
              <a:off x="7697570"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36" name="Oval 1105"/>
            <p:cNvSpPr>
              <a:spLocks noChangeAspect="1" noChangeArrowheads="1"/>
            </p:cNvSpPr>
            <p:nvPr userDrawn="1"/>
          </p:nvSpPr>
          <p:spPr bwMode="auto">
            <a:xfrm>
              <a:off x="2753545"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37" name="Oval 1106"/>
            <p:cNvSpPr>
              <a:spLocks noChangeAspect="1" noChangeArrowheads="1"/>
            </p:cNvSpPr>
            <p:nvPr userDrawn="1"/>
          </p:nvSpPr>
          <p:spPr bwMode="auto">
            <a:xfrm>
              <a:off x="286663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38" name="Oval 1107"/>
            <p:cNvSpPr>
              <a:spLocks noChangeAspect="1" noChangeArrowheads="1"/>
            </p:cNvSpPr>
            <p:nvPr userDrawn="1"/>
          </p:nvSpPr>
          <p:spPr bwMode="auto">
            <a:xfrm>
              <a:off x="2978206"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39" name="Oval 1108"/>
            <p:cNvSpPr>
              <a:spLocks noChangeAspect="1" noChangeArrowheads="1"/>
            </p:cNvSpPr>
            <p:nvPr userDrawn="1"/>
          </p:nvSpPr>
          <p:spPr bwMode="auto">
            <a:xfrm>
              <a:off x="3091289"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40" name="Oval 1109"/>
            <p:cNvSpPr>
              <a:spLocks noChangeAspect="1" noChangeArrowheads="1"/>
            </p:cNvSpPr>
            <p:nvPr userDrawn="1"/>
          </p:nvSpPr>
          <p:spPr bwMode="auto">
            <a:xfrm>
              <a:off x="3204373"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41" name="Oval 1110"/>
            <p:cNvSpPr>
              <a:spLocks noChangeAspect="1" noChangeArrowheads="1"/>
            </p:cNvSpPr>
            <p:nvPr userDrawn="1"/>
          </p:nvSpPr>
          <p:spPr bwMode="auto">
            <a:xfrm>
              <a:off x="3315949"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42" name="Oval 1111"/>
            <p:cNvSpPr>
              <a:spLocks noChangeAspect="1" noChangeArrowheads="1"/>
            </p:cNvSpPr>
            <p:nvPr userDrawn="1"/>
          </p:nvSpPr>
          <p:spPr bwMode="auto">
            <a:xfrm>
              <a:off x="4663908"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43" name="Oval 1112"/>
            <p:cNvSpPr>
              <a:spLocks noChangeAspect="1" noChangeArrowheads="1"/>
            </p:cNvSpPr>
            <p:nvPr userDrawn="1"/>
          </p:nvSpPr>
          <p:spPr bwMode="auto">
            <a:xfrm>
              <a:off x="4776992"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44" name="Oval 1113"/>
            <p:cNvSpPr>
              <a:spLocks noChangeAspect="1" noChangeArrowheads="1"/>
            </p:cNvSpPr>
            <p:nvPr userDrawn="1"/>
          </p:nvSpPr>
          <p:spPr bwMode="auto">
            <a:xfrm>
              <a:off x="4888568"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45" name="Oval 1114"/>
            <p:cNvSpPr>
              <a:spLocks noChangeAspect="1" noChangeArrowheads="1"/>
            </p:cNvSpPr>
            <p:nvPr userDrawn="1"/>
          </p:nvSpPr>
          <p:spPr bwMode="auto">
            <a:xfrm>
              <a:off x="5001652"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46" name="Oval 1115"/>
            <p:cNvSpPr>
              <a:spLocks noChangeAspect="1" noChangeArrowheads="1"/>
            </p:cNvSpPr>
            <p:nvPr userDrawn="1"/>
          </p:nvSpPr>
          <p:spPr bwMode="auto">
            <a:xfrm>
              <a:off x="5113228"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47" name="Oval 1116"/>
            <p:cNvSpPr>
              <a:spLocks noChangeAspect="1" noChangeArrowheads="1"/>
            </p:cNvSpPr>
            <p:nvPr userDrawn="1"/>
          </p:nvSpPr>
          <p:spPr bwMode="auto">
            <a:xfrm>
              <a:off x="5226311"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48" name="Oval 1117"/>
            <p:cNvSpPr>
              <a:spLocks noChangeAspect="1" noChangeArrowheads="1"/>
            </p:cNvSpPr>
            <p:nvPr userDrawn="1"/>
          </p:nvSpPr>
          <p:spPr bwMode="auto">
            <a:xfrm>
              <a:off x="5450972"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49" name="Oval 1118"/>
            <p:cNvSpPr>
              <a:spLocks noChangeAspect="1" noChangeArrowheads="1"/>
            </p:cNvSpPr>
            <p:nvPr userDrawn="1"/>
          </p:nvSpPr>
          <p:spPr bwMode="auto">
            <a:xfrm>
              <a:off x="724825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50" name="Oval 1119"/>
            <p:cNvSpPr>
              <a:spLocks noChangeAspect="1" noChangeArrowheads="1"/>
            </p:cNvSpPr>
            <p:nvPr userDrawn="1"/>
          </p:nvSpPr>
          <p:spPr bwMode="auto">
            <a:xfrm>
              <a:off x="7361334"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51" name="Oval 1120"/>
            <p:cNvSpPr>
              <a:spLocks noChangeAspect="1" noChangeArrowheads="1"/>
            </p:cNvSpPr>
            <p:nvPr userDrawn="1"/>
          </p:nvSpPr>
          <p:spPr bwMode="auto">
            <a:xfrm>
              <a:off x="7472910"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52" name="Oval 1121"/>
            <p:cNvSpPr>
              <a:spLocks noChangeAspect="1" noChangeArrowheads="1"/>
            </p:cNvSpPr>
            <p:nvPr userDrawn="1"/>
          </p:nvSpPr>
          <p:spPr bwMode="auto">
            <a:xfrm>
              <a:off x="7585994"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53" name="Oval 1122"/>
            <p:cNvSpPr>
              <a:spLocks noChangeAspect="1" noChangeArrowheads="1"/>
            </p:cNvSpPr>
            <p:nvPr userDrawn="1"/>
          </p:nvSpPr>
          <p:spPr bwMode="auto">
            <a:xfrm>
              <a:off x="769757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54" name="Oval 1123"/>
            <p:cNvSpPr>
              <a:spLocks noChangeAspect="1" noChangeArrowheads="1"/>
            </p:cNvSpPr>
            <p:nvPr userDrawn="1"/>
          </p:nvSpPr>
          <p:spPr bwMode="auto">
            <a:xfrm>
              <a:off x="2753545"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55" name="Oval 1124"/>
            <p:cNvSpPr>
              <a:spLocks noChangeAspect="1" noChangeArrowheads="1"/>
            </p:cNvSpPr>
            <p:nvPr userDrawn="1"/>
          </p:nvSpPr>
          <p:spPr bwMode="auto">
            <a:xfrm>
              <a:off x="286663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56" name="Oval 1125"/>
            <p:cNvSpPr>
              <a:spLocks noChangeAspect="1" noChangeArrowheads="1"/>
            </p:cNvSpPr>
            <p:nvPr userDrawn="1"/>
          </p:nvSpPr>
          <p:spPr bwMode="auto">
            <a:xfrm>
              <a:off x="2978206"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57" name="Oval 1126"/>
            <p:cNvSpPr>
              <a:spLocks noChangeAspect="1" noChangeArrowheads="1"/>
            </p:cNvSpPr>
            <p:nvPr userDrawn="1"/>
          </p:nvSpPr>
          <p:spPr bwMode="auto">
            <a:xfrm>
              <a:off x="3091289"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58" name="Oval 1127"/>
            <p:cNvSpPr>
              <a:spLocks noChangeAspect="1" noChangeArrowheads="1"/>
            </p:cNvSpPr>
            <p:nvPr userDrawn="1"/>
          </p:nvSpPr>
          <p:spPr bwMode="auto">
            <a:xfrm>
              <a:off x="3204373"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59" name="Oval 1128"/>
            <p:cNvSpPr>
              <a:spLocks noChangeAspect="1" noChangeArrowheads="1"/>
            </p:cNvSpPr>
            <p:nvPr userDrawn="1"/>
          </p:nvSpPr>
          <p:spPr bwMode="auto">
            <a:xfrm>
              <a:off x="3315949"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60" name="Oval 1129"/>
            <p:cNvSpPr>
              <a:spLocks noChangeAspect="1" noChangeArrowheads="1"/>
            </p:cNvSpPr>
            <p:nvPr userDrawn="1"/>
          </p:nvSpPr>
          <p:spPr bwMode="auto">
            <a:xfrm>
              <a:off x="4663908"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61" name="Oval 1130"/>
            <p:cNvSpPr>
              <a:spLocks noChangeAspect="1" noChangeArrowheads="1"/>
            </p:cNvSpPr>
            <p:nvPr userDrawn="1"/>
          </p:nvSpPr>
          <p:spPr bwMode="auto">
            <a:xfrm>
              <a:off x="4776992"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62" name="Oval 1131"/>
            <p:cNvSpPr>
              <a:spLocks noChangeAspect="1" noChangeArrowheads="1"/>
            </p:cNvSpPr>
            <p:nvPr userDrawn="1"/>
          </p:nvSpPr>
          <p:spPr bwMode="auto">
            <a:xfrm>
              <a:off x="4888568"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63" name="Oval 1132"/>
            <p:cNvSpPr>
              <a:spLocks noChangeAspect="1" noChangeArrowheads="1"/>
            </p:cNvSpPr>
            <p:nvPr userDrawn="1"/>
          </p:nvSpPr>
          <p:spPr bwMode="auto">
            <a:xfrm>
              <a:off x="5001652"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64" name="Oval 1133"/>
            <p:cNvSpPr>
              <a:spLocks noChangeAspect="1" noChangeArrowheads="1"/>
            </p:cNvSpPr>
            <p:nvPr userDrawn="1"/>
          </p:nvSpPr>
          <p:spPr bwMode="auto">
            <a:xfrm>
              <a:off x="5113228"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65" name="Oval 1134"/>
            <p:cNvSpPr>
              <a:spLocks noChangeAspect="1" noChangeArrowheads="1"/>
            </p:cNvSpPr>
            <p:nvPr userDrawn="1"/>
          </p:nvSpPr>
          <p:spPr bwMode="auto">
            <a:xfrm>
              <a:off x="5450972"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66" name="Oval 1135"/>
            <p:cNvSpPr>
              <a:spLocks noChangeAspect="1" noChangeArrowheads="1"/>
            </p:cNvSpPr>
            <p:nvPr userDrawn="1"/>
          </p:nvSpPr>
          <p:spPr bwMode="auto">
            <a:xfrm>
              <a:off x="7136674"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67" name="Oval 1136"/>
            <p:cNvSpPr>
              <a:spLocks noChangeAspect="1" noChangeArrowheads="1"/>
            </p:cNvSpPr>
            <p:nvPr userDrawn="1"/>
          </p:nvSpPr>
          <p:spPr bwMode="auto">
            <a:xfrm>
              <a:off x="724825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68" name="Oval 1137"/>
            <p:cNvSpPr>
              <a:spLocks noChangeAspect="1" noChangeArrowheads="1"/>
            </p:cNvSpPr>
            <p:nvPr userDrawn="1"/>
          </p:nvSpPr>
          <p:spPr bwMode="auto">
            <a:xfrm>
              <a:off x="7361334"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69" name="Oval 1138"/>
            <p:cNvSpPr>
              <a:spLocks noChangeAspect="1" noChangeArrowheads="1"/>
            </p:cNvSpPr>
            <p:nvPr userDrawn="1"/>
          </p:nvSpPr>
          <p:spPr bwMode="auto">
            <a:xfrm>
              <a:off x="7472910"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70" name="Oval 1139"/>
            <p:cNvSpPr>
              <a:spLocks noChangeAspect="1" noChangeArrowheads="1"/>
            </p:cNvSpPr>
            <p:nvPr userDrawn="1"/>
          </p:nvSpPr>
          <p:spPr bwMode="auto">
            <a:xfrm>
              <a:off x="7585994"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71" name="Oval 1140"/>
            <p:cNvSpPr>
              <a:spLocks noChangeAspect="1" noChangeArrowheads="1"/>
            </p:cNvSpPr>
            <p:nvPr userDrawn="1"/>
          </p:nvSpPr>
          <p:spPr bwMode="auto">
            <a:xfrm>
              <a:off x="769757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72" name="Oval 1141"/>
            <p:cNvSpPr>
              <a:spLocks noChangeAspect="1" noChangeArrowheads="1"/>
            </p:cNvSpPr>
            <p:nvPr userDrawn="1"/>
          </p:nvSpPr>
          <p:spPr bwMode="auto">
            <a:xfrm>
              <a:off x="7810653"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73" name="Oval 1142"/>
            <p:cNvSpPr>
              <a:spLocks noChangeAspect="1" noChangeArrowheads="1"/>
            </p:cNvSpPr>
            <p:nvPr userDrawn="1"/>
          </p:nvSpPr>
          <p:spPr bwMode="auto">
            <a:xfrm>
              <a:off x="264196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74" name="Oval 1143"/>
            <p:cNvSpPr>
              <a:spLocks noChangeAspect="1" noChangeArrowheads="1"/>
            </p:cNvSpPr>
            <p:nvPr userDrawn="1"/>
          </p:nvSpPr>
          <p:spPr bwMode="auto">
            <a:xfrm>
              <a:off x="2753545"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75" name="Oval 1144"/>
            <p:cNvSpPr>
              <a:spLocks noChangeAspect="1" noChangeArrowheads="1"/>
            </p:cNvSpPr>
            <p:nvPr userDrawn="1"/>
          </p:nvSpPr>
          <p:spPr bwMode="auto">
            <a:xfrm>
              <a:off x="286663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76" name="Oval 1145"/>
            <p:cNvSpPr>
              <a:spLocks noChangeAspect="1" noChangeArrowheads="1"/>
            </p:cNvSpPr>
            <p:nvPr userDrawn="1"/>
          </p:nvSpPr>
          <p:spPr bwMode="auto">
            <a:xfrm>
              <a:off x="2978206"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77" name="Oval 1146"/>
            <p:cNvSpPr>
              <a:spLocks noChangeAspect="1" noChangeArrowheads="1"/>
            </p:cNvSpPr>
            <p:nvPr userDrawn="1"/>
          </p:nvSpPr>
          <p:spPr bwMode="auto">
            <a:xfrm>
              <a:off x="309128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78" name="Oval 1147"/>
            <p:cNvSpPr>
              <a:spLocks noChangeAspect="1" noChangeArrowheads="1"/>
            </p:cNvSpPr>
            <p:nvPr userDrawn="1"/>
          </p:nvSpPr>
          <p:spPr bwMode="auto">
            <a:xfrm>
              <a:off x="3204373"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79" name="Oval 1148"/>
            <p:cNvSpPr>
              <a:spLocks noChangeAspect="1" noChangeArrowheads="1"/>
            </p:cNvSpPr>
            <p:nvPr userDrawn="1"/>
          </p:nvSpPr>
          <p:spPr bwMode="auto">
            <a:xfrm>
              <a:off x="4663908"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80" name="Oval 1149"/>
            <p:cNvSpPr>
              <a:spLocks noChangeAspect="1" noChangeArrowheads="1"/>
            </p:cNvSpPr>
            <p:nvPr userDrawn="1"/>
          </p:nvSpPr>
          <p:spPr bwMode="auto">
            <a:xfrm>
              <a:off x="4776992"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81" name="Oval 1150"/>
            <p:cNvSpPr>
              <a:spLocks noChangeAspect="1" noChangeArrowheads="1"/>
            </p:cNvSpPr>
            <p:nvPr userDrawn="1"/>
          </p:nvSpPr>
          <p:spPr bwMode="auto">
            <a:xfrm>
              <a:off x="4888568"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82" name="Oval 1151"/>
            <p:cNvSpPr>
              <a:spLocks noChangeAspect="1" noChangeArrowheads="1"/>
            </p:cNvSpPr>
            <p:nvPr userDrawn="1"/>
          </p:nvSpPr>
          <p:spPr bwMode="auto">
            <a:xfrm>
              <a:off x="5001652"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83" name="Oval 1152"/>
            <p:cNvSpPr>
              <a:spLocks noChangeAspect="1" noChangeArrowheads="1"/>
            </p:cNvSpPr>
            <p:nvPr userDrawn="1"/>
          </p:nvSpPr>
          <p:spPr bwMode="auto">
            <a:xfrm>
              <a:off x="5113228"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84" name="Oval 1153"/>
            <p:cNvSpPr>
              <a:spLocks noChangeAspect="1" noChangeArrowheads="1"/>
            </p:cNvSpPr>
            <p:nvPr userDrawn="1"/>
          </p:nvSpPr>
          <p:spPr bwMode="auto">
            <a:xfrm>
              <a:off x="5450972"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85" name="Oval 1154"/>
            <p:cNvSpPr>
              <a:spLocks noChangeAspect="1" noChangeArrowheads="1"/>
            </p:cNvSpPr>
            <p:nvPr userDrawn="1"/>
          </p:nvSpPr>
          <p:spPr bwMode="auto">
            <a:xfrm>
              <a:off x="7023590"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86" name="Oval 1155"/>
            <p:cNvSpPr>
              <a:spLocks noChangeAspect="1" noChangeArrowheads="1"/>
            </p:cNvSpPr>
            <p:nvPr userDrawn="1"/>
          </p:nvSpPr>
          <p:spPr bwMode="auto">
            <a:xfrm>
              <a:off x="7136674"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87" name="Oval 1156"/>
            <p:cNvSpPr>
              <a:spLocks noChangeAspect="1" noChangeArrowheads="1"/>
            </p:cNvSpPr>
            <p:nvPr userDrawn="1"/>
          </p:nvSpPr>
          <p:spPr bwMode="auto">
            <a:xfrm>
              <a:off x="724825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88" name="Oval 1157"/>
            <p:cNvSpPr>
              <a:spLocks noChangeAspect="1" noChangeArrowheads="1"/>
            </p:cNvSpPr>
            <p:nvPr userDrawn="1"/>
          </p:nvSpPr>
          <p:spPr bwMode="auto">
            <a:xfrm>
              <a:off x="7361334"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89" name="Oval 1158"/>
            <p:cNvSpPr>
              <a:spLocks noChangeAspect="1" noChangeArrowheads="1"/>
            </p:cNvSpPr>
            <p:nvPr userDrawn="1"/>
          </p:nvSpPr>
          <p:spPr bwMode="auto">
            <a:xfrm>
              <a:off x="7472910"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90" name="Oval 1159"/>
            <p:cNvSpPr>
              <a:spLocks noChangeAspect="1" noChangeArrowheads="1"/>
            </p:cNvSpPr>
            <p:nvPr userDrawn="1"/>
          </p:nvSpPr>
          <p:spPr bwMode="auto">
            <a:xfrm>
              <a:off x="7585994"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91" name="Oval 1160"/>
            <p:cNvSpPr>
              <a:spLocks noChangeAspect="1" noChangeArrowheads="1"/>
            </p:cNvSpPr>
            <p:nvPr userDrawn="1"/>
          </p:nvSpPr>
          <p:spPr bwMode="auto">
            <a:xfrm>
              <a:off x="769757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92" name="Oval 1161"/>
            <p:cNvSpPr>
              <a:spLocks noChangeAspect="1" noChangeArrowheads="1"/>
            </p:cNvSpPr>
            <p:nvPr userDrawn="1"/>
          </p:nvSpPr>
          <p:spPr bwMode="auto">
            <a:xfrm>
              <a:off x="7810653"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93" name="Oval 1162"/>
            <p:cNvSpPr>
              <a:spLocks noChangeAspect="1" noChangeArrowheads="1"/>
            </p:cNvSpPr>
            <p:nvPr userDrawn="1"/>
          </p:nvSpPr>
          <p:spPr bwMode="auto">
            <a:xfrm>
              <a:off x="792222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94" name="Oval 1163"/>
            <p:cNvSpPr>
              <a:spLocks noChangeAspect="1" noChangeArrowheads="1"/>
            </p:cNvSpPr>
            <p:nvPr userDrawn="1"/>
          </p:nvSpPr>
          <p:spPr bwMode="auto">
            <a:xfrm>
              <a:off x="2641969"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95" name="Oval 1164"/>
            <p:cNvSpPr>
              <a:spLocks noChangeAspect="1" noChangeArrowheads="1"/>
            </p:cNvSpPr>
            <p:nvPr userDrawn="1"/>
          </p:nvSpPr>
          <p:spPr bwMode="auto">
            <a:xfrm>
              <a:off x="2753545"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96" name="Oval 1165"/>
            <p:cNvSpPr>
              <a:spLocks noChangeAspect="1" noChangeArrowheads="1"/>
            </p:cNvSpPr>
            <p:nvPr userDrawn="1"/>
          </p:nvSpPr>
          <p:spPr bwMode="auto">
            <a:xfrm>
              <a:off x="286663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97" name="Oval 1166"/>
            <p:cNvSpPr>
              <a:spLocks noChangeAspect="1" noChangeArrowheads="1"/>
            </p:cNvSpPr>
            <p:nvPr userDrawn="1"/>
          </p:nvSpPr>
          <p:spPr bwMode="auto">
            <a:xfrm>
              <a:off x="2978206"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98" name="Oval 1167"/>
            <p:cNvSpPr>
              <a:spLocks noChangeAspect="1" noChangeArrowheads="1"/>
            </p:cNvSpPr>
            <p:nvPr userDrawn="1"/>
          </p:nvSpPr>
          <p:spPr bwMode="auto">
            <a:xfrm>
              <a:off x="3091289"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399" name="Oval 1168"/>
            <p:cNvSpPr>
              <a:spLocks noChangeAspect="1" noChangeArrowheads="1"/>
            </p:cNvSpPr>
            <p:nvPr userDrawn="1"/>
          </p:nvSpPr>
          <p:spPr bwMode="auto">
            <a:xfrm>
              <a:off x="4663908"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00" name="Oval 1169"/>
            <p:cNvSpPr>
              <a:spLocks noChangeAspect="1" noChangeArrowheads="1"/>
            </p:cNvSpPr>
            <p:nvPr userDrawn="1"/>
          </p:nvSpPr>
          <p:spPr bwMode="auto">
            <a:xfrm>
              <a:off x="4776992"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01" name="Oval 1170"/>
            <p:cNvSpPr>
              <a:spLocks noChangeAspect="1" noChangeArrowheads="1"/>
            </p:cNvSpPr>
            <p:nvPr userDrawn="1"/>
          </p:nvSpPr>
          <p:spPr bwMode="auto">
            <a:xfrm>
              <a:off x="4888568"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02" name="Oval 1171"/>
            <p:cNvSpPr>
              <a:spLocks noChangeAspect="1" noChangeArrowheads="1"/>
            </p:cNvSpPr>
            <p:nvPr userDrawn="1"/>
          </p:nvSpPr>
          <p:spPr bwMode="auto">
            <a:xfrm>
              <a:off x="5001652"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03" name="Oval 1172"/>
            <p:cNvSpPr>
              <a:spLocks noChangeAspect="1" noChangeArrowheads="1"/>
            </p:cNvSpPr>
            <p:nvPr userDrawn="1"/>
          </p:nvSpPr>
          <p:spPr bwMode="auto">
            <a:xfrm>
              <a:off x="7023590"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04" name="Oval 1173"/>
            <p:cNvSpPr>
              <a:spLocks noChangeAspect="1" noChangeArrowheads="1"/>
            </p:cNvSpPr>
            <p:nvPr userDrawn="1"/>
          </p:nvSpPr>
          <p:spPr bwMode="auto">
            <a:xfrm>
              <a:off x="7136674"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05" name="Oval 1174"/>
            <p:cNvSpPr>
              <a:spLocks noChangeAspect="1" noChangeArrowheads="1"/>
            </p:cNvSpPr>
            <p:nvPr userDrawn="1"/>
          </p:nvSpPr>
          <p:spPr bwMode="auto">
            <a:xfrm>
              <a:off x="724825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06" name="Oval 1175"/>
            <p:cNvSpPr>
              <a:spLocks noChangeAspect="1" noChangeArrowheads="1"/>
            </p:cNvSpPr>
            <p:nvPr userDrawn="1"/>
          </p:nvSpPr>
          <p:spPr bwMode="auto">
            <a:xfrm>
              <a:off x="7361334"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07" name="Oval 1176"/>
            <p:cNvSpPr>
              <a:spLocks noChangeAspect="1" noChangeArrowheads="1"/>
            </p:cNvSpPr>
            <p:nvPr userDrawn="1"/>
          </p:nvSpPr>
          <p:spPr bwMode="auto">
            <a:xfrm>
              <a:off x="7472910"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08" name="Oval 1177"/>
            <p:cNvSpPr>
              <a:spLocks noChangeAspect="1" noChangeArrowheads="1"/>
            </p:cNvSpPr>
            <p:nvPr userDrawn="1"/>
          </p:nvSpPr>
          <p:spPr bwMode="auto">
            <a:xfrm>
              <a:off x="7585994"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09" name="Oval 1178"/>
            <p:cNvSpPr>
              <a:spLocks noChangeAspect="1" noChangeArrowheads="1"/>
            </p:cNvSpPr>
            <p:nvPr userDrawn="1"/>
          </p:nvSpPr>
          <p:spPr bwMode="auto">
            <a:xfrm>
              <a:off x="769757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10" name="Oval 1179"/>
            <p:cNvSpPr>
              <a:spLocks noChangeAspect="1" noChangeArrowheads="1"/>
            </p:cNvSpPr>
            <p:nvPr userDrawn="1"/>
          </p:nvSpPr>
          <p:spPr bwMode="auto">
            <a:xfrm>
              <a:off x="7810653"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11" name="Oval 1180"/>
            <p:cNvSpPr>
              <a:spLocks noChangeAspect="1" noChangeArrowheads="1"/>
            </p:cNvSpPr>
            <p:nvPr userDrawn="1"/>
          </p:nvSpPr>
          <p:spPr bwMode="auto">
            <a:xfrm>
              <a:off x="7922229" y="4875977"/>
              <a:ext cx="85944" cy="85943"/>
            </a:xfrm>
            <a:prstGeom prst="ellipse">
              <a:avLst/>
            </a:prstGeom>
            <a:grpFill/>
            <a:ln>
              <a:noFill/>
            </a:ln>
            <a:effectLst/>
          </p:spPr>
          <p:txBody>
            <a:bodyPr wrap="none" anchor="ctr"/>
            <a:lstStyle/>
            <a:p>
              <a:pPr defTabSz="1242514">
                <a:defRPr/>
              </a:pPr>
              <a:endParaRPr lang="en-US" sz="2447" kern="0" dirty="0">
                <a:solidFill>
                  <a:srgbClr val="292929"/>
                </a:solidFill>
              </a:endParaRPr>
            </a:p>
          </p:txBody>
        </p:sp>
        <p:sp>
          <p:nvSpPr>
            <p:cNvPr id="2412" name="Oval 1181"/>
            <p:cNvSpPr>
              <a:spLocks noChangeAspect="1" noChangeArrowheads="1"/>
            </p:cNvSpPr>
            <p:nvPr userDrawn="1"/>
          </p:nvSpPr>
          <p:spPr bwMode="auto">
            <a:xfrm>
              <a:off x="2641969"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13" name="Oval 1182"/>
            <p:cNvSpPr>
              <a:spLocks noChangeAspect="1" noChangeArrowheads="1"/>
            </p:cNvSpPr>
            <p:nvPr userDrawn="1"/>
          </p:nvSpPr>
          <p:spPr bwMode="auto">
            <a:xfrm>
              <a:off x="2753545"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14" name="Oval 1183"/>
            <p:cNvSpPr>
              <a:spLocks noChangeAspect="1" noChangeArrowheads="1"/>
            </p:cNvSpPr>
            <p:nvPr userDrawn="1"/>
          </p:nvSpPr>
          <p:spPr bwMode="auto">
            <a:xfrm>
              <a:off x="2866630"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15" name="Oval 1184"/>
            <p:cNvSpPr>
              <a:spLocks noChangeAspect="1" noChangeArrowheads="1"/>
            </p:cNvSpPr>
            <p:nvPr userDrawn="1"/>
          </p:nvSpPr>
          <p:spPr bwMode="auto">
            <a:xfrm>
              <a:off x="2978206"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16" name="Oval 1185"/>
            <p:cNvSpPr>
              <a:spLocks noChangeAspect="1" noChangeArrowheads="1"/>
            </p:cNvSpPr>
            <p:nvPr userDrawn="1"/>
          </p:nvSpPr>
          <p:spPr bwMode="auto">
            <a:xfrm>
              <a:off x="3091289"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17" name="Oval 1186"/>
            <p:cNvSpPr>
              <a:spLocks noChangeAspect="1" noChangeArrowheads="1"/>
            </p:cNvSpPr>
            <p:nvPr userDrawn="1"/>
          </p:nvSpPr>
          <p:spPr bwMode="auto">
            <a:xfrm>
              <a:off x="4776992"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18" name="Oval 1187"/>
            <p:cNvSpPr>
              <a:spLocks noChangeAspect="1" noChangeArrowheads="1"/>
            </p:cNvSpPr>
            <p:nvPr userDrawn="1"/>
          </p:nvSpPr>
          <p:spPr bwMode="auto">
            <a:xfrm>
              <a:off x="4888568"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19" name="Oval 1188"/>
            <p:cNvSpPr>
              <a:spLocks noChangeAspect="1" noChangeArrowheads="1"/>
            </p:cNvSpPr>
            <p:nvPr userDrawn="1"/>
          </p:nvSpPr>
          <p:spPr bwMode="auto">
            <a:xfrm>
              <a:off x="5001652"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20" name="Oval 1189"/>
            <p:cNvSpPr>
              <a:spLocks noChangeAspect="1" noChangeArrowheads="1"/>
            </p:cNvSpPr>
            <p:nvPr userDrawn="1"/>
          </p:nvSpPr>
          <p:spPr bwMode="auto">
            <a:xfrm>
              <a:off x="7023590"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21" name="Oval 1190"/>
            <p:cNvSpPr>
              <a:spLocks noChangeAspect="1" noChangeArrowheads="1"/>
            </p:cNvSpPr>
            <p:nvPr userDrawn="1"/>
          </p:nvSpPr>
          <p:spPr bwMode="auto">
            <a:xfrm>
              <a:off x="7136674"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22" name="Oval 1191"/>
            <p:cNvSpPr>
              <a:spLocks noChangeAspect="1" noChangeArrowheads="1"/>
            </p:cNvSpPr>
            <p:nvPr userDrawn="1"/>
          </p:nvSpPr>
          <p:spPr bwMode="auto">
            <a:xfrm>
              <a:off x="7472910"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23" name="Oval 1192"/>
            <p:cNvSpPr>
              <a:spLocks noChangeAspect="1" noChangeArrowheads="1"/>
            </p:cNvSpPr>
            <p:nvPr userDrawn="1"/>
          </p:nvSpPr>
          <p:spPr bwMode="auto">
            <a:xfrm>
              <a:off x="7585994"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24" name="Oval 1193"/>
            <p:cNvSpPr>
              <a:spLocks noChangeAspect="1" noChangeArrowheads="1"/>
            </p:cNvSpPr>
            <p:nvPr userDrawn="1"/>
          </p:nvSpPr>
          <p:spPr bwMode="auto">
            <a:xfrm>
              <a:off x="7697570"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25" name="Oval 1194"/>
            <p:cNvSpPr>
              <a:spLocks noChangeAspect="1" noChangeArrowheads="1"/>
            </p:cNvSpPr>
            <p:nvPr userDrawn="1"/>
          </p:nvSpPr>
          <p:spPr bwMode="auto">
            <a:xfrm>
              <a:off x="7810653"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26" name="Oval 1195"/>
            <p:cNvSpPr>
              <a:spLocks noChangeAspect="1" noChangeArrowheads="1"/>
            </p:cNvSpPr>
            <p:nvPr userDrawn="1"/>
          </p:nvSpPr>
          <p:spPr bwMode="auto">
            <a:xfrm>
              <a:off x="2641969"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27" name="Oval 1196"/>
            <p:cNvSpPr>
              <a:spLocks noChangeAspect="1" noChangeArrowheads="1"/>
            </p:cNvSpPr>
            <p:nvPr userDrawn="1"/>
          </p:nvSpPr>
          <p:spPr bwMode="auto">
            <a:xfrm>
              <a:off x="2753545"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28" name="Oval 1197"/>
            <p:cNvSpPr>
              <a:spLocks noChangeAspect="1" noChangeArrowheads="1"/>
            </p:cNvSpPr>
            <p:nvPr userDrawn="1"/>
          </p:nvSpPr>
          <p:spPr bwMode="auto">
            <a:xfrm>
              <a:off x="2866630"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29" name="Oval 1198"/>
            <p:cNvSpPr>
              <a:spLocks noChangeAspect="1" noChangeArrowheads="1"/>
            </p:cNvSpPr>
            <p:nvPr userDrawn="1"/>
          </p:nvSpPr>
          <p:spPr bwMode="auto">
            <a:xfrm>
              <a:off x="2978206"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30" name="Oval 1199"/>
            <p:cNvSpPr>
              <a:spLocks noChangeAspect="1" noChangeArrowheads="1"/>
            </p:cNvSpPr>
            <p:nvPr userDrawn="1"/>
          </p:nvSpPr>
          <p:spPr bwMode="auto">
            <a:xfrm>
              <a:off x="4776992"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31" name="Oval 1200"/>
            <p:cNvSpPr>
              <a:spLocks noChangeAspect="1" noChangeArrowheads="1"/>
            </p:cNvSpPr>
            <p:nvPr userDrawn="1"/>
          </p:nvSpPr>
          <p:spPr bwMode="auto">
            <a:xfrm>
              <a:off x="7585994"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32" name="Oval 1201"/>
            <p:cNvSpPr>
              <a:spLocks noChangeAspect="1" noChangeArrowheads="1"/>
            </p:cNvSpPr>
            <p:nvPr userDrawn="1"/>
          </p:nvSpPr>
          <p:spPr bwMode="auto">
            <a:xfrm>
              <a:off x="7697570"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33" name="Oval 1202"/>
            <p:cNvSpPr>
              <a:spLocks noChangeAspect="1" noChangeArrowheads="1"/>
            </p:cNvSpPr>
            <p:nvPr userDrawn="1"/>
          </p:nvSpPr>
          <p:spPr bwMode="auto">
            <a:xfrm>
              <a:off x="7810653"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34" name="Oval 1203"/>
            <p:cNvSpPr>
              <a:spLocks noChangeAspect="1" noChangeArrowheads="1"/>
            </p:cNvSpPr>
            <p:nvPr userDrawn="1"/>
          </p:nvSpPr>
          <p:spPr bwMode="auto">
            <a:xfrm>
              <a:off x="8484633"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35" name="Oval 1204"/>
            <p:cNvSpPr>
              <a:spLocks noChangeAspect="1" noChangeArrowheads="1"/>
            </p:cNvSpPr>
            <p:nvPr userDrawn="1"/>
          </p:nvSpPr>
          <p:spPr bwMode="auto">
            <a:xfrm>
              <a:off x="2641969"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36" name="Oval 1205"/>
            <p:cNvSpPr>
              <a:spLocks noChangeAspect="1" noChangeArrowheads="1"/>
            </p:cNvSpPr>
            <p:nvPr userDrawn="1"/>
          </p:nvSpPr>
          <p:spPr bwMode="auto">
            <a:xfrm>
              <a:off x="2753545"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37" name="Oval 1206"/>
            <p:cNvSpPr>
              <a:spLocks noChangeAspect="1" noChangeArrowheads="1"/>
            </p:cNvSpPr>
            <p:nvPr userDrawn="1"/>
          </p:nvSpPr>
          <p:spPr bwMode="auto">
            <a:xfrm>
              <a:off x="2866630"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38" name="Oval 1207"/>
            <p:cNvSpPr>
              <a:spLocks noChangeAspect="1" noChangeArrowheads="1"/>
            </p:cNvSpPr>
            <p:nvPr userDrawn="1"/>
          </p:nvSpPr>
          <p:spPr bwMode="auto">
            <a:xfrm>
              <a:off x="7697570"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39" name="Oval 1208"/>
            <p:cNvSpPr>
              <a:spLocks noChangeAspect="1" noChangeArrowheads="1"/>
            </p:cNvSpPr>
            <p:nvPr userDrawn="1"/>
          </p:nvSpPr>
          <p:spPr bwMode="auto">
            <a:xfrm>
              <a:off x="7810653"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40" name="Oval 1209"/>
            <p:cNvSpPr>
              <a:spLocks noChangeAspect="1" noChangeArrowheads="1"/>
            </p:cNvSpPr>
            <p:nvPr userDrawn="1"/>
          </p:nvSpPr>
          <p:spPr bwMode="auto">
            <a:xfrm>
              <a:off x="8484633"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41" name="Oval 1210"/>
            <p:cNvSpPr>
              <a:spLocks noChangeAspect="1" noChangeArrowheads="1"/>
            </p:cNvSpPr>
            <p:nvPr userDrawn="1"/>
          </p:nvSpPr>
          <p:spPr bwMode="auto">
            <a:xfrm>
              <a:off x="2641969"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42" name="Oval 1211"/>
            <p:cNvSpPr>
              <a:spLocks noChangeAspect="1" noChangeArrowheads="1"/>
            </p:cNvSpPr>
            <p:nvPr userDrawn="1"/>
          </p:nvSpPr>
          <p:spPr bwMode="auto">
            <a:xfrm>
              <a:off x="2753545"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43" name="Oval 1212"/>
            <p:cNvSpPr>
              <a:spLocks noChangeAspect="1" noChangeArrowheads="1"/>
            </p:cNvSpPr>
            <p:nvPr userDrawn="1"/>
          </p:nvSpPr>
          <p:spPr bwMode="auto">
            <a:xfrm>
              <a:off x="7810653"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44" name="Oval 1213"/>
            <p:cNvSpPr>
              <a:spLocks noChangeAspect="1" noChangeArrowheads="1"/>
            </p:cNvSpPr>
            <p:nvPr userDrawn="1"/>
          </p:nvSpPr>
          <p:spPr bwMode="auto">
            <a:xfrm>
              <a:off x="8371549"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45" name="Oval 1214"/>
            <p:cNvSpPr>
              <a:spLocks noChangeAspect="1" noChangeArrowheads="1"/>
            </p:cNvSpPr>
            <p:nvPr userDrawn="1"/>
          </p:nvSpPr>
          <p:spPr bwMode="auto">
            <a:xfrm>
              <a:off x="2641969"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46" name="Oval 1215"/>
            <p:cNvSpPr>
              <a:spLocks noChangeAspect="1" noChangeArrowheads="1"/>
            </p:cNvSpPr>
            <p:nvPr userDrawn="1"/>
          </p:nvSpPr>
          <p:spPr bwMode="auto">
            <a:xfrm>
              <a:off x="2753545"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47" name="Oval 1216"/>
            <p:cNvSpPr>
              <a:spLocks noChangeAspect="1" noChangeArrowheads="1"/>
            </p:cNvSpPr>
            <p:nvPr userDrawn="1"/>
          </p:nvSpPr>
          <p:spPr bwMode="auto">
            <a:xfrm>
              <a:off x="8259973"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48" name="Oval 1217"/>
            <p:cNvSpPr>
              <a:spLocks noChangeAspect="1" noChangeArrowheads="1"/>
            </p:cNvSpPr>
            <p:nvPr userDrawn="1"/>
          </p:nvSpPr>
          <p:spPr bwMode="auto">
            <a:xfrm>
              <a:off x="2641969" y="549718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49" name="Oval 1218"/>
            <p:cNvSpPr>
              <a:spLocks noChangeAspect="1" noChangeArrowheads="1"/>
            </p:cNvSpPr>
            <p:nvPr userDrawn="1"/>
          </p:nvSpPr>
          <p:spPr bwMode="auto">
            <a:xfrm>
              <a:off x="2753545" y="549718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50" name="Oval 1219"/>
            <p:cNvSpPr>
              <a:spLocks noChangeAspect="1" noChangeArrowheads="1"/>
            </p:cNvSpPr>
            <p:nvPr userDrawn="1"/>
          </p:nvSpPr>
          <p:spPr bwMode="auto">
            <a:xfrm>
              <a:off x="2641969" y="560122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51" name="Oval 1220"/>
            <p:cNvSpPr>
              <a:spLocks noChangeAspect="1" noChangeArrowheads="1"/>
            </p:cNvSpPr>
            <p:nvPr userDrawn="1"/>
          </p:nvSpPr>
          <p:spPr bwMode="auto">
            <a:xfrm>
              <a:off x="2641969" y="570525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52" name="Oval 1221"/>
            <p:cNvSpPr>
              <a:spLocks noChangeAspect="1" noChangeArrowheads="1"/>
            </p:cNvSpPr>
            <p:nvPr userDrawn="1"/>
          </p:nvSpPr>
          <p:spPr bwMode="auto">
            <a:xfrm>
              <a:off x="2753545" y="570525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53" name="Oval 1222"/>
            <p:cNvSpPr>
              <a:spLocks noChangeAspect="1" noChangeArrowheads="1"/>
            </p:cNvSpPr>
            <p:nvPr userDrawn="1"/>
          </p:nvSpPr>
          <p:spPr bwMode="auto">
            <a:xfrm>
              <a:off x="4103013"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sp>
          <p:nvSpPr>
            <p:cNvPr id="2454" name="Oval 1223"/>
            <p:cNvSpPr>
              <a:spLocks noChangeAspect="1" noChangeArrowheads="1"/>
            </p:cNvSpPr>
            <p:nvPr userDrawn="1"/>
          </p:nvSpPr>
          <p:spPr bwMode="auto">
            <a:xfrm>
              <a:off x="4214589"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514">
                <a:defRPr/>
              </a:pPr>
              <a:endParaRPr lang="en-US" sz="2447" kern="0" dirty="0">
                <a:solidFill>
                  <a:srgbClr val="292929"/>
                </a:solidFill>
              </a:endParaRPr>
            </a:p>
          </p:txBody>
        </p:sp>
      </p:grpSp>
      <p:sp>
        <p:nvSpPr>
          <p:cNvPr id="2456" name="Oval 2455"/>
          <p:cNvSpPr/>
          <p:nvPr/>
        </p:nvSpPr>
        <p:spPr bwMode="auto">
          <a:xfrm>
            <a:off x="1793529" y="2281196"/>
            <a:ext cx="441031" cy="444006"/>
          </a:xfrm>
          <a:prstGeom prst="ellipse">
            <a:avLst/>
          </a:prstGeom>
          <a:solidFill>
            <a:srgbClr val="92D050">
              <a:alpha val="80000"/>
            </a:srgbClr>
          </a:solidFill>
          <a:ln w="3175" cap="flat" cmpd="sng" algn="ctr">
            <a:solidFill>
              <a:schemeClr val="tx1">
                <a:alpha val="60000"/>
              </a:schemeClr>
            </a:solidFill>
            <a:prstDash val="solid"/>
            <a:headEnd type="none" w="med" len="med"/>
            <a:tailEnd type="none" w="med" len="med"/>
          </a:ln>
          <a:effectLst/>
        </p:spPr>
        <p:txBody>
          <a:bodyPr vert="horz" wrap="square" lIns="93206" tIns="46603" rIns="93206" bIns="46603" numCol="1" rtlCol="0" anchor="ctr" anchorCtr="0" compatLnSpc="1">
            <a:prstTxWarp prst="textNoShape">
              <a:avLst/>
            </a:prstTxWarp>
          </a:bodyPr>
          <a:lstStyle/>
          <a:p>
            <a:pPr algn="ctr" defTabSz="931741" fontAlgn="base">
              <a:spcBef>
                <a:spcPct val="0"/>
              </a:spcBef>
              <a:spcAft>
                <a:spcPct val="0"/>
              </a:spcAft>
              <a:defRPr/>
            </a:pPr>
            <a:endParaRPr lang="en-US" sz="2243" kern="0" dirty="0">
              <a:gradFill>
                <a:gsLst>
                  <a:gs pos="0">
                    <a:srgbClr val="FFFFFF"/>
                  </a:gs>
                  <a:gs pos="100000">
                    <a:srgbClr val="FFFFFF"/>
                  </a:gs>
                </a:gsLst>
                <a:lin ang="5400000" scaled="0"/>
              </a:gradFill>
            </a:endParaRPr>
          </a:p>
        </p:txBody>
      </p:sp>
      <p:sp>
        <p:nvSpPr>
          <p:cNvPr id="2459" name="Oval 2458"/>
          <p:cNvSpPr/>
          <p:nvPr/>
        </p:nvSpPr>
        <p:spPr bwMode="auto">
          <a:xfrm>
            <a:off x="5921326" y="1771646"/>
            <a:ext cx="441031" cy="444006"/>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06" tIns="46603" rIns="93206" bIns="46603" numCol="1" rtlCol="0" anchor="ctr" anchorCtr="0" compatLnSpc="1">
            <a:prstTxWarp prst="textNoShape">
              <a:avLst/>
            </a:prstTxWarp>
          </a:bodyPr>
          <a:lstStyle/>
          <a:p>
            <a:pPr algn="ctr" defTabSz="931741" fontAlgn="base">
              <a:spcBef>
                <a:spcPct val="0"/>
              </a:spcBef>
              <a:spcAft>
                <a:spcPct val="0"/>
              </a:spcAft>
              <a:defRPr/>
            </a:pPr>
            <a:endParaRPr lang="en-US" sz="2243" kern="0" dirty="0">
              <a:gradFill>
                <a:gsLst>
                  <a:gs pos="0">
                    <a:srgbClr val="FFFFFF"/>
                  </a:gs>
                  <a:gs pos="100000">
                    <a:srgbClr val="FFFFFF"/>
                  </a:gs>
                </a:gsLst>
                <a:lin ang="5400000" scaled="0"/>
              </a:gradFill>
            </a:endParaRPr>
          </a:p>
        </p:txBody>
      </p:sp>
      <p:sp>
        <p:nvSpPr>
          <p:cNvPr id="2462" name="Oval 2461"/>
          <p:cNvSpPr/>
          <p:nvPr/>
        </p:nvSpPr>
        <p:spPr bwMode="auto">
          <a:xfrm>
            <a:off x="8964315" y="4004714"/>
            <a:ext cx="441031" cy="444006"/>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06" tIns="46603" rIns="93206" bIns="46603" numCol="1" rtlCol="0" anchor="ctr" anchorCtr="0" compatLnSpc="1">
            <a:prstTxWarp prst="textNoShape">
              <a:avLst/>
            </a:prstTxWarp>
          </a:bodyPr>
          <a:lstStyle/>
          <a:p>
            <a:pPr algn="ctr" defTabSz="931741" fontAlgn="base">
              <a:spcBef>
                <a:spcPct val="0"/>
              </a:spcBef>
              <a:spcAft>
                <a:spcPct val="0"/>
              </a:spcAft>
              <a:defRPr/>
            </a:pPr>
            <a:endParaRPr lang="en-US" sz="2447" kern="0" dirty="0">
              <a:solidFill>
                <a:srgbClr val="FFFFFF"/>
              </a:solidFill>
            </a:endParaRPr>
          </a:p>
        </p:txBody>
      </p:sp>
      <p:sp>
        <p:nvSpPr>
          <p:cNvPr id="2465" name="Oval 2464"/>
          <p:cNvSpPr/>
          <p:nvPr/>
        </p:nvSpPr>
        <p:spPr bwMode="auto">
          <a:xfrm>
            <a:off x="10194959" y="2554734"/>
            <a:ext cx="441032" cy="444008"/>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06" tIns="46603" rIns="93206" bIns="46603" numCol="1" rtlCol="0" anchor="ctr" anchorCtr="0" compatLnSpc="1">
            <a:prstTxWarp prst="textNoShape">
              <a:avLst/>
            </a:prstTxWarp>
          </a:bodyPr>
          <a:lstStyle/>
          <a:p>
            <a:pPr algn="ctr" defTabSz="931741" fontAlgn="base">
              <a:spcBef>
                <a:spcPct val="0"/>
              </a:spcBef>
              <a:spcAft>
                <a:spcPct val="0"/>
              </a:spcAft>
              <a:defRPr/>
            </a:pPr>
            <a:endParaRPr lang="en-US" sz="2447" kern="0" dirty="0">
              <a:solidFill>
                <a:srgbClr val="FFFFFF"/>
              </a:solidFill>
            </a:endParaRPr>
          </a:p>
        </p:txBody>
      </p:sp>
      <p:sp>
        <p:nvSpPr>
          <p:cNvPr id="2467" name="Oval 2466"/>
          <p:cNvSpPr/>
          <p:nvPr/>
        </p:nvSpPr>
        <p:spPr bwMode="auto">
          <a:xfrm>
            <a:off x="9403216" y="1980065"/>
            <a:ext cx="441032" cy="444008"/>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06" tIns="46603" rIns="93206" bIns="46603" numCol="1" rtlCol="0" anchor="ctr" anchorCtr="0" compatLnSpc="1">
            <a:prstTxWarp prst="textNoShape">
              <a:avLst/>
            </a:prstTxWarp>
          </a:bodyPr>
          <a:lstStyle/>
          <a:p>
            <a:pPr algn="ctr" defTabSz="931741" fontAlgn="base">
              <a:spcBef>
                <a:spcPct val="0"/>
              </a:spcBef>
              <a:spcAft>
                <a:spcPct val="0"/>
              </a:spcAft>
              <a:defRPr/>
            </a:pPr>
            <a:endParaRPr lang="en-US" sz="2447" kern="0" dirty="0">
              <a:solidFill>
                <a:srgbClr val="FFFFFF"/>
              </a:solidFill>
            </a:endParaRPr>
          </a:p>
        </p:txBody>
      </p:sp>
      <p:sp>
        <p:nvSpPr>
          <p:cNvPr id="2" name="TextBox 1"/>
          <p:cNvSpPr txBox="1"/>
          <p:nvPr/>
        </p:nvSpPr>
        <p:spPr>
          <a:xfrm>
            <a:off x="-31993" y="6102082"/>
            <a:ext cx="12451189" cy="973356"/>
          </a:xfrm>
          <a:prstGeom prst="rect">
            <a:avLst/>
          </a:prstGeom>
          <a:solidFill>
            <a:schemeClr val="tx1">
              <a:lumMod val="95000"/>
              <a:alpha val="74902"/>
            </a:schemeClr>
          </a:solidFill>
        </p:spPr>
        <p:txBody>
          <a:bodyPr wrap="square" rtlCol="0" anchor="ctr">
            <a:noAutofit/>
          </a:bodyPr>
          <a:lstStyle/>
          <a:p>
            <a:pPr algn="ctr" defTabSz="932418"/>
            <a:r>
              <a:rPr lang="en-US" sz="2800" dirty="0" smtClean="0">
                <a:solidFill>
                  <a:schemeClr val="accent5">
                    <a:lumMod val="75000"/>
                  </a:schemeClr>
                </a:solidFill>
              </a:rPr>
              <a:t>Available now in 6 regions. More coming!</a:t>
            </a:r>
            <a:endParaRPr lang="en-US" sz="2800" dirty="0">
              <a:solidFill>
                <a:schemeClr val="accent5">
                  <a:lumMod val="75000"/>
                </a:schemeClr>
              </a:solidFill>
            </a:endParaRPr>
          </a:p>
        </p:txBody>
      </p:sp>
      <p:sp>
        <p:nvSpPr>
          <p:cNvPr id="1235" name="Oval 1234"/>
          <p:cNvSpPr/>
          <p:nvPr/>
        </p:nvSpPr>
        <p:spPr bwMode="auto">
          <a:xfrm>
            <a:off x="3196605" y="2386331"/>
            <a:ext cx="441032" cy="444008"/>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06" tIns="46603" rIns="93206" bIns="46603" numCol="1" rtlCol="0" anchor="ctr" anchorCtr="0" compatLnSpc="1">
            <a:prstTxWarp prst="textNoShape">
              <a:avLst/>
            </a:prstTxWarp>
          </a:bodyPr>
          <a:lstStyle/>
          <a:p>
            <a:pPr algn="ctr" defTabSz="931741" fontAlgn="base">
              <a:spcBef>
                <a:spcPct val="0"/>
              </a:spcBef>
              <a:spcAft>
                <a:spcPct val="0"/>
              </a:spcAft>
              <a:defRPr/>
            </a:pPr>
            <a:endParaRPr lang="en-US" sz="2447" kern="0" dirty="0">
              <a:solidFill>
                <a:srgbClr val="FFFFFF"/>
              </a:solidFill>
            </a:endParaRPr>
          </a:p>
        </p:txBody>
      </p:sp>
      <p:sp>
        <p:nvSpPr>
          <p:cNvPr id="1227" name="Rectangle 1226"/>
          <p:cNvSpPr/>
          <p:nvPr/>
        </p:nvSpPr>
        <p:spPr bwMode="auto">
          <a:xfrm>
            <a:off x="5784644" y="1402620"/>
            <a:ext cx="1005817" cy="270030"/>
          </a:xfrm>
          <a:prstGeom prst="rect">
            <a:avLst/>
          </a:prstGeom>
          <a:solidFill>
            <a:schemeClr val="accent1">
              <a:lumMod val="75000"/>
            </a:schemeClr>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186" tIns="93190" rIns="93186" bIns="93198" numCol="1" rtlCol="0" anchor="ctr" anchorCtr="0" compatLnSpc="1">
            <a:prstTxWarp prst="textNoShape">
              <a:avLst/>
            </a:prstTxWarp>
          </a:bodyPr>
          <a:lstStyle/>
          <a:p>
            <a:pPr algn="ctr" defTabSz="1242332"/>
            <a:r>
              <a:rPr lang="en-US" sz="1428" b="1" spc="-102" dirty="0" smtClean="0">
                <a:solidFill>
                  <a:srgbClr val="FFFFFF"/>
                </a:solidFill>
                <a:latin typeface="Segoe UI Light"/>
                <a:cs typeface="Segoe UI" pitchFamily="34" charset="0"/>
              </a:rPr>
              <a:t>West Europe</a:t>
            </a:r>
            <a:endParaRPr lang="en-US" sz="1836" b="1" spc="-102" dirty="0">
              <a:solidFill>
                <a:srgbClr val="FFFFFF"/>
              </a:solidFill>
              <a:latin typeface="Segoe UI Light"/>
              <a:cs typeface="Segoe UI" pitchFamily="34" charset="0"/>
            </a:endParaRPr>
          </a:p>
        </p:txBody>
      </p:sp>
      <p:sp>
        <p:nvSpPr>
          <p:cNvPr id="1231" name="Rectangle 1230"/>
          <p:cNvSpPr/>
          <p:nvPr/>
        </p:nvSpPr>
        <p:spPr bwMode="auto">
          <a:xfrm>
            <a:off x="2969786" y="1926941"/>
            <a:ext cx="1005817" cy="270030"/>
          </a:xfrm>
          <a:prstGeom prst="rect">
            <a:avLst/>
          </a:prstGeom>
          <a:solidFill>
            <a:schemeClr val="accent1">
              <a:lumMod val="75000"/>
            </a:schemeClr>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186" tIns="93190" rIns="93186" bIns="93198" numCol="1" rtlCol="0" anchor="ctr" anchorCtr="0" compatLnSpc="1">
            <a:prstTxWarp prst="textNoShape">
              <a:avLst/>
            </a:prstTxWarp>
          </a:bodyPr>
          <a:lstStyle/>
          <a:p>
            <a:pPr algn="ctr" defTabSz="1242332"/>
            <a:r>
              <a:rPr lang="en-US" sz="1428" b="1" spc="-102" dirty="0" smtClean="0">
                <a:solidFill>
                  <a:srgbClr val="FFFFFF"/>
                </a:solidFill>
                <a:latin typeface="Segoe UI Light"/>
                <a:cs typeface="Segoe UI" pitchFamily="34" charset="0"/>
              </a:rPr>
              <a:t>East US 2</a:t>
            </a:r>
            <a:endParaRPr lang="en-US" sz="1836" b="1" spc="-102" dirty="0">
              <a:solidFill>
                <a:srgbClr val="FFFFFF"/>
              </a:solidFill>
              <a:latin typeface="Segoe UI Light"/>
              <a:cs typeface="Segoe UI" pitchFamily="34" charset="0"/>
            </a:endParaRPr>
          </a:p>
        </p:txBody>
      </p:sp>
      <p:sp>
        <p:nvSpPr>
          <p:cNvPr id="1232" name="Rectangle 1231"/>
          <p:cNvSpPr/>
          <p:nvPr/>
        </p:nvSpPr>
        <p:spPr bwMode="auto">
          <a:xfrm>
            <a:off x="1403257" y="1932039"/>
            <a:ext cx="1005817" cy="270030"/>
          </a:xfrm>
          <a:prstGeom prst="rect">
            <a:avLst/>
          </a:prstGeom>
          <a:solidFill>
            <a:schemeClr val="accent1">
              <a:lumMod val="75000"/>
            </a:schemeClr>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186" tIns="93190" rIns="93186" bIns="93198" numCol="1" rtlCol="0" anchor="ctr" anchorCtr="0" compatLnSpc="1">
            <a:prstTxWarp prst="textNoShape">
              <a:avLst/>
            </a:prstTxWarp>
          </a:bodyPr>
          <a:lstStyle/>
          <a:p>
            <a:pPr algn="ctr" defTabSz="1242332"/>
            <a:r>
              <a:rPr lang="en-US" sz="1428" b="1" spc="-102" dirty="0" smtClean="0">
                <a:solidFill>
                  <a:srgbClr val="FFFFFF"/>
                </a:solidFill>
                <a:latin typeface="Segoe UI Light"/>
                <a:cs typeface="Segoe UI" pitchFamily="34" charset="0"/>
              </a:rPr>
              <a:t>West US</a:t>
            </a:r>
            <a:endParaRPr lang="en-US" sz="1836" b="1" spc="-102" dirty="0">
              <a:solidFill>
                <a:srgbClr val="FFFFFF"/>
              </a:solidFill>
              <a:latin typeface="Segoe UI Light"/>
              <a:cs typeface="Segoe UI" pitchFamily="34" charset="0"/>
            </a:endParaRPr>
          </a:p>
        </p:txBody>
      </p:sp>
      <p:sp>
        <p:nvSpPr>
          <p:cNvPr id="1233" name="Rectangle 1232"/>
          <p:cNvSpPr/>
          <p:nvPr/>
        </p:nvSpPr>
        <p:spPr bwMode="auto">
          <a:xfrm>
            <a:off x="8691964" y="3662897"/>
            <a:ext cx="1415129" cy="270030"/>
          </a:xfrm>
          <a:prstGeom prst="rect">
            <a:avLst/>
          </a:prstGeom>
          <a:solidFill>
            <a:schemeClr val="accent1">
              <a:lumMod val="75000"/>
            </a:schemeClr>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186" tIns="93190" rIns="93186" bIns="93198" numCol="1" rtlCol="0" anchor="ctr" anchorCtr="0" compatLnSpc="1">
            <a:prstTxWarp prst="textNoShape">
              <a:avLst/>
            </a:prstTxWarp>
          </a:bodyPr>
          <a:lstStyle/>
          <a:p>
            <a:pPr algn="ctr" defTabSz="1242332"/>
            <a:r>
              <a:rPr lang="en-US" sz="1428" b="1" spc="-102" dirty="0" smtClean="0">
                <a:solidFill>
                  <a:srgbClr val="FFFFFF"/>
                </a:solidFill>
                <a:latin typeface="Segoe UI Light"/>
                <a:cs typeface="Segoe UI" pitchFamily="34" charset="0"/>
              </a:rPr>
              <a:t>Southeast Asia</a:t>
            </a:r>
            <a:endParaRPr lang="en-US" sz="1836" b="1" spc="-102" dirty="0">
              <a:solidFill>
                <a:srgbClr val="FFFFFF"/>
              </a:solidFill>
              <a:latin typeface="Segoe UI Light"/>
              <a:cs typeface="Segoe UI" pitchFamily="34" charset="0"/>
            </a:endParaRPr>
          </a:p>
        </p:txBody>
      </p:sp>
      <p:sp>
        <p:nvSpPr>
          <p:cNvPr id="1234" name="Rectangle 1233"/>
          <p:cNvSpPr/>
          <p:nvPr/>
        </p:nvSpPr>
        <p:spPr bwMode="auto">
          <a:xfrm>
            <a:off x="10327608" y="2231847"/>
            <a:ext cx="1415129" cy="270030"/>
          </a:xfrm>
          <a:prstGeom prst="rect">
            <a:avLst/>
          </a:prstGeom>
          <a:solidFill>
            <a:schemeClr val="accent1">
              <a:lumMod val="75000"/>
            </a:schemeClr>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186" tIns="93190" rIns="93186" bIns="93198" numCol="1" rtlCol="0" anchor="ctr" anchorCtr="0" compatLnSpc="1">
            <a:prstTxWarp prst="textNoShape">
              <a:avLst/>
            </a:prstTxWarp>
          </a:bodyPr>
          <a:lstStyle/>
          <a:p>
            <a:pPr algn="ctr" defTabSz="1242332"/>
            <a:r>
              <a:rPr lang="en-US" sz="1428" b="1" spc="-102" dirty="0" smtClean="0">
                <a:solidFill>
                  <a:srgbClr val="FFFFFF"/>
                </a:solidFill>
                <a:latin typeface="Segoe UI Light"/>
                <a:cs typeface="Segoe UI" pitchFamily="34" charset="0"/>
              </a:rPr>
              <a:t>West Japan</a:t>
            </a:r>
            <a:endParaRPr lang="en-US" sz="1836" b="1" spc="-102" dirty="0">
              <a:solidFill>
                <a:srgbClr val="FFFFFF"/>
              </a:solidFill>
              <a:latin typeface="Segoe UI Light"/>
              <a:cs typeface="Segoe UI" pitchFamily="34" charset="0"/>
            </a:endParaRPr>
          </a:p>
        </p:txBody>
      </p:sp>
      <p:sp>
        <p:nvSpPr>
          <p:cNvPr id="1236" name="Rectangle 1235"/>
          <p:cNvSpPr/>
          <p:nvPr/>
        </p:nvSpPr>
        <p:spPr bwMode="auto">
          <a:xfrm>
            <a:off x="8964315" y="1607077"/>
            <a:ext cx="1415129" cy="270030"/>
          </a:xfrm>
          <a:prstGeom prst="rect">
            <a:avLst/>
          </a:prstGeom>
          <a:solidFill>
            <a:schemeClr val="accent1">
              <a:lumMod val="75000"/>
            </a:schemeClr>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186" tIns="93190" rIns="93186" bIns="93198" numCol="1" rtlCol="0" anchor="ctr" anchorCtr="0" compatLnSpc="1">
            <a:prstTxWarp prst="textNoShape">
              <a:avLst/>
            </a:prstTxWarp>
          </a:bodyPr>
          <a:lstStyle/>
          <a:p>
            <a:pPr algn="ctr" defTabSz="1242332"/>
            <a:r>
              <a:rPr lang="en-US" sz="1428" b="1" spc="-102" dirty="0" smtClean="0">
                <a:solidFill>
                  <a:srgbClr val="FFFFFF"/>
                </a:solidFill>
                <a:latin typeface="Segoe UI Light"/>
                <a:cs typeface="Segoe UI" pitchFamily="34" charset="0"/>
              </a:rPr>
              <a:t>East China</a:t>
            </a:r>
            <a:endParaRPr lang="en-US" sz="1836" b="1" spc="-102" dirty="0">
              <a:solidFill>
                <a:srgbClr val="FFFFFF"/>
              </a:solidFill>
              <a:latin typeface="Segoe UI Light"/>
              <a:cs typeface="Segoe UI" pitchFamily="34" charset="0"/>
            </a:endParaRPr>
          </a:p>
        </p:txBody>
      </p:sp>
    </p:spTree>
    <p:extLst>
      <p:ext uri="{BB962C8B-B14F-4D97-AF65-F5344CB8AC3E}">
        <p14:creationId xmlns:p14="http://schemas.microsoft.com/office/powerpoint/2010/main" val="3519947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6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6" grpId="0" animBg="1"/>
      <p:bldP spid="2459" grpId="0" animBg="1"/>
      <p:bldP spid="2462" grpId="0" animBg="1"/>
      <p:bldP spid="2465" grpId="0" animBg="1"/>
      <p:bldP spid="2467" grpId="0" animBg="1"/>
      <p:bldP spid="2" grpId="0" animBg="1"/>
      <p:bldP spid="1235" grpId="0" animBg="1"/>
      <p:bldP spid="1227" grpId="0" animBg="1"/>
      <p:bldP spid="1231" grpId="0" animBg="1"/>
      <p:bldP spid="1232" grpId="0" animBg="1"/>
      <p:bldP spid="1233" grpId="0" animBg="1"/>
      <p:bldP spid="1234" grpId="0" animBg="1"/>
      <p:bldP spid="12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Virtual Machines </a:t>
            </a:r>
            <a:r>
              <a:rPr lang="en-US" sz="4800" dirty="0" smtClean="0"/>
              <a:t>for Premium Storage</a:t>
            </a:r>
            <a:br>
              <a:rPr lang="en-US" sz="4800" dirty="0" smtClean="0"/>
            </a:br>
            <a:r>
              <a:rPr lang="en-US" sz="4000" dirty="0" smtClean="0">
                <a:gradFill>
                  <a:gsLst>
                    <a:gs pos="16814">
                      <a:srgbClr val="47D8FF"/>
                    </a:gs>
                    <a:gs pos="23000">
                      <a:srgbClr val="47D8FF"/>
                    </a:gs>
                  </a:gsLst>
                  <a:lin ang="5400000" scaled="0"/>
                </a:gradFill>
              </a:rPr>
              <a:t>DS-Series VM</a:t>
            </a:r>
            <a:endParaRPr lang="en-US" sz="4000" dirty="0"/>
          </a:p>
        </p:txBody>
      </p:sp>
      <p:sp>
        <p:nvSpPr>
          <p:cNvPr id="3" name="Text Placeholder 2"/>
          <p:cNvSpPr>
            <a:spLocks noGrp="1"/>
          </p:cNvSpPr>
          <p:nvPr>
            <p:ph type="body" sz="quarter" idx="10"/>
          </p:nvPr>
        </p:nvSpPr>
        <p:spPr>
          <a:xfrm>
            <a:off x="590009" y="1668462"/>
            <a:ext cx="11657756" cy="5173381"/>
          </a:xfrm>
        </p:spPr>
        <p:txBody>
          <a:bodyPr>
            <a:normAutofit/>
          </a:bodyPr>
          <a:lstStyle/>
          <a:p>
            <a:pPr>
              <a:buClr>
                <a:srgbClr val="FFFFFF"/>
              </a:buClr>
              <a:buFont typeface="Wingdings" panose="05000000000000000000" pitchFamily="2" charset="2"/>
              <a:buChar char="§"/>
            </a:pPr>
            <a:r>
              <a:rPr lang="en-US" dirty="0" smtClean="0">
                <a:gradFill>
                  <a:gsLst>
                    <a:gs pos="1250">
                      <a:srgbClr val="FFFFFF"/>
                    </a:gs>
                    <a:gs pos="100000">
                      <a:srgbClr val="FFFFFF"/>
                    </a:gs>
                  </a:gsLst>
                  <a:lin ang="5400000" scaled="0"/>
                </a:gradFill>
                <a:latin typeface="Segoe UI Light"/>
              </a:rPr>
              <a:t>New VM class to </a:t>
            </a:r>
            <a:r>
              <a:rPr lang="en-US" dirty="0">
                <a:gradFill>
                  <a:gsLst>
                    <a:gs pos="1250">
                      <a:srgbClr val="FFFFFF"/>
                    </a:gs>
                    <a:gs pos="100000">
                      <a:srgbClr val="FFFFFF"/>
                    </a:gs>
                  </a:gsLst>
                  <a:lin ang="5400000" scaled="0"/>
                </a:gradFill>
                <a:latin typeface="Segoe UI Light"/>
              </a:rPr>
              <a:t>support Premium Storage Disk</a:t>
            </a:r>
          </a:p>
          <a:p>
            <a:pPr>
              <a:buClr>
                <a:srgbClr val="FFFFFF"/>
              </a:buClr>
              <a:buFont typeface="Wingdings" panose="05000000000000000000" pitchFamily="2" charset="2"/>
              <a:buChar char="§"/>
            </a:pPr>
            <a:r>
              <a:rPr lang="en-US" dirty="0" smtClean="0">
                <a:gradFill>
                  <a:gsLst>
                    <a:gs pos="1250">
                      <a:srgbClr val="FFFFFF"/>
                    </a:gs>
                    <a:gs pos="100000">
                      <a:srgbClr val="FFFFFF"/>
                    </a:gs>
                  </a:gsLst>
                  <a:lin ang="5400000" scaled="0"/>
                </a:gradFill>
                <a:latin typeface="Segoe UI Light"/>
              </a:rPr>
              <a:t>Blob Cache - RAM and Local SSD used for caching</a:t>
            </a:r>
          </a:p>
          <a:p>
            <a:pPr>
              <a:buClr>
                <a:srgbClr val="FFFFFF"/>
              </a:buClr>
              <a:buFont typeface="Wingdings" panose="05000000000000000000" pitchFamily="2" charset="2"/>
              <a:buChar char="§"/>
            </a:pPr>
            <a:r>
              <a:rPr lang="en-US" dirty="0" smtClean="0">
                <a:gradFill>
                  <a:gsLst>
                    <a:gs pos="1250">
                      <a:srgbClr val="FFFFFF"/>
                    </a:gs>
                    <a:gs pos="100000">
                      <a:srgbClr val="FFFFFF"/>
                    </a:gs>
                  </a:gsLst>
                  <a:lin ang="5400000" scaled="0"/>
                </a:gradFill>
                <a:latin typeface="Segoe UI Light"/>
              </a:rPr>
              <a:t>Local SSD for application use</a:t>
            </a:r>
          </a:p>
          <a:p>
            <a:pPr>
              <a:buClr>
                <a:srgbClr val="FFFFFF"/>
              </a:buClr>
              <a:buFont typeface="Wingdings" panose="05000000000000000000" pitchFamily="2" charset="2"/>
              <a:buChar char="§"/>
            </a:pPr>
            <a:r>
              <a:rPr lang="en-US" dirty="0">
                <a:gradFill>
                  <a:gsLst>
                    <a:gs pos="1250">
                      <a:srgbClr val="FFFFFF"/>
                    </a:gs>
                    <a:gs pos="100000">
                      <a:srgbClr val="FFFFFF"/>
                    </a:gs>
                  </a:gsLst>
                  <a:lin ang="5400000" scaled="0"/>
                </a:gradFill>
              </a:rPr>
              <a:t>Mixed disk sizes on the same VM</a:t>
            </a:r>
            <a:endParaRPr lang="en-US" dirty="0" smtClean="0">
              <a:gradFill>
                <a:gsLst>
                  <a:gs pos="1250">
                    <a:srgbClr val="FFFFFF"/>
                  </a:gs>
                  <a:gs pos="100000">
                    <a:srgbClr val="FFFFFF"/>
                  </a:gs>
                </a:gsLst>
                <a:lin ang="5400000" scaled="0"/>
              </a:gradFill>
              <a:latin typeface="Segoe UI Light"/>
            </a:endParaRPr>
          </a:p>
          <a:p>
            <a:pPr marL="0" indent="0">
              <a:buNone/>
            </a:pPr>
            <a:endParaRPr lang="en-US" sz="3600" dirty="0" smtClean="0"/>
          </a:p>
          <a:p>
            <a:endParaRPr lang="en-US" sz="3600" dirty="0" smtClean="0"/>
          </a:p>
          <a:p>
            <a:endParaRPr lang="en-US" sz="3600" dirty="0" smtClean="0"/>
          </a:p>
          <a:p>
            <a:endParaRPr lang="en-US" sz="3600" dirty="0" smtClean="0"/>
          </a:p>
          <a:p>
            <a:endParaRPr lang="en-US" sz="3600" dirty="0" smtClean="0"/>
          </a:p>
        </p:txBody>
      </p:sp>
      <p:graphicFrame>
        <p:nvGraphicFramePr>
          <p:cNvPr id="6" name="Table 3"/>
          <p:cNvGraphicFramePr>
            <a:graphicFrameLocks noGrp="1"/>
          </p:cNvGraphicFramePr>
          <p:nvPr>
            <p:extLst>
              <p:ext uri="{D42A27DB-BD31-4B8C-83A1-F6EECF244321}">
                <p14:modId xmlns:p14="http://schemas.microsoft.com/office/powerpoint/2010/main" val="1934476309"/>
              </p:ext>
            </p:extLst>
          </p:nvPr>
        </p:nvGraphicFramePr>
        <p:xfrm>
          <a:off x="274638" y="4838471"/>
          <a:ext cx="11973127" cy="1554391"/>
        </p:xfrm>
        <a:graphic>
          <a:graphicData uri="http://schemas.openxmlformats.org/drawingml/2006/table">
            <a:tbl>
              <a:tblPr firstRow="1">
                <a:tableStyleId>{93296810-A885-4BE3-A3E7-6D5BEEA58F35}</a:tableStyleId>
              </a:tblPr>
              <a:tblGrid>
                <a:gridCol w="2209799"/>
                <a:gridCol w="838200"/>
                <a:gridCol w="1219200"/>
                <a:gridCol w="1600200"/>
                <a:gridCol w="914400"/>
                <a:gridCol w="1371600"/>
                <a:gridCol w="1828800"/>
                <a:gridCol w="1990928"/>
              </a:tblGrid>
              <a:tr h="503009">
                <a:tc>
                  <a:txBody>
                    <a:bodyPr/>
                    <a:lstStyle/>
                    <a:p>
                      <a:r>
                        <a:rPr lang="en-US" sz="2000" kern="1200" dirty="0"/>
                        <a:t>VM Size</a:t>
                      </a:r>
                      <a:endParaRPr lang="en-US" sz="2000" kern="1200" dirty="0">
                        <a:solidFill>
                          <a:schemeClr val="tx1"/>
                        </a:solidFill>
                        <a:latin typeface="+mn-lt"/>
                        <a:ea typeface="+mn-ea"/>
                        <a:cs typeface="+mn-cs"/>
                      </a:endParaRPr>
                    </a:p>
                  </a:txBody>
                  <a:tcPr marL="0" marR="0" marT="0" marB="0">
                    <a:solidFill>
                      <a:schemeClr val="accent6"/>
                    </a:solidFill>
                  </a:tcPr>
                </a:tc>
                <a:tc>
                  <a:txBody>
                    <a:bodyPr/>
                    <a:lstStyle/>
                    <a:p>
                      <a:r>
                        <a:rPr lang="en-US" sz="2000" kern="1200" dirty="0"/>
                        <a:t>CPU Cores</a:t>
                      </a:r>
                      <a:endParaRPr lang="en-US" sz="2000" kern="1200" dirty="0">
                        <a:solidFill>
                          <a:schemeClr val="tx1"/>
                        </a:solidFill>
                        <a:latin typeface="+mn-lt"/>
                        <a:ea typeface="+mn-ea"/>
                        <a:cs typeface="+mn-cs"/>
                      </a:endParaRPr>
                    </a:p>
                  </a:txBody>
                  <a:tcPr marL="0" marR="0" marT="0" marB="0">
                    <a:solidFill>
                      <a:schemeClr val="accent6"/>
                    </a:solidFill>
                  </a:tcPr>
                </a:tc>
                <a:tc>
                  <a:txBody>
                    <a:bodyPr/>
                    <a:lstStyle/>
                    <a:p>
                      <a:r>
                        <a:rPr lang="en-US" sz="2000" kern="1200" dirty="0" smtClean="0"/>
                        <a:t>RAM</a:t>
                      </a:r>
                      <a:endParaRPr lang="en-US" sz="2000" kern="1200" dirty="0">
                        <a:solidFill>
                          <a:schemeClr val="tx1"/>
                        </a:solidFill>
                        <a:latin typeface="+mn-lt"/>
                        <a:ea typeface="+mn-ea"/>
                        <a:cs typeface="+mn-cs"/>
                      </a:endParaRPr>
                    </a:p>
                  </a:txBody>
                  <a:tcPr marL="0" marR="0" marT="0" marB="0">
                    <a:solidFill>
                      <a:schemeClr val="accent6"/>
                    </a:solidFill>
                  </a:tcPr>
                </a:tc>
                <a:tc>
                  <a:txBody>
                    <a:bodyPr/>
                    <a:lstStyle/>
                    <a:p>
                      <a:r>
                        <a:rPr lang="en-US" sz="2000" kern="1200" dirty="0"/>
                        <a:t>Local Disk </a:t>
                      </a:r>
                      <a:endParaRPr lang="en-US" sz="2000" kern="1200" dirty="0" smtClean="0"/>
                    </a:p>
                    <a:p>
                      <a:r>
                        <a:rPr lang="en-US" sz="2000" kern="1200" dirty="0" smtClean="0"/>
                        <a:t>Size</a:t>
                      </a:r>
                      <a:endParaRPr lang="en-US" sz="2000" kern="1200" dirty="0">
                        <a:solidFill>
                          <a:schemeClr val="tx1"/>
                        </a:solidFill>
                        <a:latin typeface="+mn-lt"/>
                        <a:ea typeface="+mn-ea"/>
                        <a:cs typeface="+mn-cs"/>
                      </a:endParaRPr>
                    </a:p>
                  </a:txBody>
                  <a:tcPr marL="0" marR="0" marT="0" marB="0">
                    <a:solidFill>
                      <a:schemeClr val="accent6"/>
                    </a:solidFill>
                  </a:tcPr>
                </a:tc>
                <a:tc>
                  <a:txBody>
                    <a:bodyPr/>
                    <a:lstStyle/>
                    <a:p>
                      <a:r>
                        <a:rPr lang="en-US" sz="2000" kern="1200" dirty="0"/>
                        <a:t>Max. </a:t>
                      </a:r>
                      <a:r>
                        <a:rPr lang="en-US" sz="2000" kern="1200" dirty="0" smtClean="0"/>
                        <a:t># Disks</a:t>
                      </a:r>
                      <a:endParaRPr lang="en-US" sz="2000" kern="1200" dirty="0">
                        <a:solidFill>
                          <a:schemeClr val="tx1"/>
                        </a:solidFill>
                        <a:latin typeface="+mn-lt"/>
                        <a:ea typeface="+mn-ea"/>
                        <a:cs typeface="+mn-cs"/>
                      </a:endParaRPr>
                    </a:p>
                  </a:txBody>
                  <a:tcPr marL="0" marR="0" marT="0" marB="0">
                    <a:solidFill>
                      <a:schemeClr val="accent6"/>
                    </a:solidFill>
                  </a:tcPr>
                </a:tc>
                <a:tc>
                  <a:txBody>
                    <a:bodyPr/>
                    <a:lstStyle/>
                    <a:p>
                      <a:r>
                        <a:rPr lang="en-US" sz="2000" kern="1200" dirty="0" smtClean="0"/>
                        <a:t>Cache </a:t>
                      </a:r>
                      <a:r>
                        <a:rPr lang="en-US" sz="2000" kern="1200" dirty="0"/>
                        <a:t>Size </a:t>
                      </a:r>
                      <a:endParaRPr lang="en-US" sz="2000" kern="1200" dirty="0">
                        <a:solidFill>
                          <a:schemeClr val="tx1"/>
                        </a:solidFill>
                        <a:latin typeface="+mn-lt"/>
                        <a:ea typeface="+mn-ea"/>
                        <a:cs typeface="+mn-cs"/>
                      </a:endParaRPr>
                    </a:p>
                  </a:txBody>
                  <a:tcPr marL="0" marR="0" marT="0" marB="0">
                    <a:solidFill>
                      <a:schemeClr val="accent6"/>
                    </a:solidFill>
                  </a:tcPr>
                </a:tc>
                <a:tc>
                  <a:txBody>
                    <a:bodyPr/>
                    <a:lstStyle/>
                    <a:p>
                      <a:r>
                        <a:rPr lang="da-DK" sz="2000" kern="1200" dirty="0"/>
                        <a:t>Max. </a:t>
                      </a:r>
                      <a:r>
                        <a:rPr lang="da-DK" sz="2000" kern="1200" dirty="0" smtClean="0"/>
                        <a:t>Disk </a:t>
                      </a:r>
                      <a:r>
                        <a:rPr lang="da-DK" sz="2000" kern="1200" dirty="0"/>
                        <a:t>Performance</a:t>
                      </a:r>
                      <a:endParaRPr lang="da-DK" sz="2000" kern="1200" dirty="0">
                        <a:solidFill>
                          <a:schemeClr val="tx1"/>
                        </a:solidFill>
                        <a:latin typeface="+mn-lt"/>
                        <a:ea typeface="+mn-ea"/>
                        <a:cs typeface="+mn-cs"/>
                      </a:endParaRPr>
                    </a:p>
                  </a:txBody>
                  <a:tcPr marL="0" marR="0" marT="0" marB="0">
                    <a:solidFill>
                      <a:schemeClr val="accent6"/>
                    </a:solidFill>
                  </a:tcPr>
                </a:tc>
                <a:tc>
                  <a:txBody>
                    <a:bodyPr/>
                    <a:lstStyle/>
                    <a:p>
                      <a:r>
                        <a:rPr lang="en-US" sz="2000" kern="1200" dirty="0"/>
                        <a:t>Max</a:t>
                      </a:r>
                      <a:r>
                        <a:rPr lang="en-US" sz="2000" kern="1200" dirty="0" smtClean="0"/>
                        <a:t>. Cache </a:t>
                      </a:r>
                      <a:r>
                        <a:rPr lang="en-US" sz="2000" kern="1200" dirty="0"/>
                        <a:t>Performance</a:t>
                      </a:r>
                      <a:endParaRPr lang="en-US" sz="2000" kern="1200" dirty="0">
                        <a:solidFill>
                          <a:schemeClr val="tx1"/>
                        </a:solidFill>
                        <a:latin typeface="+mn-lt"/>
                        <a:ea typeface="+mn-ea"/>
                        <a:cs typeface="+mn-cs"/>
                      </a:endParaRPr>
                    </a:p>
                  </a:txBody>
                  <a:tcPr marL="0" marR="0" marT="0" marB="0">
                    <a:solidFill>
                      <a:schemeClr val="accent6"/>
                    </a:solidFill>
                  </a:tcPr>
                </a:tc>
              </a:tr>
              <a:tr h="944791">
                <a:tc>
                  <a:txBody>
                    <a:bodyPr/>
                    <a:lstStyle/>
                    <a:p>
                      <a:r>
                        <a:rPr lang="en-US" sz="2400" kern="1200" dirty="0">
                          <a:solidFill>
                            <a:schemeClr val="tx1"/>
                          </a:solidFill>
                          <a:latin typeface="+mn-lt"/>
                          <a:ea typeface="+mn-ea"/>
                          <a:cs typeface="+mn-cs"/>
                        </a:rPr>
                        <a:t>Standard_DS14</a:t>
                      </a:r>
                    </a:p>
                  </a:txBody>
                  <a:tcPr marL="0" marR="0" marT="0" marB="0">
                    <a:solidFill>
                      <a:srgbClr val="505050"/>
                    </a:solidFill>
                  </a:tcPr>
                </a:tc>
                <a:tc>
                  <a:txBody>
                    <a:bodyPr/>
                    <a:lstStyle/>
                    <a:p>
                      <a:r>
                        <a:rPr lang="en-US" sz="2400" kern="1200" dirty="0">
                          <a:solidFill>
                            <a:schemeClr val="tx1"/>
                          </a:solidFill>
                          <a:latin typeface="+mn-lt"/>
                          <a:ea typeface="+mn-ea"/>
                          <a:cs typeface="+mn-cs"/>
                        </a:rPr>
                        <a:t>16</a:t>
                      </a:r>
                    </a:p>
                  </a:txBody>
                  <a:tcPr marL="0" marR="0" marT="0" marB="0">
                    <a:solidFill>
                      <a:srgbClr val="505050"/>
                    </a:solidFill>
                  </a:tcPr>
                </a:tc>
                <a:tc>
                  <a:txBody>
                    <a:bodyPr/>
                    <a:lstStyle/>
                    <a:p>
                      <a:r>
                        <a:rPr lang="en-US" sz="2400" kern="1200" dirty="0" smtClean="0">
                          <a:solidFill>
                            <a:schemeClr val="tx1"/>
                          </a:solidFill>
                          <a:latin typeface="+mn-lt"/>
                          <a:ea typeface="+mn-ea"/>
                          <a:cs typeface="+mn-cs"/>
                        </a:rPr>
                        <a:t>112 GB</a:t>
                      </a:r>
                      <a:endParaRPr lang="en-US" sz="2400" kern="1200" dirty="0">
                        <a:solidFill>
                          <a:schemeClr val="tx1"/>
                        </a:solidFill>
                        <a:latin typeface="+mn-lt"/>
                        <a:ea typeface="+mn-ea"/>
                        <a:cs typeface="+mn-cs"/>
                      </a:endParaRPr>
                    </a:p>
                  </a:txBody>
                  <a:tcPr marL="0" marR="0" marT="0" marB="0">
                    <a:solidFill>
                      <a:srgbClr val="505050"/>
                    </a:solidFill>
                  </a:tcPr>
                </a:tc>
                <a:tc>
                  <a:txBody>
                    <a:bodyPr/>
                    <a:lstStyle/>
                    <a:p>
                      <a:r>
                        <a:rPr lang="en-US" sz="2400" kern="1200" dirty="0">
                          <a:solidFill>
                            <a:schemeClr val="tx1"/>
                          </a:solidFill>
                          <a:latin typeface="+mn-lt"/>
                          <a:ea typeface="+mn-ea"/>
                          <a:cs typeface="+mn-cs"/>
                        </a:rPr>
                        <a:t>224 GB</a:t>
                      </a:r>
                    </a:p>
                  </a:txBody>
                  <a:tcPr marL="0" marR="0" marT="0" marB="0">
                    <a:solidFill>
                      <a:srgbClr val="505050"/>
                    </a:solidFill>
                  </a:tcPr>
                </a:tc>
                <a:tc>
                  <a:txBody>
                    <a:bodyPr/>
                    <a:lstStyle/>
                    <a:p>
                      <a:r>
                        <a:rPr lang="en-US" sz="2400" kern="1200" dirty="0">
                          <a:solidFill>
                            <a:schemeClr val="tx1"/>
                          </a:solidFill>
                          <a:latin typeface="+mn-lt"/>
                          <a:ea typeface="+mn-ea"/>
                          <a:cs typeface="+mn-cs"/>
                        </a:rPr>
                        <a:t>32</a:t>
                      </a:r>
                    </a:p>
                  </a:txBody>
                  <a:tcPr marL="0" marR="0" marT="0" marB="0">
                    <a:solidFill>
                      <a:srgbClr val="505050"/>
                    </a:solidFill>
                  </a:tcPr>
                </a:tc>
                <a:tc>
                  <a:txBody>
                    <a:bodyPr/>
                    <a:lstStyle/>
                    <a:p>
                      <a:r>
                        <a:rPr lang="en-US" sz="2400" kern="1200" dirty="0" smtClean="0">
                          <a:solidFill>
                            <a:schemeClr val="tx1"/>
                          </a:solidFill>
                          <a:latin typeface="+mn-lt"/>
                          <a:ea typeface="+mn-ea"/>
                          <a:cs typeface="+mn-cs"/>
                        </a:rPr>
                        <a:t>576 GB</a:t>
                      </a:r>
                      <a:endParaRPr lang="en-US" sz="2400" kern="1200" dirty="0">
                        <a:solidFill>
                          <a:schemeClr val="tx1"/>
                        </a:solidFill>
                        <a:latin typeface="+mn-lt"/>
                        <a:ea typeface="+mn-ea"/>
                        <a:cs typeface="+mn-cs"/>
                      </a:endParaRPr>
                    </a:p>
                  </a:txBody>
                  <a:tcPr marL="0" marR="0" marT="0" marB="0">
                    <a:solidFill>
                      <a:srgbClr val="505050"/>
                    </a:solidFill>
                  </a:tcPr>
                </a:tc>
                <a:tc>
                  <a:txBody>
                    <a:bodyPr/>
                    <a:lstStyle/>
                    <a:p>
                      <a:r>
                        <a:rPr lang="en-US" sz="2400" kern="1200" dirty="0">
                          <a:solidFill>
                            <a:schemeClr val="tx1"/>
                          </a:solidFill>
                          <a:latin typeface="+mn-lt"/>
                          <a:ea typeface="+mn-ea"/>
                          <a:cs typeface="+mn-cs"/>
                        </a:rPr>
                        <a:t>50,000 IOPS</a:t>
                      </a:r>
                      <a:br>
                        <a:rPr lang="en-US" sz="2400" kern="1200" dirty="0">
                          <a:solidFill>
                            <a:schemeClr val="tx1"/>
                          </a:solidFill>
                          <a:latin typeface="+mn-lt"/>
                          <a:ea typeface="+mn-ea"/>
                          <a:cs typeface="+mn-cs"/>
                        </a:rPr>
                      </a:br>
                      <a:r>
                        <a:rPr lang="en-US" sz="2400" kern="1200" dirty="0">
                          <a:solidFill>
                            <a:schemeClr val="tx1"/>
                          </a:solidFill>
                          <a:latin typeface="+mn-lt"/>
                          <a:ea typeface="+mn-ea"/>
                          <a:cs typeface="+mn-cs"/>
                        </a:rPr>
                        <a:t>512 MB/s</a:t>
                      </a:r>
                    </a:p>
                  </a:txBody>
                  <a:tcPr marL="0" marR="0" marT="0" marB="0">
                    <a:solidFill>
                      <a:srgbClr val="505050"/>
                    </a:solidFill>
                  </a:tcPr>
                </a:tc>
                <a:tc>
                  <a:txBody>
                    <a:bodyPr/>
                    <a:lstStyle/>
                    <a:p>
                      <a:r>
                        <a:rPr lang="en-US" sz="2400" kern="1200" dirty="0">
                          <a:solidFill>
                            <a:schemeClr val="tx1"/>
                          </a:solidFill>
                          <a:latin typeface="+mn-lt"/>
                          <a:ea typeface="+mn-ea"/>
                          <a:cs typeface="+mn-cs"/>
                        </a:rPr>
                        <a:t>64,000 IOPS</a:t>
                      </a:r>
                      <a:br>
                        <a:rPr lang="en-US" sz="2400" kern="1200" dirty="0">
                          <a:solidFill>
                            <a:schemeClr val="tx1"/>
                          </a:solidFill>
                          <a:latin typeface="+mn-lt"/>
                          <a:ea typeface="+mn-ea"/>
                          <a:cs typeface="+mn-cs"/>
                        </a:rPr>
                      </a:br>
                      <a:r>
                        <a:rPr lang="en-US" sz="2400" kern="1200" dirty="0">
                          <a:solidFill>
                            <a:schemeClr val="tx1"/>
                          </a:solidFill>
                          <a:latin typeface="+mn-lt"/>
                          <a:ea typeface="+mn-ea"/>
                          <a:cs typeface="+mn-cs"/>
                        </a:rPr>
                        <a:t>524 MB/s</a:t>
                      </a:r>
                    </a:p>
                  </a:txBody>
                  <a:tcPr marL="0" marR="0" marT="0" marB="0">
                    <a:solidFill>
                      <a:srgbClr val="505050"/>
                    </a:solidFill>
                  </a:tcPr>
                </a:tc>
              </a:tr>
            </a:tbl>
          </a:graphicData>
        </a:graphic>
      </p:graphicFrame>
    </p:spTree>
    <p:extLst>
      <p:ext uri="{BB962C8B-B14F-4D97-AF65-F5344CB8AC3E}">
        <p14:creationId xmlns:p14="http://schemas.microsoft.com/office/powerpoint/2010/main" val="59750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20DA82B976E84BA55EE8BE89B14CC2" ma:contentTypeVersion="16" ma:contentTypeDescription="Create a new document." ma:contentTypeScope="" ma:versionID="cca39234c82e1c30623936c15bf3749e">
  <xsd:schema xmlns:xsd="http://www.w3.org/2001/XMLSchema" xmlns:xs="http://www.w3.org/2001/XMLSchema" xmlns:p="http://schemas.microsoft.com/office/2006/metadata/properties" xmlns:ns2="f8b9943f-2a57-4e3b-a7e1-44a16fc24d5f" xmlns:ns3="3c4b1abf-1b3b-4e1c-9450-7f7b6054aaee" targetNamespace="http://schemas.microsoft.com/office/2006/metadata/properties" ma:root="true" ma:fieldsID="7f266fae0aadfb541493f8b5d61572ae" ns2:_="" ns3:_="">
    <xsd:import namespace="f8b9943f-2a57-4e3b-a7e1-44a16fc24d5f"/>
    <xsd:import namespace="3c4b1abf-1b3b-4e1c-9450-7f7b6054aaee"/>
    <xsd:element name="properties">
      <xsd:complexType>
        <xsd:sequence>
          <xsd:element name="documentManagement">
            <xsd:complexType>
              <xsd:all>
                <xsd:element ref="ns2:SharedWithUsers" minOccurs="0"/>
                <xsd:element ref="ns3:Document_x0020_Type"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b9943f-2a57-4e3b-a7e1-44a16fc24d5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4b1abf-1b3b-4e1c-9450-7f7b6054aaee" elementFormDefault="qualified">
    <xsd:import namespace="http://schemas.microsoft.com/office/2006/documentManagement/types"/>
    <xsd:import namespace="http://schemas.microsoft.com/office/infopath/2007/PartnerControls"/>
    <xsd:element name="Document_x0020_Type" ma:index="9" nillable="true" ma:displayName="Document Type" ma:default="Archive" ma:format="Dropdown" ma:internalName="Document_x0020_Type">
      <xsd:simpleType>
        <xsd:restriction base="dms:Choice">
          <xsd:enumeration value="Archive"/>
          <xsd:enumeration value="Build"/>
          <xsd:enumeration value="Comms"/>
          <xsd:enumeration value="Exec Review/Presentation"/>
          <xsd:enumeration value="Design Specification"/>
          <xsd:enumeration value="Folder"/>
          <xsd:enumeration value="Functional Specification"/>
          <xsd:enumeration value="Notes"/>
          <xsd:enumeration value="Planning"/>
          <xsd:enumeration value="Reference"/>
          <xsd:enumeration value="Release Framework"/>
          <xsd:enumeration value="Schedule"/>
          <xsd:enumeration value="Status"/>
          <xsd:enumeration value="TF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Type xmlns="3c4b1abf-1b3b-4e1c-9450-7f7b6054aaee">Exec Review/Presentation</Document_x0020_Type>
    <SharedWithUsers xmlns="f8b9943f-2a57-4e3b-a7e1-44a16fc24d5f">
      <UserInfo>
        <DisplayName>Drew Tyler</DisplayName>
        <AccountId>24</AccountId>
        <AccountType/>
      </UserInfo>
      <UserInfo>
        <DisplayName>Pradnya Khadapkar</DisplayName>
        <AccountId>70</AccountId>
        <AccountType/>
      </UserInfo>
      <UserInfo>
        <DisplayName>Sirius Kuttiyan</DisplayName>
        <AccountId>57</AccountId>
        <AccountType/>
      </UserInfo>
    </SharedWithUsers>
  </documentManagement>
</p:properties>
</file>

<file path=customXml/itemProps1.xml><?xml version="1.0" encoding="utf-8"?>
<ds:datastoreItem xmlns:ds="http://schemas.openxmlformats.org/officeDocument/2006/customXml" ds:itemID="{64947548-3C4C-41DE-AEAF-D4347A8A7F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b9943f-2a57-4e3b-a7e1-44a16fc24d5f"/>
    <ds:schemaRef ds:uri="3c4b1abf-1b3b-4e1c-9450-7f7b6054aa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f8b9943f-2a57-4e3b-a7e1-44a16fc24d5f"/>
    <ds:schemaRef ds:uri="http://purl.org/dc/terms/"/>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3c4b1abf-1b3b-4e1c-9450-7f7b6054aae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TEE14%20Speaker%20PPT%20Template</Template>
  <TotalTime>11594</TotalTime>
  <Words>4711</Words>
  <Application>Microsoft Office PowerPoint</Application>
  <PresentationFormat>Custom</PresentationFormat>
  <Paragraphs>669</Paragraphs>
  <Slides>43</Slides>
  <Notes>30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Consolas</vt:lpstr>
      <vt:lpstr>Segoe UI</vt:lpstr>
      <vt:lpstr>Segoe UI Light</vt:lpstr>
      <vt:lpstr>Wingdings</vt:lpstr>
      <vt:lpstr>Wingdings 2</vt:lpstr>
      <vt:lpstr>TEE14 Speaker PPT Template</vt:lpstr>
      <vt:lpstr>PowerPoint Presentation</vt:lpstr>
      <vt:lpstr>Microsoft Azure Premium Storage</vt:lpstr>
      <vt:lpstr>Session Objectives And Takeaways</vt:lpstr>
      <vt:lpstr>Agenda</vt:lpstr>
      <vt:lpstr>Overview</vt:lpstr>
      <vt:lpstr>What is Azure Premium Storage?</vt:lpstr>
      <vt:lpstr>Key Features/Capabilities</vt:lpstr>
      <vt:lpstr>PowerPoint Presentation</vt:lpstr>
      <vt:lpstr>Virtual Machines for Premium Storage DS-Series VM</vt:lpstr>
      <vt:lpstr>Premium Storage Disks Scalability and Performance</vt:lpstr>
      <vt:lpstr>Pricing</vt:lpstr>
      <vt:lpstr>Inside Premium Storage</vt:lpstr>
      <vt:lpstr>Premium Storage Design</vt:lpstr>
      <vt:lpstr>Premium Storage Design: Three-Level System </vt:lpstr>
      <vt:lpstr>Demo</vt:lpstr>
      <vt:lpstr>Premium Storage Demo</vt:lpstr>
      <vt:lpstr>Best Practices and Patterns</vt:lpstr>
      <vt:lpstr>Topics</vt:lpstr>
      <vt:lpstr>VM and Disk sizes For Premium Storage</vt:lpstr>
      <vt:lpstr>Understanding the VM limit</vt:lpstr>
      <vt:lpstr>Understanding the Disk limit</vt:lpstr>
      <vt:lpstr>VM Limit vs. Disk Limit… continued</vt:lpstr>
      <vt:lpstr>IOPS and Throughput</vt:lpstr>
      <vt:lpstr>Topics</vt:lpstr>
      <vt:lpstr>IO Size Implications</vt:lpstr>
      <vt:lpstr>Queue Depth</vt:lpstr>
      <vt:lpstr>Queue Depth Optimization</vt:lpstr>
      <vt:lpstr>Cache hits</vt:lpstr>
      <vt:lpstr>More IOPS and Throughput using Cache hits</vt:lpstr>
      <vt:lpstr>SQL Demo</vt:lpstr>
      <vt:lpstr>SQL Performance Test Results</vt:lpstr>
      <vt:lpstr>Topics</vt:lpstr>
      <vt:lpstr>Cost Optimization</vt:lpstr>
      <vt:lpstr>Migration from Standard to Premium</vt:lpstr>
      <vt:lpstr>Migration to Premium… continued</vt:lpstr>
      <vt:lpstr>VM / Disk Migration steps</vt:lpstr>
      <vt:lpstr>Linux Support</vt:lpstr>
      <vt:lpstr>Topics</vt:lpstr>
      <vt:lpstr>Backing up your Disks</vt:lpstr>
      <vt:lpstr>Azure Backup service</vt:lpstr>
      <vt:lpstr>Additional info…</vt:lpstr>
      <vt:lpstr>Topics</vt:lpstr>
      <vt:lpstr>Azure Premium Storage Resources</vt:lpstr>
    </vt:vector>
  </TitlesOfParts>
  <Manager>&lt;Speech writer name goes here&gt;</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Azure Storage Overview</dc:title>
  <dc:subject>TechEd 2014</dc:subject>
  <dc:creator>aungoo@microsoft.com</dc:creator>
  <dc:description>Template: Jordan Cayabyab, Artitudes Design
Formatting: 
Audience Type:</dc:description>
  <cp:lastModifiedBy>Bodil Rosenhagen</cp:lastModifiedBy>
  <cp:revision>572</cp:revision>
  <dcterms:created xsi:type="dcterms:W3CDTF">2014-10-28T20:15:17Z</dcterms:created>
  <dcterms:modified xsi:type="dcterms:W3CDTF">2015-05-18T15:25:07Z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0x010100BB20DA82B976E84BA55EE8BE89B14CC2</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