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51"/>
    <p:sldMasterId id="2147484280" r:id="rId52"/>
    <p:sldMasterId id="2147484308" r:id="rId53"/>
  </p:sldMasterIdLst>
  <p:notesMasterIdLst>
    <p:notesMasterId r:id="rId116"/>
  </p:notesMasterIdLst>
  <p:handoutMasterIdLst>
    <p:handoutMasterId r:id="rId117"/>
  </p:handoutMasterIdLst>
  <p:sldIdLst>
    <p:sldId id="1368" r:id="rId54"/>
    <p:sldId id="1435" r:id="rId55"/>
    <p:sldId id="1428" r:id="rId56"/>
    <p:sldId id="1403" r:id="rId57"/>
    <p:sldId id="1430" r:id="rId58"/>
    <p:sldId id="1400" r:id="rId59"/>
    <p:sldId id="1401" r:id="rId60"/>
    <p:sldId id="1431" r:id="rId61"/>
    <p:sldId id="1404" r:id="rId62"/>
    <p:sldId id="1405" r:id="rId63"/>
    <p:sldId id="1406" r:id="rId64"/>
    <p:sldId id="1407" r:id="rId65"/>
    <p:sldId id="1408" r:id="rId66"/>
    <p:sldId id="1409" r:id="rId67"/>
    <p:sldId id="1410" r:id="rId68"/>
    <p:sldId id="1412" r:id="rId69"/>
    <p:sldId id="1411" r:id="rId70"/>
    <p:sldId id="1413" r:id="rId71"/>
    <p:sldId id="1414" r:id="rId72"/>
    <p:sldId id="1415" r:id="rId73"/>
    <p:sldId id="1417" r:id="rId74"/>
    <p:sldId id="1416" r:id="rId75"/>
    <p:sldId id="1418" r:id="rId76"/>
    <p:sldId id="1419" r:id="rId77"/>
    <p:sldId id="1420" r:id="rId78"/>
    <p:sldId id="1421" r:id="rId79"/>
    <p:sldId id="1422" r:id="rId80"/>
    <p:sldId id="1423" r:id="rId81"/>
    <p:sldId id="1424" r:id="rId82"/>
    <p:sldId id="1425" r:id="rId83"/>
    <p:sldId id="1426" r:id="rId84"/>
    <p:sldId id="1432" r:id="rId85"/>
    <p:sldId id="1429" r:id="rId86"/>
    <p:sldId id="1369" r:id="rId87"/>
    <p:sldId id="1370" r:id="rId88"/>
    <p:sldId id="1372" r:id="rId89"/>
    <p:sldId id="1373" r:id="rId90"/>
    <p:sldId id="1374" r:id="rId91"/>
    <p:sldId id="1375" r:id="rId92"/>
    <p:sldId id="1376" r:id="rId93"/>
    <p:sldId id="1377" r:id="rId94"/>
    <p:sldId id="1378" r:id="rId95"/>
    <p:sldId id="1379" r:id="rId96"/>
    <p:sldId id="1384" r:id="rId97"/>
    <p:sldId id="1385" r:id="rId98"/>
    <p:sldId id="1386" r:id="rId99"/>
    <p:sldId id="1387" r:id="rId100"/>
    <p:sldId id="1388" r:id="rId101"/>
    <p:sldId id="1389" r:id="rId102"/>
    <p:sldId id="1390" r:id="rId103"/>
    <p:sldId id="1391" r:id="rId104"/>
    <p:sldId id="1392" r:id="rId105"/>
    <p:sldId id="1393" r:id="rId106"/>
    <p:sldId id="1394" r:id="rId107"/>
    <p:sldId id="1395" r:id="rId108"/>
    <p:sldId id="1396" r:id="rId109"/>
    <p:sldId id="1397" r:id="rId110"/>
    <p:sldId id="1398" r:id="rId111"/>
    <p:sldId id="1399" r:id="rId112"/>
    <p:sldId id="1433" r:id="rId113"/>
    <p:sldId id="1434" r:id="rId114"/>
    <p:sldId id="1326" r:id="rId11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435"/>
            <p14:sldId id="1428"/>
            <p14:sldId id="1403"/>
          </p14:sldIdLst>
        </p14:section>
        <p14:section name="----------Native" id="{E18B2D64-DE36-4941-A0F7-F9C7750B69BF}">
          <p14:sldIdLst>
            <p14:sldId id="1430"/>
            <p14:sldId id="1400"/>
            <p14:sldId id="1401"/>
            <p14:sldId id="1431"/>
          </p14:sldIdLst>
        </p14:section>
        <p14:section name="the Pattern" id="{74F417FA-077C-42D7-B2B6-EF953FC2DCFB}">
          <p14:sldIdLst>
            <p14:sldId id="1404"/>
            <p14:sldId id="1405"/>
            <p14:sldId id="1406"/>
          </p14:sldIdLst>
        </p14:section>
        <p14:section name="going Native" id="{3CD6192C-ABD5-4B4A-A1D7-75A74DA6A69E}">
          <p14:sldIdLst>
            <p14:sldId id="1407"/>
            <p14:sldId id="1408"/>
            <p14:sldId id="1409"/>
            <p14:sldId id="1410"/>
            <p14:sldId id="1412"/>
            <p14:sldId id="1411"/>
            <p14:sldId id="1413"/>
            <p14:sldId id="1414"/>
            <p14:sldId id="1415"/>
            <p14:sldId id="1417"/>
            <p14:sldId id="1416"/>
            <p14:sldId id="1418"/>
            <p14:sldId id="1419"/>
            <p14:sldId id="1420"/>
          </p14:sldIdLst>
        </p14:section>
        <p14:section name="Multitarget" id="{11D42559-B2CD-454F-9541-9C5428A63B78}">
          <p14:sldIdLst>
            <p14:sldId id="1421"/>
            <p14:sldId id="1422"/>
            <p14:sldId id="1423"/>
            <p14:sldId id="1424"/>
            <p14:sldId id="1425"/>
            <p14:sldId id="1426"/>
            <p14:sldId id="1432"/>
          </p14:sldIdLst>
        </p14:section>
        <p14:section name="----------Web" id="{6771F880-707A-4627-AC01-00ECF6E36776}">
          <p14:sldIdLst>
            <p14:sldId id="1429"/>
            <p14:sldId id="1369"/>
            <p14:sldId id="1370"/>
          </p14:sldIdLst>
        </p14:section>
        <p14:section name="Web Sign On" id="{46DD3757-91A7-45FA-B4D4-858ACC8E4498}">
          <p14:sldIdLst>
            <p14:sldId id="1372"/>
            <p14:sldId id="1373"/>
            <p14:sldId id="1374"/>
            <p14:sldId id="1375"/>
            <p14:sldId id="1376"/>
            <p14:sldId id="1377"/>
            <p14:sldId id="1378"/>
            <p14:sldId id="1379"/>
          </p14:sldIdLst>
        </p14:section>
        <p14:section name="Web App to Web API" id="{BE7EFBB6-74CF-4359-A7F2-F827F7135D8A}">
          <p14:sldIdLst>
            <p14:sldId id="1384"/>
            <p14:sldId id="1385"/>
            <p14:sldId id="1386"/>
            <p14:sldId id="1387"/>
            <p14:sldId id="1388"/>
            <p14:sldId id="1389"/>
            <p14:sldId id="1390"/>
            <p14:sldId id="1391"/>
            <p14:sldId id="1392"/>
            <p14:sldId id="1393"/>
            <p14:sldId id="1394"/>
          </p14:sldIdLst>
        </p14:section>
        <p14:section name="SPA" id="{C5D8B7EE-52DD-4041-8580-54219035C283}">
          <p14:sldIdLst>
            <p14:sldId id="1395"/>
            <p14:sldId id="1396"/>
            <p14:sldId id="1397"/>
            <p14:sldId id="1398"/>
            <p14:sldId id="1399"/>
          </p14:sldIdLst>
        </p14:section>
        <p14:section name="closing" id="{1DA25EE6-43B1-4E95-9A7F-ED6FD1DC5E82}">
          <p14:sldIdLst>
            <p14:sldId id="1433"/>
            <p14:sldId id="143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781" autoAdjust="0"/>
  </p:normalViewPr>
  <p:slideViewPr>
    <p:cSldViewPr>
      <p:cViewPr varScale="1">
        <p:scale>
          <a:sx n="122" d="100"/>
          <a:sy n="122" d="100"/>
        </p:scale>
        <p:origin x="132" y="12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44" d="100"/>
        <a:sy n="44"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handoutMaster" Target="handoutMasters/handoutMaster1.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0.xml"/><Relationship Id="rId68" Type="http://schemas.openxmlformats.org/officeDocument/2006/relationships/slide" Target="slides/slide15.xml"/><Relationship Id="rId84" Type="http://schemas.openxmlformats.org/officeDocument/2006/relationships/slide" Target="slides/slide31.xml"/><Relationship Id="rId89" Type="http://schemas.openxmlformats.org/officeDocument/2006/relationships/slide" Target="slides/slide36.xml"/><Relationship Id="rId112" Type="http://schemas.openxmlformats.org/officeDocument/2006/relationships/slide" Target="slides/slide59.xml"/><Relationship Id="rId16" Type="http://schemas.openxmlformats.org/officeDocument/2006/relationships/customXml" Target="../customXml/item16.xml"/><Relationship Id="rId107" Type="http://schemas.openxmlformats.org/officeDocument/2006/relationships/slide" Target="slides/slide54.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Master" Target="slideMasters/slideMaster3.xml"/><Relationship Id="rId58" Type="http://schemas.openxmlformats.org/officeDocument/2006/relationships/slide" Target="slides/slide5.xml"/><Relationship Id="rId74" Type="http://schemas.openxmlformats.org/officeDocument/2006/relationships/slide" Target="slides/slide21.xml"/><Relationship Id="rId79" Type="http://schemas.openxmlformats.org/officeDocument/2006/relationships/slide" Target="slides/slide26.xml"/><Relationship Id="rId102" Type="http://schemas.openxmlformats.org/officeDocument/2006/relationships/slide" Target="slides/slide49.xml"/><Relationship Id="rId5" Type="http://schemas.openxmlformats.org/officeDocument/2006/relationships/customXml" Target="../customXml/item5.xml"/><Relationship Id="rId90" Type="http://schemas.openxmlformats.org/officeDocument/2006/relationships/slide" Target="slides/slide37.xml"/><Relationship Id="rId95" Type="http://schemas.openxmlformats.org/officeDocument/2006/relationships/slide" Target="slides/slide42.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11.xml"/><Relationship Id="rId69" Type="http://schemas.openxmlformats.org/officeDocument/2006/relationships/slide" Target="slides/slide16.xml"/><Relationship Id="rId113" Type="http://schemas.openxmlformats.org/officeDocument/2006/relationships/slide" Target="slides/slide60.xml"/><Relationship Id="rId118" Type="http://schemas.openxmlformats.org/officeDocument/2006/relationships/commentAuthors" Target="commentAuthors.xml"/><Relationship Id="rId80" Type="http://schemas.openxmlformats.org/officeDocument/2006/relationships/slide" Target="slides/slide27.xml"/><Relationship Id="rId85" Type="http://schemas.openxmlformats.org/officeDocument/2006/relationships/slide" Target="slides/slide3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 Target="slides/slide6.xml"/><Relationship Id="rId103" Type="http://schemas.openxmlformats.org/officeDocument/2006/relationships/slide" Target="slides/slide50.xml"/><Relationship Id="rId108" Type="http://schemas.openxmlformats.org/officeDocument/2006/relationships/slide" Target="slides/slide55.xml"/><Relationship Id="rId54" Type="http://schemas.openxmlformats.org/officeDocument/2006/relationships/slide" Target="slides/slide1.xml"/><Relationship Id="rId70" Type="http://schemas.openxmlformats.org/officeDocument/2006/relationships/slide" Target="slides/slide17.xml"/><Relationship Id="rId75" Type="http://schemas.openxmlformats.org/officeDocument/2006/relationships/slide" Target="slides/slide22.xml"/><Relationship Id="rId91" Type="http://schemas.openxmlformats.org/officeDocument/2006/relationships/slide" Target="slides/slide38.xml"/><Relationship Id="rId96"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61.xml"/><Relationship Id="rId119" Type="http://schemas.openxmlformats.org/officeDocument/2006/relationships/presProps" Target="presProps.xml"/><Relationship Id="rId44" Type="http://schemas.openxmlformats.org/officeDocument/2006/relationships/customXml" Target="../customXml/item44.xml"/><Relationship Id="rId60" Type="http://schemas.openxmlformats.org/officeDocument/2006/relationships/slide" Target="slides/slide7.xml"/><Relationship Id="rId65" Type="http://schemas.openxmlformats.org/officeDocument/2006/relationships/slide" Target="slides/slide12.xml"/><Relationship Id="rId81" Type="http://schemas.openxmlformats.org/officeDocument/2006/relationships/slide" Target="slides/slide28.xml"/><Relationship Id="rId86" Type="http://schemas.openxmlformats.org/officeDocument/2006/relationships/slide" Target="slides/slide3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56.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 Target="slides/slide2.xml"/><Relationship Id="rId76" Type="http://schemas.openxmlformats.org/officeDocument/2006/relationships/slide" Target="slides/slide23.xml"/><Relationship Id="rId97" Type="http://schemas.openxmlformats.org/officeDocument/2006/relationships/slide" Target="slides/slide44.xml"/><Relationship Id="rId104" Type="http://schemas.openxmlformats.org/officeDocument/2006/relationships/slide" Target="slides/slide51.xml"/><Relationship Id="rId120"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18.xml"/><Relationship Id="rId92" Type="http://schemas.openxmlformats.org/officeDocument/2006/relationships/slide" Target="slides/slide3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3.xml"/><Relationship Id="rId87" Type="http://schemas.openxmlformats.org/officeDocument/2006/relationships/slide" Target="slides/slide34.xml"/><Relationship Id="rId110" Type="http://schemas.openxmlformats.org/officeDocument/2006/relationships/slide" Target="slides/slide57.xml"/><Relationship Id="rId115" Type="http://schemas.openxmlformats.org/officeDocument/2006/relationships/slide" Target="slides/slide62.xml"/><Relationship Id="rId61" Type="http://schemas.openxmlformats.org/officeDocument/2006/relationships/slide" Target="slides/slide8.xml"/><Relationship Id="rId82" Type="http://schemas.openxmlformats.org/officeDocument/2006/relationships/slide" Target="slides/slide29.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3.xml"/><Relationship Id="rId77" Type="http://schemas.openxmlformats.org/officeDocument/2006/relationships/slide" Target="slides/slide24.xml"/><Relationship Id="rId100" Type="http://schemas.openxmlformats.org/officeDocument/2006/relationships/slide" Target="slides/slide47.xml"/><Relationship Id="rId105" Type="http://schemas.openxmlformats.org/officeDocument/2006/relationships/slide" Target="slides/slide52.xml"/><Relationship Id="rId8" Type="http://schemas.openxmlformats.org/officeDocument/2006/relationships/customXml" Target="../customXml/item8.xml"/><Relationship Id="rId51" Type="http://schemas.openxmlformats.org/officeDocument/2006/relationships/slideMaster" Target="slideMasters/slideMaster1.xml"/><Relationship Id="rId72" Type="http://schemas.openxmlformats.org/officeDocument/2006/relationships/slide" Target="slides/slide19.xml"/><Relationship Id="rId93" Type="http://schemas.openxmlformats.org/officeDocument/2006/relationships/slide" Target="slides/slide40.xml"/><Relationship Id="rId98" Type="http://schemas.openxmlformats.org/officeDocument/2006/relationships/slide" Target="slides/slide45.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14.xml"/><Relationship Id="rId116"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slide" Target="slides/slide9.xml"/><Relationship Id="rId83" Type="http://schemas.openxmlformats.org/officeDocument/2006/relationships/slide" Target="slides/slide30.xml"/><Relationship Id="rId88" Type="http://schemas.openxmlformats.org/officeDocument/2006/relationships/slide" Target="slides/slide35.xml"/><Relationship Id="rId111" Type="http://schemas.openxmlformats.org/officeDocument/2006/relationships/slide" Target="slides/slide5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slide" Target="slides/slide4.xml"/><Relationship Id="rId106" Type="http://schemas.openxmlformats.org/officeDocument/2006/relationships/slide" Target="slides/slide5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slideMaster" Target="slideMasters/slideMaster2.xml"/><Relationship Id="rId73" Type="http://schemas.openxmlformats.org/officeDocument/2006/relationships/slide" Target="slides/slide20.xml"/><Relationship Id="rId78" Type="http://schemas.openxmlformats.org/officeDocument/2006/relationships/slide" Target="slides/slide25.xml"/><Relationship Id="rId94" Type="http://schemas.openxmlformats.org/officeDocument/2006/relationships/slide" Target="slides/slide41.xml"/><Relationship Id="rId99" Type="http://schemas.openxmlformats.org/officeDocument/2006/relationships/slide" Target="slides/slide46.xml"/><Relationship Id="rId101" Type="http://schemas.openxmlformats.org/officeDocument/2006/relationships/slide" Target="slides/slide48.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5/7/2015 3:58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5/7/2015 3:58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92047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93332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79312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01534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66797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3:58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44451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3:58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81301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5/7/2015 3:58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1448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01520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5/7/2015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17137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5/7/2015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90354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5/7/2015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14709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5/7/2015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40109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5/7/2015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67291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5/7/2015 3:58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699575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152142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3325816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761091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55404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470903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64033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28174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210996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50747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34058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517203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52251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49586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6069965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70131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660351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57004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264755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7389879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4789589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5267517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524983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46911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061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52919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69806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352019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686075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5164367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669762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185390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3560184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103942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18426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155800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89017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4667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53762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268838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40238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60701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61532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064099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262277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3934121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5901196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6467810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8354816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20372841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9659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12577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22639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99488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192063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6654359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087830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0267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7.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7.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8" r:id="rId29"/>
    <p:sldLayoutId id="2147484279"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911409730"/>
      </p:ext>
    </p:extLst>
  </p:cSld>
  <p:clrMap bg1="dk1" tx1="lt1" bg2="dk2"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 id="2147484298" r:id="rId18"/>
    <p:sldLayoutId id="2147484299" r:id="rId19"/>
    <p:sldLayoutId id="2147484300" r:id="rId20"/>
    <p:sldLayoutId id="2147484301" r:id="rId21"/>
    <p:sldLayoutId id="2147484302" r:id="rId22"/>
    <p:sldLayoutId id="2147484303" r:id="rId23"/>
    <p:sldLayoutId id="2147484304" r:id="rId24"/>
    <p:sldLayoutId id="2147484305" r:id="rId25"/>
    <p:sldLayoutId id="2147484306" r:id="rId26"/>
    <p:sldLayoutId id="2147484307"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8837797"/>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 id="2147484333" r:id="rId25"/>
    <p:sldLayoutId id="2147484334" r:id="rId26"/>
    <p:sldLayoutId id="2147484335"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9.png"/><Relationship Id="rId3" Type="http://schemas.openxmlformats.org/officeDocument/2006/relationships/customXml" Target="../../customXml/item9.xml"/><Relationship Id="rId7" Type="http://schemas.openxmlformats.org/officeDocument/2006/relationships/customXml" Target="../../customXml/item42.xml"/><Relationship Id="rId12" Type="http://schemas.openxmlformats.org/officeDocument/2006/relationships/image" Target="../media/image18.png"/><Relationship Id="rId2" Type="http://schemas.openxmlformats.org/officeDocument/2006/relationships/customXml" Target="../../customXml/item8.xml"/><Relationship Id="rId1" Type="http://schemas.openxmlformats.org/officeDocument/2006/relationships/customXml" Target="../../customXml/item29.xml"/><Relationship Id="rId6" Type="http://schemas.openxmlformats.org/officeDocument/2006/relationships/customXml" Target="../../customXml/item3.xml"/><Relationship Id="rId11" Type="http://schemas.openxmlformats.org/officeDocument/2006/relationships/image" Target="../media/image17.emf"/><Relationship Id="rId5" Type="http://schemas.openxmlformats.org/officeDocument/2006/relationships/customXml" Target="../../customXml/item1.xml"/><Relationship Id="rId10" Type="http://schemas.openxmlformats.org/officeDocument/2006/relationships/image" Target="../media/image16.emf"/><Relationship Id="rId4" Type="http://schemas.openxmlformats.org/officeDocument/2006/relationships/customXml" Target="../../customXml/item15.xml"/><Relationship Id="rId9"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customXml" Target="../../customXml/item27.xml"/><Relationship Id="rId7" Type="http://schemas.openxmlformats.org/officeDocument/2006/relationships/notesSlide" Target="../notesSlides/notesSlide5.xml"/><Relationship Id="rId12" Type="http://schemas.openxmlformats.org/officeDocument/2006/relationships/image" Target="../media/image16.emf"/><Relationship Id="rId2" Type="http://schemas.openxmlformats.org/officeDocument/2006/relationships/customXml" Target="../../customXml/item44.xml"/><Relationship Id="rId1" Type="http://schemas.openxmlformats.org/officeDocument/2006/relationships/customXml" Target="../../customXml/item50.xml"/><Relationship Id="rId6" Type="http://schemas.openxmlformats.org/officeDocument/2006/relationships/slideLayout" Target="../slideLayouts/slideLayout6.xml"/><Relationship Id="rId11" Type="http://schemas.openxmlformats.org/officeDocument/2006/relationships/image" Target="../media/image20.emf"/><Relationship Id="rId5" Type="http://schemas.openxmlformats.org/officeDocument/2006/relationships/customXml" Target="../../customXml/item4.xml"/><Relationship Id="rId10" Type="http://schemas.openxmlformats.org/officeDocument/2006/relationships/image" Target="../media/image19.png"/><Relationship Id="rId4" Type="http://schemas.openxmlformats.org/officeDocument/2006/relationships/customXml" Target="../../customXml/item46.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customXml" Target="../../customXml/item20.xml"/><Relationship Id="rId13" Type="http://schemas.openxmlformats.org/officeDocument/2006/relationships/image" Target="../media/image16.emf"/><Relationship Id="rId3" Type="http://schemas.openxmlformats.org/officeDocument/2006/relationships/customXml" Target="../../customXml/item38.xml"/><Relationship Id="rId7" Type="http://schemas.openxmlformats.org/officeDocument/2006/relationships/customXml" Target="../../customXml/item40.xml"/><Relationship Id="rId12" Type="http://schemas.openxmlformats.org/officeDocument/2006/relationships/image" Target="../media/image20.emf"/><Relationship Id="rId2" Type="http://schemas.openxmlformats.org/officeDocument/2006/relationships/customXml" Target="../../customXml/item41.xml"/><Relationship Id="rId1" Type="http://schemas.openxmlformats.org/officeDocument/2006/relationships/customXml" Target="../../customXml/item14.xml"/><Relationship Id="rId6" Type="http://schemas.openxmlformats.org/officeDocument/2006/relationships/customXml" Target="../../customXml/item13.xml"/><Relationship Id="rId11" Type="http://schemas.openxmlformats.org/officeDocument/2006/relationships/image" Target="../media/image18.png"/><Relationship Id="rId5" Type="http://schemas.openxmlformats.org/officeDocument/2006/relationships/customXml" Target="../../customXml/item7.xml"/><Relationship Id="rId10" Type="http://schemas.openxmlformats.org/officeDocument/2006/relationships/image" Target="../media/image14.png"/><Relationship Id="rId4" Type="http://schemas.openxmlformats.org/officeDocument/2006/relationships/customXml" Target="../../customXml/item10.xml"/><Relationship Id="rId9"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customXml" Target="../../customXml/item32.xml"/><Relationship Id="rId7" Type="http://schemas.openxmlformats.org/officeDocument/2006/relationships/image" Target="../media/image22.emf"/><Relationship Id="rId2" Type="http://schemas.openxmlformats.org/officeDocument/2006/relationships/customXml" Target="../../customXml/item35.xml"/><Relationship Id="rId1" Type="http://schemas.openxmlformats.org/officeDocument/2006/relationships/customXml" Target="../../customXml/item33.xml"/><Relationship Id="rId6" Type="http://schemas.openxmlformats.org/officeDocument/2006/relationships/image" Target="../media/image21.emf"/><Relationship Id="rId5" Type="http://schemas.openxmlformats.org/officeDocument/2006/relationships/slideLayout" Target="../slideLayouts/slideLayout6.xml"/><Relationship Id="rId10" Type="http://schemas.openxmlformats.org/officeDocument/2006/relationships/image" Target="../media/image16.emf"/><Relationship Id="rId4" Type="http://schemas.openxmlformats.org/officeDocument/2006/relationships/customXml" Target="../../customXml/item16.xml"/><Relationship Id="rId9"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github.com/AzureAD/azure-activedirectory-library-for-objc"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play.google.com/store/apps/details?id=com.azure.authenticator" TargetMode="External"/><Relationship Id="rId2" Type="http://schemas.openxmlformats.org/officeDocument/2006/relationships/hyperlink" Target="https://github.com/AzureAD/azure-activedirectory-library-for-android"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jp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ustomXml" Target="../../customXml/item47.xml"/><Relationship Id="rId7" Type="http://schemas.openxmlformats.org/officeDocument/2006/relationships/notesSlide" Target="../notesSlides/notesSlide8.xml"/><Relationship Id="rId2" Type="http://schemas.openxmlformats.org/officeDocument/2006/relationships/customXml" Target="../../customXml/item34.xml"/><Relationship Id="rId1" Type="http://schemas.openxmlformats.org/officeDocument/2006/relationships/customXml" Target="../../customXml/item5.xml"/><Relationship Id="rId6" Type="http://schemas.openxmlformats.org/officeDocument/2006/relationships/slideLayout" Target="../slideLayouts/slideLayout6.xml"/><Relationship Id="rId5" Type="http://schemas.openxmlformats.org/officeDocument/2006/relationships/customXml" Target="../../customXml/item22.xml"/><Relationship Id="rId10" Type="http://schemas.openxmlformats.org/officeDocument/2006/relationships/image" Target="../media/image23.png"/><Relationship Id="rId4" Type="http://schemas.openxmlformats.org/officeDocument/2006/relationships/customXml" Target="../../customXml/item12.xml"/><Relationship Id="rId9"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ustomXml" Target="../../customXml/item18.xml"/><Relationship Id="rId7" Type="http://schemas.openxmlformats.org/officeDocument/2006/relationships/image" Target="../media/image26.png"/><Relationship Id="rId2" Type="http://schemas.openxmlformats.org/officeDocument/2006/relationships/customXml" Target="../../customXml/item19.xml"/><Relationship Id="rId1" Type="http://schemas.openxmlformats.org/officeDocument/2006/relationships/customXml" Target="../../customXml/item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github.com/AzureADSamples/%3csamplenam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3.xml"/><Relationship Id="rId7" Type="http://schemas.openxmlformats.org/officeDocument/2006/relationships/image" Target="../media/image20.emf"/><Relationship Id="rId2" Type="http://schemas.openxmlformats.org/officeDocument/2006/relationships/customXml" Target="../../customXml/item48.xml"/><Relationship Id="rId1" Type="http://schemas.openxmlformats.org/officeDocument/2006/relationships/customXml" Target="../../customXml/item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customXml/item26.xml"/><Relationship Id="rId7" Type="http://schemas.openxmlformats.org/officeDocument/2006/relationships/slideLayout" Target="../slideLayouts/slideLayout3.xml"/><Relationship Id="rId2" Type="http://schemas.openxmlformats.org/officeDocument/2006/relationships/customXml" Target="../../customXml/item49.xml"/><Relationship Id="rId1" Type="http://schemas.openxmlformats.org/officeDocument/2006/relationships/customXml" Target="../../customXml/item25.xml"/><Relationship Id="rId6" Type="http://schemas.openxmlformats.org/officeDocument/2006/relationships/customXml" Target="../../customXml/item17.xml"/><Relationship Id="rId11" Type="http://schemas.openxmlformats.org/officeDocument/2006/relationships/image" Target="../media/image16.emf"/><Relationship Id="rId5" Type="http://schemas.openxmlformats.org/officeDocument/2006/relationships/customXml" Target="../../customXml/item23.xml"/><Relationship Id="rId10" Type="http://schemas.openxmlformats.org/officeDocument/2006/relationships/image" Target="../media/image26.png"/><Relationship Id="rId4" Type="http://schemas.openxmlformats.org/officeDocument/2006/relationships/customXml" Target="../../customXml/item21.xml"/><Relationship Id="rId9"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0.xml"/><Relationship Id="rId5" Type="http://schemas.openxmlformats.org/officeDocument/2006/relationships/image" Target="../media/image28.png"/><Relationship Id="rId4" Type="http://schemas.openxmlformats.org/officeDocument/2006/relationships/hyperlink" Target="http://myignite.microsoft.co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Native Clients and Identity</a:t>
            </a:r>
            <a:endParaRPr lang="en-US" dirty="0"/>
          </a:p>
        </p:txBody>
      </p:sp>
      <p:sp>
        <p:nvSpPr>
          <p:cNvPr id="25" name="Rectangle 24"/>
          <p:cNvSpPr/>
          <p:nvPr/>
        </p:nvSpPr>
        <p:spPr>
          <a:xfrm>
            <a:off x="351679" y="1212849"/>
            <a:ext cx="3058878" cy="4657412"/>
          </a:xfrm>
          <a:prstGeom prst="rect">
            <a:avLst/>
          </a:prstGeom>
          <a:noFill/>
          <a:ln w="38100">
            <a:solidFill>
              <a:srgbClr val="0000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endParaRPr lang="en-US" sz="1100" dirty="0">
              <a:gradFill>
                <a:gsLst>
                  <a:gs pos="0">
                    <a:srgbClr val="FFFFFF"/>
                  </a:gs>
                  <a:gs pos="100000">
                    <a:srgbClr val="FFFFFF"/>
                  </a:gs>
                </a:gsLst>
                <a:lin ang="5400000" scaled="0"/>
              </a:gradFill>
            </a:endParaRPr>
          </a:p>
        </p:txBody>
      </p:sp>
      <p:sp>
        <p:nvSpPr>
          <p:cNvPr id="14" name="Rectangle 13"/>
          <p:cNvSpPr/>
          <p:nvPr/>
        </p:nvSpPr>
        <p:spPr>
          <a:xfrm>
            <a:off x="756515" y="1582411"/>
            <a:ext cx="2185121" cy="1961222"/>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3" name="Can 2"/>
          <p:cNvSpPr/>
          <p:nvPr/>
        </p:nvSpPr>
        <p:spPr bwMode="auto">
          <a:xfrm>
            <a:off x="929063" y="4313951"/>
            <a:ext cx="945774" cy="1006972"/>
          </a:xfrm>
          <a:prstGeom prst="can">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8" name="Rectangle 7"/>
          <p:cNvSpPr/>
          <p:nvPr/>
        </p:nvSpPr>
        <p:spPr>
          <a:xfrm>
            <a:off x="756516" y="3649662"/>
            <a:ext cx="2185121" cy="1904999"/>
          </a:xfrm>
          <a:prstGeom prst="rect">
            <a:avLst/>
          </a:prstGeom>
          <a:noFill/>
          <a:ln w="28575">
            <a:solidFill>
              <a:schemeClr val="tx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1100" dirty="0">
              <a:solidFill>
                <a:schemeClr val="bg2">
                  <a:lumMod val="85000"/>
                </a:schemeClr>
              </a:solidFill>
            </a:endParaRPr>
          </a:p>
        </p:txBody>
      </p:sp>
      <p:grpSp>
        <p:nvGrpSpPr>
          <p:cNvPr id="57" name="Group 56"/>
          <p:cNvGrpSpPr/>
          <p:nvPr/>
        </p:nvGrpSpPr>
        <p:grpSpPr>
          <a:xfrm>
            <a:off x="3325950" y="4593891"/>
            <a:ext cx="914400" cy="1610999"/>
            <a:chOff x="6599237" y="4259262"/>
            <a:chExt cx="914400" cy="1610999"/>
          </a:xfrm>
        </p:grpSpPr>
        <p:sp>
          <p:nvSpPr>
            <p:cNvPr id="54" name="Rounded Rectangle 53"/>
            <p:cNvSpPr/>
            <p:nvPr/>
          </p:nvSpPr>
          <p:spPr bwMode="auto">
            <a:xfrm>
              <a:off x="6599237" y="4259262"/>
              <a:ext cx="914400" cy="1610999"/>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6637337" y="4516014"/>
              <a:ext cx="838200" cy="1023283"/>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Oval 55"/>
            <p:cNvSpPr/>
            <p:nvPr/>
          </p:nvSpPr>
          <p:spPr bwMode="auto">
            <a:xfrm>
              <a:off x="6980237" y="5628579"/>
              <a:ext cx="152400" cy="152400"/>
            </a:xfrm>
            <a:prstGeom prst="ellipse">
              <a:avLst/>
            </a:prstGeom>
            <a:solidFill>
              <a:schemeClr val="tx1">
                <a:lumMod val="60000"/>
                <a:lumOff val="40000"/>
              </a:schemeClr>
            </a:solidFill>
            <a:ln w="31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100" dirty="0">
                <a:gradFill>
                  <a:gsLst>
                    <a:gs pos="0">
                      <a:srgbClr val="FFFFFF"/>
                    </a:gs>
                    <a:gs pos="100000">
                      <a:srgbClr val="FFFFFF"/>
                    </a:gs>
                  </a:gsLst>
                  <a:lin ang="5400000" scaled="0"/>
                </a:gradFill>
              </a:endParaRPr>
            </a:p>
          </p:txBody>
        </p:sp>
      </p:grpSp>
      <p:grpSp>
        <p:nvGrpSpPr>
          <p:cNvPr id="61" name="Group 60"/>
          <p:cNvGrpSpPr/>
          <p:nvPr/>
        </p:nvGrpSpPr>
        <p:grpSpPr>
          <a:xfrm>
            <a:off x="1986674" y="4709466"/>
            <a:ext cx="713653" cy="339761"/>
            <a:chOff x="6268098" y="3733800"/>
            <a:chExt cx="1280439" cy="609600"/>
          </a:xfrm>
          <a:solidFill>
            <a:schemeClr val="tx1">
              <a:lumMod val="60000"/>
              <a:lumOff val="40000"/>
            </a:schemeClr>
          </a:solidFill>
        </p:grpSpPr>
        <p:sp>
          <p:nvSpPr>
            <p:cNvPr id="62" name="Rectangle 61"/>
            <p:cNvSpPr/>
            <p:nvPr/>
          </p:nvSpPr>
          <p:spPr bwMode="auto">
            <a:xfrm>
              <a:off x="6780212" y="3946398"/>
              <a:ext cx="768325" cy="184404"/>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3" name="Rectangle 62"/>
            <p:cNvSpPr/>
            <p:nvPr/>
          </p:nvSpPr>
          <p:spPr bwMode="auto">
            <a:xfrm>
              <a:off x="7386540"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4" name="Donut 63"/>
            <p:cNvSpPr/>
            <p:nvPr/>
          </p:nvSpPr>
          <p:spPr bwMode="auto">
            <a:xfrm>
              <a:off x="6268098" y="3733800"/>
              <a:ext cx="588314" cy="609600"/>
            </a:xfrm>
            <a:prstGeom prst="donu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5" name="Rectangle 64"/>
            <p:cNvSpPr/>
            <p:nvPr/>
          </p:nvSpPr>
          <p:spPr bwMode="auto">
            <a:xfrm>
              <a:off x="7210778"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46" name="Oval 45"/>
          <p:cNvSpPr/>
          <p:nvPr/>
        </p:nvSpPr>
        <p:spPr bwMode="auto">
          <a:xfrm>
            <a:off x="10965518" y="1154636"/>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grpSp>
        <p:nvGrpSpPr>
          <p:cNvPr id="32" name="Group 31"/>
          <p:cNvGrpSpPr/>
          <p:nvPr>
            <p:custDataLst>
              <p:custData r:id="rId1"/>
            </p:custDataLst>
          </p:nvPr>
        </p:nvGrpSpPr>
        <p:grpSpPr>
          <a:xfrm>
            <a:off x="1101877" y="4513165"/>
            <a:ext cx="599457" cy="570912"/>
            <a:chOff x="4546960" y="3332224"/>
            <a:chExt cx="1440164" cy="1371585"/>
          </a:xfrm>
        </p:grpSpPr>
        <p:sp>
          <p:nvSpPr>
            <p:cNvPr id="33" name="Regular Pentagon 32"/>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4"/>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custDataLst>
              <p:custData r:id="rId2"/>
            </p:custDataLst>
          </p:nvPr>
        </p:nvGrpSpPr>
        <p:grpSpPr>
          <a:xfrm>
            <a:off x="6827837" y="4929455"/>
            <a:ext cx="1769414" cy="1758262"/>
            <a:chOff x="7132627" y="3532820"/>
            <a:chExt cx="1769414" cy="1758262"/>
          </a:xfrm>
        </p:grpSpPr>
        <p:sp>
          <p:nvSpPr>
            <p:cNvPr id="21" name="Rectangle 20"/>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2"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2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4"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6"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grpSp>
        <p:nvGrpSpPr>
          <p:cNvPr id="27" name="Group 26"/>
          <p:cNvGrpSpPr/>
          <p:nvPr>
            <p:custDataLst>
              <p:custData r:id="rId3"/>
            </p:custDataLst>
          </p:nvPr>
        </p:nvGrpSpPr>
        <p:grpSpPr>
          <a:xfrm>
            <a:off x="1308100" y="3286125"/>
            <a:ext cx="914400" cy="457200"/>
            <a:chOff x="726069" y="2945226"/>
            <a:chExt cx="914400" cy="457200"/>
          </a:xfrm>
        </p:grpSpPr>
        <p:sp>
          <p:nvSpPr>
            <p:cNvPr id="28" name="Rectangle 27"/>
            <p:cNvSpPr/>
            <p:nvPr/>
          </p:nvSpPr>
          <p:spPr bwMode="auto">
            <a:xfrm>
              <a:off x="726069" y="294522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12"/>
            <p:cNvPicPr>
              <a:picLocks noChangeAspect="1" noChangeArrowheads="1"/>
            </p:cNvPicPr>
            <p:nvPr/>
          </p:nvPicPr>
          <p:blipFill>
            <a:blip r:embed="rId11"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29"/>
          <p:cNvPicPr>
            <a:picLocks noChangeAspect="1"/>
          </p:cNvPicPr>
          <p:nvPr>
            <p:custDataLst>
              <p:custData r:id="rId4"/>
            </p:custDataLst>
          </p:nvPr>
        </p:nvPicPr>
        <p:blipFill>
          <a:blip r:embed="rId12"/>
          <a:stretch>
            <a:fillRect/>
          </a:stretch>
        </p:blipFill>
        <p:spPr>
          <a:xfrm>
            <a:off x="3379553" y="4749157"/>
            <a:ext cx="853701" cy="1139574"/>
          </a:xfrm>
          <a:prstGeom prst="rect">
            <a:avLst/>
          </a:prstGeom>
        </p:spPr>
      </p:pic>
      <p:pic>
        <p:nvPicPr>
          <p:cNvPr id="35" name="Picture 12"/>
          <p:cNvPicPr>
            <a:picLocks noChangeAspect="1" noChangeArrowheads="1"/>
          </p:cNvPicPr>
          <p:nvPr>
            <p:custDataLst>
              <p:custData r:id="rId5"/>
            </p:custDataLst>
          </p:nvPr>
        </p:nvPicPr>
        <p:blipFill>
          <a:blip r:embed="rId11" cstate="email">
            <a:biLevel thresh="25000"/>
            <a:extLst>
              <a:ext uri="{28A0092B-C50C-407E-A947-70E740481C1C}">
                <a14:useLocalDpi xmlns:a14="http://schemas.microsoft.com/office/drawing/2010/main"/>
              </a:ext>
            </a:extLst>
          </a:blip>
          <a:srcRect/>
          <a:stretch>
            <a:fillRect/>
          </a:stretch>
        </p:blipFill>
        <p:spPr bwMode="auto">
          <a:xfrm>
            <a:off x="4987383" y="3823328"/>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custDataLst>
              <p:custData r:id="rId6"/>
            </p:custDataLst>
          </p:nvPr>
        </p:nvGrpSpPr>
        <p:grpSpPr>
          <a:xfrm>
            <a:off x="10366061" y="1011499"/>
            <a:ext cx="599457" cy="570912"/>
            <a:chOff x="4546960" y="3332224"/>
            <a:chExt cx="1440164" cy="1371585"/>
          </a:xfrm>
        </p:grpSpPr>
        <p:sp>
          <p:nvSpPr>
            <p:cNvPr id="37" name="Regular Pentagon 36"/>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4"/>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custDataLst>
              <p:custData r:id="rId7"/>
            </p:custDataLst>
          </p:nvPr>
        </p:nvGrpSpPr>
        <p:grpSpPr>
          <a:xfrm>
            <a:off x="1298875" y="3687937"/>
            <a:ext cx="914400" cy="457200"/>
            <a:chOff x="726069" y="4194906"/>
            <a:chExt cx="914400" cy="457200"/>
          </a:xfrm>
        </p:grpSpPr>
        <p:sp>
          <p:nvSpPr>
            <p:cNvPr id="40" name="Rectangle 39"/>
            <p:cNvSpPr/>
            <p:nvPr/>
          </p:nvSpPr>
          <p:spPr bwMode="auto">
            <a:xfrm>
              <a:off x="726069" y="419490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935994" y="4289054"/>
              <a:ext cx="494550" cy="253290"/>
              <a:chOff x="935994" y="3672021"/>
              <a:chExt cx="494550" cy="253290"/>
            </a:xfrm>
          </p:grpSpPr>
          <p:pic>
            <p:nvPicPr>
              <p:cNvPr id="42" name="Picture 41"/>
              <p:cNvPicPr>
                <a:picLocks noChangeAspect="1"/>
              </p:cNvPicPr>
              <p:nvPr/>
            </p:nvPicPr>
            <p:blipFill>
              <a:blip r:embed="rId12"/>
              <a:stretch>
                <a:fillRect/>
              </a:stretch>
            </p:blipFill>
            <p:spPr>
              <a:xfrm>
                <a:off x="935994" y="3672021"/>
                <a:ext cx="189750" cy="253290"/>
              </a:xfrm>
              <a:prstGeom prst="rect">
                <a:avLst/>
              </a:prstGeom>
            </p:spPr>
          </p:pic>
          <p:pic>
            <p:nvPicPr>
              <p:cNvPr id="43" name="Picture 42"/>
              <p:cNvPicPr>
                <a:picLocks noChangeAspect="1"/>
              </p:cNvPicPr>
              <p:nvPr/>
            </p:nvPicPr>
            <p:blipFill>
              <a:blip r:embed="rId13"/>
              <a:stretch>
                <a:fillRect/>
              </a:stretch>
            </p:blipFill>
            <p:spPr>
              <a:xfrm>
                <a:off x="1216508" y="3673907"/>
                <a:ext cx="214036" cy="249517"/>
              </a:xfrm>
              <a:prstGeom prst="rect">
                <a:avLst/>
              </a:prstGeom>
            </p:spPr>
          </p:pic>
        </p:grpSp>
      </p:grpSp>
    </p:spTree>
    <p:extLst>
      <p:ext uri="{BB962C8B-B14F-4D97-AF65-F5344CB8AC3E}">
        <p14:creationId xmlns:p14="http://schemas.microsoft.com/office/powerpoint/2010/main" val="2588093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custDataLst>
              <p:custData r:id="rId1"/>
            </p:custDataLst>
          </p:nvPr>
        </p:nvGrpSpPr>
        <p:grpSpPr>
          <a:xfrm>
            <a:off x="5752873" y="3485027"/>
            <a:ext cx="1723877" cy="1893447"/>
            <a:chOff x="5120341" y="3261277"/>
            <a:chExt cx="1723877" cy="1893447"/>
          </a:xfrm>
        </p:grpSpPr>
        <p:grpSp>
          <p:nvGrpSpPr>
            <p:cNvPr id="31" name="Group 30"/>
            <p:cNvGrpSpPr/>
            <p:nvPr/>
          </p:nvGrpSpPr>
          <p:grpSpPr>
            <a:xfrm>
              <a:off x="5120342" y="3559687"/>
              <a:ext cx="1723876" cy="177082"/>
              <a:chOff x="4115140" y="4685969"/>
              <a:chExt cx="2670449" cy="274317"/>
            </a:xfrm>
          </p:grpSpPr>
          <p:sp>
            <p:nvSpPr>
              <p:cNvPr id="45" name="Oval 44"/>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6" name="Straight Connector 45"/>
              <p:cNvCxnSpPr>
                <a:stCxn id="45" idx="6"/>
              </p:cNvCxnSpPr>
              <p:nvPr/>
            </p:nvCxnSpPr>
            <p:spPr>
              <a:xfrm>
                <a:off x="4389457" y="4823128"/>
                <a:ext cx="2396132"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2" name="TextBox 31"/>
            <p:cNvSpPr txBox="1"/>
            <p:nvPr/>
          </p:nvSpPr>
          <p:spPr>
            <a:xfrm>
              <a:off x="5218647" y="4162166"/>
              <a:ext cx="930383"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SAML</a:t>
              </a:r>
            </a:p>
          </p:txBody>
        </p:sp>
        <p:grpSp>
          <p:nvGrpSpPr>
            <p:cNvPr id="33" name="Group 32"/>
            <p:cNvGrpSpPr/>
            <p:nvPr/>
          </p:nvGrpSpPr>
          <p:grpSpPr>
            <a:xfrm>
              <a:off x="5120341" y="4016581"/>
              <a:ext cx="1357629" cy="177082"/>
              <a:chOff x="4115140" y="4685969"/>
              <a:chExt cx="2103098" cy="274317"/>
            </a:xfrm>
          </p:grpSpPr>
          <p:sp>
            <p:nvSpPr>
              <p:cNvPr id="43" name="Oval 42"/>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4" name="Straight Connector 43"/>
              <p:cNvCxnSpPr>
                <a:stCxn id="43" idx="6"/>
              </p:cNvCxnSpPr>
              <p:nvPr/>
            </p:nvCxnSpPr>
            <p:spPr>
              <a:xfrm>
                <a:off x="4389457" y="4823128"/>
                <a:ext cx="1828781"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4" name="TextBox 33"/>
            <p:cNvSpPr txBox="1"/>
            <p:nvPr/>
          </p:nvSpPr>
          <p:spPr>
            <a:xfrm>
              <a:off x="5218647" y="4637659"/>
              <a:ext cx="1119537"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WS-Fed</a:t>
              </a:r>
            </a:p>
          </p:txBody>
        </p:sp>
        <p:grpSp>
          <p:nvGrpSpPr>
            <p:cNvPr id="35" name="Group 34"/>
            <p:cNvGrpSpPr/>
            <p:nvPr/>
          </p:nvGrpSpPr>
          <p:grpSpPr>
            <a:xfrm>
              <a:off x="5120341" y="4473475"/>
              <a:ext cx="1357629" cy="177082"/>
              <a:chOff x="4115140" y="4685969"/>
              <a:chExt cx="2103098" cy="274317"/>
            </a:xfrm>
          </p:grpSpPr>
          <p:sp>
            <p:nvSpPr>
              <p:cNvPr id="41" name="Oval 40"/>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2" name="Straight Connector 41"/>
              <p:cNvCxnSpPr>
                <a:stCxn id="41" idx="6"/>
              </p:cNvCxnSpPr>
              <p:nvPr/>
            </p:nvCxnSpPr>
            <p:spPr>
              <a:xfrm>
                <a:off x="4389457" y="4823128"/>
                <a:ext cx="1828781"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6" name="TextBox 35"/>
            <p:cNvSpPr txBox="1"/>
            <p:nvPr/>
          </p:nvSpPr>
          <p:spPr>
            <a:xfrm>
              <a:off x="5244482" y="3261277"/>
              <a:ext cx="1220655"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OAuth-A</a:t>
              </a:r>
            </a:p>
          </p:txBody>
        </p:sp>
        <p:sp>
          <p:nvSpPr>
            <p:cNvPr id="37" name="TextBox 36"/>
            <p:cNvSpPr txBox="1"/>
            <p:nvPr/>
          </p:nvSpPr>
          <p:spPr>
            <a:xfrm>
              <a:off x="5244482" y="3736769"/>
              <a:ext cx="1196610"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OAuth-T</a:t>
              </a:r>
            </a:p>
          </p:txBody>
        </p:sp>
        <p:grpSp>
          <p:nvGrpSpPr>
            <p:cNvPr id="38" name="Group 37"/>
            <p:cNvGrpSpPr/>
            <p:nvPr/>
          </p:nvGrpSpPr>
          <p:grpSpPr>
            <a:xfrm>
              <a:off x="5120342" y="4930370"/>
              <a:ext cx="1723876" cy="177082"/>
              <a:chOff x="4115140" y="4685969"/>
              <a:chExt cx="2670449" cy="274317"/>
            </a:xfrm>
          </p:grpSpPr>
          <p:sp>
            <p:nvSpPr>
              <p:cNvPr id="39" name="Oval 38"/>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0" name="Straight Connector 39"/>
              <p:cNvCxnSpPr>
                <a:stCxn id="39" idx="6"/>
              </p:cNvCxnSpPr>
              <p:nvPr/>
            </p:nvCxnSpPr>
            <p:spPr>
              <a:xfrm>
                <a:off x="4389457" y="4823128"/>
                <a:ext cx="2396132"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5" name="Title 4"/>
          <p:cNvSpPr>
            <a:spLocks noGrp="1"/>
          </p:cNvSpPr>
          <p:nvPr>
            <p:ph type="title"/>
          </p:nvPr>
        </p:nvSpPr>
        <p:spPr/>
        <p:txBody>
          <a:bodyPr/>
          <a:lstStyle/>
          <a:p>
            <a:r>
              <a:rPr lang="en-US" dirty="0" smtClean="0"/>
              <a:t>Native Clients, Identity and Azure AD</a:t>
            </a:r>
            <a:endParaRPr lang="en-US" dirty="0"/>
          </a:p>
        </p:txBody>
      </p:sp>
      <p:grpSp>
        <p:nvGrpSpPr>
          <p:cNvPr id="49" name="Group 48"/>
          <p:cNvGrpSpPr/>
          <p:nvPr>
            <p:custDataLst>
              <p:custData r:id="rId2"/>
            </p:custDataLst>
          </p:nvPr>
        </p:nvGrpSpPr>
        <p:grpSpPr>
          <a:xfrm>
            <a:off x="6724046" y="3587666"/>
            <a:ext cx="3571884" cy="3124201"/>
            <a:chOff x="901522" y="6181270"/>
            <a:chExt cx="3571884" cy="3124201"/>
          </a:xfrm>
        </p:grpSpPr>
        <p:sp>
          <p:nvSpPr>
            <p:cNvPr id="50" name="Rounded Rectangle 49"/>
            <p:cNvSpPr/>
            <p:nvPr/>
          </p:nvSpPr>
          <p:spPr bwMode="auto">
            <a:xfrm>
              <a:off x="2003404" y="6213817"/>
              <a:ext cx="2457439" cy="3091654"/>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 name="Group 50"/>
            <p:cNvGrpSpPr/>
            <p:nvPr/>
          </p:nvGrpSpPr>
          <p:grpSpPr>
            <a:xfrm>
              <a:off x="901522" y="6213816"/>
              <a:ext cx="1769414" cy="1758262"/>
              <a:chOff x="7132627" y="3532820"/>
              <a:chExt cx="1769414" cy="1758262"/>
            </a:xfrm>
          </p:grpSpPr>
          <p:sp>
            <p:nvSpPr>
              <p:cNvPr id="53" name="Rectangle 52"/>
              <p:cNvSpPr/>
              <p:nvPr/>
            </p:nvSpPr>
            <p:spPr bwMode="auto">
              <a:xfrm rot="2561021">
                <a:off x="7515003" y="3964259"/>
                <a:ext cx="1006882" cy="11319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4"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55"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56"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57"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sp>
          <p:nvSpPr>
            <p:cNvPr id="52" name="TextBox 51"/>
            <p:cNvSpPr txBox="1"/>
            <p:nvPr/>
          </p:nvSpPr>
          <p:spPr>
            <a:xfrm>
              <a:off x="2092883" y="6181270"/>
              <a:ext cx="2380523" cy="489365"/>
            </a:xfrm>
            <a:prstGeom prst="rect">
              <a:avLst/>
            </a:prstGeom>
            <a:noFill/>
          </p:spPr>
          <p:txBody>
            <a:bodyPr wrap="non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c</a:t>
              </a:r>
              <a:r>
                <a:rPr lang="en-US" sz="1400" dirty="0" smtClean="0">
                  <a:gradFill>
                    <a:gsLst>
                      <a:gs pos="2917">
                        <a:schemeClr val="tx1"/>
                      </a:gs>
                      <a:gs pos="30000">
                        <a:schemeClr val="tx1"/>
                      </a:gs>
                    </a:gsLst>
                    <a:lin ang="5400000" scaled="0"/>
                  </a:gradFill>
                </a:rPr>
                <a:t>ontoso.onmicrosoft.com</a:t>
              </a:r>
            </a:p>
          </p:txBody>
        </p:sp>
      </p:grpSp>
      <p:sp>
        <p:nvSpPr>
          <p:cNvPr id="61" name="Rectangle 60"/>
          <p:cNvSpPr/>
          <p:nvPr/>
        </p:nvSpPr>
        <p:spPr>
          <a:xfrm>
            <a:off x="351678" y="1212849"/>
            <a:ext cx="3805827" cy="5497196"/>
          </a:xfrm>
          <a:prstGeom prst="rect">
            <a:avLst/>
          </a:prstGeom>
          <a:noFill/>
          <a:ln w="38100">
            <a:solidFill>
              <a:srgbClr val="0000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endParaRPr lang="en-US" sz="1100" dirty="0">
              <a:gradFill>
                <a:gsLst>
                  <a:gs pos="0">
                    <a:srgbClr val="FFFFFF"/>
                  </a:gs>
                  <a:gs pos="100000">
                    <a:srgbClr val="FFFFFF"/>
                  </a:gs>
                </a:gsLst>
                <a:lin ang="5400000" scaled="0"/>
              </a:gradFill>
            </a:endParaRPr>
          </a:p>
        </p:txBody>
      </p:sp>
      <p:sp>
        <p:nvSpPr>
          <p:cNvPr id="62" name="Rectangle 61"/>
          <p:cNvSpPr/>
          <p:nvPr/>
        </p:nvSpPr>
        <p:spPr>
          <a:xfrm>
            <a:off x="756515" y="1582411"/>
            <a:ext cx="3055161" cy="1762451"/>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63" name="Can 62"/>
          <p:cNvSpPr/>
          <p:nvPr/>
        </p:nvSpPr>
        <p:spPr bwMode="auto">
          <a:xfrm>
            <a:off x="929062" y="3725862"/>
            <a:ext cx="2730517" cy="1752599"/>
          </a:xfrm>
          <a:prstGeom prst="can">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64" name="Rectangle 63"/>
          <p:cNvSpPr/>
          <p:nvPr/>
        </p:nvSpPr>
        <p:spPr>
          <a:xfrm>
            <a:off x="756516" y="3519684"/>
            <a:ext cx="3055160" cy="2034977"/>
          </a:xfrm>
          <a:prstGeom prst="rect">
            <a:avLst/>
          </a:prstGeom>
          <a:noFill/>
          <a:ln w="28575">
            <a:solidFill>
              <a:schemeClr val="tx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1100" dirty="0">
              <a:solidFill>
                <a:schemeClr val="bg2">
                  <a:lumMod val="85000"/>
                </a:schemeClr>
              </a:solidFill>
            </a:endParaRPr>
          </a:p>
        </p:txBody>
      </p:sp>
      <p:grpSp>
        <p:nvGrpSpPr>
          <p:cNvPr id="68" name="Group 67"/>
          <p:cNvGrpSpPr/>
          <p:nvPr/>
        </p:nvGrpSpPr>
        <p:grpSpPr>
          <a:xfrm>
            <a:off x="4016752" y="5340728"/>
            <a:ext cx="914400" cy="1610999"/>
            <a:chOff x="6599237" y="4259262"/>
            <a:chExt cx="914400" cy="1610999"/>
          </a:xfrm>
        </p:grpSpPr>
        <p:sp>
          <p:nvSpPr>
            <p:cNvPr id="69" name="Rounded Rectangle 68"/>
            <p:cNvSpPr/>
            <p:nvPr/>
          </p:nvSpPr>
          <p:spPr bwMode="auto">
            <a:xfrm>
              <a:off x="6599237" y="4259262"/>
              <a:ext cx="914400" cy="1610999"/>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6637337" y="4516014"/>
              <a:ext cx="838200" cy="1023283"/>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1" name="Oval 70"/>
            <p:cNvSpPr/>
            <p:nvPr/>
          </p:nvSpPr>
          <p:spPr bwMode="auto">
            <a:xfrm>
              <a:off x="6980237" y="5628579"/>
              <a:ext cx="152400" cy="152400"/>
            </a:xfrm>
            <a:prstGeom prst="ellipse">
              <a:avLst/>
            </a:prstGeom>
            <a:solidFill>
              <a:schemeClr val="tx1">
                <a:lumMod val="60000"/>
                <a:lumOff val="40000"/>
              </a:schemeClr>
            </a:solidFill>
            <a:ln w="31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100" dirty="0">
                <a:gradFill>
                  <a:gsLst>
                    <a:gs pos="0">
                      <a:srgbClr val="FFFFFF"/>
                    </a:gs>
                    <a:gs pos="100000">
                      <a:srgbClr val="FFFFFF"/>
                    </a:gs>
                  </a:gsLst>
                  <a:lin ang="5400000" scaled="0"/>
                </a:gradFill>
              </a:endParaRPr>
            </a:p>
          </p:txBody>
        </p:sp>
      </p:grpSp>
      <p:sp>
        <p:nvSpPr>
          <p:cNvPr id="81" name="Oval 80"/>
          <p:cNvSpPr/>
          <p:nvPr/>
        </p:nvSpPr>
        <p:spPr bwMode="auto">
          <a:xfrm>
            <a:off x="10965518" y="1154636"/>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sp>
        <p:nvSpPr>
          <p:cNvPr id="82" name="Oval 81"/>
          <p:cNvSpPr/>
          <p:nvPr/>
        </p:nvSpPr>
        <p:spPr bwMode="auto">
          <a:xfrm>
            <a:off x="10994990" y="2296805"/>
            <a:ext cx="914400" cy="914400"/>
          </a:xfrm>
          <a:prstGeom prst="ellipse">
            <a:avLst/>
          </a:prstGeom>
          <a:solidFill>
            <a:srgbClr val="E3008C"/>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R2</a:t>
            </a:r>
            <a:endParaRPr lang="en-US" sz="1100" dirty="0">
              <a:gradFill>
                <a:gsLst>
                  <a:gs pos="0">
                    <a:srgbClr val="FFFFFF"/>
                  </a:gs>
                  <a:gs pos="100000">
                    <a:srgbClr val="FFFFFF"/>
                  </a:gs>
                </a:gsLst>
                <a:lin ang="5400000" scaled="0"/>
              </a:gradFill>
            </a:endParaRPr>
          </a:p>
        </p:txBody>
      </p:sp>
      <p:grpSp>
        <p:nvGrpSpPr>
          <p:cNvPr id="108" name="Group 107"/>
          <p:cNvGrpSpPr/>
          <p:nvPr/>
        </p:nvGrpSpPr>
        <p:grpSpPr>
          <a:xfrm>
            <a:off x="1793635" y="2335635"/>
            <a:ext cx="914400" cy="457200"/>
            <a:chOff x="726069" y="2945226"/>
            <a:chExt cx="914400" cy="457200"/>
          </a:xfrm>
        </p:grpSpPr>
        <p:sp>
          <p:nvSpPr>
            <p:cNvPr id="109" name="Rectangle 108"/>
            <p:cNvSpPr/>
            <p:nvPr/>
          </p:nvSpPr>
          <p:spPr bwMode="auto">
            <a:xfrm>
              <a:off x="726069" y="294522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110" name="Picture 12"/>
            <p:cNvPicPr>
              <a:picLocks noChangeAspect="1" noChangeArrowheads="1"/>
            </p:cNvPicPr>
            <p:nvPr/>
          </p:nvPicPr>
          <p:blipFill>
            <a:blip r:embed="rId8"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1" name="Group 110"/>
          <p:cNvGrpSpPr/>
          <p:nvPr/>
        </p:nvGrpSpPr>
        <p:grpSpPr>
          <a:xfrm>
            <a:off x="1793635" y="2788196"/>
            <a:ext cx="914400" cy="457200"/>
            <a:chOff x="726069" y="4194906"/>
            <a:chExt cx="914400" cy="457200"/>
          </a:xfrm>
        </p:grpSpPr>
        <p:sp>
          <p:nvSpPr>
            <p:cNvPr id="112" name="Rectangle 111"/>
            <p:cNvSpPr/>
            <p:nvPr/>
          </p:nvSpPr>
          <p:spPr bwMode="auto">
            <a:xfrm>
              <a:off x="726069" y="419490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113" name="Group 112"/>
            <p:cNvGrpSpPr/>
            <p:nvPr/>
          </p:nvGrpSpPr>
          <p:grpSpPr>
            <a:xfrm>
              <a:off x="935994" y="4289054"/>
              <a:ext cx="494550" cy="253290"/>
              <a:chOff x="935994" y="3672021"/>
              <a:chExt cx="494550" cy="253290"/>
            </a:xfrm>
          </p:grpSpPr>
          <p:pic>
            <p:nvPicPr>
              <p:cNvPr id="114" name="Picture 113"/>
              <p:cNvPicPr>
                <a:picLocks noChangeAspect="1"/>
              </p:cNvPicPr>
              <p:nvPr/>
            </p:nvPicPr>
            <p:blipFill>
              <a:blip r:embed="rId9"/>
              <a:stretch>
                <a:fillRect/>
              </a:stretch>
            </p:blipFill>
            <p:spPr>
              <a:xfrm>
                <a:off x="935994" y="3672021"/>
                <a:ext cx="189750" cy="253290"/>
              </a:xfrm>
              <a:prstGeom prst="rect">
                <a:avLst/>
              </a:prstGeom>
            </p:spPr>
          </p:pic>
          <p:pic>
            <p:nvPicPr>
              <p:cNvPr id="115" name="Picture 114"/>
              <p:cNvPicPr>
                <a:picLocks noChangeAspect="1"/>
              </p:cNvPicPr>
              <p:nvPr/>
            </p:nvPicPr>
            <p:blipFill>
              <a:blip r:embed="rId10"/>
              <a:stretch>
                <a:fillRect/>
              </a:stretch>
            </p:blipFill>
            <p:spPr>
              <a:xfrm>
                <a:off x="1216508" y="3673907"/>
                <a:ext cx="214036" cy="249517"/>
              </a:xfrm>
              <a:prstGeom prst="rect">
                <a:avLst/>
              </a:prstGeom>
            </p:spPr>
          </p:pic>
        </p:grpSp>
      </p:grpSp>
      <p:pic>
        <p:nvPicPr>
          <p:cNvPr id="58" name="Picture 57"/>
          <p:cNvPicPr>
            <a:picLocks noChangeAspect="1"/>
          </p:cNvPicPr>
          <p:nvPr>
            <p:custDataLst>
              <p:custData r:id="rId3"/>
            </p:custDataLst>
          </p:nvPr>
        </p:nvPicPr>
        <p:blipFill>
          <a:blip r:embed="rId9"/>
          <a:stretch>
            <a:fillRect/>
          </a:stretch>
        </p:blipFill>
        <p:spPr>
          <a:xfrm>
            <a:off x="4058401" y="5525830"/>
            <a:ext cx="853701" cy="1139574"/>
          </a:xfrm>
          <a:prstGeom prst="rect">
            <a:avLst/>
          </a:prstGeom>
        </p:spPr>
      </p:pic>
      <p:grpSp>
        <p:nvGrpSpPr>
          <p:cNvPr id="60" name="Group 59"/>
          <p:cNvGrpSpPr/>
          <p:nvPr/>
        </p:nvGrpSpPr>
        <p:grpSpPr>
          <a:xfrm>
            <a:off x="2586640" y="3856892"/>
            <a:ext cx="767835" cy="731272"/>
            <a:chOff x="2954396" y="3325247"/>
            <a:chExt cx="1440164" cy="1371585"/>
          </a:xfrm>
        </p:grpSpPr>
        <p:sp>
          <p:nvSpPr>
            <p:cNvPr id="72" name="Regular Pentagon 71"/>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5"/>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 name="Group 64"/>
          <p:cNvGrpSpPr/>
          <p:nvPr/>
        </p:nvGrpSpPr>
        <p:grpSpPr>
          <a:xfrm>
            <a:off x="1752285" y="3856892"/>
            <a:ext cx="767835" cy="731272"/>
            <a:chOff x="4546960" y="3332224"/>
            <a:chExt cx="1440164" cy="1371585"/>
          </a:xfrm>
        </p:grpSpPr>
        <p:sp>
          <p:nvSpPr>
            <p:cNvPr id="66" name="Regular Pentagon 65"/>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7" name="Picture 4"/>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Group 73"/>
          <p:cNvGrpSpPr/>
          <p:nvPr/>
        </p:nvGrpSpPr>
        <p:grpSpPr>
          <a:xfrm>
            <a:off x="10235771" y="1370311"/>
            <a:ext cx="767835" cy="731272"/>
            <a:chOff x="4546960" y="3332224"/>
            <a:chExt cx="1440164" cy="1371585"/>
          </a:xfrm>
        </p:grpSpPr>
        <p:sp>
          <p:nvSpPr>
            <p:cNvPr id="75" name="Regular Pentagon 74"/>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6" name="Picture 4"/>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Group 76"/>
          <p:cNvGrpSpPr/>
          <p:nvPr/>
        </p:nvGrpSpPr>
        <p:grpSpPr>
          <a:xfrm>
            <a:off x="5311820" y="3838103"/>
            <a:ext cx="767835" cy="731272"/>
            <a:chOff x="2954396" y="3325247"/>
            <a:chExt cx="1440164" cy="1371585"/>
          </a:xfrm>
        </p:grpSpPr>
        <p:sp>
          <p:nvSpPr>
            <p:cNvPr id="78" name="Regular Pentagon 77"/>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9" name="Picture 5"/>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0" name="Group 79"/>
          <p:cNvGrpSpPr/>
          <p:nvPr/>
        </p:nvGrpSpPr>
        <p:grpSpPr>
          <a:xfrm>
            <a:off x="1756022" y="3848445"/>
            <a:ext cx="767835" cy="731272"/>
            <a:chOff x="4546960" y="3332224"/>
            <a:chExt cx="1440164" cy="1371585"/>
          </a:xfrm>
        </p:grpSpPr>
        <p:sp>
          <p:nvSpPr>
            <p:cNvPr id="83" name="Regular Pentagon 82"/>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4" name="Picture 4"/>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custDataLst>
              <p:custData r:id="rId4"/>
            </p:custDataLst>
          </p:nvPr>
        </p:nvGrpSpPr>
        <p:grpSpPr>
          <a:xfrm>
            <a:off x="1556343" y="4600064"/>
            <a:ext cx="1602190" cy="731272"/>
            <a:chOff x="1851881" y="6096529"/>
            <a:chExt cx="1602190" cy="731272"/>
          </a:xfrm>
        </p:grpSpPr>
        <p:grpSp>
          <p:nvGrpSpPr>
            <p:cNvPr id="86" name="Group 85"/>
            <p:cNvGrpSpPr/>
            <p:nvPr/>
          </p:nvGrpSpPr>
          <p:grpSpPr>
            <a:xfrm>
              <a:off x="2686236" y="6096529"/>
              <a:ext cx="767835" cy="731272"/>
              <a:chOff x="2954396" y="3325247"/>
              <a:chExt cx="1440164" cy="1371585"/>
            </a:xfrm>
          </p:grpSpPr>
          <p:sp>
            <p:nvSpPr>
              <p:cNvPr id="90" name="Regular Pentagon 89"/>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5"/>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7" name="Group 86"/>
            <p:cNvGrpSpPr/>
            <p:nvPr/>
          </p:nvGrpSpPr>
          <p:grpSpPr>
            <a:xfrm>
              <a:off x="1851881" y="6096529"/>
              <a:ext cx="767835" cy="731272"/>
              <a:chOff x="4546960" y="3332224"/>
              <a:chExt cx="1440164" cy="1371585"/>
            </a:xfrm>
          </p:grpSpPr>
          <p:sp>
            <p:nvSpPr>
              <p:cNvPr id="88" name="Regular Pentagon 87"/>
              <p:cNvSpPr/>
              <p:nvPr/>
            </p:nvSpPr>
            <p:spPr bwMode="auto">
              <a:xfrm>
                <a:off x="4546960" y="3332224"/>
                <a:ext cx="1440164" cy="1371585"/>
              </a:xfrm>
              <a:prstGeom prst="pentagon">
                <a:avLst/>
              </a:pr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9" name="Picture 4"/>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2" name="Group 91"/>
          <p:cNvGrpSpPr/>
          <p:nvPr>
            <p:custDataLst>
              <p:custData r:id="rId5"/>
            </p:custDataLst>
          </p:nvPr>
        </p:nvGrpSpPr>
        <p:grpSpPr>
          <a:xfrm>
            <a:off x="8240492" y="4252035"/>
            <a:ext cx="1882826" cy="1735811"/>
            <a:chOff x="8126466" y="4830690"/>
            <a:chExt cx="1882826" cy="1735811"/>
          </a:xfrm>
        </p:grpSpPr>
        <p:sp>
          <p:nvSpPr>
            <p:cNvPr id="93" name="Rectangle 92"/>
            <p:cNvSpPr/>
            <p:nvPr/>
          </p:nvSpPr>
          <p:spPr>
            <a:xfrm>
              <a:off x="8126466" y="5583532"/>
              <a:ext cx="733988" cy="982969"/>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94" name="Oval 93"/>
            <p:cNvSpPr/>
            <p:nvPr/>
          </p:nvSpPr>
          <p:spPr bwMode="auto">
            <a:xfrm>
              <a:off x="9382747" y="5939956"/>
              <a:ext cx="626545" cy="626545"/>
            </a:xfrm>
            <a:prstGeom prst="ellipse">
              <a:avLst/>
            </a:prstGeom>
            <a:solidFill>
              <a:srgbClr val="E3008C"/>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R2</a:t>
              </a:r>
              <a:endParaRPr lang="en-US" sz="1100" dirty="0">
                <a:gradFill>
                  <a:gsLst>
                    <a:gs pos="0">
                      <a:srgbClr val="FFFFFF"/>
                    </a:gs>
                    <a:gs pos="100000">
                      <a:srgbClr val="FFFFFF"/>
                    </a:gs>
                  </a:gsLst>
                  <a:lin ang="5400000" scaled="0"/>
                </a:gradFill>
              </a:endParaRPr>
            </a:p>
          </p:txBody>
        </p:sp>
        <p:sp>
          <p:nvSpPr>
            <p:cNvPr id="95" name="Oval 94"/>
            <p:cNvSpPr/>
            <p:nvPr/>
          </p:nvSpPr>
          <p:spPr bwMode="auto">
            <a:xfrm>
              <a:off x="9069475" y="4830690"/>
              <a:ext cx="626545" cy="626545"/>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9770878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Going Native</a:t>
            </a:r>
            <a:endParaRPr lang="en-US" dirty="0"/>
          </a:p>
        </p:txBody>
      </p:sp>
    </p:spTree>
    <p:extLst>
      <p:ext uri="{BB962C8B-B14F-4D97-AF65-F5344CB8AC3E}">
        <p14:creationId xmlns:p14="http://schemas.microsoft.com/office/powerpoint/2010/main" val="2328176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447098"/>
          </a:xfrm>
        </p:spPr>
        <p:txBody>
          <a:bodyPr/>
          <a:lstStyle/>
          <a:p>
            <a:r>
              <a:rPr lang="en-US" dirty="0" smtClean="0"/>
              <a:t>Windows 10 – </a:t>
            </a:r>
            <a:r>
              <a:rPr lang="en-US" dirty="0" err="1" smtClean="0"/>
              <a:t>WebAccountManager</a:t>
            </a:r>
            <a:endParaRPr lang="en-US" dirty="0" smtClean="0"/>
          </a:p>
          <a:p>
            <a:r>
              <a:rPr lang="en-US" dirty="0" smtClean="0"/>
              <a:t>Windows 7+– </a:t>
            </a:r>
            <a:r>
              <a:rPr lang="en-US" dirty="0"/>
              <a:t>ADAL </a:t>
            </a:r>
            <a:r>
              <a:rPr lang="en-US" dirty="0" smtClean="0"/>
              <a:t>.NET</a:t>
            </a:r>
          </a:p>
          <a:p>
            <a:r>
              <a:rPr lang="en-US" dirty="0" smtClean="0"/>
              <a:t>iOS </a:t>
            </a:r>
            <a:r>
              <a:rPr lang="en-US" dirty="0"/>
              <a:t>– </a:t>
            </a:r>
            <a:r>
              <a:rPr lang="en-US" dirty="0" smtClean="0"/>
              <a:t>ADAL </a:t>
            </a:r>
            <a:r>
              <a:rPr lang="en-US" dirty="0" err="1" smtClean="0"/>
              <a:t>ObjC</a:t>
            </a:r>
            <a:endParaRPr lang="en-US" dirty="0" smtClean="0"/>
          </a:p>
          <a:p>
            <a:r>
              <a:rPr lang="en-US" dirty="0" smtClean="0"/>
              <a:t>Android </a:t>
            </a:r>
            <a:r>
              <a:rPr lang="en-US" dirty="0"/>
              <a:t>– </a:t>
            </a:r>
            <a:r>
              <a:rPr lang="en-US" dirty="0" smtClean="0"/>
              <a:t>ADAL Android</a:t>
            </a:r>
          </a:p>
          <a:p>
            <a:endParaRPr lang="en-US" dirty="0"/>
          </a:p>
        </p:txBody>
      </p:sp>
      <p:sp>
        <p:nvSpPr>
          <p:cNvPr id="5" name="Title 4"/>
          <p:cNvSpPr>
            <a:spLocks noGrp="1"/>
          </p:cNvSpPr>
          <p:nvPr>
            <p:ph type="title"/>
          </p:nvPr>
        </p:nvSpPr>
        <p:spPr/>
        <p:txBody>
          <a:bodyPr/>
          <a:lstStyle/>
          <a:p>
            <a:r>
              <a:rPr lang="en-US" dirty="0" smtClean="0"/>
              <a:t>Going Native</a:t>
            </a:r>
            <a:endParaRPr lang="en-US" dirty="0"/>
          </a:p>
        </p:txBody>
      </p:sp>
    </p:spTree>
    <p:extLst>
      <p:ext uri="{BB962C8B-B14F-4D97-AF65-F5344CB8AC3E}">
        <p14:creationId xmlns:p14="http://schemas.microsoft.com/office/powerpoint/2010/main" val="7416519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10 </a:t>
            </a:r>
            <a:r>
              <a:rPr lang="en-US" dirty="0" err="1" smtClean="0"/>
              <a:t>WebAccountManager</a:t>
            </a:r>
            <a:endParaRPr lang="en-US" dirty="0"/>
          </a:p>
        </p:txBody>
      </p:sp>
      <p:sp>
        <p:nvSpPr>
          <p:cNvPr id="6" name="Rectangle 5"/>
          <p:cNvSpPr/>
          <p:nvPr/>
        </p:nvSpPr>
        <p:spPr>
          <a:xfrm>
            <a:off x="668751" y="1821553"/>
            <a:ext cx="4112803" cy="1734821"/>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grpSp>
        <p:nvGrpSpPr>
          <p:cNvPr id="64" name="Group 63"/>
          <p:cNvGrpSpPr/>
          <p:nvPr/>
        </p:nvGrpSpPr>
        <p:grpSpPr>
          <a:xfrm>
            <a:off x="4983158" y="5085747"/>
            <a:ext cx="2356340" cy="1610999"/>
            <a:chOff x="5462097" y="4733798"/>
            <a:chExt cx="2356340" cy="1610999"/>
          </a:xfrm>
        </p:grpSpPr>
        <p:sp>
          <p:nvSpPr>
            <p:cNvPr id="35" name="Rounded Rectangle 34"/>
            <p:cNvSpPr/>
            <p:nvPr/>
          </p:nvSpPr>
          <p:spPr bwMode="auto">
            <a:xfrm>
              <a:off x="5462097" y="4733798"/>
              <a:ext cx="2356340" cy="1610999"/>
            </a:xfrm>
            <a:prstGeom prst="roundRect">
              <a:avLst>
                <a:gd name="adj" fmla="val 186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657408" y="4886838"/>
              <a:ext cx="1856230" cy="127742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8" name="Group 47"/>
            <p:cNvGrpSpPr/>
            <p:nvPr/>
          </p:nvGrpSpPr>
          <p:grpSpPr>
            <a:xfrm>
              <a:off x="7549995" y="5411181"/>
              <a:ext cx="228600" cy="228737"/>
              <a:chOff x="8961437" y="1354680"/>
              <a:chExt cx="2286000" cy="2287371"/>
            </a:xfrm>
            <a:solidFill>
              <a:schemeClr val="bg1"/>
            </a:solidFill>
          </p:grpSpPr>
          <p:sp>
            <p:nvSpPr>
              <p:cNvPr id="44" name="Rectangle 43"/>
              <p:cNvSpPr/>
              <p:nvPr/>
            </p:nvSpPr>
            <p:spPr bwMode="auto">
              <a:xfrm>
                <a:off x="8961437" y="1366620"/>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0180637" y="1354680"/>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961437" y="2575251"/>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0180637" y="2563311"/>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1" name="Oval 60"/>
          <p:cNvSpPr/>
          <p:nvPr/>
        </p:nvSpPr>
        <p:spPr bwMode="auto">
          <a:xfrm>
            <a:off x="10790237" y="1364353"/>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sp>
        <p:nvSpPr>
          <p:cNvPr id="42" name="Rectangle 41"/>
          <p:cNvSpPr/>
          <p:nvPr/>
        </p:nvSpPr>
        <p:spPr bwMode="auto">
          <a:xfrm>
            <a:off x="664644" y="3705134"/>
            <a:ext cx="4116911" cy="30362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Windows</a:t>
            </a:r>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73" y="6138495"/>
            <a:ext cx="517254" cy="567088"/>
          </a:xfrm>
          <a:prstGeom prst="rect">
            <a:avLst/>
          </a:prstGeom>
        </p:spPr>
      </p:pic>
      <p:grpSp>
        <p:nvGrpSpPr>
          <p:cNvPr id="60" name="Group 59"/>
          <p:cNvGrpSpPr/>
          <p:nvPr>
            <p:custDataLst>
              <p:custData r:id="rId1"/>
            </p:custDataLst>
          </p:nvPr>
        </p:nvGrpSpPr>
        <p:grpSpPr>
          <a:xfrm>
            <a:off x="9723437" y="4865851"/>
            <a:ext cx="1769414" cy="1758262"/>
            <a:chOff x="7132627" y="3532820"/>
            <a:chExt cx="1769414" cy="1758262"/>
          </a:xfrm>
        </p:grpSpPr>
        <p:sp>
          <p:nvSpPr>
            <p:cNvPr id="66" name="Rectangle 65"/>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7"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68"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69"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70"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sp>
        <p:nvSpPr>
          <p:cNvPr id="55" name="Rectangle 54"/>
          <p:cNvSpPr/>
          <p:nvPr>
            <p:custDataLst>
              <p:custData r:id="rId2"/>
            </p:custDataLst>
          </p:nvPr>
        </p:nvSpPr>
        <p:spPr>
          <a:xfrm>
            <a:off x="884237" y="3954462"/>
            <a:ext cx="1776691" cy="953700"/>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r>
              <a:rPr lang="en-US" sz="1100" dirty="0" smtClean="0">
                <a:gradFill>
                  <a:gsLst>
                    <a:gs pos="0">
                      <a:srgbClr val="FFFFFF"/>
                    </a:gs>
                    <a:gs pos="100000">
                      <a:srgbClr val="FFFFFF"/>
                    </a:gs>
                  </a:gsLst>
                  <a:lin ang="5400000" scaled="0"/>
                </a:gradFill>
              </a:rPr>
              <a:t>Web Account Provider 1</a:t>
            </a:r>
            <a:endParaRPr lang="en-US" sz="1100" dirty="0">
              <a:gradFill>
                <a:gsLst>
                  <a:gs pos="0">
                    <a:srgbClr val="FFFFFF"/>
                  </a:gs>
                  <a:gs pos="100000">
                    <a:srgbClr val="FFFFFF"/>
                  </a:gs>
                </a:gsLst>
                <a:lin ang="5400000" scaled="0"/>
              </a:gradFill>
            </a:endParaRPr>
          </a:p>
        </p:txBody>
      </p:sp>
      <p:sp>
        <p:nvSpPr>
          <p:cNvPr id="63" name="Rectangle 62"/>
          <p:cNvSpPr/>
          <p:nvPr>
            <p:custDataLst>
              <p:custData r:id="rId3"/>
            </p:custDataLst>
          </p:nvPr>
        </p:nvSpPr>
        <p:spPr>
          <a:xfrm>
            <a:off x="2880521" y="3954462"/>
            <a:ext cx="1776691" cy="953700"/>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r>
              <a:rPr lang="en-US" sz="1100" dirty="0" smtClean="0">
                <a:gradFill>
                  <a:gsLst>
                    <a:gs pos="0">
                      <a:srgbClr val="FFFFFF"/>
                    </a:gs>
                    <a:gs pos="100000">
                      <a:srgbClr val="FFFFFF"/>
                    </a:gs>
                  </a:gsLst>
                  <a:lin ang="5400000" scaled="0"/>
                </a:gradFill>
              </a:rPr>
              <a:t>Web Account Provider 1</a:t>
            </a:r>
            <a:endParaRPr lang="en-US" sz="1100" dirty="0">
              <a:gradFill>
                <a:gsLst>
                  <a:gs pos="0">
                    <a:srgbClr val="FFFFFF"/>
                  </a:gs>
                  <a:gs pos="100000">
                    <a:srgbClr val="FFFFFF"/>
                  </a:gs>
                </a:gsLst>
                <a:lin ang="5400000" scaled="0"/>
              </a:gradFill>
            </a:endParaRPr>
          </a:p>
        </p:txBody>
      </p:sp>
      <p:grpSp>
        <p:nvGrpSpPr>
          <p:cNvPr id="71" name="Group 70"/>
          <p:cNvGrpSpPr/>
          <p:nvPr>
            <p:custDataLst>
              <p:custData r:id="rId4"/>
            </p:custDataLst>
          </p:nvPr>
        </p:nvGrpSpPr>
        <p:grpSpPr>
          <a:xfrm>
            <a:off x="957785" y="5085747"/>
            <a:ext cx="3635643" cy="1036734"/>
            <a:chOff x="984320" y="5148182"/>
            <a:chExt cx="3635643" cy="1036734"/>
          </a:xfrm>
        </p:grpSpPr>
        <p:sp>
          <p:nvSpPr>
            <p:cNvPr id="72" name="Can 71"/>
            <p:cNvSpPr/>
            <p:nvPr/>
          </p:nvSpPr>
          <p:spPr bwMode="auto">
            <a:xfrm>
              <a:off x="984320" y="5148182"/>
              <a:ext cx="3635643" cy="1036734"/>
            </a:xfrm>
            <a:prstGeom prst="can">
              <a:avLst/>
            </a:prstGeom>
            <a:solidFill>
              <a:schemeClr val="bg2">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73" name="Rectangle 72"/>
            <p:cNvSpPr/>
            <p:nvPr/>
          </p:nvSpPr>
          <p:spPr>
            <a:xfrm>
              <a:off x="2030244" y="5833002"/>
              <a:ext cx="1501630" cy="307777"/>
            </a:xfrm>
            <a:prstGeom prst="rect">
              <a:avLst/>
            </a:prstGeom>
          </p:spPr>
          <p:txBody>
            <a:bodyPr wrap="none">
              <a:spAutoFit/>
            </a:bodyPr>
            <a:lstStyle/>
            <a:p>
              <a:pPr algn="ctr"/>
              <a:r>
                <a:rPr lang="en-US" sz="1400" dirty="0" smtClean="0">
                  <a:solidFill>
                    <a:srgbClr val="000000"/>
                  </a:solidFill>
                </a:rPr>
                <a:t>System accounts</a:t>
              </a:r>
              <a:endParaRPr lang="en-US" sz="1400" dirty="0">
                <a:solidFill>
                  <a:srgbClr val="000000"/>
                </a:solidFill>
              </a:endParaRPr>
            </a:p>
          </p:txBody>
        </p:sp>
      </p:grpSp>
      <p:sp>
        <p:nvSpPr>
          <p:cNvPr id="74" name="Rectangle 73"/>
          <p:cNvSpPr/>
          <p:nvPr>
            <p:custDataLst>
              <p:custData r:id="rId5"/>
            </p:custDataLst>
          </p:nvPr>
        </p:nvSpPr>
        <p:spPr>
          <a:xfrm>
            <a:off x="957784" y="3169126"/>
            <a:ext cx="3635643" cy="6077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gradFill>
                  <a:gsLst>
                    <a:gs pos="0">
                      <a:srgbClr val="FFFFFF"/>
                    </a:gs>
                    <a:gs pos="100000">
                      <a:srgbClr val="FFFFFF"/>
                    </a:gs>
                  </a:gsLst>
                  <a:lin ang="5400000" scaled="0"/>
                </a:gradFill>
              </a:rPr>
              <a:t>Web Account Manager</a:t>
            </a:r>
            <a:endParaRPr lang="en-US" dirty="0">
              <a:gradFill>
                <a:gsLst>
                  <a:gs pos="0">
                    <a:srgbClr val="FFFFFF"/>
                  </a:gs>
                  <a:gs pos="100000">
                    <a:srgbClr val="FFFFFF"/>
                  </a:gs>
                </a:gsLst>
                <a:lin ang="5400000" scaled="0"/>
              </a:gradFill>
            </a:endParaRPr>
          </a:p>
        </p:txBody>
      </p:sp>
      <p:pic>
        <p:nvPicPr>
          <p:cNvPr id="75" name="Picture 74"/>
          <p:cNvPicPr>
            <a:picLocks noChangeAspect="1"/>
          </p:cNvPicPr>
          <p:nvPr>
            <p:custDataLst>
              <p:custData r:id="rId6"/>
            </p:custDataLst>
          </p:nvPr>
        </p:nvPicPr>
        <p:blipFill>
          <a:blip r:embed="rId11"/>
          <a:stretch>
            <a:fillRect/>
          </a:stretch>
        </p:blipFill>
        <p:spPr>
          <a:xfrm>
            <a:off x="4870637" y="4872163"/>
            <a:ext cx="853701" cy="1139574"/>
          </a:xfrm>
          <a:prstGeom prst="rect">
            <a:avLst/>
          </a:prstGeom>
        </p:spPr>
      </p:pic>
      <p:grpSp>
        <p:nvGrpSpPr>
          <p:cNvPr id="76" name="Group 75"/>
          <p:cNvGrpSpPr/>
          <p:nvPr>
            <p:custDataLst>
              <p:custData r:id="rId7"/>
            </p:custDataLst>
          </p:nvPr>
        </p:nvGrpSpPr>
        <p:grpSpPr>
          <a:xfrm>
            <a:off x="6497663" y="4758112"/>
            <a:ext cx="863549" cy="1116852"/>
            <a:chOff x="9571037" y="4841394"/>
            <a:chExt cx="863549" cy="1116852"/>
          </a:xfrm>
        </p:grpSpPr>
        <p:sp>
          <p:nvSpPr>
            <p:cNvPr id="77" name="Rectangle 76"/>
            <p:cNvSpPr/>
            <p:nvPr/>
          </p:nvSpPr>
          <p:spPr bwMode="auto">
            <a:xfrm>
              <a:off x="9571037" y="4841394"/>
              <a:ext cx="863549" cy="1116852"/>
            </a:xfrm>
            <a:prstGeom prst="rect">
              <a:avLst/>
            </a:prstGeom>
            <a:solidFill>
              <a:schemeClr val="bg1"/>
            </a:solidFill>
            <a:ln w="2857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8" name="Group 77"/>
            <p:cNvGrpSpPr/>
            <p:nvPr/>
          </p:nvGrpSpPr>
          <p:grpSpPr>
            <a:xfrm>
              <a:off x="9683933" y="4933451"/>
              <a:ext cx="122103" cy="317904"/>
              <a:chOff x="6734176" y="1646237"/>
              <a:chExt cx="444500" cy="1157289"/>
            </a:xfrm>
            <a:solidFill>
              <a:schemeClr val="tx1">
                <a:lumMod val="50000"/>
              </a:schemeClr>
            </a:solidFill>
          </p:grpSpPr>
          <p:sp>
            <p:nvSpPr>
              <p:cNvPr id="92"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a:off x="9683933" y="5302612"/>
              <a:ext cx="122103" cy="317904"/>
              <a:chOff x="6734176" y="1646237"/>
              <a:chExt cx="444500" cy="1157289"/>
            </a:xfrm>
            <a:solidFill>
              <a:schemeClr val="tx1">
                <a:lumMod val="50000"/>
              </a:schemeClr>
            </a:solidFill>
          </p:grpSpPr>
          <p:sp>
            <p:nvSpPr>
              <p:cNvPr id="82"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80" name="Rectangle 79"/>
            <p:cNvSpPr/>
            <p:nvPr/>
          </p:nvSpPr>
          <p:spPr bwMode="auto">
            <a:xfrm>
              <a:off x="9872898" y="5006482"/>
              <a:ext cx="448790" cy="212093"/>
            </a:xfrm>
            <a:prstGeom prst="rect">
              <a:avLst/>
            </a:prstGeom>
            <a:solidFill>
              <a:schemeClr val="bg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sz="800" dirty="0" smtClean="0">
                  <a:gradFill>
                    <a:gsLst>
                      <a:gs pos="0">
                        <a:srgbClr val="FFFFFF"/>
                      </a:gs>
                      <a:gs pos="100000">
                        <a:srgbClr val="FFFFFF"/>
                      </a:gs>
                    </a:gsLst>
                    <a:lin ang="5400000" scaled="0"/>
                  </a:gradFill>
                  <a:ea typeface="Segoe UI" pitchFamily="34" charset="0"/>
                  <a:cs typeface="Segoe UI" pitchFamily="34" charset="0"/>
                </a:rPr>
                <a:t>&lt;&lt;&lt;</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9872898" y="5385607"/>
              <a:ext cx="448790" cy="212093"/>
            </a:xfrm>
            <a:prstGeom prst="rect">
              <a:avLst/>
            </a:prstGeom>
            <a:solidFill>
              <a:schemeClr val="bg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sz="800" dirty="0" smtClean="0">
                  <a:gradFill>
                    <a:gsLst>
                      <a:gs pos="0">
                        <a:srgbClr val="FFFFFF"/>
                      </a:gs>
                      <a:gs pos="100000">
                        <a:srgbClr val="FFFFFF"/>
                      </a:gs>
                    </a:gsLst>
                    <a:lin ang="5400000" scaled="0"/>
                  </a:gradFill>
                  <a:ea typeface="Segoe UI" pitchFamily="34" charset="0"/>
                  <a:cs typeface="Segoe UI" pitchFamily="34" charset="0"/>
                </a:rPr>
                <a:t>&lt;&lt;&lt;</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4" name="Group 93"/>
          <p:cNvGrpSpPr/>
          <p:nvPr>
            <p:custDataLst>
              <p:custData r:id="rId8"/>
            </p:custDataLst>
          </p:nvPr>
        </p:nvGrpSpPr>
        <p:grpSpPr>
          <a:xfrm>
            <a:off x="1746331" y="5247417"/>
            <a:ext cx="1903145" cy="571184"/>
            <a:chOff x="2521915" y="3286671"/>
            <a:chExt cx="2436545" cy="731272"/>
          </a:xfrm>
        </p:grpSpPr>
        <p:grpSp>
          <p:nvGrpSpPr>
            <p:cNvPr id="95" name="Group 94"/>
            <p:cNvGrpSpPr/>
            <p:nvPr/>
          </p:nvGrpSpPr>
          <p:grpSpPr>
            <a:xfrm>
              <a:off x="3356270" y="3286671"/>
              <a:ext cx="767835" cy="731272"/>
              <a:chOff x="2954396" y="3325247"/>
              <a:chExt cx="1440164" cy="1371585"/>
            </a:xfrm>
          </p:grpSpPr>
          <p:sp>
            <p:nvSpPr>
              <p:cNvPr id="102" name="Regular Pentagon 101"/>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3" name="Picture 5"/>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6" name="Group 95"/>
            <p:cNvGrpSpPr/>
            <p:nvPr/>
          </p:nvGrpSpPr>
          <p:grpSpPr>
            <a:xfrm>
              <a:off x="2521915" y="3286671"/>
              <a:ext cx="767835" cy="731272"/>
              <a:chOff x="4546960" y="3332224"/>
              <a:chExt cx="1440164" cy="1371585"/>
            </a:xfrm>
          </p:grpSpPr>
          <p:sp>
            <p:nvSpPr>
              <p:cNvPr id="100" name="Regular Pentagon 99"/>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1" name="Picture 4"/>
              <p:cNvPicPr>
                <a:picLocks noChangeAspect="1" noChangeArrowheads="1"/>
              </p:cNvPicPr>
              <p:nvPr/>
            </p:nvPicPr>
            <p:blipFill>
              <a:blip r:embed="rId13"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7" name="Group 96"/>
            <p:cNvGrpSpPr/>
            <p:nvPr/>
          </p:nvGrpSpPr>
          <p:grpSpPr>
            <a:xfrm>
              <a:off x="4190625" y="3286671"/>
              <a:ext cx="767835" cy="731272"/>
              <a:chOff x="6052909" y="3350922"/>
              <a:chExt cx="1440164" cy="1371585"/>
            </a:xfrm>
          </p:grpSpPr>
          <p:sp>
            <p:nvSpPr>
              <p:cNvPr id="98" name="Regular Pentagon 97"/>
              <p:cNvSpPr/>
              <p:nvPr/>
            </p:nvSpPr>
            <p:spPr bwMode="auto">
              <a:xfrm>
                <a:off x="6052909" y="3350922"/>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Freeform 33"/>
              <p:cNvSpPr>
                <a:spLocks noEditPoints="1"/>
              </p:cNvSpPr>
              <p:nvPr/>
            </p:nvSpPr>
            <p:spPr bwMode="auto">
              <a:xfrm>
                <a:off x="6300966" y="3505724"/>
                <a:ext cx="939800" cy="1150938"/>
              </a:xfrm>
              <a:custGeom>
                <a:avLst/>
                <a:gdLst>
                  <a:gd name="T0" fmla="*/ 500 w 1000"/>
                  <a:gd name="T1" fmla="*/ 197 h 1225"/>
                  <a:gd name="T2" fmla="*/ 599 w 1000"/>
                  <a:gd name="T3" fmla="*/ 98 h 1225"/>
                  <a:gd name="T4" fmla="*/ 500 w 1000"/>
                  <a:gd name="T5" fmla="*/ 0 h 1225"/>
                  <a:gd name="T6" fmla="*/ 401 w 1000"/>
                  <a:gd name="T7" fmla="*/ 98 h 1225"/>
                  <a:gd name="T8" fmla="*/ 500 w 1000"/>
                  <a:gd name="T9" fmla="*/ 197 h 1225"/>
                  <a:gd name="T10" fmla="*/ 954 w 1000"/>
                  <a:gd name="T11" fmla="*/ 309 h 1225"/>
                  <a:gd name="T12" fmla="*/ 687 w 1000"/>
                  <a:gd name="T13" fmla="*/ 240 h 1225"/>
                  <a:gd name="T14" fmla="*/ 620 w 1000"/>
                  <a:gd name="T15" fmla="*/ 231 h 1225"/>
                  <a:gd name="T16" fmla="*/ 620 w 1000"/>
                  <a:gd name="T17" fmla="*/ 231 h 1225"/>
                  <a:gd name="T18" fmla="*/ 380 w 1000"/>
                  <a:gd name="T19" fmla="*/ 231 h 1225"/>
                  <a:gd name="T20" fmla="*/ 380 w 1000"/>
                  <a:gd name="T21" fmla="*/ 231 h 1225"/>
                  <a:gd name="T22" fmla="*/ 313 w 1000"/>
                  <a:gd name="T23" fmla="*/ 240 h 1225"/>
                  <a:gd name="T24" fmla="*/ 46 w 1000"/>
                  <a:gd name="T25" fmla="*/ 309 h 1225"/>
                  <a:gd name="T26" fmla="*/ 6 w 1000"/>
                  <a:gd name="T27" fmla="*/ 358 h 1225"/>
                  <a:gd name="T28" fmla="*/ 65 w 1000"/>
                  <a:gd name="T29" fmla="*/ 384 h 1225"/>
                  <a:gd name="T30" fmla="*/ 332 w 1000"/>
                  <a:gd name="T31" fmla="*/ 315 h 1225"/>
                  <a:gd name="T32" fmla="*/ 363 w 1000"/>
                  <a:gd name="T33" fmla="*/ 327 h 1225"/>
                  <a:gd name="T34" fmla="*/ 376 w 1000"/>
                  <a:gd name="T35" fmla="*/ 400 h 1225"/>
                  <a:gd name="T36" fmla="*/ 376 w 1000"/>
                  <a:gd name="T37" fmla="*/ 1170 h 1225"/>
                  <a:gd name="T38" fmla="*/ 428 w 1000"/>
                  <a:gd name="T39" fmla="*/ 1225 h 1225"/>
                  <a:gd name="T40" fmla="*/ 484 w 1000"/>
                  <a:gd name="T41" fmla="*/ 1171 h 1225"/>
                  <a:gd name="T42" fmla="*/ 484 w 1000"/>
                  <a:gd name="T43" fmla="*/ 747 h 1225"/>
                  <a:gd name="T44" fmla="*/ 498 w 1000"/>
                  <a:gd name="T45" fmla="*/ 726 h 1225"/>
                  <a:gd name="T46" fmla="*/ 500 w 1000"/>
                  <a:gd name="T47" fmla="*/ 726 h 1225"/>
                  <a:gd name="T48" fmla="*/ 502 w 1000"/>
                  <a:gd name="T49" fmla="*/ 726 h 1225"/>
                  <a:gd name="T50" fmla="*/ 516 w 1000"/>
                  <a:gd name="T51" fmla="*/ 747 h 1225"/>
                  <a:gd name="T52" fmla="*/ 516 w 1000"/>
                  <a:gd name="T53" fmla="*/ 1171 h 1225"/>
                  <a:gd name="T54" fmla="*/ 572 w 1000"/>
                  <a:gd name="T55" fmla="*/ 1225 h 1225"/>
                  <a:gd name="T56" fmla="*/ 624 w 1000"/>
                  <a:gd name="T57" fmla="*/ 1170 h 1225"/>
                  <a:gd name="T58" fmla="*/ 624 w 1000"/>
                  <a:gd name="T59" fmla="*/ 400 h 1225"/>
                  <a:gd name="T60" fmla="*/ 637 w 1000"/>
                  <a:gd name="T61" fmla="*/ 327 h 1225"/>
                  <a:gd name="T62" fmla="*/ 668 w 1000"/>
                  <a:gd name="T63" fmla="*/ 315 h 1225"/>
                  <a:gd name="T64" fmla="*/ 935 w 1000"/>
                  <a:gd name="T65" fmla="*/ 384 h 1225"/>
                  <a:gd name="T66" fmla="*/ 994 w 1000"/>
                  <a:gd name="T67" fmla="*/ 358 h 1225"/>
                  <a:gd name="T68" fmla="*/ 954 w 1000"/>
                  <a:gd name="T69" fmla="*/ 309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 h="1225">
                    <a:moveTo>
                      <a:pt x="500" y="197"/>
                    </a:moveTo>
                    <a:cubicBezTo>
                      <a:pt x="554" y="197"/>
                      <a:pt x="599" y="153"/>
                      <a:pt x="599" y="98"/>
                    </a:cubicBezTo>
                    <a:cubicBezTo>
                      <a:pt x="599" y="44"/>
                      <a:pt x="554" y="0"/>
                      <a:pt x="500" y="0"/>
                    </a:cubicBezTo>
                    <a:cubicBezTo>
                      <a:pt x="446" y="0"/>
                      <a:pt x="401" y="44"/>
                      <a:pt x="401" y="98"/>
                    </a:cubicBezTo>
                    <a:cubicBezTo>
                      <a:pt x="401" y="153"/>
                      <a:pt x="446" y="197"/>
                      <a:pt x="500" y="197"/>
                    </a:cubicBezTo>
                    <a:close/>
                    <a:moveTo>
                      <a:pt x="954" y="309"/>
                    </a:moveTo>
                    <a:cubicBezTo>
                      <a:pt x="687" y="240"/>
                      <a:pt x="687" y="240"/>
                      <a:pt x="687" y="240"/>
                    </a:cubicBezTo>
                    <a:cubicBezTo>
                      <a:pt x="661" y="233"/>
                      <a:pt x="639" y="231"/>
                      <a:pt x="620" y="231"/>
                    </a:cubicBezTo>
                    <a:cubicBezTo>
                      <a:pt x="620" y="231"/>
                      <a:pt x="620" y="231"/>
                      <a:pt x="620" y="231"/>
                    </a:cubicBezTo>
                    <a:cubicBezTo>
                      <a:pt x="380" y="231"/>
                      <a:pt x="380" y="231"/>
                      <a:pt x="380" y="231"/>
                    </a:cubicBezTo>
                    <a:cubicBezTo>
                      <a:pt x="380" y="231"/>
                      <a:pt x="380" y="231"/>
                      <a:pt x="380" y="231"/>
                    </a:cubicBezTo>
                    <a:cubicBezTo>
                      <a:pt x="361" y="231"/>
                      <a:pt x="339" y="233"/>
                      <a:pt x="313" y="240"/>
                    </a:cubicBezTo>
                    <a:cubicBezTo>
                      <a:pt x="46" y="309"/>
                      <a:pt x="46" y="309"/>
                      <a:pt x="46" y="309"/>
                    </a:cubicBezTo>
                    <a:cubicBezTo>
                      <a:pt x="7" y="319"/>
                      <a:pt x="0" y="334"/>
                      <a:pt x="6" y="358"/>
                    </a:cubicBezTo>
                    <a:cubicBezTo>
                      <a:pt x="12" y="380"/>
                      <a:pt x="25" y="394"/>
                      <a:pt x="65" y="384"/>
                    </a:cubicBezTo>
                    <a:cubicBezTo>
                      <a:pt x="332" y="315"/>
                      <a:pt x="332" y="315"/>
                      <a:pt x="332" y="315"/>
                    </a:cubicBezTo>
                    <a:cubicBezTo>
                      <a:pt x="355" y="309"/>
                      <a:pt x="361" y="320"/>
                      <a:pt x="363" y="327"/>
                    </a:cubicBezTo>
                    <a:cubicBezTo>
                      <a:pt x="376" y="400"/>
                      <a:pt x="376" y="400"/>
                      <a:pt x="376" y="400"/>
                    </a:cubicBezTo>
                    <a:cubicBezTo>
                      <a:pt x="376" y="512"/>
                      <a:pt x="376" y="1170"/>
                      <a:pt x="376" y="1170"/>
                    </a:cubicBezTo>
                    <a:cubicBezTo>
                      <a:pt x="376" y="1221"/>
                      <a:pt x="414" y="1225"/>
                      <a:pt x="428" y="1225"/>
                    </a:cubicBezTo>
                    <a:cubicBezTo>
                      <a:pt x="443" y="1225"/>
                      <a:pt x="484" y="1220"/>
                      <a:pt x="484" y="1171"/>
                    </a:cubicBezTo>
                    <a:cubicBezTo>
                      <a:pt x="484" y="1127"/>
                      <a:pt x="484" y="747"/>
                      <a:pt x="484" y="747"/>
                    </a:cubicBezTo>
                    <a:cubicBezTo>
                      <a:pt x="484" y="732"/>
                      <a:pt x="487" y="726"/>
                      <a:pt x="498" y="726"/>
                    </a:cubicBezTo>
                    <a:cubicBezTo>
                      <a:pt x="499" y="726"/>
                      <a:pt x="499" y="726"/>
                      <a:pt x="500" y="726"/>
                    </a:cubicBezTo>
                    <a:cubicBezTo>
                      <a:pt x="501" y="726"/>
                      <a:pt x="501" y="726"/>
                      <a:pt x="502" y="726"/>
                    </a:cubicBezTo>
                    <a:cubicBezTo>
                      <a:pt x="513" y="726"/>
                      <a:pt x="516" y="732"/>
                      <a:pt x="516" y="747"/>
                    </a:cubicBezTo>
                    <a:cubicBezTo>
                      <a:pt x="516" y="747"/>
                      <a:pt x="516" y="1127"/>
                      <a:pt x="516" y="1171"/>
                    </a:cubicBezTo>
                    <a:cubicBezTo>
                      <a:pt x="516" y="1220"/>
                      <a:pt x="557" y="1225"/>
                      <a:pt x="572" y="1225"/>
                    </a:cubicBezTo>
                    <a:cubicBezTo>
                      <a:pt x="586" y="1225"/>
                      <a:pt x="624" y="1221"/>
                      <a:pt x="624" y="1170"/>
                    </a:cubicBezTo>
                    <a:cubicBezTo>
                      <a:pt x="624" y="1170"/>
                      <a:pt x="624" y="512"/>
                      <a:pt x="624" y="400"/>
                    </a:cubicBezTo>
                    <a:cubicBezTo>
                      <a:pt x="637" y="327"/>
                      <a:pt x="637" y="327"/>
                      <a:pt x="637" y="327"/>
                    </a:cubicBezTo>
                    <a:cubicBezTo>
                      <a:pt x="639" y="320"/>
                      <a:pt x="645" y="309"/>
                      <a:pt x="668" y="315"/>
                    </a:cubicBezTo>
                    <a:cubicBezTo>
                      <a:pt x="935" y="384"/>
                      <a:pt x="935" y="384"/>
                      <a:pt x="935" y="384"/>
                    </a:cubicBezTo>
                    <a:cubicBezTo>
                      <a:pt x="975" y="394"/>
                      <a:pt x="988" y="380"/>
                      <a:pt x="994" y="358"/>
                    </a:cubicBezTo>
                    <a:cubicBezTo>
                      <a:pt x="1000" y="334"/>
                      <a:pt x="993" y="319"/>
                      <a:pt x="954" y="3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spTree>
    <p:extLst>
      <p:ext uri="{BB962C8B-B14F-4D97-AF65-F5344CB8AC3E}">
        <p14:creationId xmlns:p14="http://schemas.microsoft.com/office/powerpoint/2010/main" val="39478534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142125"/>
          </a:xfrm>
        </p:spPr>
        <p:txBody>
          <a:bodyPr/>
          <a:lstStyle/>
          <a:p>
            <a:pPr marL="0" indent="0">
              <a:buNone/>
            </a:pPr>
            <a:r>
              <a:rPr lang="en-US" dirty="0" smtClean="0">
                <a:latin typeface="+mj-lt"/>
              </a:rPr>
              <a:t>General token acquisition pattern</a:t>
            </a:r>
          </a:p>
          <a:p>
            <a:pPr marL="457200" indent="-457200">
              <a:buFont typeface="+mj-lt"/>
              <a:buAutoNum type="arabicPeriod"/>
            </a:pPr>
            <a:r>
              <a:rPr lang="en-US" dirty="0" err="1" smtClean="0"/>
              <a:t>FindAccountProviderAsync</a:t>
            </a:r>
            <a:endParaRPr lang="en-US" dirty="0" smtClean="0"/>
          </a:p>
          <a:p>
            <a:pPr marL="457200" indent="-457200">
              <a:buFont typeface="+mj-lt"/>
              <a:buAutoNum type="arabicPeriod"/>
            </a:pPr>
            <a:r>
              <a:rPr lang="en-US" dirty="0" smtClean="0"/>
              <a:t>&lt;</a:t>
            </a:r>
            <a:r>
              <a:rPr lang="en-US" dirty="0" err="1" smtClean="0"/>
              <a:t>WebTokenRequest</a:t>
            </a:r>
            <a:r>
              <a:rPr lang="en-US" dirty="0" smtClean="0"/>
              <a:t>&gt;</a:t>
            </a:r>
          </a:p>
          <a:p>
            <a:pPr marL="457200" indent="-457200">
              <a:buFont typeface="+mj-lt"/>
              <a:buAutoNum type="arabicPeriod"/>
            </a:pPr>
            <a:r>
              <a:rPr lang="en-US" dirty="0" err="1" smtClean="0"/>
              <a:t>RequestTokenAsync</a:t>
            </a:r>
            <a:r>
              <a:rPr lang="en-US" dirty="0" smtClean="0"/>
              <a:t> / </a:t>
            </a:r>
            <a:r>
              <a:rPr lang="en-US" dirty="0" err="1" smtClean="0"/>
              <a:t>GetTokenSilentlyAsync</a:t>
            </a:r>
            <a:endParaRPr lang="en-US" dirty="0" smtClean="0"/>
          </a:p>
          <a:p>
            <a:pPr marL="457200" indent="-457200">
              <a:buFont typeface="+mj-lt"/>
              <a:buAutoNum type="arabicPeriod"/>
            </a:pPr>
            <a:r>
              <a:rPr lang="en-US" dirty="0" err="1" smtClean="0"/>
              <a:t>WebTokenRequestResult</a:t>
            </a:r>
            <a:endParaRPr lang="en-US" dirty="0"/>
          </a:p>
        </p:txBody>
      </p:sp>
      <p:sp>
        <p:nvSpPr>
          <p:cNvPr id="3" name="Title 2"/>
          <p:cNvSpPr>
            <a:spLocks noGrp="1"/>
          </p:cNvSpPr>
          <p:nvPr>
            <p:ph type="title"/>
          </p:nvPr>
        </p:nvSpPr>
        <p:spPr/>
        <p:txBody>
          <a:bodyPr/>
          <a:lstStyle/>
          <a:p>
            <a:r>
              <a:rPr lang="en-US" dirty="0" err="1" smtClean="0"/>
              <a:t>WebAccountManager</a:t>
            </a:r>
            <a:r>
              <a:rPr lang="en-US" dirty="0" smtClean="0"/>
              <a:t> API and Azure AD</a:t>
            </a:r>
            <a:endParaRPr lang="en-US" dirty="0"/>
          </a:p>
        </p:txBody>
      </p:sp>
    </p:spTree>
    <p:extLst>
      <p:ext uri="{BB962C8B-B14F-4D97-AF65-F5344CB8AC3E}">
        <p14:creationId xmlns:p14="http://schemas.microsoft.com/office/powerpoint/2010/main" val="22985230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3600" dirty="0" smtClean="0"/>
              <a:t>Getting Azure AD tokens via </a:t>
            </a:r>
            <a:r>
              <a:rPr lang="en-US" sz="3600" dirty="0" err="1" smtClean="0"/>
              <a:t>WebAccountManager</a:t>
            </a:r>
            <a:endParaRPr lang="en-US" dirty="0"/>
          </a:p>
        </p:txBody>
      </p:sp>
    </p:spTree>
    <p:extLst>
      <p:ext uri="{BB962C8B-B14F-4D97-AF65-F5344CB8AC3E}">
        <p14:creationId xmlns:p14="http://schemas.microsoft.com/office/powerpoint/2010/main" val="511766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333768"/>
          </a:xfrm>
        </p:spPr>
        <p:txBody>
          <a:bodyPr/>
          <a:lstStyle/>
          <a:p>
            <a:r>
              <a:rPr lang="en-US" dirty="0" smtClean="0"/>
              <a:t>Every app must </a:t>
            </a:r>
          </a:p>
          <a:p>
            <a:pPr lvl="1"/>
            <a:r>
              <a:rPr lang="en-US" dirty="0" smtClean="0"/>
              <a:t>be registered in Azure AD</a:t>
            </a:r>
          </a:p>
          <a:p>
            <a:pPr lvl="1"/>
            <a:r>
              <a:rPr lang="en-US" dirty="0" smtClean="0"/>
              <a:t>declare in advance what resources it wants to access</a:t>
            </a:r>
          </a:p>
          <a:p>
            <a:r>
              <a:rPr lang="en-US" dirty="0" smtClean="0"/>
              <a:t>To register your app to use WAM, you need its SID</a:t>
            </a:r>
          </a:p>
          <a:p>
            <a:pPr lvl="1"/>
            <a:r>
              <a:rPr lang="en-US" dirty="0" smtClean="0"/>
              <a:t>Execute </a:t>
            </a:r>
            <a:r>
              <a:rPr lang="en-US" sz="2000" dirty="0" err="1" smtClean="0">
                <a:latin typeface="Consolas" panose="020B0609020204030204" pitchFamily="49" charset="0"/>
                <a:cs typeface="Consolas" panose="020B0609020204030204" pitchFamily="49" charset="0"/>
              </a:rPr>
              <a:t>WebAuthenticationBroker.GetCurrentApplicationCallbackUri</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ToString</a:t>
            </a:r>
            <a:r>
              <a:rPr lang="en-US" sz="2000" dirty="0">
                <a:latin typeface="Consolas" panose="020B0609020204030204" pitchFamily="49" charset="0"/>
                <a:cs typeface="Consolas" panose="020B0609020204030204" pitchFamily="49" charset="0"/>
              </a:rPr>
              <a:t>()</a:t>
            </a:r>
            <a:r>
              <a:rPr lang="en-US" dirty="0"/>
              <a:t>;</a:t>
            </a:r>
            <a:endParaRPr lang="en-US" dirty="0" smtClean="0"/>
          </a:p>
          <a:p>
            <a:pPr lvl="1"/>
            <a:r>
              <a:rPr lang="en-US" dirty="0" smtClean="0"/>
              <a:t>The SID is the red part: </a:t>
            </a:r>
            <a:r>
              <a:rPr lang="en-US" sz="1800" dirty="0" err="1" smtClean="0">
                <a:latin typeface="Consolas" panose="020B0609020204030204" pitchFamily="49" charset="0"/>
                <a:cs typeface="Consolas" panose="020B0609020204030204" pitchFamily="49" charset="0"/>
              </a:rPr>
              <a:t>ms</a:t>
            </a:r>
            <a:r>
              <a:rPr lang="en-US" sz="1800" dirty="0" smtClean="0">
                <a:latin typeface="Consolas" panose="020B0609020204030204" pitchFamily="49" charset="0"/>
                <a:cs typeface="Consolas" panose="020B0609020204030204" pitchFamily="49" charset="0"/>
              </a:rPr>
              <a:t>-app://</a:t>
            </a:r>
            <a:r>
              <a:rPr lang="en-US" sz="1800" dirty="0" smtClean="0">
                <a:solidFill>
                  <a:srgbClr val="FF0000"/>
                </a:solidFill>
                <a:latin typeface="Consolas" panose="020B0609020204030204" pitchFamily="49" charset="0"/>
                <a:cs typeface="Consolas" panose="020B0609020204030204" pitchFamily="49" charset="0"/>
              </a:rPr>
              <a:t>s-1-15-2-976907911-141810403-2436685389-2899494419-3003676602-2661416415-1464266181</a:t>
            </a:r>
            <a:endParaRPr lang="en-US" dirty="0" smtClean="0"/>
          </a:p>
          <a:p>
            <a:pPr lvl="1"/>
            <a:r>
              <a:rPr lang="en-US" b="1" dirty="0" smtClean="0"/>
              <a:t>Important</a:t>
            </a:r>
            <a:r>
              <a:rPr lang="en-US" dirty="0" smtClean="0"/>
              <a:t>: change the ‘s’ in the SID to UPPERCASE</a:t>
            </a:r>
          </a:p>
          <a:p>
            <a:pPr lvl="1"/>
            <a:r>
              <a:rPr lang="en-US" dirty="0" smtClean="0"/>
              <a:t>You need to use the SID at registration time to build a redirect </a:t>
            </a:r>
            <a:r>
              <a:rPr lang="en-US" dirty="0" err="1" smtClean="0"/>
              <a:t>uri</a:t>
            </a:r>
            <a:r>
              <a:rPr lang="en-US" dirty="0" smtClean="0"/>
              <a:t> as follows:</a:t>
            </a:r>
          </a:p>
          <a:p>
            <a:pPr marL="342900" lvl="1" indent="0">
              <a:buNone/>
            </a:pPr>
            <a:r>
              <a:rPr lang="en-US" sz="1800" dirty="0" err="1">
                <a:latin typeface="Consolas" panose="020B0609020204030204" pitchFamily="49" charset="0"/>
                <a:cs typeface="Consolas" panose="020B0609020204030204" pitchFamily="49" charset="0"/>
              </a:rPr>
              <a:t>ms</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appx</a:t>
            </a:r>
            <a:r>
              <a:rPr lang="en-US" sz="1800" dirty="0">
                <a:latin typeface="Consolas" panose="020B0609020204030204" pitchFamily="49" charset="0"/>
                <a:cs typeface="Consolas" panose="020B0609020204030204" pitchFamily="49" charset="0"/>
              </a:rPr>
              <a:t>-web://</a:t>
            </a:r>
            <a:r>
              <a:rPr lang="en-US" sz="1800" dirty="0" err="1" smtClean="0">
                <a:latin typeface="Consolas" panose="020B0609020204030204" pitchFamily="49" charset="0"/>
                <a:cs typeface="Consolas" panose="020B0609020204030204" pitchFamily="49" charset="0"/>
              </a:rPr>
              <a:t>Microsoft.AAD.BrokerPlugIn</a:t>
            </a:r>
            <a:r>
              <a:rPr lang="en-US" sz="1800" dirty="0" smtClean="0">
                <a:latin typeface="Consolas" panose="020B0609020204030204" pitchFamily="49" charset="0"/>
                <a:cs typeface="Consolas" panose="020B0609020204030204" pitchFamily="49" charset="0"/>
              </a:rPr>
              <a:t>/</a:t>
            </a:r>
            <a:r>
              <a:rPr lang="en-US" sz="1800" b="1" u="sng" dirty="0" smtClean="0">
                <a:solidFill>
                  <a:srgbClr val="FF0000"/>
                </a:solidFill>
                <a:latin typeface="Consolas" panose="020B0609020204030204" pitchFamily="49" charset="0"/>
                <a:cs typeface="Consolas" panose="020B0609020204030204" pitchFamily="49" charset="0"/>
              </a:rPr>
              <a:t>S</a:t>
            </a:r>
            <a:r>
              <a:rPr lang="en-US" sz="1800" dirty="0" smtClean="0">
                <a:solidFill>
                  <a:srgbClr val="FF0000"/>
                </a:solidFill>
                <a:latin typeface="Consolas" panose="020B0609020204030204" pitchFamily="49" charset="0"/>
                <a:cs typeface="Consolas" panose="020B0609020204030204" pitchFamily="49" charset="0"/>
              </a:rPr>
              <a:t>-1-15-2-976907911-141810403-2436685389-2899494419-3003676602-2661416415-1464266181</a:t>
            </a:r>
            <a:endParaRPr lang="en-US" sz="1800" dirty="0">
              <a:solidFill>
                <a:srgbClr val="FF0000"/>
              </a:solidFill>
              <a:latin typeface="Consolas" panose="020B0609020204030204" pitchFamily="49" charset="0"/>
              <a:cs typeface="Consolas" panose="020B0609020204030204" pitchFamily="49" charset="0"/>
            </a:endParaRPr>
          </a:p>
          <a:p>
            <a:endParaRPr lang="en-US" dirty="0"/>
          </a:p>
        </p:txBody>
      </p:sp>
      <p:sp>
        <p:nvSpPr>
          <p:cNvPr id="3" name="Title 2"/>
          <p:cNvSpPr>
            <a:spLocks noGrp="1"/>
          </p:cNvSpPr>
          <p:nvPr>
            <p:ph type="title"/>
          </p:nvPr>
        </p:nvSpPr>
        <p:spPr/>
        <p:txBody>
          <a:bodyPr/>
          <a:lstStyle/>
          <a:p>
            <a:r>
              <a:rPr lang="en-US" dirty="0" smtClean="0"/>
              <a:t>Registering a Universal App with Azure AD</a:t>
            </a:r>
            <a:endParaRPr lang="en-US" dirty="0"/>
          </a:p>
        </p:txBody>
      </p:sp>
    </p:spTree>
    <p:extLst>
      <p:ext uri="{BB962C8B-B14F-4D97-AF65-F5344CB8AC3E}">
        <p14:creationId xmlns:p14="http://schemas.microsoft.com/office/powerpoint/2010/main" val="29024923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292662"/>
          </a:xfrm>
        </p:spPr>
        <p:txBody>
          <a:bodyPr/>
          <a:lstStyle/>
          <a:p>
            <a:r>
              <a:rPr lang="en-US" dirty="0" smtClean="0"/>
              <a:t>Redistributable libraries help you to prompt users, perform requests, handle sessions</a:t>
            </a:r>
          </a:p>
        </p:txBody>
      </p:sp>
      <p:sp>
        <p:nvSpPr>
          <p:cNvPr id="3" name="Title 2"/>
          <p:cNvSpPr>
            <a:spLocks noGrp="1"/>
          </p:cNvSpPr>
          <p:nvPr>
            <p:ph type="title"/>
          </p:nvPr>
        </p:nvSpPr>
        <p:spPr/>
        <p:txBody>
          <a:bodyPr/>
          <a:lstStyle/>
          <a:p>
            <a:r>
              <a:rPr lang="en-US" dirty="0" smtClean="0"/>
              <a:t>Targeting Windows 7 onward</a:t>
            </a:r>
            <a:endParaRPr lang="en-US" dirty="0"/>
          </a:p>
        </p:txBody>
      </p:sp>
    </p:spTree>
    <p:extLst>
      <p:ext uri="{BB962C8B-B14F-4D97-AF65-F5344CB8AC3E}">
        <p14:creationId xmlns:p14="http://schemas.microsoft.com/office/powerpoint/2010/main" val="32721524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4"/>
            <a:ext cx="11885514" cy="5173132"/>
          </a:xfrm>
        </p:spPr>
        <p:txBody>
          <a:bodyPr/>
          <a:lstStyle/>
          <a:p>
            <a:r>
              <a:rPr lang="en-US" dirty="0" smtClean="0"/>
              <a:t>Available on multiple platforms</a:t>
            </a:r>
          </a:p>
          <a:p>
            <a:pPr lvl="1"/>
            <a:r>
              <a:rPr lang="en-US" dirty="0" smtClean="0"/>
              <a:t>.NET, Windows Store, Windows Phone 8.1, iOS, Android, Node.JS, Java</a:t>
            </a:r>
          </a:p>
          <a:p>
            <a:r>
              <a:rPr lang="en-US" dirty="0" smtClean="0"/>
              <a:t>Open source</a:t>
            </a:r>
          </a:p>
          <a:p>
            <a:r>
              <a:rPr lang="en-US" dirty="0" smtClean="0"/>
              <a:t>Consistent primitives, native programming models</a:t>
            </a:r>
          </a:p>
          <a:p>
            <a:r>
              <a:rPr lang="en-US" dirty="0" smtClean="0"/>
              <a:t>Sophisticated features</a:t>
            </a:r>
          </a:p>
          <a:p>
            <a:pPr lvl="1"/>
            <a:r>
              <a:rPr lang="en-US" dirty="0" smtClean="0"/>
              <a:t>Works across Windows Server and Azure Active Directory</a:t>
            </a:r>
          </a:p>
          <a:p>
            <a:pPr lvl="1"/>
            <a:r>
              <a:rPr lang="en-US" dirty="0" smtClean="0"/>
              <a:t>Cache and automatic refresh</a:t>
            </a:r>
          </a:p>
          <a:p>
            <a:pPr lvl="1"/>
            <a:r>
              <a:rPr lang="en-US" dirty="0" smtClean="0"/>
              <a:t>Multi user support</a:t>
            </a:r>
          </a:p>
          <a:p>
            <a:r>
              <a:rPr lang="en-US" dirty="0" smtClean="0"/>
              <a:t>NOT a protocol library</a:t>
            </a:r>
          </a:p>
        </p:txBody>
      </p:sp>
      <p:sp>
        <p:nvSpPr>
          <p:cNvPr id="3" name="Title 2"/>
          <p:cNvSpPr>
            <a:spLocks noGrp="1"/>
          </p:cNvSpPr>
          <p:nvPr>
            <p:ph type="title"/>
          </p:nvPr>
        </p:nvSpPr>
        <p:spPr/>
        <p:txBody>
          <a:bodyPr/>
          <a:lstStyle/>
          <a:p>
            <a:r>
              <a:rPr lang="en-US" sz="4896" dirty="0"/>
              <a:t>Active Directory Authentication Library (ADAL)</a:t>
            </a:r>
          </a:p>
        </p:txBody>
      </p:sp>
    </p:spTree>
    <p:extLst>
      <p:ext uri="{BB962C8B-B14F-4D97-AF65-F5344CB8AC3E}">
        <p14:creationId xmlns:p14="http://schemas.microsoft.com/office/powerpoint/2010/main" val="3442897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810935" cy="1828786"/>
          </a:xfrm>
        </p:spPr>
        <p:txBody>
          <a:bodyPr/>
          <a:lstStyle/>
          <a:p>
            <a:r>
              <a:rPr lang="en-US" dirty="0"/>
              <a:t>Developing Web and Cross Platform Mobile Apps with Azure Active Directory</a:t>
            </a:r>
            <a:endParaRPr lang="en-US" dirty="0"/>
          </a:p>
        </p:txBody>
      </p:sp>
      <p:sp>
        <p:nvSpPr>
          <p:cNvPr id="5" name="Text Placeholder 4"/>
          <p:cNvSpPr>
            <a:spLocks noGrp="1"/>
          </p:cNvSpPr>
          <p:nvPr>
            <p:ph type="body" sz="quarter" idx="12"/>
          </p:nvPr>
        </p:nvSpPr>
        <p:spPr/>
        <p:txBody>
          <a:bodyPr/>
          <a:lstStyle/>
          <a:p>
            <a:pPr lvl="0">
              <a:buClr>
                <a:srgbClr val="000000"/>
              </a:buClr>
            </a:pPr>
            <a:r>
              <a:rPr lang="en-US" dirty="0">
                <a:gradFill>
                  <a:gsLst>
                    <a:gs pos="99115">
                      <a:srgbClr val="000000"/>
                    </a:gs>
                    <a:gs pos="79000">
                      <a:srgbClr val="000000"/>
                    </a:gs>
                  </a:gsLst>
                  <a:lin ang="5400000" scaled="0"/>
                </a:gradFill>
              </a:rPr>
              <a:t>Vittorio </a:t>
            </a:r>
            <a:r>
              <a:rPr lang="en-US" dirty="0" err="1">
                <a:gradFill>
                  <a:gsLst>
                    <a:gs pos="99115">
                      <a:srgbClr val="000000"/>
                    </a:gs>
                    <a:gs pos="79000">
                      <a:srgbClr val="000000"/>
                    </a:gs>
                  </a:gsLst>
                  <a:lin ang="5400000" scaled="0"/>
                </a:gradFill>
              </a:rPr>
              <a:t>Bertocci</a:t>
            </a:r>
            <a:endParaRPr lang="en-US" dirty="0">
              <a:gradFill>
                <a:gsLst>
                  <a:gs pos="99115">
                    <a:srgbClr val="000000"/>
                  </a:gs>
                  <a:gs pos="79000">
                    <a:srgbClr val="000000"/>
                  </a:gs>
                </a:gsLst>
                <a:lin ang="5400000" scaled="0"/>
              </a:gradFill>
            </a:endParaRPr>
          </a:p>
          <a:p>
            <a:pPr lvl="0">
              <a:buClr>
                <a:srgbClr val="000000"/>
              </a:buClr>
            </a:pPr>
            <a:r>
              <a:rPr lang="en-US" u="sng" dirty="0">
                <a:solidFill>
                  <a:srgbClr val="FFFF00"/>
                </a:solidFill>
              </a:rPr>
              <a:t>@</a:t>
            </a:r>
            <a:r>
              <a:rPr lang="en-US" u="sng" dirty="0" err="1">
                <a:solidFill>
                  <a:srgbClr val="FFFF00"/>
                </a:solidFill>
              </a:rPr>
              <a:t>vibronet</a:t>
            </a:r>
            <a:endParaRPr lang="en-US" u="sng" dirty="0">
              <a:solidFill>
                <a:srgbClr val="FFFF00"/>
              </a:solidFill>
            </a:endParaRPr>
          </a:p>
          <a:p>
            <a:pPr lvl="0">
              <a:buClr>
                <a:srgbClr val="000000"/>
              </a:buClr>
            </a:pPr>
            <a:r>
              <a:rPr lang="en-US" u="sng" dirty="0">
                <a:solidFill>
                  <a:srgbClr val="FFFF00"/>
                </a:solidFill>
              </a:rPr>
              <a:t>www.cloudidentity.com</a:t>
            </a:r>
            <a:r>
              <a:rPr lang="en-US" dirty="0">
                <a:solidFill>
                  <a:srgbClr val="FFFF00"/>
                </a:solidFill>
              </a:rPr>
              <a:t> </a:t>
            </a:r>
            <a:endParaRPr lang="en-US" dirty="0">
              <a:solidFill>
                <a:srgbClr val="FFFF00"/>
              </a:solidFill>
            </a:endParaRPr>
          </a:p>
        </p:txBody>
      </p:sp>
      <p:sp>
        <p:nvSpPr>
          <p:cNvPr id="6" name="Text Placeholder 5"/>
          <p:cNvSpPr>
            <a:spLocks noGrp="1"/>
          </p:cNvSpPr>
          <p:nvPr>
            <p:ph type="body" sz="quarter" idx="13"/>
          </p:nvPr>
        </p:nvSpPr>
        <p:spPr/>
        <p:txBody>
          <a:bodyPr/>
          <a:lstStyle/>
          <a:p>
            <a:r>
              <a:rPr lang="en-US" dirty="0" smtClean="0"/>
              <a:t>BRK4850</a:t>
            </a:r>
            <a:endParaRPr lang="en-US" dirty="0"/>
          </a:p>
        </p:txBody>
      </p:sp>
    </p:spTree>
    <p:extLst>
      <p:ext uri="{BB962C8B-B14F-4D97-AF65-F5344CB8AC3E}">
        <p14:creationId xmlns:p14="http://schemas.microsoft.com/office/powerpoint/2010/main" val="39175128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4"/>
            <a:ext cx="11885514" cy="1443956"/>
          </a:xfrm>
        </p:spPr>
        <p:txBody>
          <a:bodyPr/>
          <a:lstStyle/>
          <a:p>
            <a:r>
              <a:rPr lang="en-US" dirty="0" smtClean="0"/>
              <a:t>Abstracts away most protocol considerations</a:t>
            </a:r>
          </a:p>
          <a:p>
            <a:r>
              <a:rPr lang="en-US" dirty="0" smtClean="0"/>
              <a:t>Handles tokens persistence &amp; refresh automatically</a:t>
            </a:r>
            <a:endParaRPr lang="en-US" dirty="0"/>
          </a:p>
        </p:txBody>
      </p:sp>
      <p:sp>
        <p:nvSpPr>
          <p:cNvPr id="3" name="Title 2"/>
          <p:cNvSpPr>
            <a:spLocks noGrp="1"/>
          </p:cNvSpPr>
          <p:nvPr>
            <p:ph type="title"/>
          </p:nvPr>
        </p:nvSpPr>
        <p:spPr/>
        <p:txBody>
          <a:bodyPr/>
          <a:lstStyle/>
          <a:p>
            <a:r>
              <a:rPr lang="en-US" sz="4896" dirty="0"/>
              <a:t>ADAL – Main Token Acquisition Pattern</a:t>
            </a:r>
          </a:p>
        </p:txBody>
      </p:sp>
      <p:grpSp>
        <p:nvGrpSpPr>
          <p:cNvPr id="5" name="Group 4"/>
          <p:cNvGrpSpPr/>
          <p:nvPr/>
        </p:nvGrpSpPr>
        <p:grpSpPr>
          <a:xfrm>
            <a:off x="10596337" y="3101071"/>
            <a:ext cx="1564658" cy="1401234"/>
            <a:chOff x="8647966" y="1813774"/>
            <a:chExt cx="1564880" cy="1401433"/>
          </a:xfrm>
        </p:grpSpPr>
        <p:pic>
          <p:nvPicPr>
            <p:cNvPr id="6" name="Picture 13"/>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8647966" y="1813774"/>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275525" y="2607737"/>
              <a:ext cx="937321" cy="607470"/>
              <a:chOff x="6021272" y="1941802"/>
              <a:chExt cx="937321" cy="607470"/>
            </a:xfrm>
          </p:grpSpPr>
          <p:pic>
            <p:nvPicPr>
              <p:cNvPr id="8" name="Picture 3"/>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6021272" y="1941802"/>
                <a:ext cx="937321" cy="6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6078496" y="1978888"/>
                <a:ext cx="822873" cy="53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9"/>
          <p:cNvGrpSpPr/>
          <p:nvPr/>
        </p:nvGrpSpPr>
        <p:grpSpPr>
          <a:xfrm>
            <a:off x="2090560" y="5087138"/>
            <a:ext cx="931358" cy="604358"/>
            <a:chOff x="789870" y="3891565"/>
            <a:chExt cx="1299125" cy="843003"/>
          </a:xfrm>
          <a:solidFill>
            <a:schemeClr val="tx1"/>
          </a:solidFill>
        </p:grpSpPr>
        <p:sp>
          <p:nvSpPr>
            <p:cNvPr id="21"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2"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3"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4"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5"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6"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grpSp>
      <p:grpSp>
        <p:nvGrpSpPr>
          <p:cNvPr id="47" name="Group 46"/>
          <p:cNvGrpSpPr/>
          <p:nvPr/>
        </p:nvGrpSpPr>
        <p:grpSpPr>
          <a:xfrm>
            <a:off x="10378386" y="6006766"/>
            <a:ext cx="1995598" cy="1050840"/>
            <a:chOff x="10190783" y="3216818"/>
            <a:chExt cx="1995881" cy="1050989"/>
          </a:xfrm>
        </p:grpSpPr>
        <p:grpSp>
          <p:nvGrpSpPr>
            <p:cNvPr id="48" name="Group 47"/>
            <p:cNvGrpSpPr/>
            <p:nvPr/>
          </p:nvGrpSpPr>
          <p:grpSpPr>
            <a:xfrm>
              <a:off x="10953021" y="3216818"/>
              <a:ext cx="1233643" cy="1050989"/>
              <a:chOff x="9022942" y="1345883"/>
              <a:chExt cx="1233643" cy="1050989"/>
            </a:xfrm>
          </p:grpSpPr>
          <p:pic>
            <p:nvPicPr>
              <p:cNvPr id="52" name="Picture 12"/>
              <p:cNvPicPr>
                <a:picLocks noChangeAspect="1" noChangeArrowheads="1"/>
              </p:cNvPicPr>
              <p:nvPr/>
            </p:nvPicPr>
            <p:blipFill>
              <a:blip r:embed="rId8" cstate="email">
                <a:biLevel thresh="2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9319264" y="1789402"/>
                <a:ext cx="937321" cy="607470"/>
                <a:chOff x="3604512" y="1182199"/>
                <a:chExt cx="1740880" cy="1128250"/>
              </a:xfrm>
            </p:grpSpPr>
            <p:pic>
              <p:nvPicPr>
                <p:cNvPr id="54" name="Picture 3"/>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 name="Group 48"/>
            <p:cNvGrpSpPr/>
            <p:nvPr/>
          </p:nvGrpSpPr>
          <p:grpSpPr>
            <a:xfrm>
              <a:off x="10190783" y="3469556"/>
              <a:ext cx="822951" cy="274317"/>
              <a:chOff x="4115140" y="4685969"/>
              <a:chExt cx="822951" cy="274317"/>
            </a:xfrm>
          </p:grpSpPr>
          <p:sp>
            <p:nvSpPr>
              <p:cNvPr id="50" name="Oval 49"/>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1" name="Straight Connector 50"/>
              <p:cNvCxnSpPr>
                <a:stCxn id="50" idx="6"/>
              </p:cNvCxnSpPr>
              <p:nvPr/>
            </p:nvCxnSpPr>
            <p:spPr>
              <a:xfrm flipV="1">
                <a:off x="4389457" y="4823127"/>
                <a:ext cx="548634" cy="1"/>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27" name="Rectangle 26"/>
          <p:cNvSpPr/>
          <p:nvPr>
            <p:custDataLst>
              <p:custData r:id="rId1"/>
            </p:custDataLst>
          </p:nvPr>
        </p:nvSpPr>
        <p:spPr>
          <a:xfrm>
            <a:off x="450815" y="2939008"/>
            <a:ext cx="10468545" cy="646331"/>
          </a:xfrm>
          <a:prstGeom prst="rect">
            <a:avLst/>
          </a:prstGeom>
          <a:solidFill>
            <a:schemeClr val="tx1"/>
          </a:solidFill>
        </p:spPr>
        <p:txBody>
          <a:bodyPr wrap="square">
            <a:spAutoFit/>
          </a:bodyPr>
          <a:lstStyle/>
          <a:p>
            <a:r>
              <a:rPr lang="en-US" dirty="0">
                <a:solidFill>
                  <a:srgbClr val="2B91AF"/>
                </a:solidFill>
                <a:highlight>
                  <a:srgbClr val="FFFFFF"/>
                </a:highlight>
                <a:latin typeface="Consolas" panose="020B0609020204030204" pitchFamily="49" charset="0"/>
              </a:rPr>
              <a:t>AuthenticationContext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ctx</a:t>
            </a:r>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AuthenticationContext</a:t>
            </a:r>
            <a:r>
              <a:rPr lang="en-US" dirty="0">
                <a:solidFill>
                  <a:srgbClr val="000000"/>
                </a:solidFill>
                <a:highlight>
                  <a:srgbClr val="FFFFFF"/>
                </a:highlight>
                <a:latin typeface="Consolas" panose="020B0609020204030204" pitchFamily="49" charset="0"/>
              </a:rPr>
              <a:t>(</a:t>
            </a:r>
            <a:r>
              <a:rPr lang="en-US" dirty="0">
                <a:solidFill>
                  <a:srgbClr val="A31515"/>
                </a:solidFill>
                <a:highlight>
                  <a:srgbClr val="FFFFFF"/>
                </a:highlight>
                <a:latin typeface="Consolas" panose="020B0609020204030204" pitchFamily="49" charset="0"/>
              </a:rPr>
              <a:t>"https://</a:t>
            </a:r>
            <a:r>
              <a:rPr lang="en-US" dirty="0" smtClean="0">
                <a:solidFill>
                  <a:srgbClr val="A31515"/>
                </a:solidFill>
                <a:highlight>
                  <a:srgbClr val="FFFFFF"/>
                </a:highlight>
                <a:latin typeface="Consolas" panose="020B0609020204030204" pitchFamily="49" charset="0"/>
              </a:rPr>
              <a:t>login.microsoftonline.com/contoso.com</a:t>
            </a:r>
            <a:r>
              <a:rPr lang="en-US" dirty="0">
                <a:solidFill>
                  <a:srgbClr val="A31515"/>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p>
        </p:txBody>
      </p:sp>
      <p:sp>
        <p:nvSpPr>
          <p:cNvPr id="28" name="Rectangle 27"/>
          <p:cNvSpPr/>
          <p:nvPr>
            <p:custDataLst>
              <p:custData r:id="rId2"/>
            </p:custDataLst>
          </p:nvPr>
        </p:nvSpPr>
        <p:spPr>
          <a:xfrm>
            <a:off x="408136" y="3851086"/>
            <a:ext cx="10126688" cy="941711"/>
          </a:xfrm>
          <a:prstGeom prst="rect">
            <a:avLst/>
          </a:prstGeom>
          <a:solidFill>
            <a:schemeClr val="tx1"/>
          </a:solidFill>
        </p:spPr>
        <p:txBody>
          <a:bodyPr wrap="square">
            <a:spAutoFit/>
          </a:bodyPr>
          <a:lstStyle/>
          <a:p>
            <a:r>
              <a:rPr lang="en-US" dirty="0" err="1">
                <a:solidFill>
                  <a:srgbClr val="2B91AF"/>
                </a:solidFill>
                <a:highlight>
                  <a:srgbClr val="FFFFFF"/>
                </a:highlight>
                <a:latin typeface="Consolas" panose="020B0609020204030204" pitchFamily="49" charset="0"/>
              </a:rPr>
              <a:t>AuthenticationResult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rez</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await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ctx.AcquireTokenAsync</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"https://outlook.office365.com/"</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"5fc4a5a2-78d5-4d94-b890-a6e6b3341081"</a:t>
            </a:r>
            <a:r>
              <a:rPr lang="en-US" dirty="0">
                <a:solidFill>
                  <a:srgbClr val="000000"/>
                </a:solidFill>
                <a:highlight>
                  <a:srgbClr val="FFFFFF"/>
                </a:highlight>
                <a:latin typeface="Consolas" panose="020B0609020204030204" pitchFamily="49" charset="0"/>
              </a:rPr>
              <a:t>);</a:t>
            </a:r>
            <a:endParaRPr lang="en-US" dirty="0">
              <a:solidFill>
                <a:srgbClr val="505050"/>
              </a:solidFill>
            </a:endParaRPr>
          </a:p>
        </p:txBody>
      </p:sp>
      <p:grpSp>
        <p:nvGrpSpPr>
          <p:cNvPr id="29" name="Group 28"/>
          <p:cNvGrpSpPr/>
          <p:nvPr>
            <p:custDataLst>
              <p:custData r:id="rId3"/>
            </p:custDataLst>
          </p:nvPr>
        </p:nvGrpSpPr>
        <p:grpSpPr>
          <a:xfrm>
            <a:off x="10632811" y="4480238"/>
            <a:ext cx="1445981" cy="433978"/>
            <a:chOff x="2521915" y="3286671"/>
            <a:chExt cx="2436545" cy="731272"/>
          </a:xfrm>
        </p:grpSpPr>
        <p:grpSp>
          <p:nvGrpSpPr>
            <p:cNvPr id="30" name="Group 29"/>
            <p:cNvGrpSpPr/>
            <p:nvPr/>
          </p:nvGrpSpPr>
          <p:grpSpPr>
            <a:xfrm>
              <a:off x="3356270" y="3286671"/>
              <a:ext cx="767835" cy="731272"/>
              <a:chOff x="2954396" y="3325247"/>
              <a:chExt cx="1440164" cy="1371585"/>
            </a:xfrm>
          </p:grpSpPr>
          <p:sp>
            <p:nvSpPr>
              <p:cNvPr id="37" name="Regular Pentagon 36"/>
              <p:cNvSpPr/>
              <p:nvPr/>
            </p:nvSpPr>
            <p:spPr bwMode="auto">
              <a:xfrm>
                <a:off x="2954396" y="3325247"/>
                <a:ext cx="1440164" cy="1371585"/>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5"/>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2521915" y="3286671"/>
              <a:ext cx="767835" cy="731272"/>
              <a:chOff x="4546960" y="3332224"/>
              <a:chExt cx="1440164" cy="1371585"/>
            </a:xfrm>
          </p:grpSpPr>
          <p:sp>
            <p:nvSpPr>
              <p:cNvPr id="35" name="Regular Pentagon 34"/>
              <p:cNvSpPr/>
              <p:nvPr/>
            </p:nvSpPr>
            <p:spPr bwMode="auto">
              <a:xfrm>
                <a:off x="4546960" y="3332224"/>
                <a:ext cx="1440164" cy="1371585"/>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6" name="Picture 4"/>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4190625" y="3286671"/>
              <a:ext cx="767835" cy="731272"/>
              <a:chOff x="6052909" y="3350922"/>
              <a:chExt cx="1440164" cy="1371585"/>
            </a:xfrm>
          </p:grpSpPr>
          <p:sp>
            <p:nvSpPr>
              <p:cNvPr id="33" name="Regular Pentagon 32"/>
              <p:cNvSpPr/>
              <p:nvPr/>
            </p:nvSpPr>
            <p:spPr bwMode="auto">
              <a:xfrm>
                <a:off x="6052909" y="3350922"/>
                <a:ext cx="1440164" cy="1371585"/>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a:spLocks noEditPoints="1"/>
              </p:cNvSpPr>
              <p:nvPr/>
            </p:nvSpPr>
            <p:spPr bwMode="auto">
              <a:xfrm>
                <a:off x="6300966" y="3505724"/>
                <a:ext cx="939800" cy="1150938"/>
              </a:xfrm>
              <a:custGeom>
                <a:avLst/>
                <a:gdLst>
                  <a:gd name="T0" fmla="*/ 500 w 1000"/>
                  <a:gd name="T1" fmla="*/ 197 h 1225"/>
                  <a:gd name="T2" fmla="*/ 599 w 1000"/>
                  <a:gd name="T3" fmla="*/ 98 h 1225"/>
                  <a:gd name="T4" fmla="*/ 500 w 1000"/>
                  <a:gd name="T5" fmla="*/ 0 h 1225"/>
                  <a:gd name="T6" fmla="*/ 401 w 1000"/>
                  <a:gd name="T7" fmla="*/ 98 h 1225"/>
                  <a:gd name="T8" fmla="*/ 500 w 1000"/>
                  <a:gd name="T9" fmla="*/ 197 h 1225"/>
                  <a:gd name="T10" fmla="*/ 954 w 1000"/>
                  <a:gd name="T11" fmla="*/ 309 h 1225"/>
                  <a:gd name="T12" fmla="*/ 687 w 1000"/>
                  <a:gd name="T13" fmla="*/ 240 h 1225"/>
                  <a:gd name="T14" fmla="*/ 620 w 1000"/>
                  <a:gd name="T15" fmla="*/ 231 h 1225"/>
                  <a:gd name="T16" fmla="*/ 620 w 1000"/>
                  <a:gd name="T17" fmla="*/ 231 h 1225"/>
                  <a:gd name="T18" fmla="*/ 380 w 1000"/>
                  <a:gd name="T19" fmla="*/ 231 h 1225"/>
                  <a:gd name="T20" fmla="*/ 380 w 1000"/>
                  <a:gd name="T21" fmla="*/ 231 h 1225"/>
                  <a:gd name="T22" fmla="*/ 313 w 1000"/>
                  <a:gd name="T23" fmla="*/ 240 h 1225"/>
                  <a:gd name="T24" fmla="*/ 46 w 1000"/>
                  <a:gd name="T25" fmla="*/ 309 h 1225"/>
                  <a:gd name="T26" fmla="*/ 6 w 1000"/>
                  <a:gd name="T27" fmla="*/ 358 h 1225"/>
                  <a:gd name="T28" fmla="*/ 65 w 1000"/>
                  <a:gd name="T29" fmla="*/ 384 h 1225"/>
                  <a:gd name="T30" fmla="*/ 332 w 1000"/>
                  <a:gd name="T31" fmla="*/ 315 h 1225"/>
                  <a:gd name="T32" fmla="*/ 363 w 1000"/>
                  <a:gd name="T33" fmla="*/ 327 h 1225"/>
                  <a:gd name="T34" fmla="*/ 376 w 1000"/>
                  <a:gd name="T35" fmla="*/ 400 h 1225"/>
                  <a:gd name="T36" fmla="*/ 376 w 1000"/>
                  <a:gd name="T37" fmla="*/ 1170 h 1225"/>
                  <a:gd name="T38" fmla="*/ 428 w 1000"/>
                  <a:gd name="T39" fmla="*/ 1225 h 1225"/>
                  <a:gd name="T40" fmla="*/ 484 w 1000"/>
                  <a:gd name="T41" fmla="*/ 1171 h 1225"/>
                  <a:gd name="T42" fmla="*/ 484 w 1000"/>
                  <a:gd name="T43" fmla="*/ 747 h 1225"/>
                  <a:gd name="T44" fmla="*/ 498 w 1000"/>
                  <a:gd name="T45" fmla="*/ 726 h 1225"/>
                  <a:gd name="T46" fmla="*/ 500 w 1000"/>
                  <a:gd name="T47" fmla="*/ 726 h 1225"/>
                  <a:gd name="T48" fmla="*/ 502 w 1000"/>
                  <a:gd name="T49" fmla="*/ 726 h 1225"/>
                  <a:gd name="T50" fmla="*/ 516 w 1000"/>
                  <a:gd name="T51" fmla="*/ 747 h 1225"/>
                  <a:gd name="T52" fmla="*/ 516 w 1000"/>
                  <a:gd name="T53" fmla="*/ 1171 h 1225"/>
                  <a:gd name="T54" fmla="*/ 572 w 1000"/>
                  <a:gd name="T55" fmla="*/ 1225 h 1225"/>
                  <a:gd name="T56" fmla="*/ 624 w 1000"/>
                  <a:gd name="T57" fmla="*/ 1170 h 1225"/>
                  <a:gd name="T58" fmla="*/ 624 w 1000"/>
                  <a:gd name="T59" fmla="*/ 400 h 1225"/>
                  <a:gd name="T60" fmla="*/ 637 w 1000"/>
                  <a:gd name="T61" fmla="*/ 327 h 1225"/>
                  <a:gd name="T62" fmla="*/ 668 w 1000"/>
                  <a:gd name="T63" fmla="*/ 315 h 1225"/>
                  <a:gd name="T64" fmla="*/ 935 w 1000"/>
                  <a:gd name="T65" fmla="*/ 384 h 1225"/>
                  <a:gd name="T66" fmla="*/ 994 w 1000"/>
                  <a:gd name="T67" fmla="*/ 358 h 1225"/>
                  <a:gd name="T68" fmla="*/ 954 w 1000"/>
                  <a:gd name="T69" fmla="*/ 309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 h="1225">
                    <a:moveTo>
                      <a:pt x="500" y="197"/>
                    </a:moveTo>
                    <a:cubicBezTo>
                      <a:pt x="554" y="197"/>
                      <a:pt x="599" y="153"/>
                      <a:pt x="599" y="98"/>
                    </a:cubicBezTo>
                    <a:cubicBezTo>
                      <a:pt x="599" y="44"/>
                      <a:pt x="554" y="0"/>
                      <a:pt x="500" y="0"/>
                    </a:cubicBezTo>
                    <a:cubicBezTo>
                      <a:pt x="446" y="0"/>
                      <a:pt x="401" y="44"/>
                      <a:pt x="401" y="98"/>
                    </a:cubicBezTo>
                    <a:cubicBezTo>
                      <a:pt x="401" y="153"/>
                      <a:pt x="446" y="197"/>
                      <a:pt x="500" y="197"/>
                    </a:cubicBezTo>
                    <a:close/>
                    <a:moveTo>
                      <a:pt x="954" y="309"/>
                    </a:moveTo>
                    <a:cubicBezTo>
                      <a:pt x="687" y="240"/>
                      <a:pt x="687" y="240"/>
                      <a:pt x="687" y="240"/>
                    </a:cubicBezTo>
                    <a:cubicBezTo>
                      <a:pt x="661" y="233"/>
                      <a:pt x="639" y="231"/>
                      <a:pt x="620" y="231"/>
                    </a:cubicBezTo>
                    <a:cubicBezTo>
                      <a:pt x="620" y="231"/>
                      <a:pt x="620" y="231"/>
                      <a:pt x="620" y="231"/>
                    </a:cubicBezTo>
                    <a:cubicBezTo>
                      <a:pt x="380" y="231"/>
                      <a:pt x="380" y="231"/>
                      <a:pt x="380" y="231"/>
                    </a:cubicBezTo>
                    <a:cubicBezTo>
                      <a:pt x="380" y="231"/>
                      <a:pt x="380" y="231"/>
                      <a:pt x="380" y="231"/>
                    </a:cubicBezTo>
                    <a:cubicBezTo>
                      <a:pt x="361" y="231"/>
                      <a:pt x="339" y="233"/>
                      <a:pt x="313" y="240"/>
                    </a:cubicBezTo>
                    <a:cubicBezTo>
                      <a:pt x="46" y="309"/>
                      <a:pt x="46" y="309"/>
                      <a:pt x="46" y="309"/>
                    </a:cubicBezTo>
                    <a:cubicBezTo>
                      <a:pt x="7" y="319"/>
                      <a:pt x="0" y="334"/>
                      <a:pt x="6" y="358"/>
                    </a:cubicBezTo>
                    <a:cubicBezTo>
                      <a:pt x="12" y="380"/>
                      <a:pt x="25" y="394"/>
                      <a:pt x="65" y="384"/>
                    </a:cubicBezTo>
                    <a:cubicBezTo>
                      <a:pt x="332" y="315"/>
                      <a:pt x="332" y="315"/>
                      <a:pt x="332" y="315"/>
                    </a:cubicBezTo>
                    <a:cubicBezTo>
                      <a:pt x="355" y="309"/>
                      <a:pt x="361" y="320"/>
                      <a:pt x="363" y="327"/>
                    </a:cubicBezTo>
                    <a:cubicBezTo>
                      <a:pt x="376" y="400"/>
                      <a:pt x="376" y="400"/>
                      <a:pt x="376" y="400"/>
                    </a:cubicBezTo>
                    <a:cubicBezTo>
                      <a:pt x="376" y="512"/>
                      <a:pt x="376" y="1170"/>
                      <a:pt x="376" y="1170"/>
                    </a:cubicBezTo>
                    <a:cubicBezTo>
                      <a:pt x="376" y="1221"/>
                      <a:pt x="414" y="1225"/>
                      <a:pt x="428" y="1225"/>
                    </a:cubicBezTo>
                    <a:cubicBezTo>
                      <a:pt x="443" y="1225"/>
                      <a:pt x="484" y="1220"/>
                      <a:pt x="484" y="1171"/>
                    </a:cubicBezTo>
                    <a:cubicBezTo>
                      <a:pt x="484" y="1127"/>
                      <a:pt x="484" y="747"/>
                      <a:pt x="484" y="747"/>
                    </a:cubicBezTo>
                    <a:cubicBezTo>
                      <a:pt x="484" y="732"/>
                      <a:pt x="487" y="726"/>
                      <a:pt x="498" y="726"/>
                    </a:cubicBezTo>
                    <a:cubicBezTo>
                      <a:pt x="499" y="726"/>
                      <a:pt x="499" y="726"/>
                      <a:pt x="500" y="726"/>
                    </a:cubicBezTo>
                    <a:cubicBezTo>
                      <a:pt x="501" y="726"/>
                      <a:pt x="501" y="726"/>
                      <a:pt x="502" y="726"/>
                    </a:cubicBezTo>
                    <a:cubicBezTo>
                      <a:pt x="513" y="726"/>
                      <a:pt x="516" y="732"/>
                      <a:pt x="516" y="747"/>
                    </a:cubicBezTo>
                    <a:cubicBezTo>
                      <a:pt x="516" y="747"/>
                      <a:pt x="516" y="1127"/>
                      <a:pt x="516" y="1171"/>
                    </a:cubicBezTo>
                    <a:cubicBezTo>
                      <a:pt x="516" y="1220"/>
                      <a:pt x="557" y="1225"/>
                      <a:pt x="572" y="1225"/>
                    </a:cubicBezTo>
                    <a:cubicBezTo>
                      <a:pt x="586" y="1225"/>
                      <a:pt x="624" y="1221"/>
                      <a:pt x="624" y="1170"/>
                    </a:cubicBezTo>
                    <a:cubicBezTo>
                      <a:pt x="624" y="1170"/>
                      <a:pt x="624" y="512"/>
                      <a:pt x="624" y="400"/>
                    </a:cubicBezTo>
                    <a:cubicBezTo>
                      <a:pt x="637" y="327"/>
                      <a:pt x="637" y="327"/>
                      <a:pt x="637" y="327"/>
                    </a:cubicBezTo>
                    <a:cubicBezTo>
                      <a:pt x="639" y="320"/>
                      <a:pt x="645" y="309"/>
                      <a:pt x="668" y="315"/>
                    </a:cubicBezTo>
                    <a:cubicBezTo>
                      <a:pt x="935" y="384"/>
                      <a:pt x="935" y="384"/>
                      <a:pt x="935" y="384"/>
                    </a:cubicBezTo>
                    <a:cubicBezTo>
                      <a:pt x="975" y="394"/>
                      <a:pt x="988" y="380"/>
                      <a:pt x="994" y="358"/>
                    </a:cubicBezTo>
                    <a:cubicBezTo>
                      <a:pt x="1000" y="334"/>
                      <a:pt x="993" y="319"/>
                      <a:pt x="954" y="309"/>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14187">
                  <a:defRPr/>
                </a:pPr>
                <a:endParaRPr lang="en-US" kern="0">
                  <a:solidFill>
                    <a:srgbClr val="FFFFFF"/>
                  </a:solidFill>
                </a:endParaRPr>
              </a:p>
            </p:txBody>
          </p:sp>
        </p:grpSp>
      </p:grpSp>
      <p:sp>
        <p:nvSpPr>
          <p:cNvPr id="39" name="Can 38"/>
          <p:cNvSpPr/>
          <p:nvPr>
            <p:custDataLst>
              <p:custData r:id="rId4"/>
            </p:custDataLst>
          </p:nvPr>
        </p:nvSpPr>
        <p:spPr bwMode="auto">
          <a:xfrm>
            <a:off x="1423738" y="5733500"/>
            <a:ext cx="2444467" cy="1114513"/>
          </a:xfrm>
          <a:prstGeom prst="can">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35207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500"/>
                            </p:stCondLst>
                            <p:childTnLst>
                              <p:par>
                                <p:cTn id="34" presetID="0" presetClass="path" presetSubtype="0" accel="50000" decel="50000" fill="hold" nodeType="afterEffect">
                                  <p:stCondLst>
                                    <p:cond delay="0"/>
                                  </p:stCondLst>
                                  <p:childTnLst>
                                    <p:animMotion origin="layout" path="M 0.00013 -1.85185E-6 L 0.00013 -1.85185E-6 C -0.0017 0.0331 0.00091 0.01435 -0.00313 0.03032 C -0.00339 0.03148 -0.00326 0.03287 -0.00378 0.0338 C -0.00417 0.03472 -0.00508 0.03449 -0.0056 0.03495 C -0.00612 0.03727 -0.00599 0.03981 -0.0069 0.04167 C -0.00756 0.04282 -0.0086 0.04236 -0.00951 0.04282 C -0.01016 0.04306 -0.01068 0.04352 -0.01133 0.04398 C -0.01224 0.04514 -0.01329 0.04583 -0.01394 0.04722 C -0.01446 0.04861 -0.01394 0.05093 -0.01459 0.05185 C -0.01563 0.05347 -0.01706 0.05324 -0.01836 0.05417 C -0.02292 0.05949 -0.02084 0.05741 -0.02474 0.06088 C -0.02552 0.0625 -0.02631 0.06412 -0.02722 0.06551 C -0.02787 0.0662 -0.02852 0.0669 -0.02917 0.06759 C -0.03008 0.06875 -0.03086 0.06991 -0.03177 0.07106 C -0.03217 0.07176 -0.03256 0.07268 -0.03295 0.07338 C -0.03373 0.07431 -0.03477 0.07477 -0.03555 0.07546 C -0.03763 0.07778 -0.03985 0.07986 -0.04193 0.08241 C -0.05118 0.09329 -0.04141 0.08218 -0.04818 0.08912 C -0.04896 0.08981 -0.04948 0.09074 -0.05013 0.09143 C -0.05079 0.0919 -0.05144 0.09213 -0.05209 0.09259 C -0.05287 0.09329 -0.05378 0.09398 -0.05456 0.09468 C -0.05521 0.09537 -0.05573 0.09653 -0.05651 0.09699 C -0.05756 0.09768 -0.0586 0.09768 -0.05964 0.09815 C -0.07618 0.10972 -0.09219 0.12431 -0.10925 0.1331 C -0.128 0.14282 -0.12435 0.14143 -0.1461 0.15023 C -0.15222 0.15255 -0.15834 0.15532 -0.16459 0.15694 C -0.17188 0.1588 -0.17943 0.15903 -0.18685 0.16018 C -0.18802 0.16042 -0.18933 0.16111 -0.19063 0.16134 C -0.19128 0.16181 -0.19193 0.16227 -0.19258 0.1625 C -0.19636 0.16389 -0.2017 0.16435 -0.20521 0.16481 C -0.20782 0.16597 -0.21029 0.16759 -0.21289 0.16829 C -0.25287 0.17801 -0.24805 0.17523 -0.28659 0.1794 C -0.28894 0.17986 -0.29128 0.18032 -0.29362 0.18056 L -0.34766 0.18518 L -0.37943 0.1875 C -0.38256 0.18773 -0.38581 0.18819 -0.38894 0.18843 L -0.43972 0.19306 C -0.45404 0.19468 -0.4681 0.19838 -0.48243 0.19977 C -0.49701 0.20116 -0.48998 0.20046 -0.50339 0.20208 C -0.51967 0.20787 -0.5 0.20139 -0.53386 0.2088 C -0.54597 0.21157 -0.55795 0.21551 -0.57006 0.21782 C -0.57474 0.21875 -0.57943 0.21852 -0.58412 0.21898 L -0.61394 0.22245 L -0.675 0.22014 C -0.68021 0.22014 -0.68555 0.2206 -0.69089 0.2213 C -0.69219 0.22153 -0.69336 0.22222 -0.69467 0.22245 C -0.7 0.22361 -0.69883 0.22361 -0.70222 0.22361 L -0.7017 0.22593 " pathEditMode="relative" ptsTypes="AAAAAAAAAAAAAAAAAAAAAAAAAAAAAAAAAAAAAAAAAAAAAAAAA">
                                      <p:cBhvr>
                                        <p:cTn id="35" dur="2000" fill="hold"/>
                                        <p:tgtEl>
                                          <p:spTgt spid="29"/>
                                        </p:tgtEl>
                                        <p:attrNameLst>
                                          <p:attrName>ppt_x</p:attrName>
                                          <p:attrName>ppt_y</p:attrName>
                                        </p:attrNameLst>
                                      </p:cBhvr>
                                    </p:animMotion>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1963398" cy="1181862"/>
          </a:xfrm>
        </p:spPr>
        <p:txBody>
          <a:bodyPr/>
          <a:lstStyle/>
          <a:p>
            <a:r>
              <a:rPr lang="en-US" dirty="0" smtClean="0"/>
              <a:t>DEMO</a:t>
            </a:r>
            <a:br>
              <a:rPr lang="en-US" dirty="0" smtClean="0"/>
            </a:br>
            <a:r>
              <a:rPr lang="en-US" dirty="0" smtClean="0"/>
              <a:t>Getting Tokens via ADAL .NET</a:t>
            </a:r>
            <a:endParaRPr lang="en-US" dirty="0"/>
          </a:p>
        </p:txBody>
      </p:sp>
    </p:spTree>
    <p:extLst>
      <p:ext uri="{BB962C8B-B14F-4D97-AF65-F5344CB8AC3E}">
        <p14:creationId xmlns:p14="http://schemas.microsoft.com/office/powerpoint/2010/main" val="3333675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40" y="1212852"/>
            <a:ext cx="11887200" cy="4936736"/>
          </a:xfrm>
        </p:spPr>
        <p:txBody>
          <a:bodyPr/>
          <a:lstStyle/>
          <a:p>
            <a:r>
              <a:rPr lang="en-US" dirty="0" smtClean="0"/>
              <a:t>Current supported version: V2.x</a:t>
            </a:r>
          </a:p>
          <a:p>
            <a:r>
              <a:rPr lang="en-US" dirty="0" smtClean="0"/>
              <a:t>Desktop</a:t>
            </a:r>
          </a:p>
          <a:p>
            <a:pPr lvl="1"/>
            <a:r>
              <a:rPr lang="en-US" dirty="0" smtClean="0"/>
              <a:t>Default cache in-memory</a:t>
            </a:r>
          </a:p>
          <a:p>
            <a:pPr lvl="1"/>
            <a:r>
              <a:rPr lang="en-US" dirty="0" smtClean="0"/>
              <a:t>Extra flows for public clients only:</a:t>
            </a:r>
          </a:p>
          <a:p>
            <a:pPr lvl="1"/>
            <a:r>
              <a:rPr lang="en-US" dirty="0"/>
              <a:t>	</a:t>
            </a:r>
            <a:r>
              <a:rPr lang="en-US" dirty="0" smtClean="0"/>
              <a:t>Windows integrated authentication</a:t>
            </a:r>
          </a:p>
          <a:p>
            <a:pPr lvl="1"/>
            <a:r>
              <a:rPr lang="en-US" dirty="0"/>
              <a:t>	</a:t>
            </a:r>
            <a:r>
              <a:rPr lang="en-US" dirty="0" smtClean="0"/>
              <a:t>Direct use of username &amp; password</a:t>
            </a:r>
          </a:p>
          <a:p>
            <a:r>
              <a:rPr lang="en-US" dirty="0" smtClean="0"/>
              <a:t>Windows Store, Windows Phone 8.1</a:t>
            </a:r>
          </a:p>
          <a:p>
            <a:pPr lvl="1"/>
            <a:r>
              <a:rPr lang="en-US" dirty="0" smtClean="0"/>
              <a:t>Persistent per-app cache</a:t>
            </a:r>
          </a:p>
          <a:p>
            <a:pPr lvl="1"/>
            <a:r>
              <a:rPr lang="en-US" dirty="0" smtClean="0"/>
              <a:t>Windows Runtime Components</a:t>
            </a:r>
          </a:p>
          <a:p>
            <a:pPr lvl="2"/>
            <a:r>
              <a:rPr lang="en-US" dirty="0" smtClean="0"/>
              <a:t>Works with C#, </a:t>
            </a:r>
            <a:r>
              <a:rPr lang="en-US" dirty="0" err="1" smtClean="0"/>
              <a:t>WinJS</a:t>
            </a:r>
            <a:r>
              <a:rPr lang="en-US" dirty="0" smtClean="0"/>
              <a:t>, C++</a:t>
            </a:r>
            <a:endParaRPr lang="en-US" dirty="0"/>
          </a:p>
        </p:txBody>
      </p:sp>
      <p:sp>
        <p:nvSpPr>
          <p:cNvPr id="3" name="Title 2"/>
          <p:cNvSpPr>
            <a:spLocks noGrp="1"/>
          </p:cNvSpPr>
          <p:nvPr>
            <p:ph type="title"/>
          </p:nvPr>
        </p:nvSpPr>
        <p:spPr/>
        <p:txBody>
          <a:bodyPr/>
          <a:lstStyle/>
          <a:p>
            <a:r>
              <a:rPr lang="en-US" dirty="0" smtClean="0"/>
              <a:t>ADAL .NET</a:t>
            </a:r>
            <a:endParaRPr lang="en-US" dirty="0"/>
          </a:p>
        </p:txBody>
      </p:sp>
    </p:spTree>
    <p:extLst>
      <p:ext uri="{BB962C8B-B14F-4D97-AF65-F5344CB8AC3E}">
        <p14:creationId xmlns:p14="http://schemas.microsoft.com/office/powerpoint/2010/main" val="424653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36736"/>
          </a:xfrm>
        </p:spPr>
        <p:txBody>
          <a:bodyPr/>
          <a:lstStyle/>
          <a:p>
            <a:r>
              <a:rPr lang="en-US" dirty="0" err="1" smtClean="0"/>
              <a:t>WebAccountManager</a:t>
            </a:r>
            <a:endParaRPr lang="en-US" dirty="0" smtClean="0"/>
          </a:p>
          <a:p>
            <a:pPr lvl="1"/>
            <a:r>
              <a:rPr lang="en-US" dirty="0" smtClean="0"/>
              <a:t>If you are targeting Windows 10 onward exclusively</a:t>
            </a:r>
          </a:p>
          <a:p>
            <a:pPr lvl="1"/>
            <a:r>
              <a:rPr lang="en-US" dirty="0" smtClean="0"/>
              <a:t>For apps that use more than one provider type</a:t>
            </a:r>
          </a:p>
          <a:p>
            <a:r>
              <a:rPr lang="en-US" dirty="0" smtClean="0"/>
              <a:t>ADAL .NET</a:t>
            </a:r>
          </a:p>
          <a:p>
            <a:pPr lvl="1"/>
            <a:r>
              <a:rPr lang="en-US" dirty="0" smtClean="0"/>
              <a:t>For Azure AD and ADFS only</a:t>
            </a:r>
          </a:p>
          <a:p>
            <a:pPr lvl="1"/>
            <a:r>
              <a:rPr lang="en-US" dirty="0" smtClean="0"/>
              <a:t>If you are targeting all versions of Windows from Win7 onward</a:t>
            </a:r>
          </a:p>
          <a:p>
            <a:pPr lvl="1"/>
            <a:r>
              <a:rPr lang="en-US" dirty="0" smtClean="0"/>
              <a:t>If you want to target iOS and Android via </a:t>
            </a:r>
            <a:r>
              <a:rPr lang="en-US" dirty="0" err="1" smtClean="0"/>
              <a:t>Xamarin</a:t>
            </a:r>
            <a:endParaRPr lang="en-US" dirty="0" smtClean="0"/>
          </a:p>
          <a:p>
            <a:pPr lvl="1"/>
            <a:r>
              <a:rPr lang="en-US" dirty="0" smtClean="0"/>
              <a:t>If you need authentication flows not covered by </a:t>
            </a:r>
            <a:r>
              <a:rPr lang="en-US" dirty="0" err="1" smtClean="0"/>
              <a:t>WebAuthenticationBroker</a:t>
            </a:r>
            <a:endParaRPr lang="en-US" dirty="0" smtClean="0"/>
          </a:p>
          <a:p>
            <a:pPr lvl="2"/>
            <a:r>
              <a:rPr lang="en-US" dirty="0" smtClean="0"/>
              <a:t>direct username/password, app identity</a:t>
            </a:r>
          </a:p>
          <a:p>
            <a:r>
              <a:rPr lang="en-US" dirty="0" smtClean="0"/>
              <a:t>A future ADAL .NET release will use WAM on Win10</a:t>
            </a:r>
            <a:endParaRPr lang="en-US" dirty="0"/>
          </a:p>
        </p:txBody>
      </p:sp>
      <p:sp>
        <p:nvSpPr>
          <p:cNvPr id="3" name="Title 2"/>
          <p:cNvSpPr>
            <a:spLocks noGrp="1"/>
          </p:cNvSpPr>
          <p:nvPr>
            <p:ph type="title"/>
          </p:nvPr>
        </p:nvSpPr>
        <p:spPr/>
        <p:txBody>
          <a:bodyPr/>
          <a:lstStyle/>
          <a:p>
            <a:r>
              <a:rPr lang="en-US" dirty="0" smtClean="0"/>
              <a:t>ADAL or </a:t>
            </a:r>
            <a:r>
              <a:rPr lang="en-US" dirty="0" err="1" smtClean="0"/>
              <a:t>WebAccountManager</a:t>
            </a:r>
            <a:r>
              <a:rPr lang="en-US" dirty="0" smtClean="0"/>
              <a:t>?</a:t>
            </a:r>
            <a:endParaRPr lang="en-US" dirty="0"/>
          </a:p>
        </p:txBody>
      </p:sp>
    </p:spTree>
    <p:extLst>
      <p:ext uri="{BB962C8B-B14F-4D97-AF65-F5344CB8AC3E}">
        <p14:creationId xmlns:p14="http://schemas.microsoft.com/office/powerpoint/2010/main" val="32172039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53363"/>
          </a:xfrm>
        </p:spPr>
        <p:txBody>
          <a:bodyPr/>
          <a:lstStyle/>
          <a:p>
            <a:r>
              <a:rPr lang="en-US" dirty="0" smtClean="0">
                <a:hlinkClick r:id="rId2"/>
              </a:rPr>
              <a:t>OSS Objective C library</a:t>
            </a:r>
            <a:endParaRPr lang="en-US" dirty="0" smtClean="0"/>
          </a:p>
          <a:p>
            <a:r>
              <a:rPr lang="en-US" dirty="0" smtClean="0"/>
              <a:t>How to get it: source ZIP, </a:t>
            </a:r>
            <a:r>
              <a:rPr lang="en-US" dirty="0" err="1" smtClean="0"/>
              <a:t>Cocoapods</a:t>
            </a:r>
            <a:endParaRPr lang="en-US" dirty="0" smtClean="0"/>
          </a:p>
          <a:p>
            <a:r>
              <a:rPr lang="en-US" dirty="0" smtClean="0"/>
              <a:t>Persistent cache via </a:t>
            </a:r>
            <a:r>
              <a:rPr lang="en-US" dirty="0" err="1" smtClean="0"/>
              <a:t>KeyChain</a:t>
            </a:r>
            <a:endParaRPr lang="en-US" dirty="0" smtClean="0"/>
          </a:p>
          <a:p>
            <a:pPr lvl="1"/>
            <a:r>
              <a:rPr lang="en-US" dirty="0" smtClean="0"/>
              <a:t>Apps from the same publisher can share tokens</a:t>
            </a:r>
          </a:p>
          <a:p>
            <a:r>
              <a:rPr lang="en-US" dirty="0" smtClean="0"/>
              <a:t>NTLM</a:t>
            </a:r>
          </a:p>
          <a:p>
            <a:endParaRPr lang="en-US" dirty="0"/>
          </a:p>
        </p:txBody>
      </p:sp>
      <p:sp>
        <p:nvSpPr>
          <p:cNvPr id="3" name="Title 2"/>
          <p:cNvSpPr>
            <a:spLocks noGrp="1"/>
          </p:cNvSpPr>
          <p:nvPr>
            <p:ph type="title"/>
          </p:nvPr>
        </p:nvSpPr>
        <p:spPr/>
        <p:txBody>
          <a:bodyPr/>
          <a:lstStyle/>
          <a:p>
            <a:r>
              <a:rPr lang="en-US" dirty="0" smtClean="0"/>
              <a:t>ADAL iOS</a:t>
            </a:r>
            <a:endParaRPr lang="en-US" dirty="0"/>
          </a:p>
        </p:txBody>
      </p:sp>
    </p:spTree>
    <p:extLst>
      <p:ext uri="{BB962C8B-B14F-4D97-AF65-F5344CB8AC3E}">
        <p14:creationId xmlns:p14="http://schemas.microsoft.com/office/powerpoint/2010/main" val="11778305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69135"/>
          </a:xfrm>
        </p:spPr>
        <p:txBody>
          <a:bodyPr/>
          <a:lstStyle/>
          <a:p>
            <a:r>
              <a:rPr lang="en-US" dirty="0" smtClean="0">
                <a:hlinkClick r:id="rId2"/>
              </a:rPr>
              <a:t>OSS Java library</a:t>
            </a:r>
            <a:endParaRPr lang="en-US" dirty="0" smtClean="0"/>
          </a:p>
          <a:p>
            <a:r>
              <a:rPr lang="en-US" dirty="0" smtClean="0"/>
              <a:t>How to get it: source ZIP, </a:t>
            </a:r>
            <a:r>
              <a:rPr lang="en-US" dirty="0" err="1" smtClean="0"/>
              <a:t>git</a:t>
            </a:r>
            <a:r>
              <a:rPr lang="en-US" dirty="0" smtClean="0"/>
              <a:t> clone, </a:t>
            </a:r>
            <a:r>
              <a:rPr lang="en-US" dirty="0" err="1" smtClean="0"/>
              <a:t>Gradle</a:t>
            </a:r>
            <a:r>
              <a:rPr lang="en-US" dirty="0" smtClean="0"/>
              <a:t>, Maven</a:t>
            </a:r>
          </a:p>
          <a:p>
            <a:r>
              <a:rPr lang="en-US" dirty="0" smtClean="0"/>
              <a:t>Persistent cache on shared preference file</a:t>
            </a:r>
          </a:p>
          <a:p>
            <a:pPr lvl="1"/>
            <a:r>
              <a:rPr lang="en-US" dirty="0" smtClean="0"/>
              <a:t>Encrypted via </a:t>
            </a:r>
            <a:r>
              <a:rPr lang="en-US" dirty="0" err="1" smtClean="0"/>
              <a:t>AndroidKeyStore</a:t>
            </a:r>
            <a:endParaRPr lang="en-US" dirty="0" smtClean="0"/>
          </a:p>
          <a:p>
            <a:r>
              <a:rPr lang="en-US" dirty="0" smtClean="0"/>
              <a:t>Integrated with the Account Manager</a:t>
            </a:r>
          </a:p>
          <a:p>
            <a:pPr lvl="1"/>
            <a:r>
              <a:rPr lang="en-US" dirty="0" smtClean="0"/>
              <a:t>Via Azure Authenticator </a:t>
            </a:r>
            <a:r>
              <a:rPr lang="en-US" dirty="0"/>
              <a:t>app - </a:t>
            </a:r>
            <a:r>
              <a:rPr lang="en-US" dirty="0">
                <a:hlinkClick r:id="rId3"/>
              </a:rPr>
              <a:t>https://</a:t>
            </a:r>
            <a:r>
              <a:rPr lang="en-US" dirty="0" smtClean="0">
                <a:hlinkClick r:id="rId3"/>
              </a:rPr>
              <a:t>play.google.com/store/apps/details?id=com.azure.authenticator</a:t>
            </a:r>
            <a:r>
              <a:rPr lang="en-US" dirty="0" smtClean="0"/>
              <a:t>  </a:t>
            </a:r>
          </a:p>
          <a:p>
            <a:r>
              <a:rPr lang="en-US" dirty="0" smtClean="0"/>
              <a:t>NTLM</a:t>
            </a:r>
          </a:p>
          <a:p>
            <a:endParaRPr lang="en-US" dirty="0"/>
          </a:p>
        </p:txBody>
      </p:sp>
      <p:sp>
        <p:nvSpPr>
          <p:cNvPr id="3" name="Title 2"/>
          <p:cNvSpPr>
            <a:spLocks noGrp="1"/>
          </p:cNvSpPr>
          <p:nvPr>
            <p:ph type="title"/>
          </p:nvPr>
        </p:nvSpPr>
        <p:spPr/>
        <p:txBody>
          <a:bodyPr/>
          <a:lstStyle/>
          <a:p>
            <a:r>
              <a:rPr lang="en-US" dirty="0" smtClean="0"/>
              <a:t>ADAL Android</a:t>
            </a:r>
            <a:endParaRPr lang="en-US" dirty="0"/>
          </a:p>
        </p:txBody>
      </p:sp>
    </p:spTree>
    <p:extLst>
      <p:ext uri="{BB962C8B-B14F-4D97-AF65-F5344CB8AC3E}">
        <p14:creationId xmlns:p14="http://schemas.microsoft.com/office/powerpoint/2010/main" val="10117996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012730"/>
          </a:xfrm>
        </p:spPr>
        <p:txBody>
          <a:bodyPr/>
          <a:lstStyle/>
          <a:p>
            <a:r>
              <a:rPr lang="en-US" sz="6000" dirty="0" smtClean="0"/>
              <a:t>Targeting Multiple Platforms at Once: </a:t>
            </a:r>
            <a:r>
              <a:rPr lang="en-US" dirty="0" smtClean="0"/>
              <a:t/>
            </a:r>
            <a:br>
              <a:rPr lang="en-US" dirty="0" smtClean="0"/>
            </a:br>
            <a:r>
              <a:rPr lang="en-US" dirty="0" err="1" smtClean="0"/>
              <a:t>Xamarin</a:t>
            </a:r>
            <a:r>
              <a:rPr lang="en-US" dirty="0" smtClean="0"/>
              <a:t>, Apache Cordova</a:t>
            </a:r>
            <a:endParaRPr lang="en-US" dirty="0"/>
          </a:p>
        </p:txBody>
      </p:sp>
    </p:spTree>
    <p:extLst>
      <p:ext uri="{BB962C8B-B14F-4D97-AF65-F5344CB8AC3E}">
        <p14:creationId xmlns:p14="http://schemas.microsoft.com/office/powerpoint/2010/main" val="19542534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Use C# to target popular mobile platforms</a:t>
            </a:r>
          </a:p>
          <a:p>
            <a:r>
              <a:rPr lang="en-US" dirty="0" smtClean="0"/>
              <a:t>Reuse code across multiple platforms</a:t>
            </a:r>
            <a:endParaRPr lang="en-US" dirty="0"/>
          </a:p>
        </p:txBody>
      </p:sp>
      <p:sp>
        <p:nvSpPr>
          <p:cNvPr id="3" name="Title 2"/>
          <p:cNvSpPr>
            <a:spLocks noGrp="1"/>
          </p:cNvSpPr>
          <p:nvPr>
            <p:ph type="title"/>
          </p:nvPr>
        </p:nvSpPr>
        <p:spPr/>
        <p:txBody>
          <a:bodyPr/>
          <a:lstStyle/>
          <a:p>
            <a:r>
              <a:rPr lang="en-US" dirty="0" err="1" smtClean="0"/>
              <a:t>Xamarin</a:t>
            </a:r>
            <a:endParaRPr lang="en-US" dirty="0"/>
          </a:p>
        </p:txBody>
      </p:sp>
      <p:sp>
        <p:nvSpPr>
          <p:cNvPr id="4" name="Rectangle 3"/>
          <p:cNvSpPr/>
          <p:nvPr/>
        </p:nvSpPr>
        <p:spPr bwMode="auto">
          <a:xfrm>
            <a:off x="2941637" y="4945062"/>
            <a:ext cx="6140110" cy="1524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Shared C# code</a:t>
            </a:r>
          </a:p>
        </p:txBody>
      </p:sp>
      <p:sp>
        <p:nvSpPr>
          <p:cNvPr id="5" name="Rectangle 4"/>
          <p:cNvSpPr/>
          <p:nvPr/>
        </p:nvSpPr>
        <p:spPr bwMode="auto">
          <a:xfrm>
            <a:off x="2941637" y="3822911"/>
            <a:ext cx="1872910" cy="1012447"/>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iOS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5075237" y="3822911"/>
            <a:ext cx="1872910" cy="101244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Android</a:t>
            </a:r>
          </a:p>
        </p:txBody>
      </p:sp>
      <p:sp>
        <p:nvSpPr>
          <p:cNvPr id="7" name="Rectangle 6"/>
          <p:cNvSpPr/>
          <p:nvPr/>
        </p:nvSpPr>
        <p:spPr bwMode="auto">
          <a:xfrm>
            <a:off x="7208837" y="3822911"/>
            <a:ext cx="1872910" cy="101244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Win8+ Store</a:t>
            </a:r>
          </a:p>
        </p:txBody>
      </p:sp>
      <p:pic>
        <p:nvPicPr>
          <p:cNvPr id="8" name="Picture 7"/>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627437" y="3177480"/>
            <a:ext cx="651560" cy="5357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837" y="3177480"/>
            <a:ext cx="583473" cy="58347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237" y="3200971"/>
            <a:ext cx="517254" cy="567088"/>
          </a:xfrm>
          <a:prstGeom prst="rect">
            <a:avLst/>
          </a:prstGeom>
        </p:spPr>
      </p:pic>
    </p:spTree>
    <p:extLst>
      <p:ext uri="{BB962C8B-B14F-4D97-AF65-F5344CB8AC3E}">
        <p14:creationId xmlns:p14="http://schemas.microsoft.com/office/powerpoint/2010/main" val="318532354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3551237" y="3160369"/>
            <a:ext cx="2539954" cy="1373034"/>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C# iOS Project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04213" y="3160369"/>
            <a:ext cx="2558468" cy="3557511"/>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 v3 </a:t>
            </a:r>
            <a:r>
              <a:rPr lang="en-US" dirty="0" err="1" smtClean="0">
                <a:gradFill>
                  <a:gsLst>
                    <a:gs pos="0">
                      <a:srgbClr val="FFFFFF"/>
                    </a:gs>
                    <a:gs pos="100000">
                      <a:srgbClr val="FFFFFF"/>
                    </a:gs>
                  </a:gsLst>
                  <a:lin ang="5400000" scaled="0"/>
                </a:gradFill>
                <a:ea typeface="Segoe UI" pitchFamily="34" charset="0"/>
                <a:cs typeface="Segoe UI" pitchFamily="34" charset="0"/>
              </a:rPr>
              <a:t>Nuget</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0"/>
          </p:nvPr>
        </p:nvSpPr>
        <p:spPr>
          <a:xfrm>
            <a:off x="274638" y="1212850"/>
            <a:ext cx="11887200" cy="1329595"/>
          </a:xfrm>
        </p:spPr>
        <p:txBody>
          <a:bodyPr/>
          <a:lstStyle/>
          <a:p>
            <a:r>
              <a:rPr lang="en-US" sz="2400" dirty="0" smtClean="0"/>
              <a:t>A PCL containing all the main primitives</a:t>
            </a:r>
          </a:p>
          <a:p>
            <a:r>
              <a:rPr lang="en-US" sz="2400" dirty="0" smtClean="0"/>
              <a:t>Platform specific assemblies handling presentation, token storage</a:t>
            </a:r>
          </a:p>
          <a:p>
            <a:r>
              <a:rPr lang="en-US" sz="2400" dirty="0" smtClean="0"/>
              <a:t>Dynamic dependency injection</a:t>
            </a:r>
            <a:endParaRPr lang="en-US" sz="2400" dirty="0"/>
          </a:p>
        </p:txBody>
      </p:sp>
      <p:sp>
        <p:nvSpPr>
          <p:cNvPr id="3" name="Title 2"/>
          <p:cNvSpPr>
            <a:spLocks noGrp="1"/>
          </p:cNvSpPr>
          <p:nvPr>
            <p:ph type="title"/>
          </p:nvPr>
        </p:nvSpPr>
        <p:spPr/>
        <p:txBody>
          <a:bodyPr/>
          <a:lstStyle/>
          <a:p>
            <a:r>
              <a:rPr lang="en-US" dirty="0" smtClean="0"/>
              <a:t>ADAL v3 and </a:t>
            </a:r>
            <a:r>
              <a:rPr lang="en-US" dirty="0" err="1" smtClean="0"/>
              <a:t>Xamarin</a:t>
            </a:r>
            <a:endParaRPr lang="en-US" dirty="0"/>
          </a:p>
        </p:txBody>
      </p:sp>
      <p:sp>
        <p:nvSpPr>
          <p:cNvPr id="26" name="Rectangle 25"/>
          <p:cNvSpPr/>
          <p:nvPr/>
        </p:nvSpPr>
        <p:spPr bwMode="auto">
          <a:xfrm>
            <a:off x="3589876" y="4610205"/>
            <a:ext cx="8326932" cy="206677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PCL Project</a:t>
            </a:r>
          </a:p>
        </p:txBody>
      </p:sp>
      <p:sp>
        <p:nvSpPr>
          <p:cNvPr id="28" name="Rectangle 27"/>
          <p:cNvSpPr/>
          <p:nvPr/>
        </p:nvSpPr>
        <p:spPr bwMode="auto">
          <a:xfrm>
            <a:off x="6444726" y="3129293"/>
            <a:ext cx="2539954" cy="137303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C# Android Project</a:t>
            </a:r>
          </a:p>
        </p:txBody>
      </p:sp>
      <p:sp>
        <p:nvSpPr>
          <p:cNvPr id="29" name="Rectangle 28"/>
          <p:cNvSpPr/>
          <p:nvPr/>
        </p:nvSpPr>
        <p:spPr bwMode="auto">
          <a:xfrm>
            <a:off x="9338215" y="3129293"/>
            <a:ext cx="2539954" cy="137303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C# Windows Project</a:t>
            </a:r>
          </a:p>
        </p:txBody>
      </p:sp>
      <p:pic>
        <p:nvPicPr>
          <p:cNvPr id="30" name="Picture 29"/>
          <p:cNvPicPr>
            <a:picLocks noChangeAspect="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4495434" y="2454327"/>
            <a:ext cx="651560" cy="5357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637" y="2446134"/>
            <a:ext cx="583473" cy="583473"/>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565" y="2454327"/>
            <a:ext cx="517254" cy="567088"/>
          </a:xfrm>
          <a:prstGeom prst="rect">
            <a:avLst/>
          </a:prstGeom>
        </p:spPr>
      </p:pic>
      <p:grpSp>
        <p:nvGrpSpPr>
          <p:cNvPr id="59" name="Group 58"/>
          <p:cNvGrpSpPr/>
          <p:nvPr/>
        </p:nvGrpSpPr>
        <p:grpSpPr>
          <a:xfrm>
            <a:off x="509558" y="3422644"/>
            <a:ext cx="914400" cy="685327"/>
            <a:chOff x="588514" y="2945226"/>
            <a:chExt cx="914400" cy="685327"/>
          </a:xfrm>
        </p:grpSpPr>
        <p:grpSp>
          <p:nvGrpSpPr>
            <p:cNvPr id="47" name="Group 46"/>
            <p:cNvGrpSpPr/>
            <p:nvPr/>
          </p:nvGrpSpPr>
          <p:grpSpPr>
            <a:xfrm>
              <a:off x="588514" y="2945226"/>
              <a:ext cx="914400" cy="457200"/>
              <a:chOff x="726069" y="2945226"/>
              <a:chExt cx="914400" cy="457200"/>
            </a:xfrm>
          </p:grpSpPr>
          <p:sp>
            <p:nvSpPr>
              <p:cNvPr id="4" name="Rectangle 3"/>
              <p:cNvSpPr/>
              <p:nvPr/>
            </p:nvSpPr>
            <p:spPr bwMode="auto">
              <a:xfrm>
                <a:off x="726069" y="2945226"/>
                <a:ext cx="914400" cy="457200"/>
              </a:xfrm>
              <a:prstGeom prst="rect">
                <a:avLst/>
              </a:prstGeom>
              <a:solidFill>
                <a:schemeClr val="accent2">
                  <a:lumMod val="75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Rectangle 52"/>
            <p:cNvSpPr/>
            <p:nvPr/>
          </p:nvSpPr>
          <p:spPr>
            <a:xfrm>
              <a:off x="826744" y="3353554"/>
              <a:ext cx="43794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PCL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a:off x="1758601" y="3422644"/>
            <a:ext cx="914400" cy="691733"/>
            <a:chOff x="1837557" y="2945226"/>
            <a:chExt cx="914400" cy="691733"/>
          </a:xfrm>
        </p:grpSpPr>
        <p:grpSp>
          <p:nvGrpSpPr>
            <p:cNvPr id="49" name="Group 48"/>
            <p:cNvGrpSpPr/>
            <p:nvPr/>
          </p:nvGrpSpPr>
          <p:grpSpPr>
            <a:xfrm>
              <a:off x="1837557" y="2945226"/>
              <a:ext cx="914400" cy="457200"/>
              <a:chOff x="726069" y="4194906"/>
              <a:chExt cx="914400" cy="457200"/>
            </a:xfrm>
          </p:grpSpPr>
          <p:sp>
            <p:nvSpPr>
              <p:cNvPr id="5" name="Rectangle 4"/>
              <p:cNvSpPr/>
              <p:nvPr/>
            </p:nvSpPr>
            <p:spPr bwMode="auto">
              <a:xfrm>
                <a:off x="726069" y="4194906"/>
                <a:ext cx="914400" cy="457200"/>
              </a:xfrm>
              <a:prstGeom prst="rect">
                <a:avLst/>
              </a:prstGeom>
              <a:solidFill>
                <a:schemeClr val="bg2">
                  <a:lumMod val="40000"/>
                  <a:lumOff val="6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35" name="Group 34"/>
              <p:cNvGrpSpPr/>
              <p:nvPr/>
            </p:nvGrpSpPr>
            <p:grpSpPr>
              <a:xfrm>
                <a:off x="935994" y="4289054"/>
                <a:ext cx="494550" cy="253290"/>
                <a:chOff x="935994" y="3672021"/>
                <a:chExt cx="494550" cy="253290"/>
              </a:xfrm>
            </p:grpSpPr>
            <p:pic>
              <p:nvPicPr>
                <p:cNvPr id="36" name="Picture 35"/>
                <p:cNvPicPr>
                  <a:picLocks noChangeAspect="1"/>
                </p:cNvPicPr>
                <p:nvPr/>
              </p:nvPicPr>
              <p:blipFill>
                <a:blip r:embed="rId7"/>
                <a:stretch>
                  <a:fillRect/>
                </a:stretch>
              </p:blipFill>
              <p:spPr>
                <a:xfrm>
                  <a:off x="935994" y="3672021"/>
                  <a:ext cx="189750" cy="253290"/>
                </a:xfrm>
                <a:prstGeom prst="rect">
                  <a:avLst/>
                </a:prstGeom>
              </p:spPr>
            </p:pic>
            <p:pic>
              <p:nvPicPr>
                <p:cNvPr id="37" name="Picture 36"/>
                <p:cNvPicPr>
                  <a:picLocks noChangeAspect="1"/>
                </p:cNvPicPr>
                <p:nvPr/>
              </p:nvPicPr>
              <p:blipFill>
                <a:blip r:embed="rId8"/>
                <a:stretch>
                  <a:fillRect/>
                </a:stretch>
              </p:blipFill>
              <p:spPr>
                <a:xfrm>
                  <a:off x="1216508" y="3673907"/>
                  <a:ext cx="214036" cy="249517"/>
                </a:xfrm>
                <a:prstGeom prst="rect">
                  <a:avLst/>
                </a:prstGeom>
              </p:spPr>
            </p:pic>
          </p:grpSp>
        </p:grpSp>
        <p:sp>
          <p:nvSpPr>
            <p:cNvPr id="54" name="Rectangle 53"/>
            <p:cNvSpPr/>
            <p:nvPr/>
          </p:nvSpPr>
          <p:spPr>
            <a:xfrm>
              <a:off x="2085405" y="3359960"/>
              <a:ext cx="418704"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iOS</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2" name="Group 61"/>
          <p:cNvGrpSpPr/>
          <p:nvPr/>
        </p:nvGrpSpPr>
        <p:grpSpPr>
          <a:xfrm>
            <a:off x="1758601" y="4205176"/>
            <a:ext cx="914400" cy="678689"/>
            <a:chOff x="1837557" y="3727758"/>
            <a:chExt cx="914400" cy="678689"/>
          </a:xfrm>
        </p:grpSpPr>
        <p:grpSp>
          <p:nvGrpSpPr>
            <p:cNvPr id="50" name="Group 49"/>
            <p:cNvGrpSpPr/>
            <p:nvPr/>
          </p:nvGrpSpPr>
          <p:grpSpPr>
            <a:xfrm>
              <a:off x="1837557" y="3727758"/>
              <a:ext cx="914400" cy="457200"/>
              <a:chOff x="726069" y="4819746"/>
              <a:chExt cx="914400" cy="457200"/>
            </a:xfrm>
          </p:grpSpPr>
          <p:sp>
            <p:nvSpPr>
              <p:cNvPr id="6" name="Rectangle 5"/>
              <p:cNvSpPr/>
              <p:nvPr/>
            </p:nvSpPr>
            <p:spPr bwMode="auto">
              <a:xfrm>
                <a:off x="726069" y="4819746"/>
                <a:ext cx="914400" cy="457200"/>
              </a:xfrm>
              <a:prstGeom prst="rect">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935994" y="4921701"/>
                <a:ext cx="494550" cy="253290"/>
                <a:chOff x="935994" y="3672021"/>
                <a:chExt cx="494550" cy="253290"/>
              </a:xfrm>
            </p:grpSpPr>
            <p:pic>
              <p:nvPicPr>
                <p:cNvPr id="39" name="Picture 38"/>
                <p:cNvPicPr>
                  <a:picLocks noChangeAspect="1"/>
                </p:cNvPicPr>
                <p:nvPr/>
              </p:nvPicPr>
              <p:blipFill>
                <a:blip r:embed="rId7"/>
                <a:stretch>
                  <a:fillRect/>
                </a:stretch>
              </p:blipFill>
              <p:spPr>
                <a:xfrm>
                  <a:off x="935994" y="3672021"/>
                  <a:ext cx="189750" cy="253290"/>
                </a:xfrm>
                <a:prstGeom prst="rect">
                  <a:avLst/>
                </a:prstGeom>
              </p:spPr>
            </p:pic>
            <p:pic>
              <p:nvPicPr>
                <p:cNvPr id="40" name="Picture 39"/>
                <p:cNvPicPr>
                  <a:picLocks noChangeAspect="1"/>
                </p:cNvPicPr>
                <p:nvPr/>
              </p:nvPicPr>
              <p:blipFill>
                <a:blip r:embed="rId8"/>
                <a:stretch>
                  <a:fillRect/>
                </a:stretch>
              </p:blipFill>
              <p:spPr>
                <a:xfrm>
                  <a:off x="1216508" y="3673907"/>
                  <a:ext cx="214036" cy="249517"/>
                </a:xfrm>
                <a:prstGeom prst="rect">
                  <a:avLst/>
                </a:prstGeom>
              </p:spPr>
            </p:pic>
          </p:grpSp>
        </p:grpSp>
        <p:sp>
          <p:nvSpPr>
            <p:cNvPr id="55" name="Rectangle 54"/>
            <p:cNvSpPr/>
            <p:nvPr/>
          </p:nvSpPr>
          <p:spPr>
            <a:xfrm>
              <a:off x="1929336" y="4129448"/>
              <a:ext cx="730842"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Android</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 name="Group 62"/>
          <p:cNvGrpSpPr/>
          <p:nvPr/>
        </p:nvGrpSpPr>
        <p:grpSpPr>
          <a:xfrm>
            <a:off x="419428" y="4212053"/>
            <a:ext cx="1094660" cy="678042"/>
            <a:chOff x="498384" y="3734635"/>
            <a:chExt cx="1094660" cy="678042"/>
          </a:xfrm>
        </p:grpSpPr>
        <p:grpSp>
          <p:nvGrpSpPr>
            <p:cNvPr id="48" name="Group 47"/>
            <p:cNvGrpSpPr/>
            <p:nvPr/>
          </p:nvGrpSpPr>
          <p:grpSpPr>
            <a:xfrm>
              <a:off x="588514" y="3734635"/>
              <a:ext cx="914400" cy="457200"/>
              <a:chOff x="726069" y="3570066"/>
              <a:chExt cx="914400" cy="457200"/>
            </a:xfrm>
          </p:grpSpPr>
          <p:sp>
            <p:nvSpPr>
              <p:cNvPr id="8" name="Rectangle 7"/>
              <p:cNvSpPr/>
              <p:nvPr/>
            </p:nvSpPr>
            <p:spPr bwMode="auto">
              <a:xfrm>
                <a:off x="726069" y="3570066"/>
                <a:ext cx="914400" cy="457200"/>
              </a:xfrm>
              <a:prstGeom prst="rect">
                <a:avLst/>
              </a:prstGeom>
              <a:solidFill>
                <a:schemeClr val="accent4"/>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935994" y="3672021"/>
                <a:ext cx="494550" cy="253290"/>
                <a:chOff x="935994" y="3672021"/>
                <a:chExt cx="494550" cy="253290"/>
              </a:xfrm>
            </p:grpSpPr>
            <p:pic>
              <p:nvPicPr>
                <p:cNvPr id="13" name="Picture 12"/>
                <p:cNvPicPr>
                  <a:picLocks noChangeAspect="1"/>
                </p:cNvPicPr>
                <p:nvPr/>
              </p:nvPicPr>
              <p:blipFill>
                <a:blip r:embed="rId7"/>
                <a:stretch>
                  <a:fillRect/>
                </a:stretch>
              </p:blipFill>
              <p:spPr>
                <a:xfrm>
                  <a:off x="935994" y="3672021"/>
                  <a:ext cx="189750" cy="253290"/>
                </a:xfrm>
                <a:prstGeom prst="rect">
                  <a:avLst/>
                </a:prstGeom>
              </p:spPr>
            </p:pic>
            <p:pic>
              <p:nvPicPr>
                <p:cNvPr id="17" name="Picture 16"/>
                <p:cNvPicPr>
                  <a:picLocks noChangeAspect="1"/>
                </p:cNvPicPr>
                <p:nvPr/>
              </p:nvPicPr>
              <p:blipFill>
                <a:blip r:embed="rId8"/>
                <a:stretch>
                  <a:fillRect/>
                </a:stretch>
              </p:blipFill>
              <p:spPr>
                <a:xfrm>
                  <a:off x="1216508" y="3673907"/>
                  <a:ext cx="214036" cy="249517"/>
                </a:xfrm>
                <a:prstGeom prst="rect">
                  <a:avLst/>
                </a:prstGeom>
              </p:spPr>
            </p:pic>
          </p:grpSp>
        </p:grpSp>
        <p:sp>
          <p:nvSpPr>
            <p:cNvPr id="56" name="Rectangle 55"/>
            <p:cNvSpPr/>
            <p:nvPr/>
          </p:nvSpPr>
          <p:spPr>
            <a:xfrm>
              <a:off x="498384" y="4135678"/>
              <a:ext cx="109466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.NET Desktop</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4" name="Group 63"/>
          <p:cNvGrpSpPr/>
          <p:nvPr/>
        </p:nvGrpSpPr>
        <p:grpSpPr>
          <a:xfrm>
            <a:off x="339105" y="5001461"/>
            <a:ext cx="1200778" cy="679929"/>
            <a:chOff x="418061" y="4524043"/>
            <a:chExt cx="1200778" cy="679929"/>
          </a:xfrm>
        </p:grpSpPr>
        <p:grpSp>
          <p:nvGrpSpPr>
            <p:cNvPr id="51" name="Group 50"/>
            <p:cNvGrpSpPr/>
            <p:nvPr/>
          </p:nvGrpSpPr>
          <p:grpSpPr>
            <a:xfrm>
              <a:off x="588514" y="4524043"/>
              <a:ext cx="914400" cy="457200"/>
              <a:chOff x="726069" y="5444586"/>
              <a:chExt cx="914400" cy="457200"/>
            </a:xfrm>
          </p:grpSpPr>
          <p:sp>
            <p:nvSpPr>
              <p:cNvPr id="7" name="Rectangle 6"/>
              <p:cNvSpPr/>
              <p:nvPr/>
            </p:nvSpPr>
            <p:spPr bwMode="auto">
              <a:xfrm>
                <a:off x="726069" y="5444586"/>
                <a:ext cx="914400" cy="457200"/>
              </a:xfrm>
              <a:prstGeom prst="rect">
                <a:avLst/>
              </a:prstGeom>
              <a:solidFill>
                <a:schemeClr val="accent4"/>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3"/>
              <p:cNvGrpSpPr/>
              <p:nvPr/>
            </p:nvGrpSpPr>
            <p:grpSpPr>
              <a:xfrm>
                <a:off x="935994" y="5546541"/>
                <a:ext cx="494550" cy="253290"/>
                <a:chOff x="935994" y="3672021"/>
                <a:chExt cx="494550" cy="253290"/>
              </a:xfrm>
            </p:grpSpPr>
            <p:pic>
              <p:nvPicPr>
                <p:cNvPr id="45" name="Picture 44"/>
                <p:cNvPicPr>
                  <a:picLocks noChangeAspect="1"/>
                </p:cNvPicPr>
                <p:nvPr/>
              </p:nvPicPr>
              <p:blipFill>
                <a:blip r:embed="rId7"/>
                <a:stretch>
                  <a:fillRect/>
                </a:stretch>
              </p:blipFill>
              <p:spPr>
                <a:xfrm>
                  <a:off x="935994" y="3672021"/>
                  <a:ext cx="189750" cy="253290"/>
                </a:xfrm>
                <a:prstGeom prst="rect">
                  <a:avLst/>
                </a:prstGeom>
              </p:spPr>
            </p:pic>
            <p:pic>
              <p:nvPicPr>
                <p:cNvPr id="46" name="Picture 45"/>
                <p:cNvPicPr>
                  <a:picLocks noChangeAspect="1"/>
                </p:cNvPicPr>
                <p:nvPr/>
              </p:nvPicPr>
              <p:blipFill>
                <a:blip r:embed="rId8"/>
                <a:stretch>
                  <a:fillRect/>
                </a:stretch>
              </p:blipFill>
              <p:spPr>
                <a:xfrm>
                  <a:off x="1216508" y="3673907"/>
                  <a:ext cx="214036" cy="249517"/>
                </a:xfrm>
                <a:prstGeom prst="rect">
                  <a:avLst/>
                </a:prstGeom>
              </p:spPr>
            </p:pic>
          </p:grpSp>
        </p:grpSp>
        <p:sp>
          <p:nvSpPr>
            <p:cNvPr id="57" name="Rectangle 56"/>
            <p:cNvSpPr/>
            <p:nvPr/>
          </p:nvSpPr>
          <p:spPr>
            <a:xfrm>
              <a:off x="418061" y="4926973"/>
              <a:ext cx="1200778"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Windows Store</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5" name="Group 64"/>
          <p:cNvGrpSpPr/>
          <p:nvPr/>
        </p:nvGrpSpPr>
        <p:grpSpPr>
          <a:xfrm>
            <a:off x="1567147" y="4987707"/>
            <a:ext cx="1322798" cy="885907"/>
            <a:chOff x="1646103" y="4510289"/>
            <a:chExt cx="1322798" cy="885907"/>
          </a:xfrm>
        </p:grpSpPr>
        <p:grpSp>
          <p:nvGrpSpPr>
            <p:cNvPr id="52" name="Group 51"/>
            <p:cNvGrpSpPr/>
            <p:nvPr/>
          </p:nvGrpSpPr>
          <p:grpSpPr>
            <a:xfrm>
              <a:off x="1837557" y="4510289"/>
              <a:ext cx="914400" cy="457200"/>
              <a:chOff x="726069" y="6069426"/>
              <a:chExt cx="914400" cy="457200"/>
            </a:xfrm>
          </p:grpSpPr>
          <p:sp>
            <p:nvSpPr>
              <p:cNvPr id="10" name="Rectangle 9"/>
              <p:cNvSpPr/>
              <p:nvPr/>
            </p:nvSpPr>
            <p:spPr bwMode="auto">
              <a:xfrm>
                <a:off x="726069" y="6069426"/>
                <a:ext cx="914400" cy="457200"/>
              </a:xfrm>
              <a:prstGeom prst="rect">
                <a:avLst/>
              </a:prstGeom>
              <a:solidFill>
                <a:schemeClr val="accent4"/>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935994" y="6171381"/>
                <a:ext cx="494550" cy="253290"/>
                <a:chOff x="935994" y="3672021"/>
                <a:chExt cx="494550" cy="253290"/>
              </a:xfrm>
            </p:grpSpPr>
            <p:pic>
              <p:nvPicPr>
                <p:cNvPr id="42" name="Picture 41"/>
                <p:cNvPicPr>
                  <a:picLocks noChangeAspect="1"/>
                </p:cNvPicPr>
                <p:nvPr/>
              </p:nvPicPr>
              <p:blipFill>
                <a:blip r:embed="rId7"/>
                <a:stretch>
                  <a:fillRect/>
                </a:stretch>
              </p:blipFill>
              <p:spPr>
                <a:xfrm>
                  <a:off x="935994" y="3672021"/>
                  <a:ext cx="189750" cy="253290"/>
                </a:xfrm>
                <a:prstGeom prst="rect">
                  <a:avLst/>
                </a:prstGeom>
              </p:spPr>
            </p:pic>
            <p:pic>
              <p:nvPicPr>
                <p:cNvPr id="43" name="Picture 42"/>
                <p:cNvPicPr>
                  <a:picLocks noChangeAspect="1"/>
                </p:cNvPicPr>
                <p:nvPr/>
              </p:nvPicPr>
              <p:blipFill>
                <a:blip r:embed="rId8"/>
                <a:stretch>
                  <a:fillRect/>
                </a:stretch>
              </p:blipFill>
              <p:spPr>
                <a:xfrm>
                  <a:off x="1216508" y="3673907"/>
                  <a:ext cx="214036" cy="249517"/>
                </a:xfrm>
                <a:prstGeom prst="rect">
                  <a:avLst/>
                </a:prstGeom>
              </p:spPr>
            </p:pic>
          </p:grpSp>
        </p:grpSp>
        <p:sp>
          <p:nvSpPr>
            <p:cNvPr id="58" name="Rectangle 57"/>
            <p:cNvSpPr/>
            <p:nvPr/>
          </p:nvSpPr>
          <p:spPr>
            <a:xfrm>
              <a:off x="1646103" y="4934531"/>
              <a:ext cx="1322798" cy="461665"/>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Windows Phone </a:t>
              </a:r>
            </a:p>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8.1 Store</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1" name="Group 60"/>
          <p:cNvGrpSpPr/>
          <p:nvPr/>
        </p:nvGrpSpPr>
        <p:grpSpPr>
          <a:xfrm>
            <a:off x="4618037" y="5227164"/>
            <a:ext cx="914400" cy="685327"/>
            <a:chOff x="588514" y="2945226"/>
            <a:chExt cx="914400" cy="685327"/>
          </a:xfrm>
        </p:grpSpPr>
        <p:grpSp>
          <p:nvGrpSpPr>
            <p:cNvPr id="66" name="Group 65"/>
            <p:cNvGrpSpPr/>
            <p:nvPr/>
          </p:nvGrpSpPr>
          <p:grpSpPr>
            <a:xfrm>
              <a:off x="588514" y="2945226"/>
              <a:ext cx="914400" cy="457200"/>
              <a:chOff x="726069" y="2945226"/>
              <a:chExt cx="914400" cy="457200"/>
            </a:xfrm>
          </p:grpSpPr>
          <p:sp>
            <p:nvSpPr>
              <p:cNvPr id="68" name="Rectangle 67"/>
              <p:cNvSpPr/>
              <p:nvPr/>
            </p:nvSpPr>
            <p:spPr bwMode="auto">
              <a:xfrm>
                <a:off x="726069" y="2945226"/>
                <a:ext cx="914400" cy="457200"/>
              </a:xfrm>
              <a:prstGeom prst="rect">
                <a:avLst/>
              </a:prstGeom>
              <a:solidFill>
                <a:schemeClr val="accent2">
                  <a:lumMod val="75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69"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7" name="Rectangle 66"/>
            <p:cNvSpPr/>
            <p:nvPr/>
          </p:nvSpPr>
          <p:spPr>
            <a:xfrm>
              <a:off x="826744" y="3353554"/>
              <a:ext cx="43794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PCL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 name="Group 69"/>
          <p:cNvGrpSpPr/>
          <p:nvPr/>
        </p:nvGrpSpPr>
        <p:grpSpPr>
          <a:xfrm>
            <a:off x="4689794" y="3368442"/>
            <a:ext cx="914400" cy="691733"/>
            <a:chOff x="1837557" y="2945226"/>
            <a:chExt cx="914400" cy="691733"/>
          </a:xfrm>
        </p:grpSpPr>
        <p:grpSp>
          <p:nvGrpSpPr>
            <p:cNvPr id="71" name="Group 70"/>
            <p:cNvGrpSpPr/>
            <p:nvPr/>
          </p:nvGrpSpPr>
          <p:grpSpPr>
            <a:xfrm>
              <a:off x="1837557" y="2945226"/>
              <a:ext cx="914400" cy="457200"/>
              <a:chOff x="726069" y="4194906"/>
              <a:chExt cx="914400" cy="457200"/>
            </a:xfrm>
          </p:grpSpPr>
          <p:sp>
            <p:nvSpPr>
              <p:cNvPr id="73" name="Rectangle 72"/>
              <p:cNvSpPr/>
              <p:nvPr/>
            </p:nvSpPr>
            <p:spPr bwMode="auto">
              <a:xfrm>
                <a:off x="726069" y="4194906"/>
                <a:ext cx="914400" cy="457200"/>
              </a:xfrm>
              <a:prstGeom prst="rect">
                <a:avLst/>
              </a:prstGeom>
              <a:solidFill>
                <a:schemeClr val="bg2">
                  <a:lumMod val="40000"/>
                  <a:lumOff val="6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74" name="Group 73"/>
              <p:cNvGrpSpPr/>
              <p:nvPr/>
            </p:nvGrpSpPr>
            <p:grpSpPr>
              <a:xfrm>
                <a:off x="935994" y="4289054"/>
                <a:ext cx="494550" cy="253290"/>
                <a:chOff x="935994" y="3672021"/>
                <a:chExt cx="494550" cy="253290"/>
              </a:xfrm>
            </p:grpSpPr>
            <p:pic>
              <p:nvPicPr>
                <p:cNvPr id="75" name="Picture 74"/>
                <p:cNvPicPr>
                  <a:picLocks noChangeAspect="1"/>
                </p:cNvPicPr>
                <p:nvPr/>
              </p:nvPicPr>
              <p:blipFill>
                <a:blip r:embed="rId7"/>
                <a:stretch>
                  <a:fillRect/>
                </a:stretch>
              </p:blipFill>
              <p:spPr>
                <a:xfrm>
                  <a:off x="935994" y="3672021"/>
                  <a:ext cx="189750" cy="253290"/>
                </a:xfrm>
                <a:prstGeom prst="rect">
                  <a:avLst/>
                </a:prstGeom>
              </p:spPr>
            </p:pic>
            <p:pic>
              <p:nvPicPr>
                <p:cNvPr id="76" name="Picture 75"/>
                <p:cNvPicPr>
                  <a:picLocks noChangeAspect="1"/>
                </p:cNvPicPr>
                <p:nvPr/>
              </p:nvPicPr>
              <p:blipFill>
                <a:blip r:embed="rId8"/>
                <a:stretch>
                  <a:fillRect/>
                </a:stretch>
              </p:blipFill>
              <p:spPr>
                <a:xfrm>
                  <a:off x="1216508" y="3673907"/>
                  <a:ext cx="214036" cy="249517"/>
                </a:xfrm>
                <a:prstGeom prst="rect">
                  <a:avLst/>
                </a:prstGeom>
              </p:spPr>
            </p:pic>
          </p:grpSp>
        </p:grpSp>
        <p:sp>
          <p:nvSpPr>
            <p:cNvPr id="72" name="Rectangle 71"/>
            <p:cNvSpPr/>
            <p:nvPr/>
          </p:nvSpPr>
          <p:spPr>
            <a:xfrm>
              <a:off x="2085405" y="3359960"/>
              <a:ext cx="418704"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iOS</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7" name="Group 76"/>
          <p:cNvGrpSpPr/>
          <p:nvPr/>
        </p:nvGrpSpPr>
        <p:grpSpPr>
          <a:xfrm>
            <a:off x="3641041" y="3421088"/>
            <a:ext cx="914400" cy="685327"/>
            <a:chOff x="588514" y="2945226"/>
            <a:chExt cx="914400" cy="685327"/>
          </a:xfrm>
        </p:grpSpPr>
        <p:grpSp>
          <p:nvGrpSpPr>
            <p:cNvPr id="78" name="Group 77"/>
            <p:cNvGrpSpPr/>
            <p:nvPr/>
          </p:nvGrpSpPr>
          <p:grpSpPr>
            <a:xfrm>
              <a:off x="588514" y="2945226"/>
              <a:ext cx="914400" cy="457200"/>
              <a:chOff x="726069" y="2945226"/>
              <a:chExt cx="914400" cy="457200"/>
            </a:xfrm>
          </p:grpSpPr>
          <p:sp>
            <p:nvSpPr>
              <p:cNvPr id="80" name="Rectangle 79"/>
              <p:cNvSpPr/>
              <p:nvPr/>
            </p:nvSpPr>
            <p:spPr bwMode="auto">
              <a:xfrm>
                <a:off x="726069" y="2945226"/>
                <a:ext cx="914400" cy="457200"/>
              </a:xfrm>
              <a:prstGeom prst="rect">
                <a:avLst/>
              </a:prstGeom>
              <a:solidFill>
                <a:schemeClr val="accent2">
                  <a:lumMod val="75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81"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9" name="Rectangle 78"/>
            <p:cNvSpPr/>
            <p:nvPr/>
          </p:nvSpPr>
          <p:spPr>
            <a:xfrm>
              <a:off x="826744" y="3353554"/>
              <a:ext cx="43794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PCL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59423688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1201398" cy="2511329"/>
          </a:xfrm>
        </p:spPr>
        <p:txBody>
          <a:bodyPr/>
          <a:lstStyle/>
          <a:p>
            <a:r>
              <a:rPr lang="en-US" dirty="0" smtClean="0"/>
              <a:t>DEMO</a:t>
            </a:r>
            <a:br>
              <a:rPr lang="en-US" dirty="0" smtClean="0"/>
            </a:br>
            <a:r>
              <a:rPr lang="en-US" sz="4800" dirty="0" smtClean="0"/>
              <a:t>Getting Azure AD tokens for a C# iOS app</a:t>
            </a:r>
            <a:endParaRPr lang="en-US" sz="4800" dirty="0"/>
          </a:p>
        </p:txBody>
      </p:sp>
    </p:spTree>
    <p:extLst>
      <p:ext uri="{BB962C8B-B14F-4D97-AF65-F5344CB8AC3E}">
        <p14:creationId xmlns:p14="http://schemas.microsoft.com/office/powerpoint/2010/main" val="3277128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274638" y="1212850"/>
            <a:ext cx="11887200" cy="1969770"/>
          </a:xfrm>
        </p:spPr>
        <p:txBody>
          <a:bodyPr/>
          <a:lstStyle/>
          <a:p>
            <a:r>
              <a:rPr lang="en-US" dirty="0"/>
              <a:t>Develop </a:t>
            </a:r>
            <a:r>
              <a:rPr lang="en-US" dirty="0" smtClean="0"/>
              <a:t>Cross Platform Mobile Apps </a:t>
            </a:r>
            <a:r>
              <a:rPr lang="en-US" dirty="0"/>
              <a:t>with Azure Active Directory</a:t>
            </a:r>
          </a:p>
          <a:p>
            <a:r>
              <a:rPr lang="en-US" dirty="0" smtClean="0">
                <a:solidFill>
                  <a:schemeClr val="accent3">
                    <a:lumMod val="60000"/>
                    <a:lumOff val="40000"/>
                  </a:schemeClr>
                </a:solidFill>
              </a:rPr>
              <a:t>Develop Web Apps with Azure Active Directory</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372688739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JavaScript façade to native ADALs</a:t>
            </a:r>
            <a:endParaRPr lang="en-US" dirty="0"/>
          </a:p>
        </p:txBody>
      </p:sp>
      <p:sp>
        <p:nvSpPr>
          <p:cNvPr id="3" name="Title 2"/>
          <p:cNvSpPr>
            <a:spLocks noGrp="1"/>
          </p:cNvSpPr>
          <p:nvPr>
            <p:ph type="title"/>
          </p:nvPr>
        </p:nvSpPr>
        <p:spPr/>
        <p:txBody>
          <a:bodyPr/>
          <a:lstStyle/>
          <a:p>
            <a:r>
              <a:rPr lang="en-US" dirty="0" smtClean="0"/>
              <a:t>Apache Cordova Plugin for ADAL</a:t>
            </a:r>
            <a:endParaRPr lang="en-US" dirty="0"/>
          </a:p>
        </p:txBody>
      </p:sp>
      <p:sp>
        <p:nvSpPr>
          <p:cNvPr id="106" name="Rectangle 105"/>
          <p:cNvSpPr/>
          <p:nvPr/>
        </p:nvSpPr>
        <p:spPr>
          <a:xfrm>
            <a:off x="655637" y="2125662"/>
            <a:ext cx="3805827" cy="4432327"/>
          </a:xfrm>
          <a:prstGeom prst="rect">
            <a:avLst/>
          </a:prstGeom>
          <a:noFill/>
          <a:ln w="38100">
            <a:solidFill>
              <a:srgbClr val="0000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endParaRPr lang="en-US" sz="1100" dirty="0">
              <a:gradFill>
                <a:gsLst>
                  <a:gs pos="0">
                    <a:srgbClr val="FFFFFF"/>
                  </a:gs>
                  <a:gs pos="100000">
                    <a:srgbClr val="FFFFFF"/>
                  </a:gs>
                </a:gsLst>
                <a:lin ang="5400000" scaled="0"/>
              </a:gradFill>
            </a:endParaRPr>
          </a:p>
        </p:txBody>
      </p:sp>
      <p:sp>
        <p:nvSpPr>
          <p:cNvPr id="107" name="Rectangle 106"/>
          <p:cNvSpPr/>
          <p:nvPr/>
        </p:nvSpPr>
        <p:spPr>
          <a:xfrm>
            <a:off x="1060474" y="2495224"/>
            <a:ext cx="3055161" cy="2363019"/>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108" name="Can 107"/>
          <p:cNvSpPr/>
          <p:nvPr/>
        </p:nvSpPr>
        <p:spPr bwMode="auto">
          <a:xfrm>
            <a:off x="1233021" y="5172971"/>
            <a:ext cx="2730517" cy="1218303"/>
          </a:xfrm>
          <a:prstGeom prst="can">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109" name="Rectangle 108"/>
          <p:cNvSpPr/>
          <p:nvPr/>
        </p:nvSpPr>
        <p:spPr>
          <a:xfrm>
            <a:off x="1060475" y="5010899"/>
            <a:ext cx="3055160" cy="1456575"/>
          </a:xfrm>
          <a:prstGeom prst="rect">
            <a:avLst/>
          </a:prstGeom>
          <a:noFill/>
          <a:ln w="28575">
            <a:solidFill>
              <a:schemeClr val="tx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1100" dirty="0">
              <a:solidFill>
                <a:schemeClr val="bg2">
                  <a:lumMod val="85000"/>
                </a:schemeClr>
              </a:solidFill>
            </a:endParaRPr>
          </a:p>
        </p:txBody>
      </p:sp>
      <p:grpSp>
        <p:nvGrpSpPr>
          <p:cNvPr id="110" name="Group 109"/>
          <p:cNvGrpSpPr/>
          <p:nvPr/>
        </p:nvGrpSpPr>
        <p:grpSpPr>
          <a:xfrm>
            <a:off x="4263696" y="5188672"/>
            <a:ext cx="914400" cy="1610999"/>
            <a:chOff x="6599237" y="4259262"/>
            <a:chExt cx="914400" cy="1610999"/>
          </a:xfrm>
        </p:grpSpPr>
        <p:sp>
          <p:nvSpPr>
            <p:cNvPr id="111" name="Rounded Rectangle 110"/>
            <p:cNvSpPr/>
            <p:nvPr/>
          </p:nvSpPr>
          <p:spPr bwMode="auto">
            <a:xfrm>
              <a:off x="6599237" y="4259262"/>
              <a:ext cx="914400" cy="1610999"/>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6637337" y="4516014"/>
              <a:ext cx="838200" cy="1023283"/>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13" name="Oval 112"/>
            <p:cNvSpPr/>
            <p:nvPr/>
          </p:nvSpPr>
          <p:spPr bwMode="auto">
            <a:xfrm>
              <a:off x="6980237" y="5628579"/>
              <a:ext cx="152400" cy="152400"/>
            </a:xfrm>
            <a:prstGeom prst="ellipse">
              <a:avLst/>
            </a:prstGeom>
            <a:solidFill>
              <a:schemeClr val="tx1">
                <a:lumMod val="60000"/>
                <a:lumOff val="40000"/>
              </a:schemeClr>
            </a:solidFill>
            <a:ln w="31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100" dirty="0">
                <a:gradFill>
                  <a:gsLst>
                    <a:gs pos="0">
                      <a:srgbClr val="FFFFFF"/>
                    </a:gs>
                    <a:gs pos="100000">
                      <a:srgbClr val="FFFFFF"/>
                    </a:gs>
                  </a:gsLst>
                  <a:lin ang="5400000" scaled="0"/>
                </a:gradFill>
              </a:endParaRPr>
            </a:p>
          </p:txBody>
        </p:sp>
      </p:grpSp>
      <p:grpSp>
        <p:nvGrpSpPr>
          <p:cNvPr id="114" name="Group 113"/>
          <p:cNvGrpSpPr/>
          <p:nvPr>
            <p:custDataLst>
              <p:custData r:id="rId1"/>
            </p:custDataLst>
          </p:nvPr>
        </p:nvGrpSpPr>
        <p:grpSpPr>
          <a:xfrm>
            <a:off x="1842485" y="5522269"/>
            <a:ext cx="1602190" cy="731272"/>
            <a:chOff x="1851881" y="6096529"/>
            <a:chExt cx="1602190" cy="731272"/>
          </a:xfrm>
        </p:grpSpPr>
        <p:grpSp>
          <p:nvGrpSpPr>
            <p:cNvPr id="115" name="Group 114"/>
            <p:cNvGrpSpPr/>
            <p:nvPr/>
          </p:nvGrpSpPr>
          <p:grpSpPr>
            <a:xfrm>
              <a:off x="2686236" y="6096529"/>
              <a:ext cx="767835" cy="731272"/>
              <a:chOff x="2954396" y="3325247"/>
              <a:chExt cx="1440164" cy="1371585"/>
            </a:xfrm>
          </p:grpSpPr>
          <p:sp>
            <p:nvSpPr>
              <p:cNvPr id="119" name="Regular Pentagon 118"/>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0" name="Picture 5"/>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6" name="Group 115"/>
            <p:cNvGrpSpPr/>
            <p:nvPr/>
          </p:nvGrpSpPr>
          <p:grpSpPr>
            <a:xfrm>
              <a:off x="1851881" y="6096529"/>
              <a:ext cx="767835" cy="731272"/>
              <a:chOff x="4546960" y="3332224"/>
              <a:chExt cx="1440164" cy="1371585"/>
            </a:xfrm>
          </p:grpSpPr>
          <p:sp>
            <p:nvSpPr>
              <p:cNvPr id="117" name="Regular Pentagon 116"/>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8" name="Picture 4"/>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7" name="Rectangle 76"/>
          <p:cNvSpPr/>
          <p:nvPr/>
        </p:nvSpPr>
        <p:spPr>
          <a:xfrm>
            <a:off x="1191185" y="2734572"/>
            <a:ext cx="2772354" cy="1436638"/>
          </a:xfrm>
          <a:prstGeom prst="rect">
            <a:avLst/>
          </a:prstGeom>
          <a:solidFill>
            <a:schemeClr val="bg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tx1"/>
                </a:solidFill>
              </a:rPr>
              <a:t>Cordova Frame</a:t>
            </a:r>
            <a:endParaRPr lang="en-US" sz="1050" dirty="0">
              <a:solidFill>
                <a:schemeClr val="tx1"/>
              </a:solidFill>
            </a:endParaRPr>
          </a:p>
        </p:txBody>
      </p:sp>
      <p:pic>
        <p:nvPicPr>
          <p:cNvPr id="85" name="Picture 8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1772" y="3648278"/>
            <a:ext cx="670516" cy="670516"/>
          </a:xfrm>
          <a:prstGeom prst="rect">
            <a:avLst/>
          </a:prstGeom>
        </p:spPr>
      </p:pic>
      <p:sp>
        <p:nvSpPr>
          <p:cNvPr id="136" name="Oval 135"/>
          <p:cNvSpPr/>
          <p:nvPr/>
        </p:nvSpPr>
        <p:spPr bwMode="auto">
          <a:xfrm>
            <a:off x="10333037" y="2374228"/>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grpSp>
        <p:nvGrpSpPr>
          <p:cNvPr id="25" name="Group 24"/>
          <p:cNvGrpSpPr/>
          <p:nvPr>
            <p:custDataLst>
              <p:custData r:id="rId2"/>
            </p:custDataLst>
          </p:nvPr>
        </p:nvGrpSpPr>
        <p:grpSpPr>
          <a:xfrm>
            <a:off x="9723437" y="4865851"/>
            <a:ext cx="1769414" cy="1758262"/>
            <a:chOff x="7132627" y="3532820"/>
            <a:chExt cx="1769414" cy="1758262"/>
          </a:xfrm>
        </p:grpSpPr>
        <p:sp>
          <p:nvSpPr>
            <p:cNvPr id="26" name="Rectangle 25"/>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28"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9"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30"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sp>
        <p:nvSpPr>
          <p:cNvPr id="32" name="Rectangle 31"/>
          <p:cNvSpPr/>
          <p:nvPr>
            <p:custDataLst>
              <p:custData r:id="rId3"/>
            </p:custDataLst>
          </p:nvPr>
        </p:nvSpPr>
        <p:spPr>
          <a:xfrm>
            <a:off x="1751013" y="4325344"/>
            <a:ext cx="1447800" cy="381000"/>
          </a:xfrm>
          <a:prstGeom prst="rect">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100" dirty="0" smtClean="0">
                <a:gradFill>
                  <a:gsLst>
                    <a:gs pos="12583">
                      <a:srgbClr val="1E1E1E"/>
                    </a:gs>
                    <a:gs pos="100000">
                      <a:srgbClr val="1E1E1E"/>
                    </a:gs>
                  </a:gsLst>
                  <a:lin ang="5400000" scaled="0"/>
                </a:gradFill>
              </a:rPr>
              <a:t>Adal Native</a:t>
            </a:r>
            <a:endParaRPr lang="en-US" sz="1100" dirty="0">
              <a:gradFill>
                <a:gsLst>
                  <a:gs pos="12583">
                    <a:srgbClr val="1E1E1E"/>
                  </a:gs>
                  <a:gs pos="100000">
                    <a:srgbClr val="1E1E1E"/>
                  </a:gs>
                </a:gsLst>
                <a:lin ang="5400000" scaled="0"/>
              </a:gradFill>
            </a:endParaRPr>
          </a:p>
        </p:txBody>
      </p:sp>
      <p:sp>
        <p:nvSpPr>
          <p:cNvPr id="33" name="Rectangle 32"/>
          <p:cNvSpPr/>
          <p:nvPr>
            <p:custDataLst>
              <p:custData r:id="rId4"/>
            </p:custDataLst>
          </p:nvPr>
        </p:nvSpPr>
        <p:spPr>
          <a:xfrm>
            <a:off x="1439053" y="2961630"/>
            <a:ext cx="2077079" cy="1097830"/>
          </a:xfrm>
          <a:prstGeom prst="rect">
            <a:avLst/>
          </a:prstGeom>
          <a:solidFill>
            <a:schemeClr val="accent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JS App</a:t>
            </a:r>
            <a:endParaRPr lang="en-US" sz="1050" dirty="0">
              <a:solidFill>
                <a:schemeClr val="accent1">
                  <a:lumMod val="75000"/>
                </a:schemeClr>
              </a:solidFill>
            </a:endParaRPr>
          </a:p>
        </p:txBody>
      </p:sp>
      <p:sp>
        <p:nvSpPr>
          <p:cNvPr id="31" name="Rectangle 30"/>
          <p:cNvSpPr/>
          <p:nvPr>
            <p:custDataLst>
              <p:custData r:id="rId5"/>
            </p:custDataLst>
          </p:nvPr>
        </p:nvSpPr>
        <p:spPr>
          <a:xfrm>
            <a:off x="1751013" y="3906838"/>
            <a:ext cx="1447800" cy="381000"/>
          </a:xfrm>
          <a:prstGeom prst="rect">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100" dirty="0" smtClean="0">
                <a:gradFill>
                  <a:gsLst>
                    <a:gs pos="12583">
                      <a:srgbClr val="1E1E1E"/>
                    </a:gs>
                    <a:gs pos="100000">
                      <a:srgbClr val="1E1E1E"/>
                    </a:gs>
                  </a:gsLst>
                  <a:lin ang="5400000" scaled="0"/>
                </a:gradFill>
              </a:rPr>
              <a:t>Adal Cordova Plugin</a:t>
            </a:r>
            <a:endParaRPr lang="en-US" sz="1100" dirty="0">
              <a:gradFill>
                <a:gsLst>
                  <a:gs pos="12583">
                    <a:srgbClr val="1E1E1E"/>
                  </a:gs>
                  <a:gs pos="100000">
                    <a:srgbClr val="1E1E1E"/>
                  </a:gs>
                </a:gsLst>
                <a:lin ang="5400000" scaled="0"/>
              </a:gradFill>
            </a:endParaRPr>
          </a:p>
        </p:txBody>
      </p:sp>
    </p:spTree>
    <p:extLst>
      <p:ext uri="{BB962C8B-B14F-4D97-AF65-F5344CB8AC3E}">
        <p14:creationId xmlns:p14="http://schemas.microsoft.com/office/powerpoint/2010/main" val="19528090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511329"/>
          </a:xfrm>
        </p:spPr>
        <p:txBody>
          <a:bodyPr/>
          <a:lstStyle/>
          <a:p>
            <a:r>
              <a:rPr lang="en-US" dirty="0" smtClean="0"/>
              <a:t>DEMO</a:t>
            </a:r>
            <a:br>
              <a:rPr lang="en-US" dirty="0" smtClean="0"/>
            </a:br>
            <a:r>
              <a:rPr lang="en-US" sz="4800" dirty="0" smtClean="0"/>
              <a:t>Getting Azure AD Tokens from a Cordova JavaScript App</a:t>
            </a:r>
            <a:endParaRPr lang="en-US" sz="7200" dirty="0"/>
          </a:p>
        </p:txBody>
      </p:sp>
    </p:spTree>
    <p:extLst>
      <p:ext uri="{BB962C8B-B14F-4D97-AF65-F5344CB8AC3E}">
        <p14:creationId xmlns:p14="http://schemas.microsoft.com/office/powerpoint/2010/main" val="535583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Choose any platform or dev stack…</a:t>
            </a:r>
            <a:endParaRPr lang="en-US" dirty="0"/>
          </a:p>
        </p:txBody>
      </p:sp>
      <p:sp>
        <p:nvSpPr>
          <p:cNvPr id="4" name="Rectangle 3"/>
          <p:cNvSpPr/>
          <p:nvPr/>
        </p:nvSpPr>
        <p:spPr bwMode="auto">
          <a:xfrm>
            <a:off x="1876948" y="2156738"/>
            <a:ext cx="2539954" cy="3689693"/>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iOS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770437" y="2125662"/>
            <a:ext cx="2539954" cy="368969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Android</a:t>
            </a:r>
          </a:p>
        </p:txBody>
      </p:sp>
      <p:sp>
        <p:nvSpPr>
          <p:cNvPr id="6" name="Rectangle 5"/>
          <p:cNvSpPr/>
          <p:nvPr/>
        </p:nvSpPr>
        <p:spPr bwMode="auto">
          <a:xfrm>
            <a:off x="7663926" y="2125662"/>
            <a:ext cx="2539954" cy="368969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Windows</a:t>
            </a:r>
          </a:p>
        </p:txBody>
      </p:sp>
      <p:pic>
        <p:nvPicPr>
          <p:cNvPr id="7" name="Picture 6"/>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821145" y="1450697"/>
            <a:ext cx="651560" cy="5357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348" y="1442504"/>
            <a:ext cx="583473" cy="5834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276" y="1450697"/>
            <a:ext cx="517254" cy="567088"/>
          </a:xfrm>
          <a:prstGeom prst="rect">
            <a:avLst/>
          </a:prstGeom>
        </p:spPr>
      </p:pic>
      <p:sp>
        <p:nvSpPr>
          <p:cNvPr id="10" name="Title 2"/>
          <p:cNvSpPr txBox="1">
            <a:spLocks/>
          </p:cNvSpPr>
          <p:nvPr/>
        </p:nvSpPr>
        <p:spPr>
          <a:xfrm>
            <a:off x="427037" y="5985669"/>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…Azure AD has your back.</a:t>
            </a:r>
            <a:endParaRPr lang="en-US" dirty="0"/>
          </a:p>
        </p:txBody>
      </p:sp>
      <p:cxnSp>
        <p:nvCxnSpPr>
          <p:cNvPr id="13" name="Straight Connector 12"/>
          <p:cNvCxnSpPr/>
          <p:nvPr/>
        </p:nvCxnSpPr>
        <p:spPr>
          <a:xfrm>
            <a:off x="1493837" y="3954462"/>
            <a:ext cx="9296400" cy="0"/>
          </a:xfrm>
          <a:prstGeom prst="line">
            <a:avLst/>
          </a:prstGeom>
          <a:ln w="285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a:off x="1189037" y="4030662"/>
            <a:ext cx="152400" cy="1676400"/>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p:cNvSpPr/>
          <p:nvPr/>
        </p:nvSpPr>
        <p:spPr>
          <a:xfrm>
            <a:off x="1189037" y="2156738"/>
            <a:ext cx="152400" cy="1797724"/>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p:cNvSpPr/>
          <p:nvPr/>
        </p:nvSpPr>
        <p:spPr>
          <a:xfrm>
            <a:off x="234051" y="4684196"/>
            <a:ext cx="838949" cy="369332"/>
          </a:xfrm>
          <a:prstGeom prst="rect">
            <a:avLst/>
          </a:prstGeom>
        </p:spPr>
        <p:txBody>
          <a:bodyPr wrap="none">
            <a:spAutoFit/>
          </a:bodyPr>
          <a:lstStyle/>
          <a:p>
            <a:pPr algn="ctr" defTabSz="932406"/>
            <a:r>
              <a:rPr lang="en-US" dirty="0" smtClean="0">
                <a:ea typeface="Segoe UI" pitchFamily="34" charset="0"/>
                <a:cs typeface="Segoe UI" pitchFamily="34" charset="0"/>
              </a:rPr>
              <a:t>Native</a:t>
            </a:r>
            <a:endParaRPr lang="en-US" dirty="0">
              <a:ea typeface="Segoe UI" pitchFamily="34" charset="0"/>
              <a:cs typeface="Segoe UI" pitchFamily="34" charset="0"/>
            </a:endParaRPr>
          </a:p>
        </p:txBody>
      </p:sp>
      <p:sp>
        <p:nvSpPr>
          <p:cNvPr id="18" name="Rectangle 17"/>
          <p:cNvSpPr/>
          <p:nvPr/>
        </p:nvSpPr>
        <p:spPr>
          <a:xfrm>
            <a:off x="367162" y="2870934"/>
            <a:ext cx="758542" cy="369332"/>
          </a:xfrm>
          <a:prstGeom prst="rect">
            <a:avLst/>
          </a:prstGeom>
        </p:spPr>
        <p:txBody>
          <a:bodyPr wrap="none">
            <a:spAutoFit/>
          </a:bodyPr>
          <a:lstStyle/>
          <a:p>
            <a:pPr algn="ctr" defTabSz="932406"/>
            <a:r>
              <a:rPr lang="en-US" dirty="0" smtClean="0">
                <a:ea typeface="Segoe UI" pitchFamily="34" charset="0"/>
                <a:cs typeface="Segoe UI" pitchFamily="34" charset="0"/>
              </a:rPr>
              <a:t>C#/JS</a:t>
            </a:r>
            <a:endParaRPr lang="en-US" dirty="0">
              <a:ea typeface="Segoe UI" pitchFamily="34" charset="0"/>
              <a:cs typeface="Segoe UI" pitchFamily="34" charset="0"/>
            </a:endParaRPr>
          </a:p>
        </p:txBody>
      </p:sp>
      <p:sp>
        <p:nvSpPr>
          <p:cNvPr id="22" name="Rectangle 21"/>
          <p:cNvSpPr/>
          <p:nvPr/>
        </p:nvSpPr>
        <p:spPr bwMode="auto">
          <a:xfrm>
            <a:off x="2119257" y="2463180"/>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 + </a:t>
            </a:r>
            <a:r>
              <a:rPr lang="en-US" dirty="0" err="1" smtClean="0">
                <a:gradFill>
                  <a:gsLst>
                    <a:gs pos="0">
                      <a:srgbClr val="FFFFFF"/>
                    </a:gs>
                    <a:gs pos="100000">
                      <a:srgbClr val="FFFFFF"/>
                    </a:gs>
                  </a:gsLst>
                  <a:lin ang="5400000" scaled="0"/>
                </a:gradFill>
                <a:ea typeface="Segoe UI" pitchFamily="34" charset="0"/>
                <a:cs typeface="Segoe UI" pitchFamily="34" charset="0"/>
              </a:rPr>
              <a:t>Xamarin</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2124006" y="3317765"/>
            <a:ext cx="7832817" cy="997689"/>
            <a:chOff x="2124006" y="3317765"/>
            <a:chExt cx="7832817" cy="997689"/>
          </a:xfrm>
        </p:grpSpPr>
        <p:sp>
          <p:nvSpPr>
            <p:cNvPr id="23" name="Rectangle 22"/>
            <p:cNvSpPr/>
            <p:nvPr/>
          </p:nvSpPr>
          <p:spPr bwMode="auto">
            <a:xfrm>
              <a:off x="2124006" y="3317765"/>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Apache Cordova Plugin for ADAL</a:t>
              </a:r>
            </a:p>
          </p:txBody>
        </p:sp>
        <p:sp>
          <p:nvSpPr>
            <p:cNvPr id="24" name="Rectangle 23"/>
            <p:cNvSpPr/>
            <p:nvPr/>
          </p:nvSpPr>
          <p:spPr bwMode="auto">
            <a:xfrm>
              <a:off x="3025240" y="3790497"/>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5929815" y="3767856"/>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8799534" y="3730608"/>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8" name="Rectangle 27"/>
          <p:cNvSpPr/>
          <p:nvPr/>
        </p:nvSpPr>
        <p:spPr bwMode="auto">
          <a:xfrm>
            <a:off x="7861297" y="5008619"/>
            <a:ext cx="2083805" cy="469766"/>
          </a:xfrm>
          <a:prstGeom prst="rect">
            <a:avLst/>
          </a:prstGeom>
          <a:solidFill>
            <a:srgbClr val="00B0F0"/>
          </a:solidFill>
          <a:ln w="381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err="1" smtClean="0">
                <a:solidFill>
                  <a:srgbClr val="C00000"/>
                </a:solidFill>
                <a:ea typeface="Segoe UI" pitchFamily="34" charset="0"/>
                <a:cs typeface="Segoe UI" pitchFamily="34" charset="0"/>
              </a:rPr>
              <a:t>WebAccountManager</a:t>
            </a:r>
            <a:endParaRPr lang="en-US" sz="1400" dirty="0" smtClean="0">
              <a:solidFill>
                <a:srgbClr val="C00000"/>
              </a:solidFill>
              <a:ea typeface="Segoe UI" pitchFamily="34" charset="0"/>
              <a:cs typeface="Segoe UI" pitchFamily="34" charset="0"/>
            </a:endParaRPr>
          </a:p>
        </p:txBody>
      </p:sp>
      <p:sp>
        <p:nvSpPr>
          <p:cNvPr id="19" name="Rectangle 18"/>
          <p:cNvSpPr/>
          <p:nvPr/>
        </p:nvSpPr>
        <p:spPr bwMode="auto">
          <a:xfrm>
            <a:off x="7868269"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
        <p:nvSpPr>
          <p:cNvPr id="20" name="Rectangle 19"/>
          <p:cNvSpPr/>
          <p:nvPr/>
        </p:nvSpPr>
        <p:spPr bwMode="auto">
          <a:xfrm>
            <a:off x="2100313"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t>
            </a:r>
            <a:r>
              <a:rPr lang="en-US" dirty="0" err="1" smtClean="0">
                <a:gradFill>
                  <a:gsLst>
                    <a:gs pos="0">
                      <a:srgbClr val="FFFFFF"/>
                    </a:gs>
                    <a:gs pos="100000">
                      <a:srgbClr val="FFFFFF"/>
                    </a:gs>
                  </a:gsLst>
                  <a:lin ang="5400000" scaled="0"/>
                </a:gradFill>
                <a:ea typeface="Segoe UI" pitchFamily="34" charset="0"/>
                <a:cs typeface="Segoe UI" pitchFamily="34" charset="0"/>
              </a:rPr>
              <a:t>Obj</a:t>
            </a:r>
            <a:r>
              <a:rPr lang="en-US" dirty="0" smtClean="0">
                <a:gradFill>
                  <a:gsLst>
                    <a:gs pos="0">
                      <a:srgbClr val="FFFFFF"/>
                    </a:gs>
                    <a:gs pos="100000">
                      <a:srgbClr val="FFFFFF"/>
                    </a:gs>
                  </a:gsLst>
                  <a:lin ang="5400000" scaled="0"/>
                </a:gradFill>
                <a:ea typeface="Segoe UI" pitchFamily="34" charset="0"/>
                <a:cs typeface="Segoe UI" pitchFamily="34" charset="0"/>
              </a:rPr>
              <a:t>-C</a:t>
            </a:r>
          </a:p>
        </p:txBody>
      </p:sp>
      <p:sp>
        <p:nvSpPr>
          <p:cNvPr id="21" name="Rectangle 20"/>
          <p:cNvSpPr/>
          <p:nvPr/>
        </p:nvSpPr>
        <p:spPr bwMode="auto">
          <a:xfrm>
            <a:off x="4993802" y="4208190"/>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Android</a:t>
            </a:r>
          </a:p>
        </p:txBody>
      </p:sp>
    </p:spTree>
    <p:extLst>
      <p:ext uri="{BB962C8B-B14F-4D97-AF65-F5344CB8AC3E}">
        <p14:creationId xmlns:p14="http://schemas.microsoft.com/office/powerpoint/2010/main" val="82779537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Apps</a:t>
            </a:r>
            <a:endParaRPr lang="en-US" dirty="0"/>
          </a:p>
        </p:txBody>
      </p:sp>
    </p:spTree>
    <p:extLst>
      <p:ext uri="{BB962C8B-B14F-4D97-AF65-F5344CB8AC3E}">
        <p14:creationId xmlns:p14="http://schemas.microsoft.com/office/powerpoint/2010/main" val="63414224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flipV="1">
            <a:off x="7463108" y="4059604"/>
            <a:ext cx="2841641" cy="230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0649" y="3379500"/>
            <a:ext cx="2539954" cy="1610347"/>
            <a:chOff x="390649" y="3379500"/>
            <a:chExt cx="2539954" cy="1610347"/>
          </a:xfrm>
        </p:grpSpPr>
        <p:sp>
          <p:nvSpPr>
            <p:cNvPr id="30" name="Rectangle 29"/>
            <p:cNvSpPr/>
            <p:nvPr/>
          </p:nvSpPr>
          <p:spPr bwMode="auto">
            <a:xfrm>
              <a:off x="390649" y="3379500"/>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558316" y="4318594"/>
              <a:ext cx="2282632" cy="671253"/>
              <a:chOff x="3258232" y="3462533"/>
              <a:chExt cx="8291905" cy="243840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32" y="3462533"/>
                <a:ext cx="2438400" cy="24384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303" y="3462533"/>
                <a:ext cx="2438400" cy="24384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1737" y="3462533"/>
                <a:ext cx="2438400" cy="2438400"/>
              </a:xfrm>
              <a:prstGeom prst="rect">
                <a:avLst/>
              </a:prstGeom>
            </p:spPr>
          </p:pic>
        </p:grpSp>
      </p:grpSp>
      <p:sp>
        <p:nvSpPr>
          <p:cNvPr id="3" name="Title 2"/>
          <p:cNvSpPr>
            <a:spLocks noGrp="1"/>
          </p:cNvSpPr>
          <p:nvPr>
            <p:ph type="title"/>
          </p:nvPr>
        </p:nvSpPr>
        <p:spPr/>
        <p:txBody>
          <a:bodyPr/>
          <a:lstStyle/>
          <a:p>
            <a:r>
              <a:rPr lang="en-US" dirty="0" smtClean="0"/>
              <a:t>Web Apps, Web API, Single Page Apps…</a:t>
            </a:r>
            <a:endParaRPr lang="en-US" dirty="0"/>
          </a:p>
        </p:txBody>
      </p:sp>
      <p:sp>
        <p:nvSpPr>
          <p:cNvPr id="5" name="Rectangle 4"/>
          <p:cNvSpPr/>
          <p:nvPr/>
        </p:nvSpPr>
        <p:spPr bwMode="auto">
          <a:xfrm>
            <a:off x="5754996" y="3395868"/>
            <a:ext cx="1798778" cy="135247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API</a:t>
            </a:r>
          </a:p>
        </p:txBody>
      </p:sp>
      <p:sp>
        <p:nvSpPr>
          <p:cNvPr id="6" name="Rectangle 5"/>
          <p:cNvSpPr/>
          <p:nvPr/>
        </p:nvSpPr>
        <p:spPr bwMode="auto">
          <a:xfrm>
            <a:off x="5754996" y="1411033"/>
            <a:ext cx="1802195" cy="13646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APP</a:t>
            </a:r>
          </a:p>
        </p:txBody>
      </p:sp>
      <p:grpSp>
        <p:nvGrpSpPr>
          <p:cNvPr id="25" name="Group 24"/>
          <p:cNvGrpSpPr/>
          <p:nvPr/>
        </p:nvGrpSpPr>
        <p:grpSpPr>
          <a:xfrm>
            <a:off x="401432" y="5227426"/>
            <a:ext cx="2539954" cy="1705334"/>
            <a:chOff x="401432" y="5227426"/>
            <a:chExt cx="2539954" cy="1705334"/>
          </a:xfrm>
        </p:grpSpPr>
        <p:sp>
          <p:nvSpPr>
            <p:cNvPr id="31" name="Rectangle 30"/>
            <p:cNvSpPr/>
            <p:nvPr/>
          </p:nvSpPr>
          <p:spPr bwMode="auto">
            <a:xfrm>
              <a:off x="401432" y="5227426"/>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7083" y="6324206"/>
              <a:ext cx="651560" cy="53572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9083" y="6341628"/>
              <a:ext cx="583473" cy="5834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8387" y="6365672"/>
              <a:ext cx="517254" cy="567088"/>
            </a:xfrm>
            <a:prstGeom prst="rect">
              <a:avLst/>
            </a:prstGeom>
          </p:spPr>
        </p:pic>
      </p:grpSp>
      <p:sp>
        <p:nvSpPr>
          <p:cNvPr id="10" name="Title 2"/>
          <p:cNvSpPr txBox="1">
            <a:spLocks/>
          </p:cNvSpPr>
          <p:nvPr/>
        </p:nvSpPr>
        <p:spPr>
          <a:xfrm>
            <a:off x="427037" y="5985669"/>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…Azure AD has your back.</a:t>
            </a:r>
            <a:endParaRPr lang="en-US" dirty="0"/>
          </a:p>
        </p:txBody>
      </p:sp>
      <p:sp>
        <p:nvSpPr>
          <p:cNvPr id="19" name="Rectangle 18"/>
          <p:cNvSpPr/>
          <p:nvPr/>
        </p:nvSpPr>
        <p:spPr bwMode="auto">
          <a:xfrm>
            <a:off x="6019724" y="3721539"/>
            <a:ext cx="1269321"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
        <p:nvSpPr>
          <p:cNvPr id="20" name="Rectangle 19"/>
          <p:cNvSpPr/>
          <p:nvPr/>
        </p:nvSpPr>
        <p:spPr bwMode="auto">
          <a:xfrm>
            <a:off x="665446" y="3587943"/>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JS</a:t>
            </a:r>
          </a:p>
        </p:txBody>
      </p:sp>
      <p:sp>
        <p:nvSpPr>
          <p:cNvPr id="21" name="Rectangle 20"/>
          <p:cNvSpPr/>
          <p:nvPr/>
        </p:nvSpPr>
        <p:spPr bwMode="auto">
          <a:xfrm>
            <a:off x="637490" y="5517912"/>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a:t>
            </a:r>
          </a:p>
        </p:txBody>
      </p:sp>
      <p:sp>
        <p:nvSpPr>
          <p:cNvPr id="22" name="Rectangle 21"/>
          <p:cNvSpPr/>
          <p:nvPr/>
        </p:nvSpPr>
        <p:spPr bwMode="auto">
          <a:xfrm>
            <a:off x="10256837" y="3391667"/>
            <a:ext cx="1798778" cy="135247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API</a:t>
            </a:r>
          </a:p>
        </p:txBody>
      </p:sp>
      <p:grpSp>
        <p:nvGrpSpPr>
          <p:cNvPr id="18" name="Group 17"/>
          <p:cNvGrpSpPr/>
          <p:nvPr/>
        </p:nvGrpSpPr>
        <p:grpSpPr>
          <a:xfrm>
            <a:off x="373401" y="1434092"/>
            <a:ext cx="2539954" cy="1574169"/>
            <a:chOff x="353424" y="1411033"/>
            <a:chExt cx="2539954" cy="1574169"/>
          </a:xfrm>
        </p:grpSpPr>
        <p:sp>
          <p:nvSpPr>
            <p:cNvPr id="29" name="Rectangle 28"/>
            <p:cNvSpPr/>
            <p:nvPr/>
          </p:nvSpPr>
          <p:spPr bwMode="auto">
            <a:xfrm>
              <a:off x="353424" y="1411033"/>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p:cNvGrpSpPr/>
            <p:nvPr/>
          </p:nvGrpSpPr>
          <p:grpSpPr>
            <a:xfrm>
              <a:off x="526488" y="2313949"/>
              <a:ext cx="2282632" cy="671253"/>
              <a:chOff x="3258232" y="3462533"/>
              <a:chExt cx="8291905" cy="243840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32" y="3462533"/>
                <a:ext cx="2438400" cy="2438400"/>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303" y="3462533"/>
                <a:ext cx="2438400" cy="2438400"/>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1737" y="3462533"/>
                <a:ext cx="2438400" cy="2438400"/>
              </a:xfrm>
              <a:prstGeom prst="rect">
                <a:avLst/>
              </a:prstGeom>
            </p:spPr>
          </p:pic>
        </p:grpSp>
      </p:grpSp>
      <p:cxnSp>
        <p:nvCxnSpPr>
          <p:cNvPr id="4" name="Straight Arrow Connector 3"/>
          <p:cNvCxnSpPr>
            <a:stCxn id="29" idx="3"/>
            <a:endCxn id="6" idx="1"/>
          </p:cNvCxnSpPr>
          <p:nvPr/>
        </p:nvCxnSpPr>
        <p:spPr>
          <a:xfrm flipV="1">
            <a:off x="2913355" y="2093355"/>
            <a:ext cx="2841641" cy="230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4621454" y="1411033"/>
            <a:ext cx="1067982" cy="136464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OpenID Connect</a:t>
            </a:r>
          </a:p>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MW</a:t>
            </a:r>
          </a:p>
        </p:txBody>
      </p:sp>
      <p:cxnSp>
        <p:nvCxnSpPr>
          <p:cNvPr id="37" name="Straight Arrow Connector 36"/>
          <p:cNvCxnSpPr/>
          <p:nvPr/>
        </p:nvCxnSpPr>
        <p:spPr>
          <a:xfrm flipV="1">
            <a:off x="2924211" y="3997506"/>
            <a:ext cx="2841641" cy="230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2" idx="1"/>
          </p:cNvCxnSpPr>
          <p:nvPr/>
        </p:nvCxnSpPr>
        <p:spPr>
          <a:xfrm>
            <a:off x="7542625" y="2052325"/>
            <a:ext cx="2714212" cy="201558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3"/>
            <a:endCxn id="5" idx="1"/>
          </p:cNvCxnSpPr>
          <p:nvPr/>
        </p:nvCxnSpPr>
        <p:spPr>
          <a:xfrm flipV="1">
            <a:off x="2941386" y="4072107"/>
            <a:ext cx="2813610" cy="183764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4618037" y="3395868"/>
            <a:ext cx="1067982" cy="135247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OAuth2MW</a:t>
            </a:r>
          </a:p>
        </p:txBody>
      </p:sp>
      <p:sp>
        <p:nvSpPr>
          <p:cNvPr id="24" name="Rectangle 23"/>
          <p:cNvSpPr/>
          <p:nvPr/>
        </p:nvSpPr>
        <p:spPr bwMode="auto">
          <a:xfrm>
            <a:off x="9119878" y="3391667"/>
            <a:ext cx="1067982" cy="135247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OAuth2MW</a:t>
            </a:r>
          </a:p>
        </p:txBody>
      </p:sp>
      <p:sp>
        <p:nvSpPr>
          <p:cNvPr id="41" name="Rectangle 40"/>
          <p:cNvSpPr/>
          <p:nvPr/>
        </p:nvSpPr>
        <p:spPr bwMode="auto">
          <a:xfrm>
            <a:off x="6099142" y="1655266"/>
            <a:ext cx="1269321"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Tree>
    <p:extLst>
      <p:ext uri="{BB962C8B-B14F-4D97-AF65-F5344CB8AC3E}">
        <p14:creationId xmlns:p14="http://schemas.microsoft.com/office/powerpoint/2010/main" val="453405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9" grpId="0" animBg="1"/>
      <p:bldP spid="20" grpId="0" animBg="1"/>
      <p:bldP spid="21" grpId="0" animBg="1"/>
      <p:bldP spid="22" grpId="0" animBg="1"/>
      <p:bldP spid="33" grpId="0" animBg="1"/>
      <p:bldP spid="32" grpId="0" animBg="1"/>
      <p:bldP spid="24"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Sign In with </a:t>
            </a:r>
            <a:r>
              <a:rPr lang="en-US" dirty="0" err="1" smtClean="0"/>
              <a:t>OpenId</a:t>
            </a:r>
            <a:r>
              <a:rPr lang="en-US" dirty="0" smtClean="0"/>
              <a:t> Connect</a:t>
            </a:r>
          </a:p>
          <a:p>
            <a:r>
              <a:rPr lang="en-US" dirty="0" smtClean="0"/>
              <a:t>Invoke Web API from a Web App</a:t>
            </a:r>
          </a:p>
          <a:p>
            <a:r>
              <a:rPr lang="en-US" dirty="0" smtClean="0"/>
              <a:t>Single Page Apps (SPAs)</a:t>
            </a:r>
            <a:endParaRPr lang="en-US" dirty="0"/>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Web Apps - Agenda</a:t>
            </a:r>
            <a:br>
              <a:rPr lang="en-US" dirty="0" smtClean="0"/>
            </a:br>
            <a:endParaRPr lang="en-US" dirty="0"/>
          </a:p>
        </p:txBody>
      </p:sp>
    </p:spTree>
    <p:extLst>
      <p:ext uri="{BB962C8B-B14F-4D97-AF65-F5344CB8AC3E}">
        <p14:creationId xmlns:p14="http://schemas.microsoft.com/office/powerpoint/2010/main" val="165940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Sign Users In with </a:t>
            </a:r>
            <a:r>
              <a:rPr lang="en-US" dirty="0" err="1" smtClean="0"/>
              <a:t>OpenId</a:t>
            </a:r>
            <a:r>
              <a:rPr lang="en-US" dirty="0" smtClean="0"/>
              <a:t> Connect</a:t>
            </a:r>
            <a:endParaRPr lang="en-US" dirty="0"/>
          </a:p>
        </p:txBody>
      </p:sp>
    </p:spTree>
    <p:extLst>
      <p:ext uri="{BB962C8B-B14F-4D97-AF65-F5344CB8AC3E}">
        <p14:creationId xmlns:p14="http://schemas.microsoft.com/office/powerpoint/2010/main" val="23260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Roundtrip apps and Azure AD</a:t>
            </a:r>
            <a:endParaRPr lang="en-US" dirty="0"/>
          </a:p>
        </p:txBody>
      </p:sp>
      <p:grpSp>
        <p:nvGrpSpPr>
          <p:cNvPr id="28" name="Group 27"/>
          <p:cNvGrpSpPr/>
          <p:nvPr/>
        </p:nvGrpSpPr>
        <p:grpSpPr>
          <a:xfrm>
            <a:off x="611084" y="5210602"/>
            <a:ext cx="393905" cy="1025561"/>
            <a:chOff x="6734176" y="1646237"/>
            <a:chExt cx="444500" cy="1157289"/>
          </a:xfrm>
          <a:solidFill>
            <a:schemeClr val="tx1">
              <a:lumMod val="50000"/>
            </a:schemeClr>
          </a:solidFill>
        </p:grpSpPr>
        <p:sp>
          <p:nvSpPr>
            <p:cNvPr id="29" name="Oval 24"/>
            <p:cNvSpPr>
              <a:spLocks noChangeArrowheads="1"/>
            </p:cNvSpPr>
            <p:nvPr/>
          </p:nvSpPr>
          <p:spPr bwMode="auto">
            <a:xfrm>
              <a:off x="6862763" y="1646237"/>
              <a:ext cx="187325" cy="185738"/>
            </a:xfrm>
            <a:prstGeom prst="ellipse">
              <a:avLst/>
            </a:pr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48" name="Group 247"/>
          <p:cNvGrpSpPr/>
          <p:nvPr>
            <p:custDataLst>
              <p:custData r:id="rId1"/>
            </p:custDataLst>
          </p:nvPr>
        </p:nvGrpSpPr>
        <p:grpSpPr>
          <a:xfrm>
            <a:off x="808037" y="1294730"/>
            <a:ext cx="2450314" cy="2228222"/>
            <a:chOff x="2003404" y="6181270"/>
            <a:chExt cx="4219362" cy="3494251"/>
          </a:xfrm>
        </p:grpSpPr>
        <p:sp>
          <p:nvSpPr>
            <p:cNvPr id="249" name="Rounded Rectangle 248"/>
            <p:cNvSpPr/>
            <p:nvPr/>
          </p:nvSpPr>
          <p:spPr bwMode="auto">
            <a:xfrm>
              <a:off x="2003404" y="6213816"/>
              <a:ext cx="4201966" cy="346170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TextBox 250"/>
            <p:cNvSpPr txBox="1"/>
            <p:nvPr/>
          </p:nvSpPr>
          <p:spPr>
            <a:xfrm>
              <a:off x="2194922" y="6181270"/>
              <a:ext cx="4027844" cy="729858"/>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Fabrikam.onmicrosoft.com</a:t>
              </a:r>
            </a:p>
          </p:txBody>
        </p:sp>
      </p:grpSp>
      <p:grpSp>
        <p:nvGrpSpPr>
          <p:cNvPr id="291" name="Group 290"/>
          <p:cNvGrpSpPr/>
          <p:nvPr/>
        </p:nvGrpSpPr>
        <p:grpSpPr>
          <a:xfrm>
            <a:off x="2518724" y="932044"/>
            <a:ext cx="3583522" cy="2073324"/>
            <a:chOff x="7065369" y="819236"/>
            <a:chExt cx="3583522" cy="2073324"/>
          </a:xfrm>
        </p:grpSpPr>
        <p:grpSp>
          <p:nvGrpSpPr>
            <p:cNvPr id="32" name="Group 31"/>
            <p:cNvGrpSpPr/>
            <p:nvPr/>
          </p:nvGrpSpPr>
          <p:grpSpPr>
            <a:xfrm>
              <a:off x="7065369" y="1118310"/>
              <a:ext cx="1769414" cy="1758262"/>
              <a:chOff x="7132627" y="3532820"/>
              <a:chExt cx="1769414" cy="1758262"/>
            </a:xfrm>
          </p:grpSpPr>
          <p:sp>
            <p:nvSpPr>
              <p:cNvPr id="33" name="Rectangle 32"/>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35"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36"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37"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grpSp>
          <p:nvGrpSpPr>
            <p:cNvPr id="290" name="Group 289"/>
            <p:cNvGrpSpPr/>
            <p:nvPr/>
          </p:nvGrpSpPr>
          <p:grpSpPr>
            <a:xfrm>
              <a:off x="7971529" y="819236"/>
              <a:ext cx="2677362" cy="2073324"/>
              <a:chOff x="188075" y="1109151"/>
              <a:chExt cx="2677362" cy="2073324"/>
            </a:xfrm>
          </p:grpSpPr>
          <p:grpSp>
            <p:nvGrpSpPr>
              <p:cNvPr id="258" name="Group 257"/>
              <p:cNvGrpSpPr/>
              <p:nvPr/>
            </p:nvGrpSpPr>
            <p:grpSpPr>
              <a:xfrm flipH="1">
                <a:off x="188075" y="1537475"/>
                <a:ext cx="2670449" cy="274317"/>
                <a:chOff x="4115140" y="4685969"/>
                <a:chExt cx="2670449" cy="274317"/>
              </a:xfrm>
            </p:grpSpPr>
            <p:sp>
              <p:nvSpPr>
                <p:cNvPr id="272" name="Oval 271"/>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73" name="Straight Connector 272"/>
                <p:cNvCxnSpPr>
                  <a:stCxn id="272" idx="6"/>
                </p:cNvCxnSpPr>
                <p:nvPr/>
              </p:nvCxnSpPr>
              <p:spPr>
                <a:xfrm>
                  <a:off x="4389457" y="4823128"/>
                  <a:ext cx="2396132"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259" name="TextBox 258"/>
              <p:cNvSpPr txBox="1"/>
              <p:nvPr/>
            </p:nvSpPr>
            <p:spPr>
              <a:xfrm>
                <a:off x="1425928" y="1109151"/>
                <a:ext cx="1210909"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smtClean="0">
                    <a:gradFill>
                      <a:gsLst>
                        <a:gs pos="2917">
                          <a:schemeClr val="tx1"/>
                        </a:gs>
                        <a:gs pos="30000">
                          <a:schemeClr val="tx1"/>
                        </a:gs>
                      </a:gsLst>
                      <a:lin ang="5400000" scaled="0"/>
                    </a:gradFill>
                  </a:rPr>
                  <a:t>SAML</a:t>
                </a:r>
              </a:p>
            </p:txBody>
          </p:sp>
          <p:grpSp>
            <p:nvGrpSpPr>
              <p:cNvPr id="260" name="Group 259"/>
              <p:cNvGrpSpPr/>
              <p:nvPr/>
            </p:nvGrpSpPr>
            <p:grpSpPr>
              <a:xfrm flipH="1">
                <a:off x="762339" y="1994369"/>
                <a:ext cx="2103098" cy="274317"/>
                <a:chOff x="4115140" y="4685969"/>
                <a:chExt cx="2103098" cy="274317"/>
              </a:xfrm>
            </p:grpSpPr>
            <p:sp>
              <p:nvSpPr>
                <p:cNvPr id="270" name="Oval 269"/>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71" name="Straight Connector 270"/>
                <p:cNvCxnSpPr>
                  <a:stCxn id="270" idx="6"/>
                </p:cNvCxnSpPr>
                <p:nvPr/>
              </p:nvCxnSpPr>
              <p:spPr>
                <a:xfrm>
                  <a:off x="4389457" y="4823128"/>
                  <a:ext cx="1828781"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261" name="TextBox 260"/>
              <p:cNvSpPr txBox="1"/>
              <p:nvPr/>
            </p:nvSpPr>
            <p:spPr>
              <a:xfrm>
                <a:off x="1142197" y="1584644"/>
                <a:ext cx="1494640"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smtClean="0">
                    <a:gradFill>
                      <a:gsLst>
                        <a:gs pos="2917">
                          <a:schemeClr val="tx1"/>
                        </a:gs>
                        <a:gs pos="30000">
                          <a:schemeClr val="tx1"/>
                        </a:gs>
                      </a:gsLst>
                      <a:lin ang="5400000" scaled="0"/>
                    </a:gradFill>
                  </a:rPr>
                  <a:t>WS-Fed</a:t>
                </a:r>
              </a:p>
            </p:txBody>
          </p:sp>
          <p:grpSp>
            <p:nvGrpSpPr>
              <p:cNvPr id="262" name="Group 261"/>
              <p:cNvGrpSpPr/>
              <p:nvPr/>
            </p:nvGrpSpPr>
            <p:grpSpPr>
              <a:xfrm flipH="1">
                <a:off x="762339" y="2451263"/>
                <a:ext cx="2103098" cy="274317"/>
                <a:chOff x="4115140" y="4685969"/>
                <a:chExt cx="2103098" cy="274317"/>
              </a:xfrm>
            </p:grpSpPr>
            <p:sp>
              <p:nvSpPr>
                <p:cNvPr id="268" name="Oval 267"/>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69" name="Straight Connector 268"/>
                <p:cNvCxnSpPr>
                  <a:stCxn id="268" idx="6"/>
                </p:cNvCxnSpPr>
                <p:nvPr/>
              </p:nvCxnSpPr>
              <p:spPr>
                <a:xfrm>
                  <a:off x="4389457" y="4823128"/>
                  <a:ext cx="1828781"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263" name="TextBox 262"/>
              <p:cNvSpPr txBox="1"/>
              <p:nvPr/>
            </p:nvSpPr>
            <p:spPr>
              <a:xfrm>
                <a:off x="988181" y="2060137"/>
                <a:ext cx="1648656"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smtClean="0">
                    <a:gradFill>
                      <a:gsLst>
                        <a:gs pos="2917">
                          <a:schemeClr val="tx1"/>
                        </a:gs>
                        <a:gs pos="30000">
                          <a:schemeClr val="tx1"/>
                        </a:gs>
                      </a:gsLst>
                      <a:lin ang="5400000" scaled="0"/>
                    </a:gradFill>
                  </a:rPr>
                  <a:t>OAuth-A</a:t>
                </a:r>
              </a:p>
            </p:txBody>
          </p:sp>
          <p:sp>
            <p:nvSpPr>
              <p:cNvPr id="264" name="TextBox 263"/>
              <p:cNvSpPr txBox="1"/>
              <p:nvPr/>
            </p:nvSpPr>
            <p:spPr>
              <a:xfrm>
                <a:off x="1023447" y="2535629"/>
                <a:ext cx="1613390"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smtClean="0">
                    <a:gradFill>
                      <a:gsLst>
                        <a:gs pos="2917">
                          <a:schemeClr val="tx1"/>
                        </a:gs>
                        <a:gs pos="30000">
                          <a:schemeClr val="tx1"/>
                        </a:gs>
                      </a:gsLst>
                      <a:lin ang="5400000" scaled="0"/>
                    </a:gradFill>
                  </a:rPr>
                  <a:t>OAuth-T</a:t>
                </a:r>
              </a:p>
            </p:txBody>
          </p:sp>
          <p:grpSp>
            <p:nvGrpSpPr>
              <p:cNvPr id="265" name="Group 264"/>
              <p:cNvGrpSpPr/>
              <p:nvPr/>
            </p:nvGrpSpPr>
            <p:grpSpPr>
              <a:xfrm flipH="1">
                <a:off x="188075" y="2908158"/>
                <a:ext cx="2670449" cy="274317"/>
                <a:chOff x="4115140" y="4685969"/>
                <a:chExt cx="2670449" cy="274317"/>
              </a:xfrm>
            </p:grpSpPr>
            <p:sp>
              <p:nvSpPr>
                <p:cNvPr id="266" name="Oval 265"/>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67" name="Straight Connector 266"/>
                <p:cNvCxnSpPr>
                  <a:stCxn id="266" idx="6"/>
                </p:cNvCxnSpPr>
                <p:nvPr/>
              </p:nvCxnSpPr>
              <p:spPr>
                <a:xfrm>
                  <a:off x="4389457" y="4823128"/>
                  <a:ext cx="2396132"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grpSp>
      <p:grpSp>
        <p:nvGrpSpPr>
          <p:cNvPr id="289" name="Group 288"/>
          <p:cNvGrpSpPr/>
          <p:nvPr/>
        </p:nvGrpSpPr>
        <p:grpSpPr>
          <a:xfrm>
            <a:off x="3424885" y="3053052"/>
            <a:ext cx="835372" cy="952972"/>
            <a:chOff x="1892301" y="3321051"/>
            <a:chExt cx="981075" cy="1119187"/>
          </a:xfrm>
        </p:grpSpPr>
        <p:grpSp>
          <p:nvGrpSpPr>
            <p:cNvPr id="277" name="Group 276"/>
            <p:cNvGrpSpPr/>
            <p:nvPr/>
          </p:nvGrpSpPr>
          <p:grpSpPr>
            <a:xfrm>
              <a:off x="2038807" y="3896993"/>
              <a:ext cx="713653" cy="339761"/>
              <a:chOff x="6268098" y="3733800"/>
              <a:chExt cx="1280439" cy="609600"/>
            </a:xfrm>
            <a:solidFill>
              <a:schemeClr val="tx1"/>
            </a:solidFill>
          </p:grpSpPr>
          <p:sp>
            <p:nvSpPr>
              <p:cNvPr id="278" name="Rectangle 277"/>
              <p:cNvSpPr/>
              <p:nvPr/>
            </p:nvSpPr>
            <p:spPr bwMode="auto">
              <a:xfrm>
                <a:off x="6780212" y="3946398"/>
                <a:ext cx="768325" cy="184404"/>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79" name="Rectangle 278"/>
              <p:cNvSpPr/>
              <p:nvPr/>
            </p:nvSpPr>
            <p:spPr bwMode="auto">
              <a:xfrm>
                <a:off x="7386540"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80" name="Donut 279"/>
              <p:cNvSpPr/>
              <p:nvPr/>
            </p:nvSpPr>
            <p:spPr bwMode="auto">
              <a:xfrm>
                <a:off x="6268098" y="3733800"/>
                <a:ext cx="588314" cy="609600"/>
              </a:xfrm>
              <a:prstGeom prst="donu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81" name="Rectangle 280"/>
              <p:cNvSpPr/>
              <p:nvPr/>
            </p:nvSpPr>
            <p:spPr bwMode="auto">
              <a:xfrm>
                <a:off x="7210778"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sp>
          <p:nvSpPr>
            <p:cNvPr id="284" name="Freeform 5"/>
            <p:cNvSpPr>
              <a:spLocks/>
            </p:cNvSpPr>
            <p:nvPr/>
          </p:nvSpPr>
          <p:spPr bwMode="auto">
            <a:xfrm>
              <a:off x="2314576" y="3635376"/>
              <a:ext cx="365125" cy="68262"/>
            </a:xfrm>
            <a:custGeom>
              <a:avLst/>
              <a:gdLst>
                <a:gd name="T0" fmla="*/ 315 w 348"/>
                <a:gd name="T1" fmla="*/ 0 h 65"/>
                <a:gd name="T2" fmla="*/ 33 w 348"/>
                <a:gd name="T3" fmla="*/ 0 h 65"/>
                <a:gd name="T4" fmla="*/ 0 w 348"/>
                <a:gd name="T5" fmla="*/ 32 h 65"/>
                <a:gd name="T6" fmla="*/ 33 w 348"/>
                <a:gd name="T7" fmla="*/ 65 h 65"/>
                <a:gd name="T8" fmla="*/ 315 w 348"/>
                <a:gd name="T9" fmla="*/ 65 h 65"/>
                <a:gd name="T10" fmla="*/ 348 w 348"/>
                <a:gd name="T11" fmla="*/ 32 h 65"/>
                <a:gd name="T12" fmla="*/ 315 w 348"/>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348" h="65">
                  <a:moveTo>
                    <a:pt x="315" y="0"/>
                  </a:moveTo>
                  <a:cubicBezTo>
                    <a:pt x="33" y="0"/>
                    <a:pt x="33" y="0"/>
                    <a:pt x="33" y="0"/>
                  </a:cubicBezTo>
                  <a:cubicBezTo>
                    <a:pt x="15" y="0"/>
                    <a:pt x="0" y="14"/>
                    <a:pt x="0" y="32"/>
                  </a:cubicBezTo>
                  <a:cubicBezTo>
                    <a:pt x="0" y="50"/>
                    <a:pt x="15" y="65"/>
                    <a:pt x="33" y="65"/>
                  </a:cubicBezTo>
                  <a:cubicBezTo>
                    <a:pt x="315" y="65"/>
                    <a:pt x="315" y="65"/>
                    <a:pt x="315" y="65"/>
                  </a:cubicBezTo>
                  <a:cubicBezTo>
                    <a:pt x="333" y="65"/>
                    <a:pt x="348" y="50"/>
                    <a:pt x="348" y="32"/>
                  </a:cubicBezTo>
                  <a:cubicBezTo>
                    <a:pt x="348" y="14"/>
                    <a:pt x="333" y="0"/>
                    <a:pt x="31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6"/>
            <p:cNvSpPr>
              <a:spLocks/>
            </p:cNvSpPr>
            <p:nvPr/>
          </p:nvSpPr>
          <p:spPr bwMode="auto">
            <a:xfrm>
              <a:off x="2081214" y="3790951"/>
              <a:ext cx="598488" cy="68262"/>
            </a:xfrm>
            <a:custGeom>
              <a:avLst/>
              <a:gdLst>
                <a:gd name="T0" fmla="*/ 537 w 570"/>
                <a:gd name="T1" fmla="*/ 0 h 65"/>
                <a:gd name="T2" fmla="*/ 32 w 570"/>
                <a:gd name="T3" fmla="*/ 0 h 65"/>
                <a:gd name="T4" fmla="*/ 0 w 570"/>
                <a:gd name="T5" fmla="*/ 33 h 65"/>
                <a:gd name="T6" fmla="*/ 32 w 570"/>
                <a:gd name="T7" fmla="*/ 65 h 65"/>
                <a:gd name="T8" fmla="*/ 537 w 570"/>
                <a:gd name="T9" fmla="*/ 65 h 65"/>
                <a:gd name="T10" fmla="*/ 570 w 570"/>
                <a:gd name="T11" fmla="*/ 33 h 65"/>
                <a:gd name="T12" fmla="*/ 537 w 570"/>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570" h="65">
                  <a:moveTo>
                    <a:pt x="537" y="0"/>
                  </a:moveTo>
                  <a:cubicBezTo>
                    <a:pt x="32" y="0"/>
                    <a:pt x="32" y="0"/>
                    <a:pt x="32" y="0"/>
                  </a:cubicBezTo>
                  <a:cubicBezTo>
                    <a:pt x="14" y="0"/>
                    <a:pt x="0" y="15"/>
                    <a:pt x="0" y="33"/>
                  </a:cubicBezTo>
                  <a:cubicBezTo>
                    <a:pt x="0" y="51"/>
                    <a:pt x="14" y="65"/>
                    <a:pt x="32" y="65"/>
                  </a:cubicBezTo>
                  <a:cubicBezTo>
                    <a:pt x="537" y="65"/>
                    <a:pt x="537" y="65"/>
                    <a:pt x="537" y="65"/>
                  </a:cubicBezTo>
                  <a:cubicBezTo>
                    <a:pt x="555" y="65"/>
                    <a:pt x="570" y="51"/>
                    <a:pt x="570" y="33"/>
                  </a:cubicBezTo>
                  <a:cubicBezTo>
                    <a:pt x="570" y="15"/>
                    <a:pt x="555" y="0"/>
                    <a:pt x="537"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9"/>
            <p:cNvSpPr>
              <a:spLocks noEditPoints="1"/>
            </p:cNvSpPr>
            <p:nvPr/>
          </p:nvSpPr>
          <p:spPr bwMode="auto">
            <a:xfrm>
              <a:off x="1892301" y="3321051"/>
              <a:ext cx="981075" cy="1119187"/>
            </a:xfrm>
            <a:custGeom>
              <a:avLst/>
              <a:gdLst>
                <a:gd name="T0" fmla="*/ 868 w 932"/>
                <a:gd name="T1" fmla="*/ 1064 h 1064"/>
                <a:gd name="T2" fmla="*/ 932 w 932"/>
                <a:gd name="T3" fmla="*/ 1064 h 1064"/>
                <a:gd name="T4" fmla="*/ 932 w 932"/>
                <a:gd name="T5" fmla="*/ 104 h 1064"/>
                <a:gd name="T6" fmla="*/ 824 w 932"/>
                <a:gd name="T7" fmla="*/ 0 h 1064"/>
                <a:gd name="T8" fmla="*/ 301 w 932"/>
                <a:gd name="T9" fmla="*/ 0 h 1064"/>
                <a:gd name="T10" fmla="*/ 0 w 932"/>
                <a:gd name="T11" fmla="*/ 269 h 1064"/>
                <a:gd name="T12" fmla="*/ 0 w 932"/>
                <a:gd name="T13" fmla="*/ 961 h 1064"/>
                <a:gd name="T14" fmla="*/ 105 w 932"/>
                <a:gd name="T15" fmla="*/ 1064 h 1064"/>
                <a:gd name="T16" fmla="*/ 868 w 932"/>
                <a:gd name="T17" fmla="*/ 1064 h 1064"/>
                <a:gd name="T18" fmla="*/ 136 w 932"/>
                <a:gd name="T19" fmla="*/ 1005 h 1064"/>
                <a:gd name="T20" fmla="*/ 64 w 932"/>
                <a:gd name="T21" fmla="*/ 933 h 1064"/>
                <a:gd name="T22" fmla="*/ 64 w 932"/>
                <a:gd name="T23" fmla="*/ 309 h 1064"/>
                <a:gd name="T24" fmla="*/ 250 w 932"/>
                <a:gd name="T25" fmla="*/ 309 h 1064"/>
                <a:gd name="T26" fmla="*/ 311 w 932"/>
                <a:gd name="T27" fmla="*/ 296 h 1064"/>
                <a:gd name="T28" fmla="*/ 335 w 932"/>
                <a:gd name="T29" fmla="*/ 240 h 1064"/>
                <a:gd name="T30" fmla="*/ 335 w 932"/>
                <a:gd name="T31" fmla="*/ 67 h 1064"/>
                <a:gd name="T32" fmla="*/ 796 w 932"/>
                <a:gd name="T33" fmla="*/ 67 h 1064"/>
                <a:gd name="T34" fmla="*/ 868 w 932"/>
                <a:gd name="T35" fmla="*/ 138 h 1064"/>
                <a:gd name="T36" fmla="*/ 868 w 932"/>
                <a:gd name="T37" fmla="*/ 1005 h 1064"/>
                <a:gd name="T38" fmla="*/ 136 w 932"/>
                <a:gd name="T39" fmla="*/ 100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2" h="1064">
                  <a:moveTo>
                    <a:pt x="868" y="1064"/>
                  </a:moveTo>
                  <a:cubicBezTo>
                    <a:pt x="932" y="1064"/>
                    <a:pt x="932" y="1064"/>
                    <a:pt x="932" y="1064"/>
                  </a:cubicBezTo>
                  <a:cubicBezTo>
                    <a:pt x="932" y="104"/>
                    <a:pt x="932" y="104"/>
                    <a:pt x="932" y="104"/>
                  </a:cubicBezTo>
                  <a:cubicBezTo>
                    <a:pt x="932" y="42"/>
                    <a:pt x="873" y="0"/>
                    <a:pt x="824" y="0"/>
                  </a:cubicBezTo>
                  <a:cubicBezTo>
                    <a:pt x="301" y="0"/>
                    <a:pt x="301" y="0"/>
                    <a:pt x="301" y="0"/>
                  </a:cubicBezTo>
                  <a:cubicBezTo>
                    <a:pt x="222" y="69"/>
                    <a:pt x="122" y="169"/>
                    <a:pt x="0" y="269"/>
                  </a:cubicBezTo>
                  <a:cubicBezTo>
                    <a:pt x="0" y="961"/>
                    <a:pt x="0" y="961"/>
                    <a:pt x="0" y="961"/>
                  </a:cubicBezTo>
                  <a:cubicBezTo>
                    <a:pt x="0" y="1025"/>
                    <a:pt x="55" y="1064"/>
                    <a:pt x="105" y="1064"/>
                  </a:cubicBezTo>
                  <a:cubicBezTo>
                    <a:pt x="868" y="1064"/>
                    <a:pt x="868" y="1064"/>
                    <a:pt x="868" y="1064"/>
                  </a:cubicBezTo>
                  <a:close/>
                  <a:moveTo>
                    <a:pt x="136" y="1005"/>
                  </a:moveTo>
                  <a:cubicBezTo>
                    <a:pt x="96" y="1005"/>
                    <a:pt x="64" y="972"/>
                    <a:pt x="64" y="933"/>
                  </a:cubicBezTo>
                  <a:cubicBezTo>
                    <a:pt x="64" y="309"/>
                    <a:pt x="64" y="309"/>
                    <a:pt x="64" y="309"/>
                  </a:cubicBezTo>
                  <a:cubicBezTo>
                    <a:pt x="250" y="309"/>
                    <a:pt x="250" y="309"/>
                    <a:pt x="250" y="309"/>
                  </a:cubicBezTo>
                  <a:cubicBezTo>
                    <a:pt x="250" y="309"/>
                    <a:pt x="291" y="308"/>
                    <a:pt x="311" y="296"/>
                  </a:cubicBezTo>
                  <a:cubicBezTo>
                    <a:pt x="337" y="279"/>
                    <a:pt x="335" y="240"/>
                    <a:pt x="335" y="240"/>
                  </a:cubicBezTo>
                  <a:cubicBezTo>
                    <a:pt x="335" y="67"/>
                    <a:pt x="335" y="67"/>
                    <a:pt x="335" y="67"/>
                  </a:cubicBezTo>
                  <a:cubicBezTo>
                    <a:pt x="796" y="67"/>
                    <a:pt x="796" y="67"/>
                    <a:pt x="796" y="67"/>
                  </a:cubicBezTo>
                  <a:cubicBezTo>
                    <a:pt x="836" y="67"/>
                    <a:pt x="868" y="99"/>
                    <a:pt x="868" y="138"/>
                  </a:cubicBezTo>
                  <a:cubicBezTo>
                    <a:pt x="868" y="1005"/>
                    <a:pt x="868" y="1005"/>
                    <a:pt x="868" y="1005"/>
                  </a:cubicBezTo>
                  <a:lnTo>
                    <a:pt x="136" y="100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1216912" y="5033367"/>
            <a:ext cx="2539954" cy="1574169"/>
            <a:chOff x="353424" y="1411033"/>
            <a:chExt cx="2539954" cy="1574169"/>
          </a:xfrm>
        </p:grpSpPr>
        <p:sp>
          <p:nvSpPr>
            <p:cNvPr id="50" name="Rectangle 49"/>
            <p:cNvSpPr/>
            <p:nvPr/>
          </p:nvSpPr>
          <p:spPr bwMode="auto">
            <a:xfrm>
              <a:off x="353424" y="1411033"/>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51" name="Group 50"/>
            <p:cNvGrpSpPr/>
            <p:nvPr/>
          </p:nvGrpSpPr>
          <p:grpSpPr>
            <a:xfrm>
              <a:off x="526488" y="2313949"/>
              <a:ext cx="2282632" cy="671253"/>
              <a:chOff x="3258232" y="3462533"/>
              <a:chExt cx="8291905" cy="2438400"/>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232" y="3462533"/>
                <a:ext cx="2438400" cy="2438400"/>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7303" y="3462533"/>
                <a:ext cx="2438400" cy="2438400"/>
              </a:xfrm>
              <a:prstGeom prst="rect">
                <a:avLst/>
              </a:prstGeom>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1737" y="3462533"/>
                <a:ext cx="2438400" cy="2438400"/>
              </a:xfrm>
              <a:prstGeom prst="rect">
                <a:avLst/>
              </a:prstGeom>
            </p:spPr>
          </p:pic>
        </p:grpSp>
      </p:grpSp>
      <p:sp>
        <p:nvSpPr>
          <p:cNvPr id="55" name="Rectangle 54"/>
          <p:cNvSpPr/>
          <p:nvPr/>
        </p:nvSpPr>
        <p:spPr bwMode="auto">
          <a:xfrm>
            <a:off x="9952037" y="5033367"/>
            <a:ext cx="1802195" cy="13646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APP</a:t>
            </a:r>
          </a:p>
        </p:txBody>
      </p:sp>
      <p:sp>
        <p:nvSpPr>
          <p:cNvPr id="58" name="Rectangle 57"/>
          <p:cNvSpPr/>
          <p:nvPr/>
        </p:nvSpPr>
        <p:spPr bwMode="auto">
          <a:xfrm>
            <a:off x="8818495" y="5033367"/>
            <a:ext cx="1067982" cy="136464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OpenID Connect</a:t>
            </a:r>
          </a:p>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MW</a:t>
            </a:r>
          </a:p>
        </p:txBody>
      </p:sp>
      <p:sp>
        <p:nvSpPr>
          <p:cNvPr id="56" name="Regular Pentagon 55"/>
          <p:cNvSpPr/>
          <p:nvPr>
            <p:custDataLst>
              <p:custData r:id="rId2"/>
            </p:custDataLst>
          </p:nvPr>
        </p:nvSpPr>
        <p:spPr bwMode="auto">
          <a:xfrm>
            <a:off x="8079045" y="5371589"/>
            <a:ext cx="767835" cy="731272"/>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p:nvPr>
            <p:custDataLst>
              <p:custData r:id="rId3"/>
            </p:custDataLst>
          </p:nvPr>
        </p:nvSpPr>
        <p:spPr bwMode="auto">
          <a:xfrm>
            <a:off x="3848807" y="5707690"/>
            <a:ext cx="801862" cy="614694"/>
          </a:xfrm>
          <a:custGeom>
            <a:avLst/>
            <a:gdLst>
              <a:gd name="connsiteX0" fmla="*/ 2857400 w 5725476"/>
              <a:gd name="connsiteY0" fmla="*/ 1611086 h 4389054"/>
              <a:gd name="connsiteX1" fmla="*/ 2772022 w 5725476"/>
              <a:gd name="connsiteY1" fmla="*/ 1685596 h 4389054"/>
              <a:gd name="connsiteX2" fmla="*/ 1968584 w 5725476"/>
              <a:gd name="connsiteY2" fmla="*/ 2875776 h 4389054"/>
              <a:gd name="connsiteX3" fmla="*/ 1829797 w 5725476"/>
              <a:gd name="connsiteY3" fmla="*/ 3286974 h 4389054"/>
              <a:gd name="connsiteX4" fmla="*/ 1788744 w 5725476"/>
              <a:gd name="connsiteY4" fmla="*/ 3458309 h 4389054"/>
              <a:gd name="connsiteX5" fmla="*/ 1905670 w 5725476"/>
              <a:gd name="connsiteY5" fmla="*/ 3517698 h 4389054"/>
              <a:gd name="connsiteX6" fmla="*/ 2929769 w 5725476"/>
              <a:gd name="connsiteY6" fmla="*/ 3703554 h 4389054"/>
              <a:gd name="connsiteX7" fmla="*/ 2958703 w 5725476"/>
              <a:gd name="connsiteY7" fmla="*/ 3698768 h 4389054"/>
              <a:gd name="connsiteX8" fmla="*/ 3079294 w 5725476"/>
              <a:gd name="connsiteY8" fmla="*/ 3685876 h 4389054"/>
              <a:gd name="connsiteX9" fmla="*/ 3779122 w 5725476"/>
              <a:gd name="connsiteY9" fmla="*/ 3452565 h 4389054"/>
              <a:gd name="connsiteX10" fmla="*/ 3906506 w 5725476"/>
              <a:gd name="connsiteY10" fmla="*/ 3376718 h 4389054"/>
              <a:gd name="connsiteX11" fmla="*/ 3885002 w 5725476"/>
              <a:gd name="connsiteY11" fmla="*/ 3286972 h 4389054"/>
              <a:gd name="connsiteX12" fmla="*/ 3746215 w 5725476"/>
              <a:gd name="connsiteY12" fmla="*/ 2875775 h 4389054"/>
              <a:gd name="connsiteX13" fmla="*/ 2942776 w 5725476"/>
              <a:gd name="connsiteY13" fmla="*/ 1685594 h 4389054"/>
              <a:gd name="connsiteX14" fmla="*/ 1763415 w 5725476"/>
              <a:gd name="connsiteY14" fmla="*/ 894037 h 4389054"/>
              <a:gd name="connsiteX15" fmla="*/ 790803 w 5725476"/>
              <a:gd name="connsiteY15" fmla="*/ 1330755 h 4389054"/>
              <a:gd name="connsiteX16" fmla="*/ 1158832 w 5725476"/>
              <a:gd name="connsiteY16" fmla="*/ 2988894 h 4389054"/>
              <a:gd name="connsiteX17" fmla="*/ 1275233 w 5725476"/>
              <a:gd name="connsiteY17" fmla="*/ 3101497 h 4389054"/>
              <a:gd name="connsiteX18" fmla="*/ 1292468 w 5725476"/>
              <a:gd name="connsiteY18" fmla="*/ 2875182 h 4389054"/>
              <a:gd name="connsiteX19" fmla="*/ 2202444 w 5725476"/>
              <a:gd name="connsiteY19" fmla="*/ 1317224 h 4389054"/>
              <a:gd name="connsiteX20" fmla="*/ 2295755 w 5725476"/>
              <a:gd name="connsiteY20" fmla="*/ 1261450 h 4389054"/>
              <a:gd name="connsiteX21" fmla="*/ 2258275 w 5725476"/>
              <a:gd name="connsiteY21" fmla="*/ 1245333 h 4389054"/>
              <a:gd name="connsiteX22" fmla="*/ 2140065 w 5725476"/>
              <a:gd name="connsiteY22" fmla="*/ 1204461 h 4389054"/>
              <a:gd name="connsiteX23" fmla="*/ 2128651 w 5725476"/>
              <a:gd name="connsiteY23" fmla="*/ 1201707 h 4389054"/>
              <a:gd name="connsiteX24" fmla="*/ 2134750 w 5725476"/>
              <a:gd name="connsiteY24" fmla="*/ 1198933 h 4389054"/>
              <a:gd name="connsiteX25" fmla="*/ 2008369 w 5725476"/>
              <a:gd name="connsiteY25" fmla="*/ 1136421 h 4389054"/>
              <a:gd name="connsiteX26" fmla="*/ 1834210 w 5725476"/>
              <a:gd name="connsiteY26" fmla="*/ 940362 h 4389054"/>
              <a:gd name="connsiteX27" fmla="*/ 1828981 w 5725476"/>
              <a:gd name="connsiteY27" fmla="*/ 898098 h 4389054"/>
              <a:gd name="connsiteX28" fmla="*/ 3931136 w 5725476"/>
              <a:gd name="connsiteY28" fmla="*/ 890498 h 4389054"/>
              <a:gd name="connsiteX29" fmla="*/ 3931877 w 5725476"/>
              <a:gd name="connsiteY29" fmla="*/ 896485 h 4389054"/>
              <a:gd name="connsiteX30" fmla="*/ 3468260 w 5725476"/>
              <a:gd name="connsiteY30" fmla="*/ 1252335 h 4389054"/>
              <a:gd name="connsiteX31" fmla="*/ 3420272 w 5725476"/>
              <a:gd name="connsiteY31" fmla="*/ 1262964 h 4389054"/>
              <a:gd name="connsiteX32" fmla="*/ 3453146 w 5725476"/>
              <a:gd name="connsiteY32" fmla="*/ 1280363 h 4389054"/>
              <a:gd name="connsiteX33" fmla="*/ 4422331 w 5725476"/>
              <a:gd name="connsiteY33" fmla="*/ 2875181 h 4389054"/>
              <a:gd name="connsiteX34" fmla="*/ 4428743 w 5725476"/>
              <a:gd name="connsiteY34" fmla="*/ 2959393 h 4389054"/>
              <a:gd name="connsiteX35" fmla="*/ 4519980 w 5725476"/>
              <a:gd name="connsiteY35" fmla="*/ 2857244 h 4389054"/>
              <a:gd name="connsiteX36" fmla="*/ 4777521 w 5725476"/>
              <a:gd name="connsiteY36" fmla="*/ 1322808 h 4389054"/>
              <a:gd name="connsiteX37" fmla="*/ 4011083 w 5725476"/>
              <a:gd name="connsiteY37" fmla="*/ 895928 h 4389054"/>
              <a:gd name="connsiteX38" fmla="*/ 1554463 w 5725476"/>
              <a:gd name="connsiteY38" fmla="*/ 0 h 4389054"/>
              <a:gd name="connsiteX39" fmla="*/ 2491987 w 5725476"/>
              <a:gd name="connsiteY39" fmla="*/ 388418 h 4389054"/>
              <a:gd name="connsiteX40" fmla="*/ 2586164 w 5725476"/>
              <a:gd name="connsiteY40" fmla="*/ 486482 h 4389054"/>
              <a:gd name="connsiteX41" fmla="*/ 2668406 w 5725476"/>
              <a:gd name="connsiteY41" fmla="*/ 476064 h 4389054"/>
              <a:gd name="connsiteX42" fmla="*/ 2880329 w 5725476"/>
              <a:gd name="connsiteY42" fmla="*/ 467345 h 4389054"/>
              <a:gd name="connsiteX43" fmla="*/ 3092253 w 5725476"/>
              <a:gd name="connsiteY43" fmla="*/ 476064 h 4389054"/>
              <a:gd name="connsiteX44" fmla="*/ 3162587 w 5725476"/>
              <a:gd name="connsiteY44" fmla="*/ 484974 h 4389054"/>
              <a:gd name="connsiteX45" fmla="*/ 3233490 w 5725476"/>
              <a:gd name="connsiteY45" fmla="*/ 411144 h 4389054"/>
              <a:gd name="connsiteX46" fmla="*/ 4171013 w 5725476"/>
              <a:gd name="connsiteY46" fmla="*/ 22726 h 4389054"/>
              <a:gd name="connsiteX47" fmla="*/ 5725476 w 5725476"/>
              <a:gd name="connsiteY47" fmla="*/ 1942945 h 4389054"/>
              <a:gd name="connsiteX48" fmla="*/ 5040128 w 5725476"/>
              <a:gd name="connsiteY48" fmla="*/ 3535221 h 4389054"/>
              <a:gd name="connsiteX49" fmla="*/ 4987162 w 5725476"/>
              <a:gd name="connsiteY49" fmla="*/ 3574970 h 4389054"/>
              <a:gd name="connsiteX50" fmla="*/ 4980534 w 5725476"/>
              <a:gd name="connsiteY50" fmla="*/ 3582762 h 4389054"/>
              <a:gd name="connsiteX51" fmla="*/ 2857500 w 5725476"/>
              <a:gd name="connsiteY51" fmla="*/ 4389054 h 4389054"/>
              <a:gd name="connsiteX52" fmla="*/ 734466 w 5725476"/>
              <a:gd name="connsiteY52" fmla="*/ 3582762 h 4389054"/>
              <a:gd name="connsiteX53" fmla="*/ 635679 w 5725476"/>
              <a:gd name="connsiteY53" fmla="*/ 3466614 h 4389054"/>
              <a:gd name="connsiteX54" fmla="*/ 565680 w 5725476"/>
              <a:gd name="connsiteY54" fmla="*/ 3401954 h 4389054"/>
              <a:gd name="connsiteX55" fmla="*/ 0 w 5725476"/>
              <a:gd name="connsiteY55" fmla="*/ 1920219 h 4389054"/>
              <a:gd name="connsiteX56" fmla="*/ 1554463 w 5725476"/>
              <a:gd name="connsiteY56" fmla="*/ 0 h 438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25476" h="4389054">
                <a:moveTo>
                  <a:pt x="2857400" y="1611086"/>
                </a:moveTo>
                <a:lnTo>
                  <a:pt x="2772022" y="1685596"/>
                </a:lnTo>
                <a:cubicBezTo>
                  <a:pt x="2448768" y="1983643"/>
                  <a:pt x="2164786" y="2391289"/>
                  <a:pt x="1968584" y="2875776"/>
                </a:cubicBezTo>
                <a:cubicBezTo>
                  <a:pt x="1913092" y="3012802"/>
                  <a:pt x="1866921" y="3150300"/>
                  <a:pt x="1829797" y="3286974"/>
                </a:cubicBezTo>
                <a:lnTo>
                  <a:pt x="1788744" y="3458309"/>
                </a:lnTo>
                <a:lnTo>
                  <a:pt x="1905670" y="3517698"/>
                </a:lnTo>
                <a:cubicBezTo>
                  <a:pt x="2256308" y="3678252"/>
                  <a:pt x="2616020" y="3739796"/>
                  <a:pt x="2929769" y="3703554"/>
                </a:cubicBezTo>
                <a:lnTo>
                  <a:pt x="2958703" y="3698768"/>
                </a:lnTo>
                <a:lnTo>
                  <a:pt x="3079294" y="3685876"/>
                </a:lnTo>
                <a:cubicBezTo>
                  <a:pt x="3308449" y="3651928"/>
                  <a:pt x="3547161" y="3574278"/>
                  <a:pt x="3779122" y="3452565"/>
                </a:cubicBezTo>
                <a:lnTo>
                  <a:pt x="3906506" y="3376718"/>
                </a:lnTo>
                <a:lnTo>
                  <a:pt x="3885002" y="3286972"/>
                </a:lnTo>
                <a:cubicBezTo>
                  <a:pt x="3847878" y="3150299"/>
                  <a:pt x="3801707" y="3012801"/>
                  <a:pt x="3746215" y="2875775"/>
                </a:cubicBezTo>
                <a:cubicBezTo>
                  <a:pt x="3550013" y="2391288"/>
                  <a:pt x="3266031" y="1983642"/>
                  <a:pt x="2942776" y="1685594"/>
                </a:cubicBezTo>
                <a:close/>
                <a:moveTo>
                  <a:pt x="1763415" y="894037"/>
                </a:moveTo>
                <a:cubicBezTo>
                  <a:pt x="1349878" y="887207"/>
                  <a:pt x="989842" y="1033575"/>
                  <a:pt x="790803" y="1330755"/>
                </a:cubicBezTo>
                <a:cubicBezTo>
                  <a:pt x="484136" y="1788631"/>
                  <a:pt x="654009" y="2463640"/>
                  <a:pt x="1158832" y="2988894"/>
                </a:cubicBezTo>
                <a:lnTo>
                  <a:pt x="1275233" y="3101497"/>
                </a:lnTo>
                <a:lnTo>
                  <a:pt x="1292468" y="2875182"/>
                </a:lnTo>
                <a:cubicBezTo>
                  <a:pt x="1376450" y="2192731"/>
                  <a:pt x="1730731" y="1624724"/>
                  <a:pt x="2202444" y="1317224"/>
                </a:cubicBezTo>
                <a:lnTo>
                  <a:pt x="2295755" y="1261450"/>
                </a:lnTo>
                <a:lnTo>
                  <a:pt x="2258275" y="1245333"/>
                </a:lnTo>
                <a:cubicBezTo>
                  <a:pt x="2218936" y="1230072"/>
                  <a:pt x="2179510" y="1216433"/>
                  <a:pt x="2140065" y="1204461"/>
                </a:cubicBezTo>
                <a:lnTo>
                  <a:pt x="2128651" y="1201707"/>
                </a:lnTo>
                <a:lnTo>
                  <a:pt x="2134750" y="1198933"/>
                </a:lnTo>
                <a:lnTo>
                  <a:pt x="2008369" y="1136421"/>
                </a:lnTo>
                <a:cubicBezTo>
                  <a:pt x="1913884" y="1079345"/>
                  <a:pt x="1852160" y="1012494"/>
                  <a:pt x="1834210" y="940362"/>
                </a:cubicBezTo>
                <a:lnTo>
                  <a:pt x="1828981" y="898098"/>
                </a:lnTo>
                <a:close/>
                <a:moveTo>
                  <a:pt x="3931136" y="890498"/>
                </a:moveTo>
                <a:lnTo>
                  <a:pt x="3931877" y="896485"/>
                </a:lnTo>
                <a:cubicBezTo>
                  <a:pt x="3931877" y="1044615"/>
                  <a:pt x="3747973" y="1175215"/>
                  <a:pt x="3468260" y="1252335"/>
                </a:cubicBezTo>
                <a:lnTo>
                  <a:pt x="3420272" y="1262964"/>
                </a:lnTo>
                <a:lnTo>
                  <a:pt x="3453146" y="1280363"/>
                </a:lnTo>
                <a:cubicBezTo>
                  <a:pt x="3954255" y="1577865"/>
                  <a:pt x="4334871" y="2164462"/>
                  <a:pt x="4422331" y="2875181"/>
                </a:cubicBezTo>
                <a:lnTo>
                  <a:pt x="4428743" y="2959393"/>
                </a:lnTo>
                <a:lnTo>
                  <a:pt x="4519980" y="2857244"/>
                </a:lnTo>
                <a:cubicBezTo>
                  <a:pt x="4937630" y="2353131"/>
                  <a:pt x="5060598" y="1745464"/>
                  <a:pt x="4777521" y="1322808"/>
                </a:cubicBezTo>
                <a:cubicBezTo>
                  <a:pt x="4612393" y="1076259"/>
                  <a:pt x="4336453" y="933511"/>
                  <a:pt x="4011083" y="895928"/>
                </a:cubicBezTo>
                <a:close/>
                <a:moveTo>
                  <a:pt x="1554463" y="0"/>
                </a:moveTo>
                <a:cubicBezTo>
                  <a:pt x="1906585" y="0"/>
                  <a:pt x="2231361" y="144628"/>
                  <a:pt x="2491987" y="388418"/>
                </a:cubicBezTo>
                <a:lnTo>
                  <a:pt x="2586164" y="486482"/>
                </a:lnTo>
                <a:lnTo>
                  <a:pt x="2668406" y="476064"/>
                </a:lnTo>
                <a:cubicBezTo>
                  <a:pt x="2736859" y="470347"/>
                  <a:pt x="2807735" y="467345"/>
                  <a:pt x="2880329" y="467345"/>
                </a:cubicBezTo>
                <a:cubicBezTo>
                  <a:pt x="2952924" y="467345"/>
                  <a:pt x="3023800" y="470347"/>
                  <a:pt x="3092253" y="476064"/>
                </a:cubicBezTo>
                <a:lnTo>
                  <a:pt x="3162587" y="484974"/>
                </a:lnTo>
                <a:lnTo>
                  <a:pt x="3233490" y="411144"/>
                </a:lnTo>
                <a:cubicBezTo>
                  <a:pt x="3494116" y="167354"/>
                  <a:pt x="3818892" y="22726"/>
                  <a:pt x="4171013" y="22726"/>
                </a:cubicBezTo>
                <a:cubicBezTo>
                  <a:pt x="5029519" y="22726"/>
                  <a:pt x="5725476" y="882437"/>
                  <a:pt x="5725476" y="1942945"/>
                </a:cubicBezTo>
                <a:cubicBezTo>
                  <a:pt x="5725476" y="2605763"/>
                  <a:pt x="5453618" y="3190144"/>
                  <a:pt x="5040128" y="3535221"/>
                </a:cubicBezTo>
                <a:lnTo>
                  <a:pt x="4987162" y="3574970"/>
                </a:lnTo>
                <a:lnTo>
                  <a:pt x="4980534" y="3582762"/>
                </a:lnTo>
                <a:cubicBezTo>
                  <a:pt x="4520431" y="4069221"/>
                  <a:pt x="3741257" y="4389054"/>
                  <a:pt x="2857500" y="4389054"/>
                </a:cubicBezTo>
                <a:cubicBezTo>
                  <a:pt x="1973744" y="4389054"/>
                  <a:pt x="1194569" y="4069221"/>
                  <a:pt x="734466" y="3582762"/>
                </a:cubicBezTo>
                <a:lnTo>
                  <a:pt x="635679" y="3466614"/>
                </a:lnTo>
                <a:lnTo>
                  <a:pt x="565680" y="3401954"/>
                </a:lnTo>
                <a:cubicBezTo>
                  <a:pt x="220205" y="3049757"/>
                  <a:pt x="0" y="2516755"/>
                  <a:pt x="0" y="1920219"/>
                </a:cubicBezTo>
                <a:cubicBezTo>
                  <a:pt x="0" y="859711"/>
                  <a:pt x="695957" y="0"/>
                  <a:pt x="1554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7293073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a:t>
            </a:r>
            <a:r>
              <a:rPr lang="en-US" dirty="0" err="1" smtClean="0"/>
              <a:t>Roundrip</a:t>
            </a:r>
            <a:r>
              <a:rPr lang="en-US" dirty="0" smtClean="0"/>
              <a:t> Web Apps (1/2)</a:t>
            </a:r>
            <a:endParaRPr lang="en-US" dirty="0"/>
          </a:p>
        </p:txBody>
      </p:sp>
      <p:sp>
        <p:nvSpPr>
          <p:cNvPr id="3" name="Text Placeholder 2"/>
          <p:cNvSpPr>
            <a:spLocks noGrp="1"/>
          </p:cNvSpPr>
          <p:nvPr>
            <p:ph type="body" sz="quarter" idx="4294967295"/>
          </p:nvPr>
        </p:nvSpPr>
        <p:spPr>
          <a:xfrm>
            <a:off x="274639" y="1212849"/>
            <a:ext cx="11889564" cy="3108543"/>
          </a:xfrm>
          <a:prstGeom prst="rect">
            <a:avLst/>
          </a:prstGeom>
        </p:spPr>
        <p:txBody>
          <a:bodyPr/>
          <a:lstStyle/>
          <a:p>
            <a:r>
              <a:rPr lang="en-US" dirty="0" smtClean="0"/>
              <a:t>Add interception layer to enforce protocol compliance</a:t>
            </a:r>
          </a:p>
          <a:p>
            <a:pPr marL="571500" indent="-571500">
              <a:buFont typeface="Wingdings" panose="05000000000000000000" pitchFamily="2" charset="2"/>
              <a:buChar char="§"/>
            </a:pPr>
            <a:r>
              <a:rPr lang="en-US" dirty="0" smtClean="0"/>
              <a:t>ASP.NET OWIN Security Components </a:t>
            </a:r>
          </a:p>
          <a:p>
            <a:pPr marL="600075" lvl="1" indent="-571500">
              <a:buFont typeface="Wingdings" panose="05000000000000000000" pitchFamily="2" charset="2"/>
              <a:buChar char="§"/>
            </a:pPr>
            <a:r>
              <a:rPr lang="en-US" dirty="0" smtClean="0"/>
              <a:t>WS-Federation</a:t>
            </a:r>
          </a:p>
          <a:p>
            <a:pPr marL="600075" lvl="1" indent="-571500">
              <a:buFont typeface="Wingdings" panose="05000000000000000000" pitchFamily="2" charset="2"/>
              <a:buChar char="§"/>
            </a:pPr>
            <a:r>
              <a:rPr lang="en-US" dirty="0" smtClean="0"/>
              <a:t>OpenId Connect </a:t>
            </a:r>
            <a:r>
              <a:rPr lang="en-US" dirty="0" smtClean="0">
                <a:sym typeface="Wingdings" panose="05000000000000000000" pitchFamily="2" charset="2"/>
              </a:rPr>
              <a:t></a:t>
            </a:r>
          </a:p>
          <a:p>
            <a:pPr marL="571500" indent="-571500">
              <a:buFont typeface="Wingdings" panose="05000000000000000000" pitchFamily="2" charset="2"/>
              <a:buChar char="§"/>
            </a:pPr>
            <a:r>
              <a:rPr lang="en-US" dirty="0" smtClean="0">
                <a:sym typeface="Wingdings" panose="05000000000000000000" pitchFamily="2" charset="2"/>
              </a:rPr>
              <a:t>“Legacy”: Windows Identity Foundation in.NET 4.5</a:t>
            </a:r>
          </a:p>
          <a:p>
            <a:pPr marL="600075" lvl="1" indent="-571500">
              <a:buFont typeface="Wingdings" panose="05000000000000000000" pitchFamily="2" charset="2"/>
              <a:buChar char="§"/>
            </a:pPr>
            <a:endParaRPr lang="en-US" dirty="0"/>
          </a:p>
        </p:txBody>
      </p:sp>
    </p:spTree>
    <p:extLst>
      <p:ext uri="{BB962C8B-B14F-4D97-AF65-F5344CB8AC3E}">
        <p14:creationId xmlns:p14="http://schemas.microsoft.com/office/powerpoint/2010/main" val="210260541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a:t>
            </a:r>
            <a:r>
              <a:rPr lang="en-US" dirty="0" err="1" smtClean="0"/>
              <a:t>Roundrip</a:t>
            </a:r>
            <a:r>
              <a:rPr lang="en-US" dirty="0" smtClean="0"/>
              <a:t> Web Apps (2/2)</a:t>
            </a:r>
            <a:endParaRPr lang="en-US" dirty="0"/>
          </a:p>
        </p:txBody>
      </p:sp>
      <p:sp>
        <p:nvSpPr>
          <p:cNvPr id="3" name="Text Placeholder 2"/>
          <p:cNvSpPr>
            <a:spLocks noGrp="1"/>
          </p:cNvSpPr>
          <p:nvPr>
            <p:ph type="body" sz="quarter" idx="4294967295"/>
          </p:nvPr>
        </p:nvSpPr>
        <p:spPr>
          <a:xfrm>
            <a:off x="274639" y="1212849"/>
            <a:ext cx="11889564" cy="4462760"/>
          </a:xfrm>
          <a:prstGeom prst="rect">
            <a:avLst/>
          </a:prstGeom>
        </p:spPr>
        <p:txBody>
          <a:bodyPr/>
          <a:lstStyle/>
          <a:p>
            <a:r>
              <a:rPr lang="en-US" dirty="0" smtClean="0"/>
              <a:t>Many possible entry points</a:t>
            </a:r>
          </a:p>
          <a:p>
            <a:pPr marL="571500" indent="-571500">
              <a:buFont typeface="Wingdings" panose="05000000000000000000" pitchFamily="2" charset="2"/>
              <a:buChar char="§"/>
            </a:pPr>
            <a:r>
              <a:rPr lang="en-US" dirty="0" smtClean="0"/>
              <a:t>VS2013</a:t>
            </a:r>
          </a:p>
          <a:p>
            <a:pPr marL="600075" lvl="1" indent="-571500">
              <a:buFont typeface="Wingdings" panose="05000000000000000000" pitchFamily="2" charset="2"/>
              <a:buChar char="§"/>
            </a:pPr>
            <a:r>
              <a:rPr lang="en-US" dirty="0" smtClean="0"/>
              <a:t>Create a new ASP.NET project, choose “Organizational Account”</a:t>
            </a:r>
          </a:p>
          <a:p>
            <a:pPr marL="571500" indent="-571500">
              <a:buFont typeface="Wingdings" panose="05000000000000000000" pitchFamily="2" charset="2"/>
              <a:buChar char="§"/>
            </a:pPr>
            <a:r>
              <a:rPr lang="en-US" dirty="0" smtClean="0"/>
              <a:t>VS2015 </a:t>
            </a:r>
          </a:p>
          <a:p>
            <a:pPr marL="600075" lvl="1" indent="-571500">
              <a:buFont typeface="Wingdings" panose="05000000000000000000" pitchFamily="2" charset="2"/>
              <a:buChar char="§"/>
            </a:pPr>
            <a:r>
              <a:rPr lang="en-US" dirty="0"/>
              <a:t>Create a new ASP.NET project, choose </a:t>
            </a:r>
            <a:r>
              <a:rPr lang="en-US" dirty="0" smtClean="0"/>
              <a:t>“Work &amp; School </a:t>
            </a:r>
            <a:r>
              <a:rPr lang="en-US" dirty="0"/>
              <a:t>Account</a:t>
            </a:r>
            <a:r>
              <a:rPr lang="en-US" dirty="0" smtClean="0"/>
              <a:t>” OR</a:t>
            </a:r>
            <a:endParaRPr lang="en-US" dirty="0"/>
          </a:p>
          <a:p>
            <a:pPr marL="600075" lvl="1" indent="-571500">
              <a:buFont typeface="Wingdings" panose="05000000000000000000" pitchFamily="2" charset="2"/>
              <a:buChar char="§"/>
            </a:pPr>
            <a:r>
              <a:rPr lang="en-US" dirty="0" smtClean="0"/>
              <a:t>Right click on project, choose Configure Azure AD Authentication</a:t>
            </a:r>
          </a:p>
          <a:p>
            <a:pPr marL="571500" indent="-571500">
              <a:buFont typeface="Wingdings" panose="05000000000000000000" pitchFamily="2" charset="2"/>
              <a:buChar char="§"/>
            </a:pPr>
            <a:r>
              <a:rPr lang="en-US" dirty="0" smtClean="0"/>
              <a:t>Both VS versions, or any other IDE</a:t>
            </a:r>
          </a:p>
          <a:p>
            <a:pPr marL="600075" lvl="1" indent="-571500">
              <a:buFont typeface="Wingdings" panose="05000000000000000000" pitchFamily="2" charset="2"/>
              <a:buChar char="§"/>
            </a:pPr>
            <a:r>
              <a:rPr lang="en-US" dirty="0" smtClean="0"/>
              <a:t>Clone sample from </a:t>
            </a:r>
            <a:r>
              <a:rPr lang="en-US" dirty="0" smtClean="0">
                <a:hlinkClick r:id="rId2"/>
              </a:rPr>
              <a:t>http://github.com/AzureADSamples/&lt;samplename</a:t>
            </a:r>
            <a:r>
              <a:rPr lang="en-US" dirty="0" smtClean="0"/>
              <a:t>&gt;, follow readme</a:t>
            </a:r>
          </a:p>
          <a:p>
            <a:pPr marL="600075" lvl="1" indent="-571500">
              <a:buFont typeface="Wingdings" panose="05000000000000000000" pitchFamily="2" charset="2"/>
              <a:buChar char="§"/>
            </a:pPr>
            <a:endParaRPr lang="en-US" dirty="0"/>
          </a:p>
        </p:txBody>
      </p:sp>
    </p:spTree>
    <p:extLst>
      <p:ext uri="{BB962C8B-B14F-4D97-AF65-F5344CB8AC3E}">
        <p14:creationId xmlns:p14="http://schemas.microsoft.com/office/powerpoint/2010/main" val="28798412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930283"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4080" dirty="0">
                <a:solidFill>
                  <a:srgbClr val="FFFFFF"/>
                </a:solidFill>
                <a:latin typeface="Segoe UI Light"/>
              </a:rPr>
              <a:t>1 Trillion</a:t>
            </a:r>
          </a:p>
          <a:p>
            <a:pPr defTabSz="685701" fontAlgn="base">
              <a:spcBef>
                <a:spcPct val="0"/>
              </a:spcBef>
              <a:spcAft>
                <a:spcPct val="0"/>
              </a:spcAft>
            </a:pPr>
            <a:r>
              <a:rPr lang="en-US" dirty="0" smtClean="0">
                <a:solidFill>
                  <a:srgbClr val="FFFFFF"/>
                </a:solidFill>
                <a:latin typeface="Segoe UI Light"/>
              </a:rPr>
              <a:t>Azure </a:t>
            </a:r>
            <a:r>
              <a:rPr lang="en-US" dirty="0">
                <a:solidFill>
                  <a:srgbClr val="FFFFFF"/>
                </a:solidFill>
                <a:latin typeface="Segoe UI Light"/>
              </a:rPr>
              <a:t>AD authentications since the release of the service</a:t>
            </a:r>
            <a:endParaRPr lang="en-US" sz="1600" i="1" dirty="0">
              <a:solidFill>
                <a:srgbClr val="FFFFFF"/>
              </a:solidFill>
              <a:latin typeface="Segoe UI Light"/>
            </a:endParaRPr>
          </a:p>
        </p:txBody>
      </p:sp>
      <p:sp>
        <p:nvSpPr>
          <p:cNvPr id="31" name="Rectangle 30"/>
          <p:cNvSpPr/>
          <p:nvPr/>
        </p:nvSpPr>
        <p:spPr bwMode="auto">
          <a:xfrm>
            <a:off x="7043485" y="3602428"/>
            <a:ext cx="2108166" cy="21026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72322" fontAlgn="base">
              <a:spcBef>
                <a:spcPct val="0"/>
              </a:spcBef>
              <a:spcAft>
                <a:spcPct val="0"/>
              </a:spcAft>
            </a:pPr>
            <a:r>
              <a:rPr lang="en-US" sz="4000" dirty="0" smtClean="0">
                <a:solidFill>
                  <a:srgbClr val="FFFFFF"/>
                </a:solidFill>
                <a:latin typeface="Segoe UI Light"/>
              </a:rPr>
              <a:t>50 M</a:t>
            </a:r>
            <a:br>
              <a:rPr lang="en-US" sz="4000" dirty="0" smtClean="0">
                <a:solidFill>
                  <a:srgbClr val="FFFFFF"/>
                </a:solidFill>
                <a:latin typeface="Segoe UI Light"/>
              </a:rPr>
            </a:br>
            <a:r>
              <a:rPr lang="en-US" dirty="0" smtClean="0">
                <a:solidFill>
                  <a:srgbClr val="FFFFFF"/>
                </a:solidFill>
                <a:latin typeface="Segoe UI Light"/>
              </a:rPr>
              <a:t>Office 365 users active every month</a:t>
            </a:r>
            <a:endParaRPr lang="en-US" sz="800" dirty="0">
              <a:solidFill>
                <a:srgbClr val="FFFFFF"/>
              </a:solidFill>
            </a:endParaRPr>
          </a:p>
        </p:txBody>
      </p:sp>
      <p:sp>
        <p:nvSpPr>
          <p:cNvPr id="32" name="Rectangle 31"/>
          <p:cNvSpPr/>
          <p:nvPr/>
        </p:nvSpPr>
        <p:spPr bwMode="auto">
          <a:xfrm>
            <a:off x="9151651"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3672" spc="-102" dirty="0">
                <a:solidFill>
                  <a:srgbClr val="FFFFFF"/>
                </a:solidFill>
                <a:latin typeface="Segoe UI Light"/>
              </a:rPr>
              <a:t>&gt;1 </a:t>
            </a:r>
            <a:r>
              <a:rPr lang="en-US" sz="3672" spc="-102" dirty="0" smtClean="0">
                <a:solidFill>
                  <a:srgbClr val="FFFFFF"/>
                </a:solidFill>
                <a:latin typeface="Segoe UI Light"/>
              </a:rPr>
              <a:t>Billion </a:t>
            </a:r>
            <a:r>
              <a:rPr lang="en-US" sz="2000" spc="-102" dirty="0">
                <a:solidFill>
                  <a:srgbClr val="FFFFFF"/>
                </a:solidFill>
                <a:latin typeface="Segoe UI Light"/>
              </a:rPr>
              <a:t>authentications every day on Azure AD</a:t>
            </a:r>
            <a:endParaRPr lang="en-US" sz="2000" dirty="0">
              <a:solidFill>
                <a:srgbClr val="FFFFFF"/>
              </a:solidFill>
            </a:endParaRPr>
          </a:p>
        </p:txBody>
      </p:sp>
      <p:sp>
        <p:nvSpPr>
          <p:cNvPr id="21" name="Rectangle 20"/>
          <p:cNvSpPr/>
          <p:nvPr/>
        </p:nvSpPr>
        <p:spPr bwMode="auto">
          <a:xfrm>
            <a:off x="915165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72322" fontAlgn="base">
              <a:spcBef>
                <a:spcPct val="0"/>
              </a:spcBef>
              <a:spcAft>
                <a:spcPct val="0"/>
              </a:spcAft>
            </a:pPr>
            <a:r>
              <a:rPr lang="en-US" dirty="0">
                <a:solidFill>
                  <a:srgbClr val="FFFFFF"/>
                </a:solidFill>
                <a:latin typeface="Segoe UI Light"/>
              </a:rPr>
              <a:t>More than </a:t>
            </a:r>
          </a:p>
          <a:p>
            <a:pPr defTabSz="672322" fontAlgn="base">
              <a:spcBef>
                <a:spcPct val="0"/>
              </a:spcBef>
              <a:spcAft>
                <a:spcPct val="0"/>
              </a:spcAft>
            </a:pPr>
            <a:r>
              <a:rPr lang="en-US" sz="4000" dirty="0">
                <a:solidFill>
                  <a:srgbClr val="FFFFFF"/>
                </a:solidFill>
                <a:latin typeface="Segoe UI Light"/>
              </a:rPr>
              <a:t>500 M</a:t>
            </a:r>
            <a:r>
              <a:rPr lang="en-US" sz="1400" dirty="0">
                <a:solidFill>
                  <a:srgbClr val="FFFFFF"/>
                </a:solidFill>
                <a:latin typeface="Segoe UI Light"/>
              </a:rPr>
              <a:t> </a:t>
            </a:r>
            <a:r>
              <a:rPr lang="en-US" dirty="0">
                <a:solidFill>
                  <a:srgbClr val="FFFFFF"/>
                </a:solidFill>
                <a:latin typeface="Segoe UI Light"/>
              </a:rPr>
              <a:t>objects hosted on Azure Active Directory</a:t>
            </a:r>
            <a:endParaRPr lang="en-US" sz="1400" dirty="0">
              <a:solidFill>
                <a:srgbClr val="FFFFFF"/>
              </a:solidFill>
              <a:latin typeface="Segoe UI Light"/>
            </a:endParaRPr>
          </a:p>
        </p:txBody>
      </p:sp>
      <p:grpSp>
        <p:nvGrpSpPr>
          <p:cNvPr id="86" name="Group 85"/>
          <p:cNvGrpSpPr/>
          <p:nvPr/>
        </p:nvGrpSpPr>
        <p:grpSpPr>
          <a:xfrm>
            <a:off x="7038449" y="1418772"/>
            <a:ext cx="2108166" cy="2148507"/>
            <a:chOff x="6955020" y="1339219"/>
            <a:chExt cx="2067310" cy="2106870"/>
          </a:xfrm>
          <a:noFill/>
        </p:grpSpPr>
        <p:sp>
          <p:nvSpPr>
            <p:cNvPr id="15" name="Rectangle 14"/>
            <p:cNvSpPr/>
            <p:nvPr/>
          </p:nvSpPr>
          <p:spPr bwMode="auto">
            <a:xfrm>
              <a:off x="6955020" y="1339219"/>
              <a:ext cx="2067310" cy="206185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1836" dirty="0">
                  <a:solidFill>
                    <a:srgbClr val="FFFFFF"/>
                  </a:solidFill>
                  <a:latin typeface="Segoe UI Light"/>
                </a:rPr>
                <a:t>Azure AD manages identity data for  </a:t>
              </a:r>
            </a:p>
            <a:p>
              <a:pPr defTabSz="685701" fontAlgn="base">
                <a:spcBef>
                  <a:spcPct val="0"/>
                </a:spcBef>
                <a:spcAft>
                  <a:spcPct val="0"/>
                </a:spcAft>
              </a:pPr>
              <a:r>
                <a:rPr lang="en-US" sz="3264" dirty="0" smtClean="0">
                  <a:solidFill>
                    <a:srgbClr val="FFFFFF"/>
                  </a:solidFill>
                  <a:latin typeface="Segoe UI Light"/>
                </a:rPr>
                <a:t>&gt;5 M </a:t>
              </a:r>
              <a:r>
                <a:rPr lang="en-US" sz="1836" dirty="0">
                  <a:solidFill>
                    <a:srgbClr val="FFFFFF"/>
                  </a:solidFill>
                  <a:latin typeface="Segoe UI Light"/>
                </a:rPr>
                <a:t>organizations</a:t>
              </a:r>
              <a:r>
                <a:rPr lang="en-US" sz="1428" dirty="0">
                  <a:solidFill>
                    <a:srgbClr val="FFFFFF"/>
                  </a:solidFill>
                  <a:latin typeface="Segoe UI Light"/>
                </a:rPr>
                <a:t> </a:t>
              </a:r>
            </a:p>
          </p:txBody>
        </p:sp>
        <p:sp>
          <p:nvSpPr>
            <p:cNvPr id="72" name="Rectangle 71"/>
            <p:cNvSpPr/>
            <p:nvPr/>
          </p:nvSpPr>
          <p:spPr>
            <a:xfrm>
              <a:off x="6972797" y="3212466"/>
              <a:ext cx="1897750" cy="233623"/>
            </a:xfrm>
            <a:prstGeom prst="rect">
              <a:avLst/>
            </a:prstGeom>
            <a:grpFill/>
          </p:spPr>
          <p:txBody>
            <a:bodyPr wrap="square">
              <a:spAutoFit/>
            </a:bodyPr>
            <a:lstStyle/>
            <a:p>
              <a:pPr defTabSz="685701" fontAlgn="base">
                <a:spcBef>
                  <a:spcPts val="306"/>
                </a:spcBef>
                <a:spcAft>
                  <a:spcPct val="0"/>
                </a:spcAft>
              </a:pPr>
              <a:endParaRPr lang="en-US" sz="918" dirty="0">
                <a:solidFill>
                  <a:srgbClr val="FFFFFF">
                    <a:alpha val="60000"/>
                  </a:srgbClr>
                </a:solidFill>
              </a:endParaRPr>
            </a:p>
          </p:txBody>
        </p:sp>
      </p:grpSp>
      <p:sp>
        <p:nvSpPr>
          <p:cNvPr id="12" name="Rectangle 11"/>
          <p:cNvSpPr/>
          <p:nvPr/>
        </p:nvSpPr>
        <p:spPr bwMode="auto">
          <a:xfrm>
            <a:off x="493532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r>
              <a:rPr lang="en-US" sz="4080" dirty="0">
                <a:solidFill>
                  <a:srgbClr val="FFFFFF"/>
                </a:solidFill>
                <a:latin typeface="Segoe UI Light"/>
              </a:rPr>
              <a:t>86% </a:t>
            </a:r>
          </a:p>
          <a:p>
            <a:pPr defTabSz="685701" fontAlgn="base">
              <a:spcBef>
                <a:spcPct val="0"/>
              </a:spcBef>
              <a:spcAft>
                <a:spcPct val="0"/>
              </a:spcAft>
            </a:pPr>
            <a:r>
              <a:rPr lang="en-US" sz="1400" dirty="0">
                <a:solidFill>
                  <a:srgbClr val="FFFFFF"/>
                </a:solidFill>
                <a:latin typeface="Segoe UI Light"/>
              </a:rPr>
              <a:t>of Fortune 500 companies on Microsoft Cloud (Azure, O365, CRM Online and </a:t>
            </a:r>
            <a:r>
              <a:rPr lang="en-US" sz="1400" dirty="0" err="1">
                <a:solidFill>
                  <a:srgbClr val="FFFFFF"/>
                </a:solidFill>
                <a:latin typeface="Segoe UI Light"/>
              </a:rPr>
              <a:t>PowerBI</a:t>
            </a:r>
            <a:r>
              <a:rPr lang="en-US" sz="1400" dirty="0" smtClean="0">
                <a:solidFill>
                  <a:srgbClr val="FFFFFF"/>
                </a:solidFill>
                <a:latin typeface="Calibri" panose="020F0502020204030204"/>
              </a:rPr>
              <a:t>)</a:t>
            </a:r>
          </a:p>
          <a:p>
            <a:pPr defTabSz="685701" fontAlgn="base">
              <a:spcBef>
                <a:spcPct val="0"/>
              </a:spcBef>
              <a:spcAft>
                <a:spcPct val="0"/>
              </a:spcAft>
            </a:pPr>
            <a:endParaRPr lang="en-US" sz="1071" dirty="0">
              <a:solidFill>
                <a:srgbClr val="FFFFFF"/>
              </a:solidFill>
            </a:endParaRPr>
          </a:p>
        </p:txBody>
      </p:sp>
      <p:sp>
        <p:nvSpPr>
          <p:cNvPr id="62" name="Rectangle 61"/>
          <p:cNvSpPr/>
          <p:nvPr/>
        </p:nvSpPr>
        <p:spPr>
          <a:xfrm>
            <a:off x="391453" y="6319031"/>
            <a:ext cx="1906694" cy="549741"/>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srgbClr val="FFFFFF"/>
              </a:solidFill>
            </a:endParaRPr>
          </a:p>
        </p:txBody>
      </p:sp>
      <p:grpSp>
        <p:nvGrpSpPr>
          <p:cNvPr id="69" name="Group 68"/>
          <p:cNvGrpSpPr/>
          <p:nvPr/>
        </p:nvGrpSpPr>
        <p:grpSpPr>
          <a:xfrm>
            <a:off x="-372876" y="6484857"/>
            <a:ext cx="6108009" cy="1272434"/>
            <a:chOff x="-2182528" y="7627937"/>
            <a:chExt cx="5989638" cy="1247775"/>
          </a:xfrm>
        </p:grpSpPr>
        <p:sp>
          <p:nvSpPr>
            <p:cNvPr id="65" name="Freeform 19"/>
            <p:cNvSpPr>
              <a:spLocks/>
            </p:cNvSpPr>
            <p:nvPr/>
          </p:nvSpPr>
          <p:spPr bwMode="auto">
            <a:xfrm>
              <a:off x="-2182528" y="7627937"/>
              <a:ext cx="5989638" cy="124777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6" name="Freeform 20"/>
            <p:cNvSpPr>
              <a:spLocks/>
            </p:cNvSpPr>
            <p:nvPr/>
          </p:nvSpPr>
          <p:spPr bwMode="auto">
            <a:xfrm>
              <a:off x="-1049053" y="7631112"/>
              <a:ext cx="2136775" cy="1244600"/>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7" name="Freeform 21"/>
            <p:cNvSpPr>
              <a:spLocks/>
            </p:cNvSpPr>
            <p:nvPr/>
          </p:nvSpPr>
          <p:spPr bwMode="auto">
            <a:xfrm>
              <a:off x="1298860" y="7770812"/>
              <a:ext cx="701675" cy="1104900"/>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8" name="Freeform 22"/>
            <p:cNvSpPr>
              <a:spLocks/>
            </p:cNvSpPr>
            <p:nvPr/>
          </p:nvSpPr>
          <p:spPr bwMode="auto">
            <a:xfrm>
              <a:off x="-650590" y="7634287"/>
              <a:ext cx="2576513" cy="1241425"/>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56" name="Rectangle 55"/>
          <p:cNvSpPr/>
          <p:nvPr/>
        </p:nvSpPr>
        <p:spPr bwMode="auto">
          <a:xfrm>
            <a:off x="488876" y="5774611"/>
            <a:ext cx="2322383" cy="1219421"/>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2723312" y="5985028"/>
            <a:ext cx="618133" cy="1009002"/>
            <a:chOff x="2668806" y="5868553"/>
            <a:chExt cx="606154" cy="989448"/>
          </a:xfrm>
        </p:grpSpPr>
        <p:sp>
          <p:nvSpPr>
            <p:cNvPr id="55" name="Rectangle 54"/>
            <p:cNvSpPr/>
            <p:nvPr/>
          </p:nvSpPr>
          <p:spPr bwMode="auto">
            <a:xfrm>
              <a:off x="2668806" y="5977719"/>
              <a:ext cx="606154" cy="880282"/>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22"/>
            <p:cNvSpPr>
              <a:spLocks noChangeArrowheads="1"/>
            </p:cNvSpPr>
            <p:nvPr/>
          </p:nvSpPr>
          <p:spPr bwMode="auto">
            <a:xfrm>
              <a:off x="3002982"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8" name="Rectangle 23"/>
            <p:cNvSpPr>
              <a:spLocks noChangeArrowheads="1"/>
            </p:cNvSpPr>
            <p:nvPr/>
          </p:nvSpPr>
          <p:spPr bwMode="auto">
            <a:xfrm>
              <a:off x="2864886"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4" name="Title 3"/>
          <p:cNvSpPr>
            <a:spLocks noGrp="1"/>
          </p:cNvSpPr>
          <p:nvPr>
            <p:ph type="title"/>
          </p:nvPr>
        </p:nvSpPr>
        <p:spPr/>
        <p:txBody>
          <a:bodyPr>
            <a:noAutofit/>
          </a:bodyPr>
          <a:lstStyle/>
          <a:p>
            <a:r>
              <a:rPr lang="en-US" sz="4896" dirty="0" smtClean="0"/>
              <a:t>Azure AD by the Numbers</a:t>
            </a:r>
            <a:endParaRPr lang="en-US" sz="4896" dirty="0"/>
          </a:p>
        </p:txBody>
      </p:sp>
      <p:grpSp>
        <p:nvGrpSpPr>
          <p:cNvPr id="36" name="Group 35"/>
          <p:cNvGrpSpPr/>
          <p:nvPr/>
        </p:nvGrpSpPr>
        <p:grpSpPr>
          <a:xfrm>
            <a:off x="1765" y="6072514"/>
            <a:ext cx="1067747" cy="926495"/>
            <a:chOff x="2947" y="5940696"/>
            <a:chExt cx="1047055" cy="908540"/>
          </a:xfrm>
        </p:grpSpPr>
        <p:sp>
          <p:nvSpPr>
            <p:cNvPr id="37" name="Rectangle 6"/>
            <p:cNvSpPr>
              <a:spLocks noChangeArrowheads="1"/>
            </p:cNvSpPr>
            <p:nvPr/>
          </p:nvSpPr>
          <p:spPr bwMode="auto">
            <a:xfrm>
              <a:off x="2947" y="5982400"/>
              <a:ext cx="993437" cy="866836"/>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8" name="Rectangle 7"/>
            <p:cNvSpPr>
              <a:spLocks noChangeArrowheads="1"/>
            </p:cNvSpPr>
            <p:nvPr/>
          </p:nvSpPr>
          <p:spPr bwMode="auto">
            <a:xfrm>
              <a:off x="2947" y="5940696"/>
              <a:ext cx="1047055"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9" name="Rectangle 8"/>
            <p:cNvSpPr>
              <a:spLocks noChangeArrowheads="1"/>
            </p:cNvSpPr>
            <p:nvPr/>
          </p:nvSpPr>
          <p:spPr bwMode="auto">
            <a:xfrm>
              <a:off x="503389"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0" name="Rectangle 9"/>
            <p:cNvSpPr>
              <a:spLocks noChangeArrowheads="1"/>
            </p:cNvSpPr>
            <p:nvPr/>
          </p:nvSpPr>
          <p:spPr bwMode="auto">
            <a:xfrm>
              <a:off x="259125" y="6572206"/>
              <a:ext cx="140004"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1" name="Rectangle 10"/>
            <p:cNvSpPr>
              <a:spLocks noChangeArrowheads="1"/>
            </p:cNvSpPr>
            <p:nvPr/>
          </p:nvSpPr>
          <p:spPr bwMode="auto">
            <a:xfrm>
              <a:off x="11883"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2" name="Rectangle 11"/>
            <p:cNvSpPr>
              <a:spLocks noChangeArrowheads="1"/>
            </p:cNvSpPr>
            <p:nvPr/>
          </p:nvSpPr>
          <p:spPr bwMode="auto">
            <a:xfrm>
              <a:off x="11883"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grpSp>
        <p:nvGrpSpPr>
          <p:cNvPr id="43" name="Group 42"/>
          <p:cNvGrpSpPr/>
          <p:nvPr/>
        </p:nvGrpSpPr>
        <p:grpSpPr>
          <a:xfrm>
            <a:off x="1108160" y="5399017"/>
            <a:ext cx="1225708" cy="1599993"/>
            <a:chOff x="1057662" y="5280250"/>
            <a:chExt cx="1201954" cy="1568986"/>
          </a:xfrm>
        </p:grpSpPr>
        <p:sp>
          <p:nvSpPr>
            <p:cNvPr id="44" name="Rectangle 12"/>
            <p:cNvSpPr>
              <a:spLocks noChangeArrowheads="1"/>
            </p:cNvSpPr>
            <p:nvPr/>
          </p:nvSpPr>
          <p:spPr bwMode="auto">
            <a:xfrm>
              <a:off x="1114259" y="5491108"/>
              <a:ext cx="1091738" cy="1358127"/>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5" name="Rectangle 13"/>
            <p:cNvSpPr>
              <a:spLocks noChangeArrowheads="1"/>
            </p:cNvSpPr>
            <p:nvPr/>
          </p:nvSpPr>
          <p:spPr bwMode="auto">
            <a:xfrm>
              <a:off x="1057662" y="5450043"/>
              <a:ext cx="1201954"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6" name="Rectangle 14"/>
            <p:cNvSpPr>
              <a:spLocks noChangeArrowheads="1"/>
            </p:cNvSpPr>
            <p:nvPr/>
          </p:nvSpPr>
          <p:spPr bwMode="auto">
            <a:xfrm>
              <a:off x="1714491"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7" name="Rectangle 15"/>
            <p:cNvSpPr>
              <a:spLocks noChangeArrowheads="1"/>
            </p:cNvSpPr>
            <p:nvPr/>
          </p:nvSpPr>
          <p:spPr bwMode="auto">
            <a:xfrm>
              <a:off x="1465760"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8" name="Rectangle 16"/>
            <p:cNvSpPr>
              <a:spLocks noChangeArrowheads="1"/>
            </p:cNvSpPr>
            <p:nvPr/>
          </p:nvSpPr>
          <p:spPr bwMode="auto">
            <a:xfrm>
              <a:off x="1221497" y="5608558"/>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9" name="Rectangle 17"/>
            <p:cNvSpPr>
              <a:spLocks noChangeArrowheads="1"/>
            </p:cNvSpPr>
            <p:nvPr/>
          </p:nvSpPr>
          <p:spPr bwMode="auto">
            <a:xfrm>
              <a:off x="1221497" y="5851332"/>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0" name="Rectangle 18"/>
            <p:cNvSpPr>
              <a:spLocks noChangeArrowheads="1"/>
            </p:cNvSpPr>
            <p:nvPr/>
          </p:nvSpPr>
          <p:spPr bwMode="auto">
            <a:xfrm>
              <a:off x="1221497"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1" name="Rectangle 19"/>
            <p:cNvSpPr>
              <a:spLocks noChangeArrowheads="1"/>
            </p:cNvSpPr>
            <p:nvPr/>
          </p:nvSpPr>
          <p:spPr bwMode="auto">
            <a:xfrm>
              <a:off x="1221497"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2" name="Rectangle 22"/>
            <p:cNvSpPr>
              <a:spLocks noChangeArrowheads="1"/>
            </p:cNvSpPr>
            <p:nvPr/>
          </p:nvSpPr>
          <p:spPr bwMode="auto">
            <a:xfrm>
              <a:off x="189619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3" name="Rectangle 23"/>
            <p:cNvSpPr>
              <a:spLocks noChangeArrowheads="1"/>
            </p:cNvSpPr>
            <p:nvPr/>
          </p:nvSpPr>
          <p:spPr bwMode="auto">
            <a:xfrm>
              <a:off x="172044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pic>
        <p:nvPicPr>
          <p:cNvPr id="76" name="Picture 75"/>
          <p:cNvPicPr>
            <a:picLocks noChangeAspect="1"/>
          </p:cNvPicPr>
          <p:nvPr/>
        </p:nvPicPr>
        <p:blipFill>
          <a:blip r:embed="rId3"/>
          <a:stretch>
            <a:fillRect/>
          </a:stretch>
        </p:blipFill>
        <p:spPr>
          <a:xfrm>
            <a:off x="357947" y="1387752"/>
            <a:ext cx="2706146" cy="1820725"/>
          </a:xfrm>
          <a:prstGeom prst="rect">
            <a:avLst/>
          </a:prstGeom>
        </p:spPr>
      </p:pic>
      <p:pic>
        <p:nvPicPr>
          <p:cNvPr id="77" name="Picture 76"/>
          <p:cNvPicPr>
            <a:picLocks noChangeAspect="1"/>
          </p:cNvPicPr>
          <p:nvPr/>
        </p:nvPicPr>
        <p:blipFill>
          <a:blip r:embed="rId3"/>
          <a:stretch>
            <a:fillRect/>
          </a:stretch>
        </p:blipFill>
        <p:spPr>
          <a:xfrm>
            <a:off x="642925" y="1582664"/>
            <a:ext cx="2706146" cy="1820725"/>
          </a:xfrm>
          <a:prstGeom prst="rect">
            <a:avLst/>
          </a:prstGeom>
        </p:spPr>
      </p:pic>
      <p:pic>
        <p:nvPicPr>
          <p:cNvPr id="78" name="Picture 77"/>
          <p:cNvPicPr>
            <a:picLocks noChangeAspect="1"/>
          </p:cNvPicPr>
          <p:nvPr/>
        </p:nvPicPr>
        <p:blipFill>
          <a:blip r:embed="rId4"/>
          <a:stretch>
            <a:fillRect/>
          </a:stretch>
        </p:blipFill>
        <p:spPr>
          <a:xfrm>
            <a:off x="1536144" y="2208061"/>
            <a:ext cx="919705" cy="919705"/>
          </a:xfrm>
          <a:prstGeom prst="rect">
            <a:avLst/>
          </a:prstGeom>
        </p:spPr>
      </p:pic>
      <p:sp>
        <p:nvSpPr>
          <p:cNvPr id="2" name="TextBox 1"/>
          <p:cNvSpPr txBox="1"/>
          <p:nvPr/>
        </p:nvSpPr>
        <p:spPr>
          <a:xfrm>
            <a:off x="4720521" y="5870859"/>
            <a:ext cx="6754093"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Every Office 365 and Microsoft Azure customer</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uses Azure Active directory</a:t>
            </a:r>
          </a:p>
        </p:txBody>
      </p:sp>
    </p:spTree>
    <p:extLst>
      <p:ext uri="{BB962C8B-B14F-4D97-AF65-F5344CB8AC3E}">
        <p14:creationId xmlns:p14="http://schemas.microsoft.com/office/powerpoint/2010/main" val="423306126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Azure AD will NOT issue tokens for unknown apps</a:t>
            </a:r>
          </a:p>
          <a:p>
            <a:r>
              <a:rPr lang="en-US" dirty="0" smtClean="0"/>
              <a:t>Various options</a:t>
            </a:r>
          </a:p>
          <a:p>
            <a:pPr lvl="1"/>
            <a:r>
              <a:rPr lang="en-US" dirty="0" smtClean="0"/>
              <a:t>Azure Portal</a:t>
            </a:r>
          </a:p>
          <a:p>
            <a:pPr lvl="1"/>
            <a:r>
              <a:rPr lang="en-US" dirty="0" smtClean="0"/>
              <a:t>Visual Studio tools</a:t>
            </a:r>
            <a:endParaRPr lang="en-US" dirty="0"/>
          </a:p>
        </p:txBody>
      </p:sp>
      <p:sp>
        <p:nvSpPr>
          <p:cNvPr id="2" name="Title 1"/>
          <p:cNvSpPr>
            <a:spLocks noGrp="1"/>
          </p:cNvSpPr>
          <p:nvPr>
            <p:ph type="title"/>
          </p:nvPr>
        </p:nvSpPr>
        <p:spPr/>
        <p:txBody>
          <a:bodyPr/>
          <a:lstStyle/>
          <a:p>
            <a:r>
              <a:rPr lang="en-US" dirty="0" smtClean="0"/>
              <a:t>Registering your app in Azure AD (1/2)</a:t>
            </a:r>
            <a:endParaRPr lang="en-US" dirty="0"/>
          </a:p>
        </p:txBody>
      </p:sp>
    </p:spTree>
    <p:extLst>
      <p:ext uri="{BB962C8B-B14F-4D97-AF65-F5344CB8AC3E}">
        <p14:creationId xmlns:p14="http://schemas.microsoft.com/office/powerpoint/2010/main" val="56968038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2039598" cy="1181862"/>
          </a:xfrm>
        </p:spPr>
        <p:txBody>
          <a:bodyPr/>
          <a:lstStyle/>
          <a:p>
            <a:r>
              <a:rPr lang="en-US" dirty="0" smtClean="0"/>
              <a:t>DEMO</a:t>
            </a:r>
            <a:br>
              <a:rPr lang="en-US" dirty="0" smtClean="0"/>
            </a:br>
            <a:r>
              <a:rPr lang="en-US" dirty="0" err="1" smtClean="0"/>
              <a:t>OpenId</a:t>
            </a:r>
            <a:r>
              <a:rPr lang="en-US" dirty="0" smtClean="0"/>
              <a:t> Connect and VS2015</a:t>
            </a:r>
            <a:endParaRPr lang="en-US" dirty="0"/>
          </a:p>
        </p:txBody>
      </p:sp>
    </p:spTree>
    <p:extLst>
      <p:ext uri="{BB962C8B-B14F-4D97-AF65-F5344CB8AC3E}">
        <p14:creationId xmlns:p14="http://schemas.microsoft.com/office/powerpoint/2010/main" val="1236928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2" y="1212852"/>
            <a:ext cx="11885514" cy="2963250"/>
          </a:xfrm>
        </p:spPr>
        <p:txBody>
          <a:bodyPr/>
          <a:lstStyle/>
          <a:p>
            <a:r>
              <a:rPr lang="en-US" dirty="0" smtClean="0"/>
              <a:t>Basic usage:</a:t>
            </a:r>
          </a:p>
          <a:p>
            <a:pPr marL="582873" indent="-582873">
              <a:buFont typeface="Arial" panose="020B0604020202020204" pitchFamily="34" charset="0"/>
              <a:buChar char="•"/>
            </a:pPr>
            <a:r>
              <a:rPr lang="en-US" dirty="0" smtClean="0"/>
              <a:t>[optional] add session management middleware</a:t>
            </a:r>
          </a:p>
          <a:p>
            <a:pPr marL="582873" indent="-582873">
              <a:buFont typeface="Arial" panose="020B0604020202020204" pitchFamily="34" charset="0"/>
              <a:buChar char="•"/>
            </a:pPr>
            <a:r>
              <a:rPr lang="en-US" dirty="0" smtClean="0"/>
              <a:t>add protocol middleware</a:t>
            </a:r>
          </a:p>
          <a:p>
            <a:pPr marL="932597" lvl="1" indent="-582873">
              <a:buFont typeface="Arial" panose="020B0604020202020204" pitchFamily="34" charset="0"/>
              <a:buChar char="•"/>
            </a:pPr>
            <a:r>
              <a:rPr lang="en-US" dirty="0" smtClean="0"/>
              <a:t>specify protocol coordinates via Options</a:t>
            </a:r>
          </a:p>
          <a:p>
            <a:pPr marL="932597" lvl="1" indent="-582873">
              <a:buFont typeface="Arial" panose="020B0604020202020204" pitchFamily="34" charset="0"/>
              <a:buChar char="•"/>
            </a:pPr>
            <a:r>
              <a:rPr lang="en-US" dirty="0" smtClean="0"/>
              <a:t>[optional] inject custom logic via Notifications </a:t>
            </a:r>
            <a:endParaRPr lang="en-US" dirty="0"/>
          </a:p>
        </p:txBody>
      </p:sp>
      <p:sp>
        <p:nvSpPr>
          <p:cNvPr id="3" name="Title 2"/>
          <p:cNvSpPr>
            <a:spLocks noGrp="1"/>
          </p:cNvSpPr>
          <p:nvPr>
            <p:ph type="title"/>
          </p:nvPr>
        </p:nvSpPr>
        <p:spPr/>
        <p:txBody>
          <a:bodyPr/>
          <a:lstStyle/>
          <a:p>
            <a:r>
              <a:rPr lang="en-US" dirty="0" smtClean="0"/>
              <a:t>Authentication Middleware</a:t>
            </a:r>
            <a:endParaRPr lang="en-US" dirty="0"/>
          </a:p>
        </p:txBody>
      </p:sp>
    </p:spTree>
    <p:extLst>
      <p:ext uri="{BB962C8B-B14F-4D97-AF65-F5344CB8AC3E}">
        <p14:creationId xmlns:p14="http://schemas.microsoft.com/office/powerpoint/2010/main" val="725612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5482" y="1212851"/>
            <a:ext cx="11885514" cy="753369"/>
          </a:xfrm>
        </p:spPr>
        <p:txBody>
          <a:bodyPr/>
          <a:lstStyle/>
          <a:p>
            <a:r>
              <a:rPr lang="en-US" dirty="0" err="1" smtClean="0"/>
              <a:t>Startup.Auth.cs</a:t>
            </a:r>
            <a:r>
              <a:rPr lang="en-US" dirty="0" smtClean="0"/>
              <a:t>:</a:t>
            </a:r>
            <a:endParaRPr lang="en-US" dirty="0"/>
          </a:p>
        </p:txBody>
      </p:sp>
      <p:sp>
        <p:nvSpPr>
          <p:cNvPr id="3" name="Title 2"/>
          <p:cNvSpPr>
            <a:spLocks noGrp="1"/>
          </p:cNvSpPr>
          <p:nvPr>
            <p:ph type="title"/>
          </p:nvPr>
        </p:nvSpPr>
        <p:spPr/>
        <p:txBody>
          <a:bodyPr/>
          <a:lstStyle/>
          <a:p>
            <a:r>
              <a:rPr lang="en-US" dirty="0" smtClean="0"/>
              <a:t>Minimal configuration</a:t>
            </a:r>
            <a:endParaRPr lang="en-US" dirty="0"/>
          </a:p>
        </p:txBody>
      </p:sp>
      <p:sp>
        <p:nvSpPr>
          <p:cNvPr id="6" name="Rectangle 5"/>
          <p:cNvSpPr/>
          <p:nvPr/>
        </p:nvSpPr>
        <p:spPr>
          <a:xfrm>
            <a:off x="365757" y="2065245"/>
            <a:ext cx="11704962" cy="2031325"/>
          </a:xfrm>
          <a:prstGeom prst="rect">
            <a:avLst/>
          </a:prstGeom>
          <a:solidFill>
            <a:schemeClr val="tx1"/>
          </a:solidFill>
          <a:ln>
            <a:noFill/>
          </a:ln>
        </p:spPr>
        <p:txBody>
          <a:bodyPr wrap="square">
            <a:spAutoFit/>
          </a:bodyPr>
          <a:lstStyle/>
          <a:p>
            <a:r>
              <a:rPr lang="en-US" dirty="0" err="1">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app.SetDefaultSignInAsAuthenticationType</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r>
              <a:rPr lang="en-US" dirty="0" err="1">
                <a:solidFill>
                  <a:srgbClr val="2B91AF"/>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CookieAuthenticationDefaults</a:t>
            </a:r>
            <a:r>
              <a:rPr lang="en-US" dirty="0" err="1">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.AuthenticationType</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err="1">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app.UseCookieAuthentication</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r>
              <a:rPr lang="en-US" dirty="0">
                <a:solidFill>
                  <a:srgbClr val="0000FF"/>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new</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err="1">
                <a:solidFill>
                  <a:srgbClr val="2B91AF"/>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CookieAuthenticationOptions</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err="1">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app.UseOpenIdConnectAuthentication</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r>
              <a:rPr lang="en-US" dirty="0">
                <a:solidFill>
                  <a:srgbClr val="0000FF"/>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new</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err="1">
                <a:solidFill>
                  <a:srgbClr val="2B91AF"/>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OpenIdConnectAuthenticationOptions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smtClean="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err="1" smtClean="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Client_Id</a:t>
            </a:r>
            <a:r>
              <a:rPr lang="en-US" dirty="0" smtClean="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a:solidFill>
                  <a:srgbClr val="0000FF"/>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d71c88d1-f3d3-47e9-8313-06bc9af9a991</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smtClean="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Authority </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a:solidFill>
                  <a:srgbClr val="A31515"/>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r>
              <a:rPr lang="en-US" u="sng" dirty="0">
                <a:solidFill>
                  <a:srgbClr val="C00000"/>
                </a:solidFill>
                <a:highlight>
                  <a:srgbClr val="FFFFFF"/>
                </a:highlight>
                <a:latin typeface="Consolas" panose="020B0609020204030204" pitchFamily="49" charset="0"/>
                <a:ea typeface="Times New Roman" panose="02020603050405020304" pitchFamily="18" charset="0"/>
                <a:cs typeface="Consolas" panose="020B0609020204030204" pitchFamily="49" charset="0"/>
              </a:rPr>
              <a:t>https://</a:t>
            </a:r>
            <a:r>
              <a:rPr lang="en-US" u="sng" dirty="0" smtClean="0">
                <a:solidFill>
                  <a:srgbClr val="C00000"/>
                </a:solidFill>
                <a:highlight>
                  <a:srgbClr val="FFFFFF"/>
                </a:highlight>
                <a:latin typeface="Consolas" panose="020B0609020204030204" pitchFamily="49" charset="0"/>
                <a:ea typeface="Times New Roman" panose="02020603050405020304" pitchFamily="18" charset="0"/>
                <a:cs typeface="Consolas" panose="020B0609020204030204" pitchFamily="49" charset="0"/>
              </a:rPr>
              <a:t>login.microsoftonline.com/common</a:t>
            </a:r>
            <a:r>
              <a:rPr lang="en-US" u="sng" dirty="0">
                <a:solidFill>
                  <a:srgbClr val="C00000"/>
                </a:solidFill>
                <a:highlight>
                  <a:srgbClr val="FFFFFF"/>
                </a:highlight>
                <a:latin typeface="Consolas" panose="020B0609020204030204" pitchFamily="49" charset="0"/>
                <a:ea typeface="Times New Roman" panose="02020603050405020304" pitchFamily="18" charset="0"/>
                <a:cs typeface="Consolas" panose="020B0609020204030204" pitchFamily="49" charset="0"/>
              </a:rPr>
              <a:t>/</a:t>
            </a:r>
            <a:r>
              <a:rPr lang="en-US" dirty="0">
                <a:solidFill>
                  <a:srgbClr val="A31515"/>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        		</a:t>
            </a:r>
            <a:r>
              <a:rPr lang="en-US" dirty="0" smtClean="0">
                <a:solidFill>
                  <a:srgbClr val="000000"/>
                </a:solidFill>
                <a:highlight>
                  <a:srgbClr val="FFFFFF"/>
                </a:highlight>
                <a:latin typeface="Consolas" panose="020B0609020204030204" pitchFamily="49"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75479" y="5286087"/>
            <a:ext cx="1609083" cy="376684"/>
          </a:xfrm>
          <a:prstGeom prst="rect">
            <a:avLst/>
          </a:prstGeom>
          <a:ln>
            <a:noFill/>
          </a:ln>
        </p:spPr>
        <p:txBody>
          <a:bodyPr wrap="none">
            <a:spAutoFit/>
          </a:bodyPr>
          <a:lstStyle/>
          <a:p>
            <a:r>
              <a:rPr lang="en-US" dirty="0">
                <a:solidFill>
                  <a:srgbClr val="000000"/>
                </a:solidFill>
                <a:highlight>
                  <a:srgbClr val="FFFFFF"/>
                </a:highlight>
                <a:latin typeface="Consolas" panose="020B0609020204030204" pitchFamily="49" charset="0"/>
              </a:rPr>
              <a:t>[</a:t>
            </a:r>
            <a:r>
              <a:rPr lang="en-US" dirty="0">
                <a:solidFill>
                  <a:srgbClr val="2B91AF"/>
                </a:solidFill>
                <a:highlight>
                  <a:srgbClr val="FFFFFF"/>
                </a:highlight>
                <a:latin typeface="Consolas" panose="020B0609020204030204" pitchFamily="49" charset="0"/>
              </a:rPr>
              <a:t>Authorize</a:t>
            </a:r>
            <a:r>
              <a:rPr lang="en-US" dirty="0">
                <a:solidFill>
                  <a:srgbClr val="000000"/>
                </a:solidFill>
                <a:highlight>
                  <a:srgbClr val="FFFFFF"/>
                </a:highlight>
                <a:latin typeface="Consolas" panose="020B0609020204030204" pitchFamily="49" charset="0"/>
              </a:rPr>
              <a:t>]</a:t>
            </a:r>
            <a:endParaRPr lang="en-US" dirty="0"/>
          </a:p>
        </p:txBody>
      </p:sp>
      <p:sp>
        <p:nvSpPr>
          <p:cNvPr id="9" name="Rectangle 8"/>
          <p:cNvSpPr/>
          <p:nvPr/>
        </p:nvSpPr>
        <p:spPr bwMode="auto">
          <a:xfrm>
            <a:off x="122238" y="5748635"/>
            <a:ext cx="2057400" cy="79468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Resource</a:t>
            </a:r>
          </a:p>
        </p:txBody>
      </p:sp>
      <p:sp>
        <p:nvSpPr>
          <p:cNvPr id="10" name="Text Placeholder 4"/>
          <p:cNvSpPr txBox="1">
            <a:spLocks/>
          </p:cNvSpPr>
          <p:nvPr/>
        </p:nvSpPr>
        <p:spPr>
          <a:xfrm>
            <a:off x="275480" y="4372529"/>
            <a:ext cx="11885514" cy="764683"/>
          </a:xfrm>
          <a:prstGeom prst="rect">
            <a:avLst/>
          </a:prstGeom>
        </p:spPr>
        <p:txBody>
          <a:bodyPr vert="horz" wrap="square" lIns="149217" tIns="93260" rIns="149217" bIns="9326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100000">
                      <a:schemeClr val="tx1"/>
                    </a:gs>
                  </a:gsLst>
                  <a:lin ang="5400000" scaled="0"/>
                </a:gradFill>
                <a:latin typeface="+mj-lt"/>
                <a:ea typeface="+mn-ea"/>
                <a:cs typeface="+mn-cs"/>
              </a:defRPr>
            </a:lvl1pPr>
            <a:lvl2pPr marL="3429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chemeClr val="tx1"/>
                    </a:gs>
                    <a:gs pos="100000">
                      <a:schemeClr val="tx1"/>
                    </a:gs>
                  </a:gsLst>
                  <a:lin ang="5400000" scaled="0"/>
                </a:gra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80" dirty="0"/>
              <a:t>Resource:</a:t>
            </a:r>
          </a:p>
        </p:txBody>
      </p:sp>
    </p:spTree>
    <p:extLst>
      <p:ext uri="{BB962C8B-B14F-4D97-AF65-F5344CB8AC3E}">
        <p14:creationId xmlns:p14="http://schemas.microsoft.com/office/powerpoint/2010/main" val="380769716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Invoke Web API from a Web App</a:t>
            </a:r>
            <a:endParaRPr lang="en-US" dirty="0"/>
          </a:p>
        </p:txBody>
      </p:sp>
    </p:spTree>
    <p:extLst>
      <p:ext uri="{BB962C8B-B14F-4D97-AF65-F5344CB8AC3E}">
        <p14:creationId xmlns:p14="http://schemas.microsoft.com/office/powerpoint/2010/main" val="360948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Sign on + OAuth2</a:t>
            </a:r>
            <a:endParaRPr lang="en-US" dirty="0"/>
          </a:p>
        </p:txBody>
      </p:sp>
      <p:grpSp>
        <p:nvGrpSpPr>
          <p:cNvPr id="29" name="Group 28"/>
          <p:cNvGrpSpPr/>
          <p:nvPr/>
        </p:nvGrpSpPr>
        <p:grpSpPr>
          <a:xfrm>
            <a:off x="596982" y="5075497"/>
            <a:ext cx="393905" cy="1025561"/>
            <a:chOff x="6734176" y="1646237"/>
            <a:chExt cx="444500" cy="1157289"/>
          </a:xfrm>
          <a:solidFill>
            <a:schemeClr val="tx1">
              <a:lumMod val="50000"/>
            </a:schemeClr>
          </a:solidFill>
        </p:grpSpPr>
        <p:sp>
          <p:nvSpPr>
            <p:cNvPr id="30" name="Oval 24"/>
            <p:cNvSpPr>
              <a:spLocks noChangeArrowheads="1"/>
            </p:cNvSpPr>
            <p:nvPr/>
          </p:nvSpPr>
          <p:spPr bwMode="auto">
            <a:xfrm>
              <a:off x="6862763" y="1646237"/>
              <a:ext cx="187325" cy="185738"/>
            </a:xfrm>
            <a:prstGeom prst="ellipse">
              <a:avLst/>
            </a:pr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a:off x="118272" y="1432075"/>
            <a:ext cx="1769414" cy="1758262"/>
            <a:chOff x="7132627" y="3532820"/>
            <a:chExt cx="1769414" cy="1758262"/>
          </a:xfrm>
        </p:grpSpPr>
        <p:sp>
          <p:nvSpPr>
            <p:cNvPr id="95" name="Rectangle 94"/>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6"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97"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98"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99"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grpSp>
        <p:nvGrpSpPr>
          <p:cNvPr id="68" name="Group 67"/>
          <p:cNvGrpSpPr/>
          <p:nvPr/>
        </p:nvGrpSpPr>
        <p:grpSpPr>
          <a:xfrm>
            <a:off x="1598696" y="1608494"/>
            <a:ext cx="2103098" cy="1140936"/>
            <a:chOff x="762339" y="1584644"/>
            <a:chExt cx="2103098" cy="1140936"/>
          </a:xfrm>
        </p:grpSpPr>
        <p:grpSp>
          <p:nvGrpSpPr>
            <p:cNvPr id="81" name="Group 80"/>
            <p:cNvGrpSpPr/>
            <p:nvPr/>
          </p:nvGrpSpPr>
          <p:grpSpPr>
            <a:xfrm flipH="1">
              <a:off x="762339" y="1994369"/>
              <a:ext cx="2103098" cy="274317"/>
              <a:chOff x="4115140" y="4685969"/>
              <a:chExt cx="2103098" cy="274317"/>
            </a:xfrm>
          </p:grpSpPr>
          <p:sp>
            <p:nvSpPr>
              <p:cNvPr id="91" name="Oval 90"/>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2" name="Straight Connector 91"/>
              <p:cNvCxnSpPr>
                <a:stCxn id="91" idx="6"/>
              </p:cNvCxnSpPr>
              <p:nvPr/>
            </p:nvCxnSpPr>
            <p:spPr>
              <a:xfrm>
                <a:off x="4389457" y="4823128"/>
                <a:ext cx="1828781"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82" name="TextBox 81"/>
            <p:cNvSpPr txBox="1"/>
            <p:nvPr/>
          </p:nvSpPr>
          <p:spPr>
            <a:xfrm>
              <a:off x="1023446" y="1584644"/>
              <a:ext cx="1613391"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err="1" smtClean="0">
                  <a:gradFill>
                    <a:gsLst>
                      <a:gs pos="2917">
                        <a:schemeClr val="tx1"/>
                      </a:gs>
                      <a:gs pos="30000">
                        <a:schemeClr val="tx1"/>
                      </a:gs>
                    </a:gsLst>
                    <a:lin ang="5400000" scaled="0"/>
                  </a:gradFill>
                </a:rPr>
                <a:t>OAuth</a:t>
              </a:r>
              <a:r>
                <a:rPr lang="en-US" sz="2400" b="1" dirty="0" smtClean="0">
                  <a:gradFill>
                    <a:gsLst>
                      <a:gs pos="2917">
                        <a:schemeClr val="tx1"/>
                      </a:gs>
                      <a:gs pos="30000">
                        <a:schemeClr val="tx1"/>
                      </a:gs>
                    </a:gsLst>
                    <a:lin ang="5400000" scaled="0"/>
                  </a:gradFill>
                </a:rPr>
                <a:t>-T</a:t>
              </a:r>
            </a:p>
          </p:txBody>
        </p:sp>
        <p:grpSp>
          <p:nvGrpSpPr>
            <p:cNvPr id="83" name="Group 82"/>
            <p:cNvGrpSpPr/>
            <p:nvPr/>
          </p:nvGrpSpPr>
          <p:grpSpPr>
            <a:xfrm flipH="1">
              <a:off x="762339" y="2451263"/>
              <a:ext cx="2103098" cy="274317"/>
              <a:chOff x="4115140" y="4685969"/>
              <a:chExt cx="2103098" cy="274317"/>
            </a:xfrm>
          </p:grpSpPr>
          <p:sp>
            <p:nvSpPr>
              <p:cNvPr id="89" name="Oval 88"/>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0" name="Straight Connector 89"/>
              <p:cNvCxnSpPr>
                <a:stCxn id="89" idx="6"/>
              </p:cNvCxnSpPr>
              <p:nvPr/>
            </p:nvCxnSpPr>
            <p:spPr>
              <a:xfrm>
                <a:off x="4389457" y="4823128"/>
                <a:ext cx="1828781"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84" name="TextBox 83"/>
            <p:cNvSpPr txBox="1"/>
            <p:nvPr/>
          </p:nvSpPr>
          <p:spPr>
            <a:xfrm>
              <a:off x="988180" y="2060137"/>
              <a:ext cx="1648657"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err="1" smtClean="0">
                  <a:gradFill>
                    <a:gsLst>
                      <a:gs pos="2917">
                        <a:schemeClr val="tx1"/>
                      </a:gs>
                      <a:gs pos="30000">
                        <a:schemeClr val="tx1"/>
                      </a:gs>
                    </a:gsLst>
                    <a:lin ang="5400000" scaled="0"/>
                  </a:gradFill>
                </a:rPr>
                <a:t>OAuth</a:t>
              </a:r>
              <a:r>
                <a:rPr lang="en-US" sz="2400" b="1" dirty="0" smtClean="0">
                  <a:gradFill>
                    <a:gsLst>
                      <a:gs pos="2917">
                        <a:schemeClr val="tx1"/>
                      </a:gs>
                      <a:gs pos="30000">
                        <a:schemeClr val="tx1"/>
                      </a:gs>
                    </a:gsLst>
                    <a:lin ang="5400000" scaled="0"/>
                  </a:gradFill>
                </a:rPr>
                <a:t>-A</a:t>
              </a:r>
            </a:p>
          </p:txBody>
        </p:sp>
      </p:grpSp>
      <p:sp>
        <p:nvSpPr>
          <p:cNvPr id="46" name="Rectangle 45"/>
          <p:cNvSpPr/>
          <p:nvPr/>
        </p:nvSpPr>
        <p:spPr bwMode="auto">
          <a:xfrm>
            <a:off x="7742237" y="1645736"/>
            <a:ext cx="1798778" cy="135247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API</a:t>
            </a:r>
          </a:p>
        </p:txBody>
      </p:sp>
      <p:sp>
        <p:nvSpPr>
          <p:cNvPr id="47" name="Rectangle 46"/>
          <p:cNvSpPr/>
          <p:nvPr/>
        </p:nvSpPr>
        <p:spPr bwMode="auto">
          <a:xfrm>
            <a:off x="7738820" y="4986367"/>
            <a:ext cx="1802195" cy="13646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APP</a:t>
            </a:r>
          </a:p>
        </p:txBody>
      </p:sp>
      <p:sp>
        <p:nvSpPr>
          <p:cNvPr id="48" name="Rectangle 47"/>
          <p:cNvSpPr/>
          <p:nvPr/>
        </p:nvSpPr>
        <p:spPr bwMode="auto">
          <a:xfrm>
            <a:off x="8003548" y="5213344"/>
            <a:ext cx="1269321"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
        <p:nvSpPr>
          <p:cNvPr id="49" name="Rectangle 48"/>
          <p:cNvSpPr/>
          <p:nvPr/>
        </p:nvSpPr>
        <p:spPr bwMode="auto">
          <a:xfrm>
            <a:off x="6605278" y="1645736"/>
            <a:ext cx="1067982" cy="135247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OAuth2MW</a:t>
            </a:r>
          </a:p>
        </p:txBody>
      </p:sp>
      <p:sp>
        <p:nvSpPr>
          <p:cNvPr id="50" name="Rectangle 49"/>
          <p:cNvSpPr/>
          <p:nvPr/>
        </p:nvSpPr>
        <p:spPr bwMode="auto">
          <a:xfrm>
            <a:off x="6605278" y="4986367"/>
            <a:ext cx="1067982" cy="136464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OpenID Connect</a:t>
            </a:r>
          </a:p>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MW</a:t>
            </a:r>
          </a:p>
        </p:txBody>
      </p:sp>
      <p:grpSp>
        <p:nvGrpSpPr>
          <p:cNvPr id="32" name="Group 31"/>
          <p:cNvGrpSpPr/>
          <p:nvPr/>
        </p:nvGrpSpPr>
        <p:grpSpPr>
          <a:xfrm>
            <a:off x="1216912" y="5033367"/>
            <a:ext cx="2539954" cy="1574169"/>
            <a:chOff x="353424" y="1411033"/>
            <a:chExt cx="2539954" cy="1574169"/>
          </a:xfrm>
        </p:grpSpPr>
        <p:sp>
          <p:nvSpPr>
            <p:cNvPr id="33" name="Rectangle 32"/>
            <p:cNvSpPr/>
            <p:nvPr/>
          </p:nvSpPr>
          <p:spPr bwMode="auto">
            <a:xfrm>
              <a:off x="353424" y="1411033"/>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526488" y="2313949"/>
              <a:ext cx="2282632" cy="671253"/>
              <a:chOff x="3258232" y="3462533"/>
              <a:chExt cx="8291905" cy="2438400"/>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232" y="3462533"/>
                <a:ext cx="2438400" cy="2438400"/>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7303" y="3462533"/>
                <a:ext cx="2438400" cy="2438400"/>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1737" y="3462533"/>
                <a:ext cx="2438400" cy="2438400"/>
              </a:xfrm>
              <a:prstGeom prst="rect">
                <a:avLst/>
              </a:prstGeom>
            </p:spPr>
          </p:pic>
        </p:grpSp>
      </p:grpSp>
      <p:sp>
        <p:nvSpPr>
          <p:cNvPr id="3" name="Can 2"/>
          <p:cNvSpPr/>
          <p:nvPr/>
        </p:nvSpPr>
        <p:spPr bwMode="auto">
          <a:xfrm>
            <a:off x="9723437" y="4792663"/>
            <a:ext cx="2371833" cy="1735302"/>
          </a:xfrm>
          <a:prstGeom prst="ca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Regular Pentagon 37"/>
          <p:cNvSpPr/>
          <p:nvPr>
            <p:custDataLst>
              <p:custData r:id="rId1"/>
            </p:custDataLst>
          </p:nvPr>
        </p:nvSpPr>
        <p:spPr bwMode="auto">
          <a:xfrm>
            <a:off x="5038982" y="5371589"/>
            <a:ext cx="767835" cy="731272"/>
          </a:xfrm>
          <a:prstGeom prst="pentagon">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 name="Group 50"/>
          <p:cNvGrpSpPr/>
          <p:nvPr>
            <p:custDataLst>
              <p:custData r:id="rId2"/>
            </p:custDataLst>
          </p:nvPr>
        </p:nvGrpSpPr>
        <p:grpSpPr>
          <a:xfrm>
            <a:off x="9841147" y="5319531"/>
            <a:ext cx="2436545" cy="731272"/>
            <a:chOff x="2521915" y="3286671"/>
            <a:chExt cx="2436545" cy="731272"/>
          </a:xfrm>
        </p:grpSpPr>
        <p:grpSp>
          <p:nvGrpSpPr>
            <p:cNvPr id="52" name="Group 51"/>
            <p:cNvGrpSpPr/>
            <p:nvPr/>
          </p:nvGrpSpPr>
          <p:grpSpPr>
            <a:xfrm>
              <a:off x="3356270" y="3286671"/>
              <a:ext cx="767835" cy="731272"/>
              <a:chOff x="2954396" y="3325247"/>
              <a:chExt cx="1440164" cy="1371585"/>
            </a:xfrm>
          </p:grpSpPr>
          <p:sp>
            <p:nvSpPr>
              <p:cNvPr id="59" name="Regular Pentagon 58"/>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0" name="Picture 5"/>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Group 52"/>
            <p:cNvGrpSpPr/>
            <p:nvPr/>
          </p:nvGrpSpPr>
          <p:grpSpPr>
            <a:xfrm>
              <a:off x="2521915" y="3286671"/>
              <a:ext cx="767835" cy="731272"/>
              <a:chOff x="4546960" y="3332224"/>
              <a:chExt cx="1440164" cy="1371585"/>
            </a:xfrm>
          </p:grpSpPr>
          <p:sp>
            <p:nvSpPr>
              <p:cNvPr id="57" name="Regular Pentagon 56"/>
              <p:cNvSpPr/>
              <p:nvPr/>
            </p:nvSpPr>
            <p:spPr bwMode="auto">
              <a:xfrm>
                <a:off x="4546960" y="3332224"/>
                <a:ext cx="1440164" cy="1371585"/>
              </a:xfrm>
              <a:prstGeom prst="pent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8" name="Picture 4"/>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4190625" y="3286671"/>
              <a:ext cx="767835" cy="731272"/>
              <a:chOff x="6052909" y="3350922"/>
              <a:chExt cx="1440164" cy="1371585"/>
            </a:xfrm>
          </p:grpSpPr>
          <p:sp>
            <p:nvSpPr>
              <p:cNvPr id="55" name="Regular Pentagon 54"/>
              <p:cNvSpPr/>
              <p:nvPr/>
            </p:nvSpPr>
            <p:spPr bwMode="auto">
              <a:xfrm>
                <a:off x="6052909" y="3350922"/>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Freeform 33"/>
              <p:cNvSpPr>
                <a:spLocks noEditPoints="1"/>
              </p:cNvSpPr>
              <p:nvPr/>
            </p:nvSpPr>
            <p:spPr bwMode="auto">
              <a:xfrm>
                <a:off x="6300966" y="3505724"/>
                <a:ext cx="939800" cy="1150938"/>
              </a:xfrm>
              <a:custGeom>
                <a:avLst/>
                <a:gdLst>
                  <a:gd name="T0" fmla="*/ 500 w 1000"/>
                  <a:gd name="T1" fmla="*/ 197 h 1225"/>
                  <a:gd name="T2" fmla="*/ 599 w 1000"/>
                  <a:gd name="T3" fmla="*/ 98 h 1225"/>
                  <a:gd name="T4" fmla="*/ 500 w 1000"/>
                  <a:gd name="T5" fmla="*/ 0 h 1225"/>
                  <a:gd name="T6" fmla="*/ 401 w 1000"/>
                  <a:gd name="T7" fmla="*/ 98 h 1225"/>
                  <a:gd name="T8" fmla="*/ 500 w 1000"/>
                  <a:gd name="T9" fmla="*/ 197 h 1225"/>
                  <a:gd name="T10" fmla="*/ 954 w 1000"/>
                  <a:gd name="T11" fmla="*/ 309 h 1225"/>
                  <a:gd name="T12" fmla="*/ 687 w 1000"/>
                  <a:gd name="T13" fmla="*/ 240 h 1225"/>
                  <a:gd name="T14" fmla="*/ 620 w 1000"/>
                  <a:gd name="T15" fmla="*/ 231 h 1225"/>
                  <a:gd name="T16" fmla="*/ 620 w 1000"/>
                  <a:gd name="T17" fmla="*/ 231 h 1225"/>
                  <a:gd name="T18" fmla="*/ 380 w 1000"/>
                  <a:gd name="T19" fmla="*/ 231 h 1225"/>
                  <a:gd name="T20" fmla="*/ 380 w 1000"/>
                  <a:gd name="T21" fmla="*/ 231 h 1225"/>
                  <a:gd name="T22" fmla="*/ 313 w 1000"/>
                  <a:gd name="T23" fmla="*/ 240 h 1225"/>
                  <a:gd name="T24" fmla="*/ 46 w 1000"/>
                  <a:gd name="T25" fmla="*/ 309 h 1225"/>
                  <a:gd name="T26" fmla="*/ 6 w 1000"/>
                  <a:gd name="T27" fmla="*/ 358 h 1225"/>
                  <a:gd name="T28" fmla="*/ 65 w 1000"/>
                  <a:gd name="T29" fmla="*/ 384 h 1225"/>
                  <a:gd name="T30" fmla="*/ 332 w 1000"/>
                  <a:gd name="T31" fmla="*/ 315 h 1225"/>
                  <a:gd name="T32" fmla="*/ 363 w 1000"/>
                  <a:gd name="T33" fmla="*/ 327 h 1225"/>
                  <a:gd name="T34" fmla="*/ 376 w 1000"/>
                  <a:gd name="T35" fmla="*/ 400 h 1225"/>
                  <a:gd name="T36" fmla="*/ 376 w 1000"/>
                  <a:gd name="T37" fmla="*/ 1170 h 1225"/>
                  <a:gd name="T38" fmla="*/ 428 w 1000"/>
                  <a:gd name="T39" fmla="*/ 1225 h 1225"/>
                  <a:gd name="T40" fmla="*/ 484 w 1000"/>
                  <a:gd name="T41" fmla="*/ 1171 h 1225"/>
                  <a:gd name="T42" fmla="*/ 484 w 1000"/>
                  <a:gd name="T43" fmla="*/ 747 h 1225"/>
                  <a:gd name="T44" fmla="*/ 498 w 1000"/>
                  <a:gd name="T45" fmla="*/ 726 h 1225"/>
                  <a:gd name="T46" fmla="*/ 500 w 1000"/>
                  <a:gd name="T47" fmla="*/ 726 h 1225"/>
                  <a:gd name="T48" fmla="*/ 502 w 1000"/>
                  <a:gd name="T49" fmla="*/ 726 h 1225"/>
                  <a:gd name="T50" fmla="*/ 516 w 1000"/>
                  <a:gd name="T51" fmla="*/ 747 h 1225"/>
                  <a:gd name="T52" fmla="*/ 516 w 1000"/>
                  <a:gd name="T53" fmla="*/ 1171 h 1225"/>
                  <a:gd name="T54" fmla="*/ 572 w 1000"/>
                  <a:gd name="T55" fmla="*/ 1225 h 1225"/>
                  <a:gd name="T56" fmla="*/ 624 w 1000"/>
                  <a:gd name="T57" fmla="*/ 1170 h 1225"/>
                  <a:gd name="T58" fmla="*/ 624 w 1000"/>
                  <a:gd name="T59" fmla="*/ 400 h 1225"/>
                  <a:gd name="T60" fmla="*/ 637 w 1000"/>
                  <a:gd name="T61" fmla="*/ 327 h 1225"/>
                  <a:gd name="T62" fmla="*/ 668 w 1000"/>
                  <a:gd name="T63" fmla="*/ 315 h 1225"/>
                  <a:gd name="T64" fmla="*/ 935 w 1000"/>
                  <a:gd name="T65" fmla="*/ 384 h 1225"/>
                  <a:gd name="T66" fmla="*/ 994 w 1000"/>
                  <a:gd name="T67" fmla="*/ 358 h 1225"/>
                  <a:gd name="T68" fmla="*/ 954 w 1000"/>
                  <a:gd name="T69" fmla="*/ 309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 h="1225">
                    <a:moveTo>
                      <a:pt x="500" y="197"/>
                    </a:moveTo>
                    <a:cubicBezTo>
                      <a:pt x="554" y="197"/>
                      <a:pt x="599" y="153"/>
                      <a:pt x="599" y="98"/>
                    </a:cubicBezTo>
                    <a:cubicBezTo>
                      <a:pt x="599" y="44"/>
                      <a:pt x="554" y="0"/>
                      <a:pt x="500" y="0"/>
                    </a:cubicBezTo>
                    <a:cubicBezTo>
                      <a:pt x="446" y="0"/>
                      <a:pt x="401" y="44"/>
                      <a:pt x="401" y="98"/>
                    </a:cubicBezTo>
                    <a:cubicBezTo>
                      <a:pt x="401" y="153"/>
                      <a:pt x="446" y="197"/>
                      <a:pt x="500" y="197"/>
                    </a:cubicBezTo>
                    <a:close/>
                    <a:moveTo>
                      <a:pt x="954" y="309"/>
                    </a:moveTo>
                    <a:cubicBezTo>
                      <a:pt x="687" y="240"/>
                      <a:pt x="687" y="240"/>
                      <a:pt x="687" y="240"/>
                    </a:cubicBezTo>
                    <a:cubicBezTo>
                      <a:pt x="661" y="233"/>
                      <a:pt x="639" y="231"/>
                      <a:pt x="620" y="231"/>
                    </a:cubicBezTo>
                    <a:cubicBezTo>
                      <a:pt x="620" y="231"/>
                      <a:pt x="620" y="231"/>
                      <a:pt x="620" y="231"/>
                    </a:cubicBezTo>
                    <a:cubicBezTo>
                      <a:pt x="380" y="231"/>
                      <a:pt x="380" y="231"/>
                      <a:pt x="380" y="231"/>
                    </a:cubicBezTo>
                    <a:cubicBezTo>
                      <a:pt x="380" y="231"/>
                      <a:pt x="380" y="231"/>
                      <a:pt x="380" y="231"/>
                    </a:cubicBezTo>
                    <a:cubicBezTo>
                      <a:pt x="361" y="231"/>
                      <a:pt x="339" y="233"/>
                      <a:pt x="313" y="240"/>
                    </a:cubicBezTo>
                    <a:cubicBezTo>
                      <a:pt x="46" y="309"/>
                      <a:pt x="46" y="309"/>
                      <a:pt x="46" y="309"/>
                    </a:cubicBezTo>
                    <a:cubicBezTo>
                      <a:pt x="7" y="319"/>
                      <a:pt x="0" y="334"/>
                      <a:pt x="6" y="358"/>
                    </a:cubicBezTo>
                    <a:cubicBezTo>
                      <a:pt x="12" y="380"/>
                      <a:pt x="25" y="394"/>
                      <a:pt x="65" y="384"/>
                    </a:cubicBezTo>
                    <a:cubicBezTo>
                      <a:pt x="332" y="315"/>
                      <a:pt x="332" y="315"/>
                      <a:pt x="332" y="315"/>
                    </a:cubicBezTo>
                    <a:cubicBezTo>
                      <a:pt x="355" y="309"/>
                      <a:pt x="361" y="320"/>
                      <a:pt x="363" y="327"/>
                    </a:cubicBezTo>
                    <a:cubicBezTo>
                      <a:pt x="376" y="400"/>
                      <a:pt x="376" y="400"/>
                      <a:pt x="376" y="400"/>
                    </a:cubicBezTo>
                    <a:cubicBezTo>
                      <a:pt x="376" y="512"/>
                      <a:pt x="376" y="1170"/>
                      <a:pt x="376" y="1170"/>
                    </a:cubicBezTo>
                    <a:cubicBezTo>
                      <a:pt x="376" y="1221"/>
                      <a:pt x="414" y="1225"/>
                      <a:pt x="428" y="1225"/>
                    </a:cubicBezTo>
                    <a:cubicBezTo>
                      <a:pt x="443" y="1225"/>
                      <a:pt x="484" y="1220"/>
                      <a:pt x="484" y="1171"/>
                    </a:cubicBezTo>
                    <a:cubicBezTo>
                      <a:pt x="484" y="1127"/>
                      <a:pt x="484" y="747"/>
                      <a:pt x="484" y="747"/>
                    </a:cubicBezTo>
                    <a:cubicBezTo>
                      <a:pt x="484" y="732"/>
                      <a:pt x="487" y="726"/>
                      <a:pt x="498" y="726"/>
                    </a:cubicBezTo>
                    <a:cubicBezTo>
                      <a:pt x="499" y="726"/>
                      <a:pt x="499" y="726"/>
                      <a:pt x="500" y="726"/>
                    </a:cubicBezTo>
                    <a:cubicBezTo>
                      <a:pt x="501" y="726"/>
                      <a:pt x="501" y="726"/>
                      <a:pt x="502" y="726"/>
                    </a:cubicBezTo>
                    <a:cubicBezTo>
                      <a:pt x="513" y="726"/>
                      <a:pt x="516" y="732"/>
                      <a:pt x="516" y="747"/>
                    </a:cubicBezTo>
                    <a:cubicBezTo>
                      <a:pt x="516" y="747"/>
                      <a:pt x="516" y="1127"/>
                      <a:pt x="516" y="1171"/>
                    </a:cubicBezTo>
                    <a:cubicBezTo>
                      <a:pt x="516" y="1220"/>
                      <a:pt x="557" y="1225"/>
                      <a:pt x="572" y="1225"/>
                    </a:cubicBezTo>
                    <a:cubicBezTo>
                      <a:pt x="586" y="1225"/>
                      <a:pt x="624" y="1221"/>
                      <a:pt x="624" y="1170"/>
                    </a:cubicBezTo>
                    <a:cubicBezTo>
                      <a:pt x="624" y="1170"/>
                      <a:pt x="624" y="512"/>
                      <a:pt x="624" y="400"/>
                    </a:cubicBezTo>
                    <a:cubicBezTo>
                      <a:pt x="637" y="327"/>
                      <a:pt x="637" y="327"/>
                      <a:pt x="637" y="327"/>
                    </a:cubicBezTo>
                    <a:cubicBezTo>
                      <a:pt x="639" y="320"/>
                      <a:pt x="645" y="309"/>
                      <a:pt x="668" y="315"/>
                    </a:cubicBezTo>
                    <a:cubicBezTo>
                      <a:pt x="935" y="384"/>
                      <a:pt x="935" y="384"/>
                      <a:pt x="935" y="384"/>
                    </a:cubicBezTo>
                    <a:cubicBezTo>
                      <a:pt x="975" y="394"/>
                      <a:pt x="988" y="380"/>
                      <a:pt x="994" y="358"/>
                    </a:cubicBezTo>
                    <a:cubicBezTo>
                      <a:pt x="1000" y="334"/>
                      <a:pt x="993" y="319"/>
                      <a:pt x="954" y="3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spTree>
    <p:extLst>
      <p:ext uri="{BB962C8B-B14F-4D97-AF65-F5344CB8AC3E}">
        <p14:creationId xmlns:p14="http://schemas.microsoft.com/office/powerpoint/2010/main" val="312626415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Request a code at sign in time</a:t>
            </a:r>
          </a:p>
          <a:p>
            <a:r>
              <a:rPr lang="en-US" dirty="0" smtClean="0"/>
              <a:t>Redeem the code with ADAL</a:t>
            </a:r>
          </a:p>
          <a:p>
            <a:r>
              <a:rPr lang="en-US" dirty="0" smtClean="0"/>
              <a:t>save tokens in persistent cache</a:t>
            </a:r>
          </a:p>
          <a:p>
            <a:r>
              <a:rPr lang="en-US" dirty="0" smtClean="0"/>
              <a:t>When you need to access a resource</a:t>
            </a:r>
          </a:p>
          <a:p>
            <a:r>
              <a:rPr lang="en-US" dirty="0" smtClean="0"/>
              <a:t>Initialize ADAL with the same cache you used earlier</a:t>
            </a:r>
          </a:p>
          <a:p>
            <a:r>
              <a:rPr lang="en-US" dirty="0" smtClean="0"/>
              <a:t>Ask for the token you need via </a:t>
            </a:r>
            <a:r>
              <a:rPr lang="en-US" dirty="0" err="1" smtClean="0"/>
              <a:t>AcquireTokenSilent</a:t>
            </a:r>
            <a:endParaRPr lang="en-US" dirty="0" smtClean="0"/>
          </a:p>
          <a:p>
            <a:r>
              <a:rPr lang="en-US" dirty="0" smtClean="0"/>
              <a:t>Upon failure, provide the user with UX for triggering </a:t>
            </a:r>
            <a:r>
              <a:rPr lang="en-US" dirty="0" err="1" smtClean="0"/>
              <a:t>reauth</a:t>
            </a:r>
            <a:endParaRPr lang="en-US" dirty="0"/>
          </a:p>
        </p:txBody>
      </p:sp>
      <p:sp>
        <p:nvSpPr>
          <p:cNvPr id="2" name="Title 1"/>
          <p:cNvSpPr>
            <a:spLocks noGrp="1"/>
          </p:cNvSpPr>
          <p:nvPr>
            <p:ph type="title"/>
          </p:nvPr>
        </p:nvSpPr>
        <p:spPr/>
        <p:txBody>
          <a:bodyPr/>
          <a:lstStyle/>
          <a:p>
            <a:r>
              <a:rPr lang="en-US" dirty="0" smtClean="0"/>
              <a:t>The Web API call pattern</a:t>
            </a:r>
            <a:endParaRPr lang="en-US" dirty="0"/>
          </a:p>
        </p:txBody>
      </p:sp>
    </p:spTree>
    <p:extLst>
      <p:ext uri="{BB962C8B-B14F-4D97-AF65-F5344CB8AC3E}">
        <p14:creationId xmlns:p14="http://schemas.microsoft.com/office/powerpoint/2010/main" val="343595559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your app in Azure AD (2/2)</a:t>
            </a:r>
            <a:endParaRPr lang="en-US" dirty="0"/>
          </a:p>
        </p:txBody>
      </p:sp>
      <p:sp>
        <p:nvSpPr>
          <p:cNvPr id="3" name="Text Placeholder 2"/>
          <p:cNvSpPr>
            <a:spLocks noGrp="1"/>
          </p:cNvSpPr>
          <p:nvPr>
            <p:ph type="body" sz="quarter" idx="4294967295"/>
          </p:nvPr>
        </p:nvSpPr>
        <p:spPr>
          <a:xfrm>
            <a:off x="274639" y="1212849"/>
            <a:ext cx="11889564" cy="1292662"/>
          </a:xfrm>
          <a:prstGeom prst="rect">
            <a:avLst/>
          </a:prstGeom>
        </p:spPr>
        <p:txBody>
          <a:bodyPr/>
          <a:lstStyle/>
          <a:p>
            <a:r>
              <a:rPr lang="en-US" dirty="0" smtClean="0"/>
              <a:t>Azure AD will NOT issue tokens to an app for a given resource if the app did not declare its intent to do so</a:t>
            </a:r>
          </a:p>
        </p:txBody>
      </p:sp>
    </p:spTree>
    <p:extLst>
      <p:ext uri="{BB962C8B-B14F-4D97-AF65-F5344CB8AC3E}">
        <p14:creationId xmlns:p14="http://schemas.microsoft.com/office/powerpoint/2010/main" val="306001694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Redeem an Authorization Code</a:t>
            </a:r>
            <a:endParaRPr lang="en-US" dirty="0"/>
          </a:p>
        </p:txBody>
      </p:sp>
      <p:sp>
        <p:nvSpPr>
          <p:cNvPr id="4" name="Rectangle 3"/>
          <p:cNvSpPr/>
          <p:nvPr/>
        </p:nvSpPr>
        <p:spPr>
          <a:xfrm>
            <a:off x="158503" y="2379290"/>
            <a:ext cx="12155734" cy="3455883"/>
          </a:xfrm>
          <a:prstGeom prst="rect">
            <a:avLst/>
          </a:prstGeom>
          <a:solidFill>
            <a:schemeClr val="tx1"/>
          </a:solidFill>
        </p:spPr>
        <p:txBody>
          <a:bodyPr wrap="square">
            <a:spAutoFit/>
          </a:bodyPr>
          <a:lstStyle/>
          <a:p>
            <a:r>
              <a:rPr lang="en-US" sz="1428" dirty="0" err="1">
                <a:solidFill>
                  <a:srgbClr val="000000"/>
                </a:solidFill>
                <a:highlight>
                  <a:srgbClr val="FFFFFF"/>
                </a:highlight>
                <a:latin typeface="Consolas" panose="020B0609020204030204" pitchFamily="49" charset="0"/>
              </a:rPr>
              <a:t>AuthorizationCodeReceived</a:t>
            </a:r>
            <a:r>
              <a:rPr lang="en-US" sz="1428" dirty="0">
                <a:solidFill>
                  <a:srgbClr val="000000"/>
                </a:solidFill>
                <a:highlight>
                  <a:srgbClr val="FFFFFF"/>
                </a:highlight>
                <a:latin typeface="Consolas" panose="020B0609020204030204" pitchFamily="49" charset="0"/>
              </a:rPr>
              <a:t> = (context) =&gt;</a:t>
            </a:r>
          </a:p>
          <a:p>
            <a:r>
              <a:rPr lang="en-US" sz="1428" dirty="0">
                <a:solidFill>
                  <a:srgbClr val="000000"/>
                </a:solidFill>
                <a:highlight>
                  <a:srgbClr val="FFFFFF"/>
                </a:highlight>
                <a:latin typeface="Consolas" panose="020B0609020204030204" pitchFamily="49" charset="0"/>
              </a:rPr>
              <a:t>{</a:t>
            </a:r>
          </a:p>
          <a:p>
            <a:r>
              <a:rPr lang="en-US" sz="1428" dirty="0">
                <a:solidFill>
                  <a:srgbClr val="000000"/>
                </a:solidFill>
                <a:highlight>
                  <a:srgbClr val="FFFFFF"/>
                </a:highlight>
                <a:latin typeface="Consolas" panose="020B0609020204030204" pitchFamily="49" charset="0"/>
              </a:rPr>
              <a:t>    </a:t>
            </a:r>
            <a:r>
              <a:rPr lang="en-US" sz="1428" dirty="0" err="1">
                <a:solidFill>
                  <a:srgbClr val="0000FF"/>
                </a:solidFill>
                <a:highlight>
                  <a:srgbClr val="FFFFFF"/>
                </a:highlight>
                <a:latin typeface="Consolas" panose="020B0609020204030204" pitchFamily="49" charset="0"/>
              </a:rPr>
              <a:t>var</a:t>
            </a:r>
            <a:r>
              <a:rPr lang="en-US" sz="1428" dirty="0">
                <a:solidFill>
                  <a:srgbClr val="000000"/>
                </a:solidFill>
                <a:highlight>
                  <a:srgbClr val="FFFFFF"/>
                </a:highlight>
                <a:latin typeface="Consolas" panose="020B0609020204030204" pitchFamily="49" charset="0"/>
              </a:rPr>
              <a:t> code = </a:t>
            </a:r>
            <a:r>
              <a:rPr lang="en-US" sz="1428" dirty="0" err="1">
                <a:solidFill>
                  <a:srgbClr val="000000"/>
                </a:solidFill>
                <a:highlight>
                  <a:srgbClr val="FFFFFF"/>
                </a:highlight>
                <a:latin typeface="Consolas" panose="020B0609020204030204" pitchFamily="49" charset="0"/>
              </a:rPr>
              <a:t>context.Code</a:t>
            </a:r>
            <a:r>
              <a:rPr lang="en-US" sz="1428" dirty="0">
                <a:solidFill>
                  <a:srgbClr val="000000"/>
                </a:solidFill>
                <a:highlight>
                  <a:srgbClr val="FFFFFF"/>
                </a:highlight>
                <a:latin typeface="Consolas" panose="020B0609020204030204" pitchFamily="49" charset="0"/>
              </a:rPr>
              <a:t>;</a:t>
            </a:r>
          </a:p>
          <a:p>
            <a:endParaRPr lang="en-US" sz="1428" dirty="0">
              <a:solidFill>
                <a:srgbClr val="000000"/>
              </a:solidFill>
              <a:highlight>
                <a:srgbClr val="FFFFFF"/>
              </a:highlight>
              <a:latin typeface="Consolas" panose="020B0609020204030204" pitchFamily="49" charset="0"/>
            </a:endParaRPr>
          </a:p>
          <a:p>
            <a:r>
              <a:rPr lang="en-US" sz="1428" dirty="0">
                <a:solidFill>
                  <a:srgbClr val="000000"/>
                </a:solidFill>
                <a:highlight>
                  <a:srgbClr val="FFFFFF"/>
                </a:highlight>
                <a:latin typeface="Consolas" panose="020B0609020204030204" pitchFamily="49" charset="0"/>
              </a:rPr>
              <a:t>    </a:t>
            </a:r>
            <a:r>
              <a:rPr lang="en-US" sz="1428" dirty="0" err="1">
                <a:solidFill>
                  <a:srgbClr val="2B91AF"/>
                </a:solidFill>
                <a:highlight>
                  <a:srgbClr val="FFFFFF"/>
                </a:highlight>
                <a:latin typeface="Consolas" panose="020B0609020204030204" pitchFamily="49" charset="0"/>
              </a:rPr>
              <a:t>ClientCredential</a:t>
            </a:r>
            <a:r>
              <a:rPr lang="en-US" sz="1428" dirty="0">
                <a:solidFill>
                  <a:srgbClr val="000000"/>
                </a:solidFill>
                <a:highlight>
                  <a:srgbClr val="FFFFFF"/>
                </a:highlight>
                <a:latin typeface="Consolas" panose="020B0609020204030204" pitchFamily="49" charset="0"/>
              </a:rPr>
              <a:t> credential = </a:t>
            </a:r>
            <a:r>
              <a:rPr lang="en-US" sz="1428" dirty="0">
                <a:solidFill>
                  <a:srgbClr val="0000FF"/>
                </a:solidFill>
                <a:highlight>
                  <a:srgbClr val="FFFFFF"/>
                </a:highlight>
                <a:latin typeface="Consolas" panose="020B0609020204030204" pitchFamily="49" charset="0"/>
              </a:rPr>
              <a:t>new</a:t>
            </a:r>
            <a:r>
              <a:rPr lang="en-US" sz="1428" dirty="0">
                <a:solidFill>
                  <a:srgbClr val="000000"/>
                </a:solidFill>
                <a:highlight>
                  <a:srgbClr val="FFFFFF"/>
                </a:highlight>
                <a:latin typeface="Consolas" panose="020B0609020204030204" pitchFamily="49" charset="0"/>
              </a:rPr>
              <a:t> </a:t>
            </a:r>
            <a:r>
              <a:rPr lang="en-US" sz="1428" dirty="0" err="1">
                <a:solidFill>
                  <a:srgbClr val="2B91AF"/>
                </a:solidFill>
                <a:highlight>
                  <a:srgbClr val="FFFFFF"/>
                </a:highlight>
                <a:latin typeface="Consolas" panose="020B0609020204030204" pitchFamily="49" charset="0"/>
              </a:rPr>
              <a:t>ClientCredential</a:t>
            </a:r>
            <a:r>
              <a:rPr lang="en-US" sz="1428" dirty="0">
                <a:solidFill>
                  <a:srgbClr val="000000"/>
                </a:solidFill>
                <a:highlight>
                  <a:srgbClr val="FFFFFF"/>
                </a:highlight>
                <a:latin typeface="Consolas" panose="020B0609020204030204" pitchFamily="49" charset="0"/>
              </a:rPr>
              <a:t>(</a:t>
            </a:r>
            <a:r>
              <a:rPr lang="en-US" sz="1428" dirty="0" err="1">
                <a:solidFill>
                  <a:srgbClr val="000000"/>
                </a:solidFill>
                <a:highlight>
                  <a:srgbClr val="FFFFFF"/>
                </a:highlight>
                <a:latin typeface="Consolas" panose="020B0609020204030204" pitchFamily="49" charset="0"/>
              </a:rPr>
              <a:t>clientId</a:t>
            </a:r>
            <a:r>
              <a:rPr lang="en-US" sz="1428" dirty="0">
                <a:solidFill>
                  <a:srgbClr val="000000"/>
                </a:solidFill>
                <a:highlight>
                  <a:srgbClr val="FFFFFF"/>
                </a:highlight>
                <a:latin typeface="Consolas" panose="020B0609020204030204" pitchFamily="49" charset="0"/>
              </a:rPr>
              <a:t>, </a:t>
            </a:r>
            <a:r>
              <a:rPr lang="en-US" sz="1428" dirty="0" err="1">
                <a:solidFill>
                  <a:srgbClr val="000000"/>
                </a:solidFill>
                <a:highlight>
                  <a:srgbClr val="FFFFFF"/>
                </a:highlight>
                <a:latin typeface="Consolas" panose="020B0609020204030204" pitchFamily="49" charset="0"/>
              </a:rPr>
              <a:t>appKey</a:t>
            </a:r>
            <a:r>
              <a:rPr lang="en-US" sz="1428" dirty="0">
                <a:solidFill>
                  <a:srgbClr val="000000"/>
                </a:solidFill>
                <a:highlight>
                  <a:srgbClr val="FFFFFF"/>
                </a:highlight>
                <a:latin typeface="Consolas" panose="020B0609020204030204" pitchFamily="49" charset="0"/>
              </a:rPr>
              <a:t>);</a:t>
            </a:r>
          </a:p>
          <a:p>
            <a:r>
              <a:rPr lang="en-US" sz="1428" dirty="0">
                <a:solidFill>
                  <a:srgbClr val="000000"/>
                </a:solidFill>
                <a:highlight>
                  <a:srgbClr val="FFFFFF"/>
                </a:highlight>
                <a:latin typeface="Consolas" panose="020B0609020204030204" pitchFamily="49" charset="0"/>
              </a:rPr>
              <a:t>    </a:t>
            </a:r>
            <a:r>
              <a:rPr lang="en-US" sz="1428" dirty="0">
                <a:solidFill>
                  <a:srgbClr val="0000FF"/>
                </a:solidFill>
                <a:highlight>
                  <a:srgbClr val="FFFFFF"/>
                </a:highlight>
                <a:latin typeface="Consolas" panose="020B0609020204030204" pitchFamily="49" charset="0"/>
              </a:rPr>
              <a:t>string</a:t>
            </a:r>
            <a:r>
              <a:rPr lang="en-US" sz="1428" dirty="0">
                <a:solidFill>
                  <a:srgbClr val="000000"/>
                </a:solidFill>
                <a:highlight>
                  <a:srgbClr val="FFFFFF"/>
                </a:highlight>
                <a:latin typeface="Consolas" panose="020B0609020204030204" pitchFamily="49" charset="0"/>
              </a:rPr>
              <a:t> </a:t>
            </a:r>
            <a:r>
              <a:rPr lang="en-US" sz="1428" dirty="0" err="1">
                <a:solidFill>
                  <a:srgbClr val="000000"/>
                </a:solidFill>
                <a:highlight>
                  <a:srgbClr val="FFFFFF"/>
                </a:highlight>
                <a:latin typeface="Consolas" panose="020B0609020204030204" pitchFamily="49" charset="0"/>
              </a:rPr>
              <a:t>userObjectID</a:t>
            </a:r>
            <a:r>
              <a:rPr lang="en-US" sz="1428" dirty="0">
                <a:solidFill>
                  <a:srgbClr val="000000"/>
                </a:solidFill>
                <a:highlight>
                  <a:srgbClr val="FFFFFF"/>
                </a:highlight>
                <a:latin typeface="Consolas" panose="020B0609020204030204" pitchFamily="49" charset="0"/>
              </a:rPr>
              <a:t> = </a:t>
            </a:r>
            <a:r>
              <a:rPr lang="en-US" sz="1428" dirty="0" err="1">
                <a:solidFill>
                  <a:srgbClr val="000000"/>
                </a:solidFill>
                <a:highlight>
                  <a:srgbClr val="FFFFFF"/>
                </a:highlight>
                <a:latin typeface="Consolas" panose="020B0609020204030204" pitchFamily="49" charset="0"/>
              </a:rPr>
              <a:t>context.AuthenticationTicket.Identity.FindFirst</a:t>
            </a:r>
            <a:r>
              <a:rPr lang="en-US" sz="1428" dirty="0">
                <a:solidFill>
                  <a:srgbClr val="000000"/>
                </a:solidFill>
                <a:highlight>
                  <a:srgbClr val="FFFFFF"/>
                </a:highlight>
                <a:latin typeface="Consolas" panose="020B0609020204030204" pitchFamily="49" charset="0"/>
              </a:rPr>
              <a:t>(</a:t>
            </a:r>
            <a:r>
              <a:rPr lang="en-US" sz="1428" dirty="0" err="1">
                <a:solidFill>
                  <a:srgbClr val="000000"/>
                </a:solidFill>
                <a:highlight>
                  <a:srgbClr val="FFFFFF"/>
                </a:highlight>
                <a:latin typeface="Consolas" panose="020B0609020204030204" pitchFamily="49" charset="0"/>
              </a:rPr>
              <a:t>objIdClaimType</a:t>
            </a:r>
            <a:r>
              <a:rPr lang="en-US" sz="1428" dirty="0">
                <a:solidFill>
                  <a:srgbClr val="000000"/>
                </a:solidFill>
                <a:highlight>
                  <a:srgbClr val="FFFFFF"/>
                </a:highlight>
                <a:latin typeface="Consolas" panose="020B0609020204030204" pitchFamily="49" charset="0"/>
              </a:rPr>
              <a:t>).Value;</a:t>
            </a:r>
          </a:p>
          <a:p>
            <a:endParaRPr lang="en-US" sz="1428" dirty="0">
              <a:solidFill>
                <a:srgbClr val="000000"/>
              </a:solidFill>
              <a:highlight>
                <a:srgbClr val="FFFFFF"/>
              </a:highlight>
              <a:latin typeface="Consolas" panose="020B0609020204030204" pitchFamily="49" charset="0"/>
            </a:endParaRPr>
          </a:p>
          <a:p>
            <a:r>
              <a:rPr lang="en-US" sz="1428" dirty="0">
                <a:solidFill>
                  <a:srgbClr val="000000"/>
                </a:solidFill>
                <a:highlight>
                  <a:srgbClr val="FFFFFF"/>
                </a:highlight>
                <a:latin typeface="Consolas" panose="020B0609020204030204" pitchFamily="49" charset="0"/>
              </a:rPr>
              <a:t>    </a:t>
            </a:r>
            <a:r>
              <a:rPr lang="en-US" sz="1428" dirty="0">
                <a:solidFill>
                  <a:srgbClr val="2B91AF"/>
                </a:solidFill>
                <a:highlight>
                  <a:srgbClr val="FFFFFF"/>
                </a:highlight>
                <a:latin typeface="Consolas" panose="020B0609020204030204" pitchFamily="49" charset="0"/>
              </a:rPr>
              <a:t>AuthenticationContext</a:t>
            </a:r>
            <a:r>
              <a:rPr lang="en-US" sz="1428" dirty="0">
                <a:solidFill>
                  <a:srgbClr val="000000"/>
                </a:solidFill>
                <a:highlight>
                  <a:srgbClr val="FFFFFF"/>
                </a:highlight>
                <a:latin typeface="Consolas" panose="020B0609020204030204" pitchFamily="49" charset="0"/>
              </a:rPr>
              <a:t> </a:t>
            </a:r>
            <a:r>
              <a:rPr lang="en-US" sz="1428" dirty="0" err="1">
                <a:solidFill>
                  <a:srgbClr val="000000"/>
                </a:solidFill>
                <a:highlight>
                  <a:srgbClr val="FFFFFF"/>
                </a:highlight>
                <a:latin typeface="Consolas" panose="020B0609020204030204" pitchFamily="49" charset="0"/>
              </a:rPr>
              <a:t>authContext</a:t>
            </a:r>
            <a:r>
              <a:rPr lang="en-US" sz="1428" dirty="0">
                <a:solidFill>
                  <a:srgbClr val="000000"/>
                </a:solidFill>
                <a:highlight>
                  <a:srgbClr val="FFFFFF"/>
                </a:highlight>
                <a:latin typeface="Consolas" panose="020B0609020204030204" pitchFamily="49" charset="0"/>
              </a:rPr>
              <a:t> = </a:t>
            </a:r>
            <a:r>
              <a:rPr lang="en-US" sz="1428" dirty="0">
                <a:solidFill>
                  <a:srgbClr val="0000FF"/>
                </a:solidFill>
                <a:highlight>
                  <a:srgbClr val="FFFFFF"/>
                </a:highlight>
                <a:latin typeface="Consolas" panose="020B0609020204030204" pitchFamily="49" charset="0"/>
              </a:rPr>
              <a:t>new</a:t>
            </a:r>
            <a:r>
              <a:rPr lang="en-US" sz="1428" dirty="0">
                <a:solidFill>
                  <a:srgbClr val="000000"/>
                </a:solidFill>
                <a:highlight>
                  <a:srgbClr val="FFFFFF"/>
                </a:highlight>
                <a:latin typeface="Consolas" panose="020B0609020204030204" pitchFamily="49" charset="0"/>
              </a:rPr>
              <a:t> </a:t>
            </a:r>
            <a:r>
              <a:rPr lang="en-US" sz="1428" dirty="0">
                <a:solidFill>
                  <a:srgbClr val="2B91AF"/>
                </a:solidFill>
                <a:highlight>
                  <a:srgbClr val="FFFFFF"/>
                </a:highlight>
                <a:latin typeface="Consolas" panose="020B0609020204030204" pitchFamily="49" charset="0"/>
              </a:rPr>
              <a:t>AuthenticationContext</a:t>
            </a:r>
            <a:r>
              <a:rPr lang="en-US" sz="1428" dirty="0">
                <a:solidFill>
                  <a:srgbClr val="000000"/>
                </a:solidFill>
                <a:highlight>
                  <a:srgbClr val="FFFFFF"/>
                </a:highlight>
                <a:latin typeface="Consolas" panose="020B0609020204030204" pitchFamily="49" charset="0"/>
              </a:rPr>
              <a:t>(Authority, </a:t>
            </a:r>
            <a:r>
              <a:rPr lang="en-US" sz="1428" dirty="0">
                <a:solidFill>
                  <a:srgbClr val="0000FF"/>
                </a:solidFill>
                <a:highlight>
                  <a:srgbClr val="FFFFFF"/>
                </a:highlight>
                <a:latin typeface="Consolas" panose="020B0609020204030204" pitchFamily="49" charset="0"/>
              </a:rPr>
              <a:t>new</a:t>
            </a:r>
            <a:r>
              <a:rPr lang="en-US" sz="1428" dirty="0">
                <a:solidFill>
                  <a:srgbClr val="000000"/>
                </a:solidFill>
                <a:highlight>
                  <a:srgbClr val="FFFFFF"/>
                </a:highlight>
                <a:latin typeface="Consolas" panose="020B0609020204030204" pitchFamily="49" charset="0"/>
              </a:rPr>
              <a:t> </a:t>
            </a:r>
            <a:r>
              <a:rPr lang="en-US" sz="1428" dirty="0" err="1">
                <a:solidFill>
                  <a:srgbClr val="2B91AF"/>
                </a:solidFill>
                <a:highlight>
                  <a:srgbClr val="FFFFFF"/>
                </a:highlight>
                <a:latin typeface="Consolas" panose="020B0609020204030204" pitchFamily="49" charset="0"/>
              </a:rPr>
              <a:t>NaiveSessionCache</a:t>
            </a:r>
            <a:r>
              <a:rPr lang="en-US" sz="1428" dirty="0">
                <a:solidFill>
                  <a:srgbClr val="000000"/>
                </a:solidFill>
                <a:highlight>
                  <a:srgbClr val="FFFFFF"/>
                </a:highlight>
                <a:latin typeface="Consolas" panose="020B0609020204030204" pitchFamily="49" charset="0"/>
              </a:rPr>
              <a:t>(</a:t>
            </a:r>
            <a:r>
              <a:rPr lang="en-US" sz="1428" dirty="0" err="1">
                <a:solidFill>
                  <a:srgbClr val="000000"/>
                </a:solidFill>
                <a:highlight>
                  <a:srgbClr val="FFFFFF"/>
                </a:highlight>
                <a:latin typeface="Consolas" panose="020B0609020204030204" pitchFamily="49" charset="0"/>
              </a:rPr>
              <a:t>userObjectID</a:t>
            </a:r>
            <a:r>
              <a:rPr lang="en-US" sz="1428" dirty="0">
                <a:solidFill>
                  <a:srgbClr val="000000"/>
                </a:solidFill>
                <a:highlight>
                  <a:srgbClr val="FFFFFF"/>
                </a:highlight>
                <a:latin typeface="Consolas" panose="020B0609020204030204" pitchFamily="49" charset="0"/>
              </a:rPr>
              <a:t>));</a:t>
            </a:r>
          </a:p>
          <a:p>
            <a:r>
              <a:rPr lang="en-US" sz="1428" dirty="0">
                <a:solidFill>
                  <a:srgbClr val="000000"/>
                </a:solidFill>
                <a:highlight>
                  <a:srgbClr val="FFFFFF"/>
                </a:highlight>
                <a:latin typeface="Consolas" panose="020B0609020204030204" pitchFamily="49" charset="0"/>
              </a:rPr>
              <a:t>    </a:t>
            </a:r>
            <a:r>
              <a:rPr lang="en-US" sz="1428" dirty="0" err="1">
                <a:solidFill>
                  <a:srgbClr val="2B91AF"/>
                </a:solidFill>
                <a:highlight>
                  <a:srgbClr val="FFFFFF"/>
                </a:highlight>
                <a:latin typeface="Consolas" panose="020B0609020204030204" pitchFamily="49" charset="0"/>
              </a:rPr>
              <a:t>AuthenticationResult</a:t>
            </a:r>
            <a:r>
              <a:rPr lang="en-US" sz="1428" dirty="0">
                <a:solidFill>
                  <a:srgbClr val="000000"/>
                </a:solidFill>
                <a:highlight>
                  <a:srgbClr val="FFFFFF"/>
                </a:highlight>
                <a:latin typeface="Consolas" panose="020B0609020204030204" pitchFamily="49" charset="0"/>
              </a:rPr>
              <a:t> result = </a:t>
            </a:r>
          </a:p>
          <a:p>
            <a:r>
              <a:rPr lang="en-US" sz="1428" dirty="0">
                <a:solidFill>
                  <a:srgbClr val="000000"/>
                </a:solidFill>
                <a:highlight>
                  <a:srgbClr val="FFFFFF"/>
                </a:highlight>
                <a:latin typeface="Consolas" panose="020B0609020204030204" pitchFamily="49" charset="0"/>
              </a:rPr>
              <a:t>     </a:t>
            </a:r>
            <a:r>
              <a:rPr lang="en-US" sz="1428" dirty="0" err="1">
                <a:solidFill>
                  <a:srgbClr val="000000"/>
                </a:solidFill>
                <a:highlight>
                  <a:srgbClr val="FFFFFF"/>
                </a:highlight>
                <a:latin typeface="Consolas" panose="020B0609020204030204" pitchFamily="49" charset="0"/>
              </a:rPr>
              <a:t>authContext.AcquireTokenByAuthorizationCode</a:t>
            </a:r>
            <a:r>
              <a:rPr lang="en-US" sz="1428" dirty="0">
                <a:solidFill>
                  <a:srgbClr val="000000"/>
                </a:solidFill>
                <a:highlight>
                  <a:srgbClr val="FFFFFF"/>
                </a:highlight>
                <a:latin typeface="Consolas" panose="020B0609020204030204" pitchFamily="49" charset="0"/>
              </a:rPr>
              <a:t>(code, </a:t>
            </a:r>
          </a:p>
          <a:p>
            <a:r>
              <a:rPr lang="en-US" sz="1428" dirty="0">
                <a:solidFill>
                  <a:srgbClr val="000000"/>
                </a:solidFill>
                <a:highlight>
                  <a:srgbClr val="FFFFFF"/>
                </a:highlight>
                <a:latin typeface="Consolas" panose="020B0609020204030204" pitchFamily="49" charset="0"/>
              </a:rPr>
              <a:t>                                                 </a:t>
            </a:r>
            <a:r>
              <a:rPr lang="en-US" sz="1428" dirty="0">
                <a:solidFill>
                  <a:srgbClr val="0000FF"/>
                </a:solidFill>
                <a:highlight>
                  <a:srgbClr val="FFFFFF"/>
                </a:highlight>
                <a:latin typeface="Consolas" panose="020B0609020204030204" pitchFamily="49" charset="0"/>
              </a:rPr>
              <a:t>new</a:t>
            </a:r>
            <a:r>
              <a:rPr lang="en-US" sz="1428" dirty="0">
                <a:solidFill>
                  <a:srgbClr val="000000"/>
                </a:solidFill>
                <a:highlight>
                  <a:srgbClr val="FFFFFF"/>
                </a:highlight>
                <a:latin typeface="Consolas" panose="020B0609020204030204" pitchFamily="49" charset="0"/>
              </a:rPr>
              <a:t> </a:t>
            </a:r>
            <a:r>
              <a:rPr lang="en-US" sz="1428" dirty="0">
                <a:solidFill>
                  <a:srgbClr val="2B91AF"/>
                </a:solidFill>
                <a:highlight>
                  <a:srgbClr val="FFFFFF"/>
                </a:highlight>
                <a:latin typeface="Consolas" panose="020B0609020204030204" pitchFamily="49" charset="0"/>
              </a:rPr>
              <a:t>Uri</a:t>
            </a:r>
            <a:r>
              <a:rPr lang="en-US" sz="1428" dirty="0">
                <a:solidFill>
                  <a:srgbClr val="000000"/>
                </a:solidFill>
                <a:highlight>
                  <a:srgbClr val="FFFFFF"/>
                </a:highlight>
                <a:latin typeface="Consolas" panose="020B0609020204030204" pitchFamily="49" charset="0"/>
              </a:rPr>
              <a:t>(</a:t>
            </a:r>
            <a:r>
              <a:rPr lang="en-US" sz="1428" dirty="0" err="1">
                <a:solidFill>
                  <a:srgbClr val="2B91AF"/>
                </a:solidFill>
                <a:highlight>
                  <a:srgbClr val="FFFFFF"/>
                </a:highlight>
                <a:latin typeface="Consolas" panose="020B0609020204030204" pitchFamily="49" charset="0"/>
              </a:rPr>
              <a:t>HttpContext</a:t>
            </a:r>
            <a:r>
              <a:rPr lang="en-US" sz="1428" dirty="0" err="1">
                <a:solidFill>
                  <a:srgbClr val="000000"/>
                </a:solidFill>
                <a:highlight>
                  <a:srgbClr val="FFFFFF"/>
                </a:highlight>
                <a:latin typeface="Consolas" panose="020B0609020204030204" pitchFamily="49" charset="0"/>
              </a:rPr>
              <a:t>.Current.Request.Url.GetLeftPart</a:t>
            </a:r>
            <a:r>
              <a:rPr lang="en-US" sz="1428" dirty="0">
                <a:solidFill>
                  <a:srgbClr val="000000"/>
                </a:solidFill>
                <a:highlight>
                  <a:srgbClr val="FFFFFF"/>
                </a:highlight>
                <a:latin typeface="Consolas" panose="020B0609020204030204" pitchFamily="49" charset="0"/>
              </a:rPr>
              <a:t>(</a:t>
            </a:r>
            <a:r>
              <a:rPr lang="en-US" sz="1428" dirty="0" err="1">
                <a:solidFill>
                  <a:srgbClr val="2B91AF"/>
                </a:solidFill>
                <a:highlight>
                  <a:srgbClr val="FFFFFF"/>
                </a:highlight>
                <a:latin typeface="Consolas" panose="020B0609020204030204" pitchFamily="49" charset="0"/>
              </a:rPr>
              <a:t>UriPartial</a:t>
            </a:r>
            <a:r>
              <a:rPr lang="en-US" sz="1428" dirty="0" err="1">
                <a:solidFill>
                  <a:srgbClr val="000000"/>
                </a:solidFill>
                <a:highlight>
                  <a:srgbClr val="FFFFFF"/>
                </a:highlight>
                <a:latin typeface="Consolas" panose="020B0609020204030204" pitchFamily="49" charset="0"/>
              </a:rPr>
              <a:t>.Path</a:t>
            </a:r>
            <a:r>
              <a:rPr lang="en-US" sz="1428" dirty="0">
                <a:solidFill>
                  <a:srgbClr val="000000"/>
                </a:solidFill>
                <a:highlight>
                  <a:srgbClr val="FFFFFF"/>
                </a:highlight>
                <a:latin typeface="Consolas" panose="020B0609020204030204" pitchFamily="49" charset="0"/>
              </a:rPr>
              <a:t>)),</a:t>
            </a:r>
          </a:p>
          <a:p>
            <a:r>
              <a:rPr lang="en-US" sz="1428" dirty="0">
                <a:solidFill>
                  <a:srgbClr val="000000"/>
                </a:solidFill>
                <a:highlight>
                  <a:srgbClr val="FFFFFF"/>
                </a:highlight>
                <a:latin typeface="Consolas" panose="020B0609020204030204" pitchFamily="49" charset="0"/>
              </a:rPr>
              <a:t>                                                 credential,</a:t>
            </a:r>
          </a:p>
          <a:p>
            <a:r>
              <a:rPr lang="en-US" sz="1428" dirty="0">
                <a:solidFill>
                  <a:srgbClr val="000000"/>
                </a:solidFill>
                <a:highlight>
                  <a:srgbClr val="FFFFFF"/>
                </a:highlight>
                <a:latin typeface="Consolas" panose="020B0609020204030204" pitchFamily="49" charset="0"/>
              </a:rPr>
              <a:t>                                                 </a:t>
            </a:r>
            <a:r>
              <a:rPr lang="en-US" sz="1428" dirty="0" err="1">
                <a:solidFill>
                  <a:srgbClr val="000000"/>
                </a:solidFill>
                <a:highlight>
                  <a:srgbClr val="FFFFFF"/>
                </a:highlight>
                <a:latin typeface="Consolas" panose="020B0609020204030204" pitchFamily="49" charset="0"/>
              </a:rPr>
              <a:t>graphResourceId</a:t>
            </a:r>
            <a:r>
              <a:rPr lang="en-US" sz="1428" dirty="0">
                <a:solidFill>
                  <a:srgbClr val="000000"/>
                </a:solidFill>
                <a:highlight>
                  <a:srgbClr val="FFFFFF"/>
                </a:highlight>
                <a:latin typeface="Consolas" panose="020B0609020204030204" pitchFamily="49" charset="0"/>
              </a:rPr>
              <a:t>);</a:t>
            </a:r>
          </a:p>
          <a:p>
            <a:r>
              <a:rPr lang="en-US" sz="1428" dirty="0">
                <a:solidFill>
                  <a:srgbClr val="000000"/>
                </a:solidFill>
                <a:highlight>
                  <a:srgbClr val="FFFFFF"/>
                </a:highlight>
                <a:latin typeface="Consolas" panose="020B0609020204030204" pitchFamily="49" charset="0"/>
              </a:rPr>
              <a:t>    </a:t>
            </a:r>
            <a:r>
              <a:rPr lang="en-US" sz="1428" dirty="0">
                <a:solidFill>
                  <a:srgbClr val="0000FF"/>
                </a:solidFill>
                <a:highlight>
                  <a:srgbClr val="FFFFFF"/>
                </a:highlight>
                <a:latin typeface="Consolas" panose="020B0609020204030204" pitchFamily="49" charset="0"/>
              </a:rPr>
              <a:t>return</a:t>
            </a:r>
            <a:r>
              <a:rPr lang="en-US" sz="1428" dirty="0">
                <a:solidFill>
                  <a:srgbClr val="000000"/>
                </a:solidFill>
                <a:highlight>
                  <a:srgbClr val="FFFFFF"/>
                </a:highlight>
                <a:latin typeface="Consolas" panose="020B0609020204030204" pitchFamily="49" charset="0"/>
              </a:rPr>
              <a:t> </a:t>
            </a:r>
            <a:r>
              <a:rPr lang="en-US" sz="1428" dirty="0" err="1">
                <a:solidFill>
                  <a:srgbClr val="2B91AF"/>
                </a:solidFill>
                <a:highlight>
                  <a:srgbClr val="FFFFFF"/>
                </a:highlight>
                <a:latin typeface="Consolas" panose="020B0609020204030204" pitchFamily="49" charset="0"/>
              </a:rPr>
              <a:t>Task</a:t>
            </a:r>
            <a:r>
              <a:rPr lang="en-US" sz="1428" dirty="0" err="1">
                <a:solidFill>
                  <a:srgbClr val="000000"/>
                </a:solidFill>
                <a:highlight>
                  <a:srgbClr val="FFFFFF"/>
                </a:highlight>
                <a:latin typeface="Consolas" panose="020B0609020204030204" pitchFamily="49" charset="0"/>
              </a:rPr>
              <a:t>.FromResult</a:t>
            </a:r>
            <a:r>
              <a:rPr lang="en-US" sz="1428" dirty="0">
                <a:solidFill>
                  <a:srgbClr val="000000"/>
                </a:solidFill>
                <a:highlight>
                  <a:srgbClr val="FFFFFF"/>
                </a:highlight>
                <a:latin typeface="Consolas" panose="020B0609020204030204" pitchFamily="49" charset="0"/>
              </a:rPr>
              <a:t>(0);</a:t>
            </a:r>
          </a:p>
          <a:p>
            <a:r>
              <a:rPr lang="en-US" sz="1428" dirty="0">
                <a:solidFill>
                  <a:srgbClr val="000000"/>
                </a:solidFill>
                <a:highlight>
                  <a:srgbClr val="FFFFFF"/>
                </a:highlight>
                <a:latin typeface="Consolas" panose="020B0609020204030204" pitchFamily="49" charset="0"/>
              </a:rPr>
              <a:t>}</a:t>
            </a:r>
            <a:endParaRPr lang="en-US" sz="1428"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8226471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1887198" cy="2012730"/>
          </a:xfrm>
        </p:spPr>
        <p:txBody>
          <a:bodyPr/>
          <a:lstStyle/>
          <a:p>
            <a:r>
              <a:rPr lang="en-US" dirty="0" smtClean="0"/>
              <a:t>DEMO</a:t>
            </a:r>
            <a:br>
              <a:rPr lang="en-US" dirty="0" smtClean="0"/>
            </a:br>
            <a:r>
              <a:rPr lang="en-US" sz="6000" dirty="0" smtClean="0"/>
              <a:t>Invoke a Web API from a Web App</a:t>
            </a:r>
            <a:endParaRPr lang="en-US" sz="6000" dirty="0"/>
          </a:p>
        </p:txBody>
      </p:sp>
    </p:spTree>
    <p:extLst>
      <p:ext uri="{BB962C8B-B14F-4D97-AF65-F5344CB8AC3E}">
        <p14:creationId xmlns:p14="http://schemas.microsoft.com/office/powerpoint/2010/main" val="3525214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Apps</a:t>
            </a:r>
            <a:endParaRPr lang="en-US" dirty="0"/>
          </a:p>
        </p:txBody>
      </p:sp>
    </p:spTree>
    <p:extLst>
      <p:ext uri="{BB962C8B-B14F-4D97-AF65-F5344CB8AC3E}">
        <p14:creationId xmlns:p14="http://schemas.microsoft.com/office/powerpoint/2010/main" val="44685047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092881"/>
          </a:xfrm>
        </p:spPr>
        <p:txBody>
          <a:bodyPr/>
          <a:lstStyle/>
          <a:p>
            <a:r>
              <a:rPr lang="en-US" dirty="0" smtClean="0"/>
              <a:t>Client Credentials</a:t>
            </a:r>
          </a:p>
          <a:p>
            <a:r>
              <a:rPr lang="en-US" dirty="0" err="1" smtClean="0"/>
              <a:t>OnBehalfOf</a:t>
            </a:r>
            <a:endParaRPr lang="en-US" dirty="0" smtClean="0"/>
          </a:p>
          <a:p>
            <a:endParaRPr lang="en-US" dirty="0"/>
          </a:p>
        </p:txBody>
      </p:sp>
      <p:sp>
        <p:nvSpPr>
          <p:cNvPr id="3" name="Title 2"/>
          <p:cNvSpPr>
            <a:spLocks noGrp="1"/>
          </p:cNvSpPr>
          <p:nvPr>
            <p:ph type="title"/>
          </p:nvPr>
        </p:nvSpPr>
        <p:spPr/>
        <p:txBody>
          <a:bodyPr/>
          <a:lstStyle/>
          <a:p>
            <a:r>
              <a:rPr lang="en-US" dirty="0" smtClean="0"/>
              <a:t>Other mid-tier topologies</a:t>
            </a:r>
            <a:endParaRPr lang="en-US" dirty="0"/>
          </a:p>
        </p:txBody>
      </p:sp>
    </p:spTree>
    <p:extLst>
      <p:ext uri="{BB962C8B-B14F-4D97-AF65-F5344CB8AC3E}">
        <p14:creationId xmlns:p14="http://schemas.microsoft.com/office/powerpoint/2010/main" val="180530605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Autofit/>
          </a:bodyPr>
          <a:lstStyle/>
          <a:p>
            <a:pPr>
              <a:buFont typeface="Wingdings" panose="05000000000000000000" pitchFamily="2" charset="2"/>
              <a:buChar char="§"/>
            </a:pPr>
            <a:r>
              <a:rPr lang="en-US" sz="3599" dirty="0"/>
              <a:t>RESTful interface to Azure Active Directory</a:t>
            </a:r>
          </a:p>
          <a:p>
            <a:pPr lvl="1">
              <a:buFont typeface="Wingdings" panose="05000000000000000000" pitchFamily="2" charset="2"/>
              <a:buChar char="§"/>
            </a:pPr>
            <a:r>
              <a:rPr lang="en-US" sz="2856" dirty="0"/>
              <a:t>Tenant Specific – queries are scoped to individual tenant context</a:t>
            </a:r>
          </a:p>
          <a:p>
            <a:pPr lvl="1">
              <a:buFont typeface="Wingdings" panose="05000000000000000000" pitchFamily="2" charset="2"/>
              <a:buChar char="§"/>
            </a:pPr>
            <a:r>
              <a:rPr lang="en-US" sz="2856" dirty="0"/>
              <a:t>Programmatic access to directory objects such as Users, Groups, Contacts, Tenant Information, Roles</a:t>
            </a:r>
          </a:p>
          <a:p>
            <a:pPr lvl="1">
              <a:buFont typeface="Wingdings" panose="05000000000000000000" pitchFamily="2" charset="2"/>
              <a:buChar char="§"/>
            </a:pPr>
            <a:r>
              <a:rPr lang="en-US" sz="2856" dirty="0"/>
              <a:t>Access relationships: members, memberOf, manager, directReports</a:t>
            </a:r>
          </a:p>
          <a:p>
            <a:pPr>
              <a:buFont typeface="Wingdings" panose="05000000000000000000" pitchFamily="2" charset="2"/>
              <a:buChar char="§"/>
            </a:pPr>
            <a:r>
              <a:rPr lang="en-US" sz="3599" dirty="0"/>
              <a:t>Requests use standard HTTP methods</a:t>
            </a:r>
          </a:p>
          <a:p>
            <a:pPr lvl="1">
              <a:buFont typeface="Wingdings" panose="05000000000000000000" pitchFamily="2" charset="2"/>
              <a:buChar char="§"/>
            </a:pPr>
            <a:r>
              <a:rPr lang="en-US" sz="2856" dirty="0"/>
              <a:t>GET, POST, PATCH, DELETE to create, read, update, and delete</a:t>
            </a:r>
          </a:p>
          <a:p>
            <a:pPr lvl="1">
              <a:buFont typeface="Wingdings" panose="05000000000000000000" pitchFamily="2" charset="2"/>
              <a:buChar char="§"/>
            </a:pPr>
            <a:r>
              <a:rPr lang="en-US" sz="2856" dirty="0"/>
              <a:t>Response support JSON, XML, standard HTTP status codes</a:t>
            </a:r>
          </a:p>
          <a:p>
            <a:pPr lvl="1">
              <a:buFont typeface="Wingdings" panose="05000000000000000000" pitchFamily="2" charset="2"/>
              <a:buChar char="§"/>
            </a:pPr>
            <a:r>
              <a:rPr lang="en-US" sz="2856" dirty="0"/>
              <a:t>Compatible with OData V3</a:t>
            </a:r>
          </a:p>
          <a:p>
            <a:pPr>
              <a:buFont typeface="Wingdings" panose="05000000000000000000" pitchFamily="2" charset="2"/>
              <a:buChar char="§"/>
            </a:pPr>
            <a:r>
              <a:rPr lang="en-US" sz="3264" dirty="0"/>
              <a:t>OAuth 2.0 for authentication, role-based assignment for app and user authorization</a:t>
            </a:r>
          </a:p>
          <a:p>
            <a:endParaRPr lang="en-US" sz="3264" dirty="0"/>
          </a:p>
        </p:txBody>
      </p:sp>
      <p:sp>
        <p:nvSpPr>
          <p:cNvPr id="2" name="Title 1"/>
          <p:cNvSpPr>
            <a:spLocks noGrp="1"/>
          </p:cNvSpPr>
          <p:nvPr>
            <p:ph type="title"/>
          </p:nvPr>
        </p:nvSpPr>
        <p:spPr/>
        <p:txBody>
          <a:bodyPr/>
          <a:lstStyle/>
          <a:p>
            <a:pPr algn="l"/>
            <a:r>
              <a:rPr lang="en-US" dirty="0" smtClean="0"/>
              <a:t>Graph API</a:t>
            </a:r>
            <a:endParaRPr lang="en-US" dirty="0"/>
          </a:p>
        </p:txBody>
      </p:sp>
    </p:spTree>
    <p:extLst>
      <p:ext uri="{BB962C8B-B14F-4D97-AF65-F5344CB8AC3E}">
        <p14:creationId xmlns:p14="http://schemas.microsoft.com/office/powerpoint/2010/main" val="317985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Format</a:t>
            </a:r>
            <a:endParaRPr lang="en-US" dirty="0"/>
          </a:p>
        </p:txBody>
      </p:sp>
      <p:sp>
        <p:nvSpPr>
          <p:cNvPr id="7" name="Rectangle 6"/>
          <p:cNvSpPr/>
          <p:nvPr/>
        </p:nvSpPr>
        <p:spPr>
          <a:xfrm>
            <a:off x="856529" y="3496045"/>
            <a:ext cx="10723417" cy="1182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623" tIns="46623" rIns="46623" bIns="46623" rtlCol="0" anchor="ctr">
            <a:spAutoFit/>
          </a:bodyPr>
          <a:lstStyle/>
          <a:p>
            <a:r>
              <a:rPr lang="en-US" sz="3468" dirty="0">
                <a:solidFill>
                  <a:schemeClr val="tx1"/>
                </a:solidFill>
              </a:rPr>
              <a:t>https://</a:t>
            </a:r>
            <a:r>
              <a:rPr lang="en-US" sz="3468" dirty="0" smtClean="0">
                <a:solidFill>
                  <a:schemeClr val="tx1"/>
                </a:solidFill>
              </a:rPr>
              <a:t>graph.windows.net/</a:t>
            </a:r>
            <a:r>
              <a:rPr lang="en-US" sz="3468" dirty="0" smtClean="0">
                <a:solidFill>
                  <a:srgbClr val="7FBA00"/>
                </a:solidFill>
              </a:rPr>
              <a:t>contoso.com</a:t>
            </a:r>
            <a:r>
              <a:rPr lang="en-US" sz="3468" dirty="0" smtClean="0">
                <a:solidFill>
                  <a:srgbClr val="00B0F0"/>
                </a:solidFill>
              </a:rPr>
              <a:t>/users?</a:t>
            </a:r>
            <a:r>
              <a:rPr lang="en-US" sz="3468" dirty="0" smtClean="0">
                <a:solidFill>
                  <a:schemeClr val="accent1"/>
                </a:solidFill>
              </a:rPr>
              <a:t>api-</a:t>
            </a:r>
            <a:r>
              <a:rPr lang="en-US" sz="3468" dirty="0" smtClean="0">
                <a:solidFill>
                  <a:srgbClr val="FF0000"/>
                </a:solidFill>
              </a:rPr>
              <a:t>version=1.5</a:t>
            </a:r>
            <a:r>
              <a:rPr lang="en-US" sz="3468" dirty="0">
                <a:solidFill>
                  <a:srgbClr val="FFC000"/>
                </a:solidFill>
              </a:rPr>
              <a:t>&amp;$filter=state eq ‘WA’ </a:t>
            </a:r>
          </a:p>
        </p:txBody>
      </p:sp>
      <p:sp>
        <p:nvSpPr>
          <p:cNvPr id="9" name="Rectangular Callout 8"/>
          <p:cNvSpPr/>
          <p:nvPr/>
        </p:nvSpPr>
        <p:spPr>
          <a:xfrm>
            <a:off x="856529" y="1718757"/>
            <a:ext cx="1647366" cy="1492924"/>
          </a:xfrm>
          <a:prstGeom prst="wedgeRectCallout">
            <a:avLst>
              <a:gd name="adj1" fmla="val -21910"/>
              <a:gd name="adj2" fmla="val 7570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8" dirty="0">
                <a:solidFill>
                  <a:schemeClr val="tx1"/>
                </a:solidFill>
              </a:rPr>
              <a:t>Graph URL (static)</a:t>
            </a:r>
          </a:p>
        </p:txBody>
      </p:sp>
      <p:sp>
        <p:nvSpPr>
          <p:cNvPr id="10" name="Rectangular Callout 9"/>
          <p:cNvSpPr/>
          <p:nvPr/>
        </p:nvSpPr>
        <p:spPr>
          <a:xfrm>
            <a:off x="5829708" y="1677974"/>
            <a:ext cx="5254115" cy="1492924"/>
          </a:xfrm>
          <a:prstGeom prst="wedgeRectCallout">
            <a:avLst>
              <a:gd name="adj1" fmla="val 20675"/>
              <a:gd name="adj2" fmla="val 7674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F0"/>
                </a:solidFill>
              </a:rPr>
              <a:t>Specific entity type, such as users, groups, contacts, tenantDetails, roles, applications, etc.</a:t>
            </a:r>
          </a:p>
        </p:txBody>
      </p:sp>
      <p:sp>
        <p:nvSpPr>
          <p:cNvPr id="11" name="Rectangular Callout 10"/>
          <p:cNvSpPr/>
          <p:nvPr/>
        </p:nvSpPr>
        <p:spPr>
          <a:xfrm>
            <a:off x="2612683" y="1677974"/>
            <a:ext cx="3108237" cy="1492924"/>
          </a:xfrm>
          <a:prstGeom prst="wedgeRectCallout">
            <a:avLst>
              <a:gd name="adj1" fmla="val 76706"/>
              <a:gd name="adj2" fmla="val 76874"/>
            </a:avLst>
          </a:prstGeom>
          <a:noFill/>
          <a:ln>
            <a:solidFill>
              <a:srgbClr val="7F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7FBA00"/>
                </a:solidFill>
              </a:rPr>
              <a:t>Tenant of interest – can be tenant’s verified domain or objectId.</a:t>
            </a:r>
          </a:p>
        </p:txBody>
      </p:sp>
      <p:sp>
        <p:nvSpPr>
          <p:cNvPr id="12" name="Rectangular Callout 11"/>
          <p:cNvSpPr/>
          <p:nvPr/>
        </p:nvSpPr>
        <p:spPr>
          <a:xfrm>
            <a:off x="453580" y="5034869"/>
            <a:ext cx="4257163" cy="1492924"/>
          </a:xfrm>
          <a:prstGeom prst="wedgeRectCallout">
            <a:avLst>
              <a:gd name="adj1" fmla="val 647"/>
              <a:gd name="adj2" fmla="val -73157"/>
            </a:avLst>
          </a:prstGeom>
          <a:noFill/>
          <a:ln>
            <a:solidFill>
              <a:srgbClr val="DC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48" dirty="0">
                <a:solidFill>
                  <a:srgbClr val="DC3C00"/>
                </a:solidFill>
              </a:rPr>
              <a:t>API version – </a:t>
            </a:r>
            <a:r>
              <a:rPr lang="en-US" sz="2448" dirty="0" smtClean="0">
                <a:solidFill>
                  <a:srgbClr val="DC3C00"/>
                </a:solidFill>
              </a:rPr>
              <a:t>“1.5</a:t>
            </a:r>
            <a:r>
              <a:rPr lang="en-US" sz="2448" dirty="0">
                <a:solidFill>
                  <a:srgbClr val="DC3C00"/>
                </a:solidFill>
              </a:rPr>
              <a:t>” is the Supported GA version</a:t>
            </a:r>
          </a:p>
        </p:txBody>
      </p:sp>
      <p:sp>
        <p:nvSpPr>
          <p:cNvPr id="13" name="Rectangular Callout 12"/>
          <p:cNvSpPr/>
          <p:nvPr/>
        </p:nvSpPr>
        <p:spPr>
          <a:xfrm>
            <a:off x="5296943" y="5016907"/>
            <a:ext cx="6866098" cy="1492924"/>
          </a:xfrm>
          <a:prstGeom prst="wedgeRectCallout">
            <a:avLst>
              <a:gd name="adj1" fmla="val -48511"/>
              <a:gd name="adj2" fmla="val -814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48" dirty="0">
                <a:solidFill>
                  <a:srgbClr val="FFC000"/>
                </a:solidFill>
              </a:rPr>
              <a:t>Optional Odata query arguments: $filter, $top</a:t>
            </a:r>
          </a:p>
        </p:txBody>
      </p:sp>
    </p:spTree>
    <p:extLst>
      <p:ext uri="{BB962C8B-B14F-4D97-AF65-F5344CB8AC3E}">
        <p14:creationId xmlns:p14="http://schemas.microsoft.com/office/powerpoint/2010/main" val="3264667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5481" y="1213174"/>
            <a:ext cx="11885514" cy="4083810"/>
          </a:xfrm>
        </p:spPr>
        <p:txBody>
          <a:bodyPr/>
          <a:lstStyle/>
          <a:p>
            <a:r>
              <a:rPr lang="en-US" sz="3599" dirty="0"/>
              <a:t>Big OAuth2 providers issue tokens for their own resources</a:t>
            </a:r>
          </a:p>
          <a:p>
            <a:pPr lvl="1"/>
            <a:r>
              <a:rPr lang="en-US" sz="2200" dirty="0"/>
              <a:t>Facebook for the Facebook Graph, </a:t>
            </a:r>
            <a:r>
              <a:rPr lang="en-US" sz="2200" dirty="0" smtClean="0"/>
              <a:t>Azure AD </a:t>
            </a:r>
            <a:r>
              <a:rPr lang="en-US" sz="2200" dirty="0"/>
              <a:t>for the Graph, Azure management, Office…</a:t>
            </a:r>
          </a:p>
          <a:p>
            <a:r>
              <a:rPr lang="en-US" sz="3599" dirty="0"/>
              <a:t>In addition, Azure AD allows you to secure </a:t>
            </a:r>
            <a:r>
              <a:rPr lang="en-US" sz="3599" b="1" i="1" u="sng" dirty="0"/>
              <a:t>your own API</a:t>
            </a:r>
          </a:p>
          <a:p>
            <a:r>
              <a:rPr lang="en-US" sz="3599" dirty="0"/>
              <a:t>Easy as 1-2-3</a:t>
            </a:r>
          </a:p>
          <a:p>
            <a:pPr lvl="1"/>
            <a:r>
              <a:rPr lang="en-US" sz="2800" dirty="0"/>
              <a:t>Add an entry for your API in your </a:t>
            </a:r>
            <a:r>
              <a:rPr lang="en-US" sz="2800" dirty="0" smtClean="0"/>
              <a:t>Azure AD </a:t>
            </a:r>
            <a:r>
              <a:rPr lang="en-US" sz="2800" dirty="0"/>
              <a:t>tenant</a:t>
            </a:r>
          </a:p>
          <a:p>
            <a:pPr lvl="1"/>
            <a:r>
              <a:rPr lang="en-US" sz="2800" dirty="0"/>
              <a:t>Define which permissions your app recognizes</a:t>
            </a:r>
          </a:p>
          <a:p>
            <a:pPr lvl="1"/>
            <a:r>
              <a:rPr lang="en-US" sz="2800" dirty="0"/>
              <a:t>Add middleware in front of your API to validate </a:t>
            </a:r>
            <a:r>
              <a:rPr lang="en-US" sz="2800" dirty="0" smtClean="0"/>
              <a:t>Azure AD </a:t>
            </a:r>
            <a:r>
              <a:rPr lang="en-US" sz="2800" dirty="0"/>
              <a:t>access tokens</a:t>
            </a:r>
          </a:p>
        </p:txBody>
      </p:sp>
      <p:sp>
        <p:nvSpPr>
          <p:cNvPr id="3" name="Title 2"/>
          <p:cNvSpPr>
            <a:spLocks noGrp="1"/>
          </p:cNvSpPr>
          <p:nvPr>
            <p:ph type="title"/>
          </p:nvPr>
        </p:nvSpPr>
        <p:spPr/>
        <p:txBody>
          <a:bodyPr/>
          <a:lstStyle/>
          <a:p>
            <a:r>
              <a:rPr lang="en-US" dirty="0" smtClean="0"/>
              <a:t>Protecting Your Own API with Azure AD</a:t>
            </a:r>
            <a:endParaRPr lang="en-US" dirty="0"/>
          </a:p>
        </p:txBody>
      </p:sp>
    </p:spTree>
    <p:extLst>
      <p:ext uri="{BB962C8B-B14F-4D97-AF65-F5344CB8AC3E}">
        <p14:creationId xmlns:p14="http://schemas.microsoft.com/office/powerpoint/2010/main" val="889613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4"/>
            <a:ext cx="11885514" cy="3377603"/>
          </a:xfrm>
        </p:spPr>
        <p:txBody>
          <a:bodyPr/>
          <a:lstStyle/>
          <a:p>
            <a:r>
              <a:rPr lang="en-US" dirty="0" smtClean="0"/>
              <a:t>OWIN middleware which automates</a:t>
            </a:r>
          </a:p>
          <a:p>
            <a:pPr lvl="1"/>
            <a:r>
              <a:rPr lang="en-US" dirty="0" smtClean="0"/>
              <a:t>Acquiring signing keys and issuer values</a:t>
            </a:r>
          </a:p>
          <a:p>
            <a:pPr lvl="1"/>
            <a:r>
              <a:rPr lang="en-US" dirty="0" smtClean="0"/>
              <a:t>Searching for a JWT in the request</a:t>
            </a:r>
          </a:p>
          <a:p>
            <a:pPr lvl="1"/>
            <a:r>
              <a:rPr lang="en-US" dirty="0" smtClean="0"/>
              <a:t>Validating it according to signature, issuer and audience value</a:t>
            </a:r>
          </a:p>
          <a:p>
            <a:r>
              <a:rPr lang="en-US" dirty="0" smtClean="0"/>
              <a:t>Integrated in the VS2013 Web API templates</a:t>
            </a:r>
          </a:p>
          <a:p>
            <a:r>
              <a:rPr lang="en-US" dirty="0" smtClean="0"/>
              <a:t>Very simple setup:</a:t>
            </a:r>
            <a:endParaRPr lang="en-US" dirty="0"/>
          </a:p>
        </p:txBody>
      </p:sp>
      <p:sp>
        <p:nvSpPr>
          <p:cNvPr id="3" name="Title 2"/>
          <p:cNvSpPr>
            <a:spLocks noGrp="1"/>
          </p:cNvSpPr>
          <p:nvPr>
            <p:ph type="title"/>
          </p:nvPr>
        </p:nvSpPr>
        <p:spPr/>
        <p:txBody>
          <a:bodyPr/>
          <a:lstStyle/>
          <a:p>
            <a:r>
              <a:rPr lang="en-US" sz="4400" dirty="0"/>
              <a:t>ASP.NET OWIN Security Components for </a:t>
            </a:r>
            <a:r>
              <a:rPr lang="en-US" sz="4400" dirty="0" smtClean="0"/>
              <a:t>Azure AD</a:t>
            </a:r>
            <a:endParaRPr lang="en-US" sz="4400" dirty="0"/>
          </a:p>
        </p:txBody>
      </p:sp>
      <p:sp>
        <p:nvSpPr>
          <p:cNvPr id="4" name="Rectangle 3"/>
          <p:cNvSpPr/>
          <p:nvPr/>
        </p:nvSpPr>
        <p:spPr>
          <a:xfrm>
            <a:off x="576103" y="4454665"/>
            <a:ext cx="11887879" cy="2636790"/>
          </a:xfrm>
          <a:prstGeom prst="rect">
            <a:avLst/>
          </a:prstGeom>
          <a:solidFill>
            <a:schemeClr val="tx1"/>
          </a:solidFill>
        </p:spPr>
        <p:txBody>
          <a:bodyPr wrap="square">
            <a:spAutoFit/>
          </a:bodyPr>
          <a:lstStyle/>
          <a:p>
            <a:r>
              <a:rPr lang="en-US" dirty="0">
                <a:solidFill>
                  <a:srgbClr val="0000FF"/>
                </a:solidFill>
                <a:highlight>
                  <a:srgbClr val="FFFFFF"/>
                </a:highlight>
                <a:latin typeface="Consolas" panose="020B0609020204030204" pitchFamily="49" charset="0"/>
              </a:rPr>
              <a:t>public</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void</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ConfigureAuth</a:t>
            </a:r>
            <a:r>
              <a:rPr lang="en-US" dirty="0">
                <a:solidFill>
                  <a:srgbClr val="000000"/>
                </a:solidFill>
                <a:highlight>
                  <a:srgbClr val="FFFFFF"/>
                </a:highlight>
                <a:latin typeface="Consolas" panose="020B0609020204030204" pitchFamily="49" charset="0"/>
              </a:rPr>
              <a:t>(</a:t>
            </a:r>
            <a:r>
              <a:rPr lang="en-US" dirty="0" err="1">
                <a:solidFill>
                  <a:srgbClr val="2B91AF"/>
                </a:solidFill>
                <a:highlight>
                  <a:srgbClr val="FFFFFF"/>
                </a:highlight>
                <a:latin typeface="Consolas" panose="020B0609020204030204" pitchFamily="49" charset="0"/>
              </a:rPr>
              <a:t>IAppBuilder</a:t>
            </a:r>
            <a:r>
              <a:rPr lang="en-US" dirty="0">
                <a:solidFill>
                  <a:srgbClr val="000000"/>
                </a:solidFill>
                <a:highlight>
                  <a:srgbClr val="FFFFFF"/>
                </a:highlight>
                <a:latin typeface="Consolas" panose="020B0609020204030204" pitchFamily="49" charset="0"/>
              </a:rPr>
              <a:t> app)</a:t>
            </a:r>
          </a:p>
          <a:p>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app.UseWindowsAzureActiveDirectoryBearerAuthentication</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WindowsAzureActiveDirectoryBearerAuthenticationOptions</a:t>
            </a:r>
            <a:endParaRPr lang="en-US" dirty="0">
              <a:solidFill>
                <a:srgbClr val="2B91AF"/>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Audience = </a:t>
            </a:r>
            <a:r>
              <a:rPr lang="en-US" dirty="0">
                <a:solidFill>
                  <a:srgbClr val="A31515"/>
                </a:solidFill>
                <a:highlight>
                  <a:srgbClr val="FFFFFF"/>
                </a:highlight>
                <a:latin typeface="Consolas" panose="020B0609020204030204" pitchFamily="49" charset="0"/>
              </a:rPr>
              <a:t>“http://apps/mywebapi1/"</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Tenant = </a:t>
            </a:r>
            <a:r>
              <a:rPr lang="en-US" dirty="0">
                <a:solidFill>
                  <a:srgbClr val="A31515"/>
                </a:solidFill>
                <a:highlight>
                  <a:srgbClr val="FFFFFF"/>
                </a:highlight>
                <a:latin typeface="Consolas" panose="020B0609020204030204" pitchFamily="49" charset="0"/>
              </a:rPr>
              <a:t>“contoso.onmicrosoft.com"</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a:t>
            </a:r>
            <a:endParaRPr lang="en-US" dirty="0"/>
          </a:p>
        </p:txBody>
      </p:sp>
    </p:spTree>
    <p:extLst>
      <p:ext uri="{BB962C8B-B14F-4D97-AF65-F5344CB8AC3E}">
        <p14:creationId xmlns:p14="http://schemas.microsoft.com/office/powerpoint/2010/main" val="4187676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Single Pages Applications (SPAs)</a:t>
            </a:r>
            <a:endParaRPr lang="en-US" dirty="0"/>
          </a:p>
        </p:txBody>
      </p:sp>
    </p:spTree>
    <p:extLst>
      <p:ext uri="{BB962C8B-B14F-4D97-AF65-F5344CB8AC3E}">
        <p14:creationId xmlns:p14="http://schemas.microsoft.com/office/powerpoint/2010/main" val="153465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Page Apps and Azure AD</a:t>
            </a:r>
            <a:endParaRPr lang="en-US" dirty="0"/>
          </a:p>
        </p:txBody>
      </p:sp>
      <p:grpSp>
        <p:nvGrpSpPr>
          <p:cNvPr id="29" name="Group 28"/>
          <p:cNvGrpSpPr/>
          <p:nvPr/>
        </p:nvGrpSpPr>
        <p:grpSpPr>
          <a:xfrm>
            <a:off x="611084" y="4951481"/>
            <a:ext cx="393905" cy="1025561"/>
            <a:chOff x="6734176" y="1646237"/>
            <a:chExt cx="444500" cy="1157289"/>
          </a:xfrm>
          <a:solidFill>
            <a:schemeClr val="tx1">
              <a:lumMod val="50000"/>
            </a:schemeClr>
          </a:solidFill>
        </p:grpSpPr>
        <p:sp>
          <p:nvSpPr>
            <p:cNvPr id="30" name="Oval 24"/>
            <p:cNvSpPr>
              <a:spLocks noChangeArrowheads="1"/>
            </p:cNvSpPr>
            <p:nvPr/>
          </p:nvSpPr>
          <p:spPr bwMode="auto">
            <a:xfrm>
              <a:off x="6862763" y="1646237"/>
              <a:ext cx="187325" cy="185738"/>
            </a:xfrm>
            <a:prstGeom prst="ellipse">
              <a:avLst/>
            </a:pr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solidFill>
              <a:schemeClr val="tx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118272" y="1432075"/>
            <a:ext cx="1769414" cy="1758262"/>
            <a:chOff x="7132627" y="3532820"/>
            <a:chExt cx="1769414" cy="1758262"/>
          </a:xfrm>
        </p:grpSpPr>
        <p:sp>
          <p:nvSpPr>
            <p:cNvPr id="42" name="Rectangle 41"/>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44"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45"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46"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grpSp>
        <p:nvGrpSpPr>
          <p:cNvPr id="47" name="Group 46"/>
          <p:cNvGrpSpPr/>
          <p:nvPr/>
        </p:nvGrpSpPr>
        <p:grpSpPr>
          <a:xfrm>
            <a:off x="1598696" y="1608494"/>
            <a:ext cx="2103098" cy="1140936"/>
            <a:chOff x="762339" y="1584644"/>
            <a:chExt cx="2103098" cy="1140936"/>
          </a:xfrm>
        </p:grpSpPr>
        <p:grpSp>
          <p:nvGrpSpPr>
            <p:cNvPr id="48" name="Group 47"/>
            <p:cNvGrpSpPr/>
            <p:nvPr/>
          </p:nvGrpSpPr>
          <p:grpSpPr>
            <a:xfrm flipH="1">
              <a:off x="762339" y="1994369"/>
              <a:ext cx="2103098" cy="274317"/>
              <a:chOff x="4115140" y="4685969"/>
              <a:chExt cx="2103098" cy="274317"/>
            </a:xfrm>
          </p:grpSpPr>
          <p:sp>
            <p:nvSpPr>
              <p:cNvPr id="54" name="Oval 53"/>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5" name="Straight Connector 54"/>
              <p:cNvCxnSpPr>
                <a:stCxn id="54" idx="6"/>
              </p:cNvCxnSpPr>
              <p:nvPr/>
            </p:nvCxnSpPr>
            <p:spPr>
              <a:xfrm>
                <a:off x="4389457" y="4823128"/>
                <a:ext cx="1828781"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49" name="TextBox 48"/>
            <p:cNvSpPr txBox="1"/>
            <p:nvPr/>
          </p:nvSpPr>
          <p:spPr>
            <a:xfrm>
              <a:off x="1023446" y="1584644"/>
              <a:ext cx="1613391"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err="1" smtClean="0">
                  <a:gradFill>
                    <a:gsLst>
                      <a:gs pos="2917">
                        <a:schemeClr val="tx1"/>
                      </a:gs>
                      <a:gs pos="30000">
                        <a:schemeClr val="tx1"/>
                      </a:gs>
                    </a:gsLst>
                    <a:lin ang="5400000" scaled="0"/>
                  </a:gradFill>
                </a:rPr>
                <a:t>OAuth</a:t>
              </a:r>
              <a:r>
                <a:rPr lang="en-US" sz="2400" b="1" dirty="0" smtClean="0">
                  <a:gradFill>
                    <a:gsLst>
                      <a:gs pos="2917">
                        <a:schemeClr val="tx1"/>
                      </a:gs>
                      <a:gs pos="30000">
                        <a:schemeClr val="tx1"/>
                      </a:gs>
                    </a:gsLst>
                    <a:lin ang="5400000" scaled="0"/>
                  </a:gradFill>
                </a:rPr>
                <a:t>-T</a:t>
              </a:r>
            </a:p>
          </p:txBody>
        </p:sp>
        <p:grpSp>
          <p:nvGrpSpPr>
            <p:cNvPr id="50" name="Group 49"/>
            <p:cNvGrpSpPr/>
            <p:nvPr/>
          </p:nvGrpSpPr>
          <p:grpSpPr>
            <a:xfrm flipH="1">
              <a:off x="762339" y="2451263"/>
              <a:ext cx="2103098" cy="274317"/>
              <a:chOff x="4115140" y="4685969"/>
              <a:chExt cx="2103098" cy="274317"/>
            </a:xfrm>
          </p:grpSpPr>
          <p:sp>
            <p:nvSpPr>
              <p:cNvPr id="52" name="Oval 51"/>
              <p:cNvSpPr/>
              <p:nvPr/>
            </p:nvSpPr>
            <p:spPr bwMode="auto">
              <a:xfrm>
                <a:off x="4115140" y="4685969"/>
                <a:ext cx="274317" cy="274317"/>
              </a:xfrm>
              <a:prstGeom prst="ellips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3" name="Straight Connector 52"/>
              <p:cNvCxnSpPr>
                <a:stCxn id="52" idx="6"/>
              </p:cNvCxnSpPr>
              <p:nvPr/>
            </p:nvCxnSpPr>
            <p:spPr>
              <a:xfrm>
                <a:off x="4389457" y="4823128"/>
                <a:ext cx="1828781" cy="0"/>
              </a:xfrm>
              <a:prstGeom prst="line">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51" name="TextBox 50"/>
            <p:cNvSpPr txBox="1"/>
            <p:nvPr/>
          </p:nvSpPr>
          <p:spPr>
            <a:xfrm>
              <a:off x="988180" y="2060137"/>
              <a:ext cx="1648657" cy="627864"/>
            </a:xfrm>
            <a:prstGeom prst="rect">
              <a:avLst/>
            </a:prstGeom>
            <a:noFill/>
          </p:spPr>
          <p:txBody>
            <a:bodyPr wrap="none" lIns="182880" tIns="146304" rIns="182880" bIns="146304" rtlCol="0">
              <a:spAutoFit/>
            </a:bodyPr>
            <a:lstStyle/>
            <a:p>
              <a:pPr algn="r">
                <a:lnSpc>
                  <a:spcPct val="90000"/>
                </a:lnSpc>
                <a:spcAft>
                  <a:spcPts val="600"/>
                </a:spcAft>
              </a:pPr>
              <a:r>
                <a:rPr lang="en-US" sz="2400" b="1" dirty="0" err="1" smtClean="0">
                  <a:gradFill>
                    <a:gsLst>
                      <a:gs pos="2917">
                        <a:schemeClr val="tx1"/>
                      </a:gs>
                      <a:gs pos="30000">
                        <a:schemeClr val="tx1"/>
                      </a:gs>
                    </a:gsLst>
                    <a:lin ang="5400000" scaled="0"/>
                  </a:gradFill>
                </a:rPr>
                <a:t>OAuth</a:t>
              </a:r>
              <a:r>
                <a:rPr lang="en-US" sz="2400" b="1" dirty="0" smtClean="0">
                  <a:gradFill>
                    <a:gsLst>
                      <a:gs pos="2917">
                        <a:schemeClr val="tx1"/>
                      </a:gs>
                      <a:gs pos="30000">
                        <a:schemeClr val="tx1"/>
                      </a:gs>
                    </a:gsLst>
                    <a:lin ang="5400000" scaled="0"/>
                  </a:gradFill>
                </a:rPr>
                <a:t>-A</a:t>
              </a:r>
            </a:p>
          </p:txBody>
        </p:sp>
      </p:grpSp>
      <p:sp>
        <p:nvSpPr>
          <p:cNvPr id="74" name="TextBox 73"/>
          <p:cNvSpPr txBox="1"/>
          <p:nvPr/>
        </p:nvSpPr>
        <p:spPr>
          <a:xfrm>
            <a:off x="9336396" y="3453479"/>
            <a:ext cx="1798778" cy="544765"/>
          </a:xfrm>
          <a:prstGeom prst="rect">
            <a:avLst/>
          </a:prstGeom>
          <a:noFill/>
          <a:ln>
            <a:solidFill>
              <a:schemeClr val="tx1"/>
            </a:solidFill>
          </a:ln>
        </p:spPr>
        <p:txBody>
          <a:bodyPr wrap="square" lIns="182880" tIns="146304" rIns="182880" bIns="146304" rtlCol="0">
            <a:spAutoFit/>
          </a:bodyPr>
          <a:lstStyle/>
          <a:p>
            <a:pPr algn="ctr">
              <a:lnSpc>
                <a:spcPct val="90000"/>
              </a:lnSpc>
              <a:spcAft>
                <a:spcPts val="600"/>
              </a:spcAft>
            </a:pPr>
            <a:r>
              <a:rPr lang="en-US" b="1" dirty="0" smtClean="0">
                <a:gradFill>
                  <a:gsLst>
                    <a:gs pos="2917">
                      <a:schemeClr val="tx1"/>
                    </a:gs>
                    <a:gs pos="30000">
                      <a:schemeClr val="tx1"/>
                    </a:gs>
                  </a:gsLst>
                  <a:lin ang="5400000" scaled="0"/>
                </a:gradFill>
              </a:rPr>
              <a:t>&lt;HTML/JS&gt;</a:t>
            </a:r>
          </a:p>
        </p:txBody>
      </p:sp>
      <p:grpSp>
        <p:nvGrpSpPr>
          <p:cNvPr id="75" name="Group 74"/>
          <p:cNvGrpSpPr/>
          <p:nvPr/>
        </p:nvGrpSpPr>
        <p:grpSpPr>
          <a:xfrm>
            <a:off x="1249721" y="3951859"/>
            <a:ext cx="4355512" cy="2737983"/>
            <a:chOff x="353424" y="484528"/>
            <a:chExt cx="4355512" cy="2737983"/>
          </a:xfrm>
        </p:grpSpPr>
        <p:sp>
          <p:nvSpPr>
            <p:cNvPr id="76" name="Rectangle 75"/>
            <p:cNvSpPr/>
            <p:nvPr/>
          </p:nvSpPr>
          <p:spPr bwMode="auto">
            <a:xfrm>
              <a:off x="353424" y="484528"/>
              <a:ext cx="4355512" cy="2291149"/>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p:nvGrpSpPr>
          <p:grpSpPr>
            <a:xfrm>
              <a:off x="359424" y="2551258"/>
              <a:ext cx="2282632" cy="671253"/>
              <a:chOff x="2651354" y="4324584"/>
              <a:chExt cx="8291905" cy="2438400"/>
            </a:xfrm>
          </p:grpSpPr>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354" y="4324584"/>
                <a:ext cx="2438398" cy="2438400"/>
              </a:xfrm>
              <a:prstGeom prst="rect">
                <a:avLst/>
              </a:prstGeom>
            </p:spPr>
          </p:pic>
          <p:pic>
            <p:nvPicPr>
              <p:cNvPr id="79" name="Picture 7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0425" y="4324584"/>
                <a:ext cx="2438398" cy="2438400"/>
              </a:xfrm>
              <a:prstGeom prst="rect">
                <a:avLst/>
              </a:prstGeom>
            </p:spPr>
          </p:pic>
          <p:pic>
            <p:nvPicPr>
              <p:cNvPr id="80" name="Picture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04861" y="4324584"/>
                <a:ext cx="2438398" cy="2438400"/>
              </a:xfrm>
              <a:prstGeom prst="rect">
                <a:avLst/>
              </a:prstGeom>
            </p:spPr>
          </p:pic>
        </p:grpSp>
      </p:grpSp>
      <p:sp>
        <p:nvSpPr>
          <p:cNvPr id="81" name="Rectangle 80"/>
          <p:cNvSpPr/>
          <p:nvPr/>
        </p:nvSpPr>
        <p:spPr bwMode="auto">
          <a:xfrm>
            <a:off x="9336396" y="2018219"/>
            <a:ext cx="1798778" cy="135247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API</a:t>
            </a:r>
          </a:p>
        </p:txBody>
      </p:sp>
      <p:sp>
        <p:nvSpPr>
          <p:cNvPr id="32" name="Rectangle 31"/>
          <p:cNvSpPr/>
          <p:nvPr>
            <p:custDataLst>
              <p:custData r:id="rId1"/>
            </p:custDataLst>
          </p:nvPr>
        </p:nvSpPr>
        <p:spPr bwMode="auto">
          <a:xfrm>
            <a:off x="3202726" y="5100292"/>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JS</a:t>
            </a:r>
          </a:p>
        </p:txBody>
      </p:sp>
      <p:sp>
        <p:nvSpPr>
          <p:cNvPr id="33" name="Rectangle 32"/>
          <p:cNvSpPr/>
          <p:nvPr>
            <p:custDataLst>
              <p:custData r:id="rId2"/>
            </p:custDataLst>
          </p:nvPr>
        </p:nvSpPr>
        <p:spPr bwMode="auto">
          <a:xfrm>
            <a:off x="8166720" y="1983387"/>
            <a:ext cx="1067982" cy="135247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OAuth2MW</a:t>
            </a:r>
          </a:p>
        </p:txBody>
      </p:sp>
      <p:sp>
        <p:nvSpPr>
          <p:cNvPr id="34" name="Can 33"/>
          <p:cNvSpPr/>
          <p:nvPr>
            <p:custDataLst>
              <p:custData r:id="rId3"/>
            </p:custDataLst>
          </p:nvPr>
        </p:nvSpPr>
        <p:spPr bwMode="auto">
          <a:xfrm>
            <a:off x="3202725" y="4098344"/>
            <a:ext cx="2083805" cy="999089"/>
          </a:xfrm>
          <a:prstGeom prst="can">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5" name="Group 34"/>
          <p:cNvGrpSpPr/>
          <p:nvPr>
            <p:custDataLst>
              <p:custData r:id="rId4"/>
            </p:custDataLst>
          </p:nvPr>
        </p:nvGrpSpPr>
        <p:grpSpPr>
          <a:xfrm>
            <a:off x="3932237" y="4160440"/>
            <a:ext cx="767835" cy="731272"/>
            <a:chOff x="2521915" y="3286671"/>
            <a:chExt cx="767835" cy="731272"/>
          </a:xfrm>
        </p:grpSpPr>
        <p:sp>
          <p:nvSpPr>
            <p:cNvPr id="36" name="Regular Pentagon 35"/>
            <p:cNvSpPr/>
            <p:nvPr/>
          </p:nvSpPr>
          <p:spPr bwMode="auto">
            <a:xfrm>
              <a:off x="2521915" y="3286671"/>
              <a:ext cx="767835" cy="731272"/>
            </a:xfrm>
            <a:prstGeom prst="pent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7" name="Picture 4"/>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2723552" y="3461493"/>
              <a:ext cx="364562" cy="49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Rectangle 37"/>
          <p:cNvSpPr/>
          <p:nvPr>
            <p:custDataLst>
              <p:custData r:id="rId5"/>
            </p:custDataLst>
          </p:nvPr>
        </p:nvSpPr>
        <p:spPr bwMode="auto">
          <a:xfrm>
            <a:off x="1331786" y="4201573"/>
            <a:ext cx="1748498" cy="894214"/>
          </a:xfrm>
          <a:prstGeom prst="rect">
            <a:avLst/>
          </a:prstGeom>
          <a:noFill/>
          <a:ln w="38100">
            <a:solidFill>
              <a:srgbClr val="23283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38"/>
          <p:cNvSpPr/>
          <p:nvPr>
            <p:custDataLst>
              <p:custData r:id="rId6"/>
            </p:custDataLst>
          </p:nvPr>
        </p:nvSpPr>
        <p:spPr bwMode="auto">
          <a:xfrm>
            <a:off x="1927932" y="4293228"/>
            <a:ext cx="801862" cy="614694"/>
          </a:xfrm>
          <a:custGeom>
            <a:avLst/>
            <a:gdLst>
              <a:gd name="connsiteX0" fmla="*/ 2857400 w 5725476"/>
              <a:gd name="connsiteY0" fmla="*/ 1611086 h 4389054"/>
              <a:gd name="connsiteX1" fmla="*/ 2772022 w 5725476"/>
              <a:gd name="connsiteY1" fmla="*/ 1685596 h 4389054"/>
              <a:gd name="connsiteX2" fmla="*/ 1968584 w 5725476"/>
              <a:gd name="connsiteY2" fmla="*/ 2875776 h 4389054"/>
              <a:gd name="connsiteX3" fmla="*/ 1829797 w 5725476"/>
              <a:gd name="connsiteY3" fmla="*/ 3286974 h 4389054"/>
              <a:gd name="connsiteX4" fmla="*/ 1788744 w 5725476"/>
              <a:gd name="connsiteY4" fmla="*/ 3458309 h 4389054"/>
              <a:gd name="connsiteX5" fmla="*/ 1905670 w 5725476"/>
              <a:gd name="connsiteY5" fmla="*/ 3517698 h 4389054"/>
              <a:gd name="connsiteX6" fmla="*/ 2929769 w 5725476"/>
              <a:gd name="connsiteY6" fmla="*/ 3703554 h 4389054"/>
              <a:gd name="connsiteX7" fmla="*/ 2958703 w 5725476"/>
              <a:gd name="connsiteY7" fmla="*/ 3698768 h 4389054"/>
              <a:gd name="connsiteX8" fmla="*/ 3079294 w 5725476"/>
              <a:gd name="connsiteY8" fmla="*/ 3685876 h 4389054"/>
              <a:gd name="connsiteX9" fmla="*/ 3779122 w 5725476"/>
              <a:gd name="connsiteY9" fmla="*/ 3452565 h 4389054"/>
              <a:gd name="connsiteX10" fmla="*/ 3906506 w 5725476"/>
              <a:gd name="connsiteY10" fmla="*/ 3376718 h 4389054"/>
              <a:gd name="connsiteX11" fmla="*/ 3885002 w 5725476"/>
              <a:gd name="connsiteY11" fmla="*/ 3286972 h 4389054"/>
              <a:gd name="connsiteX12" fmla="*/ 3746215 w 5725476"/>
              <a:gd name="connsiteY12" fmla="*/ 2875775 h 4389054"/>
              <a:gd name="connsiteX13" fmla="*/ 2942776 w 5725476"/>
              <a:gd name="connsiteY13" fmla="*/ 1685594 h 4389054"/>
              <a:gd name="connsiteX14" fmla="*/ 1763415 w 5725476"/>
              <a:gd name="connsiteY14" fmla="*/ 894037 h 4389054"/>
              <a:gd name="connsiteX15" fmla="*/ 790803 w 5725476"/>
              <a:gd name="connsiteY15" fmla="*/ 1330755 h 4389054"/>
              <a:gd name="connsiteX16" fmla="*/ 1158832 w 5725476"/>
              <a:gd name="connsiteY16" fmla="*/ 2988894 h 4389054"/>
              <a:gd name="connsiteX17" fmla="*/ 1275233 w 5725476"/>
              <a:gd name="connsiteY17" fmla="*/ 3101497 h 4389054"/>
              <a:gd name="connsiteX18" fmla="*/ 1292468 w 5725476"/>
              <a:gd name="connsiteY18" fmla="*/ 2875182 h 4389054"/>
              <a:gd name="connsiteX19" fmla="*/ 2202444 w 5725476"/>
              <a:gd name="connsiteY19" fmla="*/ 1317224 h 4389054"/>
              <a:gd name="connsiteX20" fmla="*/ 2295755 w 5725476"/>
              <a:gd name="connsiteY20" fmla="*/ 1261450 h 4389054"/>
              <a:gd name="connsiteX21" fmla="*/ 2258275 w 5725476"/>
              <a:gd name="connsiteY21" fmla="*/ 1245333 h 4389054"/>
              <a:gd name="connsiteX22" fmla="*/ 2140065 w 5725476"/>
              <a:gd name="connsiteY22" fmla="*/ 1204461 h 4389054"/>
              <a:gd name="connsiteX23" fmla="*/ 2128651 w 5725476"/>
              <a:gd name="connsiteY23" fmla="*/ 1201707 h 4389054"/>
              <a:gd name="connsiteX24" fmla="*/ 2134750 w 5725476"/>
              <a:gd name="connsiteY24" fmla="*/ 1198933 h 4389054"/>
              <a:gd name="connsiteX25" fmla="*/ 2008369 w 5725476"/>
              <a:gd name="connsiteY25" fmla="*/ 1136421 h 4389054"/>
              <a:gd name="connsiteX26" fmla="*/ 1834210 w 5725476"/>
              <a:gd name="connsiteY26" fmla="*/ 940362 h 4389054"/>
              <a:gd name="connsiteX27" fmla="*/ 1828981 w 5725476"/>
              <a:gd name="connsiteY27" fmla="*/ 898098 h 4389054"/>
              <a:gd name="connsiteX28" fmla="*/ 3931136 w 5725476"/>
              <a:gd name="connsiteY28" fmla="*/ 890498 h 4389054"/>
              <a:gd name="connsiteX29" fmla="*/ 3931877 w 5725476"/>
              <a:gd name="connsiteY29" fmla="*/ 896485 h 4389054"/>
              <a:gd name="connsiteX30" fmla="*/ 3468260 w 5725476"/>
              <a:gd name="connsiteY30" fmla="*/ 1252335 h 4389054"/>
              <a:gd name="connsiteX31" fmla="*/ 3420272 w 5725476"/>
              <a:gd name="connsiteY31" fmla="*/ 1262964 h 4389054"/>
              <a:gd name="connsiteX32" fmla="*/ 3453146 w 5725476"/>
              <a:gd name="connsiteY32" fmla="*/ 1280363 h 4389054"/>
              <a:gd name="connsiteX33" fmla="*/ 4422331 w 5725476"/>
              <a:gd name="connsiteY33" fmla="*/ 2875181 h 4389054"/>
              <a:gd name="connsiteX34" fmla="*/ 4428743 w 5725476"/>
              <a:gd name="connsiteY34" fmla="*/ 2959393 h 4389054"/>
              <a:gd name="connsiteX35" fmla="*/ 4519980 w 5725476"/>
              <a:gd name="connsiteY35" fmla="*/ 2857244 h 4389054"/>
              <a:gd name="connsiteX36" fmla="*/ 4777521 w 5725476"/>
              <a:gd name="connsiteY36" fmla="*/ 1322808 h 4389054"/>
              <a:gd name="connsiteX37" fmla="*/ 4011083 w 5725476"/>
              <a:gd name="connsiteY37" fmla="*/ 895928 h 4389054"/>
              <a:gd name="connsiteX38" fmla="*/ 1554463 w 5725476"/>
              <a:gd name="connsiteY38" fmla="*/ 0 h 4389054"/>
              <a:gd name="connsiteX39" fmla="*/ 2491987 w 5725476"/>
              <a:gd name="connsiteY39" fmla="*/ 388418 h 4389054"/>
              <a:gd name="connsiteX40" fmla="*/ 2586164 w 5725476"/>
              <a:gd name="connsiteY40" fmla="*/ 486482 h 4389054"/>
              <a:gd name="connsiteX41" fmla="*/ 2668406 w 5725476"/>
              <a:gd name="connsiteY41" fmla="*/ 476064 h 4389054"/>
              <a:gd name="connsiteX42" fmla="*/ 2880329 w 5725476"/>
              <a:gd name="connsiteY42" fmla="*/ 467345 h 4389054"/>
              <a:gd name="connsiteX43" fmla="*/ 3092253 w 5725476"/>
              <a:gd name="connsiteY43" fmla="*/ 476064 h 4389054"/>
              <a:gd name="connsiteX44" fmla="*/ 3162587 w 5725476"/>
              <a:gd name="connsiteY44" fmla="*/ 484974 h 4389054"/>
              <a:gd name="connsiteX45" fmla="*/ 3233490 w 5725476"/>
              <a:gd name="connsiteY45" fmla="*/ 411144 h 4389054"/>
              <a:gd name="connsiteX46" fmla="*/ 4171013 w 5725476"/>
              <a:gd name="connsiteY46" fmla="*/ 22726 h 4389054"/>
              <a:gd name="connsiteX47" fmla="*/ 5725476 w 5725476"/>
              <a:gd name="connsiteY47" fmla="*/ 1942945 h 4389054"/>
              <a:gd name="connsiteX48" fmla="*/ 5040128 w 5725476"/>
              <a:gd name="connsiteY48" fmla="*/ 3535221 h 4389054"/>
              <a:gd name="connsiteX49" fmla="*/ 4987162 w 5725476"/>
              <a:gd name="connsiteY49" fmla="*/ 3574970 h 4389054"/>
              <a:gd name="connsiteX50" fmla="*/ 4980534 w 5725476"/>
              <a:gd name="connsiteY50" fmla="*/ 3582762 h 4389054"/>
              <a:gd name="connsiteX51" fmla="*/ 2857500 w 5725476"/>
              <a:gd name="connsiteY51" fmla="*/ 4389054 h 4389054"/>
              <a:gd name="connsiteX52" fmla="*/ 734466 w 5725476"/>
              <a:gd name="connsiteY52" fmla="*/ 3582762 h 4389054"/>
              <a:gd name="connsiteX53" fmla="*/ 635679 w 5725476"/>
              <a:gd name="connsiteY53" fmla="*/ 3466614 h 4389054"/>
              <a:gd name="connsiteX54" fmla="*/ 565680 w 5725476"/>
              <a:gd name="connsiteY54" fmla="*/ 3401954 h 4389054"/>
              <a:gd name="connsiteX55" fmla="*/ 0 w 5725476"/>
              <a:gd name="connsiteY55" fmla="*/ 1920219 h 4389054"/>
              <a:gd name="connsiteX56" fmla="*/ 1554463 w 5725476"/>
              <a:gd name="connsiteY56" fmla="*/ 0 h 438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25476" h="4389054">
                <a:moveTo>
                  <a:pt x="2857400" y="1611086"/>
                </a:moveTo>
                <a:lnTo>
                  <a:pt x="2772022" y="1685596"/>
                </a:lnTo>
                <a:cubicBezTo>
                  <a:pt x="2448768" y="1983643"/>
                  <a:pt x="2164786" y="2391289"/>
                  <a:pt x="1968584" y="2875776"/>
                </a:cubicBezTo>
                <a:cubicBezTo>
                  <a:pt x="1913092" y="3012802"/>
                  <a:pt x="1866921" y="3150300"/>
                  <a:pt x="1829797" y="3286974"/>
                </a:cubicBezTo>
                <a:lnTo>
                  <a:pt x="1788744" y="3458309"/>
                </a:lnTo>
                <a:lnTo>
                  <a:pt x="1905670" y="3517698"/>
                </a:lnTo>
                <a:cubicBezTo>
                  <a:pt x="2256308" y="3678252"/>
                  <a:pt x="2616020" y="3739796"/>
                  <a:pt x="2929769" y="3703554"/>
                </a:cubicBezTo>
                <a:lnTo>
                  <a:pt x="2958703" y="3698768"/>
                </a:lnTo>
                <a:lnTo>
                  <a:pt x="3079294" y="3685876"/>
                </a:lnTo>
                <a:cubicBezTo>
                  <a:pt x="3308449" y="3651928"/>
                  <a:pt x="3547161" y="3574278"/>
                  <a:pt x="3779122" y="3452565"/>
                </a:cubicBezTo>
                <a:lnTo>
                  <a:pt x="3906506" y="3376718"/>
                </a:lnTo>
                <a:lnTo>
                  <a:pt x="3885002" y="3286972"/>
                </a:lnTo>
                <a:cubicBezTo>
                  <a:pt x="3847878" y="3150299"/>
                  <a:pt x="3801707" y="3012801"/>
                  <a:pt x="3746215" y="2875775"/>
                </a:cubicBezTo>
                <a:cubicBezTo>
                  <a:pt x="3550013" y="2391288"/>
                  <a:pt x="3266031" y="1983642"/>
                  <a:pt x="2942776" y="1685594"/>
                </a:cubicBezTo>
                <a:close/>
                <a:moveTo>
                  <a:pt x="1763415" y="894037"/>
                </a:moveTo>
                <a:cubicBezTo>
                  <a:pt x="1349878" y="887207"/>
                  <a:pt x="989842" y="1033575"/>
                  <a:pt x="790803" y="1330755"/>
                </a:cubicBezTo>
                <a:cubicBezTo>
                  <a:pt x="484136" y="1788631"/>
                  <a:pt x="654009" y="2463640"/>
                  <a:pt x="1158832" y="2988894"/>
                </a:cubicBezTo>
                <a:lnTo>
                  <a:pt x="1275233" y="3101497"/>
                </a:lnTo>
                <a:lnTo>
                  <a:pt x="1292468" y="2875182"/>
                </a:lnTo>
                <a:cubicBezTo>
                  <a:pt x="1376450" y="2192731"/>
                  <a:pt x="1730731" y="1624724"/>
                  <a:pt x="2202444" y="1317224"/>
                </a:cubicBezTo>
                <a:lnTo>
                  <a:pt x="2295755" y="1261450"/>
                </a:lnTo>
                <a:lnTo>
                  <a:pt x="2258275" y="1245333"/>
                </a:lnTo>
                <a:cubicBezTo>
                  <a:pt x="2218936" y="1230072"/>
                  <a:pt x="2179510" y="1216433"/>
                  <a:pt x="2140065" y="1204461"/>
                </a:cubicBezTo>
                <a:lnTo>
                  <a:pt x="2128651" y="1201707"/>
                </a:lnTo>
                <a:lnTo>
                  <a:pt x="2134750" y="1198933"/>
                </a:lnTo>
                <a:lnTo>
                  <a:pt x="2008369" y="1136421"/>
                </a:lnTo>
                <a:cubicBezTo>
                  <a:pt x="1913884" y="1079345"/>
                  <a:pt x="1852160" y="1012494"/>
                  <a:pt x="1834210" y="940362"/>
                </a:cubicBezTo>
                <a:lnTo>
                  <a:pt x="1828981" y="898098"/>
                </a:lnTo>
                <a:close/>
                <a:moveTo>
                  <a:pt x="3931136" y="890498"/>
                </a:moveTo>
                <a:lnTo>
                  <a:pt x="3931877" y="896485"/>
                </a:lnTo>
                <a:cubicBezTo>
                  <a:pt x="3931877" y="1044615"/>
                  <a:pt x="3747973" y="1175215"/>
                  <a:pt x="3468260" y="1252335"/>
                </a:cubicBezTo>
                <a:lnTo>
                  <a:pt x="3420272" y="1262964"/>
                </a:lnTo>
                <a:lnTo>
                  <a:pt x="3453146" y="1280363"/>
                </a:lnTo>
                <a:cubicBezTo>
                  <a:pt x="3954255" y="1577865"/>
                  <a:pt x="4334871" y="2164462"/>
                  <a:pt x="4422331" y="2875181"/>
                </a:cubicBezTo>
                <a:lnTo>
                  <a:pt x="4428743" y="2959393"/>
                </a:lnTo>
                <a:lnTo>
                  <a:pt x="4519980" y="2857244"/>
                </a:lnTo>
                <a:cubicBezTo>
                  <a:pt x="4937630" y="2353131"/>
                  <a:pt x="5060598" y="1745464"/>
                  <a:pt x="4777521" y="1322808"/>
                </a:cubicBezTo>
                <a:cubicBezTo>
                  <a:pt x="4612393" y="1076259"/>
                  <a:pt x="4336453" y="933511"/>
                  <a:pt x="4011083" y="895928"/>
                </a:cubicBezTo>
                <a:close/>
                <a:moveTo>
                  <a:pt x="1554463" y="0"/>
                </a:moveTo>
                <a:cubicBezTo>
                  <a:pt x="1906585" y="0"/>
                  <a:pt x="2231361" y="144628"/>
                  <a:pt x="2491987" y="388418"/>
                </a:cubicBezTo>
                <a:lnTo>
                  <a:pt x="2586164" y="486482"/>
                </a:lnTo>
                <a:lnTo>
                  <a:pt x="2668406" y="476064"/>
                </a:lnTo>
                <a:cubicBezTo>
                  <a:pt x="2736859" y="470347"/>
                  <a:pt x="2807735" y="467345"/>
                  <a:pt x="2880329" y="467345"/>
                </a:cubicBezTo>
                <a:cubicBezTo>
                  <a:pt x="2952924" y="467345"/>
                  <a:pt x="3023800" y="470347"/>
                  <a:pt x="3092253" y="476064"/>
                </a:cubicBezTo>
                <a:lnTo>
                  <a:pt x="3162587" y="484974"/>
                </a:lnTo>
                <a:lnTo>
                  <a:pt x="3233490" y="411144"/>
                </a:lnTo>
                <a:cubicBezTo>
                  <a:pt x="3494116" y="167354"/>
                  <a:pt x="3818892" y="22726"/>
                  <a:pt x="4171013" y="22726"/>
                </a:cubicBezTo>
                <a:cubicBezTo>
                  <a:pt x="5029519" y="22726"/>
                  <a:pt x="5725476" y="882437"/>
                  <a:pt x="5725476" y="1942945"/>
                </a:cubicBezTo>
                <a:cubicBezTo>
                  <a:pt x="5725476" y="2605763"/>
                  <a:pt x="5453618" y="3190144"/>
                  <a:pt x="5040128" y="3535221"/>
                </a:cubicBezTo>
                <a:lnTo>
                  <a:pt x="4987162" y="3574970"/>
                </a:lnTo>
                <a:lnTo>
                  <a:pt x="4980534" y="3582762"/>
                </a:lnTo>
                <a:cubicBezTo>
                  <a:pt x="4520431" y="4069221"/>
                  <a:pt x="3741257" y="4389054"/>
                  <a:pt x="2857500" y="4389054"/>
                </a:cubicBezTo>
                <a:cubicBezTo>
                  <a:pt x="1973744" y="4389054"/>
                  <a:pt x="1194569" y="4069221"/>
                  <a:pt x="734466" y="3582762"/>
                </a:cubicBezTo>
                <a:lnTo>
                  <a:pt x="635679" y="3466614"/>
                </a:lnTo>
                <a:lnTo>
                  <a:pt x="565680" y="3401954"/>
                </a:lnTo>
                <a:cubicBezTo>
                  <a:pt x="220205" y="3049757"/>
                  <a:pt x="0" y="2516755"/>
                  <a:pt x="0" y="1920219"/>
                </a:cubicBezTo>
                <a:cubicBezTo>
                  <a:pt x="0" y="859711"/>
                  <a:pt x="695957" y="0"/>
                  <a:pt x="1554463" y="0"/>
                </a:cubicBezTo>
                <a:close/>
              </a:path>
            </a:pathLst>
          </a:cu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486633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ADAL JavaScript</a:t>
            </a:r>
            <a:endParaRPr lang="en-US" dirty="0"/>
          </a:p>
        </p:txBody>
      </p:sp>
      <p:sp>
        <p:nvSpPr>
          <p:cNvPr id="3" name="Text Placeholder 2"/>
          <p:cNvSpPr>
            <a:spLocks noGrp="1"/>
          </p:cNvSpPr>
          <p:nvPr>
            <p:ph type="body" sz="quarter" idx="4294967295"/>
          </p:nvPr>
        </p:nvSpPr>
        <p:spPr>
          <a:xfrm>
            <a:off x="274639" y="1212849"/>
            <a:ext cx="11889564" cy="3447098"/>
          </a:xfrm>
          <a:prstGeom prst="rect">
            <a:avLst/>
          </a:prstGeom>
        </p:spPr>
        <p:txBody>
          <a:bodyPr/>
          <a:lstStyle/>
          <a:p>
            <a:r>
              <a:rPr lang="en-US" dirty="0" err="1" smtClean="0"/>
              <a:t>AngularJS</a:t>
            </a:r>
            <a:r>
              <a:rPr lang="en-US" dirty="0" smtClean="0"/>
              <a:t> module offering</a:t>
            </a:r>
            <a:endParaRPr lang="en-US" dirty="0"/>
          </a:p>
          <a:p>
            <a:pPr marL="571500" indent="-571500">
              <a:buFont typeface="Wingdings" panose="05000000000000000000" pitchFamily="2" charset="2"/>
              <a:buChar char="§"/>
            </a:pPr>
            <a:r>
              <a:rPr lang="en-US" dirty="0" smtClean="0"/>
              <a:t>Azure AD sign in support in few lines of code</a:t>
            </a:r>
          </a:p>
          <a:p>
            <a:pPr marL="571500" indent="-571500">
              <a:buFont typeface="Wingdings" panose="05000000000000000000" pitchFamily="2" charset="2"/>
              <a:buChar char="§"/>
            </a:pPr>
            <a:r>
              <a:rPr lang="en-US" dirty="0" smtClean="0"/>
              <a:t>Current user info</a:t>
            </a:r>
          </a:p>
          <a:p>
            <a:pPr marL="571500" indent="-571500">
              <a:buFont typeface="Wingdings" panose="05000000000000000000" pitchFamily="2" charset="2"/>
              <a:buChar char="§"/>
            </a:pPr>
            <a:r>
              <a:rPr lang="en-US" dirty="0" smtClean="0"/>
              <a:t>Secure Web API invocation via JS/CORS</a:t>
            </a:r>
          </a:p>
          <a:p>
            <a:r>
              <a:rPr lang="en-US" dirty="0" smtClean="0"/>
              <a:t>The implicit grant is strictly opt-in for Azure AD apps</a:t>
            </a:r>
          </a:p>
        </p:txBody>
      </p:sp>
    </p:spTree>
    <p:extLst>
      <p:ext uri="{BB962C8B-B14F-4D97-AF65-F5344CB8AC3E}">
        <p14:creationId xmlns:p14="http://schemas.microsoft.com/office/powerpoint/2010/main" val="110162112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2191998" cy="1181862"/>
          </a:xfrm>
        </p:spPr>
        <p:txBody>
          <a:bodyPr/>
          <a:lstStyle/>
          <a:p>
            <a:r>
              <a:rPr lang="en-US" dirty="0" smtClean="0"/>
              <a:t>DEMO</a:t>
            </a:r>
            <a:br>
              <a:rPr lang="en-US" dirty="0" smtClean="0"/>
            </a:br>
            <a:r>
              <a:rPr lang="en-US" dirty="0" smtClean="0"/>
              <a:t>ADAL JS and Single Page Apps</a:t>
            </a:r>
            <a:endParaRPr lang="en-US" dirty="0"/>
          </a:p>
        </p:txBody>
      </p:sp>
    </p:spTree>
    <p:extLst>
      <p:ext uri="{BB962C8B-B14F-4D97-AF65-F5344CB8AC3E}">
        <p14:creationId xmlns:p14="http://schemas.microsoft.com/office/powerpoint/2010/main" val="7733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flipV="1">
            <a:off x="7463108" y="4059604"/>
            <a:ext cx="2841641" cy="230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0649" y="3379500"/>
            <a:ext cx="2539954" cy="1610347"/>
            <a:chOff x="390649" y="3379500"/>
            <a:chExt cx="2539954" cy="1610347"/>
          </a:xfrm>
        </p:grpSpPr>
        <p:sp>
          <p:nvSpPr>
            <p:cNvPr id="30" name="Rectangle 29"/>
            <p:cNvSpPr/>
            <p:nvPr/>
          </p:nvSpPr>
          <p:spPr bwMode="auto">
            <a:xfrm>
              <a:off x="390649" y="3379500"/>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558316" y="4318594"/>
              <a:ext cx="2282632" cy="671253"/>
              <a:chOff x="3258232" y="3462533"/>
              <a:chExt cx="8291905" cy="243840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32" y="3462533"/>
                <a:ext cx="2438400" cy="24384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303" y="3462533"/>
                <a:ext cx="2438400" cy="24384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1737" y="3462533"/>
                <a:ext cx="2438400" cy="2438400"/>
              </a:xfrm>
              <a:prstGeom prst="rect">
                <a:avLst/>
              </a:prstGeom>
            </p:spPr>
          </p:pic>
        </p:grpSp>
      </p:grpSp>
      <p:sp>
        <p:nvSpPr>
          <p:cNvPr id="3" name="Title 2"/>
          <p:cNvSpPr>
            <a:spLocks noGrp="1"/>
          </p:cNvSpPr>
          <p:nvPr>
            <p:ph type="title"/>
          </p:nvPr>
        </p:nvSpPr>
        <p:spPr/>
        <p:txBody>
          <a:bodyPr/>
          <a:lstStyle/>
          <a:p>
            <a:r>
              <a:rPr lang="en-US" dirty="0" smtClean="0"/>
              <a:t>Web Apps, Web API, Single Page Apps…</a:t>
            </a:r>
            <a:endParaRPr lang="en-US" dirty="0"/>
          </a:p>
        </p:txBody>
      </p:sp>
      <p:sp>
        <p:nvSpPr>
          <p:cNvPr id="5" name="Rectangle 4"/>
          <p:cNvSpPr/>
          <p:nvPr/>
        </p:nvSpPr>
        <p:spPr bwMode="auto">
          <a:xfrm>
            <a:off x="5754996" y="3395868"/>
            <a:ext cx="1798778" cy="135247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API</a:t>
            </a:r>
          </a:p>
        </p:txBody>
      </p:sp>
      <p:sp>
        <p:nvSpPr>
          <p:cNvPr id="6" name="Rectangle 5"/>
          <p:cNvSpPr/>
          <p:nvPr/>
        </p:nvSpPr>
        <p:spPr bwMode="auto">
          <a:xfrm>
            <a:off x="5754996" y="1411033"/>
            <a:ext cx="1802195" cy="13646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APP</a:t>
            </a:r>
          </a:p>
        </p:txBody>
      </p:sp>
      <p:grpSp>
        <p:nvGrpSpPr>
          <p:cNvPr id="25" name="Group 24"/>
          <p:cNvGrpSpPr/>
          <p:nvPr/>
        </p:nvGrpSpPr>
        <p:grpSpPr>
          <a:xfrm>
            <a:off x="401432" y="5227426"/>
            <a:ext cx="2539954" cy="1705334"/>
            <a:chOff x="401432" y="5227426"/>
            <a:chExt cx="2539954" cy="1705334"/>
          </a:xfrm>
        </p:grpSpPr>
        <p:sp>
          <p:nvSpPr>
            <p:cNvPr id="31" name="Rectangle 30"/>
            <p:cNvSpPr/>
            <p:nvPr/>
          </p:nvSpPr>
          <p:spPr bwMode="auto">
            <a:xfrm>
              <a:off x="401432" y="5227426"/>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7083" y="6324206"/>
              <a:ext cx="651560" cy="53572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9083" y="6341628"/>
              <a:ext cx="583473" cy="5834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8387" y="6365672"/>
              <a:ext cx="517254" cy="567088"/>
            </a:xfrm>
            <a:prstGeom prst="rect">
              <a:avLst/>
            </a:prstGeom>
          </p:spPr>
        </p:pic>
      </p:grpSp>
      <p:sp>
        <p:nvSpPr>
          <p:cNvPr id="10" name="Title 2"/>
          <p:cNvSpPr txBox="1">
            <a:spLocks/>
          </p:cNvSpPr>
          <p:nvPr/>
        </p:nvSpPr>
        <p:spPr>
          <a:xfrm>
            <a:off x="427037" y="5985669"/>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dirty="0">
                <a:solidFill>
                  <a:schemeClr val="tx1"/>
                </a:solidFill>
              </a:rPr>
              <a:t>…Azure AD has your back.</a:t>
            </a:r>
          </a:p>
        </p:txBody>
      </p:sp>
      <p:sp>
        <p:nvSpPr>
          <p:cNvPr id="19" name="Rectangle 18"/>
          <p:cNvSpPr/>
          <p:nvPr/>
        </p:nvSpPr>
        <p:spPr bwMode="auto">
          <a:xfrm>
            <a:off x="6019724" y="3721539"/>
            <a:ext cx="1269321"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
        <p:nvSpPr>
          <p:cNvPr id="20" name="Rectangle 19"/>
          <p:cNvSpPr/>
          <p:nvPr/>
        </p:nvSpPr>
        <p:spPr bwMode="auto">
          <a:xfrm>
            <a:off x="665446" y="3587943"/>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JS</a:t>
            </a:r>
          </a:p>
        </p:txBody>
      </p:sp>
      <p:sp>
        <p:nvSpPr>
          <p:cNvPr id="21" name="Rectangle 20"/>
          <p:cNvSpPr/>
          <p:nvPr/>
        </p:nvSpPr>
        <p:spPr bwMode="auto">
          <a:xfrm>
            <a:off x="637490" y="5517912"/>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a:t>
            </a:r>
          </a:p>
        </p:txBody>
      </p:sp>
      <p:sp>
        <p:nvSpPr>
          <p:cNvPr id="22" name="Rectangle 21"/>
          <p:cNvSpPr/>
          <p:nvPr/>
        </p:nvSpPr>
        <p:spPr bwMode="auto">
          <a:xfrm>
            <a:off x="10256837" y="3391667"/>
            <a:ext cx="1798778" cy="135247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Web API</a:t>
            </a:r>
          </a:p>
        </p:txBody>
      </p:sp>
      <p:grpSp>
        <p:nvGrpSpPr>
          <p:cNvPr id="18" name="Group 17"/>
          <p:cNvGrpSpPr/>
          <p:nvPr/>
        </p:nvGrpSpPr>
        <p:grpSpPr>
          <a:xfrm>
            <a:off x="373401" y="1434092"/>
            <a:ext cx="2539954" cy="1574169"/>
            <a:chOff x="353424" y="1411033"/>
            <a:chExt cx="2539954" cy="1574169"/>
          </a:xfrm>
        </p:grpSpPr>
        <p:sp>
          <p:nvSpPr>
            <p:cNvPr id="29" name="Rectangle 28"/>
            <p:cNvSpPr/>
            <p:nvPr/>
          </p:nvSpPr>
          <p:spPr bwMode="auto">
            <a:xfrm>
              <a:off x="353424" y="1411033"/>
              <a:ext cx="2539954" cy="1364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p:cNvGrpSpPr/>
            <p:nvPr/>
          </p:nvGrpSpPr>
          <p:grpSpPr>
            <a:xfrm>
              <a:off x="526488" y="2313949"/>
              <a:ext cx="2282632" cy="671253"/>
              <a:chOff x="3258232" y="3462533"/>
              <a:chExt cx="8291905" cy="243840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32" y="3462533"/>
                <a:ext cx="2438400" cy="2438400"/>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303" y="3462533"/>
                <a:ext cx="2438400" cy="2438400"/>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1737" y="3462533"/>
                <a:ext cx="2438400" cy="2438400"/>
              </a:xfrm>
              <a:prstGeom prst="rect">
                <a:avLst/>
              </a:prstGeom>
            </p:spPr>
          </p:pic>
        </p:grpSp>
      </p:grpSp>
      <p:cxnSp>
        <p:nvCxnSpPr>
          <p:cNvPr id="4" name="Straight Arrow Connector 3"/>
          <p:cNvCxnSpPr>
            <a:stCxn id="29" idx="3"/>
            <a:endCxn id="6" idx="1"/>
          </p:cNvCxnSpPr>
          <p:nvPr/>
        </p:nvCxnSpPr>
        <p:spPr>
          <a:xfrm flipV="1">
            <a:off x="2913355" y="2093355"/>
            <a:ext cx="2841641" cy="230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4621454" y="1411033"/>
            <a:ext cx="1067982" cy="136464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OpenID Connect</a:t>
            </a:r>
          </a:p>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MW</a:t>
            </a:r>
          </a:p>
        </p:txBody>
      </p:sp>
      <p:cxnSp>
        <p:nvCxnSpPr>
          <p:cNvPr id="37" name="Straight Arrow Connector 36"/>
          <p:cNvCxnSpPr/>
          <p:nvPr/>
        </p:nvCxnSpPr>
        <p:spPr>
          <a:xfrm flipV="1">
            <a:off x="2924211" y="3997506"/>
            <a:ext cx="2841641" cy="230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2" idx="1"/>
          </p:cNvCxnSpPr>
          <p:nvPr/>
        </p:nvCxnSpPr>
        <p:spPr>
          <a:xfrm>
            <a:off x="7542625" y="2052325"/>
            <a:ext cx="2714212" cy="201558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3"/>
            <a:endCxn id="5" idx="1"/>
          </p:cNvCxnSpPr>
          <p:nvPr/>
        </p:nvCxnSpPr>
        <p:spPr>
          <a:xfrm flipV="1">
            <a:off x="2941386" y="4072107"/>
            <a:ext cx="2813610" cy="183764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4618037" y="3395868"/>
            <a:ext cx="1067982" cy="135247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OAuth2MW</a:t>
            </a:r>
          </a:p>
        </p:txBody>
      </p:sp>
      <p:sp>
        <p:nvSpPr>
          <p:cNvPr id="24" name="Rectangle 23"/>
          <p:cNvSpPr/>
          <p:nvPr/>
        </p:nvSpPr>
        <p:spPr bwMode="auto">
          <a:xfrm>
            <a:off x="9119878" y="3391667"/>
            <a:ext cx="1067982" cy="135247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OAuth2MW</a:t>
            </a:r>
          </a:p>
        </p:txBody>
      </p:sp>
      <p:sp>
        <p:nvSpPr>
          <p:cNvPr id="41" name="Rectangle 40"/>
          <p:cNvSpPr/>
          <p:nvPr/>
        </p:nvSpPr>
        <p:spPr bwMode="auto">
          <a:xfrm>
            <a:off x="6099142" y="1655266"/>
            <a:ext cx="1269321"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Tree>
    <p:extLst>
      <p:ext uri="{BB962C8B-B14F-4D97-AF65-F5344CB8AC3E}">
        <p14:creationId xmlns:p14="http://schemas.microsoft.com/office/powerpoint/2010/main" val="41714346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Going Native or Multi Target Stacks?</a:t>
            </a:r>
            <a:endParaRPr lang="en-US" dirty="0"/>
          </a:p>
        </p:txBody>
      </p:sp>
      <p:pic>
        <p:nvPicPr>
          <p:cNvPr id="4" name="Picture 3"/>
          <p:cNvPicPr>
            <a:picLocks noChangeAspect="1"/>
          </p:cNvPicPr>
          <p:nvPr/>
        </p:nvPicPr>
        <p:blipFill>
          <a:blip r:embed="rId2"/>
          <a:stretch>
            <a:fillRect/>
          </a:stretch>
        </p:blipFill>
        <p:spPr>
          <a:xfrm>
            <a:off x="6782965" y="1820862"/>
            <a:ext cx="5150585" cy="3862939"/>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078" r="10394"/>
          <a:stretch/>
        </p:blipFill>
        <p:spPr>
          <a:xfrm>
            <a:off x="655637" y="1850733"/>
            <a:ext cx="5351212" cy="3833068"/>
          </a:xfrm>
          <a:prstGeom prst="rect">
            <a:avLst/>
          </a:prstGeom>
        </p:spPr>
      </p:pic>
      <p:sp>
        <p:nvSpPr>
          <p:cNvPr id="5" name="Rectangle 4"/>
          <p:cNvSpPr/>
          <p:nvPr/>
        </p:nvSpPr>
        <p:spPr>
          <a:xfrm>
            <a:off x="6675437" y="5783262"/>
            <a:ext cx="5623655" cy="307777"/>
          </a:xfrm>
          <a:prstGeom prst="rect">
            <a:avLst/>
          </a:prstGeom>
        </p:spPr>
        <p:txBody>
          <a:bodyPr wrap="none">
            <a:spAutoFit/>
          </a:bodyPr>
          <a:lstStyle/>
          <a:p>
            <a:r>
              <a:rPr lang="en-US" sz="1400" dirty="0" smtClean="0">
                <a:latin typeface="Arial" panose="020B0604020202020204" pitchFamily="34" charset="0"/>
                <a:ea typeface="Calibri" panose="020F0502020204030204" pitchFamily="34" charset="0"/>
              </a:rPr>
              <a:t>Thanks </a:t>
            </a:r>
            <a:r>
              <a:rPr lang="en-US" sz="1400" b="1" u="sng" dirty="0" smtClean="0">
                <a:latin typeface="Arial" panose="020B0604020202020204" pitchFamily="34" charset="0"/>
                <a:ea typeface="Calibri" panose="020F0502020204030204" pitchFamily="34" charset="0"/>
              </a:rPr>
              <a:t>Will Huang</a:t>
            </a:r>
            <a:r>
              <a:rPr lang="en-US" sz="1400" dirty="0" smtClean="0">
                <a:latin typeface="Arial" panose="020B0604020202020204" pitchFamily="34" charset="0"/>
                <a:ea typeface="Calibri" panose="020F0502020204030204" pitchFamily="34" charset="0"/>
              </a:rPr>
              <a:t> and </a:t>
            </a:r>
            <a:r>
              <a:rPr lang="en-US" sz="1400" b="1" u="sng" dirty="0">
                <a:latin typeface="Arial" panose="020B0604020202020204" pitchFamily="34" charset="0"/>
                <a:ea typeface="Calibri" panose="020F0502020204030204" pitchFamily="34" charset="0"/>
              </a:rPr>
              <a:t>Stay Liao </a:t>
            </a:r>
            <a:r>
              <a:rPr lang="en-US" sz="1400" dirty="0" smtClean="0">
                <a:latin typeface="Arial" panose="020B0604020202020204" pitchFamily="34" charset="0"/>
                <a:ea typeface="Calibri" panose="020F0502020204030204" pitchFamily="34" charset="0"/>
              </a:rPr>
              <a:t>for taking this pic for this session!</a:t>
            </a:r>
            <a:endParaRPr lang="en-US" sz="1400" dirty="0"/>
          </a:p>
        </p:txBody>
      </p:sp>
    </p:spTree>
    <p:extLst>
      <p:ext uri="{BB962C8B-B14F-4D97-AF65-F5344CB8AC3E}">
        <p14:creationId xmlns:p14="http://schemas.microsoft.com/office/powerpoint/2010/main" val="969215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Dig Deeper!</a:t>
            </a:r>
            <a:endParaRPr lang="en-US" dirty="0"/>
          </a:p>
        </p:txBody>
      </p:sp>
      <p:sp>
        <p:nvSpPr>
          <p:cNvPr id="6" name="Text Placeholder 5"/>
          <p:cNvSpPr>
            <a:spLocks noGrp="1"/>
          </p:cNvSpPr>
          <p:nvPr>
            <p:ph type="body" sz="quarter" idx="10"/>
          </p:nvPr>
        </p:nvSpPr>
        <p:spPr>
          <a:xfrm>
            <a:off x="274638" y="1212850"/>
            <a:ext cx="11887200" cy="6438686"/>
          </a:xfrm>
        </p:spPr>
        <p:txBody>
          <a:bodyPr/>
          <a:lstStyle/>
          <a:p>
            <a:r>
              <a:rPr lang="en-US" dirty="0" smtClean="0"/>
              <a:t>Start from </a:t>
            </a:r>
            <a:r>
              <a:rPr lang="en-US" sz="3200" dirty="0" smtClean="0">
                <a:solidFill>
                  <a:srgbClr val="FFFF00"/>
                </a:solidFill>
              </a:rPr>
              <a:t>http://aka.ms/aaddev</a:t>
            </a:r>
          </a:p>
          <a:p>
            <a:r>
              <a:rPr lang="en-US" dirty="0" smtClean="0"/>
              <a:t>Find all samples in </a:t>
            </a:r>
            <a:r>
              <a:rPr lang="en-US" sz="3200" dirty="0" smtClean="0">
                <a:solidFill>
                  <a:srgbClr val="FFFF00"/>
                </a:solidFill>
              </a:rPr>
              <a:t>http://aka.ms/aadsamples</a:t>
            </a:r>
          </a:p>
          <a:p>
            <a:r>
              <a:rPr lang="en-US" dirty="0" smtClean="0"/>
              <a:t>Find the source of our </a:t>
            </a:r>
            <a:r>
              <a:rPr lang="en-US" dirty="0"/>
              <a:t>libraries in </a:t>
            </a:r>
            <a:r>
              <a:rPr lang="en-US" sz="3200" dirty="0">
                <a:solidFill>
                  <a:srgbClr val="FFFF00"/>
                </a:solidFill>
              </a:rPr>
              <a:t>https://</a:t>
            </a:r>
            <a:r>
              <a:rPr lang="en-US" sz="3200" dirty="0" smtClean="0">
                <a:solidFill>
                  <a:srgbClr val="FFFF00"/>
                </a:solidFill>
              </a:rPr>
              <a:t>github.com/AzureAD </a:t>
            </a:r>
          </a:p>
          <a:p>
            <a:r>
              <a:rPr lang="en-US" dirty="0" smtClean="0"/>
              <a:t>Questions? Hit us on </a:t>
            </a:r>
            <a:r>
              <a:rPr lang="en-US" dirty="0" err="1" smtClean="0"/>
              <a:t>StackOverflow</a:t>
            </a:r>
            <a:r>
              <a:rPr lang="en-US" dirty="0" smtClean="0"/>
              <a:t>:</a:t>
            </a:r>
          </a:p>
          <a:p>
            <a:r>
              <a:rPr lang="en-US" sz="3200" dirty="0">
                <a:solidFill>
                  <a:srgbClr val="FFFF00"/>
                </a:solidFill>
              </a:rPr>
              <a:t>http://</a:t>
            </a:r>
            <a:r>
              <a:rPr lang="en-US" sz="3200" dirty="0" smtClean="0">
                <a:solidFill>
                  <a:srgbClr val="FFFF00"/>
                </a:solidFill>
              </a:rPr>
              <a:t>stackoverflow.com/questions/tagged/azure-active-directory</a:t>
            </a:r>
          </a:p>
          <a:p>
            <a:r>
              <a:rPr lang="en-US" sz="3200" dirty="0">
                <a:solidFill>
                  <a:srgbClr val="FFFF00"/>
                </a:solidFill>
              </a:rPr>
              <a:t>http://</a:t>
            </a:r>
            <a:r>
              <a:rPr lang="en-US" sz="3200" dirty="0" smtClean="0">
                <a:solidFill>
                  <a:srgbClr val="FFFF00"/>
                </a:solidFill>
              </a:rPr>
              <a:t>stackoverflow.com/questions/tagged/adal </a:t>
            </a:r>
          </a:p>
          <a:p>
            <a:endParaRPr lang="en-US" dirty="0"/>
          </a:p>
          <a:p>
            <a:endParaRPr lang="en-US" dirty="0" smtClean="0"/>
          </a:p>
          <a:p>
            <a:endParaRPr lang="en-US" dirty="0"/>
          </a:p>
        </p:txBody>
      </p:sp>
    </p:spTree>
    <p:extLst>
      <p:ext uri="{BB962C8B-B14F-4D97-AF65-F5344CB8AC3E}">
        <p14:creationId xmlns:p14="http://schemas.microsoft.com/office/powerpoint/2010/main" val="97915737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8491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Choose any platform or dev stack…</a:t>
            </a:r>
            <a:endParaRPr lang="en-US" dirty="0"/>
          </a:p>
        </p:txBody>
      </p:sp>
      <p:sp>
        <p:nvSpPr>
          <p:cNvPr id="4" name="Rectangle 3"/>
          <p:cNvSpPr/>
          <p:nvPr/>
        </p:nvSpPr>
        <p:spPr bwMode="auto">
          <a:xfrm>
            <a:off x="1876948" y="2156738"/>
            <a:ext cx="2539954" cy="3689693"/>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iOS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770437" y="2125662"/>
            <a:ext cx="2539954" cy="368969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Android</a:t>
            </a:r>
          </a:p>
        </p:txBody>
      </p:sp>
      <p:sp>
        <p:nvSpPr>
          <p:cNvPr id="6" name="Rectangle 5"/>
          <p:cNvSpPr/>
          <p:nvPr/>
        </p:nvSpPr>
        <p:spPr bwMode="auto">
          <a:xfrm>
            <a:off x="7663926" y="2125662"/>
            <a:ext cx="2539954" cy="368969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Windows</a:t>
            </a:r>
          </a:p>
        </p:txBody>
      </p:sp>
      <p:pic>
        <p:nvPicPr>
          <p:cNvPr id="7" name="Picture 6"/>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821145" y="1450697"/>
            <a:ext cx="651560" cy="5357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348" y="1442504"/>
            <a:ext cx="583473" cy="5834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276" y="1450697"/>
            <a:ext cx="517254" cy="567088"/>
          </a:xfrm>
          <a:prstGeom prst="rect">
            <a:avLst/>
          </a:prstGeom>
        </p:spPr>
      </p:pic>
      <p:sp>
        <p:nvSpPr>
          <p:cNvPr id="10" name="Title 2"/>
          <p:cNvSpPr txBox="1">
            <a:spLocks/>
          </p:cNvSpPr>
          <p:nvPr/>
        </p:nvSpPr>
        <p:spPr>
          <a:xfrm>
            <a:off x="427037" y="5985669"/>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…Azure AD has your back.</a:t>
            </a:r>
            <a:endParaRPr lang="en-US" dirty="0"/>
          </a:p>
        </p:txBody>
      </p:sp>
      <p:cxnSp>
        <p:nvCxnSpPr>
          <p:cNvPr id="13" name="Straight Connector 12"/>
          <p:cNvCxnSpPr/>
          <p:nvPr/>
        </p:nvCxnSpPr>
        <p:spPr>
          <a:xfrm>
            <a:off x="1493837" y="3954462"/>
            <a:ext cx="9296400" cy="0"/>
          </a:xfrm>
          <a:prstGeom prst="line">
            <a:avLst/>
          </a:prstGeom>
          <a:ln w="285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a:off x="1189037" y="4030662"/>
            <a:ext cx="152400" cy="1676400"/>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p:cNvSpPr/>
          <p:nvPr/>
        </p:nvSpPr>
        <p:spPr>
          <a:xfrm>
            <a:off x="1189037" y="2156738"/>
            <a:ext cx="152400" cy="1797724"/>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p:cNvSpPr/>
          <p:nvPr/>
        </p:nvSpPr>
        <p:spPr>
          <a:xfrm>
            <a:off x="234051" y="4684196"/>
            <a:ext cx="838949" cy="369332"/>
          </a:xfrm>
          <a:prstGeom prst="rect">
            <a:avLst/>
          </a:prstGeom>
        </p:spPr>
        <p:txBody>
          <a:bodyPr wrap="none">
            <a:spAutoFit/>
          </a:bodyPr>
          <a:lstStyle/>
          <a:p>
            <a:pPr algn="ctr" defTabSz="932406"/>
            <a:r>
              <a:rPr lang="en-US" dirty="0" smtClean="0">
                <a:ea typeface="Segoe UI" pitchFamily="34" charset="0"/>
                <a:cs typeface="Segoe UI" pitchFamily="34" charset="0"/>
              </a:rPr>
              <a:t>Native</a:t>
            </a:r>
            <a:endParaRPr lang="en-US" dirty="0">
              <a:ea typeface="Segoe UI" pitchFamily="34" charset="0"/>
              <a:cs typeface="Segoe UI" pitchFamily="34" charset="0"/>
            </a:endParaRPr>
          </a:p>
        </p:txBody>
      </p:sp>
      <p:sp>
        <p:nvSpPr>
          <p:cNvPr id="18" name="Rectangle 17"/>
          <p:cNvSpPr/>
          <p:nvPr/>
        </p:nvSpPr>
        <p:spPr>
          <a:xfrm>
            <a:off x="367162" y="2870934"/>
            <a:ext cx="758542" cy="369332"/>
          </a:xfrm>
          <a:prstGeom prst="rect">
            <a:avLst/>
          </a:prstGeom>
        </p:spPr>
        <p:txBody>
          <a:bodyPr wrap="none">
            <a:spAutoFit/>
          </a:bodyPr>
          <a:lstStyle/>
          <a:p>
            <a:pPr algn="ctr" defTabSz="932406"/>
            <a:r>
              <a:rPr lang="en-US" dirty="0" smtClean="0">
                <a:ea typeface="Segoe UI" pitchFamily="34" charset="0"/>
                <a:cs typeface="Segoe UI" pitchFamily="34" charset="0"/>
              </a:rPr>
              <a:t>C#/JS</a:t>
            </a:r>
            <a:endParaRPr lang="en-US" dirty="0">
              <a:ea typeface="Segoe UI" pitchFamily="34" charset="0"/>
              <a:cs typeface="Segoe UI" pitchFamily="34" charset="0"/>
            </a:endParaRPr>
          </a:p>
        </p:txBody>
      </p:sp>
      <p:sp>
        <p:nvSpPr>
          <p:cNvPr id="22" name="Rectangle 21"/>
          <p:cNvSpPr/>
          <p:nvPr/>
        </p:nvSpPr>
        <p:spPr bwMode="auto">
          <a:xfrm>
            <a:off x="2119257" y="2463180"/>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 + </a:t>
            </a:r>
            <a:r>
              <a:rPr lang="en-US" dirty="0" err="1" smtClean="0">
                <a:gradFill>
                  <a:gsLst>
                    <a:gs pos="0">
                      <a:srgbClr val="FFFFFF"/>
                    </a:gs>
                    <a:gs pos="100000">
                      <a:srgbClr val="FFFFFF"/>
                    </a:gs>
                  </a:gsLst>
                  <a:lin ang="5400000" scaled="0"/>
                </a:gradFill>
                <a:ea typeface="Segoe UI" pitchFamily="34" charset="0"/>
                <a:cs typeface="Segoe UI" pitchFamily="34" charset="0"/>
              </a:rPr>
              <a:t>Xamarin</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2124006" y="3317765"/>
            <a:ext cx="7832817" cy="997689"/>
            <a:chOff x="2124006" y="3317765"/>
            <a:chExt cx="7832817" cy="997689"/>
          </a:xfrm>
        </p:grpSpPr>
        <p:sp>
          <p:nvSpPr>
            <p:cNvPr id="23" name="Rectangle 22"/>
            <p:cNvSpPr/>
            <p:nvPr/>
          </p:nvSpPr>
          <p:spPr bwMode="auto">
            <a:xfrm>
              <a:off x="2124006" y="3317765"/>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Apache Cordova Plugin for ADAL</a:t>
              </a:r>
            </a:p>
          </p:txBody>
        </p:sp>
        <p:sp>
          <p:nvSpPr>
            <p:cNvPr id="24" name="Rectangle 23"/>
            <p:cNvSpPr/>
            <p:nvPr/>
          </p:nvSpPr>
          <p:spPr bwMode="auto">
            <a:xfrm>
              <a:off x="3025240" y="3790497"/>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5929815" y="3767856"/>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8799534" y="3730608"/>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8" name="Rectangle 27"/>
          <p:cNvSpPr/>
          <p:nvPr/>
        </p:nvSpPr>
        <p:spPr bwMode="auto">
          <a:xfrm>
            <a:off x="7861297" y="5008619"/>
            <a:ext cx="2083805" cy="469766"/>
          </a:xfrm>
          <a:prstGeom prst="rect">
            <a:avLst/>
          </a:prstGeom>
          <a:solidFill>
            <a:srgbClr val="00B0F0"/>
          </a:solidFill>
          <a:ln w="381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err="1" smtClean="0">
                <a:solidFill>
                  <a:srgbClr val="C00000"/>
                </a:solidFill>
                <a:ea typeface="Segoe UI" pitchFamily="34" charset="0"/>
                <a:cs typeface="Segoe UI" pitchFamily="34" charset="0"/>
              </a:rPr>
              <a:t>WebAccountManager</a:t>
            </a:r>
            <a:endParaRPr lang="en-US" sz="1400" dirty="0" smtClean="0">
              <a:solidFill>
                <a:srgbClr val="C00000"/>
              </a:solidFill>
              <a:ea typeface="Segoe UI" pitchFamily="34" charset="0"/>
              <a:cs typeface="Segoe UI" pitchFamily="34" charset="0"/>
            </a:endParaRPr>
          </a:p>
        </p:txBody>
      </p:sp>
      <p:sp>
        <p:nvSpPr>
          <p:cNvPr id="19" name="Rectangle 18"/>
          <p:cNvSpPr/>
          <p:nvPr/>
        </p:nvSpPr>
        <p:spPr bwMode="auto">
          <a:xfrm>
            <a:off x="7868269"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
        <p:nvSpPr>
          <p:cNvPr id="20" name="Rectangle 19"/>
          <p:cNvSpPr/>
          <p:nvPr/>
        </p:nvSpPr>
        <p:spPr bwMode="auto">
          <a:xfrm>
            <a:off x="2100313"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t>
            </a:r>
            <a:r>
              <a:rPr lang="en-US" dirty="0" err="1" smtClean="0">
                <a:gradFill>
                  <a:gsLst>
                    <a:gs pos="0">
                      <a:srgbClr val="FFFFFF"/>
                    </a:gs>
                    <a:gs pos="100000">
                      <a:srgbClr val="FFFFFF"/>
                    </a:gs>
                  </a:gsLst>
                  <a:lin ang="5400000" scaled="0"/>
                </a:gradFill>
                <a:ea typeface="Segoe UI" pitchFamily="34" charset="0"/>
                <a:cs typeface="Segoe UI" pitchFamily="34" charset="0"/>
              </a:rPr>
              <a:t>Obj</a:t>
            </a:r>
            <a:r>
              <a:rPr lang="en-US" dirty="0" smtClean="0">
                <a:gradFill>
                  <a:gsLst>
                    <a:gs pos="0">
                      <a:srgbClr val="FFFFFF"/>
                    </a:gs>
                    <a:gs pos="100000">
                      <a:srgbClr val="FFFFFF"/>
                    </a:gs>
                  </a:gsLst>
                  <a:lin ang="5400000" scaled="0"/>
                </a:gradFill>
                <a:ea typeface="Segoe UI" pitchFamily="34" charset="0"/>
                <a:cs typeface="Segoe UI" pitchFamily="34" charset="0"/>
              </a:rPr>
              <a:t>-C</a:t>
            </a:r>
          </a:p>
        </p:txBody>
      </p:sp>
      <p:sp>
        <p:nvSpPr>
          <p:cNvPr id="21" name="Rectangle 20"/>
          <p:cNvSpPr/>
          <p:nvPr/>
        </p:nvSpPr>
        <p:spPr bwMode="auto">
          <a:xfrm>
            <a:off x="4993802" y="4208190"/>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Android</a:t>
            </a:r>
          </a:p>
        </p:txBody>
      </p:sp>
    </p:spTree>
    <p:extLst>
      <p:ext uri="{BB962C8B-B14F-4D97-AF65-F5344CB8AC3E}">
        <p14:creationId xmlns:p14="http://schemas.microsoft.com/office/powerpoint/2010/main" val="732289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P spid="17" grpId="0"/>
      <p:bldP spid="18" grpId="0"/>
      <p:bldP spid="22" grpId="0" animBg="1"/>
      <p:bldP spid="2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Native Apps - Agenda</a:t>
            </a:r>
            <a:br>
              <a:rPr lang="en-US" dirty="0" smtClean="0"/>
            </a:br>
            <a:endParaRPr lang="en-US" dirty="0"/>
          </a:p>
        </p:txBody>
      </p:sp>
      <p:sp>
        <p:nvSpPr>
          <p:cNvPr id="6" name="Text Placeholder 5"/>
          <p:cNvSpPr>
            <a:spLocks noGrp="1"/>
          </p:cNvSpPr>
          <p:nvPr>
            <p:ph type="body" sz="quarter" idx="4294967295"/>
          </p:nvPr>
        </p:nvSpPr>
        <p:spPr>
          <a:xfrm>
            <a:off x="4618037" y="2125662"/>
            <a:ext cx="7239001" cy="2905411"/>
          </a:xfrm>
          <a:prstGeom prst="rect">
            <a:avLst/>
          </a:prstGeom>
        </p:spPr>
        <p:txBody>
          <a:bodyPr/>
          <a:lstStyle/>
          <a:p>
            <a:r>
              <a:rPr lang="en-US" dirty="0" smtClean="0"/>
              <a:t>The Token Requestor Pattern</a:t>
            </a:r>
          </a:p>
          <a:p>
            <a:r>
              <a:rPr lang="en-US" dirty="0" smtClean="0"/>
              <a:t>Going Native</a:t>
            </a:r>
          </a:p>
          <a:p>
            <a:pPr lvl="1"/>
            <a:r>
              <a:rPr lang="en-US" dirty="0" smtClean="0"/>
              <a:t>Windows 10, Windows 7+,iOS, Android</a:t>
            </a:r>
          </a:p>
          <a:p>
            <a:r>
              <a:rPr lang="en-US" dirty="0" smtClean="0"/>
              <a:t>Going </a:t>
            </a:r>
            <a:r>
              <a:rPr lang="en-US" dirty="0" err="1" smtClean="0"/>
              <a:t>Multitarget</a:t>
            </a:r>
            <a:endParaRPr lang="en-US" dirty="0" smtClean="0"/>
          </a:p>
          <a:p>
            <a:pPr lvl="1"/>
            <a:r>
              <a:rPr lang="en-US" dirty="0" err="1" smtClean="0"/>
              <a:t>Xamarin</a:t>
            </a:r>
            <a:r>
              <a:rPr lang="en-US" dirty="0" smtClean="0"/>
              <a:t>, Cordova</a:t>
            </a:r>
            <a:endParaRPr lang="en-US" dirty="0"/>
          </a:p>
        </p:txBody>
      </p:sp>
    </p:spTree>
    <p:extLst>
      <p:ext uri="{BB962C8B-B14F-4D97-AF65-F5344CB8AC3E}">
        <p14:creationId xmlns:p14="http://schemas.microsoft.com/office/powerpoint/2010/main" val="164715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Native Clients, and Azure AD</a:t>
            </a:r>
            <a:endParaRPr lang="en-US" dirty="0"/>
          </a:p>
        </p:txBody>
      </p:sp>
    </p:spTree>
    <p:extLst>
      <p:ext uri="{BB962C8B-B14F-4D97-AF65-F5344CB8AC3E}">
        <p14:creationId xmlns:p14="http://schemas.microsoft.com/office/powerpoint/2010/main" val="26929671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550774d2-01b8-4e97-9e60-b6a94b7e1cd6" Revision="1" Stencil="8d79ec16-90ee-4920-a772-12bc6d2b927d" StencilVersion="1.0"/>
</Control>
</file>

<file path=customXml/item10.xml><?xml version="1.0" encoding="utf-8"?>
<Control xmlns="http://schemas.microsoft.com/VisualStudio/2011/storyboarding/control">
  <Id Name="168c3f1d-e6e3-46e1-84b1-22be9845f95e" Revision="1" Stencil="425d152a-b3b8-487d-b537-ad48765ae4fa" StencilVersion="1.0"/>
</Control>
</file>

<file path=customXml/item11.xml><?xml version="1.0" encoding="utf-8"?>
<Control xmlns="http://schemas.microsoft.com/VisualStudio/2011/storyboarding/control">
  <Id Name="055fe77f-1d4f-4d78-89ac-f5a5280d02bd" Revision="1" Stencil="425d152a-b3b8-487d-b537-ad48765ae4fa" StencilVersion="1.0"/>
</Control>
</file>

<file path=customXml/item12.xml><?xml version="1.0" encoding="utf-8"?>
<Control xmlns="http://schemas.microsoft.com/VisualStudio/2011/storyboarding/control">
  <Id Name="2a7927ab-4422-4ac4-b151-8bc5f1ff8d86" Revision="1" Stencil="2d299e1b-21e2-4933-8307-16978672c153" StencilVersion="1.0"/>
</Control>
</file>

<file path=customXml/item13.xml><?xml version="1.0" encoding="utf-8"?>
<Control xmlns="http://schemas.microsoft.com/VisualStudio/2011/storyboarding/control">
  <Id Name="ce8e5302-b8e6-462a-9ff6-930fdca152b8" Revision="1" Stencil="96b86132-bbb0-4a5a-9b3e-e0ac554efdd1" StencilVersion="1.0"/>
</Control>
</file>

<file path=customXml/item14.xml><?xml version="1.0" encoding="utf-8"?>
<Control xmlns="http://schemas.microsoft.com/VisualStudio/2011/storyboarding/control">
  <Id Name="70f2b53b-4109-4939-a2b6-05588aec97a7" Revision="1" Stencil="96b86132-bbb0-4a5a-9b3e-e0ac554efdd1" StencilVersion="1.0"/>
</Control>
</file>

<file path=customXml/item15.xml><?xml version="1.0" encoding="utf-8"?>
<Control xmlns="http://schemas.microsoft.com/VisualStudio/2011/storyboarding/control">
  <Id Name="fbd42e0d-e116-4442-b5e5-9dd9d98037f3" Revision="1" Stencil="System.MyShapes" StencilVersion="1.0"/>
</Control>
</file>

<file path=customXml/item16.xml><?xml version="1.0" encoding="utf-8"?>
<Control xmlns="http://schemas.microsoft.com/VisualStudio/2011/storyboarding/control">
  <Id Name="ce8c0531-88b3-46c7-93db-f14d0737f6a8" Revision="1" Stencil="b0d7e08f-6833-4c6f-9e25-cebdbae93be1" StencilVersion="1.0"/>
</Control>
</file>

<file path=customXml/item17.xml><?xml version="1.0" encoding="utf-8"?>
<Control xmlns="http://schemas.microsoft.com/VisualStudio/2011/storyboarding/control">
  <Id Name="83a477d4-5f6f-408a-819e-432bc9899af8" Revision="1" Stencil="System.MyShapes" StencilVersion="1.0"/>
</Control>
</file>

<file path=customXml/item18.xml><?xml version="1.0" encoding="utf-8"?>
<Control xmlns="http://schemas.microsoft.com/VisualStudio/2011/storyboarding/control">
  <Id Name="ea773ede-292a-4ddd-b2fb-867752513f6b" Revision="1" Stencil="1d2a3126-75d0-424f-ab51-dd8f6ad24d40" StencilVersion="1.0"/>
</Control>
</file>

<file path=customXml/item19.xml><?xml version="1.0" encoding="utf-8"?>
<Control xmlns="http://schemas.microsoft.com/VisualStudio/2011/storyboarding/control">
  <Id Name="19302784-5957-4f84-9cff-fe9defcfd00d" Revision="1" Stencil="1d2a3126-75d0-424f-ab51-dd8f6ad24d40" StencilVersion="1.0"/>
</Control>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2015-05-07T05:00:00+00:00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Vittorio Bertocci</External_x0020_Speaker>
    <Session_x0020_Code xmlns="12a172fe-0250-434a-85cf-03b10810c5e5">BRK4850</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0.xml><?xml version="1.0" encoding="utf-8"?>
<Control xmlns="http://schemas.microsoft.com/VisualStudio/2011/storyboarding/control">
  <Id Name="bf4ff92f-3f32-4192-98dd-e45cdfd05b5a" Revision="1" Stencil="96b86132-bbb0-4a5a-9b3e-e0ac554efdd1" StencilVersion="1.0"/>
</Control>
</file>

<file path=customXml/item21.xml><?xml version="1.0" encoding="utf-8"?>
<Control xmlns="http://schemas.microsoft.com/VisualStudio/2011/storyboarding/control">
  <Id Name="9f465034-3408-4ea4-b592-c2b46da14876" Revision="1" Stencil="System.MyShapes" StencilVersion="1.0"/>
</Control>
</file>

<file path=customXml/item22.xml><?xml version="1.0" encoding="utf-8"?>
<Control xmlns="http://schemas.microsoft.com/VisualStudio/2011/storyboarding/control">
  <Id Name="b1967393-ebb5-4d44-a017-3107a1dc4be9" Revision="1" Stencil="2d299e1b-21e2-4933-8307-16978672c153" StencilVersion="1.0"/>
</Control>
</file>

<file path=customXml/item23.xml><?xml version="1.0" encoding="utf-8"?>
<Control xmlns="http://schemas.microsoft.com/VisualStudio/2011/storyboarding/control">
  <Id Name="8625b68e-52e8-449d-9ff3-bebb92c0c2da" Revision="1" Stencil="System.MyShapes" StencilVersion="1.0"/>
</Control>
</file>

<file path=customXml/item24.xml><?xml version="1.0" encoding="utf-8"?>
<Control xmlns="http://schemas.microsoft.com/VisualStudio/2011/storyboarding/control">
  <Id Name="70f2b53b-4109-4939-a2b6-05588aec97a7" Revision="1" Stencil="96b86132-bbb0-4a5a-9b3e-e0ac554efdd1" StencilVersion="1.0"/>
</Control>
</file>

<file path=customXml/item25.xml><?xml version="1.0" encoding="utf-8"?>
<Control xmlns="http://schemas.microsoft.com/VisualStudio/2011/storyboarding/control">
  <Id Name="afa7cef8-776e-4f56-af99-2a68392c647b" Revision="1" Stencil="425d152a-b3b8-487d-b537-ad48765ae4fa" StencilVersion="1.0"/>
</Control>
</file>

<file path=customXml/item26.xml><?xml version="1.0" encoding="utf-8"?>
<Control xmlns="http://schemas.microsoft.com/VisualStudio/2011/storyboarding/control">
  <Id Name="9cf46ba4-478b-498f-b67d-e7948e588f9f" Revision="1" Stencil="System.MyShapes" StencilVersion="1.0"/>
</Control>
</file>

<file path=customXml/item27.xml><?xml version="1.0" encoding="utf-8"?>
<Control xmlns="http://schemas.microsoft.com/VisualStudio/2011/storyboarding/control">
  <Id Name="c688c497-63f7-4c84-9ec5-6ff9d939e632" Revision="1" Stencil="8d79ec16-90ee-4920-a772-12bc6d2b927d" StencilVersion="1.0"/>
</Control>
</file>

<file path=customXml/item28.xml><?xml version="1.0" encoding="utf-8"?>
<Control xmlns="http://schemas.microsoft.com/VisualStudio/2011/storyboarding/control">
  <Id Name="2a7927ab-4422-4ac4-b151-8bc5f1ff8d86" Revision="1" Stencil="System.MyShapes" StencilVersion="1.0"/>
</Control>
</file>

<file path=customXml/item29.xml><?xml version="1.0" encoding="utf-8"?>
<Control xmlns="http://schemas.microsoft.com/VisualStudio/2011/storyboarding/control">
  <Id Name="6a6e3206-feea-470f-86e4-0e46e167e8d9" Revision="1" Stencil="8d79ec16-90ee-4920-a772-12bc6d2b927d" StencilVersion="1.0"/>
</Control>
</file>

<file path=customXml/item3.xml><?xml version="1.0" encoding="utf-8"?>
<Control xmlns="http://schemas.microsoft.com/VisualStudio/2011/storyboarding/control">
  <Id Name="b1aee5e4-29ff-4c07-a80c-50083aa771e0" Revision="1" Stencil="System.MyShapes" StencilVersion="1.0"/>
</Control>
</file>

<file path=customXml/item30.xml><?xml version="1.0" encoding="utf-8"?>
<Control xmlns="http://schemas.microsoft.com/VisualStudio/2011/storyboarding/control">
  <Id Name="3b9a0b70-ad2c-4112-9fc1-7babdceef7a4" Revision="1" Stencil="b0d7e08f-6833-4c6f-9e25-cebdbae93be1" StencilVersion="1.0"/>
</Control>
</file>

<file path=customXml/item3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6" ma:contentTypeDescription="Create a new document." ma:contentTypeScope="" ma:versionID="015d1fe3fc1665535cd1c61b4c788a7e">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4a08799ffe24ca16e93240db9a18dbb7"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2.xml><?xml version="1.0" encoding="utf-8"?>
<Control xmlns="http://schemas.microsoft.com/VisualStudio/2011/storyboarding/control">
  <Id Name="df4a9fb6-a451-4f5a-b03d-bd7090343126" Revision="1" Stencil="e2acb1d9-0aab-4c9b-91d1-c54b4b0ca0e6" StencilVersion="1.0"/>
</Control>
</file>

<file path=customXml/item33.xml><?xml version="1.0" encoding="utf-8"?>
<Control xmlns="http://schemas.microsoft.com/VisualStudio/2011/storyboarding/control">
  <Id Name="430bc702-08b6-4483-ba2a-c030e63f3791" Revision="1" Stencil="b0d7e08f-6833-4c6f-9e25-cebdbae93be1" StencilVersion="1.0"/>
</Control>
</file>

<file path=customXml/item34.xml><?xml version="1.0" encoding="utf-8"?>
<Control xmlns="http://schemas.microsoft.com/VisualStudio/2011/storyboarding/control">
  <Id Name="19302784-5957-4f84-9cff-fe9defcfd00d" Revision="1" Stencil="1d2a3126-75d0-424f-ab51-dd8f6ad24d40" StencilVersion="1.0"/>
</Control>
</file>

<file path=customXml/item35.xml><?xml version="1.0" encoding="utf-8"?>
<Control xmlns="http://schemas.microsoft.com/VisualStudio/2011/storyboarding/control">
  <Id Name="51085e94-c1d9-40ae-b419-0631f70f9e2a" Revision="1" Stencil="8d79ec16-90ee-4920-a772-12bc6d2b927d" StencilVersion="1.0"/>
</Control>
</file>

<file path=customXml/item36.xml><?xml version="1.0" encoding="utf-8"?>
<Control xmlns="http://schemas.microsoft.com/VisualStudio/2011/storyboarding/control">
  <Id Name="68a1c091-7e64-4203-a870-fff596ddd133" Revision="1" Stencil="96b86132-bbb0-4a5a-9b3e-e0ac554efdd1" StencilVersion="1.0"/>
</Control>
</file>

<file path=customXml/item37.xml><?xml version="1.0" encoding="utf-8"?>
<Control xmlns="http://schemas.microsoft.com/VisualStudio/2011/storyboarding/control">
  <Id Name="50d07d8e-4a03-4bb5-aba6-31b0353d784b" Revision="1" Stencil="1d2a3126-75d0-424f-ab51-dd8f6ad24d40" StencilVersion="1.0"/>
</Control>
</file>

<file path=customXml/item38.xml><?xml version="1.0" encoding="utf-8"?>
<Control xmlns="http://schemas.microsoft.com/VisualStudio/2011/storyboarding/control">
  <Id Name="bf4ff92f-3f32-4192-98dd-e45cdfd05b5a" Revision="1" Stencil="96b86132-bbb0-4a5a-9b3e-e0ac554efdd1" StencilVersion="1.0"/>
</Control>
</file>

<file path=customXml/item39.xml><?xml version="1.0" encoding="utf-8"?>
<Control xmlns="http://schemas.microsoft.com/VisualStudio/2011/storyboarding/control">
  <Id Name="a834c9a5-0b57-4360-a9e2-fa4e443d53aa" Revision="1" Stencil="c003417c-7cb0-43a5-88d8-450eb9de30d3" StencilVersion="1.0"/>
</Control>
</file>

<file path=customXml/item4.xml><?xml version="1.0" encoding="utf-8"?>
<Control xmlns="http://schemas.microsoft.com/VisualStudio/2011/storyboarding/control">
  <Id Name="04de56e0-89e9-4a3b-aa8f-73e056fe1e46" Revision="1" Stencil="425d152a-b3b8-487d-b537-ad48765ae4fa" StencilVersion="1.0"/>
</Control>
</file>

<file path=customXml/item40.xml><?xml version="1.0" encoding="utf-8"?>
<Control xmlns="http://schemas.microsoft.com/VisualStudio/2011/storyboarding/control">
  <Id Name="b1967393-ebb5-4d44-a017-3107a1dc4be9" Revision="1" Stencil="System.MyShapes" StencilVersion="1.0"/>
</Control>
</file>

<file path=customXml/item41.xml><?xml version="1.0" encoding="utf-8"?>
<Control xmlns="http://schemas.microsoft.com/VisualStudio/2011/storyboarding/control">
  <Id Name="c688c497-63f7-4c84-9ec5-6ff9d939e632" Revision="1" Stencil="8d79ec16-90ee-4920-a772-12bc6d2b927d" StencilVersion="1.0"/>
</Control>
</file>

<file path=customXml/item42.xml><?xml version="1.0" encoding="utf-8"?>
<Control xmlns="http://schemas.microsoft.com/VisualStudio/2011/storyboarding/control">
  <Id Name="12dee9d3-c7a2-4bb6-a186-32c6212948c1" Revision="1" Stencil="8d79ec16-90ee-4920-a772-12bc6d2b927d" StencilVersion="1.0"/>
</Control>
</file>

<file path=customXml/item43.xml><?xml version="1.0" encoding="utf-8"?>
<Control xmlns="http://schemas.microsoft.com/VisualStudio/2011/storyboarding/control">
  <Id Name="c02eabdd-33c9-47ba-8630-a16155cb8077" Revision="1" Stencil="96b86132-bbb0-4a5a-9b3e-e0ac554efdd1" StencilVersion="1.0"/>
</Control>
</file>

<file path=customXml/item44.xml><?xml version="1.0" encoding="utf-8"?>
<Control xmlns="http://schemas.microsoft.com/VisualStudio/2011/storyboarding/control">
  <Id Name="b24ddd96-b066-434f-9124-945fa65a8f3e" Revision="1" Stencil="c003417c-7cb0-43a5-88d8-450eb9de30d3" StencilVersion="1.0"/>
</Control>
</file>

<file path=customXml/item45.xml><?xml version="1.0" encoding="utf-8"?>
<Control xmlns="http://schemas.microsoft.com/VisualStudio/2011/storyboarding/control">
  <Id Name="50d07d8e-4a03-4bb5-aba6-31b0353d784b" Revision="1" Stencil="1d2a3126-75d0-424f-ab51-dd8f6ad24d40" StencilVersion="1.0"/>
</Control>
</file>

<file path=customXml/item46.xml><?xml version="1.0" encoding="utf-8"?>
<Control xmlns="http://schemas.microsoft.com/VisualStudio/2011/storyboarding/control">
  <Id Name="c02eabdd-33c9-47ba-8630-a16155cb8077" Revision="1" Stencil="96b86132-bbb0-4a5a-9b3e-e0ac554efdd1" StencilVersion="1.0"/>
</Control>
</file>

<file path=customXml/item47.xml><?xml version="1.0" encoding="utf-8"?>
<Control xmlns="http://schemas.microsoft.com/VisualStudio/2011/storyboarding/control">
  <Id Name="fbd42e0d-e116-4442-b5e5-9dd9d98037f3" Revision="1" Stencil="2d299e1b-21e2-4933-8307-16978672c153" StencilVersion="1.0"/>
</Control>
</file>

<file path=customXml/item48.xml><?xml version="1.0" encoding="utf-8"?>
<Control xmlns="http://schemas.microsoft.com/VisualStudio/2011/storyboarding/control">
  <Id Name="3d340214-38af-4d09-81c5-68097bba2e46" Revision="1" Stencil="System.MyShapes" StencilVersion="1.0"/>
</Control>
</file>

<file path=customXml/item49.xml><?xml version="1.0" encoding="utf-8"?>
<Control xmlns="http://schemas.microsoft.com/VisualStudio/2011/storyboarding/control">
  <Id Name="eb4442e6-40c2-45ee-863d-6e8a4eb340ca" Revision="1" Stencil="System.MyShapes" StencilVersion="1.0"/>
</Control>
</file>

<file path=customXml/item5.xml><?xml version="1.0" encoding="utf-8"?>
<Control xmlns="http://schemas.microsoft.com/VisualStudio/2011/storyboarding/control">
  <Id Name="4e59c839-43f3-48bb-bba1-88684aa78723" Revision="1" Stencil="System.MyShapes" StencilVersion="1.0"/>
</Control>
</file>

<file path=customXml/item50.xml><?xml version="1.0" encoding="utf-8"?>
<Control xmlns="http://schemas.microsoft.com/VisualStudio/2011/storyboarding/control">
  <Id Name="168c3f1d-e6e3-46e1-84b1-22be9845f95e" Revision="1" Stencil="425d152a-b3b8-487d-b537-ad48765ae4fa" StencilVersion="1.0"/>
</Control>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Control xmlns="http://schemas.microsoft.com/VisualStudio/2011/storyboarding/control">
  <Id Name="ee05e23b-77a6-4f00-a916-9ac6a9b91396" Revision="1" Stencil="96b86132-bbb0-4a5a-9b3e-e0ac554efdd1" StencilVersion="1.0"/>
</Control>
</file>

<file path=customXml/item8.xml><?xml version="1.0" encoding="utf-8"?>
<Control xmlns="http://schemas.microsoft.com/VisualStudio/2011/storyboarding/control">
  <Id Name="6a6e3206-feea-470f-86e4-0e46e167e8d9" Revision="1" Stencil="8d79ec16-90ee-4920-a772-12bc6d2b927d" StencilVersion="1.0"/>
</Control>
</file>

<file path=customXml/item9.xml><?xml version="1.0" encoding="utf-8"?>
<Control xmlns="http://schemas.microsoft.com/VisualStudio/2011/storyboarding/control">
  <Id Name="bffec2d5-1a33-4511-a262-7f852758f82a" Revision="1" Stencil="8d79ec16-90ee-4920-a772-12bc6d2b927d" StencilVersion="1.0"/>
</Control>
</file>

<file path=customXml/itemProps1.xml><?xml version="1.0" encoding="utf-8"?>
<ds:datastoreItem xmlns:ds="http://schemas.openxmlformats.org/officeDocument/2006/customXml" ds:itemID="{2A47C228-FE83-4AE0-9D7B-5BEC2C78C613}"/>
</file>

<file path=customXml/itemProps10.xml><?xml version="1.0" encoding="utf-8"?>
<ds:datastoreItem xmlns:ds="http://schemas.openxmlformats.org/officeDocument/2006/customXml" ds:itemID="{12154818-17D2-4D90-BEA3-812D732015AE}"/>
</file>

<file path=customXml/itemProps11.xml><?xml version="1.0" encoding="utf-8"?>
<ds:datastoreItem xmlns:ds="http://schemas.openxmlformats.org/officeDocument/2006/customXml" ds:itemID="{6BE68340-A78C-48D4-BE4E-916A27D603B7}"/>
</file>

<file path=customXml/itemProps12.xml><?xml version="1.0" encoding="utf-8"?>
<ds:datastoreItem xmlns:ds="http://schemas.openxmlformats.org/officeDocument/2006/customXml" ds:itemID="{1F2173D9-4798-4F6D-AC05-38EF4BC7EAAF}"/>
</file>

<file path=customXml/itemProps13.xml><?xml version="1.0" encoding="utf-8"?>
<ds:datastoreItem xmlns:ds="http://schemas.openxmlformats.org/officeDocument/2006/customXml" ds:itemID="{29FA485E-4C9D-43F2-8796-A26CFF0E80FB}"/>
</file>

<file path=customXml/itemProps14.xml><?xml version="1.0" encoding="utf-8"?>
<ds:datastoreItem xmlns:ds="http://schemas.openxmlformats.org/officeDocument/2006/customXml" ds:itemID="{1108D8B0-6097-4B27-919A-F88FDD1AE24A}"/>
</file>

<file path=customXml/itemProps15.xml><?xml version="1.0" encoding="utf-8"?>
<ds:datastoreItem xmlns:ds="http://schemas.openxmlformats.org/officeDocument/2006/customXml" ds:itemID="{FCB091A4-A8C7-4571-8E58-F35C0B732BD5}"/>
</file>

<file path=customXml/itemProps16.xml><?xml version="1.0" encoding="utf-8"?>
<ds:datastoreItem xmlns:ds="http://schemas.openxmlformats.org/officeDocument/2006/customXml" ds:itemID="{8397D268-EF47-45A4-BC37-9C9EF59C632B}"/>
</file>

<file path=customXml/itemProps17.xml><?xml version="1.0" encoding="utf-8"?>
<ds:datastoreItem xmlns:ds="http://schemas.openxmlformats.org/officeDocument/2006/customXml" ds:itemID="{B403AA79-185F-442F-BD81-91B2D88C0357}"/>
</file>

<file path=customXml/itemProps18.xml><?xml version="1.0" encoding="utf-8"?>
<ds:datastoreItem xmlns:ds="http://schemas.openxmlformats.org/officeDocument/2006/customXml" ds:itemID="{79847059-44F3-4F87-B2AF-FB241FB1DDD9}"/>
</file>

<file path=customXml/itemProps19.xml><?xml version="1.0" encoding="utf-8"?>
<ds:datastoreItem xmlns:ds="http://schemas.openxmlformats.org/officeDocument/2006/customXml" ds:itemID="{8ADBD565-1146-4A18-83E8-E143E2FD3D33}"/>
</file>

<file path=customXml/itemProps2.xml><?xml version="1.0" encoding="utf-8"?>
<ds:datastoreItem xmlns:ds="http://schemas.openxmlformats.org/officeDocument/2006/customXml" ds:itemID="{F990F116-B58F-4255-B05B-DA3808E0E5C6}"/>
</file>

<file path=customXml/itemProps20.xml><?xml version="1.0" encoding="utf-8"?>
<ds:datastoreItem xmlns:ds="http://schemas.openxmlformats.org/officeDocument/2006/customXml" ds:itemID="{632A0E30-CB8D-452F-A844-2C37ACED3157}"/>
</file>

<file path=customXml/itemProps21.xml><?xml version="1.0" encoding="utf-8"?>
<ds:datastoreItem xmlns:ds="http://schemas.openxmlformats.org/officeDocument/2006/customXml" ds:itemID="{421DE868-5269-4147-A08B-6221F3688848}"/>
</file>

<file path=customXml/itemProps22.xml><?xml version="1.0" encoding="utf-8"?>
<ds:datastoreItem xmlns:ds="http://schemas.openxmlformats.org/officeDocument/2006/customXml" ds:itemID="{B574914B-58CC-4C6B-B2E1-49FA0C7926C7}"/>
</file>

<file path=customXml/itemProps23.xml><?xml version="1.0" encoding="utf-8"?>
<ds:datastoreItem xmlns:ds="http://schemas.openxmlformats.org/officeDocument/2006/customXml" ds:itemID="{0BAE07F9-F5BE-4A74-8B55-DC0C82EB2659}"/>
</file>

<file path=customXml/itemProps24.xml><?xml version="1.0" encoding="utf-8"?>
<ds:datastoreItem xmlns:ds="http://schemas.openxmlformats.org/officeDocument/2006/customXml" ds:itemID="{80B2F35E-06CC-4396-91DF-4876BC68CD54}"/>
</file>

<file path=customXml/itemProps25.xml><?xml version="1.0" encoding="utf-8"?>
<ds:datastoreItem xmlns:ds="http://schemas.openxmlformats.org/officeDocument/2006/customXml" ds:itemID="{8D5AADD8-9899-4436-A7F1-EAF41DB38716}"/>
</file>

<file path=customXml/itemProps26.xml><?xml version="1.0" encoding="utf-8"?>
<ds:datastoreItem xmlns:ds="http://schemas.openxmlformats.org/officeDocument/2006/customXml" ds:itemID="{7ED17E31-D111-4695-B667-E9D63A9D41C7}"/>
</file>

<file path=customXml/itemProps27.xml><?xml version="1.0" encoding="utf-8"?>
<ds:datastoreItem xmlns:ds="http://schemas.openxmlformats.org/officeDocument/2006/customXml" ds:itemID="{C1398F85-E114-4654-828E-0CFC0988C1AC}"/>
</file>

<file path=customXml/itemProps28.xml><?xml version="1.0" encoding="utf-8"?>
<ds:datastoreItem xmlns:ds="http://schemas.openxmlformats.org/officeDocument/2006/customXml" ds:itemID="{F6B2D5A4-9C0E-4386-BBA2-BD0DEB06563F}"/>
</file>

<file path=customXml/itemProps29.xml><?xml version="1.0" encoding="utf-8"?>
<ds:datastoreItem xmlns:ds="http://schemas.openxmlformats.org/officeDocument/2006/customXml" ds:itemID="{B13A7D58-CBAE-48A0-ADFB-8482F2D4624A}"/>
</file>

<file path=customXml/itemProps3.xml><?xml version="1.0" encoding="utf-8"?>
<ds:datastoreItem xmlns:ds="http://schemas.openxmlformats.org/officeDocument/2006/customXml" ds:itemID="{05C3DFC0-7360-46D2-9094-8F9504158580}"/>
</file>

<file path=customXml/itemProps30.xml><?xml version="1.0" encoding="utf-8"?>
<ds:datastoreItem xmlns:ds="http://schemas.openxmlformats.org/officeDocument/2006/customXml" ds:itemID="{3CFF37C1-F0F0-44F4-AEDE-9715B302E9ED}"/>
</file>

<file path=customXml/itemProps31.xml><?xml version="1.0" encoding="utf-8"?>
<ds:datastoreItem xmlns:ds="http://schemas.openxmlformats.org/officeDocument/2006/customXml" ds:itemID="{20DC2F48-9EF8-4AA1-94BF-AF1ECFFAF04C}"/>
</file>

<file path=customXml/itemProps32.xml><?xml version="1.0" encoding="utf-8"?>
<ds:datastoreItem xmlns:ds="http://schemas.openxmlformats.org/officeDocument/2006/customXml" ds:itemID="{3C674115-1D06-4FF4-ADAE-4AF33FF57D5A}"/>
</file>

<file path=customXml/itemProps33.xml><?xml version="1.0" encoding="utf-8"?>
<ds:datastoreItem xmlns:ds="http://schemas.openxmlformats.org/officeDocument/2006/customXml" ds:itemID="{D2195582-09AD-44FA-A3FF-EADD225803A5}"/>
</file>

<file path=customXml/itemProps34.xml><?xml version="1.0" encoding="utf-8"?>
<ds:datastoreItem xmlns:ds="http://schemas.openxmlformats.org/officeDocument/2006/customXml" ds:itemID="{D0B8DE68-7976-447E-AE0F-F1431860EE58}"/>
</file>

<file path=customXml/itemProps35.xml><?xml version="1.0" encoding="utf-8"?>
<ds:datastoreItem xmlns:ds="http://schemas.openxmlformats.org/officeDocument/2006/customXml" ds:itemID="{46641155-2480-49B1-A795-64287E2AD5A7}"/>
</file>

<file path=customXml/itemProps36.xml><?xml version="1.0" encoding="utf-8"?>
<ds:datastoreItem xmlns:ds="http://schemas.openxmlformats.org/officeDocument/2006/customXml" ds:itemID="{9249BE63-46C2-4770-BB2D-9608E4CD1979}"/>
</file>

<file path=customXml/itemProps37.xml><?xml version="1.0" encoding="utf-8"?>
<ds:datastoreItem xmlns:ds="http://schemas.openxmlformats.org/officeDocument/2006/customXml" ds:itemID="{AB0AFFAF-89AF-4808-89B5-60F2093CDE24}"/>
</file>

<file path=customXml/itemProps38.xml><?xml version="1.0" encoding="utf-8"?>
<ds:datastoreItem xmlns:ds="http://schemas.openxmlformats.org/officeDocument/2006/customXml" ds:itemID="{67F8209E-DCCD-4216-8C12-9F6D63EC3BA1}"/>
</file>

<file path=customXml/itemProps39.xml><?xml version="1.0" encoding="utf-8"?>
<ds:datastoreItem xmlns:ds="http://schemas.openxmlformats.org/officeDocument/2006/customXml" ds:itemID="{140D9757-374C-4CB1-B050-6D5C7526C17F}"/>
</file>

<file path=customXml/itemProps4.xml><?xml version="1.0" encoding="utf-8"?>
<ds:datastoreItem xmlns:ds="http://schemas.openxmlformats.org/officeDocument/2006/customXml" ds:itemID="{436F86B3-DFD4-464F-B76B-102217D7E401}"/>
</file>

<file path=customXml/itemProps40.xml><?xml version="1.0" encoding="utf-8"?>
<ds:datastoreItem xmlns:ds="http://schemas.openxmlformats.org/officeDocument/2006/customXml" ds:itemID="{EC4E6E62-D84F-44DE-BC11-438E69D99B75}"/>
</file>

<file path=customXml/itemProps41.xml><?xml version="1.0" encoding="utf-8"?>
<ds:datastoreItem xmlns:ds="http://schemas.openxmlformats.org/officeDocument/2006/customXml" ds:itemID="{AAA14950-7A36-4BDA-883B-50ED4D213A52}"/>
</file>

<file path=customXml/itemProps42.xml><?xml version="1.0" encoding="utf-8"?>
<ds:datastoreItem xmlns:ds="http://schemas.openxmlformats.org/officeDocument/2006/customXml" ds:itemID="{31DAE2E6-B3AC-41A5-B345-ED0E039169BC}"/>
</file>

<file path=customXml/itemProps43.xml><?xml version="1.0" encoding="utf-8"?>
<ds:datastoreItem xmlns:ds="http://schemas.openxmlformats.org/officeDocument/2006/customXml" ds:itemID="{8EB2C6C3-3E98-405F-A203-BE07ACDD7E38}"/>
</file>

<file path=customXml/itemProps44.xml><?xml version="1.0" encoding="utf-8"?>
<ds:datastoreItem xmlns:ds="http://schemas.openxmlformats.org/officeDocument/2006/customXml" ds:itemID="{E7A113BE-4D7C-4C46-BA02-BD6E40E8209E}"/>
</file>

<file path=customXml/itemProps45.xml><?xml version="1.0" encoding="utf-8"?>
<ds:datastoreItem xmlns:ds="http://schemas.openxmlformats.org/officeDocument/2006/customXml" ds:itemID="{81396463-8C9E-48EB-BB65-4D1085A6BDB6}"/>
</file>

<file path=customXml/itemProps46.xml><?xml version="1.0" encoding="utf-8"?>
<ds:datastoreItem xmlns:ds="http://schemas.openxmlformats.org/officeDocument/2006/customXml" ds:itemID="{DF1C0674-3157-48AD-B975-3B741164C210}"/>
</file>

<file path=customXml/itemProps47.xml><?xml version="1.0" encoding="utf-8"?>
<ds:datastoreItem xmlns:ds="http://schemas.openxmlformats.org/officeDocument/2006/customXml" ds:itemID="{C6DA5913-5C28-4E11-9A42-ACD10BE2B09F}"/>
</file>

<file path=customXml/itemProps48.xml><?xml version="1.0" encoding="utf-8"?>
<ds:datastoreItem xmlns:ds="http://schemas.openxmlformats.org/officeDocument/2006/customXml" ds:itemID="{190183A7-FE4D-439F-A859-8EBBE6226A7B}"/>
</file>

<file path=customXml/itemProps49.xml><?xml version="1.0" encoding="utf-8"?>
<ds:datastoreItem xmlns:ds="http://schemas.openxmlformats.org/officeDocument/2006/customXml" ds:itemID="{6710D1EF-3B36-4E01-A620-F1C0A9509990}"/>
</file>

<file path=customXml/itemProps5.xml><?xml version="1.0" encoding="utf-8"?>
<ds:datastoreItem xmlns:ds="http://schemas.openxmlformats.org/officeDocument/2006/customXml" ds:itemID="{3B06A9E7-3119-42FB-A73E-800F75EE94E5}"/>
</file>

<file path=customXml/itemProps50.xml><?xml version="1.0" encoding="utf-8"?>
<ds:datastoreItem xmlns:ds="http://schemas.openxmlformats.org/officeDocument/2006/customXml" ds:itemID="{9D8EE3D9-7C7A-401D-8F7D-157CAC856818}"/>
</file>

<file path=customXml/itemProps6.xml><?xml version="1.0" encoding="utf-8"?>
<ds:datastoreItem xmlns:ds="http://schemas.openxmlformats.org/officeDocument/2006/customXml" ds:itemID="{758FDAC0-319D-4A54-8D8E-1D42CB1F8004}"/>
</file>

<file path=customXml/itemProps7.xml><?xml version="1.0" encoding="utf-8"?>
<ds:datastoreItem xmlns:ds="http://schemas.openxmlformats.org/officeDocument/2006/customXml" ds:itemID="{905EF6A4-EC5A-45D3-B5E3-811CD8AB759A}"/>
</file>

<file path=customXml/itemProps8.xml><?xml version="1.0" encoding="utf-8"?>
<ds:datastoreItem xmlns:ds="http://schemas.openxmlformats.org/officeDocument/2006/customXml" ds:itemID="{ABD83EC8-07D1-41A8-B735-1CF1BE2A9C05}"/>
</file>

<file path=customXml/itemProps9.xml><?xml version="1.0" encoding="utf-8"?>
<ds:datastoreItem xmlns:ds="http://schemas.openxmlformats.org/officeDocument/2006/customXml" ds:itemID="{665C4EB7-B3B1-45DA-B676-2CA59C42FD30}"/>
</file>

<file path=docProps/app.xml><?xml version="1.0" encoding="utf-8"?>
<Properties xmlns="http://schemas.openxmlformats.org/officeDocument/2006/extended-properties" xmlns:vt="http://schemas.openxmlformats.org/officeDocument/2006/docPropsVTypes">
  <Template>Microsoft_Ignite_2015_Breakout_Template</Template>
  <TotalTime>1489</TotalTime>
  <Words>2743</Words>
  <Application>Microsoft Office PowerPoint</Application>
  <PresentationFormat>Custom</PresentationFormat>
  <Paragraphs>452</Paragraphs>
  <Slides>62</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62</vt:i4>
      </vt:variant>
    </vt:vector>
  </HeadingPairs>
  <TitlesOfParts>
    <vt:vector size="72" baseType="lpstr">
      <vt:lpstr>Arial</vt:lpstr>
      <vt:lpstr>Calibri</vt:lpstr>
      <vt:lpstr>Consolas</vt:lpstr>
      <vt:lpstr>Segoe UI</vt:lpstr>
      <vt:lpstr>Segoe UI Light</vt:lpstr>
      <vt:lpstr>Times New Roman</vt:lpstr>
      <vt:lpstr>Wingdings</vt:lpstr>
      <vt:lpstr>5-30610_Microsoft_Ignite_Keynote_Template</vt:lpstr>
      <vt:lpstr>1_5-30610_Microsoft_Ignite_Keynote_Template</vt:lpstr>
      <vt:lpstr>2_5-30610_Microsoft_Ignite_Keynote_Template</vt:lpstr>
      <vt:lpstr>PowerPoint Presentation</vt:lpstr>
      <vt:lpstr>Developing Web and Cross Platform Mobile Apps with Azure Active Directory</vt:lpstr>
      <vt:lpstr>Agenda</vt:lpstr>
      <vt:lpstr>Azure AD by the Numbers</vt:lpstr>
      <vt:lpstr>Native Apps</vt:lpstr>
      <vt:lpstr>Going Native or Multi Target Stacks?</vt:lpstr>
      <vt:lpstr>Choose any platform or dev stack…</vt:lpstr>
      <vt:lpstr>Native Apps - Agenda </vt:lpstr>
      <vt:lpstr>Identity, Native Clients, and Azure AD</vt:lpstr>
      <vt:lpstr>Native Clients and Identity</vt:lpstr>
      <vt:lpstr>Native Clients, Identity and Azure AD</vt:lpstr>
      <vt:lpstr>Going Native</vt:lpstr>
      <vt:lpstr>Going Native</vt:lpstr>
      <vt:lpstr>Windows 10 WebAccountManager</vt:lpstr>
      <vt:lpstr>WebAccountManager API and Azure AD</vt:lpstr>
      <vt:lpstr>DEMO Getting Azure AD tokens via WebAccountManager</vt:lpstr>
      <vt:lpstr>Registering a Universal App with Azure AD</vt:lpstr>
      <vt:lpstr>Targeting Windows 7 onward</vt:lpstr>
      <vt:lpstr>Active Directory Authentication Library (ADAL)</vt:lpstr>
      <vt:lpstr>ADAL – Main Token Acquisition Pattern</vt:lpstr>
      <vt:lpstr>DEMO Getting Tokens via ADAL .NET</vt:lpstr>
      <vt:lpstr>ADAL .NET</vt:lpstr>
      <vt:lpstr>ADAL or WebAccountManager?</vt:lpstr>
      <vt:lpstr>ADAL iOS</vt:lpstr>
      <vt:lpstr>ADAL Android</vt:lpstr>
      <vt:lpstr>Targeting Multiple Platforms at Once:  Xamarin, Apache Cordova</vt:lpstr>
      <vt:lpstr>Xamarin</vt:lpstr>
      <vt:lpstr>ADAL v3 and Xamarin</vt:lpstr>
      <vt:lpstr>DEMO Getting Azure AD tokens for a C# iOS app</vt:lpstr>
      <vt:lpstr>Apache Cordova Plugin for ADAL</vt:lpstr>
      <vt:lpstr>DEMO Getting Azure AD Tokens from a Cordova JavaScript App</vt:lpstr>
      <vt:lpstr>Choose any platform or dev stack…</vt:lpstr>
      <vt:lpstr>Web Apps</vt:lpstr>
      <vt:lpstr>Web Apps, Web API, Single Page Apps…</vt:lpstr>
      <vt:lpstr>Web Apps - Agenda </vt:lpstr>
      <vt:lpstr>Sign Users In with OpenId Connect</vt:lpstr>
      <vt:lpstr>Roundtrip apps and Azure AD</vt:lpstr>
      <vt:lpstr>Securing Roundrip Web Apps (1/2)</vt:lpstr>
      <vt:lpstr>Securing Roundrip Web Apps (2/2)</vt:lpstr>
      <vt:lpstr>Registering your app in Azure AD (1/2)</vt:lpstr>
      <vt:lpstr>DEMO OpenId Connect and VS2015</vt:lpstr>
      <vt:lpstr>Authentication Middleware</vt:lpstr>
      <vt:lpstr>Minimal configuration</vt:lpstr>
      <vt:lpstr>Invoke Web API from a Web App</vt:lpstr>
      <vt:lpstr>Web Sign on + OAuth2</vt:lpstr>
      <vt:lpstr>The Web API call pattern</vt:lpstr>
      <vt:lpstr>Registering your app in Azure AD (2/2)</vt:lpstr>
      <vt:lpstr>Redeem an Authorization Code</vt:lpstr>
      <vt:lpstr>DEMO Invoke a Web API from a Web App</vt:lpstr>
      <vt:lpstr>Other mid-tier topologies</vt:lpstr>
      <vt:lpstr>Graph API</vt:lpstr>
      <vt:lpstr>Query Format</vt:lpstr>
      <vt:lpstr>Protecting Your Own API with Azure AD</vt:lpstr>
      <vt:lpstr>ASP.NET OWIN Security Components for Azure AD</vt:lpstr>
      <vt:lpstr>Single Pages Applications (SPAs)</vt:lpstr>
      <vt:lpstr>Single Page Apps and Azure AD</vt:lpstr>
      <vt:lpstr>ADAL JavaScript</vt:lpstr>
      <vt:lpstr>DEMO ADAL JS and Single Page Apps</vt:lpstr>
      <vt:lpstr>Web Apps, Web API, Single Page Apps…</vt:lpstr>
      <vt:lpstr>Dig Deeper!</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Ignite 2015</dc:subject>
  <dc:creator>Vittorio Bertocci</dc:creator>
  <cp:keywords>Microsoft Ignite 2015</cp:keywords>
  <dc:description>Template: Mitchell Derrey, Silver Fox Productions
Formatting: 
Audience Type: Internal/External</dc:description>
  <cp:lastModifiedBy>Brittany Hart</cp:lastModifiedBy>
  <cp:revision>52</cp:revision>
  <dcterms:created xsi:type="dcterms:W3CDTF">2015-05-04T16:04:47Z</dcterms:created>
  <dcterms:modified xsi:type="dcterms:W3CDTF">2015-05-07T20:59:40Z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y fmtid="{D5CDD505-2E9C-101B-9397-08002B2CF9AE}" pid="14" name="Tfs.IsStoryboard">
    <vt:bool>true</vt:bool>
  </property>
</Properties>
</file>